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8" r:id="rId3"/>
    <p:sldId id="256" r:id="rId4"/>
    <p:sldId id="259" r:id="rId5"/>
    <p:sldId id="260" r:id="rId6"/>
    <p:sldId id="261" r:id="rId7"/>
    <p:sldId id="304" r:id="rId8"/>
    <p:sldId id="305" r:id="rId9"/>
    <p:sldId id="3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3B3E5-2BC4-46A4-83A1-5DC3D315EA04}" type="datetimeFigureOut">
              <a:rPr lang="vi-VN" smtClean="0"/>
              <a:t>23/05/2024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A3587-8C91-4849-AC3D-FDC15E5672E2}" type="slidenum">
              <a:rPr lang="vi-VN" smtClean="0"/>
              <a:t>‹#›</a:t>
            </a:fld>
            <a:endParaRPr lang="vi-VN"/>
          </a:p>
        </p:txBody>
      </p:sp>
    </p:spTree>
    <p:extLst>
      <p:ext uri="{BB962C8B-B14F-4D97-AF65-F5344CB8AC3E}">
        <p14:creationId xmlns:p14="http://schemas.microsoft.com/office/powerpoint/2010/main" val="7063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889F-CE01-4723-B11E-C536AC42F7E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4983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F6D6-721D-1727-5B96-C35FB93089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54EC53-A80C-586A-A7A8-87E48BDA9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6495BB2-B585-E673-2588-B87EAF905550}"/>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5" name="Footer Placeholder 4">
            <a:extLst>
              <a:ext uri="{FF2B5EF4-FFF2-40B4-BE49-F238E27FC236}">
                <a16:creationId xmlns:a16="http://schemas.microsoft.com/office/drawing/2014/main" id="{3FB205C2-A363-B422-7978-323EC635561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11870CF-FF3B-6227-C71B-F25189D51219}"/>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07262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313E-EBB6-39DE-88B3-59BB94CD4AC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6F86041-1B36-C503-D2BB-4BBA33B72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DC323E-7982-33A7-782B-0F820CE32A00}"/>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5" name="Footer Placeholder 4">
            <a:extLst>
              <a:ext uri="{FF2B5EF4-FFF2-40B4-BE49-F238E27FC236}">
                <a16:creationId xmlns:a16="http://schemas.microsoft.com/office/drawing/2014/main" id="{0436F65E-6E9E-2E14-D09C-A35312F99B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EF2D2A-E24E-FAF5-75AD-D63591FC8265}"/>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702300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818-E793-6717-D79A-80AB84140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F22B4A6-CFC8-4FCC-A7D3-78C84E816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74DFB-A369-4A56-66E5-33A69A7B53ED}"/>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5" name="Footer Placeholder 4">
            <a:extLst>
              <a:ext uri="{FF2B5EF4-FFF2-40B4-BE49-F238E27FC236}">
                <a16:creationId xmlns:a16="http://schemas.microsoft.com/office/drawing/2014/main" id="{38D33FD1-68D7-6EFA-1540-AB04A29FD5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E1078-1DDA-8367-25EE-251589F40C9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4259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2164-75DD-B180-183C-E4DC67B9569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D5CCDA5-24EF-01E6-E468-C5CFB94C0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7EBDB3-9699-869C-685A-47756095D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82A970-F1BB-D1DF-10A4-ECE2C6F6C97F}"/>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6" name="Footer Placeholder 5">
            <a:extLst>
              <a:ext uri="{FF2B5EF4-FFF2-40B4-BE49-F238E27FC236}">
                <a16:creationId xmlns:a16="http://schemas.microsoft.com/office/drawing/2014/main" id="{A6C42761-2B7F-47E2-B5D7-CFA7F15B88C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BA13909-82B2-D0FB-A814-003E6891DD98}"/>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575228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6CF3-22D0-D63A-126B-1F310ACAAE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2999107-888C-1230-6977-375392BB4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BFFA19-22A8-3380-4697-49386223B2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3BEDBC8-1712-6089-288E-AC16C3DBF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D3F85-F19E-5331-B0BF-68C718DE1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6A255E8-C72C-7A4D-C914-392622F212F1}"/>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8" name="Footer Placeholder 7">
            <a:extLst>
              <a:ext uri="{FF2B5EF4-FFF2-40B4-BE49-F238E27FC236}">
                <a16:creationId xmlns:a16="http://schemas.microsoft.com/office/drawing/2014/main" id="{03D81BBB-D477-8DBC-EEA2-823C83FF503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6B2339C-37F2-204D-61C0-00988DDC1E76}"/>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24358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98EA-1154-A988-9821-33C70607138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3B797A6-4B6B-E6AF-BEFD-528ED2EE7B5C}"/>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4" name="Footer Placeholder 3">
            <a:extLst>
              <a:ext uri="{FF2B5EF4-FFF2-40B4-BE49-F238E27FC236}">
                <a16:creationId xmlns:a16="http://schemas.microsoft.com/office/drawing/2014/main" id="{4C5F28B1-41F4-DBF6-F377-A7474C4FB6F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4028E84-6049-5338-B454-A890E1F030BC}"/>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4941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6B2ADF-61B9-8DE6-2ED9-FB706E4D86DC}"/>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3" name="Footer Placeholder 2">
            <a:extLst>
              <a:ext uri="{FF2B5EF4-FFF2-40B4-BE49-F238E27FC236}">
                <a16:creationId xmlns:a16="http://schemas.microsoft.com/office/drawing/2014/main" id="{6D90F27C-0EBD-E188-53A4-23259177C00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2C500B5-C99B-5110-D1E6-396BE364AD1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22222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C873-8164-30F5-40D7-4BB8D8605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B0F6E6D-F43D-967C-7744-7C67A12E5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AB90B9F-7B42-7A1E-E882-6D11E7DB0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2CE7C-3E44-FD79-AE85-E58556E82F35}"/>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6" name="Footer Placeholder 5">
            <a:extLst>
              <a:ext uri="{FF2B5EF4-FFF2-40B4-BE49-F238E27FC236}">
                <a16:creationId xmlns:a16="http://schemas.microsoft.com/office/drawing/2014/main" id="{D7DC10AE-EF28-EDCB-D332-3ADFA17F9C8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8D461-7524-B429-7714-8BAB54721DB3}"/>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82980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38EB-8EE4-CBDC-1E05-C621B8057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71F3829-6818-D554-4A6B-D07705279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82ED4B-D670-A5C9-AB49-8B99D15A0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71526-F638-EC4E-08A6-E9550C8B9A0A}"/>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6" name="Footer Placeholder 5">
            <a:extLst>
              <a:ext uri="{FF2B5EF4-FFF2-40B4-BE49-F238E27FC236}">
                <a16:creationId xmlns:a16="http://schemas.microsoft.com/office/drawing/2014/main" id="{BEF64EF0-BD1F-9A82-4E39-8FFD07E3EE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F8BBDEC-A17D-3B6C-0872-671B253ACB0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00681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930D-19A3-B10D-92B0-BA0FB9D6DA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DBCE1CF-B3B2-7B01-9855-8FA815271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9A8407-E7ED-EB36-6DE6-3498CFEB01F7}"/>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5" name="Footer Placeholder 4">
            <a:extLst>
              <a:ext uri="{FF2B5EF4-FFF2-40B4-BE49-F238E27FC236}">
                <a16:creationId xmlns:a16="http://schemas.microsoft.com/office/drawing/2014/main" id="{81026D8A-4FC8-08EF-6EEA-F9DD3371060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83985B-E825-BE13-6558-AD90716B80B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68945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F5FB0-199A-E0CD-9191-E3192E5952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F5099AF-ACF4-8695-6C59-9902E1EDF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B11295-8E5D-63D8-F572-2C11695674B6}"/>
              </a:ext>
            </a:extLst>
          </p:cNvPr>
          <p:cNvSpPr>
            <a:spLocks noGrp="1"/>
          </p:cNvSpPr>
          <p:nvPr>
            <p:ph type="dt" sz="half" idx="10"/>
          </p:nvPr>
        </p:nvSpPr>
        <p:spPr/>
        <p:txBody>
          <a:bodyPr/>
          <a:lstStyle/>
          <a:p>
            <a:fld id="{B2FAB6F9-3220-4844-BBB6-0331B32376CB}" type="datetimeFigureOut">
              <a:rPr lang="vi-VN" smtClean="0"/>
              <a:t>23/05/2024</a:t>
            </a:fld>
            <a:endParaRPr lang="vi-VN"/>
          </a:p>
        </p:txBody>
      </p:sp>
      <p:sp>
        <p:nvSpPr>
          <p:cNvPr id="5" name="Footer Placeholder 4">
            <a:extLst>
              <a:ext uri="{FF2B5EF4-FFF2-40B4-BE49-F238E27FC236}">
                <a16:creationId xmlns:a16="http://schemas.microsoft.com/office/drawing/2014/main" id="{976EA14C-814D-28B4-020F-388F55A804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4CFAB3-691A-0D73-89E3-AC66CEB0D9ED}"/>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95807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494AD-3427-D7D4-1D72-CAAD61786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67D767-429C-05A3-C514-B1E029FB9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C50C44-6F6C-6E05-420A-1413B44BD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AB6F9-3220-4844-BBB6-0331B32376CB}" type="datetimeFigureOut">
              <a:rPr lang="vi-VN" smtClean="0"/>
              <a:t>23/05/2024</a:t>
            </a:fld>
            <a:endParaRPr lang="vi-VN"/>
          </a:p>
        </p:txBody>
      </p:sp>
      <p:sp>
        <p:nvSpPr>
          <p:cNvPr id="5" name="Footer Placeholder 4">
            <a:extLst>
              <a:ext uri="{FF2B5EF4-FFF2-40B4-BE49-F238E27FC236}">
                <a16:creationId xmlns:a16="http://schemas.microsoft.com/office/drawing/2014/main" id="{F9EFABD0-3473-DD6B-E823-78013C1C9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C13DF60-1381-0DAB-7705-283262C6F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BD30-1458-42D9-A53B-A68CF5B86F49}" type="slidenum">
              <a:rPr lang="vi-VN" smtClean="0"/>
              <a:t>‹#›</a:t>
            </a:fld>
            <a:endParaRPr lang="vi-VN"/>
          </a:p>
        </p:txBody>
      </p:sp>
    </p:spTree>
    <p:extLst>
      <p:ext uri="{BB962C8B-B14F-4D97-AF65-F5344CB8AC3E}">
        <p14:creationId xmlns:p14="http://schemas.microsoft.com/office/powerpoint/2010/main" val="3250670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audio" Target="NULL"/><Relationship Id="rId3" Type="http://schemas.microsoft.com/office/2007/relationships/media" Target="../media/media2.mp3"/><Relationship Id="rId21" Type="http://schemas.openxmlformats.org/officeDocument/2006/relationships/image" Target="../media/image21.png"/><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audio" Target="NULL"/><Relationship Id="rId2" Type="http://schemas.openxmlformats.org/officeDocument/2006/relationships/audio" Target="NULL" TargetMode="Externa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11.gif"/><Relationship Id="rId5" Type="http://schemas.openxmlformats.org/officeDocument/2006/relationships/notesSlide" Target="../notesSlides/notesSlide1.xml"/><Relationship Id="rId15" Type="http://schemas.openxmlformats.org/officeDocument/2006/relationships/image" Target="../media/image15.gif"/><Relationship Id="rId28" Type="http://schemas.openxmlformats.org/officeDocument/2006/relationships/audio" Target="NULL"/><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audio" Target="../media/audio4.wav"/><Relationship Id="rId14" Type="http://schemas.openxmlformats.org/officeDocument/2006/relationships/image" Target="../media/image14.png"/><Relationship Id="rId27"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9355244" y="218550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hám phá lễ hội ruộng bậc thang Mù Cang Chải 2020">
            <a:extLst>
              <a:ext uri="{FF2B5EF4-FFF2-40B4-BE49-F238E27FC236}">
                <a16:creationId xmlns:a16="http://schemas.microsoft.com/office/drawing/2014/main" id="{5EFB5CC3-22B1-8AF1-B710-1046211C8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lễ hội ruộng bậc thang Mù Cang Chải 2020">
            <a:extLst>
              <a:ext uri="{FF2B5EF4-FFF2-40B4-BE49-F238E27FC236}">
                <a16:creationId xmlns:a16="http://schemas.microsoft.com/office/drawing/2014/main" id="{8D5CAB4D-0F64-7056-46A2-0D7B4B56B6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one Frame PNG, Vector, PSD, and Clipart With Transparent Background for  Free Download | Pngtree">
            <a:extLst>
              <a:ext uri="{FF2B5EF4-FFF2-40B4-BE49-F238E27FC236}">
                <a16:creationId xmlns:a16="http://schemas.microsoft.com/office/drawing/2014/main" id="{3B82A66A-F98E-AAAE-DF0B-CFDCF788E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203"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6D8B9F-E74B-6A11-C155-6F37FF108A6A}"/>
              </a:ext>
            </a:extLst>
          </p:cNvPr>
          <p:cNvSpPr txBox="1"/>
          <p:nvPr/>
        </p:nvSpPr>
        <p:spPr>
          <a:xfrm>
            <a:off x="-568186" y="409560"/>
            <a:ext cx="4463117" cy="523220"/>
          </a:xfrm>
          <a:prstGeom prst="rect">
            <a:avLst/>
          </a:prstGeom>
          <a:noFill/>
          <a:effectLst>
            <a:glow rad="1397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KHỞI</a:t>
            </a:r>
            <a:r>
              <a:rPr kumimoji="0" lang="en-US" sz="2800" b="1" i="0" u="none" strike="noStrike" kern="1200" cap="none" spc="0" normalizeH="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 ĐỘNG</a:t>
            </a:r>
            <a:endParaRPr kumimoji="0" lang="vi-VN"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3894932" y="587217"/>
            <a:ext cx="8408958" cy="138839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1. A</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có thể nhận được ảnh</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bằng</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cách nào</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Sau khi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nhận được ảnh</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hoa có bị mất bức ảnh gốc không</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 có thể lưu trữ ảnh vào những thiết bị nào</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6358361" y="3796981"/>
            <a:ext cx="5422160" cy="293240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Trả lời:</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 An có</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thể nhận được ảnh thông qua các dịch vụ chia sẻ thông tin như Email, Facebook, Zalo,…</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Khoa</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không bị mất bức ảnh gốc.</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000" baseline="0">
                <a:solidFill>
                  <a:schemeClr val="bg1"/>
                </a:solidFill>
                <a:latin typeface="Open Sans" panose="020B0606030504020204" pitchFamily="34" charset="0"/>
                <a:ea typeface="Open Sans" panose="020B0606030504020204" pitchFamily="34" charset="0"/>
                <a:cs typeface="Open Sans" panose="020B0606030504020204" pitchFamily="34" charset="0"/>
              </a:rPr>
              <a:t>3.</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lưu trữ ảnh vào điện thoại, máy tính hoặc các dịch vụ lưu trữ trực tuyến.</a:t>
            </a:r>
            <a:endPar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4" descr="Khám phá lễ hội ruộng bậc thang Mù Cang Chải 2020">
            <a:extLst>
              <a:ext uri="{FF2B5EF4-FFF2-40B4-BE49-F238E27FC236}">
                <a16:creationId xmlns:a16="http://schemas.microsoft.com/office/drawing/2014/main" id="{0270BDEE-402C-5EC6-6420-78A68B735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2" r="20714"/>
          <a:stretch/>
        </p:blipFill>
        <p:spPr bwMode="auto">
          <a:xfrm>
            <a:off x="1094141" y="1842866"/>
            <a:ext cx="2204643" cy="2851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8454" y="1907837"/>
            <a:ext cx="1264210" cy="229530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33AF7754-1F80-05C9-2D4E-12CAEBD0508D}"/>
              </a:ext>
            </a:extLst>
          </p:cNvPr>
          <p:cNvSpPr/>
          <p:nvPr/>
        </p:nvSpPr>
        <p:spPr>
          <a:xfrm>
            <a:off x="176606" y="4819650"/>
            <a:ext cx="4276725" cy="197404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hư vậy ta thấy các bức ảnh là một trong rất nhiều </a:t>
            </a:r>
            <a:r>
              <a:rPr lang="vi-VN" sz="1800" b="1">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thông tin số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trao đổi từng giờ từng phút trên các mạng máy tính</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repeatCount="indefinite" fill="hold" nodeType="clickEffect">
                                  <p:stCondLst>
                                    <p:cond delay="0"/>
                                  </p:stCondLst>
                                  <p:endCondLst>
                                    <p:cond evt="onNext" delay="0">
                                      <p:tgtEl>
                                        <p:sldTgt/>
                                      </p:tgtEl>
                                    </p:cond>
                                  </p:endCondLst>
                                  <p:childTnLst>
                                    <p:animMotion origin="layout" path="M 5E-6 -4.81481E-6 L 0.25261 -0.27291 " pathEditMode="relative" rAng="0" ptsTypes="AA">
                                      <p:cBhvr>
                                        <p:cTn id="11" dur="2000" fill="hold"/>
                                        <p:tgtEl>
                                          <p:spTgt spid="18"/>
                                        </p:tgtEl>
                                        <p:attrNameLst>
                                          <p:attrName>ppt_x</p:attrName>
                                          <p:attrName>ppt_y</p:attrName>
                                        </p:attrNameLst>
                                      </p:cBhvr>
                                      <p:rCtr x="12630" y="-13657"/>
                                    </p:animMotion>
                                  </p:childTnLst>
                                </p:cTn>
                              </p:par>
                              <p:par>
                                <p:cTn id="12" presetID="6" presetClass="emph" presetSubtype="0" repeatCount="indefinite" fill="hold" nodeType="withEffect">
                                  <p:stCondLst>
                                    <p:cond delay="0"/>
                                  </p:stCondLst>
                                  <p:endCondLst>
                                    <p:cond evt="onNext" delay="0">
                                      <p:tgtEl>
                                        <p:sldTgt/>
                                      </p:tgtEl>
                                    </p:cond>
                                  </p:endCondLst>
                                  <p:childTnLst>
                                    <p:animScale>
                                      <p:cBhvr>
                                        <p:cTn id="13" dur="2000" fill="hold"/>
                                        <p:tgtEl>
                                          <p:spTgt spid="18"/>
                                        </p:tgtEl>
                                      </p:cBhvr>
                                      <p:by x="50000" y="50000"/>
                                    </p:animScale>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decel="3600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33625" y="2326524"/>
            <a:ext cx="8130650" cy="1569660"/>
          </a:xfrm>
        </p:spPr>
        <p:txBody>
          <a:bodyPr>
            <a:normAutofit fontScale="90000"/>
          </a:bodyPr>
          <a:lstStyle/>
          <a:p>
            <a:pPr>
              <a:lnSpc>
                <a:spcPct val="100000"/>
              </a:lnSpc>
            </a:pPr>
            <a:r>
              <a:rPr lang="en-US" sz="5400" b="1" dirty="0" err="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a:t>
            </a:r>
            <a:r>
              <a:rPr lang="en-US" sz="5400" b="1" dirty="0">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 3. </a:t>
            </a:r>
            <a:r>
              <a:rPr lang="vi-VN" sz="5400" b="1" dirty="0">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BÀI 2: THÔNG TIN TRONG MÔI TRƯỜNG SỐ</a:t>
            </a:r>
            <a:endParaRPr lang="en-US" sz="5400" b="1" dirty="0">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865640" y="4408186"/>
            <a:ext cx="4300839" cy="375602"/>
          </a:xfrm>
        </p:spPr>
        <p:txBody>
          <a:bodyPr>
            <a:normAutofit fontScale="92500" lnSpcReduction="10000"/>
          </a:bodyPr>
          <a:lstStyle/>
          <a:p>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GV: </a:t>
            </a:r>
            <a:r>
              <a:rPr lang="en-US"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Phạm</a:t>
            </a:r>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Thị</a:t>
            </a:r>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Kim </a:t>
            </a:r>
            <a:r>
              <a:rPr lang="en-US"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Liên</a:t>
            </a:r>
            <a:endParaRPr lang="en-US" dirty="0">
              <a:solidFill>
                <a:schemeClr val="bg1"/>
              </a:solidFill>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668157"/>
            <a:ext cx="8597900" cy="1077218"/>
          </a:xfrm>
          <a:prstGeom prst="rect">
            <a:avLst/>
          </a:prstGeom>
          <a:noFill/>
        </p:spPr>
        <p:txBody>
          <a:bodyPr wrap="square">
            <a:spAutoFit/>
          </a:bodyPr>
          <a:lstStyle/>
          <a:p>
            <a:pPr algn="ctr"/>
            <a:r>
              <a:rPr lang="vi-VN" sz="3200" b="1" dirty="0">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2: TỔ CHỨC LƯU TRỮ, TÌM KIẾM VÀ TRAO ĐỔI THÔNG TIN</a:t>
            </a:r>
            <a:endParaRPr lang="en-US" sz="3200" b="1" dirty="0">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Subtitle 2">
            <a:extLst>
              <a:ext uri="{FF2B5EF4-FFF2-40B4-BE49-F238E27FC236}">
                <a16:creationId xmlns:a16="http://schemas.microsoft.com/office/drawing/2014/main" id="{C59BD655-F7DD-EBAD-D6B3-E49C84B099EE}"/>
              </a:ext>
            </a:extLst>
          </p:cNvPr>
          <p:cNvSpPr txBox="1">
            <a:spLocks/>
          </p:cNvSpPr>
          <p:nvPr/>
        </p:nvSpPr>
        <p:spPr>
          <a:xfrm>
            <a:off x="974821" y="4920188"/>
            <a:ext cx="4300839" cy="37560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Trường</a:t>
            </a:r>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THCS </a:t>
            </a:r>
            <a:r>
              <a:rPr lang="en-US"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Hoàng</a:t>
            </a:r>
            <a:r>
              <a:rPr lang="en-U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Động</a:t>
            </a:r>
            <a:endParaRPr lang="en-US" dirty="0">
              <a:solidFill>
                <a:schemeClr val="bg1"/>
              </a:solidFill>
            </a:endParaRPr>
          </a:p>
        </p:txBody>
      </p:sp>
    </p:spTree>
    <p:extLst>
      <p:ext uri="{BB962C8B-B14F-4D97-AF65-F5344CB8AC3E}">
        <p14:creationId xmlns:p14="http://schemas.microsoft.com/office/powerpoint/2010/main" val="26332471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a</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p>
        </p:txBody>
      </p:sp>
      <p:sp>
        <p:nvSpPr>
          <p:cNvPr id="10" name="TextBox 9">
            <a:extLst>
              <a:ext uri="{FF2B5EF4-FFF2-40B4-BE49-F238E27FC236}">
                <a16:creationId xmlns:a16="http://schemas.microsoft.com/office/drawing/2014/main" id="{75810174-A9A3-5B27-6208-E8BCC81F0ACE}"/>
              </a:ext>
            </a:extLst>
          </p:cNvPr>
          <p:cNvSpPr txBox="1"/>
          <p:nvPr/>
        </p:nvSpPr>
        <p:spPr>
          <a:xfrm>
            <a:off x="1370807" y="1796518"/>
            <a:ext cx="8408958" cy="777970"/>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Bức ảnh trong điện thoại của bạn Khoa chụp có tốn vật liệu gì để tạo ra không và chuyển cho bạn An có bị mất đi không?</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3933084" y="2979851"/>
            <a:ext cx="5422160" cy="1839799"/>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được mã hóa thành dãy bit, được chuyển vào máy tính, điện thoại thông minh, máy tính bảng,... để có thể lan truyền, trao đổi trong môi trường kỹ thuật số còn được gọi ngắn gọn là thông tin số.</a:t>
            </a:r>
            <a:endParaRPr kumimoji="0" lang="en-US" sz="2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BE921381-A87F-3236-26F7-9AA6D93D28E2}"/>
              </a:ext>
            </a:extLst>
          </p:cNvPr>
          <p:cNvGrpSpPr/>
          <p:nvPr/>
        </p:nvGrpSpPr>
        <p:grpSpPr>
          <a:xfrm>
            <a:off x="10189088" y="2384087"/>
            <a:ext cx="1264210" cy="2295304"/>
            <a:chOff x="10189088" y="2384087"/>
            <a:chExt cx="1264210" cy="2295304"/>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10255878" y="266175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088" y="2384087"/>
              <a:ext cx="1264210" cy="229530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47E4E36-75AE-E9D9-6FC1-793776B8A13E}"/>
              </a:ext>
            </a:extLst>
          </p:cNvPr>
          <p:cNvSpPr txBox="1"/>
          <p:nvPr/>
        </p:nvSpPr>
        <p:spPr>
          <a:xfrm>
            <a:off x="4081971" y="4931535"/>
            <a:ext cx="6218808" cy="1921552"/>
          </a:xfrm>
          <a:prstGeom prst="rect">
            <a:avLst/>
          </a:prstGeom>
          <a:solidFill>
            <a:schemeClr val="tx1"/>
          </a:solidFill>
          <a:effectLst>
            <a:glow rad="139700">
              <a:schemeClr val="accent1">
                <a:satMod val="175000"/>
                <a:alpha val="40000"/>
              </a:schemeClr>
            </a:glow>
          </a:effectLst>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có những đặc điểm chính sau</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a:solidFill>
                  <a:prstClr val="white"/>
                </a:solidFill>
                <a:latin typeface="Open Sans" panose="020B0606030504020204" pitchFamily="34" charset="0"/>
                <a:ea typeface="Open Sans" panose="020B0606030504020204" pitchFamily="34" charset="0"/>
                <a:cs typeface="Open Sans" panose="020B0606030504020204" pitchFamily="34" charset="0"/>
              </a:rPr>
              <a:t>- T</a:t>
            </a: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hông tin số dễ dàng được nhân bản và lan truyền nhưng khó bị xóa bỏ hoàn toàn.
</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có thể được truy cập từ xa nếu người quản lý thông tin đó cho phép</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938244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2096279"/>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Máy chủ của dịch vụ thư điện tử có lưu trữ bức ảnh Khoa gửi không?</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Những ai có thể xem được bức ảnh An đưa lên mạng xã hội?</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 được không?</a:t>
            </a:r>
          </a:p>
        </p:txBody>
      </p:sp>
      <p:sp useBgFill="1">
        <p:nvSpPr>
          <p:cNvPr id="2" name="TextBox 1">
            <a:extLst>
              <a:ext uri="{FF2B5EF4-FFF2-40B4-BE49-F238E27FC236}">
                <a16:creationId xmlns:a16="http://schemas.microsoft.com/office/drawing/2014/main" id="{96D7891F-F59F-3227-9FD6-AB2C7EBE4273}"/>
              </a:ext>
            </a:extLst>
          </p:cNvPr>
          <p:cNvSpPr txBox="1"/>
          <p:nvPr/>
        </p:nvSpPr>
        <p:spPr>
          <a:xfrm>
            <a:off x="3805102" y="2513134"/>
            <a:ext cx="8151546" cy="2096279"/>
          </a:xfrm>
          <a:prstGeom prst="rect">
            <a:avLst/>
          </a:prstGeom>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Có thể được lưu trữ với dung lượng rất lớn bởi rất nhiều cá nhân, tổ chức và được cấp quyền truy cập khác nhau.</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Rất nhiều người có thể xem hay tiếp tục chia sẻ bức ảnh đó, bao gồm người An quen và không quen.</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a:t>
            </a:r>
          </a:p>
        </p:txBody>
      </p:sp>
      <p:pic>
        <p:nvPicPr>
          <p:cNvPr id="4" name="y2meta.com - 5 Minute Timer-(1080p)">
            <a:hlinkClick r:id="" action="ppaction://media"/>
            <a:extLst>
              <a:ext uri="{FF2B5EF4-FFF2-40B4-BE49-F238E27FC236}">
                <a16:creationId xmlns:a16="http://schemas.microsoft.com/office/drawing/2014/main" id="{D8057BDC-4065-E78B-CC1D-5F7ACB43B7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225013"/>
            <a:ext cx="2656266" cy="1161949"/>
          </a:xfrm>
          <a:prstGeom prst="rect">
            <a:avLst/>
          </a:prstGeom>
        </p:spPr>
      </p:pic>
      <p:sp>
        <p:nvSpPr>
          <p:cNvPr id="5" name="Arrow: Pentagon 4">
            <a:extLst>
              <a:ext uri="{FF2B5EF4-FFF2-40B4-BE49-F238E27FC236}">
                <a16:creationId xmlns:a16="http://schemas.microsoft.com/office/drawing/2014/main" id="{1A2A2A08-6E31-CE92-7F19-ED48BDBDC264}"/>
              </a:ext>
            </a:extLst>
          </p:cNvPr>
          <p:cNvSpPr/>
          <p:nvPr/>
        </p:nvSpPr>
        <p:spPr>
          <a:xfrm>
            <a:off x="5063115" y="5134034"/>
            <a:ext cx="4164147" cy="134390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84448D0-E661-CB56-2616-C786FDF18B91}"/>
              </a:ext>
            </a:extLst>
          </p:cNvPr>
          <p:cNvGrpSpPr/>
          <p:nvPr/>
        </p:nvGrpSpPr>
        <p:grpSpPr>
          <a:xfrm>
            <a:off x="2880224" y="5096515"/>
            <a:ext cx="1278588" cy="1278588"/>
            <a:chOff x="1580575" y="4515507"/>
            <a:chExt cx="1278588" cy="1278588"/>
          </a:xfrm>
        </p:grpSpPr>
        <p:pic>
          <p:nvPicPr>
            <p:cNvPr id="8" name="Picture 2" descr="Note Cartoon Vector Art PNG Images | Free Download On Pngtree">
              <a:extLst>
                <a:ext uri="{FF2B5EF4-FFF2-40B4-BE49-F238E27FC236}">
                  <a16:creationId xmlns:a16="http://schemas.microsoft.com/office/drawing/2014/main" id="{9E83E672-F216-61F7-C805-C958F5CD1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12FC73-F38A-A451-D8A8-ADA2D9493D6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HOẠT ĐỘNG NHÓM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0673852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exit" presetSubtype="2" fill="hold" grpId="0"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1+ppt_w/2"/>
                                          </p:val>
                                        </p:tav>
                                      </p:tavLst>
                                    </p:anim>
                                    <p:anim calcmode="lin" valueType="num">
                                      <p:cBhvr additive="base">
                                        <p:cTn id="27" dur="500"/>
                                        <p:tgtEl>
                                          <p:spTgt spid="5"/>
                                        </p:tgtEl>
                                        <p:attrNameLst>
                                          <p:attrName>ppt_y</p:attrName>
                                        </p:attrNameLst>
                                      </p:cBhvr>
                                      <p:tavLst>
                                        <p:tav tm="0">
                                          <p:val>
                                            <p:strVal val="ppt_y"/>
                                          </p:val>
                                        </p:tav>
                                        <p:tav tm="100000">
                                          <p:val>
                                            <p:strVal val="ppt_y"/>
                                          </p:val>
                                        </p:tav>
                                      </p:tavLst>
                                    </p:anim>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315015" fill="hold"/>
                                        <p:tgtEl>
                                          <p:spTgt spid="4"/>
                                        </p:tgtEl>
                                      </p:cBhvr>
                                    </p:cmd>
                                  </p:childTnLst>
                                </p:cTn>
                              </p:par>
                            </p:childTnLst>
                          </p:cTn>
                        </p:par>
                        <p:par>
                          <p:cTn id="32" fill="hold">
                            <p:stCondLst>
                              <p:cond delay="315515"/>
                            </p:stCondLst>
                            <p:childTnLst>
                              <p:par>
                                <p:cTn id="33" presetID="10" presetClass="exit" presetSubtype="0" fill="hold" nodeType="after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md type="call" cmd="stop">
                                      <p:cBhvr>
                                        <p:cTn id="36" dur="1">
                                          <p:stCondLst>
                                            <p:cond delay="499"/>
                                          </p:stCondLst>
                                        </p:cTn>
                                        <p:tgtEl>
                                          <p:spTgt spid="4"/>
                                        </p:tgtEl>
                                      </p:cBhvr>
                                    </p:cmd>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0-#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0" grpId="0"/>
      <p:bldP spid="2"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424027"/>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Tất cả thông tin số đều đáng tin cậy phải không? </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72769" r="-72769"/>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SUY NGẪM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CCC8B38C-9726-13E5-89C6-A00B1B292EC6}"/>
              </a:ext>
            </a:extLst>
          </p:cNvPr>
          <p:cNvSpPr txBox="1"/>
          <p:nvPr/>
        </p:nvSpPr>
        <p:spPr>
          <a:xfrm>
            <a:off x="4020843" y="3280989"/>
            <a:ext cx="7935805"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số có độ tin cậy rất khác nhau, phụ thuộc vào nguồn gốc và mục tiêu thông tin.</a:t>
            </a:r>
          </a:p>
        </p:txBody>
      </p:sp>
    </p:spTree>
    <p:extLst>
      <p:ext uri="{BB962C8B-B14F-4D97-AF65-F5344CB8AC3E}">
        <p14:creationId xmlns:p14="http://schemas.microsoft.com/office/powerpoint/2010/main" val="50839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 hỏi củng cố: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 hãy chọn phương án ghép đúng:</a:t>
            </a: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Thông tin số được nhiều tổ chức và cá nhân lưu trữ với dung lượng rất lớn,</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78295" y="2805975"/>
            <a:ext cx="1965577"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687986" y="3365962"/>
            <a:ext cx="1962108" cy="1901172"/>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2"/>
            <p:extLst>
              <p:ext uri="{DAA4B4D4-6D71-4841-9C94-3DE7FCFB9230}">
                <p14:media xmlns:p14="http://schemas.microsoft.com/office/powerpoint/2010/main" r:embed="rId3">
                  <p14:trim st="2016" end="43037.4375"/>
                </p14:media>
              </p:ext>
            </p:extLst>
          </p:nvPr>
        </p:nvPicPr>
        <p:blipFill>
          <a:blip r:embed="rId14"/>
          <a:stretch>
            <a:fillRect/>
          </a:stretch>
        </p:blipFill>
        <p:spPr>
          <a:xfrm>
            <a:off x="12512299" y="4430007"/>
            <a:ext cx="487363" cy="487363"/>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87068" y="2660773"/>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48182"/>
              <a:ext cx="1593167" cy="46268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16"/>
          <a:stretch>
            <a:fillRect/>
          </a:stretch>
        </p:blipFill>
        <p:spPr>
          <a:xfrm>
            <a:off x="6163446" y="1708945"/>
            <a:ext cx="814583" cy="31658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 name="TextBox 1">
            <a:extLst>
              <a:ext uri="{FF2B5EF4-FFF2-40B4-BE49-F238E27FC236}">
                <a16:creationId xmlns:a16="http://schemas.microsoft.com/office/drawing/2014/main" id="{7FEF63A5-2365-88B1-EEE8-F79C8E2CCF8E}"/>
              </a:ext>
            </a:extLst>
          </p:cNvPr>
          <p:cNvSpPr txBox="1"/>
          <p:nvPr/>
        </p:nvSpPr>
        <p:spPr>
          <a:xfrm>
            <a:off x="6978028" y="1682571"/>
            <a:ext cx="50352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truy cập tự do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2">
            <a:extLst>
              <a:ext uri="{FF2B5EF4-FFF2-40B4-BE49-F238E27FC236}">
                <a16:creationId xmlns:a16="http://schemas.microsoft.com/office/drawing/2014/main" id="{09C4D9A7-1135-1040-ECF1-4F79E0D9FCCB}"/>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163446" y="2296551"/>
            <a:ext cx="814583" cy="31658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EE7F972-31EB-DF0B-5C82-E54ED256CD87}"/>
              </a:ext>
            </a:extLst>
          </p:cNvPr>
          <p:cNvSpPr txBox="1"/>
          <p:nvPr/>
        </p:nvSpPr>
        <p:spPr>
          <a:xfrm>
            <a:off x="6978029" y="2270177"/>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không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3">
            <a:extLst>
              <a:ext uri="{FF2B5EF4-FFF2-40B4-BE49-F238E27FC236}">
                <a16:creationId xmlns:a16="http://schemas.microsoft.com/office/drawing/2014/main" id="{F7C0D956-981B-4BA6-ED34-052253C908CC}"/>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163447" y="2910554"/>
            <a:ext cx="814581" cy="31658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4F758FA-732C-780B-8EA2-75873EC04FEF}"/>
              </a:ext>
            </a:extLst>
          </p:cNvPr>
          <p:cNvSpPr txBox="1"/>
          <p:nvPr/>
        </p:nvSpPr>
        <p:spPr>
          <a:xfrm>
            <a:off x="6978029" y="2884180"/>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4">
            <a:extLst>
              <a:ext uri="{FF2B5EF4-FFF2-40B4-BE49-F238E27FC236}">
                <a16:creationId xmlns:a16="http://schemas.microsoft.com/office/drawing/2014/main" id="{CDE39679-DED8-7092-D001-92172A441593}"/>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6163447" y="3519495"/>
            <a:ext cx="814581" cy="31658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5DAB9AE4-F54F-8438-579A-6D8577D4B5E3}"/>
              </a:ext>
            </a:extLst>
          </p:cNvPr>
          <p:cNvSpPr txBox="1"/>
          <p:nvPr/>
        </p:nvSpPr>
        <p:spPr>
          <a:xfrm>
            <a:off x="6978029" y="3493121"/>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rất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6BAF48FA-5BE6-36D8-D48A-D875F82895DB}"/>
              </a:ext>
            </a:extLst>
          </p:cNvPr>
          <p:cNvGrpSpPr/>
          <p:nvPr/>
        </p:nvGrpSpPr>
        <p:grpSpPr>
          <a:xfrm>
            <a:off x="1025266" y="4294405"/>
            <a:ext cx="3445410" cy="2329241"/>
            <a:chOff x="5578319" y="4168123"/>
            <a:chExt cx="3445410" cy="2329241"/>
          </a:xfrm>
          <a:effectLst>
            <a:outerShdw blurRad="50800" dist="38100" dir="2700000" algn="tl" rotWithShape="0">
              <a:prstClr val="black">
                <a:alpha val="40000"/>
              </a:prstClr>
            </a:outerShdw>
          </a:effectLst>
        </p:grpSpPr>
        <p:pic>
          <p:nvPicPr>
            <p:cNvPr id="2052" name="Picture 4" descr="Scroll Paper Old - Free vector graphic on Pixabay">
              <a:extLst>
                <a:ext uri="{FF2B5EF4-FFF2-40B4-BE49-F238E27FC236}">
                  <a16:creationId xmlns:a16="http://schemas.microsoft.com/office/drawing/2014/main" id="{3989D812-48D2-2FC2-B9AC-4FD57B3B55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78319" y="4168123"/>
              <a:ext cx="3445410" cy="23292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8E0696E-561D-9ACD-5812-753BE48864C5}"/>
                </a:ext>
              </a:extLst>
            </p:cNvPr>
            <p:cNvSpPr txBox="1"/>
            <p:nvPr/>
          </p:nvSpPr>
          <p:spPr>
            <a:xfrm>
              <a:off x="5875192" y="4514638"/>
              <a:ext cx="276244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đa dạng</a:t>
              </a:r>
              <a:r>
                <a:rPr kumimoji="0" lang="en-US"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được thu thập nhanh</a:t>
              </a:r>
              <a:r>
                <a:rPr kumimoji="0" lang="en-US"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được lưu trữ với dung lượng rất lớn bởi nhiều tổ chức, cá nhân</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2714704622"/>
      </p:ext>
    </p:extLst>
  </p:cSld>
  <p:clrMapOvr>
    <a:masterClrMapping/>
  </p:clrMapOvr>
  <p:transition spd="slow" advClick="0">
    <p:wipe dir="r"/>
  </p:transition>
  <mc:AlternateContent xmlns:mc="http://schemas.openxmlformats.org/markup-compatibility/2006" xmlns:p14="http://schemas.microsoft.com/office/powerpoint/2010/main">
    <mc:Choice Requires="p14">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6"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7"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42" presetClass="entr" presetSubtype="0" fill="hold" nodeType="withEffect">
                                      <p:stCondLst>
                                        <p:cond delay="225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12" presetClass="entr" presetSubtype="4" fill="hold" nodeType="withEffect">
                                      <p:stCondLst>
                                        <p:cond delay="225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4" dur="1000" fill="hold"/>
                                            <p:tgtEl>
                                              <p:spTgt spid="18"/>
                                            </p:tgtEl>
                                            <p:attrNameLst>
                                              <p:attrName>ppt_x</p:attrName>
                                              <p:attrName>ppt_y</p:attrName>
                                            </p:attrNameLst>
                                          </p:cBhvr>
                                          <p:rCtr x="0" y="-972"/>
                                        </p:animMotion>
                                      </p:childTnLst>
                                    </p:cTn>
                                  </p:par>
                                  <p:par>
                                    <p:cTn id="35" presetID="1" presetClass="mediacall" presetSubtype="0" fill="hold" nodeType="withEffect">
                                      <p:stCondLst>
                                        <p:cond delay="2250"/>
                                      </p:stCondLst>
                                      <p:childTnLst>
                                        <p:cmd type="call" cmd="playFrom(0.0)">
                                          <p:cBhvr>
                                            <p:cTn id="36" dur="3064" fill="hold"/>
                                            <p:tgtEl>
                                              <p:spTgt spid="19"/>
                                            </p:tgtEl>
                                          </p:cBhvr>
                                        </p:cmd>
                                      </p:childTnLst>
                                    </p:cTn>
                                  </p:par>
                                  <p:par>
                                    <p:cTn id="37" presetID="22" presetClass="entr" presetSubtype="1" fill="hold" nodeType="withEffect">
                                      <p:stCondLst>
                                        <p:cond delay="275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10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8" name="wind.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29167E-6 -2.22222E-6 L -0.2931 0.38519 " pathEditMode="relative" rAng="0" ptsTypes="AA">
                                          <p:cBhvr>
                                            <p:cTn id="44" dur="2000" fill="hold"/>
                                            <p:tgtEl>
                                              <p:spTgt spid="12"/>
                                            </p:tgtEl>
                                            <p:attrNameLst>
                                              <p:attrName>ppt_x</p:attrName>
                                              <p:attrName>ppt_y</p:attrName>
                                            </p:attrNameLst>
                                          </p:cBhvr>
                                          <p:rCtr x="-14661" y="19259"/>
                                        </p:animMotion>
                                      </p:childTnLst>
                                    </p:cTn>
                                  </p:par>
                                </p:childTnLst>
                              </p:cTn>
                            </p:par>
                            <p:par>
                              <p:cTn id="45" fill="hold">
                                <p:stCondLst>
                                  <p:cond delay="2000"/>
                                </p:stCondLst>
                                <p:childTnLst>
                                  <p:par>
                                    <p:cTn id="46" presetID="0" presetClass="path" presetSubtype="0" fill="hold" nodeType="afterEffect" p14:presetBounceEnd="25000">
                                      <p:stCondLst>
                                        <p:cond delay="0"/>
                                      </p:stCondLst>
                                      <p:childTnLst>
                                        <p:animMotion origin="layout" path="M -0.29323 0.3838 L -0.39153 0.29491 L -0.45976 0.43588 L -0.46224 0.61065 L -0.46224 0.61065 " pathEditMode="relative" ptsTypes="AAAAA" p14:bounceEnd="25000">
                                          <p:cBhvr>
                                            <p:cTn id="47" dur="2000" fill="hold"/>
                                            <p:tgtEl>
                                              <p:spTgt spid="12"/>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2.29167E-6 -3.7037E-7 L -0.29323 0.29815 " pathEditMode="relative" rAng="0" ptsTypes="AA">
                                          <p:cBhvr>
                                            <p:cTn id="52" dur="2000" fill="hold"/>
                                            <p:tgtEl>
                                              <p:spTgt spid="5"/>
                                            </p:tgtEl>
                                            <p:attrNameLst>
                                              <p:attrName>ppt_x</p:attrName>
                                              <p:attrName>ppt_y</p:attrName>
                                            </p:attrNameLst>
                                          </p:cBhvr>
                                          <p:rCtr x="-14661" y="15208"/>
                                        </p:animMotion>
                                      </p:childTnLst>
                                    </p:cTn>
                                  </p:par>
                                </p:childTnLst>
                              </p:cTn>
                            </p:par>
                            <p:par>
                              <p:cTn id="53" fill="hold">
                                <p:stCondLst>
                                  <p:cond delay="2000"/>
                                </p:stCondLst>
                                <p:childTnLst>
                                  <p:par>
                                    <p:cTn id="54" presetID="0" presetClass="path" presetSubtype="0" fill="hold" nodeType="afterEffect" p14:presetBounceEnd="25000">
                                      <p:stCondLst>
                                        <p:cond delay="0"/>
                                      </p:stCondLst>
                                      <p:childTnLst>
                                        <p:animMotion origin="layout" path="M -0.2931 0.30093 L -0.34114 0.21482 L -0.37448 0.35162 L -0.37565 0.5213 L -0.37565 0.52153 " pathEditMode="relative" rAng="0" ptsTypes="AAAAA" p14:bounceEnd="25000">
                                          <p:cBhvr>
                                            <p:cTn id="55" dur="2000" fill="hold"/>
                                            <p:tgtEl>
                                              <p:spTgt spid="5"/>
                                            </p:tgtEl>
                                            <p:attrNameLst>
                                              <p:attrName>ppt_x</p:attrName>
                                              <p:attrName>ppt_y</p:attrName>
                                            </p:attrNameLst>
                                          </p:cBhvr>
                                          <p:rCtr x="-4128" y="6713"/>
                                        </p:animMotion>
                                      </p:childTnLst>
                                      <p:subTnLst>
                                        <p:audio>
                                          <p:cMediaNode>
                                            <p:cTn display="0" masterRel="sameClick">
                                              <p:stCondLst>
                                                <p:cond evt="begin" delay="0">
                                                  <p:tn val="54"/>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29167E-6 -1.11111E-6 L -0.29323 0.1199 " pathEditMode="relative" rAng="0" ptsTypes="AA">
                                          <p:cBhvr>
                                            <p:cTn id="60" dur="2000" fill="hold"/>
                                            <p:tgtEl>
                                              <p:spTgt spid="16"/>
                                            </p:tgtEl>
                                            <p:attrNameLst>
                                              <p:attrName>ppt_x</p:attrName>
                                              <p:attrName>ppt_y</p:attrName>
                                            </p:attrNameLst>
                                          </p:cBhvr>
                                          <p:rCtr x="-14661" y="6435"/>
                                        </p:animMotion>
                                      </p:childTnLst>
                                    </p:cTn>
                                  </p:par>
                                </p:childTnLst>
                              </p:cTn>
                            </p:par>
                            <p:par>
                              <p:cTn id="61" fill="hold">
                                <p:stCondLst>
                                  <p:cond delay="2000"/>
                                </p:stCondLst>
                                <p:childTnLst>
                                  <p:par>
                                    <p:cTn id="62" presetID="0" presetClass="path" presetSubtype="0" fill="hold" nodeType="afterEffect" p14:presetBounceEnd="25000">
                                      <p:stCondLst>
                                        <p:cond delay="0"/>
                                      </p:stCondLst>
                                      <p:childTnLst>
                                        <p:animMotion origin="layout" path="M -0.2931 0.12269 L -0.2819 0.03797 L -0.27409 0.17269 L -0.2737 0.34005 L -0.2737 0.34028 " pathEditMode="relative" rAng="0" ptsTypes="AAAAA" p14:bounceEnd="25000">
                                          <p:cBhvr>
                                            <p:cTn id="63" dur="2000" fill="hold"/>
                                            <p:tgtEl>
                                              <p:spTgt spid="16"/>
                                            </p:tgtEl>
                                            <p:attrNameLst>
                                              <p:attrName>ppt_x</p:attrName>
                                              <p:attrName>ppt_y</p:attrName>
                                            </p:attrNameLst>
                                          </p:cBhvr>
                                          <p:rCtr x="964" y="6644"/>
                                        </p:animMotion>
                                      </p:childTnLst>
                                      <p:subTnLst>
                                        <p:audio>
                                          <p:cMediaNode>
                                            <p:cTn display="0" masterRel="sameClick">
                                              <p:stCondLst>
                                                <p:cond evt="begin" delay="0">
                                                  <p:tn val="62"/>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6"/>
                      </p:tgtEl>
                    </p:cond>
                  </p:nextCondLst>
                </p:seq>
              </p:childTnLst>
            </p:cTn>
          </p:par>
        </p:tnLst>
      </p:timing>
    </mc:Choice>
    <mc:Fallback xmlns="">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5"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6"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5"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42" presetClass="entr" presetSubtype="0" fill="hold" nodeType="withEffect">
                                      <p:stCondLst>
                                        <p:cond delay="225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12" presetClass="entr" presetSubtype="4" fill="hold" nodeType="withEffect">
                                      <p:stCondLst>
                                        <p:cond delay="225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ppt_y</p:attrName>
                                            </p:attrNameLst>
                                          </p:cBhvr>
                                          <p:tavLst>
                                            <p:tav tm="0">
                                              <p:val>
                                                <p:strVal val="#ppt_y+#ppt_h*1.125000"/>
                                              </p:val>
                                            </p:tav>
                                            <p:tav tm="100000">
                                              <p:val>
                                                <p:strVal val="#ppt_y"/>
                                              </p:val>
                                            </p:tav>
                                          </p:tavLst>
                                        </p:anim>
                                        <p:animEffect transition="in" filter="wipe(up)">
                                          <p:cBhvr>
                                            <p:cTn id="35" dur="500"/>
                                            <p:tgtEl>
                                              <p:spTgt spid="18"/>
                                            </p:tgtEl>
                                          </p:cBhvr>
                                        </p:animEffect>
                                      </p:childTnLst>
                                    </p:cTn>
                                  </p:par>
                                  <p:par>
                                    <p:cTn id="36"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7" dur="1000" fill="hold"/>
                                            <p:tgtEl>
                                              <p:spTgt spid="18"/>
                                            </p:tgtEl>
                                            <p:attrNameLst>
                                              <p:attrName>ppt_x</p:attrName>
                                              <p:attrName>ppt_y</p:attrName>
                                            </p:attrNameLst>
                                          </p:cBhvr>
                                          <p:rCtr x="0" y="-972"/>
                                        </p:animMotion>
                                      </p:childTnLst>
                                    </p:cTn>
                                  </p:par>
                                  <p:par>
                                    <p:cTn id="38" presetID="1" presetClass="mediacall" presetSubtype="0" fill="hold" nodeType="withEffect">
                                      <p:stCondLst>
                                        <p:cond delay="2250"/>
                                      </p:stCondLst>
                                      <p:childTnLst>
                                        <p:cmd type="call" cmd="playFrom(0.0)">
                                          <p:cBhvr>
                                            <p:cTn id="39" dur="3064" fill="hold"/>
                                            <p:tgtEl>
                                              <p:spTgt spid="19"/>
                                            </p:tgtEl>
                                          </p:cBhvr>
                                        </p:cmd>
                                      </p:childTnLst>
                                    </p:cTn>
                                  </p:par>
                                  <p:par>
                                    <p:cTn id="40" presetID="22" presetClass="entr" presetSubtype="1" fill="hold" nodeType="withEffect">
                                      <p:stCondLst>
                                        <p:cond delay="275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10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27" name="wind.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2.29167E-6 -2.22222E-6 L -0.2931 0.38519 " pathEditMode="relative" rAng="0" ptsTypes="AA">
                                          <p:cBhvr>
                                            <p:cTn id="47" dur="2000" fill="hold"/>
                                            <p:tgtEl>
                                              <p:spTgt spid="12"/>
                                            </p:tgtEl>
                                            <p:attrNameLst>
                                              <p:attrName>ppt_x</p:attrName>
                                              <p:attrName>ppt_y</p:attrName>
                                            </p:attrNameLst>
                                          </p:cBhvr>
                                          <p:rCtr x="-14661" y="19259"/>
                                        </p:animMotion>
                                      </p:childTnLst>
                                    </p:cTn>
                                  </p:par>
                                </p:childTnLst>
                              </p:cTn>
                            </p:par>
                            <p:par>
                              <p:cTn id="48" fill="hold">
                                <p:stCondLst>
                                  <p:cond delay="2000"/>
                                </p:stCondLst>
                                <p:childTnLst>
                                  <p:par>
                                    <p:cTn id="49" presetID="0" presetClass="path" presetSubtype="0" fill="hold" nodeType="afterEffect">
                                      <p:stCondLst>
                                        <p:cond delay="0"/>
                                      </p:stCondLst>
                                      <p:childTnLst>
                                        <p:animMotion origin="layout" path="M -0.29323 0.3838 L -0.39153 0.29491 L -0.45976 0.43588 L -0.46224 0.61065 L -0.46224 0.61065 " pathEditMode="relative" ptsTypes="AAAAA">
                                          <p:cBhvr>
                                            <p:cTn id="50" dur="2000" fill="hold"/>
                                            <p:tgtEl>
                                              <p:spTgt spid="12"/>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29167E-6 -3.7037E-7 L -0.29323 0.29815 " pathEditMode="relative" rAng="0" ptsTypes="AA">
                                          <p:cBhvr>
                                            <p:cTn id="55" dur="2000" fill="hold"/>
                                            <p:tgtEl>
                                              <p:spTgt spid="5"/>
                                            </p:tgtEl>
                                            <p:attrNameLst>
                                              <p:attrName>ppt_x</p:attrName>
                                              <p:attrName>ppt_y</p:attrName>
                                            </p:attrNameLst>
                                          </p:cBhvr>
                                          <p:rCtr x="-14661" y="15208"/>
                                        </p:animMotion>
                                      </p:childTnLst>
                                    </p:cTn>
                                  </p:par>
                                </p:childTnLst>
                              </p:cTn>
                            </p:par>
                            <p:par>
                              <p:cTn id="56" fill="hold">
                                <p:stCondLst>
                                  <p:cond delay="2000"/>
                                </p:stCondLst>
                                <p:childTnLst>
                                  <p:par>
                                    <p:cTn id="57" presetID="0" presetClass="path" presetSubtype="0" fill="hold" nodeType="afterEffect">
                                      <p:stCondLst>
                                        <p:cond delay="0"/>
                                      </p:stCondLst>
                                      <p:childTnLst>
                                        <p:animMotion origin="layout" path="M -0.2931 0.30093 L -0.34114 0.21482 L -0.37448 0.35162 L -0.37565 0.5213 L -0.37565 0.52153 " pathEditMode="relative" rAng="0" ptsTypes="AAAAA">
                                          <p:cBhvr>
                                            <p:cTn id="58" dur="2000" fill="hold"/>
                                            <p:tgtEl>
                                              <p:spTgt spid="5"/>
                                            </p:tgtEl>
                                            <p:attrNameLst>
                                              <p:attrName>ppt_x</p:attrName>
                                              <p:attrName>ppt_y</p:attrName>
                                            </p:attrNameLst>
                                          </p:cBhvr>
                                          <p:rCtr x="-4128" y="6713"/>
                                        </p:animMotion>
                                      </p:childTnLst>
                                      <p:subTnLst>
                                        <p:audio>
                                          <p:cMediaNode>
                                            <p:cTn display="0" masterRel="sameClick">
                                              <p:stCondLst>
                                                <p:cond evt="begin" delay="0">
                                                  <p:tn val="57"/>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2.29167E-6 -1.11111E-6 L -0.29323 0.1199 " pathEditMode="relative" rAng="0" ptsTypes="AA">
                                          <p:cBhvr>
                                            <p:cTn id="63" dur="2000" fill="hold"/>
                                            <p:tgtEl>
                                              <p:spTgt spid="16"/>
                                            </p:tgtEl>
                                            <p:attrNameLst>
                                              <p:attrName>ppt_x</p:attrName>
                                              <p:attrName>ppt_y</p:attrName>
                                            </p:attrNameLst>
                                          </p:cBhvr>
                                          <p:rCtr x="-14661" y="6435"/>
                                        </p:animMotion>
                                      </p:childTnLst>
                                    </p:cTn>
                                  </p:par>
                                </p:childTnLst>
                              </p:cTn>
                            </p:par>
                            <p:par>
                              <p:cTn id="64" fill="hold">
                                <p:stCondLst>
                                  <p:cond delay="2000"/>
                                </p:stCondLst>
                                <p:childTnLst>
                                  <p:par>
                                    <p:cTn id="65" presetID="0" presetClass="path" presetSubtype="0" fill="hold" nodeType="afterEffect">
                                      <p:stCondLst>
                                        <p:cond delay="0"/>
                                      </p:stCondLst>
                                      <p:childTnLst>
                                        <p:animMotion origin="layout" path="M -0.2931 0.12269 L -0.2819 0.03797 L -0.27409 0.17269 L -0.2737 0.34005 L -0.2737 0.34028 " pathEditMode="relative" rAng="0" ptsTypes="AAAAA">
                                          <p:cBhvr>
                                            <p:cTn id="66" dur="2000" fill="hold"/>
                                            <p:tgtEl>
                                              <p:spTgt spid="16"/>
                                            </p:tgtEl>
                                            <p:attrNameLst>
                                              <p:attrName>ppt_x</p:attrName>
                                              <p:attrName>ppt_y</p:attrName>
                                            </p:attrNameLst>
                                          </p:cBhvr>
                                          <p:rCtr x="964" y="6644"/>
                                        </p:animMotion>
                                      </p:childTnLst>
                                      <p:subTnLst>
                                        <p:audio>
                                          <p:cMediaNode>
                                            <p:cTn display="0" masterRel="sameClick">
                                              <p:stCondLst>
                                                <p:cond evt="begin" delay="0">
                                                  <p:tn val="65"/>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6"/>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999851" y="1662419"/>
            <a:ext cx="7935805" cy="1742336"/>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Bài 1. Em hãy kể tên 3 ứng dụng thu thập nhiều thông tin từ người sử dụng và cho biết:</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a) Tổ chức, cá nhân nào sở hữu các ứng dụng đó?</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 Mỗi ứng dụng thu thập dạng thông tin nào?</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3075008" y="3778490"/>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13" b="-74713"/>
            <a:stretch/>
          </p:blipFill>
          <p:spPr bwMode="auto">
            <a:xfrm>
              <a:off x="8572353" y="1605724"/>
              <a:ext cx="2852653" cy="1506892"/>
            </a:xfrm>
            <a:prstGeom prst="rect">
              <a:avLst/>
            </a:prstGeom>
            <a:grpFill/>
          </p:spPr>
        </p:pic>
      </p:grpSp>
      <p:sp>
        <p:nvSpPr>
          <p:cNvPr id="3" name="TextBox 2">
            <a:extLst>
              <a:ext uri="{FF2B5EF4-FFF2-40B4-BE49-F238E27FC236}">
                <a16:creationId xmlns:a16="http://schemas.microsoft.com/office/drawing/2014/main" id="{CCC8B38C-9726-13E5-89C6-A00B1B292EC6}"/>
              </a:ext>
            </a:extLst>
          </p:cNvPr>
          <p:cNvSpPr txBox="1"/>
          <p:nvPr/>
        </p:nvSpPr>
        <p:spPr>
          <a:xfrm>
            <a:off x="999850" y="3580756"/>
            <a:ext cx="7935805"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Ví dụ: khi đăng ký Facebook cần thông tin về họ tên, địa chỉ email, ngày tháng năm sinh,…</a:t>
            </a:r>
          </a:p>
        </p:txBody>
      </p:sp>
    </p:spTree>
    <p:extLst>
      <p:ext uri="{BB962C8B-B14F-4D97-AF65-F5344CB8AC3E}">
        <p14:creationId xmlns:p14="http://schemas.microsoft.com/office/powerpoint/2010/main" val="8838183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999851" y="1662419"/>
            <a:ext cx="7935805" cy="1485856"/>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Về nhà </a:t>
            </a: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em hãy tìm kiếm trên Internet thông tin về một đội bóng, một cầu thủ hoặc một nhân vật mà em yêu thích.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heo em thông tin đó có phải là thông tin số hay không? Thông tin này được lưu trữ bởi tổ chức nào?</a:t>
            </a: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54" r="-44654"/>
          <a:stretch/>
        </p:blipFill>
        <p:spPr bwMode="auto">
          <a:xfrm>
            <a:off x="-2332160" y="4011235"/>
            <a:ext cx="6767218" cy="3574731"/>
          </a:xfrm>
          <a:prstGeom prst="rect">
            <a:avLst/>
          </a:prstGeom>
          <a:noFill/>
        </p:spPr>
      </p:pic>
    </p:spTree>
    <p:extLst>
      <p:ext uri="{BB962C8B-B14F-4D97-AF65-F5344CB8AC3E}">
        <p14:creationId xmlns:p14="http://schemas.microsoft.com/office/powerpoint/2010/main" val="25918636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0E8C965A-9BA5-435D-8A2C-B9C8C70995B5}:304"/>
  <p:tag name="ISPRING_PRESENTER_ID" val="{541EA2F9-31FB-444E-97A5-6AF6E4E8CB95}"/>
  <p:tag name="ISPRING_CUSTOM_TIMING_USED" val="0"/>
  <p:tag name="GENSWF_SLIDE_TITLE" val="Luyện tập"/>
  <p:tag name="ISPRING_SLIDE_INDENT_LEVEL"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701</Words>
  <Application>Microsoft Office PowerPoint</Application>
  <PresentationFormat>Widescreen</PresentationFormat>
  <Paragraphs>48</Paragraphs>
  <Slides>8</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Open Sans</vt:lpstr>
      <vt:lpstr>Tahoma</vt:lpstr>
      <vt:lpstr>Times New Roman</vt:lpstr>
      <vt:lpstr>Office Theme</vt:lpstr>
      <vt:lpstr>1_Office Theme</vt:lpstr>
      <vt:lpstr>PowerPoint Presentation</vt:lpstr>
      <vt:lpstr>Tiết 3. BÀI 2: THÔNG TIN TRONG MÔI TRƯỜNG SỐ</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11</cp:revision>
  <dcterms:created xsi:type="dcterms:W3CDTF">2023-06-05T12:10:35Z</dcterms:created>
  <dcterms:modified xsi:type="dcterms:W3CDTF">2024-05-23T11:20:54Z</dcterms:modified>
</cp:coreProperties>
</file>