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 id="2147483762" r:id="rId3"/>
  </p:sldMasterIdLst>
  <p:sldIdLst>
    <p:sldId id="273" r:id="rId4"/>
    <p:sldId id="256" r:id="rId5"/>
    <p:sldId id="274" r:id="rId6"/>
    <p:sldId id="275" r:id="rId7"/>
    <p:sldId id="276" r:id="rId8"/>
    <p:sldId id="277" r:id="rId9"/>
    <p:sldId id="257" r:id="rId10"/>
    <p:sldId id="278" r:id="rId11"/>
    <p:sldId id="279"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2F2F2"/>
    <a:srgbClr val="FFFF67"/>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23/05/2024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305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23/05/2024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400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23/05/2024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9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96830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29913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48950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89783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664459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1841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69029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32773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23/05/2024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9874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16547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7960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7716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813192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380470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22830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995511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t>23/05/2024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771296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t>23/05/2024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664246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t>23/05/2024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36613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23/05/2024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9897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704580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094920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1014673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427605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23/05/2024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379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23/05/2024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23/05/2024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703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23/05/2024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282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23/05/2024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9143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23/05/2024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301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23/05/2024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92321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7459503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411E9A5C-35A2-4C87-9D5B-FD128F0C16A1}" type="datetimeFigureOut">
              <a:rPr lang="en-US" smtClean="0"/>
              <a:pPr/>
              <a:t>23/05/2024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F55BA874-1D26-4199-B4C1-394EEF75C4B1}" type="slidenum">
              <a:rPr lang="en-US" smtClean="0"/>
              <a:pPr/>
              <a:t>‹#›</a:t>
            </a:fld>
            <a:endParaRPr lang="en-US"/>
          </a:p>
        </p:txBody>
      </p:sp>
    </p:spTree>
    <p:extLst>
      <p:ext uri="{BB962C8B-B14F-4D97-AF65-F5344CB8AC3E}">
        <p14:creationId xmlns:p14="http://schemas.microsoft.com/office/powerpoint/2010/main" val="26793364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0.jp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slideLayout" Target="../slideLayouts/slideLayout29.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0.jp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slideLayout" Target="../slideLayouts/slideLayout29.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83" name="Picture 2082">
            <a:extLst>
              <a:ext uri="{FF2B5EF4-FFF2-40B4-BE49-F238E27FC236}">
                <a16:creationId xmlns:a16="http://schemas.microsoft.com/office/drawing/2014/main" id="{A5DD5992-68A0-BA53-E152-5CFA83BA9EAE}"/>
              </a:ext>
            </a:extLst>
          </p:cNvPr>
          <p:cNvPicPr>
            <a:picLocks noChangeAspect="1"/>
          </p:cNvPicPr>
          <p:nvPr/>
        </p:nvPicPr>
        <p:blipFill>
          <a:blip r:embed="rId3"/>
          <a:stretch>
            <a:fillRect/>
          </a:stretch>
        </p:blipFill>
        <p:spPr>
          <a:xfrm>
            <a:off x="2660154" y="3949091"/>
            <a:ext cx="6871692" cy="2775624"/>
          </a:xfrm>
          <a:prstGeom prst="rect">
            <a:avLst/>
          </a:prstGeom>
        </p:spPr>
      </p:pic>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3348692"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3132615"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614818"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a:p>
        </p:txBody>
      </p:sp>
      <p:sp>
        <p:nvSpPr>
          <p:cNvPr id="18" name="TextBox 17">
            <a:extLst>
              <a:ext uri="{FF2B5EF4-FFF2-40B4-BE49-F238E27FC236}">
                <a16:creationId xmlns:a16="http://schemas.microsoft.com/office/drawing/2014/main" id="{71B7D3F8-E1AE-A88F-0B2F-7AD30947A8BE}"/>
              </a:ext>
            </a:extLst>
          </p:cNvPr>
          <p:cNvSpPr txBox="1"/>
          <p:nvPr/>
        </p:nvSpPr>
        <p:spPr>
          <a:xfrm>
            <a:off x="1536569" y="1073579"/>
            <a:ext cx="9596487" cy="28623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Bố của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là giám đốc</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một công ty sản xuất phần mềm máy tính. Bố là người truyền cho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niềm đam mê tin học. Trong kỳ nghỉ hè vừa qua, để ôn lại kiến thức và tìm hiểu thêm về phần mềm bảng tính, mấy bố giao cho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tính toán doanh thu một số phần mềm mà công ty của bố sản xuất. Những phần mềm này được đưa lên các chợ ứng dụng trên mạng. Người sử dụng truy cập vào các chợ ứng dụng tìm kiếm phần mềm mà mình cần để mua và cài đặt. Tùy theo từng phần mềm, người sử dụng có thể phải trả phí hoặc được miễn phí. Để hoàn thành việc bố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gi</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ao, </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hoa đã tạo bảng tính để lưu thông tin về các phần mềm như minh họa trong hình 5.</a:t>
            </a: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85" name="TextBox 2084">
            <a:extLst>
              <a:ext uri="{FF2B5EF4-FFF2-40B4-BE49-F238E27FC236}">
                <a16:creationId xmlns:a16="http://schemas.microsoft.com/office/drawing/2014/main" id="{AC733CDE-CD2D-1032-DD69-9FC7A79F311E}"/>
              </a:ext>
            </a:extLst>
          </p:cNvPr>
          <p:cNvSpPr txBox="1"/>
          <p:nvPr/>
        </p:nvSpPr>
        <p:spPr>
          <a:xfrm>
            <a:off x="9647156" y="5115610"/>
            <a:ext cx="2476500" cy="1477328"/>
          </a:xfrm>
          <a:prstGeom prst="rect">
            <a:avLst/>
          </a:prstGeom>
          <a:noFill/>
        </p:spPr>
        <p:txBody>
          <a:bodyPr wrap="square">
            <a:spAutoFit/>
          </a:bodyPr>
          <a:lstStyle/>
          <a:p>
            <a:pPr algn="just"/>
            <a:r>
              <a:rPr lang="en-US">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Theo em, bảng tính bạn Khoa tạo ra ở hình 5.1 có cần </a:t>
            </a:r>
            <a:r>
              <a:rPr lang="vi-VN">
                <a:solidFill>
                  <a:schemeClr val="bg1"/>
                </a:solidFill>
                <a:effectLst/>
                <a:latin typeface="Open Sans" panose="020B0606030504020204" pitchFamily="34" charset="0"/>
                <a:ea typeface="Open Sans" panose="020B0606030504020204" pitchFamily="34" charset="0"/>
                <a:cs typeface="Open Sans" panose="020B0606030504020204" pitchFamily="34" charset="0"/>
              </a:rPr>
              <a:t>bổ sung thông tin gì không</a:t>
            </a:r>
            <a:r>
              <a:rPr lang="en-US">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1"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24600"/>
                            </p:stCondLst>
                            <p:childTnLst>
                              <p:par>
                                <p:cTn id="20" presetID="42" presetClass="entr" presetSubtype="0" fill="hold" nodeType="afterEffect">
                                  <p:stCondLst>
                                    <p:cond delay="0"/>
                                  </p:stCondLst>
                                  <p:childTnLst>
                                    <p:set>
                                      <p:cBhvr>
                                        <p:cTn id="21" dur="1" fill="hold">
                                          <p:stCondLst>
                                            <p:cond delay="0"/>
                                          </p:stCondLst>
                                        </p:cTn>
                                        <p:tgtEl>
                                          <p:spTgt spid="2083"/>
                                        </p:tgtEl>
                                        <p:attrNameLst>
                                          <p:attrName>style.visibility</p:attrName>
                                        </p:attrNameLst>
                                      </p:cBhvr>
                                      <p:to>
                                        <p:strVal val="visible"/>
                                      </p:to>
                                    </p:set>
                                    <p:animEffect transition="in" filter="fade">
                                      <p:cBhvr>
                                        <p:cTn id="22" dur="1000"/>
                                        <p:tgtEl>
                                          <p:spTgt spid="2083"/>
                                        </p:tgtEl>
                                      </p:cBhvr>
                                    </p:animEffect>
                                    <p:anim calcmode="lin" valueType="num">
                                      <p:cBhvr>
                                        <p:cTn id="23" dur="1000" fill="hold"/>
                                        <p:tgtEl>
                                          <p:spTgt spid="2083"/>
                                        </p:tgtEl>
                                        <p:attrNameLst>
                                          <p:attrName>ppt_x</p:attrName>
                                        </p:attrNameLst>
                                      </p:cBhvr>
                                      <p:tavLst>
                                        <p:tav tm="0">
                                          <p:val>
                                            <p:strVal val="#ppt_x"/>
                                          </p:val>
                                        </p:tav>
                                        <p:tav tm="100000">
                                          <p:val>
                                            <p:strVal val="#ppt_x"/>
                                          </p:val>
                                        </p:tav>
                                      </p:tavLst>
                                    </p:anim>
                                    <p:anim calcmode="lin" valueType="num">
                                      <p:cBhvr>
                                        <p:cTn id="24" dur="1000" fill="hold"/>
                                        <p:tgtEl>
                                          <p:spTgt spid="20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85"/>
                                        </p:tgtEl>
                                        <p:attrNameLst>
                                          <p:attrName>style.visibility</p:attrName>
                                        </p:attrNameLst>
                                      </p:cBhvr>
                                      <p:to>
                                        <p:strVal val="visible"/>
                                      </p:to>
                                    </p:set>
                                    <p:animEffect transition="in" filter="barn(inVertical)">
                                      <p:cBhvr>
                                        <p:cTn id="29" dur="50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1" animBg="1"/>
      <p:bldP spid="208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404441"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073579"/>
            <a:ext cx="11238803" cy="2308324"/>
          </a:xfrm>
          <a:prstGeom prst="rect">
            <a:avLst/>
          </a:prstGeom>
          <a:solidFill>
            <a:srgbClr val="F2F2F2"/>
          </a:solidFill>
        </p:spPr>
        <p:txBody>
          <a:bodyPr wrap="square" rtlCol="0">
            <a:spAutoFit/>
          </a:bodyPr>
          <a:lstStyle/>
          <a:p>
            <a:pPr lvl="0">
              <a:defRPr/>
            </a:pPr>
            <a:r>
              <a:rPr lang="en-US" sz="2400">
                <a:latin typeface="Open Sans" panose="020B0606030504020204" pitchFamily="34" charset="0"/>
                <a:ea typeface="Open Sans" panose="020B0606030504020204" pitchFamily="34" charset="0"/>
                <a:cs typeface="Open Sans" panose="020B0606030504020204" pitchFamily="34" charset="0"/>
              </a:rPr>
              <a:t>Hướng dẫn </a:t>
            </a:r>
            <a:r>
              <a:rPr lang="vi-VN" sz="2400">
                <a:latin typeface="Open Sans" panose="020B0606030504020204" pitchFamily="34" charset="0"/>
                <a:ea typeface="Open Sans" panose="020B0606030504020204" pitchFamily="34" charset="0"/>
                <a:cs typeface="Open Sans" panose="020B0606030504020204" pitchFamily="34" charset="0"/>
              </a:rPr>
              <a:t>về nhà: Em hãy truy cập vào một số chợ ứng dụng để tìm thông tin về 5 phần mềm ứng dụng mà em quan tâm (đơn giá, số lượt mua,...) và tạo bảng tính lưu lại các thông tin đó theo mẫu ở hình 5.5. Hãy lập công thức để tính Doanh thu và Doanh thu của công ty sản xuất phần mềm cho 5 phần mềm ứng dụng đó (giả sử số tiền mà công ty sản xuất phần mềm nhận được là 75% Doanh thu)</a:t>
            </a:r>
          </a:p>
        </p:txBody>
      </p:sp>
      <p:pic>
        <p:nvPicPr>
          <p:cNvPr id="5" name="Picture 4">
            <a:extLst>
              <a:ext uri="{FF2B5EF4-FFF2-40B4-BE49-F238E27FC236}">
                <a16:creationId xmlns:a16="http://schemas.microsoft.com/office/drawing/2014/main" id="{0D0D0A87-E16C-5E9C-0324-44B7DD91A96D}"/>
              </a:ext>
            </a:extLst>
          </p:cNvPr>
          <p:cNvPicPr>
            <a:picLocks noChangeAspect="1"/>
          </p:cNvPicPr>
          <p:nvPr/>
        </p:nvPicPr>
        <p:blipFill>
          <a:blip r:embed="rId3"/>
          <a:stretch>
            <a:fillRect/>
          </a:stretch>
        </p:blipFill>
        <p:spPr>
          <a:xfrm>
            <a:off x="1680077" y="3476098"/>
            <a:ext cx="8163192" cy="3108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05747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1048">
            <a:extLst>
              <a:ext uri="{FF2B5EF4-FFF2-40B4-BE49-F238E27FC236}">
                <a16:creationId xmlns:a16="http://schemas.microsoft.com/office/drawing/2014/main" id="{0AF4F2BA-3C03-4E2C-8ABC-0949B61B3C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8487" b="84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097280" y="758952"/>
            <a:ext cx="10058400" cy="3566160"/>
          </a:xfrm>
        </p:spPr>
        <p:txBody>
          <a:bodyPr vert="horz" lIns="91440" tIns="45720" rIns="91440" bIns="45720" rtlCol="0" anchor="b">
            <a:normAutofit/>
          </a:bodyPr>
          <a:lstStyle/>
          <a:p>
            <a: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TIẾT 10. BÀI 5: </a:t>
            </a:r>
            <a:b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5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SỬ DỤNG BẢNG TÍNH GIẢI QUYẾT BÀI TOÁN THỰC TẾ</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1100051" y="4645152"/>
            <a:ext cx="10058400" cy="650179"/>
          </a:xfrm>
        </p:spPr>
        <p:txBody>
          <a:bodyPr vert="horz" lIns="91440" tIns="45720" rIns="91440" bIns="45720" rtlCol="0">
            <a:normAutofit/>
          </a:bodyPr>
          <a:lstStyle/>
          <a:p>
            <a:pPr>
              <a:lnSpc>
                <a:spcPct val="100000"/>
              </a:lnSpc>
            </a:pPr>
            <a:r>
              <a:rPr lang="en-US" b="1" dirty="0" err="1">
                <a:solidFill>
                  <a:srgbClr val="FFFFFF"/>
                </a:solidFill>
              </a:rPr>
              <a:t>Người</a:t>
            </a:r>
            <a:r>
              <a:rPr lang="en-US" b="1" dirty="0">
                <a:solidFill>
                  <a:srgbClr val="FFFFFF"/>
                </a:solidFill>
              </a:rPr>
              <a:t> </a:t>
            </a:r>
            <a:r>
              <a:rPr lang="en-US" b="1" dirty="0" err="1">
                <a:solidFill>
                  <a:srgbClr val="FFFFFF"/>
                </a:solidFill>
              </a:rPr>
              <a:t>dạy</a:t>
            </a:r>
            <a:r>
              <a:rPr lang="en-US" b="1" dirty="0">
                <a:solidFill>
                  <a:srgbClr val="FFFFFF"/>
                </a:solidFill>
              </a:rPr>
              <a:t>: </a:t>
            </a:r>
            <a:r>
              <a:rPr lang="en-US" b="1" dirty="0" smtClean="0">
                <a:solidFill>
                  <a:srgbClr val="FFFFFF"/>
                </a:solidFill>
              </a:rPr>
              <a:t>PHẠM THỊ KIM LIÊN</a:t>
            </a:r>
            <a:endParaRPr lang="en-US" b="1" dirty="0">
              <a:solidFill>
                <a:srgbClr val="FFFFFF"/>
              </a:solidFill>
            </a:endParaRPr>
          </a:p>
          <a:p>
            <a:pPr>
              <a:lnSpc>
                <a:spcPct val="100000"/>
              </a:lnSpc>
            </a:pPr>
            <a:endParaRPr lang="en-US" dirty="0">
              <a:solidFill>
                <a:srgbClr val="FFFFFF"/>
              </a:solidFill>
            </a:endParaRPr>
          </a:p>
        </p:txBody>
      </p:sp>
      <p:cxnSp>
        <p:nvCxnSpPr>
          <p:cNvPr id="1058" name="Straight Connector 1050">
            <a:extLst>
              <a:ext uri="{FF2B5EF4-FFF2-40B4-BE49-F238E27FC236}">
                <a16:creationId xmlns:a16="http://schemas.microsoft.com/office/drawing/2014/main" id="{A07787ED-5EDC-4C54-AD87-55B60D0FE3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9"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5A4C9B13-FED6-BDC5-FF0B-97BD24529986}"/>
              </a:ext>
            </a:extLst>
          </p:cNvPr>
          <p:cNvSpPr txBox="1"/>
          <p:nvPr/>
        </p:nvSpPr>
        <p:spPr>
          <a:xfrm>
            <a:off x="0" y="490981"/>
            <a:ext cx="12192000" cy="584775"/>
          </a:xfrm>
          <a:prstGeom prst="rect">
            <a:avLst/>
          </a:prstGeom>
          <a:noFill/>
        </p:spPr>
        <p:txBody>
          <a:bodyPr wrap="square">
            <a:spAutoFit/>
          </a:bodyPr>
          <a:lstStyle/>
          <a:p>
            <a:pPr algn="ctr">
              <a:spcAft>
                <a:spcPts val="600"/>
              </a:spcAft>
            </a:pP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4: ỨNG DỤNG TIN HỌC</a:t>
            </a:r>
          </a:p>
        </p:txBody>
      </p:sp>
      <p:sp>
        <p:nvSpPr>
          <p:cNvPr id="9" name="Subtitle 2">
            <a:extLst>
              <a:ext uri="{FF2B5EF4-FFF2-40B4-BE49-F238E27FC236}">
                <a16:creationId xmlns:a16="http://schemas.microsoft.com/office/drawing/2014/main" id="{C59BD655-F7DD-EBAD-D6B3-E49C84B099EE}"/>
              </a:ext>
            </a:extLst>
          </p:cNvPr>
          <p:cNvSpPr txBox="1">
            <a:spLocks/>
          </p:cNvSpPr>
          <p:nvPr/>
        </p:nvSpPr>
        <p:spPr>
          <a:xfrm>
            <a:off x="1024778" y="5197886"/>
            <a:ext cx="10058400" cy="65017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2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2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2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2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00000"/>
              </a:lnSpc>
            </a:pPr>
            <a:r>
              <a:rPr lang="en-US" b="1" dirty="0" smtClean="0">
                <a:solidFill>
                  <a:srgbClr val="FFFFFF"/>
                </a:solidFill>
              </a:rPr>
              <a:t>TRƯỜNG THCS HOÀNG ĐỘNG</a:t>
            </a:r>
          </a:p>
          <a:p>
            <a:pPr>
              <a:lnSpc>
                <a:spcPct val="100000"/>
              </a:lnSpc>
            </a:pPr>
            <a:endParaRPr lang="en-US" dirty="0">
              <a:solidFill>
                <a:srgbClr val="FFFFFF"/>
              </a:solidFill>
            </a:endParaRP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4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83" name="Picture 2082">
            <a:extLst>
              <a:ext uri="{FF2B5EF4-FFF2-40B4-BE49-F238E27FC236}">
                <a16:creationId xmlns:a16="http://schemas.microsoft.com/office/drawing/2014/main" id="{A5DD5992-68A0-BA53-E152-5CFA83BA9EAE}"/>
              </a:ext>
            </a:extLst>
          </p:cNvPr>
          <p:cNvPicPr>
            <a:picLocks noChangeAspect="1"/>
          </p:cNvPicPr>
          <p:nvPr/>
        </p:nvPicPr>
        <p:blipFill>
          <a:blip r:embed="rId3"/>
          <a:stretch>
            <a:fillRect/>
          </a:stretch>
        </p:blipFill>
        <p:spPr>
          <a:xfrm>
            <a:off x="1765345" y="1140185"/>
            <a:ext cx="8661310" cy="3498489"/>
          </a:xfrm>
          <a:prstGeom prst="rect">
            <a:avLst/>
          </a:prstGeom>
        </p:spPr>
      </p:pic>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4166525" cy="584775"/>
          </a:xfrm>
          <a:prstGeom prst="rect">
            <a:avLst/>
          </a:prstGeom>
          <a:noFill/>
        </p:spPr>
        <p:txBody>
          <a:bodyPr wrap="non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18" name="TextBox 17">
            <a:extLst>
              <a:ext uri="{FF2B5EF4-FFF2-40B4-BE49-F238E27FC236}">
                <a16:creationId xmlns:a16="http://schemas.microsoft.com/office/drawing/2014/main" id="{71B7D3F8-E1AE-A88F-0B2F-7AD30947A8BE}"/>
              </a:ext>
            </a:extLst>
          </p:cNvPr>
          <p:cNvSpPr txBox="1"/>
          <p:nvPr/>
        </p:nvSpPr>
        <p:spPr>
          <a:xfrm>
            <a:off x="1536569" y="5618270"/>
            <a:ext cx="9596487" cy="707886"/>
          </a:xfrm>
          <a:prstGeom prst="rect">
            <a:avLst/>
          </a:prstGeom>
          <a:solidFill>
            <a:schemeClr val="bg1"/>
          </a:solidFill>
        </p:spPr>
        <p:txBody>
          <a:bodyPr wrap="square" rtlCol="0">
            <a:spAutoFit/>
          </a:bodyPr>
          <a:lstStyle/>
          <a:p>
            <a:pPr lvl="0">
              <a:defRPr/>
            </a:pPr>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V</a:t>
            </a: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iết công thức để tính Doanh thu của phần mềm Quản lý thời gian dựa trên Đơn giá và Số lượt mua.</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8C02260-83EE-0FB3-CA4A-98023FEFE93F}"/>
              </a:ext>
            </a:extLst>
          </p:cNvPr>
          <p:cNvSpPr txBox="1"/>
          <p:nvPr/>
        </p:nvSpPr>
        <p:spPr>
          <a:xfrm>
            <a:off x="8813304" y="2376956"/>
            <a:ext cx="1140321" cy="369332"/>
          </a:xfrm>
          <a:prstGeom prst="rect">
            <a:avLst/>
          </a:prstGeom>
          <a:noFill/>
          <a:ln>
            <a:solidFill>
              <a:srgbClr val="FF0000"/>
            </a:solidFill>
          </a:ln>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=C4*D4</a:t>
            </a:r>
            <a:endParaRPr lang="vi-VN">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0ED6291-46ED-80F8-C011-0118A3FE8E6E}"/>
              </a:ext>
            </a:extLst>
          </p:cNvPr>
          <p:cNvSpPr txBox="1"/>
          <p:nvPr/>
        </p:nvSpPr>
        <p:spPr>
          <a:xfrm>
            <a:off x="1536569" y="5367613"/>
            <a:ext cx="9596487" cy="1015663"/>
          </a:xfrm>
          <a:prstGeom prst="rect">
            <a:avLst/>
          </a:prstGeom>
          <a:solidFill>
            <a:schemeClr val="bg1"/>
          </a:solidFill>
        </p:spPr>
        <p:txBody>
          <a:bodyPr wrap="square" rtlCol="0">
            <a:spAutoFit/>
          </a:bodyPr>
          <a:lstStyle/>
          <a:p>
            <a:pPr lvl="0">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Thao tác nào giúp em tính toán doanh thu cho các phần mềm còn lại mà không cần gõ công thức và từng ô? Khi thực hiện thao tác đó, địa chỉ ô trong công thức sẽ thay đổi như thế nào?</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430234FE-F3D0-F2F1-ABFB-F6F4A026DCD9}"/>
              </a:ext>
            </a:extLst>
          </p:cNvPr>
          <p:cNvGrpSpPr/>
          <p:nvPr/>
        </p:nvGrpSpPr>
        <p:grpSpPr>
          <a:xfrm>
            <a:off x="8813304" y="1794735"/>
            <a:ext cx="2749695" cy="2447529"/>
            <a:chOff x="8813304" y="1794735"/>
            <a:chExt cx="2749695" cy="2447529"/>
          </a:xfrm>
        </p:grpSpPr>
        <p:sp>
          <p:nvSpPr>
            <p:cNvPr id="7" name="Arrow: Curved Left 6">
              <a:extLst>
                <a:ext uri="{FF2B5EF4-FFF2-40B4-BE49-F238E27FC236}">
                  <a16:creationId xmlns:a16="http://schemas.microsoft.com/office/drawing/2014/main" id="{0CA24160-81C7-AE55-E645-7E540E170D2D}"/>
                </a:ext>
              </a:extLst>
            </p:cNvPr>
            <p:cNvSpPr/>
            <p:nvPr/>
          </p:nvSpPr>
          <p:spPr>
            <a:xfrm>
              <a:off x="10106733" y="2480262"/>
              <a:ext cx="639844" cy="1024938"/>
            </a:xfrm>
            <a:prstGeom prst="curvedLeftArrow">
              <a:avLst>
                <a:gd name="adj1" fmla="val 23790"/>
                <a:gd name="adj2" fmla="val 50000"/>
                <a:gd name="adj3" fmla="val 2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8" name="Rectangle 7">
              <a:extLst>
                <a:ext uri="{FF2B5EF4-FFF2-40B4-BE49-F238E27FC236}">
                  <a16:creationId xmlns:a16="http://schemas.microsoft.com/office/drawing/2014/main" id="{A9412986-9872-5BFF-45BB-D85544233CCA}"/>
                </a:ext>
              </a:extLst>
            </p:cNvPr>
            <p:cNvSpPr/>
            <p:nvPr/>
          </p:nvSpPr>
          <p:spPr>
            <a:xfrm>
              <a:off x="8813304" y="2708127"/>
              <a:ext cx="1140321" cy="14035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99DA3843-AE3F-CAFA-F1DF-409573C2C5C0}"/>
                </a:ext>
              </a:extLst>
            </p:cNvPr>
            <p:cNvSpPr txBox="1"/>
            <p:nvPr/>
          </p:nvSpPr>
          <p:spPr>
            <a:xfrm rot="18894690">
              <a:off x="10108402" y="2787667"/>
              <a:ext cx="2447529" cy="461665"/>
            </a:xfrm>
            <a:prstGeom prst="rect">
              <a:avLst/>
            </a:prstGeom>
            <a:noFill/>
          </p:spPr>
          <p:txBody>
            <a:bodyPr wrap="none" rtlCol="0">
              <a:spAutoFit/>
            </a:bodyPr>
            <a:lstStyle/>
            <a:p>
              <a:r>
                <a:rPr lang="en-US" sz="2400">
                  <a:solidFill>
                    <a:schemeClr val="bg1"/>
                  </a:solidFill>
                </a:rPr>
                <a:t>Thao tác Sao chép</a:t>
              </a:r>
              <a:endParaRPr lang="vi-VN" sz="2400">
                <a:solidFill>
                  <a:schemeClr val="bg1"/>
                </a:solidFill>
              </a:endParaRPr>
            </a:p>
          </p:txBody>
        </p:sp>
      </p:grpSp>
    </p:spTree>
    <p:extLst>
      <p:ext uri="{BB962C8B-B14F-4D97-AF65-F5344CB8AC3E}">
        <p14:creationId xmlns:p14="http://schemas.microsoft.com/office/powerpoint/2010/main" val="2142180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4200"/>
                            </p:stCondLst>
                            <p:childTnLst>
                              <p:par>
                                <p:cTn id="20" presetID="42" presetClass="entr" presetSubtype="0" fill="hold" nodeType="afterEffect">
                                  <p:stCondLst>
                                    <p:cond delay="0"/>
                                  </p:stCondLst>
                                  <p:childTnLst>
                                    <p:set>
                                      <p:cBhvr>
                                        <p:cTn id="21" dur="1" fill="hold">
                                          <p:stCondLst>
                                            <p:cond delay="0"/>
                                          </p:stCondLst>
                                        </p:cTn>
                                        <p:tgtEl>
                                          <p:spTgt spid="2083"/>
                                        </p:tgtEl>
                                        <p:attrNameLst>
                                          <p:attrName>style.visibility</p:attrName>
                                        </p:attrNameLst>
                                      </p:cBhvr>
                                      <p:to>
                                        <p:strVal val="visible"/>
                                      </p:to>
                                    </p:set>
                                    <p:animEffect transition="in" filter="fade">
                                      <p:cBhvr>
                                        <p:cTn id="22" dur="1000"/>
                                        <p:tgtEl>
                                          <p:spTgt spid="2083"/>
                                        </p:tgtEl>
                                      </p:cBhvr>
                                    </p:animEffect>
                                    <p:anim calcmode="lin" valueType="num">
                                      <p:cBhvr>
                                        <p:cTn id="23" dur="1000" fill="hold"/>
                                        <p:tgtEl>
                                          <p:spTgt spid="2083"/>
                                        </p:tgtEl>
                                        <p:attrNameLst>
                                          <p:attrName>ppt_x</p:attrName>
                                        </p:attrNameLst>
                                      </p:cBhvr>
                                      <p:tavLst>
                                        <p:tav tm="0">
                                          <p:val>
                                            <p:strVal val="#ppt_x"/>
                                          </p:val>
                                        </p:tav>
                                        <p:tav tm="100000">
                                          <p:val>
                                            <p:strVal val="#ppt_x"/>
                                          </p:val>
                                        </p:tav>
                                      </p:tavLst>
                                    </p:anim>
                                    <p:anim calcmode="lin" valueType="num">
                                      <p:cBhvr>
                                        <p:cTn id="24" dur="1000" fill="hold"/>
                                        <p:tgtEl>
                                          <p:spTgt spid="20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6"/>
                                        </p:tgtEl>
                                        <p:attrNameLst>
                                          <p:attrName>ppt_y</p:attrName>
                                        </p:attrNameLst>
                                      </p:cBhvr>
                                      <p:tavLst>
                                        <p:tav tm="0">
                                          <p:val>
                                            <p:strVal val="#ppt_y"/>
                                          </p:val>
                                        </p:tav>
                                        <p:tav tm="100000">
                                          <p:val>
                                            <p:strVal val="#ppt_y"/>
                                          </p:val>
                                        </p:tav>
                                      </p:tavLst>
                                    </p:anim>
                                    <p:anim calcmode="lin" valueType="num">
                                      <p:cBhvr>
                                        <p:cTn id="3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83" name="Picture 2082">
            <a:extLst>
              <a:ext uri="{FF2B5EF4-FFF2-40B4-BE49-F238E27FC236}">
                <a16:creationId xmlns:a16="http://schemas.microsoft.com/office/drawing/2014/main" id="{A5DD5992-68A0-BA53-E152-5CFA83BA9EAE}"/>
              </a:ext>
            </a:extLst>
          </p:cNvPr>
          <p:cNvPicPr>
            <a:picLocks noChangeAspect="1"/>
          </p:cNvPicPr>
          <p:nvPr/>
        </p:nvPicPr>
        <p:blipFill>
          <a:blip r:embed="rId3"/>
          <a:stretch>
            <a:fillRect/>
          </a:stretch>
        </p:blipFill>
        <p:spPr>
          <a:xfrm>
            <a:off x="1765345" y="1140185"/>
            <a:ext cx="8661310" cy="3498489"/>
          </a:xfrm>
          <a:prstGeom prst="rect">
            <a:avLst/>
          </a:prstGeom>
        </p:spPr>
      </p:pic>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4166525" cy="584775"/>
          </a:xfrm>
          <a:prstGeom prst="rect">
            <a:avLst/>
          </a:prstGeom>
          <a:noFill/>
        </p:spPr>
        <p:txBody>
          <a:bodyPr wrap="none" rtlCol="0">
            <a:spAutoFit/>
          </a:bodyPr>
          <a:lstStyle/>
          <a:p>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1. Địa chỉ tương đối</a:t>
            </a:r>
            <a:endParaRPr lang="vi-VN" sz="3200"/>
          </a:p>
        </p:txBody>
      </p:sp>
      <p:sp>
        <p:nvSpPr>
          <p:cNvPr id="5" name="TextBox 4">
            <a:extLst>
              <a:ext uri="{FF2B5EF4-FFF2-40B4-BE49-F238E27FC236}">
                <a16:creationId xmlns:a16="http://schemas.microsoft.com/office/drawing/2014/main" id="{A8C02260-83EE-0FB3-CA4A-98023FEFE93F}"/>
              </a:ext>
            </a:extLst>
          </p:cNvPr>
          <p:cNvSpPr txBox="1"/>
          <p:nvPr/>
        </p:nvSpPr>
        <p:spPr>
          <a:xfrm>
            <a:off x="8813304" y="2376956"/>
            <a:ext cx="1140321" cy="369332"/>
          </a:xfrm>
          <a:prstGeom prst="rect">
            <a:avLst/>
          </a:prstGeom>
          <a:noFill/>
          <a:ln>
            <a:noFill/>
          </a:ln>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=C4*D4</a:t>
            </a:r>
            <a:endParaRPr lang="vi-VN">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a16="http://schemas.microsoft.com/office/drawing/2014/main" id="{7A38C23F-40F4-C8D1-2F4D-1A683238D6C7}"/>
              </a:ext>
            </a:extLst>
          </p:cNvPr>
          <p:cNvGrpSpPr/>
          <p:nvPr/>
        </p:nvGrpSpPr>
        <p:grpSpPr>
          <a:xfrm>
            <a:off x="8813304" y="1746014"/>
            <a:ext cx="3394527" cy="1631216"/>
            <a:chOff x="8813304" y="1746014"/>
            <a:chExt cx="3394527" cy="1631216"/>
          </a:xfrm>
        </p:grpSpPr>
        <p:sp>
          <p:nvSpPr>
            <p:cNvPr id="6" name="TextBox 5">
              <a:extLst>
                <a:ext uri="{FF2B5EF4-FFF2-40B4-BE49-F238E27FC236}">
                  <a16:creationId xmlns:a16="http://schemas.microsoft.com/office/drawing/2014/main" id="{60ED6291-46ED-80F8-C011-0118A3FE8E6E}"/>
                </a:ext>
              </a:extLst>
            </p:cNvPr>
            <p:cNvSpPr txBox="1"/>
            <p:nvPr/>
          </p:nvSpPr>
          <p:spPr>
            <a:xfrm>
              <a:off x="10426655" y="1746014"/>
              <a:ext cx="1781176" cy="1631216"/>
            </a:xfrm>
            <a:prstGeom prst="rect">
              <a:avLst/>
            </a:prstGeom>
            <a:solidFill>
              <a:schemeClr val="bg1"/>
            </a:solidFill>
          </p:spPr>
          <p:txBody>
            <a:bodyPr wrap="square" rtlCol="0">
              <a:spAutoFit/>
            </a:bodyPr>
            <a:lstStyle/>
            <a:p>
              <a:pPr lvl="0">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Địa chỉ tương đối </a:t>
              </a: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tự động thay đổi </a:t>
              </a: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khi sao chép công thức</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9E931B7-5AFB-0B4C-2718-65640239FAED}"/>
                </a:ext>
              </a:extLst>
            </p:cNvPr>
            <p:cNvSpPr txBox="1"/>
            <p:nvPr/>
          </p:nvSpPr>
          <p:spPr>
            <a:xfrm>
              <a:off x="8813304" y="2666598"/>
              <a:ext cx="1140321" cy="369332"/>
            </a:xfrm>
            <a:prstGeom prst="rect">
              <a:avLst/>
            </a:prstGeom>
            <a:noFill/>
            <a:ln>
              <a:solidFill>
                <a:srgbClr val="FF0000"/>
              </a:solidFill>
            </a:ln>
          </p:spPr>
          <p:txBody>
            <a:bodyPr wrap="square">
              <a:spAutoFit/>
            </a:bodyPr>
            <a:lstStyle/>
            <a:p>
              <a:r>
                <a:rPr lang="en-US" sz="1800">
                  <a:effectLst/>
                  <a:latin typeface="Open Sans" panose="020B0606030504020204" pitchFamily="34" charset="0"/>
                  <a:ea typeface="Open Sans" panose="020B0606030504020204" pitchFamily="34" charset="0"/>
                  <a:cs typeface="Open Sans" panose="020B0606030504020204" pitchFamily="34" charset="0"/>
                </a:rPr>
                <a:t>=C5*D5</a:t>
              </a:r>
              <a:endParaRPr lang="vi-VN">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Arrow Connector 11">
              <a:extLst>
                <a:ext uri="{FF2B5EF4-FFF2-40B4-BE49-F238E27FC236}">
                  <a16:creationId xmlns:a16="http://schemas.microsoft.com/office/drawing/2014/main" id="{524BEC4A-C85F-E7F4-C621-1BA18456B3EA}"/>
                </a:ext>
              </a:extLst>
            </p:cNvPr>
            <p:cNvCxnSpPr>
              <a:cxnSpLocks/>
              <a:stCxn id="6" idx="1"/>
              <a:endCxn id="4" idx="3"/>
            </p:cNvCxnSpPr>
            <p:nvPr/>
          </p:nvCxnSpPr>
          <p:spPr>
            <a:xfrm flipH="1">
              <a:off x="9953625" y="2561622"/>
              <a:ext cx="473030" cy="28964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20" name="TextBox 19">
            <a:extLst>
              <a:ext uri="{FF2B5EF4-FFF2-40B4-BE49-F238E27FC236}">
                <a16:creationId xmlns:a16="http://schemas.microsoft.com/office/drawing/2014/main" id="{FCDAE1E7-8640-63ED-4A58-E07009D4C106}"/>
              </a:ext>
            </a:extLst>
          </p:cNvPr>
          <p:cNvSpPr txBox="1"/>
          <p:nvPr/>
        </p:nvSpPr>
        <p:spPr>
          <a:xfrm>
            <a:off x="1536569" y="4875171"/>
            <a:ext cx="9596487" cy="369332"/>
          </a:xfrm>
          <a:prstGeom prst="rect">
            <a:avLst/>
          </a:prstGeom>
          <a:solidFill>
            <a:schemeClr val="bg1"/>
          </a:solidFill>
        </p:spPr>
        <p:txBody>
          <a:bodyPr wrap="square" rtlCol="0">
            <a:spAutoFit/>
          </a:bodyPr>
          <a:lstStyle/>
          <a:p>
            <a:pPr lvl="0">
              <a:defRPr/>
            </a:pPr>
            <a:r>
              <a:rPr lang="en-US"/>
              <a:t>Nếu sao chép công thức từ ô E4 đến các ô E6, E7, E8, E9 thì công thức trong các ô E6, E7, E8, E9 là gì?</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42392B3-DD85-543D-6E8B-7ED84CBED3F1}"/>
              </a:ext>
            </a:extLst>
          </p:cNvPr>
          <p:cNvSpPr txBox="1"/>
          <p:nvPr/>
        </p:nvSpPr>
        <p:spPr>
          <a:xfrm>
            <a:off x="4325872" y="5383678"/>
            <a:ext cx="3540256" cy="1200329"/>
          </a:xfrm>
          <a:prstGeom prst="rect">
            <a:avLst/>
          </a:prstGeom>
          <a:solidFill>
            <a:schemeClr val="bg1"/>
          </a:solidFill>
        </p:spPr>
        <p:txBody>
          <a:bodyPr wrap="square" rtlCol="0">
            <a:spAutoFit/>
          </a:bodyPr>
          <a:lstStyle/>
          <a:p>
            <a:pPr lvl="0">
              <a:defRPr/>
            </a:pPr>
            <a:r>
              <a:rPr lang="en-US"/>
              <a:t>+ Công thức trong ô E6: =C6*D6</a:t>
            </a:r>
          </a:p>
          <a:p>
            <a:pPr lvl="0">
              <a:defRPr/>
            </a:pPr>
            <a:r>
              <a:rPr lang="en-US"/>
              <a:t>+ Công thức trong ô E7: =C7*D7</a:t>
            </a:r>
          </a:p>
          <a:p>
            <a:pPr lvl="0">
              <a:defRPr/>
            </a:pPr>
            <a:r>
              <a:rPr lang="en-US"/>
              <a:t>+ Công thức trong ô E8: =C8*D8</a:t>
            </a:r>
          </a:p>
          <a:p>
            <a:pPr lvl="0">
              <a:defRPr/>
            </a:pPr>
            <a:r>
              <a:rPr lang="en-US"/>
              <a:t>+ Công thức trong ô E9: =C9*D9</a:t>
            </a:r>
          </a:p>
        </p:txBody>
      </p:sp>
    </p:spTree>
    <p:extLst>
      <p:ext uri="{BB962C8B-B14F-4D97-AF65-F5344CB8AC3E}">
        <p14:creationId xmlns:p14="http://schemas.microsoft.com/office/powerpoint/2010/main" val="1125942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0"/>
                                        </p:tgtEl>
                                        <p:attrNameLst>
                                          <p:attrName>ppt_y</p:attrName>
                                        </p:attrNameLst>
                                      </p:cBhvr>
                                      <p:tavLst>
                                        <p:tav tm="0">
                                          <p:val>
                                            <p:strVal val="#ppt_y"/>
                                          </p:val>
                                        </p:tav>
                                        <p:tav tm="100000">
                                          <p:val>
                                            <p:strVal val="#ppt_y"/>
                                          </p:val>
                                        </p:tav>
                                      </p:tavLst>
                                    </p:anim>
                                    <p:anim calcmode="lin" valueType="num">
                                      <p:cBhvr>
                                        <p:cTn id="2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1"/>
                                        </p:tgtEl>
                                        <p:attrNameLst>
                                          <p:attrName>ppt_y</p:attrName>
                                        </p:attrNameLst>
                                      </p:cBhvr>
                                      <p:tavLst>
                                        <p:tav tm="0">
                                          <p:val>
                                            <p:strVal val="#ppt_y"/>
                                          </p:val>
                                        </p:tav>
                                        <p:tav tm="100000">
                                          <p:val>
                                            <p:strVal val="#ppt_y"/>
                                          </p:val>
                                        </p:tav>
                                      </p:tavLst>
                                    </p:anim>
                                    <p:anim calcmode="lin" valueType="num">
                                      <p:cBhvr>
                                        <p:cTn id="33"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3996607"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 Địa chỉ </a:t>
            </a: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tuyệt đối</a:t>
            </a:r>
            <a:endParaRPr lang="vi-VN" sz="3200"/>
          </a:p>
        </p:txBody>
      </p:sp>
      <p:sp>
        <p:nvSpPr>
          <p:cNvPr id="20" name="TextBox 19">
            <a:extLst>
              <a:ext uri="{FF2B5EF4-FFF2-40B4-BE49-F238E27FC236}">
                <a16:creationId xmlns:a16="http://schemas.microsoft.com/office/drawing/2014/main" id="{FCDAE1E7-8640-63ED-4A58-E07009D4C106}"/>
              </a:ext>
            </a:extLst>
          </p:cNvPr>
          <p:cNvSpPr txBox="1"/>
          <p:nvPr/>
        </p:nvSpPr>
        <p:spPr>
          <a:xfrm>
            <a:off x="405330" y="3997572"/>
            <a:ext cx="6786046" cy="1754326"/>
          </a:xfrm>
          <a:prstGeom prst="rect">
            <a:avLst/>
          </a:prstGeom>
          <a:solidFill>
            <a:schemeClr val="bg1"/>
          </a:solidFill>
        </p:spPr>
        <p:txBody>
          <a:bodyPr wrap="square" rtlCol="0">
            <a:spAutoFit/>
          </a:bodyPr>
          <a:lstStyle/>
          <a:p>
            <a:pPr lvl="0">
              <a:defRPr/>
            </a:pPr>
            <a:r>
              <a:rPr lang="vi-VN">
                <a:latin typeface="Open Sans" panose="020B0606030504020204" pitchFamily="34" charset="0"/>
                <a:ea typeface="Open Sans" panose="020B0606030504020204" pitchFamily="34" charset="0"/>
                <a:cs typeface="Open Sans" panose="020B0606030504020204" pitchFamily="34" charset="0"/>
              </a:rPr>
              <a:t>1. Em hãy nhập công thức để tính Doanh thu của công ti cho phần mềm Quản lí thời gian và Trò chơi sáng tạo vào ô F4 và F5, biết rằng:</a:t>
            </a:r>
          </a:p>
          <a:p>
            <a:pPr lvl="0">
              <a:defRPr/>
            </a:pPr>
            <a:r>
              <a:rPr lang="vi-VN">
                <a:latin typeface="Open Sans" panose="020B0606030504020204" pitchFamily="34" charset="0"/>
                <a:ea typeface="Open Sans" panose="020B0606030504020204" pitchFamily="34" charset="0"/>
                <a:cs typeface="Open Sans" panose="020B0606030504020204" pitchFamily="34" charset="0"/>
              </a:rPr>
              <a:t>Doanh thu của công ti = Doanh thu*Tỉ lệ (được lưu tại ô F2)</a:t>
            </a:r>
          </a:p>
          <a:p>
            <a:pPr lvl="0">
              <a:defRPr/>
            </a:pPr>
            <a:r>
              <a:rPr lang="vi-VN">
                <a:latin typeface="Open Sans" panose="020B0606030504020204" pitchFamily="34" charset="0"/>
                <a:ea typeface="Open Sans" panose="020B0606030504020204" pitchFamily="34" charset="0"/>
                <a:cs typeface="Open Sans" panose="020B0606030504020204" pitchFamily="34" charset="0"/>
              </a:rPr>
              <a:t>2. Nếu sao chép công thức từ ô F4 vào F5 thì công thức nhận được tại ô F5 có đúng yêu cầu không? Vì sao?</a:t>
            </a:r>
          </a:p>
        </p:txBody>
      </p:sp>
      <p:grpSp>
        <p:nvGrpSpPr>
          <p:cNvPr id="7" name="Group 6">
            <a:extLst>
              <a:ext uri="{FF2B5EF4-FFF2-40B4-BE49-F238E27FC236}">
                <a16:creationId xmlns:a16="http://schemas.microsoft.com/office/drawing/2014/main" id="{3C72192C-8E58-7799-A08D-52B2240304D4}"/>
              </a:ext>
            </a:extLst>
          </p:cNvPr>
          <p:cNvGrpSpPr/>
          <p:nvPr/>
        </p:nvGrpSpPr>
        <p:grpSpPr>
          <a:xfrm>
            <a:off x="8798142" y="-235862"/>
            <a:ext cx="3313394" cy="2618882"/>
            <a:chOff x="8111612" y="1250254"/>
            <a:chExt cx="3313394" cy="2618882"/>
          </a:xfrm>
          <a:noFill/>
        </p:grpSpPr>
        <p:sp>
          <p:nvSpPr>
            <p:cNvPr id="8" name="Rectangle 7">
              <a:extLst>
                <a:ext uri="{FF2B5EF4-FFF2-40B4-BE49-F238E27FC236}">
                  <a16:creationId xmlns:a16="http://schemas.microsoft.com/office/drawing/2014/main" id="{D687B83B-D171-14B8-9655-815A795F6E90}"/>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a:extLst>
                <a:ext uri="{FF2B5EF4-FFF2-40B4-BE49-F238E27FC236}">
                  <a16:creationId xmlns:a16="http://schemas.microsoft.com/office/drawing/2014/main" id="{42760813-3472-C0D3-B708-37180B80F7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1F942AA5-BA88-736D-391E-18590C427B9E}"/>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4" name="Picture 13">
            <a:extLst>
              <a:ext uri="{FF2B5EF4-FFF2-40B4-BE49-F238E27FC236}">
                <a16:creationId xmlns:a16="http://schemas.microsoft.com/office/drawing/2014/main" id="{061BC0DA-1634-E3F4-2257-4FCE8491B1BC}"/>
              </a:ext>
            </a:extLst>
          </p:cNvPr>
          <p:cNvPicPr>
            <a:picLocks noChangeAspect="1"/>
          </p:cNvPicPr>
          <p:nvPr/>
        </p:nvPicPr>
        <p:blipFill>
          <a:blip r:embed="rId6"/>
          <a:stretch>
            <a:fillRect/>
          </a:stretch>
        </p:blipFill>
        <p:spPr>
          <a:xfrm>
            <a:off x="405329" y="1180151"/>
            <a:ext cx="6965284" cy="2636748"/>
          </a:xfrm>
          <a:prstGeom prst="rect">
            <a:avLst/>
          </a:prstGeom>
        </p:spPr>
      </p:pic>
      <p:pic>
        <p:nvPicPr>
          <p:cNvPr id="15" name="y2meta.com - 5 Minute Timer-(1080p)">
            <a:hlinkClick r:id="" action="ppaction://media"/>
            <a:extLst>
              <a:ext uri="{FF2B5EF4-FFF2-40B4-BE49-F238E27FC236}">
                <a16:creationId xmlns:a16="http://schemas.microsoft.com/office/drawing/2014/main" id="{E0E260CF-C731-2471-7A6E-A764E745DD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701329" y="4498971"/>
            <a:ext cx="2656266" cy="1161949"/>
          </a:xfrm>
          <a:prstGeom prst="rect">
            <a:avLst/>
          </a:prstGeom>
        </p:spPr>
      </p:pic>
      <p:sp>
        <p:nvSpPr>
          <p:cNvPr id="16" name="Arrow: Pentagon 15">
            <a:extLst>
              <a:ext uri="{FF2B5EF4-FFF2-40B4-BE49-F238E27FC236}">
                <a16:creationId xmlns:a16="http://schemas.microsoft.com/office/drawing/2014/main" id="{0F149BC5-EF28-90C9-0750-9CE8B3208820}"/>
              </a:ext>
            </a:extLst>
          </p:cNvPr>
          <p:cNvSpPr/>
          <p:nvPr/>
        </p:nvSpPr>
        <p:spPr>
          <a:xfrm>
            <a:off x="7947389" y="4407992"/>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Xem KQ">
            <a:extLst>
              <a:ext uri="{FF2B5EF4-FFF2-40B4-BE49-F238E27FC236}">
                <a16:creationId xmlns:a16="http://schemas.microsoft.com/office/drawing/2014/main" id="{3DA09855-7ED8-545D-2C1E-48EFD5BA9D65}"/>
              </a:ext>
            </a:extLst>
          </p:cNvPr>
          <p:cNvGrpSpPr/>
          <p:nvPr/>
        </p:nvGrpSpPr>
        <p:grpSpPr>
          <a:xfrm>
            <a:off x="9258883" y="5660920"/>
            <a:ext cx="1278588" cy="1278588"/>
            <a:chOff x="1580575" y="4515507"/>
            <a:chExt cx="1278588" cy="1278588"/>
          </a:xfrm>
        </p:grpSpPr>
        <p:pic>
          <p:nvPicPr>
            <p:cNvPr id="18" name="Picture 2" descr="Note Cartoon Vector Art PNG Images | Free Download On Pngtree">
              <a:extLst>
                <a:ext uri="{FF2B5EF4-FFF2-40B4-BE49-F238E27FC236}">
                  <a16:creationId xmlns:a16="http://schemas.microsoft.com/office/drawing/2014/main" id="{65FF62A5-49F5-7780-7970-02AE2BD2D0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663C516-07D0-94F8-4374-FDAC988B77B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0D73E127-0217-D211-1AAB-6ADFD7EAD2F4}"/>
              </a:ext>
            </a:extLst>
          </p:cNvPr>
          <p:cNvSpPr txBox="1"/>
          <p:nvPr/>
        </p:nvSpPr>
        <p:spPr>
          <a:xfrm>
            <a:off x="405330" y="5838549"/>
            <a:ext cx="6786046" cy="923330"/>
          </a:xfrm>
          <a:prstGeom prst="rect">
            <a:avLst/>
          </a:prstGeom>
          <a:solidFill>
            <a:srgbClr val="FFFF67"/>
          </a:solidFill>
        </p:spPr>
        <p:txBody>
          <a:bodyPr wrap="square" rtlCol="0">
            <a:spAutoFit/>
          </a:bodyPr>
          <a:lstStyle/>
          <a:p>
            <a:pPr lvl="0">
              <a:defRPr/>
            </a:pPr>
            <a:r>
              <a:rPr lang="en-US">
                <a:latin typeface="Open Sans" panose="020B0606030504020204" pitchFamily="34" charset="0"/>
                <a:ea typeface="Open Sans" panose="020B0606030504020204" pitchFamily="34" charset="0"/>
                <a:cs typeface="Open Sans" panose="020B0606030504020204" pitchFamily="34" charset="0"/>
              </a:rPr>
              <a:t>1. </a:t>
            </a:r>
            <a:r>
              <a:rPr lang="vi-VN">
                <a:latin typeface="Open Sans" panose="020B0606030504020204" pitchFamily="34" charset="0"/>
                <a:ea typeface="Open Sans" panose="020B0606030504020204" pitchFamily="34" charset="0"/>
                <a:cs typeface="Open Sans" panose="020B0606030504020204" pitchFamily="34" charset="0"/>
              </a:rPr>
              <a:t>Công thức tại ô F4: =E4*F2. Công thức tại ô F5: =E5*F2</a:t>
            </a:r>
          </a:p>
          <a:p>
            <a:pPr lvl="0">
              <a:defRPr/>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Nếu sao chép thì công thức nhận được không đúng yêu cầu. Vì địa chỉ tương đối trong công thức sẽ thay đổi.</a:t>
            </a:r>
          </a:p>
        </p:txBody>
      </p:sp>
    </p:spTree>
    <p:extLst>
      <p:ext uri="{BB962C8B-B14F-4D97-AF65-F5344CB8AC3E}">
        <p14:creationId xmlns:p14="http://schemas.microsoft.com/office/powerpoint/2010/main" val="45749031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32000">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14:bounceEnd="32000">
                                          <p:cBhvr additive="base">
                                            <p:cTn id="14" dur="500" fill="hold"/>
                                            <p:tgtEl>
                                              <p:spTgt spid="20"/>
                                            </p:tgtEl>
                                            <p:attrNameLst>
                                              <p:attrName>ppt_x</p:attrName>
                                            </p:attrNameLst>
                                          </p:cBhvr>
                                          <p:tavLst>
                                            <p:tav tm="0">
                                              <p:val>
                                                <p:strVal val="0-#ppt_w/2"/>
                                              </p:val>
                                            </p:tav>
                                            <p:tav tm="100000">
                                              <p:val>
                                                <p:strVal val="#ppt_x"/>
                                              </p:val>
                                            </p:tav>
                                          </p:tavLst>
                                        </p:anim>
                                        <p:anim calcmode="lin" valueType="num" p14:bounceEnd="32000">
                                          <p:cBhvr additive="base">
                                            <p:cTn id="15" dur="500" fill="hold"/>
                                            <p:tgtEl>
                                              <p:spTgt spid="20"/>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32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32000">
                                          <p:cBhvr additive="base">
                                            <p:cTn id="18" dur="500" fill="hold"/>
                                            <p:tgtEl>
                                              <p:spTgt spid="14"/>
                                            </p:tgtEl>
                                            <p:attrNameLst>
                                              <p:attrName>ppt_x</p:attrName>
                                            </p:attrNameLst>
                                          </p:cBhvr>
                                          <p:tavLst>
                                            <p:tav tm="0">
                                              <p:val>
                                                <p:strVal val="0-#ppt_w/2"/>
                                              </p:val>
                                            </p:tav>
                                            <p:tav tm="100000">
                                              <p:val>
                                                <p:strVal val="#ppt_x"/>
                                              </p:val>
                                            </p:tav>
                                          </p:tavLst>
                                        </p:anim>
                                        <p:anim calcmode="lin" valueType="num" p14:bounceEnd="32000">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8"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2" presetClass="exit" presetSubtype="2" fill="hold" grpId="0" nodeType="clickEffect">
                                      <p:stCondLst>
                                        <p:cond delay="0"/>
                                      </p:stCondLst>
                                      <p:childTnLst>
                                        <p:anim calcmode="lin" valueType="num">
                                          <p:cBhvr additive="base">
                                            <p:cTn id="39" dur="500"/>
                                            <p:tgtEl>
                                              <p:spTgt spid="16"/>
                                            </p:tgtEl>
                                            <p:attrNameLst>
                                              <p:attrName>ppt_x</p:attrName>
                                            </p:attrNameLst>
                                          </p:cBhvr>
                                          <p:tavLst>
                                            <p:tav tm="0">
                                              <p:val>
                                                <p:strVal val="ppt_x"/>
                                              </p:val>
                                            </p:tav>
                                            <p:tav tm="100000">
                                              <p:val>
                                                <p:strVal val="1+ppt_w/2"/>
                                              </p:val>
                                            </p:tav>
                                          </p:tavLst>
                                        </p:anim>
                                        <p:anim calcmode="lin" valueType="num">
                                          <p:cBhvr additive="base">
                                            <p:cTn id="40" dur="500"/>
                                            <p:tgtEl>
                                              <p:spTgt spid="16"/>
                                            </p:tgtEl>
                                            <p:attrNameLst>
                                              <p:attrName>ppt_y</p:attrName>
                                            </p:attrNameLst>
                                          </p:cBhvr>
                                          <p:tavLst>
                                            <p:tav tm="0">
                                              <p:val>
                                                <p:strVal val="ppt_y"/>
                                              </p:val>
                                            </p:tav>
                                            <p:tav tm="100000">
                                              <p:val>
                                                <p:strVal val="ppt_y"/>
                                              </p:val>
                                            </p:tav>
                                          </p:tavLst>
                                        </p:anim>
                                        <p:set>
                                          <p:cBhvr>
                                            <p:cTn id="41" dur="1" fill="hold">
                                              <p:stCondLst>
                                                <p:cond delay="499"/>
                                              </p:stCondLst>
                                            </p:cTn>
                                            <p:tgtEl>
                                              <p:spTgt spid="16"/>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5"/>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md type="call" cmd="stop">
                                          <p:cBhvr>
                                            <p:cTn id="49" dur="1">
                                              <p:stCondLst>
                                                <p:cond delay="499"/>
                                              </p:stCondLst>
                                            </p:cTn>
                                            <p:tgtEl>
                                              <p:spTgt spid="15"/>
                                            </p:tgtEl>
                                          </p:cBhvr>
                                        </p:cmd>
                                      </p:childTnLst>
                                    </p:cTn>
                                  </p:par>
                                </p:childTnLst>
                              </p:cTn>
                            </p:par>
                          </p:childTnLst>
                        </p:cTn>
                      </p:par>
                    </p:childTnLst>
                  </p:cTn>
                  <p:nextCondLst>
                    <p:cond evt="onClick" delay="0">
                      <p:tgtEl>
                        <p:spTgt spid="16"/>
                      </p:tgtEl>
                    </p:cond>
                  </p:nextCondLst>
                </p:seq>
                <p:video>
                  <p:cMediaNode vol="80000" mute="1">
                    <p:cTn id="50" fill="hold" display="0">
                      <p:stCondLst>
                        <p:cond delay="indefinite"/>
                      </p:stCondLst>
                    </p:cTn>
                    <p:tgtEl>
                      <p:spTgt spid="15"/>
                    </p:tgtEl>
                  </p:cMediaNode>
                </p:video>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ntr" presetSubtype="8" fill="hold" grpId="0" nodeType="clickEffect" p14:presetBounceEnd="32000">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14:bounceEnd="32000">
                                          <p:cBhvr additive="base">
                                            <p:cTn id="56"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2" grpId="0" animBg="1"/>
          <p:bldP spid="20" grpId="0" animBg="1"/>
          <p:bldP spid="16" grpId="0" animBg="1"/>
          <p:bldP spid="16" grpId="1"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8"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2" presetClass="exit" presetSubtype="2" fill="hold" grpId="0" nodeType="clickEffect">
                                      <p:stCondLst>
                                        <p:cond delay="0"/>
                                      </p:stCondLst>
                                      <p:childTnLst>
                                        <p:anim calcmode="lin" valueType="num">
                                          <p:cBhvr additive="base">
                                            <p:cTn id="39" dur="500"/>
                                            <p:tgtEl>
                                              <p:spTgt spid="16"/>
                                            </p:tgtEl>
                                            <p:attrNameLst>
                                              <p:attrName>ppt_x</p:attrName>
                                            </p:attrNameLst>
                                          </p:cBhvr>
                                          <p:tavLst>
                                            <p:tav tm="0">
                                              <p:val>
                                                <p:strVal val="ppt_x"/>
                                              </p:val>
                                            </p:tav>
                                            <p:tav tm="100000">
                                              <p:val>
                                                <p:strVal val="1+ppt_w/2"/>
                                              </p:val>
                                            </p:tav>
                                          </p:tavLst>
                                        </p:anim>
                                        <p:anim calcmode="lin" valueType="num">
                                          <p:cBhvr additive="base">
                                            <p:cTn id="40" dur="500"/>
                                            <p:tgtEl>
                                              <p:spTgt spid="16"/>
                                            </p:tgtEl>
                                            <p:attrNameLst>
                                              <p:attrName>ppt_y</p:attrName>
                                            </p:attrNameLst>
                                          </p:cBhvr>
                                          <p:tavLst>
                                            <p:tav tm="0">
                                              <p:val>
                                                <p:strVal val="ppt_y"/>
                                              </p:val>
                                            </p:tav>
                                            <p:tav tm="100000">
                                              <p:val>
                                                <p:strVal val="ppt_y"/>
                                              </p:val>
                                            </p:tav>
                                          </p:tavLst>
                                        </p:anim>
                                        <p:set>
                                          <p:cBhvr>
                                            <p:cTn id="41" dur="1" fill="hold">
                                              <p:stCondLst>
                                                <p:cond delay="499"/>
                                              </p:stCondLst>
                                            </p:cTn>
                                            <p:tgtEl>
                                              <p:spTgt spid="16"/>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5"/>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md type="call" cmd="stop">
                                          <p:cBhvr>
                                            <p:cTn id="49" dur="1">
                                              <p:stCondLst>
                                                <p:cond delay="499"/>
                                              </p:stCondLst>
                                            </p:cTn>
                                            <p:tgtEl>
                                              <p:spTgt spid="15"/>
                                            </p:tgtEl>
                                          </p:cBhvr>
                                        </p:cmd>
                                      </p:childTnLst>
                                    </p:cTn>
                                  </p:par>
                                </p:childTnLst>
                              </p:cTn>
                            </p:par>
                          </p:childTnLst>
                        </p:cTn>
                      </p:par>
                    </p:childTnLst>
                  </p:cTn>
                  <p:nextCondLst>
                    <p:cond evt="onClick" delay="0">
                      <p:tgtEl>
                        <p:spTgt spid="16"/>
                      </p:tgtEl>
                    </p:cond>
                  </p:nextCondLst>
                </p:seq>
                <p:video>
                  <p:cMediaNode vol="80000" mute="1">
                    <p:cTn id="50" fill="hold" display="0">
                      <p:stCondLst>
                        <p:cond delay="indefinite"/>
                      </p:stCondLst>
                    </p:cTn>
                    <p:tgtEl>
                      <p:spTgt spid="15"/>
                    </p:tgtEl>
                  </p:cMediaNode>
                </p:video>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2" grpId="0" animBg="1"/>
          <p:bldP spid="20" grpId="0" animBg="1"/>
          <p:bldP spid="16" grpId="0" animBg="1"/>
          <p:bldP spid="16" grpId="1" animBg="1"/>
          <p:bldP spid="2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3996607"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rPr>
              <a:t>. Địa chỉ </a:t>
            </a: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tuyệt đối</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447524"/>
            <a:ext cx="9421577" cy="830997"/>
          </a:xfrm>
          <a:prstGeom prst="rect">
            <a:avLst/>
          </a:prstGeom>
          <a:solidFill>
            <a:srgbClr val="FFC000"/>
          </a:solidFill>
        </p:spPr>
        <p:txBody>
          <a:bodyPr wrap="square" rtlCol="0">
            <a:spAutoFit/>
          </a:bodyPr>
          <a:lstStyle/>
          <a:p>
            <a:pPr marL="285750" lvl="0" indent="-285750">
              <a:buFontTx/>
              <a:buChar char="-"/>
              <a:defRPr/>
            </a:pPr>
            <a:r>
              <a:rPr lang="en-US" sz="2400">
                <a:latin typeface="Open Sans" panose="020B0606030504020204" pitchFamily="34" charset="0"/>
                <a:ea typeface="Open Sans" panose="020B0606030504020204" pitchFamily="34" charset="0"/>
                <a:cs typeface="Open Sans" panose="020B0606030504020204" pitchFamily="34" charset="0"/>
              </a:rPr>
              <a:t>Địa chỉ tuyệt đối không thay đổi khi sao chép công thức.</a:t>
            </a:r>
          </a:p>
          <a:p>
            <a:pPr marL="285750" lvl="0" indent="-285750">
              <a:buFontTx/>
              <a:buChar char="-"/>
              <a:defRPr/>
            </a:pPr>
            <a:r>
              <a:rPr lang="en-US" sz="2400">
                <a:latin typeface="Open Sans" panose="020B0606030504020204" pitchFamily="34" charset="0"/>
                <a:ea typeface="Open Sans" panose="020B0606030504020204" pitchFamily="34" charset="0"/>
                <a:cs typeface="Open Sans" panose="020B0606030504020204" pitchFamily="34" charset="0"/>
              </a:rPr>
              <a:t>Địa chỉ tuyệt đối có kí hiệu $ ở trước tên cột và trước tên hàng</a:t>
            </a:r>
            <a:endParaRPr lang="vi-VN" sz="24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432E63A-2807-DA31-0434-89C9FE089A30}"/>
              </a:ext>
            </a:extLst>
          </p:cNvPr>
          <p:cNvSpPr txBox="1"/>
          <p:nvPr/>
        </p:nvSpPr>
        <p:spPr>
          <a:xfrm>
            <a:off x="3905250" y="2847975"/>
            <a:ext cx="3709670" cy="923330"/>
          </a:xfrm>
          <a:prstGeom prst="rect">
            <a:avLst/>
          </a:prstGeom>
          <a:noFill/>
        </p:spPr>
        <p:txBody>
          <a:bodyPr wrap="none" rtlCol="0">
            <a:spAutoFit/>
          </a:bodyPr>
          <a:lstStyle/>
          <a:p>
            <a:r>
              <a:rPr lang="en-US" sz="5400">
                <a:latin typeface="Open Sans" panose="020B0606030504020204" pitchFamily="34" charset="0"/>
                <a:ea typeface="Open Sans" panose="020B0606030504020204" pitchFamily="34" charset="0"/>
                <a:cs typeface="Open Sans" panose="020B0606030504020204" pitchFamily="34" charset="0"/>
              </a:rPr>
              <a:t>Ví dụ: $</a:t>
            </a:r>
            <a:r>
              <a:rPr lang="vi-VN" sz="5400">
                <a:latin typeface="Open Sans" panose="020B0606030504020204" pitchFamily="34" charset="0"/>
                <a:ea typeface="Open Sans" panose="020B0606030504020204" pitchFamily="34" charset="0"/>
                <a:cs typeface="Open Sans" panose="020B0606030504020204" pitchFamily="34" charset="0"/>
              </a:rPr>
              <a:t>F</a:t>
            </a:r>
            <a:r>
              <a:rPr lang="en-US" sz="5400">
                <a:latin typeface="Open Sans" panose="020B0606030504020204" pitchFamily="34" charset="0"/>
                <a:ea typeface="Open Sans" panose="020B0606030504020204" pitchFamily="34" charset="0"/>
                <a:cs typeface="Open Sans" panose="020B0606030504020204" pitchFamily="34" charset="0"/>
              </a:rPr>
              <a:t>$</a:t>
            </a:r>
            <a:r>
              <a:rPr lang="vi-VN" sz="5400">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113818588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Open Sans" panose="020B0606030504020204" pitchFamily="34" charset="0"/>
            </a:endParaRPr>
          </a:p>
        </p:txBody>
      </p:sp>
      <p:sp>
        <p:nvSpPr>
          <p:cNvPr id="3" name="TextBox 2"/>
          <p:cNvSpPr txBox="1"/>
          <p:nvPr/>
        </p:nvSpPr>
        <p:spPr>
          <a:xfrm>
            <a:off x="3581400" y="221013"/>
            <a:ext cx="5181600" cy="2062103"/>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Trong hình 5.3, công thức tại ô F5 là = E5*$F$2. Sao chép công thức này đến ô F6, kết quả sao chép là:</a:t>
            </a:r>
          </a:p>
        </p:txBody>
      </p:sp>
      <p:sp>
        <p:nvSpPr>
          <p:cNvPr id="7" name="A"/>
          <p:cNvSpPr txBox="1"/>
          <p:nvPr/>
        </p:nvSpPr>
        <p:spPr>
          <a:xfrm>
            <a:off x="2209799" y="3276601"/>
            <a:ext cx="238186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A: =E6*F3</a:t>
            </a:r>
          </a:p>
        </p:txBody>
      </p:sp>
      <p:sp>
        <p:nvSpPr>
          <p:cNvPr id="8" name="C"/>
          <p:cNvSpPr txBox="1"/>
          <p:nvPr/>
        </p:nvSpPr>
        <p:spPr>
          <a:xfrm>
            <a:off x="2216727" y="4574884"/>
            <a:ext cx="288867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C: =$E$6 *F3</a:t>
            </a:r>
          </a:p>
        </p:txBody>
      </p:sp>
      <p:sp>
        <p:nvSpPr>
          <p:cNvPr id="9" name="D"/>
          <p:cNvSpPr txBox="1"/>
          <p:nvPr/>
        </p:nvSpPr>
        <p:spPr>
          <a:xfrm>
            <a:off x="7086600" y="4572001"/>
            <a:ext cx="327038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D: =$E$6 *$F$2</a:t>
            </a:r>
          </a:p>
        </p:txBody>
      </p:sp>
      <p:sp>
        <p:nvSpPr>
          <p:cNvPr id="10" name="B"/>
          <p:cNvSpPr txBox="1"/>
          <p:nvPr/>
        </p:nvSpPr>
        <p:spPr>
          <a:xfrm>
            <a:off x="7086599" y="3312679"/>
            <a:ext cx="269649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B: =E6 *$F$2</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úng"/>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97133" y="2986268"/>
            <a:ext cx="3152299" cy="3871732"/>
          </a:xfrm>
          <a:prstGeom prst="rect">
            <a:avLst/>
          </a:prstGeom>
        </p:spPr>
      </p:pic>
      <p:pic>
        <p:nvPicPr>
          <p:cNvPr id="17" name="Sai"/>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266491" y="2720050"/>
            <a:ext cx="4173566" cy="419625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8085" fill="hold"/>
                                        <p:tgtEl>
                                          <p:spTgt spid="18"/>
                                        </p:tgtEl>
                                      </p:cBhvr>
                                    </p:cmd>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1" presetClass="mediacall" presetSubtype="0" fill="hold" nodeType="withEffect">
                                  <p:stCondLst>
                                    <p:cond delay="0"/>
                                  </p:stCondLst>
                                  <p:childTnLst>
                                    <p:cmd type="call" cmd="playFrom(0.0)">
                                      <p:cBhvr>
                                        <p:cTn id="49" dur="8150" fill="hold"/>
                                        <p:tgtEl>
                                          <p:spTgt spid="19"/>
                                        </p:tgtEl>
                                      </p:cBhvr>
                                    </p:cmd>
                                  </p:childTnLst>
                                </p:cTn>
                              </p:par>
                            </p:childTnLst>
                          </p:cTn>
                        </p:par>
                        <p:par>
                          <p:cTn id="50" fill="hold">
                            <p:stCondLst>
                              <p:cond delay="8150"/>
                            </p:stCondLst>
                            <p:childTnLst>
                              <p:par>
                                <p:cTn id="51" presetID="42" presetClass="exit" presetSubtype="0" fill="hold" nodeType="afterEffect">
                                  <p:stCondLst>
                                    <p:cond delay="0"/>
                                  </p:stCondLst>
                                  <p:childTnLst>
                                    <p:animEffect transition="out" filter="fade">
                                      <p:cBhvr>
                                        <p:cTn id="52" dur="1000"/>
                                        <p:tgtEl>
                                          <p:spTgt spid="17"/>
                                        </p:tgtEl>
                                      </p:cBhvr>
                                    </p:animEffect>
                                    <p:anim calcmode="lin" valueType="num">
                                      <p:cBhvr>
                                        <p:cTn id="53" dur="1000"/>
                                        <p:tgtEl>
                                          <p:spTgt spid="17"/>
                                        </p:tgtEl>
                                        <p:attrNameLst>
                                          <p:attrName>ppt_x</p:attrName>
                                        </p:attrNameLst>
                                      </p:cBhvr>
                                      <p:tavLst>
                                        <p:tav tm="0">
                                          <p:val>
                                            <p:strVal val="ppt_x"/>
                                          </p:val>
                                        </p:tav>
                                        <p:tav tm="100000">
                                          <p:val>
                                            <p:strVal val="ppt_x"/>
                                          </p:val>
                                        </p:tav>
                                      </p:tavLst>
                                    </p:anim>
                                    <p:anim calcmode="lin" valueType="num">
                                      <p:cBhvr>
                                        <p:cTn id="54" dur="1000"/>
                                        <p:tgtEl>
                                          <p:spTgt spid="17"/>
                                        </p:tgtEl>
                                        <p:attrNameLst>
                                          <p:attrName>ppt_y</p:attrName>
                                        </p:attrNameLst>
                                      </p:cBhvr>
                                      <p:tavLst>
                                        <p:tav tm="0">
                                          <p:val>
                                            <p:strVal val="ppt_y"/>
                                          </p:val>
                                        </p:tav>
                                        <p:tav tm="100000">
                                          <p:val>
                                            <p:strVal val="ppt_y+.1"/>
                                          </p:val>
                                        </p:tav>
                                      </p:tavLst>
                                    </p:anim>
                                    <p:set>
                                      <p:cBhvr>
                                        <p:cTn id="5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1" presetClass="mediacall" presetSubtype="0" fill="hold" nodeType="withEffect">
                                  <p:stCondLst>
                                    <p:cond delay="0"/>
                                  </p:stCondLst>
                                  <p:childTnLst>
                                    <p:cmd type="call" cmd="playFrom(0.0)">
                                      <p:cBhvr>
                                        <p:cTn id="65" dur="8150" fill="hold"/>
                                        <p:tgtEl>
                                          <p:spTgt spid="19"/>
                                        </p:tgtEl>
                                      </p:cBhvr>
                                    </p:cmd>
                                  </p:childTnLst>
                                </p:cTn>
                              </p:par>
                            </p:childTnLst>
                          </p:cTn>
                        </p:par>
                        <p:par>
                          <p:cTn id="66" fill="hold">
                            <p:stCondLst>
                              <p:cond delay="8150"/>
                            </p:stCondLst>
                            <p:childTnLst>
                              <p:par>
                                <p:cTn id="67" presetID="42" presetClass="exit" presetSubtype="0" fill="hold" nodeType="afterEffect">
                                  <p:stCondLst>
                                    <p:cond delay="0"/>
                                  </p:stCondLst>
                                  <p:childTnLst>
                                    <p:animEffect transition="out" filter="fade">
                                      <p:cBhvr>
                                        <p:cTn id="68" dur="1000"/>
                                        <p:tgtEl>
                                          <p:spTgt spid="17"/>
                                        </p:tgtEl>
                                      </p:cBhvr>
                                    </p:animEffect>
                                    <p:anim calcmode="lin" valueType="num">
                                      <p:cBhvr>
                                        <p:cTn id="69" dur="1000"/>
                                        <p:tgtEl>
                                          <p:spTgt spid="17"/>
                                        </p:tgtEl>
                                        <p:attrNameLst>
                                          <p:attrName>ppt_x</p:attrName>
                                        </p:attrNameLst>
                                      </p:cBhvr>
                                      <p:tavLst>
                                        <p:tav tm="0">
                                          <p:val>
                                            <p:strVal val="ppt_x"/>
                                          </p:val>
                                        </p:tav>
                                        <p:tav tm="100000">
                                          <p:val>
                                            <p:strVal val="ppt_x"/>
                                          </p:val>
                                        </p:tav>
                                      </p:tavLst>
                                    </p:anim>
                                    <p:anim calcmode="lin" valueType="num">
                                      <p:cBhvr>
                                        <p:cTn id="70" dur="1000"/>
                                        <p:tgtEl>
                                          <p:spTgt spid="17"/>
                                        </p:tgtEl>
                                        <p:attrNameLst>
                                          <p:attrName>ppt_y</p:attrName>
                                        </p:attrNameLst>
                                      </p:cBhvr>
                                      <p:tavLst>
                                        <p:tav tm="0">
                                          <p:val>
                                            <p:strVal val="ppt_y"/>
                                          </p:val>
                                        </p:tav>
                                        <p:tav tm="100000">
                                          <p:val>
                                            <p:strVal val="ppt_y+.1"/>
                                          </p:val>
                                        </p:tav>
                                      </p:tavLst>
                                    </p:anim>
                                    <p:set>
                                      <p:cBhvr>
                                        <p:cTn id="7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8150" fill="hold"/>
                                        <p:tgtEl>
                                          <p:spTgt spid="19"/>
                                        </p:tgtEl>
                                      </p:cBhvr>
                                    </p:cmd>
                                  </p:childTnLst>
                                </p:cTn>
                              </p:par>
                            </p:childTnLst>
                          </p:cTn>
                        </p:par>
                        <p:par>
                          <p:cTn id="82" fill="hold">
                            <p:stCondLst>
                              <p:cond delay="8150"/>
                            </p:stCondLst>
                            <p:childTnLst>
                              <p:par>
                                <p:cTn id="83" presetID="42" presetClass="exit" presetSubtype="0" fill="hold" nodeType="afterEffect">
                                  <p:stCondLst>
                                    <p:cond delay="0"/>
                                  </p:stCondLst>
                                  <p:childTnLst>
                                    <p:animEffect transition="out" filter="fade">
                                      <p:cBhvr>
                                        <p:cTn id="84" dur="1000"/>
                                        <p:tgtEl>
                                          <p:spTgt spid="17"/>
                                        </p:tgtEl>
                                      </p:cBhvr>
                                    </p:animEffect>
                                    <p:anim calcmode="lin" valueType="num">
                                      <p:cBhvr>
                                        <p:cTn id="85" dur="1000"/>
                                        <p:tgtEl>
                                          <p:spTgt spid="17"/>
                                        </p:tgtEl>
                                        <p:attrNameLst>
                                          <p:attrName>ppt_x</p:attrName>
                                        </p:attrNameLst>
                                      </p:cBhvr>
                                      <p:tavLst>
                                        <p:tav tm="0">
                                          <p:val>
                                            <p:strVal val="ppt_x"/>
                                          </p:val>
                                        </p:tav>
                                        <p:tav tm="100000">
                                          <p:val>
                                            <p:strVal val="ppt_x"/>
                                          </p:val>
                                        </p:tav>
                                      </p:tavLst>
                                    </p:anim>
                                    <p:anim calcmode="lin" valueType="num">
                                      <p:cBhvr>
                                        <p:cTn id="86" dur="1000"/>
                                        <p:tgtEl>
                                          <p:spTgt spid="17"/>
                                        </p:tgtEl>
                                        <p:attrNameLst>
                                          <p:attrName>ppt_y</p:attrName>
                                        </p:attrNameLst>
                                      </p:cBhvr>
                                      <p:tavLst>
                                        <p:tav tm="0">
                                          <p:val>
                                            <p:strVal val="ppt_y"/>
                                          </p:val>
                                        </p:tav>
                                        <p:tav tm="100000">
                                          <p:val>
                                            <p:strVal val="ppt_y+.1"/>
                                          </p:val>
                                        </p:tav>
                                      </p:tavLst>
                                    </p:anim>
                                    <p:set>
                                      <p:cBhvr>
                                        <p:cTn id="8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animBg="1"/>
      <p:bldP spid="3" grpId="0"/>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Open Sans" panose="020B0606030504020204" pitchFamily="34" charset="0"/>
            </a:endParaRPr>
          </a:p>
        </p:txBody>
      </p:sp>
      <p:sp>
        <p:nvSpPr>
          <p:cNvPr id="3" name="TextBox 2"/>
          <p:cNvSpPr txBox="1"/>
          <p:nvPr/>
        </p:nvSpPr>
        <p:spPr>
          <a:xfrm>
            <a:off x="3581400" y="642491"/>
            <a:ext cx="5181600" cy="1077218"/>
          </a:xfrm>
          <a:prstGeom prst="rect">
            <a:avLst/>
          </a:prstGeom>
          <a:noFill/>
        </p:spPr>
        <p:txBody>
          <a:bodyPr wrap="square" rtlCol="0">
            <a:spAutoFit/>
          </a:bodyPr>
          <a:lstStyle/>
          <a:p>
            <a:r>
              <a:rPr lang="vi-VN" sz="3200">
                <a:solidFill>
                  <a:prstClr val="black"/>
                </a:solidFill>
                <a:latin typeface="Open Sans" panose="020B0606030504020204" pitchFamily="34" charset="0"/>
                <a:cs typeface="Open Sans" panose="020B0606030504020204" pitchFamily="34" charset="0"/>
              </a:rPr>
              <a:t>Cách nhập ký hiệu</a:t>
            </a:r>
            <a:r>
              <a:rPr lang="en-US" sz="3200">
                <a:solidFill>
                  <a:prstClr val="black"/>
                </a:solidFill>
                <a:latin typeface="Open Sans" panose="020B0606030504020204" pitchFamily="34" charset="0"/>
                <a:cs typeface="Open Sans" panose="020B0606030504020204" pitchFamily="34" charset="0"/>
              </a:rPr>
              <a:t> $</a:t>
            </a:r>
            <a:r>
              <a:rPr lang="vi-VN" sz="3200">
                <a:solidFill>
                  <a:prstClr val="black"/>
                </a:solidFill>
                <a:latin typeface="Open Sans" panose="020B0606030504020204" pitchFamily="34" charset="0"/>
                <a:cs typeface="Open Sans" panose="020B0606030504020204" pitchFamily="34" charset="0"/>
              </a:rPr>
              <a:t> cho địa chỉ tuyệt đối là</a:t>
            </a:r>
            <a:r>
              <a:rPr lang="en-US" sz="3200">
                <a:solidFill>
                  <a:prstClr val="black"/>
                </a:solidFill>
                <a:latin typeface="Open Sans" panose="020B0606030504020204" pitchFamily="34" charset="0"/>
                <a:cs typeface="Open Sans" panose="020B0606030504020204" pitchFamily="34" charset="0"/>
              </a:rPr>
              <a:t>:</a:t>
            </a:r>
          </a:p>
        </p:txBody>
      </p:sp>
      <p:sp>
        <p:nvSpPr>
          <p:cNvPr id="7" name="A"/>
          <p:cNvSpPr txBox="1"/>
          <p:nvPr/>
        </p:nvSpPr>
        <p:spPr>
          <a:xfrm>
            <a:off x="1260193" y="3276601"/>
            <a:ext cx="399887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A: Gõ kí hiệu $ từ bàn phím khi nhập địa chỉ ô</a:t>
            </a:r>
          </a:p>
        </p:txBody>
      </p:sp>
      <p:sp>
        <p:nvSpPr>
          <p:cNvPr id="8" name="C"/>
          <p:cNvSpPr txBox="1"/>
          <p:nvPr/>
        </p:nvSpPr>
        <p:spPr>
          <a:xfrm>
            <a:off x="1267121" y="4574884"/>
            <a:ext cx="399887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C: Sau khi nhập địa chỉ tương đối, ấn phím F2 để chuyển thành địa chỉ tuyệt đối</a:t>
            </a:r>
          </a:p>
        </p:txBody>
      </p:sp>
      <p:sp>
        <p:nvSpPr>
          <p:cNvPr id="9" name="D"/>
          <p:cNvSpPr txBox="1"/>
          <p:nvPr/>
        </p:nvSpPr>
        <p:spPr>
          <a:xfrm>
            <a:off x="6136993" y="4572001"/>
            <a:ext cx="525201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D: Thực hiện được theo cả hai cách A và B</a:t>
            </a:r>
          </a:p>
          <a:p>
            <a:endParaRPr lang="en-US" sz="2000">
              <a:solidFill>
                <a:prstClr val="black"/>
              </a:solidFill>
              <a:latin typeface="Open Sans" panose="020B0606030504020204" pitchFamily="34" charset="0"/>
              <a:cs typeface="Open Sans" panose="020B0606030504020204" pitchFamily="34" charset="0"/>
            </a:endParaRPr>
          </a:p>
          <a:p>
            <a:endParaRPr lang="en-US" sz="2000">
              <a:solidFill>
                <a:prstClr val="black"/>
              </a:solidFill>
              <a:latin typeface="Open Sans" panose="020B0606030504020204" pitchFamily="34" charset="0"/>
              <a:cs typeface="Open Sans" panose="020B0606030504020204" pitchFamily="34" charset="0"/>
            </a:endParaRPr>
          </a:p>
        </p:txBody>
      </p:sp>
      <p:sp>
        <p:nvSpPr>
          <p:cNvPr id="10" name="B"/>
          <p:cNvSpPr txBox="1"/>
          <p:nvPr/>
        </p:nvSpPr>
        <p:spPr>
          <a:xfrm>
            <a:off x="6136993" y="3312679"/>
            <a:ext cx="525201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a:solidFill>
                  <a:prstClr val="black"/>
                </a:solidFill>
                <a:latin typeface="Open Sans" panose="020B0606030504020204" pitchFamily="34" charset="0"/>
                <a:cs typeface="Open Sans" panose="020B0606030504020204" pitchFamily="34" charset="0"/>
              </a:rPr>
              <a:t>B: Sau khi nhập địa chỉ tương đối, ấn phím F4 để chuyển thành địa chỉ tuyệt đối</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úng"/>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97133" y="2986268"/>
            <a:ext cx="3152299" cy="3871732"/>
          </a:xfrm>
          <a:prstGeom prst="rect">
            <a:avLst/>
          </a:prstGeom>
        </p:spPr>
      </p:pic>
      <p:pic>
        <p:nvPicPr>
          <p:cNvPr id="17" name="Sai"/>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266491" y="2720050"/>
            <a:ext cx="4173566" cy="419625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spTree>
    <p:extLst>
      <p:ext uri="{BB962C8B-B14F-4D97-AF65-F5344CB8AC3E}">
        <p14:creationId xmlns:p14="http://schemas.microsoft.com/office/powerpoint/2010/main" val="27590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8150" fill="hold"/>
                                        <p:tgtEl>
                                          <p:spTgt spid="19"/>
                                        </p:tgtEl>
                                      </p:cBhvr>
                                    </p:cmd>
                                  </p:childTnLst>
                                </p:cTn>
                              </p:par>
                            </p:childTnLst>
                          </p:cTn>
                        </p:par>
                        <p:par>
                          <p:cTn id="40" fill="hold">
                            <p:stCondLst>
                              <p:cond delay="8150"/>
                            </p:stCondLst>
                            <p:childTnLst>
                              <p:par>
                                <p:cTn id="41" presetID="42" presetClass="exit" presetSubtype="0" fill="hold" nodeType="afterEffect">
                                  <p:stCondLst>
                                    <p:cond delay="0"/>
                                  </p:stCondLst>
                                  <p:childTnLst>
                                    <p:animEffect transition="out" filter="fade">
                                      <p:cBhvr>
                                        <p:cTn id="42" dur="1000"/>
                                        <p:tgtEl>
                                          <p:spTgt spid="17"/>
                                        </p:tgtEl>
                                      </p:cBhvr>
                                    </p:animEffect>
                                    <p:anim calcmode="lin" valueType="num">
                                      <p:cBhvr>
                                        <p:cTn id="43" dur="1000"/>
                                        <p:tgtEl>
                                          <p:spTgt spid="17"/>
                                        </p:tgtEl>
                                        <p:attrNameLst>
                                          <p:attrName>ppt_x</p:attrName>
                                        </p:attrNameLst>
                                      </p:cBhvr>
                                      <p:tavLst>
                                        <p:tav tm="0">
                                          <p:val>
                                            <p:strVal val="ppt_x"/>
                                          </p:val>
                                        </p:tav>
                                        <p:tav tm="100000">
                                          <p:val>
                                            <p:strVal val="ppt_x"/>
                                          </p:val>
                                        </p:tav>
                                      </p:tavLst>
                                    </p:anim>
                                    <p:anim calcmode="lin" valueType="num">
                                      <p:cBhvr>
                                        <p:cTn id="44" dur="1000"/>
                                        <p:tgtEl>
                                          <p:spTgt spid="17"/>
                                        </p:tgtEl>
                                        <p:attrNameLst>
                                          <p:attrName>ppt_y</p:attrName>
                                        </p:attrNameLst>
                                      </p:cBhvr>
                                      <p:tavLst>
                                        <p:tav tm="0">
                                          <p:val>
                                            <p:strVal val="ppt_y"/>
                                          </p:val>
                                        </p:tav>
                                        <p:tav tm="100000">
                                          <p:val>
                                            <p:strVal val="ppt_y+.1"/>
                                          </p:val>
                                        </p:tav>
                                      </p:tavLst>
                                    </p:anim>
                                    <p:set>
                                      <p:cBhvr>
                                        <p:cTn id="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8150" fill="hold"/>
                                        <p:tgtEl>
                                          <p:spTgt spid="19"/>
                                        </p:tgtEl>
                                      </p:cBhvr>
                                    </p:cmd>
                                  </p:childTnLst>
                                </p:cTn>
                              </p:par>
                            </p:childTnLst>
                          </p:cTn>
                        </p:par>
                        <p:par>
                          <p:cTn id="56" fill="hold">
                            <p:stCondLst>
                              <p:cond delay="8150"/>
                            </p:stCondLst>
                            <p:childTnLst>
                              <p:par>
                                <p:cTn id="57" presetID="42" presetClass="exit" presetSubtype="0" fill="hold" nodeType="afterEffect">
                                  <p:stCondLst>
                                    <p:cond delay="0"/>
                                  </p:stCondLst>
                                  <p:childTnLst>
                                    <p:animEffect transition="out" filter="fade">
                                      <p:cBhvr>
                                        <p:cTn id="58" dur="1000"/>
                                        <p:tgtEl>
                                          <p:spTgt spid="17"/>
                                        </p:tgtEl>
                                      </p:cBhvr>
                                    </p:animEffect>
                                    <p:anim calcmode="lin" valueType="num">
                                      <p:cBhvr>
                                        <p:cTn id="59" dur="1000"/>
                                        <p:tgtEl>
                                          <p:spTgt spid="17"/>
                                        </p:tgtEl>
                                        <p:attrNameLst>
                                          <p:attrName>ppt_x</p:attrName>
                                        </p:attrNameLst>
                                      </p:cBhvr>
                                      <p:tavLst>
                                        <p:tav tm="0">
                                          <p:val>
                                            <p:strVal val="ppt_x"/>
                                          </p:val>
                                        </p:tav>
                                        <p:tav tm="100000">
                                          <p:val>
                                            <p:strVal val="ppt_x"/>
                                          </p:val>
                                        </p:tav>
                                      </p:tavLst>
                                    </p:anim>
                                    <p:anim calcmode="lin" valueType="num">
                                      <p:cBhvr>
                                        <p:cTn id="60" dur="1000"/>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1" presetClass="mediacall" presetSubtype="0" fill="hold" nodeType="withEffect">
                                  <p:stCondLst>
                                    <p:cond delay="0"/>
                                  </p:stCondLst>
                                  <p:childTnLst>
                                    <p:cmd type="call" cmd="playFrom(0.0)">
                                      <p:cBhvr>
                                        <p:cTn id="71" dur="8085" fill="hold"/>
                                        <p:tgtEl>
                                          <p:spTgt spid="18"/>
                                        </p:tgtEl>
                                      </p:cBhvr>
                                    </p:cmd>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8150" fill="hold"/>
                                        <p:tgtEl>
                                          <p:spTgt spid="19"/>
                                        </p:tgtEl>
                                      </p:cBhvr>
                                    </p:cmd>
                                  </p:childTnLst>
                                </p:cTn>
                              </p:par>
                            </p:childTnLst>
                          </p:cTn>
                        </p:par>
                        <p:par>
                          <p:cTn id="82" fill="hold">
                            <p:stCondLst>
                              <p:cond delay="8150"/>
                            </p:stCondLst>
                            <p:childTnLst>
                              <p:par>
                                <p:cTn id="83" presetID="42" presetClass="exit" presetSubtype="0" fill="hold" nodeType="afterEffect">
                                  <p:stCondLst>
                                    <p:cond delay="0"/>
                                  </p:stCondLst>
                                  <p:childTnLst>
                                    <p:animEffect transition="out" filter="fade">
                                      <p:cBhvr>
                                        <p:cTn id="84" dur="1000"/>
                                        <p:tgtEl>
                                          <p:spTgt spid="17"/>
                                        </p:tgtEl>
                                      </p:cBhvr>
                                    </p:animEffect>
                                    <p:anim calcmode="lin" valueType="num">
                                      <p:cBhvr>
                                        <p:cTn id="85" dur="1000"/>
                                        <p:tgtEl>
                                          <p:spTgt spid="17"/>
                                        </p:tgtEl>
                                        <p:attrNameLst>
                                          <p:attrName>ppt_x</p:attrName>
                                        </p:attrNameLst>
                                      </p:cBhvr>
                                      <p:tavLst>
                                        <p:tav tm="0">
                                          <p:val>
                                            <p:strVal val="ppt_x"/>
                                          </p:val>
                                        </p:tav>
                                        <p:tav tm="100000">
                                          <p:val>
                                            <p:strVal val="ppt_x"/>
                                          </p:val>
                                        </p:tav>
                                      </p:tavLst>
                                    </p:anim>
                                    <p:anim calcmode="lin" valueType="num">
                                      <p:cBhvr>
                                        <p:cTn id="86" dur="1000"/>
                                        <p:tgtEl>
                                          <p:spTgt spid="17"/>
                                        </p:tgtEl>
                                        <p:attrNameLst>
                                          <p:attrName>ppt_y</p:attrName>
                                        </p:attrNameLst>
                                      </p:cBhvr>
                                      <p:tavLst>
                                        <p:tav tm="0">
                                          <p:val>
                                            <p:strVal val="ppt_y"/>
                                          </p:val>
                                        </p:tav>
                                        <p:tav tm="100000">
                                          <p:val>
                                            <p:strVal val="ppt_y+.1"/>
                                          </p:val>
                                        </p:tav>
                                      </p:tavLst>
                                    </p:anim>
                                    <p:set>
                                      <p:cBhvr>
                                        <p:cTn id="8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 grpId="0" animBg="1"/>
      <p:bldP spid="3" grpId="0"/>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547F07A-8132-016B-DCC7-8291A433837A}"/>
              </a:ext>
            </a:extLst>
          </p:cNvPr>
          <p:cNvSpPr txBox="1">
            <a:spLocks/>
          </p:cNvSpPr>
          <p:nvPr/>
        </p:nvSpPr>
        <p:spPr>
          <a:xfrm>
            <a:off x="405330" y="26713"/>
            <a:ext cx="4890570" cy="1046866"/>
          </a:xfrm>
          <a:prstGeom prst="homePlate">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05329" y="133285"/>
            <a:ext cx="4671496" cy="866193"/>
          </a:xfrm>
          <a:prstGeom prst="homePlate">
            <a:avLst/>
          </a:prstGeom>
          <a:solidFill>
            <a:srgbClr val="FF0000"/>
          </a:solidFill>
        </p:spPr>
        <p:txBody>
          <a:bodyPr>
            <a:noAutofit/>
          </a:bodyPr>
          <a:lstStyle/>
          <a:p>
            <a:pPr>
              <a:lnSpc>
                <a:spcPct val="100000"/>
              </a:lnSpc>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Box 2">
            <a:extLst>
              <a:ext uri="{FF2B5EF4-FFF2-40B4-BE49-F238E27FC236}">
                <a16:creationId xmlns:a16="http://schemas.microsoft.com/office/drawing/2014/main" id="{4D2AC597-D8C4-322C-1578-84EB5159AC9A}"/>
              </a:ext>
            </a:extLst>
          </p:cNvPr>
          <p:cNvSpPr txBox="1"/>
          <p:nvPr/>
        </p:nvSpPr>
        <p:spPr>
          <a:xfrm>
            <a:off x="664227" y="273993"/>
            <a:ext cx="2400978" cy="584775"/>
          </a:xfrm>
          <a:prstGeom prst="rect">
            <a:avLst/>
          </a:prstGeom>
          <a:noFill/>
        </p:spPr>
        <p:txBody>
          <a:bodyPr wrap="non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200"/>
          </a:p>
        </p:txBody>
      </p:sp>
      <p:sp>
        <p:nvSpPr>
          <p:cNvPr id="23" name="TextBox 22">
            <a:extLst>
              <a:ext uri="{FF2B5EF4-FFF2-40B4-BE49-F238E27FC236}">
                <a16:creationId xmlns:a16="http://schemas.microsoft.com/office/drawing/2014/main" id="{0D73E127-0217-D211-1AAB-6ADFD7EAD2F4}"/>
              </a:ext>
            </a:extLst>
          </p:cNvPr>
          <p:cNvSpPr txBox="1"/>
          <p:nvPr/>
        </p:nvSpPr>
        <p:spPr>
          <a:xfrm>
            <a:off x="405328" y="1073579"/>
            <a:ext cx="11238803" cy="1384995"/>
          </a:xfrm>
          <a:prstGeom prst="rect">
            <a:avLst/>
          </a:prstGeom>
          <a:solidFill>
            <a:srgbClr val="F2F2F2"/>
          </a:solidFill>
        </p:spPr>
        <p:txBody>
          <a:bodyPr wrap="square" rtlCol="0">
            <a:spAutoFit/>
          </a:bodyPr>
          <a:lstStyle/>
          <a:p>
            <a:pPr lvl="0">
              <a:defRPr/>
            </a:pPr>
            <a:r>
              <a:rPr lang="vi-VN" sz="2800">
                <a:latin typeface="Open Sans" panose="020B0606030504020204" pitchFamily="34" charset="0"/>
                <a:ea typeface="Open Sans" panose="020B0606030504020204" pitchFamily="34" charset="0"/>
                <a:cs typeface="Open Sans" panose="020B0606030504020204" pitchFamily="34" charset="0"/>
              </a:rPr>
              <a:t>Bài 1: Em hãy chọn phương án đúng.</a:t>
            </a:r>
          </a:p>
          <a:p>
            <a:pPr lvl="0">
              <a:defRPr/>
            </a:pPr>
            <a:r>
              <a:rPr lang="vi-VN" sz="2800">
                <a:latin typeface="Open Sans" panose="020B0606030504020204" pitchFamily="34" charset="0"/>
                <a:ea typeface="Open Sans" panose="020B0606030504020204" pitchFamily="34" charset="0"/>
                <a:cs typeface="Open Sans" panose="020B0606030504020204" pitchFamily="34" charset="0"/>
              </a:rPr>
              <a:t>Công thức tại ô C1 (Hình 5.6) là = A1*B1. Sao chép công thức trong ô C1 vào ô E2 thì công thức tại ô E2 sau khi sao chép là:</a:t>
            </a:r>
          </a:p>
        </p:txBody>
      </p:sp>
      <p:pic>
        <p:nvPicPr>
          <p:cNvPr id="6" name="Picture 5">
            <a:extLst>
              <a:ext uri="{FF2B5EF4-FFF2-40B4-BE49-F238E27FC236}">
                <a16:creationId xmlns:a16="http://schemas.microsoft.com/office/drawing/2014/main" id="{D2D8B42B-6247-2BB1-66CE-EB693253701D}"/>
              </a:ext>
            </a:extLst>
          </p:cNvPr>
          <p:cNvPicPr>
            <a:picLocks noChangeAspect="1"/>
          </p:cNvPicPr>
          <p:nvPr/>
        </p:nvPicPr>
        <p:blipFill>
          <a:blip r:embed="rId3"/>
          <a:stretch>
            <a:fillRect/>
          </a:stretch>
        </p:blipFill>
        <p:spPr>
          <a:xfrm>
            <a:off x="2630557" y="3633523"/>
            <a:ext cx="7234878" cy="2860300"/>
          </a:xfrm>
          <a:prstGeom prst="rect">
            <a:avLst/>
          </a:prstGeom>
        </p:spPr>
      </p:pic>
      <p:sp>
        <p:nvSpPr>
          <p:cNvPr id="8" name="TextBox 7">
            <a:extLst>
              <a:ext uri="{FF2B5EF4-FFF2-40B4-BE49-F238E27FC236}">
                <a16:creationId xmlns:a16="http://schemas.microsoft.com/office/drawing/2014/main" id="{ADF2D545-3078-4F5C-A5A5-1B1A09B4CE8C}"/>
              </a:ext>
            </a:extLst>
          </p:cNvPr>
          <p:cNvSpPr txBox="1"/>
          <p:nvPr/>
        </p:nvSpPr>
        <p:spPr>
          <a:xfrm>
            <a:off x="699024" y="2767703"/>
            <a:ext cx="10793953" cy="556691"/>
          </a:xfrm>
          <a:prstGeom prst="rect">
            <a:avLst/>
          </a:prstGeom>
          <a:solidFill>
            <a:srgbClr val="FF0000"/>
          </a:solidFill>
        </p:spPr>
        <p:txBody>
          <a:bodyPr wrap="square">
            <a:spAutoFit/>
          </a:bodyPr>
          <a:lstStyle/>
          <a:p>
            <a:pPr algn="just">
              <a:lnSpc>
                <a:spcPct val="115000"/>
              </a:lnSpc>
              <a:spcAft>
                <a:spcPts val="100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 =C1*D2		B. =C2*D1		C. = C2*D2		D. =B2*C2	</a:t>
            </a:r>
            <a:endParaRPr lang="vi-VN"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21CBF4-BBF1-2AE4-5FF2-1AA84B9C99D8}"/>
              </a:ext>
            </a:extLst>
          </p:cNvPr>
          <p:cNvSpPr/>
          <p:nvPr/>
        </p:nvSpPr>
        <p:spPr>
          <a:xfrm>
            <a:off x="5926238" y="2619207"/>
            <a:ext cx="914400" cy="91440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2003072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32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32000">
                                          <p:cBhvr additive="base">
                                            <p:cTn id="13" dur="500" fill="hold"/>
                                            <p:tgtEl>
                                              <p:spTgt spid="23"/>
                                            </p:tgtEl>
                                            <p:attrNameLst>
                                              <p:attrName>ppt_x</p:attrName>
                                            </p:attrNameLst>
                                          </p:cBhvr>
                                          <p:tavLst>
                                            <p:tav tm="0">
                                              <p:val>
                                                <p:strVal val="0-#ppt_w/2"/>
                                              </p:val>
                                            </p:tav>
                                            <p:tav tm="100000">
                                              <p:val>
                                                <p:strVal val="#ppt_x"/>
                                              </p:val>
                                            </p:tav>
                                          </p:tavLst>
                                        </p:anim>
                                        <p:anim calcmode="lin" valueType="num" p14:bounceEnd="32000">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9" grpId="0" animBg="1"/>
        </p:bldLst>
      </p:timing>
    </mc:Fallback>
  </mc:AlternateContent>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858</Words>
  <Application>Microsoft Office PowerPoint</Application>
  <PresentationFormat>Widescreen</PresentationFormat>
  <Paragraphs>65</Paragraphs>
  <Slides>10</Slides>
  <Notes>0</Notes>
  <HiddenSlides>0</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Calibri</vt:lpstr>
      <vt:lpstr>Calibri Light</vt:lpstr>
      <vt:lpstr>Open Sans</vt:lpstr>
      <vt:lpstr>Univers</vt:lpstr>
      <vt:lpstr>Univers Condensed</vt:lpstr>
      <vt:lpstr>RetrospectVTI</vt:lpstr>
      <vt:lpstr>Office Theme</vt:lpstr>
      <vt:lpstr>1_Office Theme</vt:lpstr>
      <vt:lpstr> </vt:lpstr>
      <vt:lpstr>TIẾT 10. BÀI 5:  SỬ DỤNG BẢNG TÍNH GIẢI QUYẾT BÀI TOÁN THỰC TẾ</vt:lpstr>
      <vt:lpstr> </vt:lpstr>
      <vt:lpstr> </vt:lpstr>
      <vt:lpstr> </vt:lpstr>
      <vt:lpstr> </vt:lpstr>
      <vt:lpstr>PowerPoint Presentation</vt:lpstr>
      <vt:lpstr>PowerPoint Presentation</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17</cp:revision>
  <dcterms:created xsi:type="dcterms:W3CDTF">2023-06-05T12:10:35Z</dcterms:created>
  <dcterms:modified xsi:type="dcterms:W3CDTF">2024-05-23T15:00:31Z</dcterms:modified>
</cp:coreProperties>
</file>