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3092" r:id="rId2"/>
    <p:sldId id="3115" r:id="rId3"/>
    <p:sldId id="3117" r:id="rId4"/>
    <p:sldId id="3109" r:id="rId5"/>
    <p:sldId id="3116" r:id="rId6"/>
    <p:sldId id="3121" r:id="rId7"/>
    <p:sldId id="3118" r:id="rId8"/>
    <p:sldId id="3120" r:id="rId9"/>
    <p:sldId id="3122"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0" d="100"/>
          <a:sy n="70" d="100"/>
        </p:scale>
        <p:origin x="5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353" y="2862193"/>
            <a:ext cx="3347647" cy="3337605"/>
          </a:xfrm>
          <a:prstGeom prst="rect">
            <a:avLst/>
          </a:prstGeom>
        </p:spPr>
      </p:pic>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2</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ACE93FE2-2088-45F2-A88B-0F141477C6D0}"/>
              </a:ext>
            </a:extLst>
          </p:cNvPr>
          <p:cNvPicPr>
            <a:picLocks noChangeAspect="1"/>
          </p:cNvPicPr>
          <p:nvPr/>
        </p:nvPicPr>
        <p:blipFill>
          <a:blip r:embed="rId3"/>
          <a:stretch>
            <a:fillRect/>
          </a:stretch>
        </p:blipFill>
        <p:spPr>
          <a:xfrm>
            <a:off x="3918523" y="362848"/>
            <a:ext cx="8039797" cy="1463167"/>
          </a:xfrm>
          <a:prstGeom prst="rect">
            <a:avLst/>
          </a:prstGeom>
        </p:spPr>
      </p:pic>
      <p:pic>
        <p:nvPicPr>
          <p:cNvPr id="14" name="Picture 13" descr="different types of software coderus branded image">
            <a:extLst>
              <a:ext uri="{FF2B5EF4-FFF2-40B4-BE49-F238E27FC236}">
                <a16:creationId xmlns:a16="http://schemas.microsoft.com/office/drawing/2014/main" id="{212F2CEE-E2FC-4ADC-8484-98116140134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1583" y="2427962"/>
            <a:ext cx="6837548" cy="4558365"/>
          </a:xfrm>
          <a:prstGeom prst="rect">
            <a:avLst/>
          </a:prstGeom>
          <a:noFill/>
          <a:ln>
            <a:noFill/>
          </a:ln>
        </p:spPr>
      </p:pic>
      <p:sp>
        <p:nvSpPr>
          <p:cNvPr id="2" name="TextBox 1"/>
          <p:cNvSpPr txBox="1"/>
          <p:nvPr/>
        </p:nvSpPr>
        <p:spPr>
          <a:xfrm>
            <a:off x="4286059" y="1611794"/>
            <a:ext cx="5397881" cy="954107"/>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GV: </a:t>
            </a:r>
            <a:r>
              <a:rPr lang="en-US" sz="2800" b="1" dirty="0" err="1" smtClean="0">
                <a:solidFill>
                  <a:srgbClr val="FF0000"/>
                </a:solidFill>
                <a:latin typeface="Times New Roman" panose="02020603050405020304" pitchFamily="18" charset="0"/>
                <a:cs typeface="Times New Roman" panose="02020603050405020304" pitchFamily="18" charset="0"/>
              </a:rPr>
              <a:t>Phạm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Thị</a:t>
            </a:r>
            <a:r>
              <a:rPr lang="en-US" sz="2800" b="1" dirty="0" smtClean="0">
                <a:solidFill>
                  <a:srgbClr val="FF0000"/>
                </a:solidFill>
                <a:latin typeface="Times New Roman" panose="02020603050405020304" pitchFamily="18" charset="0"/>
                <a:cs typeface="Times New Roman" panose="02020603050405020304" pitchFamily="18" charset="0"/>
              </a:rPr>
              <a:t> Kim </a:t>
            </a:r>
            <a:r>
              <a:rPr lang="en-US" sz="2800" b="1" dirty="0" err="1" smtClean="0">
                <a:solidFill>
                  <a:srgbClr val="FF0000"/>
                </a:solidFill>
                <a:latin typeface="Times New Roman" panose="02020603050405020304" pitchFamily="18" charset="0"/>
                <a:cs typeface="Times New Roman" panose="02020603050405020304" pitchFamily="18" charset="0"/>
              </a:rPr>
              <a:t>Liên</a:t>
            </a:r>
            <a:endParaRPr lang="en-US" sz="2800" b="1" dirty="0" smtClean="0">
              <a:solidFill>
                <a:srgbClr val="FF0000"/>
              </a:solidFill>
              <a:latin typeface="Times New Roman" panose="02020603050405020304" pitchFamily="18" charset="0"/>
              <a:cs typeface="Times New Roman" panose="02020603050405020304" pitchFamily="18" charset="0"/>
            </a:endParaRPr>
          </a:p>
          <a:p>
            <a:r>
              <a:rPr lang="en-US" sz="2800" b="1" dirty="0" err="1" smtClean="0">
                <a:solidFill>
                  <a:srgbClr val="FF0000"/>
                </a:solidFill>
                <a:latin typeface="Times New Roman" panose="02020603050405020304" pitchFamily="18" charset="0"/>
                <a:cs typeface="Times New Roman" panose="02020603050405020304" pitchFamily="18" charset="0"/>
              </a:rPr>
              <a:t>Trường</a:t>
            </a:r>
            <a:r>
              <a:rPr lang="en-US" sz="2800" b="1" dirty="0" smtClean="0">
                <a:solidFill>
                  <a:srgbClr val="FF0000"/>
                </a:solidFill>
                <a:latin typeface="Times New Roman" panose="02020603050405020304" pitchFamily="18" charset="0"/>
                <a:cs typeface="Times New Roman" panose="02020603050405020304" pitchFamily="18" charset="0"/>
              </a:rPr>
              <a:t> THCS </a:t>
            </a:r>
            <a:r>
              <a:rPr lang="en-US" sz="2800" b="1" dirty="0" err="1" smtClean="0">
                <a:solidFill>
                  <a:srgbClr val="FF0000"/>
                </a:solidFill>
                <a:latin typeface="Times New Roman" panose="02020603050405020304" pitchFamily="18" charset="0"/>
                <a:cs typeface="Times New Roman" panose="02020603050405020304" pitchFamily="18" charset="0"/>
              </a:rPr>
              <a:t>Hoàng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Động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5307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519675" y="416383"/>
            <a:ext cx="888648" cy="903074"/>
          </a:xfrm>
          <a:prstGeom prst="rect">
            <a:avLst/>
          </a:prstGeom>
        </p:spPr>
      </p:pic>
      <p:grpSp>
        <p:nvGrpSpPr>
          <p:cNvPr id="3" name="Group 2">
            <a:extLst>
              <a:ext uri="{FF2B5EF4-FFF2-40B4-BE49-F238E27FC236}">
                <a16:creationId xmlns:a16="http://schemas.microsoft.com/office/drawing/2014/main" id="{BFBF9232-DD59-4AEF-BC52-11CF8B9E4346}"/>
              </a:ext>
            </a:extLst>
          </p:cNvPr>
          <p:cNvGrpSpPr/>
          <p:nvPr/>
        </p:nvGrpSpPr>
        <p:grpSpPr>
          <a:xfrm>
            <a:off x="1563141" y="487503"/>
            <a:ext cx="10181820" cy="4158570"/>
            <a:chOff x="1117600" y="3528268"/>
            <a:chExt cx="10181820" cy="4158570"/>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181820" cy="4158570"/>
              <a:chOff x="1493520" y="3891280"/>
              <a:chExt cx="10181820" cy="4158570"/>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3889767"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4460239"/>
                <a:ext cx="10181820" cy="3589611"/>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BD6F26-094C-4A6C-8C1F-774C18B9890A}"/>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1846447"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1846446"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a:t>
              </a:r>
              <a:r>
                <a:rPr lang="en-US" sz="2000" b="1">
                  <a:latin typeface="UTM Avo" panose="02040603050506020204" pitchFamily="18" charset="0"/>
                  <a:cs typeface="Times New Roman" panose="02020603050405020304" pitchFamily="18" charset="0"/>
                </a:rPr>
                <a:t>iều hành</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1729150" y="1198454"/>
            <a:ext cx="9943176" cy="335752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bạn An đóng vai trò trưởng nhóm. Em hãy chọn ba công việc thể hiện chức năng điều hành nhóm của bạn An trong những công việc sau đây: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a) Mô tả nội dung sổ lưu niệm bằng phần mềm sơ đồ tư duy.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b) Quản lí công việc của cả nhóm, theo dõi thời gian thực hiện.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c) Định dạng và sắp xếp các đoạn văn bản trong sổ lưu niệm.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d) Phân công nhiệm vụ và kết nối các hoạt động của các thành viên.</a:t>
            </a:r>
          </a:p>
          <a:p>
            <a:pPr indent="457200" algn="just" defTabSz="342900">
              <a:lnSpc>
                <a:spcPct val="150000"/>
              </a:lnSpc>
            </a:pPr>
            <a:r>
              <a:rPr lang="vi-VN">
                <a:latin typeface="UTM Avo" panose="02040603050506020204" pitchFamily="18" charset="0"/>
                <a:cs typeface="Times New Roman" panose="02020603050405020304" pitchFamily="18" charset="0"/>
              </a:rPr>
              <a:t>e) Thiết kế bài giới thiệu sản phẩm bằng phần mềm trình chiếu</a:t>
            </a:r>
            <a:r>
              <a:rPr lang="en-US">
                <a:latin typeface="UTM Avo" panose="02040603050506020204" pitchFamily="18" charset="0"/>
                <a:cs typeface="Times New Roman" panose="02020603050405020304" pitchFamily="18" charset="0"/>
              </a:rPr>
              <a:t>.</a:t>
            </a:r>
          </a:p>
          <a:p>
            <a:pPr indent="457200" algn="just" defTabSz="342900">
              <a:lnSpc>
                <a:spcPct val="150000"/>
              </a:lnSpc>
            </a:pPr>
            <a:r>
              <a:rPr lang="vi-VN">
                <a:latin typeface="UTM Avo" panose="02040603050506020204" pitchFamily="18" charset="0"/>
                <a:cs typeface="Times New Roman" panose="02020603050405020304" pitchFamily="18" charset="0"/>
              </a:rPr>
              <a:t>f) Thay mặt cả nhóm, trao đổi thông tin với cô giáo và các nhóm khác.</a:t>
            </a:r>
          </a:p>
        </p:txBody>
      </p:sp>
      <p:pic>
        <p:nvPicPr>
          <p:cNvPr id="15" name="Picture 14" descr="A picture containing toy, doll&#10;&#10;Description automatically generated">
            <a:extLst>
              <a:ext uri="{FF2B5EF4-FFF2-40B4-BE49-F238E27FC236}">
                <a16:creationId xmlns:a16="http://schemas.microsoft.com/office/drawing/2014/main" id="{BC87D872-2B15-4E05-BA2E-31A8052B5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89" y="1450038"/>
            <a:ext cx="1408278" cy="3384701"/>
          </a:xfrm>
          <a:prstGeom prst="rect">
            <a:avLst/>
          </a:prstGeom>
        </p:spPr>
      </p:pic>
      <p:pic>
        <p:nvPicPr>
          <p:cNvPr id="17" name="Picture 16" descr="Shape, arrow&#10;&#10;Description automatically generated">
            <a:extLst>
              <a:ext uri="{FF2B5EF4-FFF2-40B4-BE49-F238E27FC236}">
                <a16:creationId xmlns:a16="http://schemas.microsoft.com/office/drawing/2014/main" id="{7CD24208-AB49-4015-B516-9EE9CA85C1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2516132"/>
            <a:ext cx="455252" cy="438740"/>
          </a:xfrm>
          <a:prstGeom prst="rect">
            <a:avLst/>
          </a:prstGeom>
        </p:spPr>
      </p:pic>
      <p:pic>
        <p:nvPicPr>
          <p:cNvPr id="18" name="Picture 17" descr="Shape, arrow&#10;&#10;Description automatically generated">
            <a:extLst>
              <a:ext uri="{FF2B5EF4-FFF2-40B4-BE49-F238E27FC236}">
                <a16:creationId xmlns:a16="http://schemas.microsoft.com/office/drawing/2014/main" id="{0C80EA89-3F7C-4B17-815B-9B96E1CFC0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3304461"/>
            <a:ext cx="455252" cy="438740"/>
          </a:xfrm>
          <a:prstGeom prst="rect">
            <a:avLst/>
          </a:prstGeom>
        </p:spPr>
      </p:pic>
      <p:pic>
        <p:nvPicPr>
          <p:cNvPr id="19" name="Picture 18" descr="Shape, arrow&#10;&#10;Description automatically generated">
            <a:extLst>
              <a:ext uri="{FF2B5EF4-FFF2-40B4-BE49-F238E27FC236}">
                <a16:creationId xmlns:a16="http://schemas.microsoft.com/office/drawing/2014/main" id="{2ADA17C5-E1D8-48E9-8F13-7F4E65A63D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4135634"/>
            <a:ext cx="455252" cy="438740"/>
          </a:xfrm>
          <a:prstGeom prst="rect">
            <a:avLst/>
          </a:prstGeom>
        </p:spPr>
      </p:pic>
      <p:sp>
        <p:nvSpPr>
          <p:cNvPr id="20" name="Rectangle 19">
            <a:extLst>
              <a:ext uri="{FF2B5EF4-FFF2-40B4-BE49-F238E27FC236}">
                <a16:creationId xmlns:a16="http://schemas.microsoft.com/office/drawing/2014/main" id="{9825E457-6DA1-4DF3-943D-163B975F05AD}"/>
              </a:ext>
            </a:extLst>
          </p:cNvPr>
          <p:cNvSpPr/>
          <p:nvPr/>
        </p:nvSpPr>
        <p:spPr>
          <a:xfrm>
            <a:off x="2044297" y="4830780"/>
            <a:ext cx="953709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mỗi bạn được phân công một việc cụ thể. Riêng bạn An, tuy không tham gia một việc cụ thể nào nhưng qua các hoạt động b, d và f, đã thực hiện chức năng điều phối công việc và con người, kết nối giữa nhóm dự án với bên ngoài. </a:t>
            </a:r>
          </a:p>
        </p:txBody>
      </p:sp>
      <p:pic>
        <p:nvPicPr>
          <p:cNvPr id="21" name="Picture 20">
            <a:extLst>
              <a:ext uri="{FF2B5EF4-FFF2-40B4-BE49-F238E27FC236}">
                <a16:creationId xmlns:a16="http://schemas.microsoft.com/office/drawing/2014/main" id="{2D2C46F0-0328-4D3E-98E3-3CD2CC14A429}"/>
              </a:ext>
            </a:extLst>
          </p:cNvPr>
          <p:cNvPicPr>
            <a:picLocks noChangeAspect="1"/>
          </p:cNvPicPr>
          <p:nvPr/>
        </p:nvPicPr>
        <p:blipFill>
          <a:blip r:embed="rId5"/>
          <a:stretch>
            <a:fillRect/>
          </a:stretch>
        </p:blipFill>
        <p:spPr>
          <a:xfrm>
            <a:off x="994077" y="5157775"/>
            <a:ext cx="888648" cy="885725"/>
          </a:xfrm>
          <a:prstGeom prst="rect">
            <a:avLst/>
          </a:prstGeom>
        </p:spPr>
      </p:pic>
    </p:spTree>
    <p:extLst>
      <p:ext uri="{BB962C8B-B14F-4D97-AF65-F5344CB8AC3E}">
        <p14:creationId xmlns:p14="http://schemas.microsoft.com/office/powerpoint/2010/main" val="774442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14:presetBounceEnd="66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66000">
                                          <p:cBhvr additive="base">
                                            <p:cTn id="10" dur="750" fill="hold"/>
                                            <p:tgtEl>
                                              <p:spTgt spid="15"/>
                                            </p:tgtEl>
                                            <p:attrNameLst>
                                              <p:attrName>ppt_x</p:attrName>
                                            </p:attrNameLst>
                                          </p:cBhvr>
                                          <p:tavLst>
                                            <p:tav tm="0">
                                              <p:val>
                                                <p:strVal val="0-#ppt_w/2"/>
                                              </p:val>
                                            </p:tav>
                                            <p:tav tm="100000">
                                              <p:val>
                                                <p:strVal val="#ppt_x"/>
                                              </p:val>
                                            </p:tav>
                                          </p:tavLst>
                                        </p:anim>
                                        <p:anim calcmode="lin" valueType="num" p14:bounceEnd="66000">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97627" y="1150725"/>
            <a:ext cx="9642764"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máy tính, hệ điều hành là phần mềm đóng vai trò kết nối giúp người sử dụng khai thác khả năng xử lí của máy. tính.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Máy tính cần có hệ điều hành để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Nếu không có hệ điều hành, máy tính chỉ là một khối kim loại và dây dẫn, chẳng hoạt động gì. </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825675" y="1077972"/>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366024" y="3140227"/>
            <a:ext cx="10154831"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Những chức năng cơ bản của hệ điều hành là:</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Quản lí các thiết bị và dữ liệu của máy</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tính, điều khiển chúng phối hợp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nhịp nhàng với nhau.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và quản lí môi trường trao đổi thông tin giao diện giữa người sử dụng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máy tính.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quản lý môi trường cho phép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người sử dụng chạy các phần mềm ứng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dụng trên máy tính. </a:t>
            </a:r>
            <a:endParaRPr lang="en-US">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C4276145-06B2-4E38-9153-F3BE3F6470BC}"/>
              </a:ext>
            </a:extLst>
          </p:cNvPr>
          <p:cNvSpPr/>
          <p:nvPr/>
        </p:nvSpPr>
        <p:spPr>
          <a:xfrm>
            <a:off x="366024" y="5404454"/>
            <a:ext cx="8708150" cy="880369"/>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Không chỉ máy tính cần phải có hệ điều hành mà điện thoại thông minh hay máy tính bảng cũng cần phải cài đặt hệ điều hành để có thể cài đặt và chạy những ứng dụng khác.</a:t>
            </a:r>
          </a:p>
        </p:txBody>
      </p:sp>
      <p:pic>
        <p:nvPicPr>
          <p:cNvPr id="12" name="Picture 11" descr="A picture containing toy, doll&#10;&#10;Description automatically generated">
            <a:extLst>
              <a:ext uri="{FF2B5EF4-FFF2-40B4-BE49-F238E27FC236}">
                <a16:creationId xmlns:a16="http://schemas.microsoft.com/office/drawing/2014/main" id="{5E8E7870-1D89-4B2E-A6C5-34B21E916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319749" y="3429000"/>
            <a:ext cx="3422732" cy="3422732"/>
          </a:xfrm>
          <a:prstGeom prst="rect">
            <a:avLst/>
          </a:prstGeom>
        </p:spPr>
      </p:pic>
      <p:sp>
        <p:nvSpPr>
          <p:cNvPr id="13" name="Rectangle 12">
            <a:extLst>
              <a:ext uri="{FF2B5EF4-FFF2-40B4-BE49-F238E27FC236}">
                <a16:creationId xmlns:a16="http://schemas.microsoft.com/office/drawing/2014/main" id="{56075770-759D-4C7A-92EB-6CBDC1074D3D}"/>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HỆ ĐIỀU HÀNH</a:t>
            </a:r>
            <a:endParaRPr lang="vi-VN" sz="2800" b="1">
              <a:solidFill>
                <a:srgbClr val="F03C69"/>
              </a:solidFill>
              <a:cs typeface="Times New Roman" panose="02020603050405020304" pitchFamily="18" charset="0"/>
            </a:endParaRPr>
          </a:p>
        </p:txBody>
      </p:sp>
    </p:spTree>
    <p:extLst>
      <p:ext uri="{BB962C8B-B14F-4D97-AF65-F5344CB8AC3E}">
        <p14:creationId xmlns:p14="http://schemas.microsoft.com/office/powerpoint/2010/main" val="3489219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fade">
                                      <p:cBhvr>
                                        <p:cTn id="29" dur="500"/>
                                        <p:tgtEl>
                                          <p:spTgt spid="2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xEl>
                                              <p:pRg st="3" end="3"/>
                                            </p:txEl>
                                          </p:spTgt>
                                        </p:tgtEl>
                                        <p:attrNameLst>
                                          <p:attrName>style.visibility</p:attrName>
                                        </p:attrNameLst>
                                      </p:cBhvr>
                                      <p:to>
                                        <p:strVal val="visible"/>
                                      </p:to>
                                    </p:set>
                                    <p:animEffect transition="in" filter="fade">
                                      <p:cBhvr>
                                        <p:cTn id="35" dur="500"/>
                                        <p:tgtEl>
                                          <p:spTgt spid="2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4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5FB96-CEEF-4FB0-967D-B01CDD550B35}"/>
              </a:ext>
            </a:extLst>
          </p:cNvPr>
          <p:cNvPicPr>
            <a:picLocks noChangeAspect="1"/>
          </p:cNvPicPr>
          <p:nvPr/>
        </p:nvPicPr>
        <p:blipFill rotWithShape="1">
          <a:blip r:embed="rId2"/>
          <a:srcRect b="58547"/>
          <a:stretch/>
        </p:blipFill>
        <p:spPr>
          <a:xfrm>
            <a:off x="458061" y="546363"/>
            <a:ext cx="10854862" cy="2389877"/>
          </a:xfrm>
          <a:prstGeom prst="rect">
            <a:avLst/>
          </a:prstGeom>
        </p:spPr>
      </p:pic>
      <p:pic>
        <p:nvPicPr>
          <p:cNvPr id="8" name="Picture 7">
            <a:extLst>
              <a:ext uri="{FF2B5EF4-FFF2-40B4-BE49-F238E27FC236}">
                <a16:creationId xmlns:a16="http://schemas.microsoft.com/office/drawing/2014/main" id="{DA75E009-9C9E-4AD6-9455-5B959E18FC91}"/>
              </a:ext>
            </a:extLst>
          </p:cNvPr>
          <p:cNvPicPr>
            <a:picLocks noChangeAspect="1"/>
          </p:cNvPicPr>
          <p:nvPr/>
        </p:nvPicPr>
        <p:blipFill rotWithShape="1">
          <a:blip r:embed="rId2"/>
          <a:srcRect t="41452" b="1"/>
          <a:stretch/>
        </p:blipFill>
        <p:spPr>
          <a:xfrm>
            <a:off x="458061" y="2936240"/>
            <a:ext cx="10854862" cy="3375397"/>
          </a:xfrm>
          <a:prstGeom prst="rect">
            <a:avLst/>
          </a:prstGeom>
        </p:spPr>
      </p:pic>
    </p:spTree>
    <p:extLst>
      <p:ext uri="{BB962C8B-B14F-4D97-AF65-F5344CB8AC3E}">
        <p14:creationId xmlns:p14="http://schemas.microsoft.com/office/powerpoint/2010/main" val="681769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PHẦN MỀM ỨNG DỤNG</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3922031"/>
            <a:chOff x="1117599" y="3528268"/>
            <a:chExt cx="10824275" cy="3922031"/>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3922031"/>
              <a:chOff x="1493519" y="3891280"/>
              <a:chExt cx="10824275" cy="3922031"/>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921356"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39"/>
                <a:ext cx="10824275" cy="3353072"/>
              </a:xfrm>
              <a:prstGeom prst="roundRect">
                <a:avLst>
                  <a:gd name="adj" fmla="val 65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88656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1" y="3578627"/>
              <a:ext cx="3747890" cy="459485"/>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Loại tệp và phần mở rộng</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427419"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Em hãy ghép mỗi loại tệp ở cột bên trái với một phần mở rộng tệp phù hợp ở cột bên phải. </a:t>
            </a:r>
          </a:p>
        </p:txBody>
      </p:sp>
      <p:pic>
        <p:nvPicPr>
          <p:cNvPr id="6" name="Picture 5">
            <a:extLst>
              <a:ext uri="{FF2B5EF4-FFF2-40B4-BE49-F238E27FC236}">
                <a16:creationId xmlns:a16="http://schemas.microsoft.com/office/drawing/2014/main" id="{FC2BC946-218F-49DF-8838-D2BE232302ED}"/>
              </a:ext>
            </a:extLst>
          </p:cNvPr>
          <p:cNvPicPr>
            <a:picLocks noChangeAspect="1"/>
          </p:cNvPicPr>
          <p:nvPr/>
        </p:nvPicPr>
        <p:blipFill>
          <a:blip r:embed="rId2"/>
          <a:stretch>
            <a:fillRect/>
          </a:stretch>
        </p:blipFill>
        <p:spPr>
          <a:xfrm>
            <a:off x="2024742" y="2368865"/>
            <a:ext cx="8402198" cy="2542142"/>
          </a:xfrm>
          <a:prstGeom prst="rect">
            <a:avLst/>
          </a:prstGeom>
        </p:spPr>
      </p:pic>
    </p:spTree>
    <p:extLst>
      <p:ext uri="{BB962C8B-B14F-4D97-AF65-F5344CB8AC3E}">
        <p14:creationId xmlns:p14="http://schemas.microsoft.com/office/powerpoint/2010/main" val="285728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31087" y="496095"/>
            <a:ext cx="942874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Phần mềm ứng dụng giúp con người thực hiện những công việc cụ thể, thể hiện được lợi ích của máy tính.</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683068" y="528396"/>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683067" y="1414120"/>
            <a:ext cx="1082586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những phần </a:t>
            </a:r>
            <a:r>
              <a:rPr lang="en-US" sz="2000">
                <a:latin typeface="UTM Avo" panose="02040603050506020204" pitchFamily="18" charset="0"/>
                <a:cs typeface="Times New Roman" panose="02020603050405020304" pitchFamily="18" charset="0"/>
              </a:rPr>
              <a:t>mềm </a:t>
            </a:r>
            <a:r>
              <a:rPr lang="vi-VN" sz="2000">
                <a:latin typeface="UTM Avo" panose="02040603050506020204" pitchFamily="18" charset="0"/>
                <a:cs typeface="Times New Roman" panose="02020603050405020304" pitchFamily="18" charset="0"/>
              </a:rPr>
              <a:t>được chạy trực tuyến từ Internet nhưng cũng có phần mềm cần phải cài đặt lên đĩa cứng mới có thể dùng được. </a:t>
            </a:r>
          </a:p>
        </p:txBody>
      </p:sp>
      <p:pic>
        <p:nvPicPr>
          <p:cNvPr id="3" name="Picture 2">
            <a:extLst>
              <a:ext uri="{FF2B5EF4-FFF2-40B4-BE49-F238E27FC236}">
                <a16:creationId xmlns:a16="http://schemas.microsoft.com/office/drawing/2014/main" id="{EA560D27-EB13-422B-BDBF-1D0588F8A406}"/>
              </a:ext>
            </a:extLst>
          </p:cNvPr>
          <p:cNvPicPr>
            <a:picLocks noChangeAspect="1"/>
          </p:cNvPicPr>
          <p:nvPr/>
        </p:nvPicPr>
        <p:blipFill>
          <a:blip r:embed="rId3"/>
          <a:stretch>
            <a:fillRect/>
          </a:stretch>
        </p:blipFill>
        <p:spPr>
          <a:xfrm>
            <a:off x="8471695" y="2584385"/>
            <a:ext cx="3100337" cy="3248856"/>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683067" y="2584385"/>
            <a:ext cx="7378367"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phần mềm ứng dụng hỗ trợ tạo và xử lí một số loại dữ liệu nhất định, với định dạng tệp riêng, được nhận ra nhờ phần mở rộng. Phần mở rộng gồm những kí tự sau dấu chấm cuối cùng trong tên tệp.</a:t>
            </a:r>
          </a:p>
        </p:txBody>
      </p:sp>
      <p:sp>
        <p:nvSpPr>
          <p:cNvPr id="7" name="Rectangle 6">
            <a:extLst>
              <a:ext uri="{FF2B5EF4-FFF2-40B4-BE49-F238E27FC236}">
                <a16:creationId xmlns:a16="http://schemas.microsoft.com/office/drawing/2014/main" id="{D43839EB-E5CA-46A2-A208-2FAB3ECE85DD}"/>
              </a:ext>
            </a:extLst>
          </p:cNvPr>
          <p:cNvSpPr/>
          <p:nvPr/>
        </p:nvSpPr>
        <p:spPr>
          <a:xfrm>
            <a:off x="683067" y="4205799"/>
            <a:ext cx="7378367" cy="189128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Ví dụ: Một tệp có tên "TapLamVan" với phần mở rộng là ".doc" được hiển thị dưới dạng "TapLamVan.doc". Loại tệp “.doc” cho hệ điều hành của máy tính biết rằng đó là tệp văn bản và có thể được mở và chỉnh sửa trong phần mềm soạn thảo văn bản Microsoft Word.</a:t>
            </a:r>
          </a:p>
        </p:txBody>
      </p:sp>
    </p:spTree>
    <p:extLst>
      <p:ext uri="{BB962C8B-B14F-4D97-AF65-F5344CB8AC3E}">
        <p14:creationId xmlns:p14="http://schemas.microsoft.com/office/powerpoint/2010/main" val="3593507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377CB-9E9B-4323-A1C4-A53607260B83}"/>
              </a:ext>
            </a:extLst>
          </p:cNvPr>
          <p:cNvPicPr>
            <a:picLocks noChangeAspect="1"/>
          </p:cNvPicPr>
          <p:nvPr/>
        </p:nvPicPr>
        <p:blipFill rotWithShape="1">
          <a:blip r:embed="rId2"/>
          <a:srcRect b="51909"/>
          <a:stretch/>
        </p:blipFill>
        <p:spPr>
          <a:xfrm>
            <a:off x="446809" y="548523"/>
            <a:ext cx="10861964" cy="2135252"/>
          </a:xfrm>
          <a:prstGeom prst="rect">
            <a:avLst/>
          </a:prstGeom>
        </p:spPr>
      </p:pic>
      <p:pic>
        <p:nvPicPr>
          <p:cNvPr id="4" name="Picture 3">
            <a:extLst>
              <a:ext uri="{FF2B5EF4-FFF2-40B4-BE49-F238E27FC236}">
                <a16:creationId xmlns:a16="http://schemas.microsoft.com/office/drawing/2014/main" id="{DD155619-4DE1-41E2-9234-9B79EEBE7168}"/>
              </a:ext>
            </a:extLst>
          </p:cNvPr>
          <p:cNvPicPr>
            <a:picLocks noChangeAspect="1"/>
          </p:cNvPicPr>
          <p:nvPr/>
        </p:nvPicPr>
        <p:blipFill rotWithShape="1">
          <a:blip r:embed="rId2"/>
          <a:srcRect t="47415" b="238"/>
          <a:stretch/>
        </p:blipFill>
        <p:spPr>
          <a:xfrm>
            <a:off x="665018" y="2683775"/>
            <a:ext cx="10861964" cy="2324220"/>
          </a:xfrm>
          <a:prstGeom prst="rect">
            <a:avLst/>
          </a:prstGeom>
        </p:spPr>
      </p:pic>
      <p:pic>
        <p:nvPicPr>
          <p:cNvPr id="2050" name="Picture 2" descr="Windows Media Player | Logopedia | Fandom">
            <a:extLst>
              <a:ext uri="{FF2B5EF4-FFF2-40B4-BE49-F238E27FC236}">
                <a16:creationId xmlns:a16="http://schemas.microsoft.com/office/drawing/2014/main" id="{A13C5F8E-8E73-4ED5-AF5E-F1D127B94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69" y="5007995"/>
            <a:ext cx="1492469" cy="149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533659" y="467639"/>
            <a:ext cx="9642764" cy="2287614"/>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Mặc dù cùng là phần mềm, nhưng </a:t>
            </a:r>
            <a:r>
              <a:rPr lang="vi-VN">
                <a:solidFill>
                  <a:srgbClr val="ED3376"/>
                </a:solidFill>
                <a:latin typeface="UTM Avo" panose="02040603050506020204" pitchFamily="18" charset="0"/>
                <a:cs typeface="Times New Roman" panose="02020603050405020304" pitchFamily="18" charset="0"/>
              </a:rPr>
              <a:t>hệ điều hành </a:t>
            </a:r>
            <a:r>
              <a:rPr lang="vi-VN">
                <a:latin typeface="UTM Avo" panose="02040603050506020204" pitchFamily="18" charset="0"/>
                <a:cs typeface="Times New Roman" panose="02020603050405020304" pitchFamily="18" charset="0"/>
              </a:rPr>
              <a:t>và </a:t>
            </a:r>
            <a:r>
              <a:rPr lang="vi-VN">
                <a:solidFill>
                  <a:srgbClr val="ED3376"/>
                </a:solidFill>
                <a:latin typeface="UTM Avo" panose="02040603050506020204" pitchFamily="18" charset="0"/>
                <a:cs typeface="Times New Roman" panose="02020603050405020304" pitchFamily="18" charset="0"/>
              </a:rPr>
              <a:t>phần mềm ứng dụng </a:t>
            </a:r>
            <a:r>
              <a:rPr lang="vi-VN">
                <a:latin typeface="UTM Avo" panose="02040603050506020204" pitchFamily="18" charset="0"/>
                <a:cs typeface="Times New Roman" panose="02020603050405020304" pitchFamily="18" charset="0"/>
              </a:rPr>
              <a:t>có vai trò khác nhau đối với sự vận hành của máy tính.</a:t>
            </a:r>
          </a:p>
          <a:p>
            <a:pPr algn="just" defTabSz="342900">
              <a:lnSpc>
                <a:spcPct val="135000"/>
              </a:lnSpc>
            </a:pPr>
            <a:r>
              <a:rPr lang="vi-VN">
                <a:latin typeface="UTM Avo" panose="02040603050506020204" pitchFamily="18" charset="0"/>
                <a:cs typeface="Times New Roman" panose="02020603050405020304" pitchFamily="18" charset="0"/>
              </a:rPr>
              <a:t>• Hệ điều hành là phần mềm được sử dụng để quản lí các thành phần của máy tính và điều khiển máy tính hoạt động.</a:t>
            </a:r>
          </a:p>
          <a:p>
            <a:pPr algn="just" defTabSz="342900">
              <a:lnSpc>
                <a:spcPct val="135000"/>
              </a:lnSpc>
            </a:pPr>
            <a:r>
              <a:rPr lang="vi-VN">
                <a:latin typeface="UTM Avo" panose="02040603050506020204" pitchFamily="18" charset="0"/>
                <a:cs typeface="Times New Roman" panose="02020603050405020304" pitchFamily="18" charset="0"/>
              </a:rPr>
              <a:t>• Phần mềm ứng dụng được dùng để thực hiện yêu cầu xử lí thông tin cụ thể của người sử dụng.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497785" y="499938"/>
            <a:ext cx="888648" cy="885725"/>
          </a:xfrm>
          <a:prstGeom prst="rect">
            <a:avLst/>
          </a:prstGeom>
        </p:spPr>
      </p:pic>
      <p:pic>
        <p:nvPicPr>
          <p:cNvPr id="3" name="Picture 2">
            <a:extLst>
              <a:ext uri="{FF2B5EF4-FFF2-40B4-BE49-F238E27FC236}">
                <a16:creationId xmlns:a16="http://schemas.microsoft.com/office/drawing/2014/main" id="{161FCC63-9C98-430E-B0F9-288578E396D0}"/>
              </a:ext>
            </a:extLst>
          </p:cNvPr>
          <p:cNvPicPr>
            <a:picLocks noChangeAspect="1"/>
          </p:cNvPicPr>
          <p:nvPr/>
        </p:nvPicPr>
        <p:blipFill>
          <a:blip r:embed="rId3"/>
          <a:stretch>
            <a:fillRect/>
          </a:stretch>
        </p:blipFill>
        <p:spPr>
          <a:xfrm>
            <a:off x="1428467" y="2755253"/>
            <a:ext cx="9853147" cy="3704731"/>
          </a:xfrm>
          <a:prstGeom prst="rect">
            <a:avLst/>
          </a:prstGeom>
        </p:spPr>
      </p:pic>
    </p:spTree>
    <p:extLst>
      <p:ext uri="{BB962C8B-B14F-4D97-AF65-F5344CB8AC3E}">
        <p14:creationId xmlns:p14="http://schemas.microsoft.com/office/powerpoint/2010/main" val="288666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4351258"/>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5303726"/>
            <a:ext cx="911319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tải Scratch để cài đặt lên máy tính, tại sao cần phải chọn phiên bản phù hợp với hệ điều hành trên máy tính của em?</a:t>
            </a:r>
          </a:p>
        </p:txBody>
      </p:sp>
      <p:sp>
        <p:nvSpPr>
          <p:cNvPr id="5" name="Rectangle 4">
            <a:extLst>
              <a:ext uri="{FF2B5EF4-FFF2-40B4-BE49-F238E27FC236}">
                <a16:creationId xmlns:a16="http://schemas.microsoft.com/office/drawing/2014/main" id="{8EF931B1-9B8E-476C-82DE-6D27FBB84BE5}"/>
              </a:ext>
            </a:extLst>
          </p:cNvPr>
          <p:cNvSpPr/>
          <p:nvPr/>
        </p:nvSpPr>
        <p:spPr>
          <a:xfrm>
            <a:off x="602308" y="1433716"/>
            <a:ext cx="11004337"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nêu các chức năng của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Phát biểu nào sau đây là sai?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Người sử dụng xử lí những yêu cầu cụ thể bằng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Để phần mềm ứng dụng chạy được trên máy tính phải có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Để máy tính hoạt động được phải có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Để máy tính hoạt động được phải có hệ điều hành.</a:t>
            </a:r>
          </a:p>
        </p:txBody>
      </p:sp>
    </p:spTree>
    <p:extLst>
      <p:ext uri="{BB962C8B-B14F-4D97-AF65-F5344CB8AC3E}">
        <p14:creationId xmlns:p14="http://schemas.microsoft.com/office/powerpoint/2010/main" val="3708887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3" end="3"/>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5">
                                            <p:txEl>
                                              <p:pRg st="4" end="4"/>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35"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9259</TotalTime>
  <Words>824</Words>
  <Application>Microsoft Office PowerPoint</Application>
  <PresentationFormat>Widescreen</PresentationFormat>
  <Paragraphs>52</Paragraphs>
  <Slides>10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494</cp:revision>
  <dcterms:created xsi:type="dcterms:W3CDTF">2021-11-14T08:33:55Z</dcterms:created>
  <dcterms:modified xsi:type="dcterms:W3CDTF">2024-05-23T15:05:36Z</dcterms:modified>
</cp:coreProperties>
</file>