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57" r:id="rId3"/>
    <p:sldId id="263" r:id="rId4"/>
    <p:sldId id="264" r:id="rId5"/>
    <p:sldId id="267" r:id="rId6"/>
    <p:sldId id="283" r:id="rId7"/>
    <p:sldId id="269" r:id="rId8"/>
    <p:sldId id="272" r:id="rId9"/>
    <p:sldId id="284" r:id="rId10"/>
    <p:sldId id="274" r:id="rId11"/>
    <p:sldId id="275" r:id="rId12"/>
    <p:sldId id="276" r:id="rId13"/>
    <p:sldId id="286" r:id="rId14"/>
    <p:sldId id="278" r:id="rId15"/>
    <p:sldId id="259" r:id="rId16"/>
    <p:sldId id="258" r:id="rId17"/>
    <p:sldId id="287" r:id="rId18"/>
    <p:sldId id="282" r:id="rId19"/>
    <p:sldId id="281"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E55808-66CE-4849-ADF0-7C5784F755C2}">
          <p14:sldIdLst>
            <p14:sldId id="261"/>
            <p14:sldId id="257"/>
            <p14:sldId id="263"/>
            <p14:sldId id="264"/>
            <p14:sldId id="267"/>
            <p14:sldId id="283"/>
            <p14:sldId id="269"/>
            <p14:sldId id="272"/>
            <p14:sldId id="284"/>
            <p14:sldId id="274"/>
            <p14:sldId id="275"/>
            <p14:sldId id="276"/>
            <p14:sldId id="286"/>
            <p14:sldId id="278"/>
          </p14:sldIdLst>
        </p14:section>
        <p14:section name="Untitled Section" id="{5B9025AC-1075-4896-A0F3-2EDACA8BC3AF}">
          <p14:sldIdLst>
            <p14:sldId id="259"/>
            <p14:sldId id="258"/>
            <p14:sldId id="287"/>
            <p14:sldId id="282"/>
            <p14:sldId id="281"/>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4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E4708-FB14-462E-BFD3-8370D9D9A310}" type="datetimeFigureOut">
              <a:rPr lang="en-US" smtClean="0"/>
              <a:t>5/23/2024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66CA2C-F690-446C-8560-C327B05E64B4}" type="slidenum">
              <a:rPr lang="en-US" smtClean="0"/>
              <a:t>‹#›</a:t>
            </a:fld>
            <a:endParaRPr lang="en-US"/>
          </a:p>
        </p:txBody>
      </p:sp>
    </p:spTree>
    <p:extLst>
      <p:ext uri="{BB962C8B-B14F-4D97-AF65-F5344CB8AC3E}">
        <p14:creationId xmlns:p14="http://schemas.microsoft.com/office/powerpoint/2010/main" val="253031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19</a:t>
            </a:fld>
            <a:endParaRPr lang="en-US"/>
          </a:p>
        </p:txBody>
      </p:sp>
    </p:spTree>
    <p:extLst>
      <p:ext uri="{BB962C8B-B14F-4D97-AF65-F5344CB8AC3E}">
        <p14:creationId xmlns:p14="http://schemas.microsoft.com/office/powerpoint/2010/main" val="2375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BEE14-0F8F-4AFF-969B-27E196E3D13F}"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339528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BEE14-0F8F-4AFF-969B-27E196E3D13F}"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411501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BEE14-0F8F-4AFF-969B-27E196E3D13F}"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121739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DE03B1-3ADA-48F7-A9C7-3AD5A87AD3FE}" type="slidenum">
              <a:rPr lang="en-US" altLang="en-US"/>
              <a:pPr>
                <a:defRPr/>
              </a:pPr>
              <a:t>‹#›</a:t>
            </a:fld>
            <a:endParaRPr lang="en-US" altLang="en-US"/>
          </a:p>
        </p:txBody>
      </p:sp>
    </p:spTree>
    <p:extLst>
      <p:ext uri="{BB962C8B-B14F-4D97-AF65-F5344CB8AC3E}">
        <p14:creationId xmlns:p14="http://schemas.microsoft.com/office/powerpoint/2010/main" val="407921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BEE14-0F8F-4AFF-969B-27E196E3D13F}"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374512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BEE14-0F8F-4AFF-969B-27E196E3D13F}"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354654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BEE14-0F8F-4AFF-969B-27E196E3D13F}"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348284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BEE14-0F8F-4AFF-969B-27E196E3D13F}"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112620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BEE14-0F8F-4AFF-969B-27E196E3D13F}"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18502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BEE14-0F8F-4AFF-969B-27E196E3D13F}"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250393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BEE14-0F8F-4AFF-969B-27E196E3D13F}"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286099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BEE14-0F8F-4AFF-969B-27E196E3D13F}"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7EF6C-A335-4A0A-974C-B37A4C5957DD}" type="slidenum">
              <a:rPr lang="en-US" smtClean="0"/>
              <a:t>‹#›</a:t>
            </a:fld>
            <a:endParaRPr lang="en-US"/>
          </a:p>
        </p:txBody>
      </p:sp>
    </p:spTree>
    <p:extLst>
      <p:ext uri="{BB962C8B-B14F-4D97-AF65-F5344CB8AC3E}">
        <p14:creationId xmlns:p14="http://schemas.microsoft.com/office/powerpoint/2010/main" val="303203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BEE14-0F8F-4AFF-969B-27E196E3D13F}" type="datetimeFigureOut">
              <a:rPr lang="en-US" smtClean="0"/>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7EF6C-A335-4A0A-974C-B37A4C5957DD}" type="slidenum">
              <a:rPr lang="en-US" smtClean="0"/>
              <a:t>‹#›</a:t>
            </a:fld>
            <a:endParaRPr lang="en-US"/>
          </a:p>
        </p:txBody>
      </p:sp>
    </p:spTree>
    <p:extLst>
      <p:ext uri="{BB962C8B-B14F-4D97-AF65-F5344CB8AC3E}">
        <p14:creationId xmlns:p14="http://schemas.microsoft.com/office/powerpoint/2010/main" val="201037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f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419100" y="31104"/>
            <a:ext cx="10210800" cy="6858000"/>
          </a:xfrm>
          <a:prstGeom prst="ellipse">
            <a:avLst/>
          </a:prstGeom>
          <a:gradFill rotWithShape="1">
            <a:gsLst>
              <a:gs pos="0">
                <a:srgbClr val="FFCCFF"/>
              </a:gs>
              <a:gs pos="100000">
                <a:srgbClr val="FFFFFF"/>
              </a:gs>
            </a:gsLst>
            <a:lin ang="0" scaled="1"/>
          </a:gradFill>
          <a:ln w="9525">
            <a:solidFill>
              <a:schemeClr val="folHlink"/>
            </a:solidFill>
            <a:round/>
            <a:headEnd/>
            <a:tailEnd/>
          </a:ln>
        </p:spPr>
        <p:txBody>
          <a:bodyPr wrap="none" anchor="ctr"/>
          <a:lstStyle/>
          <a:p>
            <a:pPr eaLnBrk="1" hangingPunct="1"/>
            <a:endParaRPr lang="en-US" altLang="en-US">
              <a:solidFill>
                <a:srgbClr val="000000"/>
              </a:solidFill>
            </a:endParaRPr>
          </a:p>
        </p:txBody>
      </p:sp>
      <p:sp>
        <p:nvSpPr>
          <p:cNvPr id="84995" name="WordArt 3"/>
          <p:cNvSpPr>
            <a:spLocks noChangeArrowheads="1" noChangeShapeType="1" noTextEdit="1"/>
          </p:cNvSpPr>
          <p:nvPr/>
        </p:nvSpPr>
        <p:spPr bwMode="auto">
          <a:xfrm>
            <a:off x="1219200" y="1447800"/>
            <a:ext cx="6934200" cy="960438"/>
          </a:xfrm>
          <a:prstGeom prst="rect">
            <a:avLst/>
          </a:prstGeom>
        </p:spPr>
        <p:txBody>
          <a:bodyPr wrap="none" fromWordArt="1">
            <a:prstTxWarp prst="textPlain">
              <a:avLst>
                <a:gd name="adj" fmla="val 50000"/>
              </a:avLst>
            </a:prstTxWarp>
          </a:bodyPr>
          <a:lstStyle/>
          <a:p>
            <a:pPr algn="ctr"/>
            <a:r>
              <a:rPr lang="vi-VN" sz="3600" kern="10" dirty="0" smtClean="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stote"/>
              </a:rPr>
              <a:t>CHÀO ĐÓN</a:t>
            </a:r>
            <a:endParaRPr lang="en-US" sz="3600"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stote"/>
            </a:endParaRPr>
          </a:p>
        </p:txBody>
      </p:sp>
      <p:sp>
        <p:nvSpPr>
          <p:cNvPr id="4100" name="WordArt 4"/>
          <p:cNvSpPr>
            <a:spLocks noChangeArrowheads="1" noChangeShapeType="1" noTextEdit="1"/>
          </p:cNvSpPr>
          <p:nvPr/>
        </p:nvSpPr>
        <p:spPr bwMode="auto">
          <a:xfrm>
            <a:off x="228600" y="2590800"/>
            <a:ext cx="8915400" cy="1220788"/>
          </a:xfrm>
          <a:prstGeom prst="rect">
            <a:avLst/>
          </a:prstGeom>
        </p:spPr>
        <p:txBody>
          <a:bodyPr wrap="none" fromWordArt="1">
            <a:prstTxWarp prst="textWave1">
              <a:avLst>
                <a:gd name="adj1" fmla="val 0"/>
                <a:gd name="adj2" fmla="val 0"/>
              </a:avLst>
            </a:prstTxWarp>
          </a:bodyPr>
          <a:lstStyle/>
          <a:p>
            <a:pPr algn="ctr"/>
            <a:r>
              <a:rPr lang="vi-VN" sz="3600" kern="10" dirty="0" smtClean="0">
                <a:ln w="9525">
                  <a:solidFill>
                    <a:srgbClr val="FF0066"/>
                  </a:solidFill>
                  <a:miter lim="800000"/>
                  <a:headEnd/>
                  <a:tailEnd/>
                </a:ln>
                <a:solidFill>
                  <a:srgbClr val="FF0066"/>
                </a:solidFill>
                <a:effectLst>
                  <a:outerShdw dist="53882" dir="2700000" algn="ctr" rotWithShape="0">
                    <a:srgbClr val="C0C0C0">
                      <a:alpha val="79999"/>
                    </a:srgbClr>
                  </a:outerShdw>
                </a:effectLst>
                <a:latin typeface=".VnKoala"/>
              </a:rPr>
              <a:t>CÁC THẦY CÔ ĐẾN DỰ GIỜ</a:t>
            </a:r>
            <a:endParaRPr lang="en-US" sz="3600" kern="10" dirty="0">
              <a:ln w="9525">
                <a:solidFill>
                  <a:srgbClr val="FF0066"/>
                </a:solidFill>
                <a:miter lim="800000"/>
                <a:headEnd/>
                <a:tailEnd/>
              </a:ln>
              <a:solidFill>
                <a:srgbClr val="FF0066"/>
              </a:solidFill>
              <a:effectLst>
                <a:outerShdw dist="53882" dir="2700000" algn="ctr" rotWithShape="0">
                  <a:srgbClr val="C0C0C0">
                    <a:alpha val="79999"/>
                  </a:srgbClr>
                </a:outerShdw>
              </a:effectLst>
              <a:latin typeface=".VnKoala"/>
            </a:endParaRPr>
          </a:p>
        </p:txBody>
      </p:sp>
      <p:sp>
        <p:nvSpPr>
          <p:cNvPr id="4101" name="WordArt 6"/>
          <p:cNvSpPr>
            <a:spLocks noChangeArrowheads="1" noChangeShapeType="1" noTextEdit="1"/>
          </p:cNvSpPr>
          <p:nvPr/>
        </p:nvSpPr>
        <p:spPr bwMode="auto">
          <a:xfrm>
            <a:off x="500063" y="3929063"/>
            <a:ext cx="8001000" cy="13477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0"/>
                <a:gd name="adj2" fmla="val 0"/>
              </a:avLst>
            </a:prstTxWarp>
          </a:bodyPr>
          <a:lstStyle/>
          <a:p>
            <a:pPr algn="ctr"/>
            <a:r>
              <a:rPr lang="en-US" sz="3600" b="1" kern="10" dirty="0">
                <a:solidFill>
                  <a:srgbClr val="990099"/>
                </a:solidFill>
                <a:effectLst>
                  <a:outerShdw dist="53882" dir="2700000" algn="ctr" rotWithShape="0">
                    <a:srgbClr val="C0C0C0">
                      <a:alpha val="79999"/>
                    </a:srgbClr>
                  </a:outerShdw>
                </a:effectLst>
                <a:latin typeface="Times New Roman"/>
                <a:cs typeface="Times New Roman"/>
              </a:rPr>
              <a:t>MÔN NGỮ VĂN LỚP  6A2</a:t>
            </a:r>
          </a:p>
        </p:txBody>
      </p:sp>
      <p:sp>
        <p:nvSpPr>
          <p:cNvPr id="4102" name="WordArt 7"/>
          <p:cNvSpPr>
            <a:spLocks noChangeArrowheads="1" noChangeShapeType="1" noTextEdit="1"/>
          </p:cNvSpPr>
          <p:nvPr/>
        </p:nvSpPr>
        <p:spPr bwMode="auto">
          <a:xfrm>
            <a:off x="2514600" y="228600"/>
            <a:ext cx="4038600" cy="1031875"/>
          </a:xfrm>
          <a:prstGeom prst="rect">
            <a:avLst/>
          </a:prstGeom>
        </p:spPr>
        <p:txBody>
          <a:bodyPr wrap="none" fromWordArt="1">
            <a:prstTxWarp prst="textSlantUp">
              <a:avLst>
                <a:gd name="adj" fmla="val 0"/>
              </a:avLst>
            </a:prstTxWarp>
          </a:bodyPr>
          <a:lstStyle/>
          <a:p>
            <a:pPr algn="ctr"/>
            <a:r>
              <a:rPr lang="vi-VN" sz="3600" b="1" kern="10" dirty="0" smtClean="0">
                <a:ln w="9525">
                  <a:solidFill>
                    <a:srgbClr val="FF99CC"/>
                  </a:solidFill>
                  <a:miter lim="800000"/>
                  <a:headEnd/>
                  <a:tailEnd/>
                </a:ln>
                <a:solidFill>
                  <a:srgbClr val="FF3300"/>
                </a:solidFill>
                <a:effectLst>
                  <a:outerShdw dist="53882" dir="2700000" algn="ctr" rotWithShape="0">
                    <a:srgbClr val="9999FF">
                      <a:alpha val="79999"/>
                    </a:srgbClr>
                  </a:outerShdw>
                </a:effectLst>
                <a:latin typeface="Times New Roman" pitchFamily="18" charset="0"/>
                <a:cs typeface="Times New Roman" pitchFamily="18" charset="0"/>
              </a:rPr>
              <a:t>NHIỆT LIỆT</a:t>
            </a:r>
            <a:endParaRPr lang="en-US" sz="3600" b="1" kern="10" dirty="0">
              <a:ln w="9525">
                <a:solidFill>
                  <a:srgbClr val="FF99CC"/>
                </a:solidFill>
                <a:miter lim="800000"/>
                <a:headEnd/>
                <a:tailEnd/>
              </a:ln>
              <a:solidFill>
                <a:srgbClr val="FF3300"/>
              </a:solidFill>
              <a:effectLst>
                <a:outerShdw dist="53882" dir="2700000" algn="ctr" rotWithShape="0">
                  <a:srgbClr val="9999FF">
                    <a:alpha val="79999"/>
                  </a:srgbClr>
                </a:outerShdw>
              </a:effectLst>
              <a:latin typeface="Times New Roman" pitchFamily="18" charset="0"/>
              <a:cs typeface="Times New Roman" pitchFamily="18" charset="0"/>
            </a:endParaRPr>
          </a:p>
        </p:txBody>
      </p:sp>
      <p:pic>
        <p:nvPicPr>
          <p:cNvPr id="4103" name="Picture 8" descr="Fireworks-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Fireworks-06-j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648200"/>
            <a:ext cx="198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181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05200"/>
            <a:ext cx="181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181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Fireworks-02-june"/>
          <p:cNvPicPr>
            <a:picLocks noChangeAspect="1" noChangeArrowheads="1" noCrop="1"/>
          </p:cNvPicPr>
          <p:nvPr/>
        </p:nvPicPr>
        <p:blipFill>
          <a:blip r:embed="rId2">
            <a:lum bright="98000"/>
            <a:extLst>
              <a:ext uri="{28A0092B-C50C-407E-A947-70E740481C1C}">
                <a14:useLocalDpi xmlns:a14="http://schemas.microsoft.com/office/drawing/2010/main" val="0"/>
              </a:ext>
            </a:extLst>
          </a:blip>
          <a:srcRect/>
          <a:stretch>
            <a:fillRect/>
          </a:stretch>
        </p:blipFill>
        <p:spPr bwMode="auto">
          <a:xfrm>
            <a:off x="403225" y="6400800"/>
            <a:ext cx="42211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949707"/>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84995"/>
                                        </p:tgtEl>
                                        <p:attrNameLst>
                                          <p:attrName>style.color</p:attrName>
                                        </p:attrNameLst>
                                      </p:cBhvr>
                                      <p:by>
                                        <p:hsl h="7200000" s="0" l="0"/>
                                      </p:by>
                                    </p:animClr>
                                    <p:animClr clrSpc="hsl" dir="cw">
                                      <p:cBhvr>
                                        <p:cTn id="7" dur="500" fill="hold"/>
                                        <p:tgtEl>
                                          <p:spTgt spid="84995"/>
                                        </p:tgtEl>
                                        <p:attrNameLst>
                                          <p:attrName>fillcolor</p:attrName>
                                        </p:attrNameLst>
                                      </p:cBhvr>
                                      <p:by>
                                        <p:hsl h="7200000" s="0" l="0"/>
                                      </p:by>
                                    </p:animClr>
                                    <p:animClr clrSpc="hsl" dir="cw">
                                      <p:cBhvr>
                                        <p:cTn id="8" dur="500" fill="hold"/>
                                        <p:tgtEl>
                                          <p:spTgt spid="84995"/>
                                        </p:tgtEl>
                                        <p:attrNameLst>
                                          <p:attrName>stroke.color</p:attrName>
                                        </p:attrNameLst>
                                      </p:cBhvr>
                                      <p:by>
                                        <p:hsl h="7200000" s="0" l="0"/>
                                      </p:by>
                                    </p:animClr>
                                    <p:set>
                                      <p:cBhvr>
                                        <p:cTn id="9" dur="500" fill="hold"/>
                                        <p:tgtEl>
                                          <p:spTgt spid="849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ảnh Về Mây Trong Ban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8742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07504" y="116632"/>
            <a:ext cx="8343900" cy="4968875"/>
          </a:xfrm>
          <a:prstGeom prst="rect">
            <a:avLst/>
          </a:prstGeom>
        </p:spPr>
        <p:txBody>
          <a:bodyPr/>
          <a:lstStyle/>
          <a:p>
            <a:pPr algn="just" defTabSz="867015">
              <a:lnSpc>
                <a:spcPct val="90000"/>
              </a:lnSpc>
              <a:spcBef>
                <a:spcPct val="50000"/>
              </a:spcBef>
              <a:defRPr/>
            </a:pPr>
            <a:r>
              <a:rPr lang="vi-VN" sz="3200" i="1" dirty="0" smtClean="0">
                <a:solidFill>
                  <a:srgbClr val="7030A0"/>
                </a:solidFill>
                <a:latin typeface="Times New Roman" pitchFamily="18" charset="0"/>
                <a:cs typeface="Times New Roman" pitchFamily="18" charset="0"/>
              </a:rPr>
              <a:t>Là tác phẩm được bình chọn là tác phẩm văn học hay nhất thế kỉ XX của Pháp, được dịch ra hơn 250 thứ tiếng, đã phát hành hơn 200 triệu bản trên toàn thế giới và vẫn tiếp tục in khoảng 2 triệu bản mỗi năm, được chuyển thể thành  truyện tranh, phim... Ở Việt Nam có 8 bản dịch Hoàng tử bé.</a:t>
            </a:r>
            <a:endParaRPr lang="en-US" sz="32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81256500"/>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ảnh Về Mây Trong Ban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26"/>
          <p:cNvSpPr txBox="1">
            <a:spLocks noChangeArrowheads="1"/>
          </p:cNvSpPr>
          <p:nvPr/>
        </p:nvSpPr>
        <p:spPr bwMode="auto">
          <a:xfrm>
            <a:off x="342900" y="357188"/>
            <a:ext cx="3257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4400" b="1">
                <a:solidFill>
                  <a:srgbClr val="FF0000"/>
                </a:solidFill>
                <a:latin typeface="Times New Roman" pitchFamily="18" charset="0"/>
                <a:ea typeface="微软雅黑" pitchFamily="34" charset="-122"/>
                <a:cs typeface="Times New Roman" pitchFamily="18" charset="0"/>
              </a:rPr>
              <a:t>b. Tác phẩm</a:t>
            </a:r>
            <a:endParaRPr lang="zh-CN" altLang="en-US" sz="4400" b="1">
              <a:solidFill>
                <a:srgbClr val="FF0000"/>
              </a:solidFill>
              <a:latin typeface="Times New Roman" pitchFamily="18" charset="0"/>
              <a:ea typeface="微软雅黑" pitchFamily="34" charset="-122"/>
              <a:cs typeface="Times New Roman" pitchFamily="18" charset="0"/>
            </a:endParaRPr>
          </a:p>
        </p:txBody>
      </p:sp>
      <p:sp>
        <p:nvSpPr>
          <p:cNvPr id="6" name="Content Placeholder 2"/>
          <p:cNvSpPr txBox="1">
            <a:spLocks/>
          </p:cNvSpPr>
          <p:nvPr/>
        </p:nvSpPr>
        <p:spPr>
          <a:xfrm>
            <a:off x="342900" y="1127125"/>
            <a:ext cx="8343900" cy="4968875"/>
          </a:xfrm>
          <a:prstGeom prst="rect">
            <a:avLst/>
          </a:prstGeom>
        </p:spPr>
        <p:txBody>
          <a:bodyPr/>
          <a:lstStyle/>
          <a:p>
            <a:pPr marL="457200" indent="-457200" algn="just" defTabSz="867015">
              <a:lnSpc>
                <a:spcPct val="90000"/>
              </a:lnSpc>
              <a:spcBef>
                <a:spcPct val="50000"/>
              </a:spcBef>
              <a:buFontTx/>
              <a:buChar char="-"/>
              <a:defRPr/>
            </a:pPr>
            <a:r>
              <a:rPr lang="en-US" sz="3200" i="1" dirty="0" err="1">
                <a:solidFill>
                  <a:srgbClr val="7030A0"/>
                </a:solidFill>
                <a:latin typeface="Times New Roman" pitchFamily="18" charset="0"/>
                <a:cs typeface="Times New Roman" pitchFamily="18" charset="0"/>
              </a:rPr>
              <a:t>Hoàn</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cảnh</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sáng</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tác</a:t>
            </a:r>
            <a:r>
              <a:rPr lang="en-US" sz="3200" i="1" dirty="0">
                <a:solidFill>
                  <a:srgbClr val="7030A0"/>
                </a:solidFill>
                <a:latin typeface="Times New Roman" pitchFamily="18" charset="0"/>
                <a:cs typeface="Times New Roman" pitchFamily="18" charset="0"/>
              </a:rPr>
              <a:t>:</a:t>
            </a:r>
          </a:p>
          <a:p>
            <a:pPr marL="457200" indent="-457200" algn="just" defTabSz="867015">
              <a:lnSpc>
                <a:spcPct val="90000"/>
              </a:lnSpc>
              <a:spcBef>
                <a:spcPct val="50000"/>
              </a:spcBef>
              <a:buFontTx/>
              <a:buChar char="-"/>
              <a:defRPr/>
            </a:pPr>
            <a:r>
              <a:rPr lang="en-US" sz="3200" i="1" dirty="0" err="1">
                <a:solidFill>
                  <a:srgbClr val="7030A0"/>
                </a:solidFill>
                <a:latin typeface="Times New Roman" pitchFamily="18" charset="0"/>
                <a:cs typeface="Times New Roman" pitchFamily="18" charset="0"/>
              </a:rPr>
              <a:t>Xuất</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xứ</a:t>
            </a:r>
            <a:r>
              <a:rPr lang="en-US" sz="3200" i="1" dirty="0">
                <a:solidFill>
                  <a:srgbClr val="7030A0"/>
                </a:solidFill>
                <a:latin typeface="Times New Roman" pitchFamily="18" charset="0"/>
                <a:cs typeface="Times New Roman" pitchFamily="18" charset="0"/>
              </a:rPr>
              <a:t>:</a:t>
            </a:r>
          </a:p>
          <a:p>
            <a:pPr algn="just" defTabSz="867015" eaLnBrk="1" fontAlgn="auto" hangingPunct="1">
              <a:lnSpc>
                <a:spcPct val="90000"/>
              </a:lnSpc>
              <a:spcBef>
                <a:spcPct val="50000"/>
              </a:spcBef>
              <a:spcAft>
                <a:spcPts val="0"/>
              </a:spcAft>
              <a:buFontTx/>
              <a:buChar char="-"/>
              <a:defRPr/>
            </a:pPr>
            <a:r>
              <a:rPr lang="vi-VN"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Thể</a:t>
            </a:r>
            <a:r>
              <a:rPr lang="en-US" sz="3200" i="1" dirty="0" smtClean="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loại</a:t>
            </a:r>
            <a:r>
              <a:rPr lang="en-US" sz="3200" i="1" dirty="0" smtClean="0">
                <a:solidFill>
                  <a:srgbClr val="7030A0"/>
                </a:solidFill>
                <a:latin typeface="Times New Roman" pitchFamily="18" charset="0"/>
                <a:cs typeface="Times New Roman" pitchFamily="18" charset="0"/>
              </a:rPr>
              <a:t>:</a:t>
            </a:r>
            <a:endParaRPr lang="vi-VN" sz="3200" i="1" dirty="0" smtClean="0">
              <a:solidFill>
                <a:srgbClr val="7030A0"/>
              </a:solidFill>
              <a:latin typeface="Times New Roman" pitchFamily="18" charset="0"/>
              <a:cs typeface="Times New Roman" pitchFamily="18" charset="0"/>
            </a:endParaRPr>
          </a:p>
          <a:p>
            <a:pPr algn="just" defTabSz="867015" eaLnBrk="1" fontAlgn="auto" hangingPunct="1">
              <a:lnSpc>
                <a:spcPct val="90000"/>
              </a:lnSpc>
              <a:spcBef>
                <a:spcPct val="50000"/>
              </a:spcBef>
              <a:spcAft>
                <a:spcPts val="0"/>
              </a:spcAft>
              <a:defRPr/>
            </a:pPr>
            <a:r>
              <a:rPr lang="vi-VN" sz="3200" i="1" dirty="0" smtClean="0">
                <a:solidFill>
                  <a:srgbClr val="7030A0"/>
                </a:solidFill>
                <a:latin typeface="Times New Roman" pitchFamily="18" charset="0"/>
                <a:cs typeface="Times New Roman" pitchFamily="18" charset="0"/>
              </a:rPr>
              <a:t>- Ngôi kể:</a:t>
            </a:r>
            <a:endParaRPr lang="en-US" sz="3200" i="1" dirty="0">
              <a:solidFill>
                <a:srgbClr val="7030A0"/>
              </a:solidFill>
              <a:latin typeface="Times New Roman" pitchFamily="18" charset="0"/>
              <a:cs typeface="Times New Roman" pitchFamily="18" charset="0"/>
            </a:endParaRPr>
          </a:p>
          <a:p>
            <a:pPr algn="just" defTabSz="867015" eaLnBrk="1" fontAlgn="auto" hangingPunct="1">
              <a:lnSpc>
                <a:spcPct val="90000"/>
              </a:lnSpc>
              <a:spcBef>
                <a:spcPct val="50000"/>
              </a:spcBef>
              <a:spcAft>
                <a:spcPts val="0"/>
              </a:spcAft>
              <a:buFontTx/>
              <a:buChar char="-"/>
              <a:defRPr/>
            </a:pPr>
            <a:r>
              <a:rPr lang="en-US" sz="3200" i="1" dirty="0" err="1">
                <a:solidFill>
                  <a:srgbClr val="7030A0"/>
                </a:solidFill>
                <a:latin typeface="Times New Roman" pitchFamily="18" charset="0"/>
                <a:cs typeface="Times New Roman" pitchFamily="18" charset="0"/>
              </a:rPr>
              <a:t>Phương</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thức</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biểu</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đạt</a:t>
            </a:r>
            <a:r>
              <a:rPr lang="en-US" sz="3200" i="1" dirty="0" smtClean="0">
                <a:solidFill>
                  <a:srgbClr val="7030A0"/>
                </a:solidFill>
                <a:latin typeface="Times New Roman" pitchFamily="18" charset="0"/>
                <a:cs typeface="Times New Roman" pitchFamily="18" charset="0"/>
              </a:rPr>
              <a:t>:</a:t>
            </a:r>
            <a:endParaRPr lang="vi-VN" sz="3200" i="1" dirty="0" smtClean="0">
              <a:solidFill>
                <a:srgbClr val="7030A0"/>
              </a:solidFill>
              <a:latin typeface="Times New Roman" pitchFamily="18" charset="0"/>
              <a:cs typeface="Times New Roman" pitchFamily="18" charset="0"/>
            </a:endParaRPr>
          </a:p>
          <a:p>
            <a:pPr algn="just" defTabSz="867015" eaLnBrk="1" fontAlgn="auto" hangingPunct="1">
              <a:lnSpc>
                <a:spcPct val="90000"/>
              </a:lnSpc>
              <a:spcBef>
                <a:spcPct val="50000"/>
              </a:spcBef>
              <a:spcAft>
                <a:spcPts val="0"/>
              </a:spcAft>
              <a:defRPr/>
            </a:pPr>
            <a:r>
              <a:rPr lang="vi-VN" sz="3200" i="1" dirty="0" smtClean="0">
                <a:solidFill>
                  <a:srgbClr val="7030A0"/>
                </a:solidFill>
                <a:latin typeface="Times New Roman" pitchFamily="18" charset="0"/>
                <a:cs typeface="Times New Roman" pitchFamily="18" charset="0"/>
              </a:rPr>
              <a:t>- Nhân vật chính:</a:t>
            </a:r>
            <a:endParaRPr lang="en-US" sz="32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605248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ảnh Về Mây Trong Ban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26"/>
          <p:cNvSpPr txBox="1">
            <a:spLocks noChangeArrowheads="1"/>
          </p:cNvSpPr>
          <p:nvPr/>
        </p:nvSpPr>
        <p:spPr bwMode="auto">
          <a:xfrm>
            <a:off x="342900" y="357188"/>
            <a:ext cx="3257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4400" b="1">
                <a:solidFill>
                  <a:srgbClr val="FF0000"/>
                </a:solidFill>
                <a:latin typeface="Times New Roman" pitchFamily="18" charset="0"/>
                <a:ea typeface="微软雅黑" pitchFamily="34" charset="-122"/>
                <a:cs typeface="Times New Roman" pitchFamily="18" charset="0"/>
              </a:rPr>
              <a:t>b. Tác phẩm</a:t>
            </a:r>
            <a:endParaRPr lang="zh-CN" altLang="en-US" sz="4400" b="1">
              <a:solidFill>
                <a:srgbClr val="FF0000"/>
              </a:solidFill>
              <a:latin typeface="Times New Roman" pitchFamily="18" charset="0"/>
              <a:ea typeface="微软雅黑" pitchFamily="34" charset="-122"/>
              <a:cs typeface="Times New Roman" pitchFamily="18" charset="0"/>
            </a:endParaRPr>
          </a:p>
        </p:txBody>
      </p:sp>
      <p:sp>
        <p:nvSpPr>
          <p:cNvPr id="6" name="Content Placeholder 2"/>
          <p:cNvSpPr txBox="1">
            <a:spLocks/>
          </p:cNvSpPr>
          <p:nvPr/>
        </p:nvSpPr>
        <p:spPr>
          <a:xfrm>
            <a:off x="342900" y="1127125"/>
            <a:ext cx="8343900" cy="4968875"/>
          </a:xfrm>
          <a:prstGeom prst="rect">
            <a:avLst/>
          </a:prstGeom>
        </p:spPr>
        <p:txBody>
          <a:bodyPr/>
          <a:lstStyle/>
          <a:p>
            <a:pPr marL="457200" indent="-457200" algn="just" defTabSz="867015">
              <a:lnSpc>
                <a:spcPct val="90000"/>
              </a:lnSpc>
              <a:spcBef>
                <a:spcPct val="50000"/>
              </a:spcBef>
              <a:buFontTx/>
              <a:buChar char="-"/>
              <a:defRPr/>
            </a:pPr>
            <a:r>
              <a:rPr lang="en-US" sz="3200" i="1" dirty="0" err="1">
                <a:solidFill>
                  <a:srgbClr val="7030A0"/>
                </a:solidFill>
                <a:latin typeface="Times New Roman" pitchFamily="18" charset="0"/>
                <a:cs typeface="Times New Roman" pitchFamily="18" charset="0"/>
              </a:rPr>
              <a:t>Hoàn</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cảnh</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sáng</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tác</a:t>
            </a:r>
            <a:r>
              <a:rPr lang="en-US" sz="3200" i="1" dirty="0" smtClean="0">
                <a:solidFill>
                  <a:srgbClr val="7030A0"/>
                </a:solidFill>
                <a:latin typeface="Times New Roman" pitchFamily="18" charset="0"/>
                <a:cs typeface="Times New Roman" pitchFamily="18" charset="0"/>
              </a:rPr>
              <a:t>:</a:t>
            </a:r>
            <a:r>
              <a:rPr lang="vi-VN" sz="3200" i="1" dirty="0" smtClean="0">
                <a:solidFill>
                  <a:srgbClr val="7030A0"/>
                </a:solidFill>
                <a:latin typeface="Times New Roman" pitchFamily="18" charset="0"/>
                <a:cs typeface="Times New Roman" pitchFamily="18" charset="0"/>
              </a:rPr>
              <a:t> 1943</a:t>
            </a:r>
            <a:endParaRPr lang="en-US" sz="3200" i="1" dirty="0">
              <a:solidFill>
                <a:srgbClr val="7030A0"/>
              </a:solidFill>
              <a:latin typeface="Times New Roman" pitchFamily="18" charset="0"/>
              <a:cs typeface="Times New Roman" pitchFamily="18" charset="0"/>
            </a:endParaRPr>
          </a:p>
          <a:p>
            <a:pPr marL="457200" indent="-457200" algn="just" defTabSz="867015">
              <a:lnSpc>
                <a:spcPct val="90000"/>
              </a:lnSpc>
              <a:spcBef>
                <a:spcPct val="50000"/>
              </a:spcBef>
              <a:buFontTx/>
              <a:buChar char="-"/>
              <a:defRPr/>
            </a:pPr>
            <a:r>
              <a:rPr lang="en-US" sz="3200" i="1" dirty="0" err="1">
                <a:solidFill>
                  <a:srgbClr val="7030A0"/>
                </a:solidFill>
                <a:latin typeface="Times New Roman" pitchFamily="18" charset="0"/>
                <a:cs typeface="Times New Roman" pitchFamily="18" charset="0"/>
              </a:rPr>
              <a:t>Xuất</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xứ</a:t>
            </a:r>
            <a:r>
              <a:rPr lang="en-US" sz="3200" i="1" dirty="0" smtClean="0">
                <a:solidFill>
                  <a:srgbClr val="7030A0"/>
                </a:solidFill>
                <a:latin typeface="Times New Roman" pitchFamily="18" charset="0"/>
                <a:cs typeface="Times New Roman" pitchFamily="18" charset="0"/>
              </a:rPr>
              <a:t>:</a:t>
            </a:r>
            <a:r>
              <a:rPr lang="vi-VN" sz="3200" i="1" dirty="0" smtClean="0">
                <a:solidFill>
                  <a:srgbClr val="7030A0"/>
                </a:solidFill>
                <a:latin typeface="Times New Roman" pitchFamily="18" charset="0"/>
                <a:cs typeface="Times New Roman" pitchFamily="18" charset="0"/>
              </a:rPr>
              <a:t> Chương XXI của tác phẩm « Hoàng tử bé».</a:t>
            </a:r>
            <a:endParaRPr lang="en-US" sz="3200" i="1" dirty="0">
              <a:solidFill>
                <a:srgbClr val="7030A0"/>
              </a:solidFill>
              <a:latin typeface="Times New Roman" pitchFamily="18" charset="0"/>
              <a:cs typeface="Times New Roman" pitchFamily="18" charset="0"/>
            </a:endParaRPr>
          </a:p>
          <a:p>
            <a:pPr algn="just" defTabSz="867015" eaLnBrk="1" fontAlgn="auto" hangingPunct="1">
              <a:lnSpc>
                <a:spcPct val="90000"/>
              </a:lnSpc>
              <a:spcBef>
                <a:spcPct val="50000"/>
              </a:spcBef>
              <a:spcAft>
                <a:spcPts val="0"/>
              </a:spcAft>
              <a:buFontTx/>
              <a:buChar char="-"/>
              <a:defRPr/>
            </a:pPr>
            <a:r>
              <a:rPr lang="vi-VN"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Thể</a:t>
            </a:r>
            <a:r>
              <a:rPr lang="en-US" sz="3200" i="1" dirty="0" smtClean="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loại</a:t>
            </a:r>
            <a:r>
              <a:rPr lang="en-US" sz="3200" i="1" dirty="0" smtClean="0">
                <a:solidFill>
                  <a:srgbClr val="7030A0"/>
                </a:solidFill>
                <a:latin typeface="Times New Roman" pitchFamily="18" charset="0"/>
                <a:cs typeface="Times New Roman" pitchFamily="18" charset="0"/>
              </a:rPr>
              <a:t>:</a:t>
            </a:r>
            <a:r>
              <a:rPr lang="vi-VN" sz="3200" i="1" dirty="0" smtClean="0">
                <a:solidFill>
                  <a:srgbClr val="7030A0"/>
                </a:solidFill>
                <a:latin typeface="Times New Roman" pitchFamily="18" charset="0"/>
                <a:cs typeface="Times New Roman" pitchFamily="18" charset="0"/>
              </a:rPr>
              <a:t> Truyện đồng thoại.</a:t>
            </a:r>
          </a:p>
          <a:p>
            <a:pPr algn="just" defTabSz="867015" eaLnBrk="1" fontAlgn="auto" hangingPunct="1">
              <a:lnSpc>
                <a:spcPct val="90000"/>
              </a:lnSpc>
              <a:spcBef>
                <a:spcPct val="50000"/>
              </a:spcBef>
              <a:spcAft>
                <a:spcPts val="0"/>
              </a:spcAft>
              <a:defRPr/>
            </a:pPr>
            <a:r>
              <a:rPr lang="vi-VN" sz="3200" i="1" dirty="0" smtClean="0">
                <a:solidFill>
                  <a:srgbClr val="7030A0"/>
                </a:solidFill>
                <a:latin typeface="Times New Roman" pitchFamily="18" charset="0"/>
                <a:cs typeface="Times New Roman" pitchFamily="18" charset="0"/>
              </a:rPr>
              <a:t>- Ngôi kể: Thứ ba</a:t>
            </a:r>
            <a:endParaRPr lang="en-US" sz="3200" i="1" dirty="0">
              <a:solidFill>
                <a:srgbClr val="7030A0"/>
              </a:solidFill>
              <a:latin typeface="Times New Roman" pitchFamily="18" charset="0"/>
              <a:cs typeface="Times New Roman" pitchFamily="18" charset="0"/>
            </a:endParaRPr>
          </a:p>
          <a:p>
            <a:pPr algn="just" defTabSz="867015" eaLnBrk="1" fontAlgn="auto" hangingPunct="1">
              <a:lnSpc>
                <a:spcPct val="90000"/>
              </a:lnSpc>
              <a:spcBef>
                <a:spcPct val="50000"/>
              </a:spcBef>
              <a:spcAft>
                <a:spcPts val="0"/>
              </a:spcAft>
              <a:buFontTx/>
              <a:buChar char="-"/>
              <a:defRPr/>
            </a:pPr>
            <a:r>
              <a:rPr lang="en-US" sz="3200" i="1" dirty="0" err="1">
                <a:solidFill>
                  <a:srgbClr val="7030A0"/>
                </a:solidFill>
                <a:latin typeface="Times New Roman" pitchFamily="18" charset="0"/>
                <a:cs typeface="Times New Roman" pitchFamily="18" charset="0"/>
              </a:rPr>
              <a:t>Phương</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thức</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biểu</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đạt</a:t>
            </a:r>
            <a:r>
              <a:rPr lang="en-US" sz="3200" i="1" dirty="0" smtClean="0">
                <a:solidFill>
                  <a:srgbClr val="7030A0"/>
                </a:solidFill>
                <a:latin typeface="Times New Roman" pitchFamily="18" charset="0"/>
                <a:cs typeface="Times New Roman" pitchFamily="18" charset="0"/>
              </a:rPr>
              <a:t>:</a:t>
            </a:r>
            <a:r>
              <a:rPr lang="vi-VN" sz="3200" i="1" dirty="0" smtClean="0">
                <a:solidFill>
                  <a:srgbClr val="7030A0"/>
                </a:solidFill>
                <a:latin typeface="Times New Roman" pitchFamily="18" charset="0"/>
                <a:cs typeface="Times New Roman" pitchFamily="18" charset="0"/>
              </a:rPr>
              <a:t> Tự sự</a:t>
            </a:r>
          </a:p>
          <a:p>
            <a:pPr algn="just" defTabSz="867015" eaLnBrk="1" fontAlgn="auto" hangingPunct="1">
              <a:lnSpc>
                <a:spcPct val="90000"/>
              </a:lnSpc>
              <a:spcBef>
                <a:spcPct val="50000"/>
              </a:spcBef>
              <a:spcAft>
                <a:spcPts val="0"/>
              </a:spcAft>
              <a:defRPr/>
            </a:pPr>
            <a:r>
              <a:rPr lang="vi-VN" sz="3200" i="1" dirty="0" smtClean="0">
                <a:solidFill>
                  <a:srgbClr val="7030A0"/>
                </a:solidFill>
                <a:latin typeface="Times New Roman" pitchFamily="18" charset="0"/>
                <a:cs typeface="Times New Roman" pitchFamily="18" charset="0"/>
              </a:rPr>
              <a:t>- Nhân vật chính: Hoàng tử bé và cáo.</a:t>
            </a:r>
            <a:endParaRPr lang="en-US" sz="32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900490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23D1E605-91EB-10B8-3FE0-BECB38246DCA}"/>
              </a:ext>
            </a:extLst>
          </p:cNvPr>
          <p:cNvSpPr/>
          <p:nvPr/>
        </p:nvSpPr>
        <p:spPr>
          <a:xfrm>
            <a:off x="147736" y="991411"/>
            <a:ext cx="2757791" cy="1945531"/>
          </a:xfrm>
          <a:prstGeom prst="ellipse">
            <a:avLst/>
          </a:prstGeom>
          <a:solidFill>
            <a:schemeClr val="accent2">
              <a:lumMod val="20000"/>
              <a:lumOff val="8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a:t>
            </a:r>
          </a:p>
        </p:txBody>
      </p:sp>
      <p:sp>
        <p:nvSpPr>
          <p:cNvPr id="8" name="Oval 7">
            <a:extLst>
              <a:ext uri="{FF2B5EF4-FFF2-40B4-BE49-F238E27FC236}">
                <a16:creationId xmlns="" xmlns:a16="http://schemas.microsoft.com/office/drawing/2014/main" id="{8A6A55BC-5623-A277-652B-C967A4D12709}"/>
              </a:ext>
            </a:extLst>
          </p:cNvPr>
          <p:cNvSpPr/>
          <p:nvPr/>
        </p:nvSpPr>
        <p:spPr>
          <a:xfrm>
            <a:off x="3025916" y="919263"/>
            <a:ext cx="3949431" cy="2240608"/>
          </a:xfrm>
          <a:prstGeom prst="ellipse">
            <a:avLst/>
          </a:prstGeom>
          <a:solidFill>
            <a:schemeClr val="accent2">
              <a:lumMod val="20000"/>
              <a:lumOff val="8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a:t>
            </a:r>
          </a:p>
        </p:txBody>
      </p:sp>
      <p:sp>
        <p:nvSpPr>
          <p:cNvPr id="11" name="Oval 10">
            <a:extLst>
              <a:ext uri="{FF2B5EF4-FFF2-40B4-BE49-F238E27FC236}">
                <a16:creationId xmlns="" xmlns:a16="http://schemas.microsoft.com/office/drawing/2014/main" id="{3B57B1D4-F5C0-9D33-BF20-ED9C47D088F6}"/>
              </a:ext>
            </a:extLst>
          </p:cNvPr>
          <p:cNvSpPr/>
          <p:nvPr/>
        </p:nvSpPr>
        <p:spPr>
          <a:xfrm>
            <a:off x="147736" y="3638144"/>
            <a:ext cx="2757791" cy="1945531"/>
          </a:xfrm>
          <a:prstGeom prst="ellipse">
            <a:avLst/>
          </a:prstGeom>
          <a:solidFill>
            <a:schemeClr val="accent2">
              <a:lumMod val="20000"/>
              <a:lumOff val="8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a:t>
            </a:r>
          </a:p>
        </p:txBody>
      </p:sp>
      <p:sp>
        <p:nvSpPr>
          <p:cNvPr id="15" name="Oval 14">
            <a:extLst>
              <a:ext uri="{FF2B5EF4-FFF2-40B4-BE49-F238E27FC236}">
                <a16:creationId xmlns="" xmlns:a16="http://schemas.microsoft.com/office/drawing/2014/main" id="{E0D925C3-F4B3-24D5-1519-7B7608BFE1FE}"/>
              </a:ext>
            </a:extLst>
          </p:cNvPr>
          <p:cNvSpPr/>
          <p:nvPr/>
        </p:nvSpPr>
        <p:spPr>
          <a:xfrm>
            <a:off x="3117113" y="3652141"/>
            <a:ext cx="3767037" cy="2509737"/>
          </a:xfrm>
          <a:prstGeom prst="ellipse">
            <a:avLst/>
          </a:prstGeom>
          <a:solidFill>
            <a:schemeClr val="accent2">
              <a:lumMod val="20000"/>
              <a:lumOff val="8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a:t>
            </a:r>
          </a:p>
        </p:txBody>
      </p:sp>
      <p:sp>
        <p:nvSpPr>
          <p:cNvPr id="16" name="Oval 15">
            <a:extLst>
              <a:ext uri="{FF2B5EF4-FFF2-40B4-BE49-F238E27FC236}">
                <a16:creationId xmlns="" xmlns:a16="http://schemas.microsoft.com/office/drawing/2014/main" id="{D5E46B46-9309-34C2-E94F-46063867BDE6}"/>
              </a:ext>
            </a:extLst>
          </p:cNvPr>
          <p:cNvSpPr/>
          <p:nvPr/>
        </p:nvSpPr>
        <p:spPr>
          <a:xfrm>
            <a:off x="1284049" y="132140"/>
            <a:ext cx="485165" cy="64688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a:t>
            </a:r>
          </a:p>
        </p:txBody>
      </p:sp>
      <p:sp>
        <p:nvSpPr>
          <p:cNvPr id="18" name="Oval 17">
            <a:extLst>
              <a:ext uri="{FF2B5EF4-FFF2-40B4-BE49-F238E27FC236}">
                <a16:creationId xmlns="" xmlns:a16="http://schemas.microsoft.com/office/drawing/2014/main" id="{9BA49A0C-7415-D418-F782-1224F95928AB}"/>
              </a:ext>
            </a:extLst>
          </p:cNvPr>
          <p:cNvSpPr/>
          <p:nvPr/>
        </p:nvSpPr>
        <p:spPr>
          <a:xfrm>
            <a:off x="4808504" y="122412"/>
            <a:ext cx="485165" cy="64688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a:t>
            </a:r>
          </a:p>
        </p:txBody>
      </p:sp>
      <p:sp>
        <p:nvSpPr>
          <p:cNvPr id="20" name="Oval 19">
            <a:extLst>
              <a:ext uri="{FF2B5EF4-FFF2-40B4-BE49-F238E27FC236}">
                <a16:creationId xmlns="" xmlns:a16="http://schemas.microsoft.com/office/drawing/2014/main" id="{B11E5A40-DB1B-FDAA-1085-8CC66018338D}"/>
              </a:ext>
            </a:extLst>
          </p:cNvPr>
          <p:cNvSpPr/>
          <p:nvPr/>
        </p:nvSpPr>
        <p:spPr>
          <a:xfrm>
            <a:off x="1178263" y="5738384"/>
            <a:ext cx="485165" cy="64688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3</a:t>
            </a:r>
          </a:p>
        </p:txBody>
      </p:sp>
      <p:sp>
        <p:nvSpPr>
          <p:cNvPr id="22" name="Oval 21">
            <a:extLst>
              <a:ext uri="{FF2B5EF4-FFF2-40B4-BE49-F238E27FC236}">
                <a16:creationId xmlns="" xmlns:a16="http://schemas.microsoft.com/office/drawing/2014/main" id="{2499CA96-422E-C616-28AE-E5214B55DEE4}"/>
              </a:ext>
            </a:extLst>
          </p:cNvPr>
          <p:cNvSpPr/>
          <p:nvPr/>
        </p:nvSpPr>
        <p:spPr>
          <a:xfrm>
            <a:off x="4841941" y="6078974"/>
            <a:ext cx="485165" cy="64688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4</a:t>
            </a:r>
          </a:p>
        </p:txBody>
      </p:sp>
      <p:pic>
        <p:nvPicPr>
          <p:cNvPr id="6" name="Picture 5">
            <a:extLst>
              <a:ext uri="{FF2B5EF4-FFF2-40B4-BE49-F238E27FC236}">
                <a16:creationId xmlns="" xmlns:a16="http://schemas.microsoft.com/office/drawing/2014/main" id="{8F925CAA-F423-8B26-A603-810C46A597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6337565" y="2169268"/>
            <a:ext cx="3526281" cy="4447166"/>
          </a:xfrm>
          <a:prstGeom prst="rect">
            <a:avLst/>
          </a:prstGeom>
        </p:spPr>
      </p:pic>
    </p:spTree>
    <p:extLst>
      <p:ext uri="{BB962C8B-B14F-4D97-AF65-F5344CB8AC3E}">
        <p14:creationId xmlns:p14="http://schemas.microsoft.com/office/powerpoint/2010/main" val="288792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15815" y="271250"/>
            <a:ext cx="2536825" cy="819150"/>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dirty="0" err="1">
                <a:solidFill>
                  <a:srgbClr val="FF0000"/>
                </a:solidFill>
                <a:latin typeface="Times New Roman" pitchFamily="18" charset="0"/>
                <a:cs typeface="Times New Roman" pitchFamily="18" charset="0"/>
              </a:rPr>
              <a:t>Bố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cục</a:t>
            </a:r>
            <a:endParaRPr lang="en-US" sz="3600" b="1" dirty="0">
              <a:solidFill>
                <a:srgbClr val="FF0000"/>
              </a:solidFill>
              <a:latin typeface="Times New Roman" pitchFamily="18" charset="0"/>
              <a:cs typeface="Times New Roman" pitchFamily="18" charset="0"/>
            </a:endParaRPr>
          </a:p>
        </p:txBody>
      </p:sp>
      <p:cxnSp>
        <p:nvCxnSpPr>
          <p:cNvPr id="6" name="Straight Arrow Connector 5"/>
          <p:cNvCxnSpPr/>
          <p:nvPr/>
        </p:nvCxnSpPr>
        <p:spPr>
          <a:xfrm flipH="1">
            <a:off x="1187624" y="1124344"/>
            <a:ext cx="2592287" cy="130155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95936" y="1124744"/>
            <a:ext cx="1" cy="110723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39952" y="1170410"/>
            <a:ext cx="3138089" cy="101590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096" y="2311201"/>
            <a:ext cx="2772896" cy="1130300"/>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1.</a:t>
            </a:r>
            <a:r>
              <a:rPr lang="vi-VN" sz="2400" dirty="0" smtClean="0">
                <a:latin typeface="Times New Roman" pitchFamily="18" charset="0"/>
                <a:cs typeface="Times New Roman" pitchFamily="18" charset="0"/>
              </a:rPr>
              <a:t>Từ </a:t>
            </a:r>
            <a:r>
              <a:rPr lang="vi-VN" sz="2400" dirty="0">
                <a:latin typeface="Times New Roman" pitchFamily="18" charset="0"/>
                <a:cs typeface="Times New Roman" pitchFamily="18" charset="0"/>
              </a:rPr>
              <a:t>đầu… </a:t>
            </a:r>
            <a:r>
              <a:rPr lang="vi-VN" sz="2400" i="1" dirty="0">
                <a:latin typeface="Times New Roman" pitchFamily="18" charset="0"/>
                <a:cs typeface="Times New Roman" pitchFamily="18" charset="0"/>
              </a:rPr>
              <a:t>mình chưa được cảm hóa</a:t>
            </a:r>
            <a:endParaRPr lang="en-US" sz="2400" i="1" dirty="0">
              <a:solidFill>
                <a:schemeClr val="tx1"/>
              </a:solidFill>
              <a:latin typeface="Times New Roman" pitchFamily="18" charset="0"/>
              <a:cs typeface="Times New Roman" pitchFamily="18" charset="0"/>
            </a:endParaRPr>
          </a:p>
        </p:txBody>
      </p:sp>
      <p:sp>
        <p:nvSpPr>
          <p:cNvPr id="14" name="Rounded Rectangle 13"/>
          <p:cNvSpPr/>
          <p:nvPr/>
        </p:nvSpPr>
        <p:spPr>
          <a:xfrm>
            <a:off x="3090047" y="2258259"/>
            <a:ext cx="2536825" cy="1130300"/>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2.</a:t>
            </a:r>
            <a:r>
              <a:rPr lang="vi-VN" sz="2400" i="1" dirty="0" smtClean="0">
                <a:latin typeface="Times New Roman" pitchFamily="18" charset="0"/>
                <a:cs typeface="Times New Roman" pitchFamily="18" charset="0"/>
              </a:rPr>
              <a:t>Tiếp </a:t>
            </a:r>
            <a:r>
              <a:rPr lang="vi-VN" sz="2400" i="1" dirty="0">
                <a:latin typeface="Times New Roman" pitchFamily="18" charset="0"/>
                <a:cs typeface="Times New Roman" pitchFamily="18" charset="0"/>
              </a:rPr>
              <a:t>theo ...duy nhất trên đời</a:t>
            </a:r>
            <a:endParaRPr lang="en-US" sz="2400" i="1" dirty="0">
              <a:solidFill>
                <a:schemeClr val="tx1"/>
              </a:solidFill>
              <a:latin typeface="Times New Roman" pitchFamily="18" charset="0"/>
              <a:cs typeface="Times New Roman" pitchFamily="18" charset="0"/>
            </a:endParaRPr>
          </a:p>
        </p:txBody>
      </p:sp>
      <p:sp>
        <p:nvSpPr>
          <p:cNvPr id="16" name="Rounded Rectangle 15"/>
          <p:cNvSpPr/>
          <p:nvPr/>
        </p:nvSpPr>
        <p:spPr>
          <a:xfrm>
            <a:off x="6084168" y="2231978"/>
            <a:ext cx="2536825" cy="1130300"/>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i="1" dirty="0" err="1" smtClean="0">
                <a:latin typeface="Times New Roman" pitchFamily="18" charset="0"/>
                <a:cs typeface="Times New Roman" pitchFamily="18" charset="0"/>
              </a:rPr>
              <a:t>Đoạn</a:t>
            </a:r>
            <a:r>
              <a:rPr lang="en-US" sz="2400" i="1" dirty="0" smtClean="0">
                <a:latin typeface="Times New Roman" pitchFamily="18" charset="0"/>
                <a:cs typeface="Times New Roman" pitchFamily="18" charset="0"/>
              </a:rPr>
              <a:t> 3.</a:t>
            </a:r>
            <a:r>
              <a:rPr lang="vi-VN" sz="2400" i="1" dirty="0" smtClean="0">
                <a:latin typeface="Times New Roman" pitchFamily="18" charset="0"/>
                <a:cs typeface="Times New Roman" pitchFamily="18" charset="0"/>
              </a:rPr>
              <a:t>Phần </a:t>
            </a:r>
            <a:r>
              <a:rPr lang="vi-VN" sz="2400" i="1" dirty="0">
                <a:latin typeface="Times New Roman" pitchFamily="18" charset="0"/>
                <a:cs typeface="Times New Roman" pitchFamily="18" charset="0"/>
              </a:rPr>
              <a:t>còn lại</a:t>
            </a:r>
            <a:endParaRPr lang="en-US" sz="2400" dirty="0">
              <a:solidFill>
                <a:schemeClr val="tx1"/>
              </a:solidFill>
              <a:latin typeface="Times New Roman" pitchFamily="18" charset="0"/>
              <a:cs typeface="Times New Roman" pitchFamily="18" charset="0"/>
            </a:endParaRPr>
          </a:p>
        </p:txBody>
      </p:sp>
      <p:cxnSp>
        <p:nvCxnSpPr>
          <p:cNvPr id="17" name="Straight Arrow Connector 16"/>
          <p:cNvCxnSpPr/>
          <p:nvPr/>
        </p:nvCxnSpPr>
        <p:spPr>
          <a:xfrm rot="16200000" flipH="1">
            <a:off x="935703" y="3809117"/>
            <a:ext cx="823912" cy="1588"/>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2646" y="4365104"/>
            <a:ext cx="2665412" cy="1224136"/>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latin typeface="Times New Roman" pitchFamily="18" charset="0"/>
                <a:cs typeface="Times New Roman" pitchFamily="18" charset="0"/>
              </a:rPr>
              <a:t>C</a:t>
            </a:r>
            <a:r>
              <a:rPr lang="vi-VN" sz="2400" b="1" dirty="0" smtClean="0">
                <a:latin typeface="Times New Roman" pitchFamily="18" charset="0"/>
                <a:cs typeface="Times New Roman" pitchFamily="18" charset="0"/>
              </a:rPr>
              <a:t>uộc </a:t>
            </a:r>
            <a:r>
              <a:rPr lang="vi-VN" sz="2400" b="1" dirty="0">
                <a:latin typeface="Times New Roman" pitchFamily="18" charset="0"/>
                <a:cs typeface="Times New Roman" pitchFamily="18" charset="0"/>
              </a:rPr>
              <a:t>gặp gỡ giữa cậu bé và con cáo</a:t>
            </a:r>
            <a:endParaRPr lang="en-US" sz="2400" dirty="0">
              <a:solidFill>
                <a:srgbClr val="00B050"/>
              </a:solidFill>
              <a:latin typeface="Times New Roman" pitchFamily="18" charset="0"/>
              <a:cs typeface="Times New Roman" pitchFamily="18" charset="0"/>
            </a:endParaRPr>
          </a:p>
        </p:txBody>
      </p:sp>
      <p:cxnSp>
        <p:nvCxnSpPr>
          <p:cNvPr id="19" name="Straight Arrow Connector 18"/>
          <p:cNvCxnSpPr/>
          <p:nvPr/>
        </p:nvCxnSpPr>
        <p:spPr>
          <a:xfrm rot="5400000">
            <a:off x="4017615" y="3808323"/>
            <a:ext cx="823913" cy="3175"/>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079905" y="4293096"/>
            <a:ext cx="3154413" cy="1368152"/>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r>
              <a:rPr lang="vi-VN" sz="2400" b="1" dirty="0">
                <a:latin typeface="Times New Roman" pitchFamily="18" charset="0"/>
                <a:cs typeface="Times New Roman" pitchFamily="18" charset="0"/>
              </a:rPr>
              <a:t>Cuộc trò chuyện và sự cảm hóa của cậu bé dành cho cáo.</a:t>
            </a:r>
            <a:endParaRPr lang="en-US" sz="2400" dirty="0">
              <a:latin typeface="Times New Roman" pitchFamily="18" charset="0"/>
              <a:cs typeface="Times New Roman" pitchFamily="18" charset="0"/>
            </a:endParaRPr>
          </a:p>
        </p:txBody>
      </p:sp>
      <p:cxnSp>
        <p:nvCxnSpPr>
          <p:cNvPr id="21" name="Straight Arrow Connector 20"/>
          <p:cNvCxnSpPr/>
          <p:nvPr/>
        </p:nvCxnSpPr>
        <p:spPr>
          <a:xfrm>
            <a:off x="7452320" y="3366216"/>
            <a:ext cx="0" cy="85565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375400" y="4221867"/>
            <a:ext cx="2768600" cy="1367373"/>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endParaRPr lang="en-US" sz="2400" b="1" dirty="0" smtClean="0">
              <a:latin typeface="+mj-lt"/>
            </a:endParaRPr>
          </a:p>
          <a:p>
            <a:r>
              <a:rPr lang="vi-VN" sz="2400" b="1" dirty="0" smtClean="0">
                <a:latin typeface="+mj-lt"/>
              </a:rPr>
              <a:t>Chia </a:t>
            </a:r>
            <a:r>
              <a:rPr lang="vi-VN" sz="2400" b="1" dirty="0">
                <a:latin typeface="+mj-lt"/>
              </a:rPr>
              <a:t>tay và những bài học về tình bạn</a:t>
            </a:r>
            <a:endParaRPr lang="en-US" sz="2400" dirty="0">
              <a:latin typeface="+mj-lt"/>
            </a:endParaRPr>
          </a:p>
          <a:p>
            <a:r>
              <a:rPr lang="nl-NL" sz="2400" dirty="0"/>
              <a:t> </a:t>
            </a:r>
            <a:endParaRPr lang="en-US" sz="2400" dirty="0"/>
          </a:p>
        </p:txBody>
      </p:sp>
      <p:cxnSp>
        <p:nvCxnSpPr>
          <p:cNvPr id="25" name="Straight Arrow Connector 24"/>
          <p:cNvCxnSpPr/>
          <p:nvPr/>
        </p:nvCxnSpPr>
        <p:spPr>
          <a:xfrm flipH="1" flipV="1">
            <a:off x="1385352" y="5733256"/>
            <a:ext cx="1220688" cy="409549"/>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399409" y="5578722"/>
            <a:ext cx="15874" cy="49053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08996" y="5650409"/>
            <a:ext cx="2314054" cy="68737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820988" y="6028893"/>
            <a:ext cx="3503612" cy="817562"/>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 </a:t>
            </a:r>
            <a:r>
              <a:rPr lang="en-US" sz="3600" b="1" dirty="0" err="1">
                <a:solidFill>
                  <a:srgbClr val="FF0000"/>
                </a:solidFill>
                <a:latin typeface="Times New Roman" pitchFamily="18" charset="0"/>
                <a:cs typeface="Times New Roman" pitchFamily="18" charset="0"/>
              </a:rPr>
              <a:t>chính</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91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par>
                                <p:cTn id="36" presetID="9"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par>
                                <p:cTn id="42" presetID="9"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par>
                                <p:cTn id="48" presetID="9"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par>
                                <p:cTn id="51" presetID="9"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dissolve">
                                      <p:cBhvr>
                                        <p:cTn id="53" dur="500"/>
                                        <p:tgtEl>
                                          <p:spTgt spid="27"/>
                                        </p:tgtEl>
                                      </p:cBhvr>
                                    </p:animEffect>
                                  </p:childTnLst>
                                </p:cTn>
                              </p:par>
                              <p:par>
                                <p:cTn id="54" presetID="9"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ssolve">
                                      <p:cBhvr>
                                        <p:cTn id="56" dur="500"/>
                                        <p:tgtEl>
                                          <p:spTgt spid="2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dissolv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6" grpId="0" animBg="1"/>
      <p:bldP spid="18" grpId="0" animBg="1"/>
      <p:bldP spid="20" grpId="0" animBg="1"/>
      <p:bldP spid="24"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88485" y="-24340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740405" y="16125"/>
            <a:ext cx="5254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a:t>
            </a:r>
            <a:r>
              <a:rPr lang="en-US" altLang="x-none" sz="2400" b="1" dirty="0" err="1" smtClean="0">
                <a:solidFill>
                  <a:srgbClr val="4118A8"/>
                </a:solidFill>
                <a:latin typeface="Times New Roman" panose="02020603050405020304" pitchFamily="18" charset="0"/>
                <a:cs typeface="Times New Roman" panose="02020603050405020304" pitchFamily="18" charset="0"/>
              </a:rPr>
              <a:t>Đọc</a:t>
            </a:r>
            <a:r>
              <a:rPr lang="en-US" altLang="x-none" sz="2400" b="1" dirty="0" smtClean="0">
                <a:solidFill>
                  <a:srgbClr val="4118A8"/>
                </a:solidFill>
                <a:latin typeface="Times New Roman" panose="02020603050405020304" pitchFamily="18" charset="0"/>
                <a:cs typeface="Times New Roman" panose="02020603050405020304" pitchFamily="18" charset="0"/>
              </a:rPr>
              <a:t> , </a:t>
            </a:r>
            <a:r>
              <a:rPr lang="en-US" altLang="x-none" sz="2400" b="1" dirty="0" err="1" smtClean="0">
                <a:solidFill>
                  <a:srgbClr val="4118A8"/>
                </a:solidFill>
                <a:latin typeface="Times New Roman" panose="02020603050405020304" pitchFamily="18" charset="0"/>
                <a:cs typeface="Times New Roman" panose="02020603050405020304" pitchFamily="18" charset="0"/>
              </a:rPr>
              <a:t>tìm</a:t>
            </a:r>
            <a:r>
              <a:rPr lang="en-US" altLang="x-none" sz="2400" b="1" dirty="0" smtClean="0">
                <a:solidFill>
                  <a:srgbClr val="4118A8"/>
                </a:solidFill>
                <a:latin typeface="Times New Roman" panose="02020603050405020304" pitchFamily="18" charset="0"/>
                <a:cs typeface="Times New Roman" panose="02020603050405020304" pitchFamily="18" charset="0"/>
              </a:rPr>
              <a:t> </a:t>
            </a:r>
            <a:r>
              <a:rPr lang="en-US" altLang="x-none" sz="2400" b="1" dirty="0" err="1" smtClean="0">
                <a:solidFill>
                  <a:srgbClr val="4118A8"/>
                </a:solidFill>
                <a:latin typeface="Times New Roman" panose="02020603050405020304" pitchFamily="18" charset="0"/>
                <a:cs typeface="Times New Roman" panose="02020603050405020304" pitchFamily="18" charset="0"/>
              </a:rPr>
              <a:t>hiểu</a:t>
            </a:r>
            <a:r>
              <a:rPr lang="en-US" altLang="x-none" sz="2400" b="1" dirty="0" smtClean="0">
                <a:solidFill>
                  <a:srgbClr val="4118A8"/>
                </a:solidFill>
                <a:latin typeface="Times New Roman" panose="02020603050405020304" pitchFamily="18" charset="0"/>
                <a:cs typeface="Times New Roman" panose="02020603050405020304" pitchFamily="18" charset="0"/>
              </a:rPr>
              <a:t> </a:t>
            </a:r>
            <a:r>
              <a:rPr lang="en-US" altLang="x-none" sz="2400" b="1" dirty="0" err="1" smtClean="0">
                <a:solidFill>
                  <a:srgbClr val="4118A8"/>
                </a:solidFill>
                <a:latin typeface="Times New Roman" panose="02020603050405020304" pitchFamily="18" charset="0"/>
                <a:cs typeface="Times New Roman" panose="02020603050405020304" pitchFamily="18" charset="0"/>
              </a:rPr>
              <a:t>chung</a:t>
            </a:r>
            <a:endParaRPr lang="en-US" altLang="x-none" sz="2400" b="1" dirty="0">
              <a:solidFill>
                <a:srgbClr val="4118A8"/>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611533F-7ED5-441A-B69F-D760221EEC83}"/>
              </a:ext>
            </a:extLst>
          </p:cNvPr>
          <p:cNvSpPr txBox="1">
            <a:spLocks noChangeArrowheads="1"/>
          </p:cNvSpPr>
          <p:nvPr/>
        </p:nvSpPr>
        <p:spPr bwMode="auto">
          <a:xfrm>
            <a:off x="-324544" y="432044"/>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II. </a:t>
            </a:r>
            <a:r>
              <a:rPr lang="en-US" altLang="x-none" sz="2400" b="1" dirty="0" err="1" smtClean="0">
                <a:solidFill>
                  <a:srgbClr val="4118A8"/>
                </a:solidFill>
                <a:latin typeface="Times New Roman" panose="02020603050405020304" pitchFamily="18" charset="0"/>
                <a:cs typeface="Times New Roman" panose="02020603050405020304" pitchFamily="18" charset="0"/>
              </a:rPr>
              <a:t>Tìm</a:t>
            </a:r>
            <a:r>
              <a:rPr lang="en-US" altLang="x-none" sz="2400" b="1" dirty="0" smtClean="0">
                <a:solidFill>
                  <a:srgbClr val="4118A8"/>
                </a:solidFill>
                <a:latin typeface="Times New Roman" panose="02020603050405020304" pitchFamily="18" charset="0"/>
                <a:cs typeface="Times New Roman" panose="02020603050405020304" pitchFamily="18" charset="0"/>
              </a:rPr>
              <a:t> </a:t>
            </a:r>
            <a:r>
              <a:rPr lang="en-US" altLang="x-none" sz="2400" b="1" dirty="0" err="1" smtClean="0">
                <a:solidFill>
                  <a:srgbClr val="4118A8"/>
                </a:solidFill>
                <a:latin typeface="Times New Roman" panose="02020603050405020304" pitchFamily="18" charset="0"/>
                <a:cs typeface="Times New Roman" panose="02020603050405020304" pitchFamily="18" charset="0"/>
              </a:rPr>
              <a:t>hiểu</a:t>
            </a:r>
            <a:r>
              <a:rPr lang="en-US" altLang="x-none" sz="2400" b="1" dirty="0" smtClean="0">
                <a:solidFill>
                  <a:srgbClr val="4118A8"/>
                </a:solidFill>
                <a:latin typeface="Times New Roman" panose="02020603050405020304" pitchFamily="18" charset="0"/>
                <a:cs typeface="Times New Roman" panose="02020603050405020304" pitchFamily="18" charset="0"/>
              </a:rPr>
              <a:t> chi </a:t>
            </a:r>
            <a:r>
              <a:rPr lang="en-US" altLang="x-none" sz="2400" b="1" dirty="0" err="1" smtClean="0">
                <a:solidFill>
                  <a:srgbClr val="4118A8"/>
                </a:solidFill>
                <a:latin typeface="Times New Roman" panose="02020603050405020304" pitchFamily="18" charset="0"/>
                <a:cs typeface="Times New Roman" panose="02020603050405020304" pitchFamily="18" charset="0"/>
              </a:rPr>
              <a:t>tiết</a:t>
            </a:r>
            <a:r>
              <a:rPr lang="en-US" altLang="x-none" sz="2400" b="1" dirty="0" smtClean="0">
                <a:solidFill>
                  <a:srgbClr val="4118A8"/>
                </a:solidFill>
                <a:latin typeface="Times New Roman" panose="02020603050405020304" pitchFamily="18" charset="0"/>
                <a:cs typeface="Times New Roman" panose="02020603050405020304" pitchFamily="18" charset="0"/>
              </a:rPr>
              <a:t> </a:t>
            </a:r>
            <a:endParaRPr lang="en-US" altLang="x-none" sz="2400" b="1" dirty="0">
              <a:solidFill>
                <a:srgbClr val="4118A8"/>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4D7C40A6-3DD3-4BF0-B999-66862D64F10F}"/>
              </a:ext>
            </a:extLst>
          </p:cNvPr>
          <p:cNvSpPr/>
          <p:nvPr/>
        </p:nvSpPr>
        <p:spPr>
          <a:xfrm>
            <a:off x="179512" y="865526"/>
            <a:ext cx="5884985" cy="476349"/>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图片 3">
            <a:extLst>
              <a:ext uri="{FF2B5EF4-FFF2-40B4-BE49-F238E27FC236}">
                <a16:creationId xmlns:a16="http://schemas.microsoft.com/office/drawing/2014/main" xmlns="" id="{783E9C48-D9E5-451A-BFA6-737B057EDD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xmlns=""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Little Prince Stickers Free, HD Png Download , Transparent Png Image -  PNGitem">
            <a:extLst>
              <a:ext uri="{FF2B5EF4-FFF2-40B4-BE49-F238E27FC236}">
                <a16:creationId xmlns:a16="http://schemas.microsoft.com/office/drawing/2014/main" xmlns="" id="{B537E316-CBB9-4A22-B365-530E7671F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005064"/>
            <a:ext cx="2200924" cy="2238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xmlns="" id="{C4A3FEC1-B009-EED7-E129-E803CD419605}"/>
              </a:ext>
            </a:extLst>
          </p:cNvPr>
          <p:cNvGraphicFramePr>
            <a:graphicFrameLocks noGrp="1"/>
          </p:cNvGraphicFramePr>
          <p:nvPr>
            <p:extLst>
              <p:ext uri="{D42A27DB-BD31-4B8C-83A1-F6EECF244321}">
                <p14:modId xmlns:p14="http://schemas.microsoft.com/office/powerpoint/2010/main" val="162620823"/>
              </p:ext>
            </p:extLst>
          </p:nvPr>
        </p:nvGraphicFramePr>
        <p:xfrm>
          <a:off x="251520" y="1556792"/>
          <a:ext cx="8821807" cy="4437280"/>
        </p:xfrm>
        <a:graphic>
          <a:graphicData uri="http://schemas.openxmlformats.org/drawingml/2006/table">
            <a:tbl>
              <a:tblPr firstRow="1" bandRow="1">
                <a:tableStyleId>{5C22544A-7EE6-4342-B048-85BDC9FD1C3A}</a:tableStyleId>
              </a:tblPr>
              <a:tblGrid>
                <a:gridCol w="4335339">
                  <a:extLst>
                    <a:ext uri="{9D8B030D-6E8A-4147-A177-3AD203B41FA5}">
                      <a16:colId xmlns:a16="http://schemas.microsoft.com/office/drawing/2014/main" xmlns="" val="3703172346"/>
                    </a:ext>
                  </a:extLst>
                </a:gridCol>
                <a:gridCol w="4486468">
                  <a:extLst>
                    <a:ext uri="{9D8B030D-6E8A-4147-A177-3AD203B41FA5}">
                      <a16:colId xmlns:a16="http://schemas.microsoft.com/office/drawing/2014/main" xmlns="" val="1575237154"/>
                    </a:ext>
                  </a:extLst>
                </a:gridCol>
              </a:tblGrid>
              <a:tr h="1601929">
                <a:tc>
                  <a:txBody>
                    <a:bodyP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Lời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hỏi</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600" dirty="0" smtClean="0">
                          <a:latin typeface="Times New Roman" panose="02020603050405020304" pitchFamily="18" charset="0"/>
                          <a:cs typeface="Times New Roman" panose="02020603050405020304" pitchFamily="18" charset="0"/>
                        </a:rPr>
                        <a:t>Xi</a:t>
                      </a:r>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36674875"/>
                  </a:ext>
                </a:extLst>
              </a:tr>
              <a:tr h="701751">
                <a:tc>
                  <a:txBody>
                    <a:bodyPr/>
                    <a:lstStyle/>
                    <a:p>
                      <a:pPr algn="ctr"/>
                      <a:r>
                        <a:rPr lang="en-US" sz="3200" b="1" dirty="0" err="1" smtClean="0">
                          <a:latin typeface="Times New Roman" panose="02020603050405020304" pitchFamily="18" charset="0"/>
                          <a:cs typeface="Times New Roman" panose="02020603050405020304" pitchFamily="18" charset="0"/>
                        </a:rPr>
                        <a:t>Lời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khen</a:t>
                      </a:r>
                      <a:endParaRPr lang="en-US" sz="3200" b="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1486252"/>
                  </a:ext>
                </a:extLst>
              </a:tr>
              <a:tr h="701751">
                <a:tc>
                  <a:txBody>
                    <a:bodyPr/>
                    <a:lstStyle/>
                    <a:p>
                      <a:pPr algn="ctr"/>
                      <a:r>
                        <a:rPr lang="en-US" sz="3200" b="1" dirty="0" err="1" smtClean="0">
                          <a:latin typeface="Times New Roman" panose="02020603050405020304" pitchFamily="18" charset="0"/>
                          <a:cs typeface="Times New Roman" panose="02020603050405020304" pitchFamily="18" charset="0"/>
                        </a:rPr>
                        <a:t>Bày</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tỏ</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mong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muốn</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60291">
                <a:tc>
                  <a:txBody>
                    <a:bodyPr/>
                    <a:lstStyle/>
                    <a:p>
                      <a:pPr algn="ct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nhìn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cáo</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99032049"/>
                  </a:ext>
                </a:extLst>
              </a:tr>
            </a:tbl>
          </a:graphicData>
        </a:graphic>
      </p:graphicFrame>
      <p:sp>
        <p:nvSpPr>
          <p:cNvPr id="3" name="Rectangle 2"/>
          <p:cNvSpPr/>
          <p:nvPr/>
        </p:nvSpPr>
        <p:spPr>
          <a:xfrm>
            <a:off x="467544" y="548680"/>
            <a:ext cx="7416824" cy="954107"/>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ở HTB </a:t>
            </a:r>
            <a:r>
              <a:rPr lang="en-US" sz="2800" b="1" dirty="0" err="1">
                <a:latin typeface="Times New Roman" pitchFamily="18" charset="0"/>
                <a:cs typeface="Times New Roman" pitchFamily="18" charset="0"/>
              </a:rPr>
              <a:t>khiến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56177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3249983"/>
              </p:ext>
            </p:extLst>
          </p:nvPr>
        </p:nvGraphicFramePr>
        <p:xfrm>
          <a:off x="1115616" y="1337866"/>
          <a:ext cx="7416824" cy="4623541"/>
        </p:xfrm>
        <a:graphic>
          <a:graphicData uri="http://schemas.openxmlformats.org/drawingml/2006/table">
            <a:tbl>
              <a:tblPr firstRow="1" firstCol="1" bandRow="1">
                <a:tableStyleId>{5C22544A-7EE6-4342-B048-85BDC9FD1C3A}</a:tableStyleId>
              </a:tblPr>
              <a:tblGrid>
                <a:gridCol w="2907986"/>
                <a:gridCol w="4508838"/>
              </a:tblGrid>
              <a:tr h="1206923">
                <a:tc>
                  <a:txBody>
                    <a:bodyPr/>
                    <a:lstStyle/>
                    <a:p>
                      <a:pPr marL="457200" algn="just">
                        <a:lnSpc>
                          <a:spcPct val="115000"/>
                        </a:lnSpc>
                        <a:spcAft>
                          <a:spcPts val="0"/>
                        </a:spcAft>
                      </a:pPr>
                      <a:r>
                        <a:rPr lang="en-US" sz="2000" kern="1200" dirty="0" err="1">
                          <a:effectLst/>
                          <a:latin typeface="Times New Roman" pitchFamily="18" charset="0"/>
                          <a:cs typeface="Times New Roman" pitchFamily="18" charset="0"/>
                        </a:rPr>
                        <a:t>Lời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chào</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hỏi</a:t>
                      </a:r>
                      <a:r>
                        <a:rPr lang="en-US" sz="2000" kern="12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5594" marR="65594" marT="0" marB="0"/>
                </a:tc>
                <a:tc>
                  <a:txBody>
                    <a:bodyPr/>
                    <a:lstStyle/>
                    <a:p>
                      <a:pPr marL="457200" algn="just">
                        <a:lnSpc>
                          <a:spcPct val="115000"/>
                        </a:lnSpc>
                        <a:spcAft>
                          <a:spcPts val="0"/>
                        </a:spcAft>
                      </a:pPr>
                      <a:r>
                        <a:rPr lang="en-US" sz="2000" kern="1200" dirty="0" err="1">
                          <a:solidFill>
                            <a:schemeClr val="bg1"/>
                          </a:solidFill>
                          <a:effectLst/>
                          <a:latin typeface="Times New Roman" pitchFamily="18" charset="0"/>
                          <a:cs typeface="Times New Roman" pitchFamily="18" charset="0"/>
                        </a:rPr>
                        <a:t>Xin</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chào</a:t>
                      </a:r>
                      <a:r>
                        <a:rPr lang="en-US" sz="2000" kern="1200" dirty="0">
                          <a:solidFill>
                            <a:schemeClr val="bg1"/>
                          </a:solidFill>
                          <a:effectLst/>
                          <a:latin typeface="Times New Roman" pitchFamily="18" charset="0"/>
                          <a:cs typeface="Times New Roman" pitchFamily="18" charset="0"/>
                        </a:rPr>
                        <a:t> – </a:t>
                      </a:r>
                      <a:r>
                        <a:rPr lang="en-US" sz="2000" kern="1200" dirty="0" err="1">
                          <a:solidFill>
                            <a:schemeClr val="bg1"/>
                          </a:solidFill>
                          <a:effectLst/>
                          <a:latin typeface="Times New Roman" pitchFamily="18" charset="0"/>
                          <a:cs typeface="Times New Roman" pitchFamily="18" charset="0"/>
                        </a:rPr>
                        <a:t>hoàng</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tử</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bé</a:t>
                      </a:r>
                      <a:r>
                        <a:rPr lang="en-US" sz="2000" kern="1200" dirty="0">
                          <a:solidFill>
                            <a:schemeClr val="bg1"/>
                          </a:solidFill>
                          <a:effectLst/>
                          <a:latin typeface="Times New Roman" pitchFamily="18" charset="0"/>
                          <a:cs typeface="Times New Roman" pitchFamily="18" charset="0"/>
                        </a:rPr>
                        <a:t> lich </a:t>
                      </a:r>
                      <a:r>
                        <a:rPr lang="en-US" sz="2000" kern="1200" dirty="0" err="1">
                          <a:solidFill>
                            <a:schemeClr val="bg1"/>
                          </a:solidFill>
                          <a:effectLst/>
                          <a:latin typeface="Times New Roman" pitchFamily="18" charset="0"/>
                          <a:cs typeface="Times New Roman" pitchFamily="18" charset="0"/>
                        </a:rPr>
                        <a:t>sự</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trả</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lời</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rồi</a:t>
                      </a:r>
                      <a:r>
                        <a:rPr lang="en-US" sz="2000" kern="1200" dirty="0">
                          <a:solidFill>
                            <a:schemeClr val="bg1"/>
                          </a:solidFill>
                          <a:effectLst/>
                          <a:latin typeface="Times New Roman" pitchFamily="18" charset="0"/>
                          <a:cs typeface="Times New Roman" pitchFamily="18" charset="0"/>
                        </a:rPr>
                        <a:t> quay </a:t>
                      </a:r>
                      <a:r>
                        <a:rPr lang="en-US" sz="2000" kern="1200" dirty="0" err="1">
                          <a:solidFill>
                            <a:schemeClr val="bg1"/>
                          </a:solidFill>
                          <a:effectLst/>
                          <a:latin typeface="Times New Roman" pitchFamily="18" charset="0"/>
                          <a:cs typeface="Times New Roman" pitchFamily="18" charset="0"/>
                        </a:rPr>
                        <a:t>người</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lại</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nhưng</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không</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nhìn</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thấy</a:t>
                      </a:r>
                      <a:r>
                        <a:rPr lang="en-US" sz="2000" kern="1200" dirty="0">
                          <a:solidFill>
                            <a:schemeClr val="bg1"/>
                          </a:solidFill>
                          <a:effectLst/>
                          <a:latin typeface="Times New Roman" pitchFamily="18" charset="0"/>
                          <a:cs typeface="Times New Roman" pitchFamily="18" charset="0"/>
                        </a:rPr>
                        <a:t> </a:t>
                      </a:r>
                      <a:r>
                        <a:rPr lang="en-US" sz="2000" kern="1200" dirty="0" err="1">
                          <a:solidFill>
                            <a:schemeClr val="bg1"/>
                          </a:solidFill>
                          <a:effectLst/>
                          <a:latin typeface="Times New Roman" pitchFamily="18" charset="0"/>
                          <a:cs typeface="Times New Roman" pitchFamily="18" charset="0"/>
                        </a:rPr>
                        <a:t>gì</a:t>
                      </a:r>
                      <a:r>
                        <a:rPr lang="en-US" sz="2000" kern="1200" dirty="0">
                          <a:solidFill>
                            <a:schemeClr val="bg1"/>
                          </a:solidFill>
                          <a:effectLst/>
                          <a:latin typeface="Times New Roman" pitchFamily="18" charset="0"/>
                          <a:cs typeface="Times New Roman" pitchFamily="18" charset="0"/>
                        </a:rPr>
                        <a:t>.</a:t>
                      </a:r>
                      <a:endParaRPr lang="en-US" sz="2000" dirty="0">
                        <a:solidFill>
                          <a:schemeClr val="bg1"/>
                        </a:solidFill>
                        <a:effectLst/>
                        <a:latin typeface="Times New Roman" pitchFamily="18" charset="0"/>
                        <a:ea typeface="Calibri"/>
                        <a:cs typeface="Times New Roman" pitchFamily="18" charset="0"/>
                      </a:endParaRPr>
                    </a:p>
                  </a:txBody>
                  <a:tcPr marL="65594" marR="65594" marT="0" marB="0"/>
                </a:tc>
              </a:tr>
              <a:tr h="301731">
                <a:tc>
                  <a:txBody>
                    <a:bodyPr/>
                    <a:lstStyle/>
                    <a:p>
                      <a:pPr marL="457200" algn="just">
                        <a:lnSpc>
                          <a:spcPct val="115000"/>
                        </a:lnSpc>
                        <a:spcAft>
                          <a:spcPts val="0"/>
                        </a:spcAft>
                      </a:pPr>
                      <a:r>
                        <a:rPr lang="en-US" sz="2000" kern="1200" dirty="0" err="1">
                          <a:effectLst/>
                          <a:latin typeface="Times New Roman" pitchFamily="18" charset="0"/>
                          <a:cs typeface="Times New Roman" pitchFamily="18" charset="0"/>
                        </a:rPr>
                        <a:t>Lời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khen</a:t>
                      </a:r>
                      <a:endParaRPr lang="en-US" sz="2000" dirty="0">
                        <a:effectLst/>
                        <a:latin typeface="Times New Roman" pitchFamily="18" charset="0"/>
                        <a:ea typeface="Calibri"/>
                        <a:cs typeface="Times New Roman" pitchFamily="18" charset="0"/>
                      </a:endParaRPr>
                    </a:p>
                  </a:txBody>
                  <a:tcPr marL="65594" marR="65594" marT="0" marB="0"/>
                </a:tc>
                <a:tc>
                  <a:txBody>
                    <a:bodyPr/>
                    <a:lstStyle/>
                    <a:p>
                      <a:pPr marL="457200" algn="just">
                        <a:lnSpc>
                          <a:spcPct val="115000"/>
                        </a:lnSpc>
                        <a:spcAft>
                          <a:spcPts val="0"/>
                        </a:spcAft>
                      </a:pPr>
                      <a:r>
                        <a:rPr lang="en-US" sz="2000" kern="1200" dirty="0" err="1">
                          <a:effectLst/>
                          <a:latin typeface="Times New Roman" pitchFamily="18" charset="0"/>
                          <a:cs typeface="Times New Roman" pitchFamily="18" charset="0"/>
                        </a:rPr>
                        <a:t>Bạn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dễ</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thương</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quá</a:t>
                      </a:r>
                      <a:r>
                        <a:rPr lang="en-US" sz="2000" kern="12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5594" marR="65594" marT="0" marB="0"/>
                </a:tc>
              </a:tr>
              <a:tr h="301731">
                <a:tc>
                  <a:txBody>
                    <a:bodyPr/>
                    <a:lstStyle/>
                    <a:p>
                      <a:pPr marL="457200" algn="just">
                        <a:lnSpc>
                          <a:spcPct val="115000"/>
                        </a:lnSpc>
                        <a:spcAft>
                          <a:spcPts val="0"/>
                        </a:spcAft>
                      </a:pPr>
                      <a:r>
                        <a:rPr lang="en-US" sz="2000" kern="1200">
                          <a:effectLst/>
                          <a:latin typeface="Times New Roman" pitchFamily="18" charset="0"/>
                          <a:cs typeface="Times New Roman" pitchFamily="18" charset="0"/>
                        </a:rPr>
                        <a:t>Bày tỏ mong muôn</a:t>
                      </a:r>
                      <a:endParaRPr lang="en-US" sz="2000">
                        <a:effectLst/>
                        <a:latin typeface="Times New Roman" pitchFamily="18" charset="0"/>
                        <a:ea typeface="Calibri"/>
                        <a:cs typeface="Times New Roman" pitchFamily="18" charset="0"/>
                      </a:endParaRPr>
                    </a:p>
                  </a:txBody>
                  <a:tcPr marL="65594" marR="65594" marT="0" marB="0"/>
                </a:tc>
                <a:tc>
                  <a:txBody>
                    <a:bodyPr/>
                    <a:lstStyle/>
                    <a:p>
                      <a:pPr marL="457200" algn="just">
                        <a:lnSpc>
                          <a:spcPct val="115000"/>
                        </a:lnSpc>
                        <a:spcAft>
                          <a:spcPts val="0"/>
                        </a:spcAft>
                      </a:pPr>
                      <a:r>
                        <a:rPr lang="en-US" sz="2000" kern="1200" dirty="0" err="1">
                          <a:effectLst/>
                          <a:latin typeface="Times New Roman" pitchFamily="18" charset="0"/>
                          <a:cs typeface="Times New Roman" pitchFamily="18" charset="0"/>
                        </a:rPr>
                        <a:t>Lại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đây</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chơi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với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mình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đi</a:t>
                      </a:r>
                      <a:r>
                        <a:rPr lang="en-US" sz="2000" kern="12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5594" marR="65594" marT="0" marB="0"/>
                </a:tc>
              </a:tr>
              <a:tr h="2715578">
                <a:tc>
                  <a:txBody>
                    <a:bodyPr/>
                    <a:lstStyle/>
                    <a:p>
                      <a:pPr marL="457200" algn="just">
                        <a:lnSpc>
                          <a:spcPct val="115000"/>
                        </a:lnSpc>
                        <a:spcAft>
                          <a:spcPts val="0"/>
                        </a:spcAft>
                      </a:pPr>
                      <a:r>
                        <a:rPr lang="en-US" sz="2000" kern="1200" dirty="0" err="1">
                          <a:effectLst/>
                          <a:latin typeface="Times New Roman" pitchFamily="18" charset="0"/>
                          <a:cs typeface="Times New Roman" pitchFamily="18" charset="0"/>
                        </a:rPr>
                        <a:t>Thái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độ</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và</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cách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nhìn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đối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với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cáo</a:t>
                      </a:r>
                      <a:r>
                        <a:rPr lang="en-US" sz="2000" kern="12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5594" marR="65594" marT="0" marB="0"/>
                </a:tc>
                <a:tc>
                  <a:txBody>
                    <a:bodyPr/>
                    <a:lstStyle/>
                    <a:p>
                      <a:pPr algn="just">
                        <a:lnSpc>
                          <a:spcPct val="115000"/>
                        </a:lnSpc>
                        <a:spcAft>
                          <a:spcPts val="0"/>
                        </a:spcAft>
                      </a:pP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Lịch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sự</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thân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thiện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khác</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với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nhiều</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người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trên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trái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đất</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vẫn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coi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cáo</a:t>
                      </a:r>
                      <a:r>
                        <a:rPr lang="en-US" sz="2000" kern="1200" dirty="0">
                          <a:effectLst/>
                          <a:latin typeface="Times New Roman" pitchFamily="18" charset="0"/>
                          <a:cs typeface="Times New Roman" pitchFamily="18" charset="0"/>
                        </a:rPr>
                        <a:t> con </a:t>
                      </a:r>
                      <a:r>
                        <a:rPr lang="en-US" sz="2000" kern="1200" dirty="0" err="1">
                          <a:effectLst/>
                          <a:latin typeface="Times New Roman" pitchFamily="18" charset="0"/>
                          <a:cs typeface="Times New Roman" pitchFamily="18" charset="0"/>
                        </a:rPr>
                        <a:t>vật</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xấu</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tính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tinh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ranh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gian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xảo</a:t>
                      </a:r>
                      <a:r>
                        <a:rPr lang="en-US" sz="2000" kern="1200" dirty="0">
                          <a:effectLst/>
                          <a:latin typeface="Times New Roman" pitchFamily="18" charset="0"/>
                          <a:cs typeface="Times New Roman" pitchFamily="18" charset="0"/>
                        </a:rPr>
                        <a:t>.</a:t>
                      </a:r>
                      <a:endParaRPr lang="en-US" sz="2000" dirty="0">
                        <a:effectLst/>
                        <a:latin typeface="Times New Roman" pitchFamily="18" charset="0"/>
                        <a:cs typeface="Times New Roman" pitchFamily="18" charset="0"/>
                      </a:endParaRPr>
                    </a:p>
                    <a:p>
                      <a:pPr algn="just">
                        <a:lnSpc>
                          <a:spcPct val="115000"/>
                        </a:lnSpc>
                        <a:spcAft>
                          <a:spcPts val="0"/>
                        </a:spcAft>
                      </a:pP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Cái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nhìn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hồn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nhiên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trong</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sáng</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đầy</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thơ</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thiện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cảm</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luôn</a:t>
                      </a:r>
                      <a:r>
                        <a:rPr lang="en-US" sz="2000" kern="1200" dirty="0">
                          <a:effectLst/>
                          <a:latin typeface="Times New Roman" pitchFamily="18" charset="0"/>
                          <a:cs typeface="Times New Roman" pitchFamily="18" charset="0"/>
                        </a:rPr>
                        <a:t> tin </a:t>
                      </a:r>
                      <a:r>
                        <a:rPr lang="en-US" sz="2000" kern="1200" dirty="0" err="1">
                          <a:effectLst/>
                          <a:latin typeface="Times New Roman" pitchFamily="18" charset="0"/>
                          <a:cs typeface="Times New Roman" pitchFamily="18" charset="0"/>
                        </a:rPr>
                        <a:t>cậy</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hưởng</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đến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phần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đẹp</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đẽ</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không</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bị</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giới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bạn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bởi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định</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kiến</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hoài</a:t>
                      </a:r>
                      <a:r>
                        <a:rPr lang="en-US" sz="2000" kern="1200" dirty="0">
                          <a:effectLst/>
                          <a:latin typeface="Times New Roman" pitchFamily="18" charset="0"/>
                          <a:cs typeface="Times New Roman" pitchFamily="18" charset="0"/>
                        </a:rPr>
                        <a:t> </a:t>
                      </a:r>
                      <a:r>
                        <a:rPr lang="en-US" sz="2000" kern="1200" dirty="0" err="1">
                          <a:effectLst/>
                          <a:latin typeface="Times New Roman" pitchFamily="18" charset="0"/>
                          <a:cs typeface="Times New Roman" pitchFamily="18" charset="0"/>
                        </a:rPr>
                        <a:t>nghi</a:t>
                      </a:r>
                      <a:r>
                        <a:rPr lang="en-US" sz="2000" kern="12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5594" marR="65594" marT="0" marB="0"/>
                </a:tc>
              </a:tr>
            </a:tbl>
          </a:graphicData>
        </a:graphic>
      </p:graphicFrame>
      <p:sp>
        <p:nvSpPr>
          <p:cNvPr id="6" name="Rectangle 5"/>
          <p:cNvSpPr/>
          <p:nvPr/>
        </p:nvSpPr>
        <p:spPr>
          <a:xfrm>
            <a:off x="611560" y="260648"/>
            <a:ext cx="7776864" cy="1077218"/>
          </a:xfrm>
          <a:prstGeom prst="rect">
            <a:avLst/>
          </a:prstGeom>
        </p:spPr>
        <p:txBody>
          <a:bodyPr wrap="square">
            <a:spAutoFit/>
          </a:bodyPr>
          <a:lstStyle/>
          <a:p>
            <a:r>
              <a:rPr lang="en-US" sz="2800" b="1" dirty="0"/>
              <a:t>? </a:t>
            </a:r>
            <a:r>
              <a:rPr lang="en-US" sz="2800" b="1" dirty="0" err="1"/>
              <a:t>Những</a:t>
            </a:r>
            <a:r>
              <a:rPr lang="en-US" sz="2800" b="1" dirty="0"/>
              <a:t> </a:t>
            </a:r>
            <a:r>
              <a:rPr lang="en-US" sz="2800" b="1" dirty="0" err="1"/>
              <a:t>điều</a:t>
            </a:r>
            <a:r>
              <a:rPr lang="en-US" sz="2800" b="1" dirty="0"/>
              <a:t> </a:t>
            </a:r>
            <a:r>
              <a:rPr lang="en-US" sz="2800" b="1" dirty="0" err="1"/>
              <a:t>gì</a:t>
            </a:r>
            <a:r>
              <a:rPr lang="en-US" sz="2800" b="1" dirty="0"/>
              <a:t> ở HTB </a:t>
            </a:r>
            <a:r>
              <a:rPr lang="en-US" sz="2800" b="1" dirty="0" err="1"/>
              <a:t>khiến</a:t>
            </a:r>
            <a:r>
              <a:rPr lang="en-US" sz="2800" b="1" dirty="0"/>
              <a:t> </a:t>
            </a:r>
            <a:r>
              <a:rPr lang="en-US" sz="2800" b="1" dirty="0" err="1"/>
              <a:t>cáo</a:t>
            </a:r>
            <a:r>
              <a:rPr lang="en-US" sz="2800" b="1" dirty="0"/>
              <a:t> </a:t>
            </a:r>
            <a:r>
              <a:rPr lang="en-US" sz="2800" b="1" dirty="0" err="1"/>
              <a:t>thiết</a:t>
            </a:r>
            <a:r>
              <a:rPr lang="en-US" sz="2800" b="1" dirty="0"/>
              <a:t> </a:t>
            </a:r>
            <a:r>
              <a:rPr lang="en-US" sz="2800" b="1" dirty="0" err="1"/>
              <a:t>tha</a:t>
            </a:r>
            <a:r>
              <a:rPr lang="en-US" b="1" dirty="0"/>
              <a:t> </a:t>
            </a:r>
            <a:r>
              <a:rPr lang="en-US" sz="3200" b="1" dirty="0" err="1"/>
              <a:t>mong</a:t>
            </a:r>
            <a:r>
              <a:rPr lang="en-US" sz="3200" b="1" dirty="0"/>
              <a:t> </a:t>
            </a:r>
            <a:r>
              <a:rPr lang="en-US" sz="3200" b="1" dirty="0" err="1"/>
              <a:t>được</a:t>
            </a:r>
            <a:r>
              <a:rPr lang="en-US" sz="3200" b="1" dirty="0"/>
              <a:t> </a:t>
            </a:r>
            <a:r>
              <a:rPr lang="en-US" sz="3200" b="1" dirty="0" err="1"/>
              <a:t>kết</a:t>
            </a:r>
            <a:r>
              <a:rPr lang="en-US" sz="3200" b="1" dirty="0"/>
              <a:t> </a:t>
            </a:r>
            <a:r>
              <a:rPr lang="en-US" sz="3200" b="1" dirty="0" err="1"/>
              <a:t>bạn</a:t>
            </a:r>
            <a:r>
              <a:rPr lang="en-US" sz="3200" b="1" dirty="0"/>
              <a:t> </a:t>
            </a:r>
            <a:r>
              <a:rPr lang="en-US" sz="3200" b="1" dirty="0" err="1"/>
              <a:t>với</a:t>
            </a:r>
            <a:r>
              <a:rPr lang="en-US" sz="3200" b="1" dirty="0"/>
              <a:t> </a:t>
            </a:r>
            <a:r>
              <a:rPr lang="en-US" sz="3200" b="1" dirty="0" err="1"/>
              <a:t>cậu</a:t>
            </a:r>
            <a:r>
              <a:rPr lang="en-US" sz="3200" b="1" dirty="0"/>
              <a:t>?</a:t>
            </a:r>
            <a:endParaRPr lang="en-US" sz="3200" dirty="0"/>
          </a:p>
        </p:txBody>
      </p:sp>
    </p:spTree>
    <p:extLst>
      <p:ext uri="{BB962C8B-B14F-4D97-AF65-F5344CB8AC3E}">
        <p14:creationId xmlns:p14="http://schemas.microsoft.com/office/powerpoint/2010/main" val="837662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事情, 镜子&#10;&#10;已生成高可信度的说明">
            <a:extLst>
              <a:ext uri="{FF2B5EF4-FFF2-40B4-BE49-F238E27FC236}">
                <a16:creationId xmlns="" xmlns:a16="http://schemas.microsoft.com/office/drawing/2014/main" id="{4F1E291A-782B-A54B-AF96-41EF3ED52870}"/>
              </a:ext>
            </a:extLst>
          </p:cNvPr>
          <p:cNvPicPr>
            <a:picLocks noChangeAspect="1"/>
          </p:cNvPicPr>
          <p:nvPr/>
        </p:nvPicPr>
        <p:blipFill rotWithShape="1">
          <a:blip r:embed="rId2">
            <a:extLst>
              <a:ext uri="{28A0092B-C50C-407E-A947-70E740481C1C}">
                <a14:useLocalDpi xmlns:a14="http://schemas.microsoft.com/office/drawing/2010/main" val="0"/>
              </a:ext>
            </a:extLst>
          </a:blip>
          <a:srcRect t="26820"/>
          <a:stretch/>
        </p:blipFill>
        <p:spPr>
          <a:xfrm>
            <a:off x="-58366" y="626771"/>
            <a:ext cx="7230083" cy="5949127"/>
          </a:xfrm>
          <a:prstGeom prst="rect">
            <a:avLst/>
          </a:prstGeom>
        </p:spPr>
      </p:pic>
      <p:sp>
        <p:nvSpPr>
          <p:cNvPr id="5" name="TextBox 4">
            <a:extLst>
              <a:ext uri="{FF2B5EF4-FFF2-40B4-BE49-F238E27FC236}">
                <a16:creationId xmlns="" xmlns:a16="http://schemas.microsoft.com/office/drawing/2014/main" id="{E352B832-B31C-324C-952F-08B19F5835F8}"/>
              </a:ext>
            </a:extLst>
          </p:cNvPr>
          <p:cNvSpPr txBox="1"/>
          <p:nvPr/>
        </p:nvSpPr>
        <p:spPr>
          <a:xfrm>
            <a:off x="1619672" y="1124744"/>
            <a:ext cx="4176464" cy="4031873"/>
          </a:xfrm>
          <a:prstGeom prst="rect">
            <a:avLst/>
          </a:prstGeom>
          <a:noFill/>
        </p:spPr>
        <p:txBody>
          <a:bodyPr wrap="square" rtlCol="0">
            <a:spAutoFit/>
          </a:bodyPr>
          <a:lstStyle/>
          <a:p>
            <a:pPr algn="just"/>
            <a:r>
              <a:rPr lang="en-US" sz="3200" b="1" i="1" dirty="0" err="1">
                <a:solidFill>
                  <a:srgbClr val="000000"/>
                </a:solidFill>
                <a:effectLst/>
                <a:latin typeface="Times New Roman" panose="02020603050405020304" pitchFamily="18" charset="0"/>
                <a:ea typeface="Liberation Serif"/>
                <a:cs typeface="Liberation Serif"/>
              </a:rPr>
              <a:t>Từ</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việc</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giới</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thiệu</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hai</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nhân</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vật</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cáo</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và</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hoàng</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tử</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bé</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gặp</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gỡ</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và</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làm</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quen</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với</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nhau</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em</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rút</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ra</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cho</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mình</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bài</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học</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gì</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khi</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em</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gặp</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gỡ</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và</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làm</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quen</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những</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người</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bạn</a:t>
            </a:r>
            <a:r>
              <a:rPr lang="en-US" sz="3200" b="1" i="1" dirty="0">
                <a:solidFill>
                  <a:srgbClr val="000000"/>
                </a:solidFill>
                <a:effectLst/>
                <a:latin typeface="Times New Roman" panose="02020603050405020304" pitchFamily="18" charset="0"/>
                <a:ea typeface="Liberation Serif"/>
                <a:cs typeface="Liberation Serif"/>
              </a:rPr>
              <a:t> </a:t>
            </a:r>
            <a:r>
              <a:rPr lang="en-US" sz="3200" b="1" i="1" dirty="0" err="1">
                <a:solidFill>
                  <a:srgbClr val="000000"/>
                </a:solidFill>
                <a:effectLst/>
                <a:latin typeface="Times New Roman" panose="02020603050405020304" pitchFamily="18" charset="0"/>
                <a:ea typeface="Liberation Serif"/>
                <a:cs typeface="Liberation Serif"/>
              </a:rPr>
              <a:t>mới</a:t>
            </a:r>
            <a:r>
              <a:rPr lang="en-US" sz="3200" b="1" i="1" dirty="0">
                <a:solidFill>
                  <a:srgbClr val="000000"/>
                </a:solidFill>
                <a:effectLst/>
                <a:latin typeface="Times New Roman" panose="02020603050405020304" pitchFamily="18" charset="0"/>
                <a:ea typeface="Liberation Serif"/>
                <a:cs typeface="Liberation Serif"/>
              </a:rPr>
              <a:t>?</a:t>
            </a:r>
            <a:endParaRPr lang="x-none" sz="3200" dirty="0">
              <a:latin typeface="Times New Roman" panose="02020603050405020304" pitchFamily="18" charset="0"/>
              <a:cs typeface="Times New Roman" panose="02020603050405020304" pitchFamily="18" charset="0"/>
            </a:endParaRPr>
          </a:p>
        </p:txBody>
      </p:sp>
      <p:pic>
        <p:nvPicPr>
          <p:cNvPr id="6" name="Picture 5" descr="c0f27f09977f3a249bb988b4986ed5f9.png">
            <a:extLst>
              <a:ext uri="{FF2B5EF4-FFF2-40B4-BE49-F238E27FC236}">
                <a16:creationId xmlns="" xmlns:a16="http://schemas.microsoft.com/office/drawing/2014/main" id="{BFA4D39E-3284-7B48-BBB4-9E0270F5E642}"/>
              </a:ext>
            </a:extLst>
          </p:cNvPr>
          <p:cNvPicPr>
            <a:picLocks noChangeAspect="1"/>
          </p:cNvPicPr>
          <p:nvPr/>
        </p:nvPicPr>
        <p:blipFill>
          <a:blip r:embed="rId3" cstate="print"/>
          <a:stretch>
            <a:fillRect/>
          </a:stretch>
        </p:blipFill>
        <p:spPr>
          <a:xfrm>
            <a:off x="6459225" y="2690504"/>
            <a:ext cx="2405821" cy="4415458"/>
          </a:xfrm>
          <a:prstGeom prst="rect">
            <a:avLst/>
          </a:prstGeom>
        </p:spPr>
      </p:pic>
    </p:spTree>
    <p:extLst>
      <p:ext uri="{BB962C8B-B14F-4D97-AF65-F5344CB8AC3E}">
        <p14:creationId xmlns:p14="http://schemas.microsoft.com/office/powerpoint/2010/main" val="384007560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a:extLst>
              <a:ext uri="{FF2B5EF4-FFF2-40B4-BE49-F238E27FC236}">
                <a16:creationId xmlns="" xmlns:a16="http://schemas.microsoft.com/office/drawing/2014/main" id="{F336D62F-C3C0-4098-BC59-925B1F61A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1" t="6037" r="23728" b="6109"/>
          <a:stretch/>
        </p:blipFill>
        <p:spPr bwMode="auto">
          <a:xfrm>
            <a:off x="674065" y="2713387"/>
            <a:ext cx="2059147" cy="3483133"/>
          </a:xfrm>
          <a:prstGeom prst="rect">
            <a:avLst/>
          </a:prstGeom>
          <a:noFill/>
          <a:extLst>
            <a:ext uri="{909E8E84-426E-40DD-AFC4-6F175D3DCCD1}">
              <a14:hiddenFill xmlns:a14="http://schemas.microsoft.com/office/drawing/2010/main">
                <a:solidFill>
                  <a:srgbClr val="FFFFFF"/>
                </a:solidFill>
              </a14:hiddenFill>
            </a:ext>
          </a:extLst>
        </p:spPr>
      </p:pic>
      <p:pic>
        <p:nvPicPr>
          <p:cNvPr id="4" name="PA_图片 4" descr="图片包含 事情, 镜子&#10;&#10;已生成高可信度的说明">
            <a:extLst>
              <a:ext uri="{FF2B5EF4-FFF2-40B4-BE49-F238E27FC236}">
                <a16:creationId xmlns="" xmlns:a16="http://schemas.microsoft.com/office/drawing/2014/main" id="{A5FA37BE-F562-BE6D-0DF2-BC0650AA2887}"/>
              </a:ext>
            </a:extLst>
          </p:cNvPr>
          <p:cNvPicPr>
            <a:picLocks noChangeAspect="1"/>
          </p:cNvPicPr>
          <p:nvPr/>
        </p:nvPicPr>
        <p:blipFill rotWithShape="1">
          <a:blip r:embed="rId4">
            <a:extLst>
              <a:ext uri="{28A0092B-C50C-407E-A947-70E740481C1C}">
                <a14:useLocalDpi xmlns:a14="http://schemas.microsoft.com/office/drawing/2010/main" val="0"/>
              </a:ext>
            </a:extLst>
          </a:blip>
          <a:srcRect t="26820"/>
          <a:stretch/>
        </p:blipFill>
        <p:spPr>
          <a:xfrm>
            <a:off x="2327342" y="787941"/>
            <a:ext cx="5581246" cy="4202348"/>
          </a:xfrm>
          <a:prstGeom prst="rect">
            <a:avLst/>
          </a:prstGeom>
        </p:spPr>
      </p:pic>
      <p:sp>
        <p:nvSpPr>
          <p:cNvPr id="7" name="TextBox 6">
            <a:extLst>
              <a:ext uri="{FF2B5EF4-FFF2-40B4-BE49-F238E27FC236}">
                <a16:creationId xmlns="" xmlns:a16="http://schemas.microsoft.com/office/drawing/2014/main" id="{C6052E77-9DF2-EDBB-1622-AAEE0C830FC4}"/>
              </a:ext>
            </a:extLst>
          </p:cNvPr>
          <p:cNvSpPr txBox="1"/>
          <p:nvPr/>
        </p:nvSpPr>
        <p:spPr>
          <a:xfrm>
            <a:off x="3398029" y="2084830"/>
            <a:ext cx="3612276" cy="2062103"/>
          </a:xfrm>
          <a:prstGeom prst="rect">
            <a:avLst/>
          </a:prstGeom>
          <a:noFill/>
        </p:spPr>
        <p:txBody>
          <a:bodyPr wrap="square" rtlCol="0">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Nêu một số câu ca dao, tục ngữ nói về tình bạn mà em biết?</a:t>
            </a:r>
            <a:endParaRPr lang="x-non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55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xmlns=""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xmlns=""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xmlns=""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xmlns=""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xmlns=""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xmlns=""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881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907A2E6D-82FA-4407-8981-8F0C4E0AE138}"/>
              </a:ext>
            </a:extLst>
          </p:cNvPr>
          <p:cNvGrpSpPr/>
          <p:nvPr/>
        </p:nvGrpSpPr>
        <p:grpSpPr>
          <a:xfrm>
            <a:off x="2089765" y="1345763"/>
            <a:ext cx="6635282" cy="1483845"/>
            <a:chOff x="2057400" y="996576"/>
            <a:chExt cx="7077634" cy="1187076"/>
          </a:xfrm>
        </p:grpSpPr>
        <p:sp>
          <p:nvSpPr>
            <p:cNvPr id="9" name="Rectangle: Rounded Corners 8">
              <a:extLst>
                <a:ext uri="{FF2B5EF4-FFF2-40B4-BE49-F238E27FC236}">
                  <a16:creationId xmlns="" xmlns:a16="http://schemas.microsoft.com/office/drawing/2014/main" id="{1417AE06-9B04-4F17-84ED-D84A8D99325A}"/>
                </a:ext>
              </a:extLst>
            </p:cNvPr>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7" name="Rectangle: Rounded Corners 6">
              <a:extLst>
                <a:ext uri="{FF2B5EF4-FFF2-40B4-BE49-F238E27FC236}">
                  <a16:creationId xmlns="" xmlns:a16="http://schemas.microsoft.com/office/drawing/2014/main" id="{85D6DC79-7B4B-47D8-B585-A3A7853F9EA6}"/>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8" name="Rectangle: Rounded Corners 7">
              <a:extLst>
                <a:ext uri="{FF2B5EF4-FFF2-40B4-BE49-F238E27FC236}">
                  <a16:creationId xmlns="" xmlns:a16="http://schemas.microsoft.com/office/drawing/2014/main" id="{8755D12B-1849-4AE8-A4EB-183AE516BD92}"/>
                </a:ext>
              </a:extLst>
            </p:cNvPr>
            <p:cNvSpPr/>
            <p:nvPr/>
          </p:nvSpPr>
          <p:spPr>
            <a:xfrm>
              <a:off x="2057400" y="996576"/>
              <a:ext cx="1117600" cy="1079500"/>
            </a:xfrm>
            <a:prstGeom prst="roundRect">
              <a:avLst>
                <a:gd name="adj" fmla="val 28432"/>
              </a:avLst>
            </a:prstGeom>
            <a:solidFill>
              <a:srgbClr val="FDC5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grpSp>
      <p:grpSp>
        <p:nvGrpSpPr>
          <p:cNvPr id="11" name="Group 10">
            <a:extLst>
              <a:ext uri="{FF2B5EF4-FFF2-40B4-BE49-F238E27FC236}">
                <a16:creationId xmlns="" xmlns:a16="http://schemas.microsoft.com/office/drawing/2014/main" id="{7690C3F0-44F8-41DB-880F-3CBD94C6570D}"/>
              </a:ext>
            </a:extLst>
          </p:cNvPr>
          <p:cNvGrpSpPr/>
          <p:nvPr/>
        </p:nvGrpSpPr>
        <p:grpSpPr>
          <a:xfrm>
            <a:off x="2009923" y="3638765"/>
            <a:ext cx="6635282" cy="1483845"/>
            <a:chOff x="2057400" y="996576"/>
            <a:chExt cx="7077634" cy="1187076"/>
          </a:xfrm>
        </p:grpSpPr>
        <p:sp>
          <p:nvSpPr>
            <p:cNvPr id="12" name="Rectangle: Rounded Corners 11">
              <a:extLst>
                <a:ext uri="{FF2B5EF4-FFF2-40B4-BE49-F238E27FC236}">
                  <a16:creationId xmlns="" xmlns:a16="http://schemas.microsoft.com/office/drawing/2014/main" id="{70799ADE-C31E-428F-A64E-3BB62B2146FF}"/>
                </a:ext>
              </a:extLst>
            </p:cNvPr>
            <p:cNvSpPr/>
            <p:nvPr/>
          </p:nvSpPr>
          <p:spPr>
            <a:xfrm>
              <a:off x="2142565" y="1104152"/>
              <a:ext cx="6992469" cy="1079500"/>
            </a:xfrm>
            <a:prstGeom prst="roundRect">
              <a:avLst>
                <a:gd name="adj" fmla="val 28432"/>
              </a:avLst>
            </a:prstGeom>
            <a:solidFill>
              <a:srgbClr val="9EDA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13" name="Rectangle: Rounded Corners 12">
              <a:extLst>
                <a:ext uri="{FF2B5EF4-FFF2-40B4-BE49-F238E27FC236}">
                  <a16:creationId xmlns="" xmlns:a16="http://schemas.microsoft.com/office/drawing/2014/main" id="{29C0916D-9714-4B9D-ABCB-FF1AAB14F93A}"/>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14" name="Rectangle: Rounded Corners 13">
              <a:extLst>
                <a:ext uri="{FF2B5EF4-FFF2-40B4-BE49-F238E27FC236}">
                  <a16:creationId xmlns="" xmlns:a16="http://schemas.microsoft.com/office/drawing/2014/main" id="{DCED312D-993A-4FEE-A31F-2E9EDD7A9616}"/>
                </a:ext>
              </a:extLst>
            </p:cNvPr>
            <p:cNvSpPr/>
            <p:nvPr/>
          </p:nvSpPr>
          <p:spPr>
            <a:xfrm>
              <a:off x="2057400" y="996576"/>
              <a:ext cx="1117600" cy="1079500"/>
            </a:xfrm>
            <a:prstGeom prst="roundRect">
              <a:avLst>
                <a:gd name="adj" fmla="val 28432"/>
              </a:avLst>
            </a:prstGeom>
            <a:solidFill>
              <a:srgbClr val="9ED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2</a:t>
              </a:r>
            </a:p>
          </p:txBody>
        </p:sp>
      </p:grpSp>
      <p:grpSp>
        <p:nvGrpSpPr>
          <p:cNvPr id="19" name="Group 18">
            <a:extLst>
              <a:ext uri="{FF2B5EF4-FFF2-40B4-BE49-F238E27FC236}">
                <a16:creationId xmlns="" xmlns:a16="http://schemas.microsoft.com/office/drawing/2014/main" id="{D2E2EF4E-8634-433D-8929-88DCF63DD757}"/>
              </a:ext>
            </a:extLst>
          </p:cNvPr>
          <p:cNvGrpSpPr/>
          <p:nvPr/>
        </p:nvGrpSpPr>
        <p:grpSpPr>
          <a:xfrm>
            <a:off x="322710" y="605865"/>
            <a:ext cx="1420366" cy="5531970"/>
            <a:chOff x="2142566" y="-2457076"/>
            <a:chExt cx="2692701" cy="4640728"/>
          </a:xfrm>
        </p:grpSpPr>
        <p:sp>
          <p:nvSpPr>
            <p:cNvPr id="21" name="Rectangle: Rounded Corners 20">
              <a:extLst>
                <a:ext uri="{FF2B5EF4-FFF2-40B4-BE49-F238E27FC236}">
                  <a16:creationId xmlns="" xmlns:a16="http://schemas.microsoft.com/office/drawing/2014/main" id="{3DAAE5E4-F423-467B-82A1-F8581303DB97}"/>
                </a:ext>
              </a:extLst>
            </p:cNvPr>
            <p:cNvSpPr/>
            <p:nvPr/>
          </p:nvSpPr>
          <p:spPr>
            <a:xfrm>
              <a:off x="2142566" y="-2457076"/>
              <a:ext cx="2692701" cy="4640728"/>
            </a:xfrm>
            <a:prstGeom prst="roundRect">
              <a:avLst>
                <a:gd name="adj" fmla="val 28432"/>
              </a:avLst>
            </a:prstGeom>
            <a:solidFill>
              <a:srgbClr val="FEE6FB"/>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22" name="Rectangle: Rounded Corners 21">
              <a:extLst>
                <a:ext uri="{FF2B5EF4-FFF2-40B4-BE49-F238E27FC236}">
                  <a16:creationId xmlns="" xmlns:a16="http://schemas.microsoft.com/office/drawing/2014/main" id="{EB3B644D-F336-4BE6-9C88-31E11BF72D48}"/>
                </a:ext>
              </a:extLst>
            </p:cNvPr>
            <p:cNvSpPr/>
            <p:nvPr/>
          </p:nvSpPr>
          <p:spPr>
            <a:xfrm>
              <a:off x="2367525" y="-2302124"/>
              <a:ext cx="2256210" cy="4389561"/>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grpSp>
      <p:sp>
        <p:nvSpPr>
          <p:cNvPr id="23" name="TextBox 22">
            <a:extLst>
              <a:ext uri="{FF2B5EF4-FFF2-40B4-BE49-F238E27FC236}">
                <a16:creationId xmlns="" xmlns:a16="http://schemas.microsoft.com/office/drawing/2014/main" id="{3533F712-251C-4240-89E8-A18848D6D394}"/>
              </a:ext>
            </a:extLst>
          </p:cNvPr>
          <p:cNvSpPr txBox="1"/>
          <p:nvPr/>
        </p:nvSpPr>
        <p:spPr>
          <a:xfrm rot="16200000">
            <a:off x="-2016614" y="2978503"/>
            <a:ext cx="6096000" cy="861774"/>
          </a:xfrm>
          <a:prstGeom prst="rect">
            <a:avLst/>
          </a:prstGeom>
          <a:noFill/>
        </p:spPr>
        <p:txBody>
          <a:bodyPr wrap="square">
            <a:spAutoFit/>
          </a:bodyPr>
          <a:lstStyle/>
          <a:p>
            <a:pPr algn="ctr"/>
            <a:r>
              <a:rPr lang="en-US" sz="5000" b="1" dirty="0" err="1">
                <a:solidFill>
                  <a:srgbClr val="FF0000"/>
                </a:solidFill>
                <a:latin typeface="Times New Roman" panose="02020603050405020304" pitchFamily="18" charset="0"/>
                <a:cs typeface="Times New Roman" panose="02020603050405020304" pitchFamily="18" charset="0"/>
              </a:rPr>
              <a:t>Hướng</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err="1">
                <a:solidFill>
                  <a:srgbClr val="FF0000"/>
                </a:solidFill>
                <a:latin typeface="Times New Roman" panose="02020603050405020304" pitchFamily="18" charset="0"/>
                <a:cs typeface="Times New Roman" panose="02020603050405020304" pitchFamily="18" charset="0"/>
              </a:rPr>
              <a:t>dẫn</a:t>
            </a:r>
            <a:r>
              <a:rPr lang="en-US" sz="5000" b="1">
                <a:solidFill>
                  <a:srgbClr val="FF0000"/>
                </a:solidFill>
                <a:latin typeface="Times New Roman" panose="02020603050405020304" pitchFamily="18" charset="0"/>
                <a:cs typeface="Times New Roman" panose="02020603050405020304" pitchFamily="18" charset="0"/>
              </a:rPr>
              <a:t> về nhà</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FF9FD553-151C-41D3-956F-532D84D5789A}"/>
              </a:ext>
            </a:extLst>
          </p:cNvPr>
          <p:cNvSpPr txBox="1"/>
          <p:nvPr/>
        </p:nvSpPr>
        <p:spPr>
          <a:xfrm>
            <a:off x="3126176" y="1743450"/>
            <a:ext cx="5396472" cy="1015663"/>
          </a:xfrm>
          <a:prstGeom prst="rect">
            <a:avLst/>
          </a:prstGeom>
          <a:noFill/>
        </p:spPr>
        <p:txBody>
          <a:bodyPr wrap="square">
            <a:spAutoFit/>
          </a:bodyPr>
          <a:lstStyle/>
          <a:p>
            <a:pPr algn="just"/>
            <a:r>
              <a:rPr lang="en-US" sz="3000" dirty="0" err="1">
                <a:latin typeface="Times New Roman" panose="02020603050405020304" pitchFamily="18" charset="0"/>
                <a:cs typeface="Times New Roman" panose="02020603050405020304" pitchFamily="18" charset="0"/>
              </a:rPr>
              <a:t>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Hoàn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endParaRPr lang="en-US" sz="30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5DFA5A39-6AC5-4449-91B2-4F5DB5E8ED95}"/>
              </a:ext>
            </a:extLst>
          </p:cNvPr>
          <p:cNvSpPr txBox="1"/>
          <p:nvPr/>
        </p:nvSpPr>
        <p:spPr>
          <a:xfrm>
            <a:off x="3108528" y="3638765"/>
            <a:ext cx="5711943" cy="1477328"/>
          </a:xfrm>
          <a:prstGeom prst="rect">
            <a:avLst/>
          </a:prstGeom>
          <a:noFill/>
        </p:spPr>
        <p:txBody>
          <a:bodyPr wrap="square">
            <a:spAutoFit/>
          </a:bodyPr>
          <a:lstStyle/>
          <a:p>
            <a:pPr algn="just"/>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trích</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kết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bạn</a:t>
            </a:r>
            <a:r>
              <a:rPr lang="en-US" sz="3000" dirty="0" smtClean="0">
                <a:latin typeface="Times New Roman" panose="02020603050405020304" pitchFamily="18" charset="0"/>
                <a:cs typeface="Times New Roman" panose="02020603050405020304" pitchFamily="18" charset="0"/>
              </a:rPr>
              <a:t> – chia </a:t>
            </a:r>
            <a:r>
              <a:rPr lang="en-US" sz="3000" dirty="0" err="1" smtClean="0">
                <a:latin typeface="Times New Roman" panose="02020603050405020304" pitchFamily="18" charset="0"/>
                <a:cs typeface="Times New Roman" panose="02020603050405020304" pitchFamily="18" charset="0"/>
              </a:rPr>
              <a:t>tay</a:t>
            </a:r>
            <a:r>
              <a:rPr lang="en-US" sz="3000" dirty="0" smtClean="0">
                <a:latin typeface="Times New Roman" panose="02020603050405020304" pitchFamily="18" charset="0"/>
                <a:cs typeface="Times New Roman" panose="02020603050405020304" pitchFamily="18" charset="0"/>
              </a:rPr>
              <a:t>)</a:t>
            </a:r>
          </a:p>
          <a:p>
            <a:pPr algn="just"/>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lại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bản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tóm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tắt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đoạn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trích</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ảnh Về Mây Trong Ban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44624"/>
            <a:ext cx="9036496"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800" dirty="0"/>
              <a:t>   </a:t>
            </a:r>
            <a:r>
              <a:rPr lang="vi-VN" altLang="en-US" sz="2800" dirty="0" smtClean="0">
                <a:latin typeface="+mj-lt"/>
              </a:rPr>
              <a:t>Thế rồi một con cáo xuất hiện:</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Xin chào - con cáo nói.</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Xin chào - hoàng tử bé lịch sự trả lời rồi quay người lại nhưng không nhìn thấy gì.</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Mình ở đây - giọng nói vang lên - dưới cây táo...</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Bạn là ai? Hoàng tử hỏi. - Bạn dễ thương quá...</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Mình là cáo - con cáo trả lời.</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Lại đây chơi với mình đi - hoàng tử bé đề nghị nó.</a:t>
            </a:r>
          </a:p>
          <a:p>
            <a:pPr algn="just" eaLnBrk="1" hangingPunct="1"/>
            <a:r>
              <a:rPr lang="vi-VN" altLang="en-US" sz="2800" dirty="0" smtClean="0">
                <a:latin typeface="Times New Roman" pitchFamily="18" charset="0"/>
                <a:cs typeface="Times New Roman" pitchFamily="18" charset="0"/>
              </a:rPr>
              <a:t> </a:t>
            </a:r>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Mình buồn quá...</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Mình không thể chơi với bạn được - con cáo nói. </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Mình chưa được cảm hóa.</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À xin lỗi! - Hoàng tử bé thốt lên.</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Nhưng sực nhớ ra , cậu hỏi lại:</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Cảm hóa nghĩa là gì?</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Bạn không phải người ở đây - con cáo nói - bạn đi tìm gì vây?</a:t>
            </a:r>
          </a:p>
          <a:p>
            <a:pPr algn="just" eaLnBrk="1" hangingPunct="1"/>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0845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ảnh Về Mây Trong Ban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44624"/>
            <a:ext cx="9036496"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Mình đi tìm con người. - Hoàng tử bé nói. - « Cảm hóa» nghĩa là gì?</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Con người - con cáo nói - họ có súng và họ đi săn.</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Thật là phiền toái! Họ còn nuôi gà nữa. Đó là chuyện được nhất ở họ. Bạn có tìm gà không?</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Không , mình đi tìm bạn bè. « Cảm hóa» nghĩa là gì?</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Đó là thứ bị lãng quên lâu lắm rồi. Nó có nghĩa là « làm cho gần gũi hơn...».</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Làm cho gần gũi hơn?</a:t>
            </a:r>
          </a:p>
          <a:p>
            <a:pPr algn="just" eaLnBrk="1" hangingPunct="1"/>
            <a:r>
              <a:rPr lang="vi-VN" altLang="en-US" sz="2800" dirty="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  - Chứ sao - con cáo lên giọng. - Bạn đối với mình mới chỉ là một cậu bé giống như cả trăm nghìn cậu bé. Và mình không cần đến bạn. Còn bạn chẳng cần gì đến mình. Mình đối với bạn chỉ là một con cáo giống như cả trăm nghìn con cáo. Nhưng, nếu bạn cảm hóa mình, tụi mình sẽ cần đến nhau. Lúc đó bạn đối với mình là duy nhất trên đời. Mình đối với bạn sẽ là duy nhất trên đời... </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856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34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9B16580-70C7-4670-BBB0-444BF08D65DC}"/>
              </a:ext>
            </a:extLst>
          </p:cNvPr>
          <p:cNvPicPr>
            <a:picLocks noChangeAspect="1"/>
          </p:cNvPicPr>
          <p:nvPr/>
        </p:nvPicPr>
        <p:blipFill>
          <a:blip r:embed="rId2"/>
          <a:stretch>
            <a:fillRect/>
          </a:stretch>
        </p:blipFill>
        <p:spPr>
          <a:xfrm>
            <a:off x="5076056" y="27357"/>
            <a:ext cx="3960440" cy="3528392"/>
          </a:xfrm>
          <a:prstGeom prst="rect">
            <a:avLst/>
          </a:prstGeom>
        </p:spPr>
      </p:pic>
      <p:pic>
        <p:nvPicPr>
          <p:cNvPr id="6" name="Picture 5">
            <a:extLst>
              <a:ext uri="{FF2B5EF4-FFF2-40B4-BE49-F238E27FC236}">
                <a16:creationId xmlns="" xmlns:a16="http://schemas.microsoft.com/office/drawing/2014/main" id="{B949720B-A039-42C3-96B1-9154329DD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112" t="20541" r="24013" b="19482"/>
          <a:stretch>
            <a:fillRect/>
          </a:stretch>
        </p:blipFill>
        <p:spPr bwMode="auto">
          <a:xfrm>
            <a:off x="5054780" y="3607470"/>
            <a:ext cx="4176464" cy="3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7504" y="71046"/>
            <a:ext cx="1872208" cy="523220"/>
          </a:xfrm>
          <a:prstGeom prst="rect">
            <a:avLst/>
          </a:prstGeom>
          <a:noFill/>
        </p:spPr>
        <p:txBody>
          <a:bodyPr wrap="square" rtlCol="0">
            <a:spAutoFit/>
          </a:bodyPr>
          <a:lstStyle/>
          <a:p>
            <a:r>
              <a:rPr lang="vi-VN" sz="2800" dirty="0" smtClean="0">
                <a:solidFill>
                  <a:srgbClr val="FF0000"/>
                </a:solidFill>
                <a:latin typeface="+mj-lt"/>
              </a:rPr>
              <a:t>a. Tác giả</a:t>
            </a:r>
            <a:endParaRPr lang="en-US" sz="2800" dirty="0">
              <a:solidFill>
                <a:srgbClr val="FF0000"/>
              </a:solidFill>
              <a:latin typeface="+mj-lt"/>
            </a:endParaRPr>
          </a:p>
        </p:txBody>
      </p:sp>
      <p:sp>
        <p:nvSpPr>
          <p:cNvPr id="8" name="TextBox 7"/>
          <p:cNvSpPr txBox="1"/>
          <p:nvPr/>
        </p:nvSpPr>
        <p:spPr>
          <a:xfrm>
            <a:off x="251520" y="594266"/>
            <a:ext cx="4392488" cy="461665"/>
          </a:xfrm>
          <a:prstGeom prst="rect">
            <a:avLst/>
          </a:prstGeom>
          <a:noFill/>
        </p:spPr>
        <p:txBody>
          <a:bodyPr wrap="square" rtlCol="0">
            <a:spAutoFit/>
          </a:bodyPr>
          <a:lstStyle/>
          <a:p>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Ăng-toan </a:t>
            </a:r>
            <a:r>
              <a:rPr lang="ru-RU" sz="2400" dirty="0">
                <a:latin typeface="Times New Roman" panose="02020603050405020304" pitchFamily="18" charset="0"/>
                <a:ea typeface="Calibri" panose="020F0502020204030204" pitchFamily="34" charset="0"/>
                <a:cs typeface="Times New Roman" panose="02020603050405020304" pitchFamily="18" charset="0"/>
              </a:rPr>
              <a:t>đơ Xanh-tơ Ê-xu-pe-ri </a:t>
            </a:r>
            <a:endParaRPr lang="en-US" sz="2400" dirty="0"/>
          </a:p>
        </p:txBody>
      </p:sp>
      <p:sp>
        <p:nvSpPr>
          <p:cNvPr id="9" name="TextBox 8"/>
          <p:cNvSpPr txBox="1"/>
          <p:nvPr/>
        </p:nvSpPr>
        <p:spPr>
          <a:xfrm>
            <a:off x="395536" y="1062555"/>
            <a:ext cx="4464496" cy="830997"/>
          </a:xfrm>
          <a:prstGeom prst="rect">
            <a:avLst/>
          </a:prstGeom>
          <a:noFill/>
        </p:spPr>
        <p:txBody>
          <a:bodyPr wrap="square" rtlCol="0">
            <a:spAutoFit/>
          </a:bodyPr>
          <a:lstStyle/>
          <a:p>
            <a:r>
              <a:rPr lang="vi-VN" sz="2400" dirty="0" smtClean="0">
                <a:latin typeface="+mj-lt"/>
              </a:rPr>
              <a:t>- Ông sinh năm 1900, mất năm 1994.</a:t>
            </a:r>
            <a:endParaRPr lang="en-US" sz="2400" dirty="0">
              <a:latin typeface="+mj-lt"/>
            </a:endParaRPr>
          </a:p>
        </p:txBody>
      </p:sp>
      <p:sp>
        <p:nvSpPr>
          <p:cNvPr id="10" name="TextBox 9"/>
          <p:cNvSpPr txBox="1"/>
          <p:nvPr/>
        </p:nvSpPr>
        <p:spPr>
          <a:xfrm>
            <a:off x="405666" y="1879653"/>
            <a:ext cx="4248472"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Là nhà văn lớn của nước Pháp</a:t>
            </a:r>
            <a:r>
              <a:rPr lang="vi-VN" sz="2400" dirty="0" smtClean="0"/>
              <a:t>.</a:t>
            </a:r>
            <a:endParaRPr lang="en-US" sz="2400" dirty="0"/>
          </a:p>
        </p:txBody>
      </p:sp>
      <p:sp>
        <p:nvSpPr>
          <p:cNvPr id="11" name="TextBox 10"/>
          <p:cNvSpPr txBox="1"/>
          <p:nvPr/>
        </p:nvSpPr>
        <p:spPr>
          <a:xfrm>
            <a:off x="467544" y="2397707"/>
            <a:ext cx="4121368" cy="1200329"/>
          </a:xfrm>
          <a:prstGeom prst="rect">
            <a:avLst/>
          </a:prstGeom>
          <a:noFill/>
        </p:spPr>
        <p:txBody>
          <a:bodyPr wrap="square" rtlCol="0">
            <a:spAutoFit/>
          </a:bodyPr>
          <a:lstStyle/>
          <a:p>
            <a:pPr algn="just">
              <a:spcBef>
                <a:spcPct val="0"/>
              </a:spcBef>
              <a:buFontTx/>
              <a:buNone/>
            </a:pPr>
            <a:r>
              <a:rPr lang="vi-VN" altLang="x-none" sz="2400" dirty="0" smtClean="0">
                <a:latin typeface="Times New Roman" panose="02020603050405020304" pitchFamily="18" charset="0"/>
                <a:cs typeface="Times New Roman" panose="02020603050405020304" pitchFamily="18" charset="0"/>
              </a:rPr>
              <a:t>- C</a:t>
            </a:r>
            <a:r>
              <a:rPr lang="en-US" altLang="x-none" sz="2400" dirty="0" err="1" smtClean="0">
                <a:latin typeface="Times New Roman" panose="02020603050405020304" pitchFamily="18" charset="0"/>
                <a:cs typeface="Times New Roman" panose="02020603050405020304" pitchFamily="18" charset="0"/>
              </a:rPr>
              <a:t>ác</a:t>
            </a:r>
            <a:r>
              <a:rPr lang="en-US" altLang="x-none" sz="2400" dirty="0" smtClean="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phẩm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ông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lấy</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cảm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hứng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từ</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những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chuyến</a:t>
            </a:r>
            <a:r>
              <a:rPr lang="en-US" altLang="x-none" sz="2400" dirty="0">
                <a:latin typeface="Times New Roman" panose="02020603050405020304" pitchFamily="18" charset="0"/>
                <a:cs typeface="Times New Roman" panose="02020603050405020304" pitchFamily="18" charset="0"/>
              </a:rPr>
              <a:t> bay </a:t>
            </a:r>
            <a:r>
              <a:rPr lang="en-US" altLang="x-none" sz="2400" dirty="0" err="1">
                <a:latin typeface="Times New Roman" panose="02020603050405020304" pitchFamily="18" charset="0"/>
                <a:cs typeface="Times New Roman" panose="02020603050405020304" pitchFamily="18" charset="0"/>
              </a:rPr>
              <a:t>và</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cuộc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sống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người</a:t>
            </a:r>
            <a:r>
              <a:rPr lang="en-US" altLang="x-none" sz="2400" dirty="0">
                <a:latin typeface="Times New Roman" panose="02020603050405020304" pitchFamily="18" charset="0"/>
                <a:cs typeface="Times New Roman" panose="02020603050405020304" pitchFamily="18" charset="0"/>
              </a:rPr>
              <a:t> phi </a:t>
            </a:r>
            <a:r>
              <a:rPr lang="en-US" altLang="x-none" sz="2400" dirty="0" err="1">
                <a:latin typeface="Times New Roman" panose="02020603050405020304" pitchFamily="18" charset="0"/>
                <a:cs typeface="Times New Roman" panose="02020603050405020304" pitchFamily="18" charset="0"/>
              </a:rPr>
              <a:t>công</a:t>
            </a:r>
            <a:r>
              <a:rPr lang="en-US" altLang="x-none" sz="2400" dirty="0">
                <a:latin typeface="Times New Roman" panose="02020603050405020304" pitchFamily="18" charset="0"/>
                <a:cs typeface="Times New Roman" panose="02020603050405020304" pitchFamily="18" charset="0"/>
              </a:rPr>
              <a:t>.</a:t>
            </a:r>
            <a:endParaRPr lang="x-none" altLang="x-none"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467544" y="3607470"/>
            <a:ext cx="4248472" cy="1200329"/>
          </a:xfrm>
          <a:prstGeom prst="rect">
            <a:avLst/>
          </a:prstGeom>
          <a:noFill/>
        </p:spPr>
        <p:txBody>
          <a:bodyPr wrap="square" rtlCol="0">
            <a:spAutoFit/>
          </a:bodyPr>
          <a:lstStyle/>
          <a:p>
            <a:pPr algn="just"/>
            <a:r>
              <a:rPr lang="vi-VN" dirty="0" smtClean="0"/>
              <a:t>- </a:t>
            </a:r>
            <a:r>
              <a:rPr lang="vi-VN" sz="2400" dirty="0" smtClean="0">
                <a:latin typeface="Times New Roman" pitchFamily="18" charset="0"/>
                <a:cs typeface="Times New Roman" pitchFamily="18" charset="0"/>
              </a:rPr>
              <a:t>Ngòi bút đậm chất trữ tình, trong trẻo, giàu cảm hứng lãng mạn.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9706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ảnh Về Mây Trong Ban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9512" y="241012"/>
            <a:ext cx="8568952" cy="6740307"/>
          </a:xfrm>
          <a:prstGeom prst="rect">
            <a:avLst/>
          </a:prstGeom>
          <a:noFill/>
        </p:spPr>
        <p:txBody>
          <a:bodyPr wrap="square">
            <a:spAutoFit/>
          </a:bodyPr>
          <a:lstStyle/>
          <a:p>
            <a:pPr algn="just" eaLnBrk="1" hangingPunct="1">
              <a:defRPr/>
            </a:pPr>
            <a:r>
              <a:rPr lang="vi-VN" sz="2400" dirty="0" smtClean="0">
                <a:latin typeface="Times New Roman" panose="02020603050405020304" pitchFamily="18" charset="0"/>
                <a:cs typeface="Times New Roman" panose="02020603050405020304" pitchFamily="18" charset="0"/>
              </a:rPr>
              <a:t>Ê- xu- pe – ri sinh năm 1900 – 1944. Là một nhà văn, một phi công Pháp nổi tiếng. Ông sinh ra trong một gia đình quý tốc bị sa sút, mồ côi cha từ năm 4 tuổi, sống với người cô.  Khi còn là học sinh ông rất chăm chỉ và có năng khiếu về văn chương, hội họa, cơ khí.</a:t>
            </a:r>
          </a:p>
          <a:p>
            <a:pPr algn="just" eaLnBrk="1" hangingPunct="1">
              <a:defRPr/>
            </a:pPr>
            <a:r>
              <a:rPr lang="vi-VN" sz="2400" dirty="0" smtClean="0">
                <a:latin typeface="Times New Roman" panose="02020603050405020304" pitchFamily="18" charset="0"/>
                <a:cs typeface="Times New Roman" panose="02020603050405020304" pitchFamily="18" charset="0"/>
              </a:rPr>
              <a:t>Năm 21 tuổi ông tham gia không quân Pháp và trở thành phi công quân sự năm 22 tuổi. Mặc dù bị thương tật vĩnh viễn trong một tai nạn bay năm 39 tuổi nhưng ông vẫn cố gắng rèn luyện và trở thành phi công trinh sát quân sự.</a:t>
            </a:r>
          </a:p>
          <a:p>
            <a:pPr algn="just" eaLnBrk="1" hangingPunct="1">
              <a:defRPr/>
            </a:pPr>
            <a:r>
              <a:rPr lang="vi-VN" sz="2400" dirty="0" smtClean="0">
                <a:latin typeface="Times New Roman" panose="02020603050405020304" pitchFamily="18" charset="0"/>
                <a:cs typeface="Times New Roman" panose="02020603050405020304" pitchFamily="18" charset="0"/>
              </a:rPr>
              <a:t>Ê- xu-pe-ri đã tìm thấy trong những chuyến bay của ông nguồn cảm hứng sinh động cho những hành động anh hùng và chủ đề cho những sáng tác. Ngòi bút của ông đậm chất trữ tình, trong trẻo , giàu cảm hứng lãng mạn. Là một trong ba tác gia hiện đại được đọc nhiều nhất trong nhà trường phổ thông Pháp hiện nay. Là một trong những gương mặt đẹp nhất mà nước Pháp có được từ đầu thế kỷ XX đến nay.</a:t>
            </a:r>
          </a:p>
          <a:p>
            <a:pPr algn="just" eaLnBrk="1" hangingPunct="1">
              <a:defRPr/>
            </a:pPr>
            <a:r>
              <a:rPr lang="vi-VN" sz="2400" dirty="0" smtClean="0">
                <a:latin typeface="Times New Roman" panose="02020603050405020304" pitchFamily="18" charset="0"/>
                <a:cs typeface="Times New Roman" panose="02020603050405020304" pitchFamily="18" charset="0"/>
              </a:rPr>
              <a:t>Ê-xu-pe-ri sáng tác không nhiều nhưng để lại những tác phẩm thật sự sâu sắc và có giá trị.</a:t>
            </a:r>
          </a:p>
          <a:p>
            <a:pPr eaLnBrk="1" hangingPunct="1">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76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0EC2723-77AA-3606-3863-DE32A58D3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275" y="2807664"/>
            <a:ext cx="1748395" cy="3521413"/>
          </a:xfrm>
          <a:prstGeom prst="rect">
            <a:avLst/>
          </a:prstGeom>
        </p:spPr>
      </p:pic>
      <p:pic>
        <p:nvPicPr>
          <p:cNvPr id="5" name="Picture 4">
            <a:extLst>
              <a:ext uri="{FF2B5EF4-FFF2-40B4-BE49-F238E27FC236}">
                <a16:creationId xmlns="" xmlns:a16="http://schemas.microsoft.com/office/drawing/2014/main" id="{44F3A907-8557-A120-0B93-94DE40056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781" y="1429964"/>
            <a:ext cx="1800074" cy="3521414"/>
          </a:xfrm>
          <a:prstGeom prst="rect">
            <a:avLst/>
          </a:prstGeom>
        </p:spPr>
      </p:pic>
      <p:pic>
        <p:nvPicPr>
          <p:cNvPr id="7" name="Picture 6">
            <a:extLst>
              <a:ext uri="{FF2B5EF4-FFF2-40B4-BE49-F238E27FC236}">
                <a16:creationId xmlns="" xmlns:a16="http://schemas.microsoft.com/office/drawing/2014/main" id="{A5A17CAB-27EB-7B86-6F26-B96756D42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110" y="1926079"/>
            <a:ext cx="1800074" cy="3647872"/>
          </a:xfrm>
          <a:prstGeom prst="rect">
            <a:avLst/>
          </a:prstGeom>
        </p:spPr>
      </p:pic>
      <p:pic>
        <p:nvPicPr>
          <p:cNvPr id="9" name="Picture 2" descr="Le Petit Prince">
            <a:extLst>
              <a:ext uri="{FF2B5EF4-FFF2-40B4-BE49-F238E27FC236}">
                <a16:creationId xmlns="" xmlns:a16="http://schemas.microsoft.com/office/drawing/2014/main" id="{DF970B42-4099-4697-430E-5C13F1D3AD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69"/>
          <a:stretch/>
        </p:blipFill>
        <p:spPr bwMode="auto">
          <a:xfrm>
            <a:off x="240493" y="724708"/>
            <a:ext cx="1808433" cy="352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83" descr="516fc1e6a4fe5695ec295d2032531c2e.png">
            <a:extLst>
              <a:ext uri="{FF2B5EF4-FFF2-40B4-BE49-F238E27FC236}">
                <a16:creationId xmlns="" xmlns:a16="http://schemas.microsoft.com/office/drawing/2014/main" id="{FB0C39DE-EC4C-985F-5C9C-606755826267}"/>
              </a:ext>
            </a:extLst>
          </p:cNvPr>
          <p:cNvPicPr>
            <a:picLocks noChangeAspect="1"/>
          </p:cNvPicPr>
          <p:nvPr/>
        </p:nvPicPr>
        <p:blipFill>
          <a:blip r:embed="rId6" cstate="print"/>
          <a:stretch>
            <a:fillRect/>
          </a:stretch>
        </p:blipFill>
        <p:spPr>
          <a:xfrm>
            <a:off x="6400795" y="52265"/>
            <a:ext cx="2743205" cy="2755398"/>
          </a:xfrm>
          <a:prstGeom prst="rect">
            <a:avLst/>
          </a:prstGeom>
        </p:spPr>
      </p:pic>
    </p:spTree>
    <p:extLst>
      <p:ext uri="{BB962C8B-B14F-4D97-AF65-F5344CB8AC3E}">
        <p14:creationId xmlns:p14="http://schemas.microsoft.com/office/powerpoint/2010/main" val="2212588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549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1353</Words>
  <Application>Microsoft Office PowerPoint</Application>
  <PresentationFormat>On-screen Show (4:3)</PresentationFormat>
  <Paragraphs>111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41</cp:revision>
  <dcterms:created xsi:type="dcterms:W3CDTF">2023-09-09T13:43:09Z</dcterms:created>
  <dcterms:modified xsi:type="dcterms:W3CDTF">2024-05-23T16:03:53Z</dcterms:modified>
</cp:coreProperties>
</file>