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711" r:id="rId2"/>
    <p:sldId id="665" r:id="rId3"/>
    <p:sldId id="716" r:id="rId4"/>
    <p:sldId id="722" r:id="rId5"/>
    <p:sldId id="723" r:id="rId6"/>
    <p:sldId id="725" r:id="rId7"/>
    <p:sldId id="729" r:id="rId8"/>
    <p:sldId id="728" r:id="rId9"/>
    <p:sldId id="727" r:id="rId10"/>
    <p:sldId id="726" r:id="rId11"/>
    <p:sldId id="503" r:id="rId12"/>
    <p:sldId id="737" r:id="rId13"/>
    <p:sldId id="696" r:id="rId14"/>
    <p:sldId id="705" r:id="rId15"/>
    <p:sldId id="704" r:id="rId16"/>
    <p:sldId id="642" r:id="rId17"/>
    <p:sldId id="702" r:id="rId18"/>
    <p:sldId id="670" r:id="rId19"/>
    <p:sldId id="685" r:id="rId20"/>
    <p:sldId id="699" r:id="rId21"/>
    <p:sldId id="707" r:id="rId22"/>
    <p:sldId id="626" r:id="rId23"/>
    <p:sldId id="622" r:id="rId24"/>
    <p:sldId id="678" r:id="rId25"/>
    <p:sldId id="693" r:id="rId26"/>
    <p:sldId id="709" r:id="rId27"/>
    <p:sldId id="694" r:id="rId28"/>
    <p:sldId id="731" r:id="rId29"/>
    <p:sldId id="712" r:id="rId30"/>
    <p:sldId id="732" r:id="rId31"/>
    <p:sldId id="664" r:id="rId32"/>
    <p:sldId id="733" r:id="rId33"/>
    <p:sldId id="73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09900"/>
    <a:srgbClr val="99FF66"/>
    <a:srgbClr val="00FF00"/>
    <a:srgbClr val="11C1FF"/>
    <a:srgbClr val="0D30DD"/>
    <a:srgbClr val="FFCCFF"/>
    <a:srgbClr val="BCFCD4"/>
    <a:srgbClr val="33CCFF"/>
    <a:srgbClr val="F11B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varScale="1">
        <p:scale>
          <a:sx n="77" d="100"/>
          <a:sy n="77" d="100"/>
        </p:scale>
        <p:origin x="1212" y="84"/>
      </p:cViewPr>
      <p:guideLst>
        <p:guide orient="horz" pos="2112"/>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A12AB02-55AD-41BE-B52F-8087B0799E5F}" type="slidenum">
              <a:rPr lang="en-US" altLang="en-US" sz="1200" smtClean="0">
                <a:latin typeface="Arial" panose="020B0604020202020204" pitchFamily="34" charset="0"/>
              </a:rPr>
              <a:pPr/>
              <a:t>1</a:t>
            </a:fld>
            <a:endParaRPr lang="en-US" altLang="en-US" sz="1200" smtClean="0">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681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9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86002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15470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64048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26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03B6E6-C6E9-40D9-BFB7-0124447475D5}"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40273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03B6E6-C6E9-40D9-BFB7-0124447475D5}"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824836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03B6E6-C6E9-40D9-BFB7-0124447475D5}" type="datetimeFigureOut">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35455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103B6E6-C6E9-40D9-BFB7-0124447475D5}" type="datetimeFigureOut">
              <a:rPr lang="en-US" smtClean="0"/>
              <a:t>2/22/2024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02058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103B6E6-C6E9-40D9-BFB7-0124447475D5}" type="datetimeFigureOut">
              <a:rPr lang="en-US" smtClean="0"/>
              <a:t>2/22/2024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299582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19047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103B6E6-C6E9-40D9-BFB7-0124447475D5}" type="datetimeFigureOut">
              <a:rPr lang="en-US" smtClean="0"/>
              <a:t>2/22/2024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C5C3C07-856A-4BE8-83AF-F12F03AE5FF0}"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035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11.jpeg"/><Relationship Id="rId9"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EJ14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WordArt 4"/>
          <p:cNvSpPr>
            <a:spLocks noChangeArrowheads="1" noChangeShapeType="1" noTextEdit="1"/>
          </p:cNvSpPr>
          <p:nvPr/>
        </p:nvSpPr>
        <p:spPr bwMode="auto">
          <a:xfrm>
            <a:off x="1257300" y="2057400"/>
            <a:ext cx="6629400" cy="1295400"/>
          </a:xfrm>
          <a:prstGeom prst="rect">
            <a:avLst/>
          </a:prstGeom>
        </p:spPr>
        <p:txBody>
          <a:bodyPr wrap="none" fromWordArt="1">
            <a:prstTxWarp prst="textPlain">
              <a:avLst>
                <a:gd name="adj" fmla="val 50000"/>
              </a:avLst>
            </a:prstTxWarp>
          </a:bodyPr>
          <a:lstStyle/>
          <a:p>
            <a:pPr algn="ct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Nhiệt</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liệt</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chào</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mừng</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các</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thầy</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cô</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về</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dự</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giờ</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p>
          <a:p>
            <a:pPr algn="ct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môn</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cs typeface="Times New Roman" panose="02020603050405020304" pitchFamily="18" charset="0"/>
              </a:rPr>
              <a:t> </a:t>
            </a:r>
            <a:r>
              <a:rPr lang="vi-VN" sz="3600" b="1" i="1" kern="10" dirty="0" smtClean="0">
                <a:ln w="9525">
                  <a:solidFill>
                    <a:srgbClr val="0000FF"/>
                  </a:solidFill>
                  <a:round/>
                  <a:headEnd/>
                  <a:tailEnd/>
                </a:ln>
                <a:solidFill>
                  <a:srgbClr val="0000FF"/>
                </a:solidFill>
                <a:effectLst>
                  <a:outerShdw dist="563972" dir="14049741" sx="125000" sy="125000" algn="tl" rotWithShape="0">
                    <a:srgbClr val="C7DFD3">
                      <a:alpha val="79999"/>
                    </a:srgbClr>
                  </a:outerShdw>
                </a:effectLst>
                <a:latin typeface="+mj-lt"/>
                <a:cs typeface="Times New Roman" panose="02020603050405020304" pitchFamily="18" charset="0"/>
              </a:rPr>
              <a:t>Lịch sử </a:t>
            </a:r>
            <a:r>
              <a:rPr lang="en-US" sz="3600" b="1" i="1" kern="10" dirty="0" err="1" smtClean="0">
                <a:ln w="9525">
                  <a:solidFill>
                    <a:srgbClr val="0000FF"/>
                  </a:solidFill>
                  <a:round/>
                  <a:headEnd/>
                  <a:tailEnd/>
                </a:ln>
                <a:solidFill>
                  <a:srgbClr val="0000FF"/>
                </a:solidFill>
                <a:effectLst>
                  <a:outerShdw dist="563972" dir="14049741" sx="125000" sy="125000" algn="tl" rotWithShape="0">
                    <a:srgbClr val="C7DFD3">
                      <a:alpha val="79999"/>
                    </a:srgbClr>
                  </a:outerShdw>
                </a:effectLst>
                <a:latin typeface="+mj-lt"/>
                <a:cs typeface="Times New Roman" panose="02020603050405020304" pitchFamily="18" charset="0"/>
              </a:rPr>
              <a:t>Địa</a:t>
            </a:r>
            <a:r>
              <a:rPr lang="en-US" sz="3600" b="1" i="1" kern="10" dirty="0" smtClean="0">
                <a:ln w="9525">
                  <a:solidFill>
                    <a:srgbClr val="0000FF"/>
                  </a:solidFill>
                  <a:round/>
                  <a:headEnd/>
                  <a:tailEnd/>
                </a:ln>
                <a:solidFill>
                  <a:srgbClr val="0000FF"/>
                </a:solidFill>
                <a:effectLst>
                  <a:outerShdw dist="563972" dir="14049741" sx="125000" sy="125000" algn="tl" rotWithShape="0">
                    <a:srgbClr val="C7DFD3">
                      <a:alpha val="79999"/>
                    </a:srgbClr>
                  </a:outerShdw>
                </a:effectLst>
                <a:latin typeface="+mj-lt"/>
                <a:cs typeface="Times New Roman" panose="02020603050405020304" pitchFamily="18" charset="0"/>
              </a:rPr>
              <a:t> </a:t>
            </a:r>
            <a:r>
              <a:rPr lang="en-US" sz="3600" b="1" i="1" kern="10" dirty="0" err="1">
                <a:ln w="9525">
                  <a:solidFill>
                    <a:srgbClr val="0000FF"/>
                  </a:solidFill>
                  <a:round/>
                  <a:headEnd/>
                  <a:tailEnd/>
                </a:ln>
                <a:solidFill>
                  <a:srgbClr val="0000FF"/>
                </a:solidFill>
                <a:effectLst>
                  <a:outerShdw dist="563972" dir="14049741" sx="125000" sy="125000" algn="tl" rotWithShape="0">
                    <a:srgbClr val="C7DFD3">
                      <a:alpha val="79999"/>
                    </a:srgbClr>
                  </a:outerShdw>
                </a:effectLst>
                <a:latin typeface="+mj-lt"/>
                <a:cs typeface="Times New Roman" panose="02020603050405020304" pitchFamily="18" charset="0"/>
              </a:rPr>
              <a:t>lí</a:t>
            </a:r>
            <a:r>
              <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latin typeface="+mj-lt"/>
                <a:cs typeface="Times New Roman" panose="02020603050405020304" pitchFamily="18" charset="0"/>
              </a:rPr>
              <a:t> </a:t>
            </a:r>
            <a:r>
              <a:rPr lang="vi-VN" sz="3600" b="1" i="1" kern="10" dirty="0" smtClean="0">
                <a:ln w="9525">
                  <a:solidFill>
                    <a:srgbClr val="0000FF"/>
                  </a:solidFill>
                  <a:round/>
                  <a:headEnd/>
                  <a:tailEnd/>
                </a:ln>
                <a:solidFill>
                  <a:srgbClr val="0000FF"/>
                </a:solidFill>
                <a:effectLst>
                  <a:outerShdw dist="563972" dir="14049741" sx="125000" sy="125000" algn="tl" rotWithShape="0">
                    <a:srgbClr val="C7DFD3">
                      <a:alpha val="79999"/>
                    </a:srgbClr>
                  </a:outerShdw>
                </a:effectLst>
                <a:latin typeface="+mj-lt"/>
                <a:cs typeface="Times New Roman" panose="02020603050405020304" pitchFamily="18" charset="0"/>
              </a:rPr>
              <a:t>lớp 8A3</a:t>
            </a:r>
            <a:endParaRPr lang="en-US" sz="3600" b="1" i="1" kern="10" dirty="0">
              <a:ln w="9525">
                <a:solidFill>
                  <a:srgbClr val="0000FF"/>
                </a:solidFill>
                <a:round/>
                <a:headEnd/>
                <a:tailEnd/>
              </a:ln>
              <a:solidFill>
                <a:srgbClr val="0000FF"/>
              </a:solidFill>
              <a:effectLst>
                <a:outerShdw dist="563972" dir="14049741" sx="125000" sy="125000" algn="tl" rotWithShape="0">
                  <a:srgbClr val="C7DFD3">
                    <a:alpha val="79999"/>
                  </a:srgbClr>
                </a:outerShdw>
              </a:effectLst>
              <a:latin typeface="+mj-lt"/>
              <a:cs typeface="Times New Roman" panose="02020603050405020304" pitchFamily="18" charset="0"/>
            </a:endParaRPr>
          </a:p>
        </p:txBody>
      </p:sp>
      <p:sp>
        <p:nvSpPr>
          <p:cNvPr id="27653" name="Text Box 5"/>
          <p:cNvSpPr txBox="1">
            <a:spLocks noChangeArrowheads="1"/>
          </p:cNvSpPr>
          <p:nvPr/>
        </p:nvSpPr>
        <p:spPr bwMode="auto">
          <a:xfrm>
            <a:off x="1143000" y="4292600"/>
            <a:ext cx="6070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i="1">
                <a:solidFill>
                  <a:srgbClr val="FF0000"/>
                </a:solidFill>
                <a:latin typeface="Times New Roman" panose="02020603050405020304" pitchFamily="18" charset="0"/>
                <a:cs typeface="Arial" panose="020B0604020202020204" pitchFamily="34" charset="0"/>
              </a:rPr>
              <a:t>Giáo viên:</a:t>
            </a:r>
            <a:r>
              <a:rPr lang="vi-VN" altLang="en-US" sz="3600" b="1" i="1">
                <a:solidFill>
                  <a:srgbClr val="FF0000"/>
                </a:solidFill>
                <a:latin typeface="Times New Roman" panose="02020603050405020304" pitchFamily="18" charset="0"/>
                <a:cs typeface="Arial" panose="020B0604020202020204" pitchFamily="34" charset="0"/>
              </a:rPr>
              <a:t>Bùi Thị Thanh Nga</a:t>
            </a:r>
            <a:endParaRPr lang="en-US" altLang="en-US" sz="3600" b="1" i="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05181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1000"/>
                                        <p:tgtEl>
                                          <p:spTgt spid="2765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653"/>
                                        </p:tgtEl>
                                        <p:attrNameLst>
                                          <p:attrName>style.visibility</p:attrName>
                                        </p:attrNameLst>
                                      </p:cBhvr>
                                      <p:to>
                                        <p:strVal val="visible"/>
                                      </p:to>
                                    </p:set>
                                    <p:animEffect transition="in" filter="circle(in)">
                                      <p:cBhvr>
                                        <p:cTn id="10" dur="1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p:cNvSpPr/>
          <p:nvPr/>
        </p:nvSpPr>
        <p:spPr>
          <a:xfrm>
            <a:off x="686063" y="711200"/>
            <a:ext cx="8077200" cy="341632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vi-VN" sz="3200" b="1" dirty="0" smtClean="0">
                <a:solidFill>
                  <a:srgbClr val="FF0000"/>
                </a:solidFill>
                <a:latin typeface="+mj-lt"/>
                <a:ea typeface="Cambria" panose="02040503050406030204" pitchFamily="18" charset="0"/>
              </a:rPr>
              <a:t>Câu</a:t>
            </a:r>
            <a:r>
              <a:rPr lang="en-US" sz="3200" b="1" dirty="0" smtClean="0">
                <a:solidFill>
                  <a:srgbClr val="FF0000"/>
                </a:solidFill>
                <a:latin typeface="+mj-lt"/>
                <a:ea typeface="Cambria" panose="02040503050406030204" pitchFamily="18" charset="0"/>
              </a:rPr>
              <a:t> 7</a:t>
            </a:r>
            <a:r>
              <a:rPr lang="vi-VN" sz="2800" b="1" dirty="0" smtClean="0">
                <a:solidFill>
                  <a:srgbClr val="FF0000"/>
                </a:solidFill>
                <a:latin typeface="+mj-lt"/>
                <a:ea typeface="Cambria" panose="02040503050406030204" pitchFamily="18" charset="0"/>
              </a:rPr>
              <a:t>. </a:t>
            </a:r>
            <a:r>
              <a:rPr lang="vi-VN" sz="3200" b="1" dirty="0" smtClean="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mj-lt"/>
                <a:ea typeface="Cambria" panose="02040503050406030204" pitchFamily="18" charset="0"/>
              </a:rPr>
              <a:t>Điểm du lịch nào sau đây được công nhận là di sản thiên nhiên thế giới?</a:t>
            </a:r>
          </a:p>
          <a:p>
            <a:endParaRPr lang="vi-VN" sz="3200" dirty="0">
              <a:solidFill>
                <a:srgbClr val="FF0000"/>
              </a:solidFill>
              <a:latin typeface="+mj-lt"/>
              <a:ea typeface="Cambria" panose="02040503050406030204" pitchFamily="18" charset="0"/>
            </a:endParaRPr>
          </a:p>
          <a:p>
            <a:endParaRPr lang="en-US" sz="2400" dirty="0" smtClean="0">
              <a:latin typeface="+mj-lt"/>
              <a:ea typeface="Cambria" panose="02040503050406030204" pitchFamily="18" charset="0"/>
            </a:endParaRPr>
          </a:p>
          <a:p>
            <a:pPr marL="514350" indent="-514350">
              <a:buAutoNum type="alphaUcPeriod"/>
            </a:pPr>
            <a:r>
              <a:rPr lang="vi-VN" sz="3200" dirty="0" smtClean="0">
                <a:latin typeface="+mj-lt"/>
                <a:ea typeface="Cambria" panose="02040503050406030204" pitchFamily="18" charset="0"/>
              </a:rPr>
              <a:t>Đà </a:t>
            </a:r>
            <a:r>
              <a:rPr lang="vi-VN" sz="3200" dirty="0">
                <a:latin typeface="+mj-lt"/>
                <a:ea typeface="Cambria" panose="02040503050406030204" pitchFamily="18" charset="0"/>
              </a:rPr>
              <a:t>Nẵng    </a:t>
            </a:r>
            <a:r>
              <a:rPr lang="en-US" sz="3200" dirty="0">
                <a:latin typeface="+mj-lt"/>
                <a:ea typeface="Cambria" panose="02040503050406030204" pitchFamily="18" charset="0"/>
              </a:rPr>
              <a:t>   </a:t>
            </a:r>
            <a:r>
              <a:rPr lang="en-US" sz="3200" dirty="0" smtClean="0">
                <a:latin typeface="+mj-lt"/>
                <a:ea typeface="Cambria" panose="02040503050406030204" pitchFamily="18" charset="0"/>
              </a:rPr>
              <a:t>                    </a:t>
            </a:r>
            <a:r>
              <a:rPr lang="vi-VN" sz="3200" dirty="0">
                <a:latin typeface="+mj-lt"/>
                <a:ea typeface="Cambria" panose="02040503050406030204" pitchFamily="18" charset="0"/>
              </a:rPr>
              <a:t>B. Nha Trang   </a:t>
            </a:r>
            <a:endParaRPr lang="en-US" sz="3200" dirty="0" smtClean="0">
              <a:latin typeface="+mj-lt"/>
              <a:ea typeface="Cambria" panose="02040503050406030204" pitchFamily="18" charset="0"/>
            </a:endParaRPr>
          </a:p>
          <a:p>
            <a:r>
              <a:rPr lang="vi-VN" sz="3200" dirty="0" smtClean="0">
                <a:latin typeface="+mj-lt"/>
                <a:ea typeface="Cambria" panose="02040503050406030204" pitchFamily="18" charset="0"/>
              </a:rPr>
              <a:t>C</a:t>
            </a:r>
            <a:r>
              <a:rPr lang="vi-VN" sz="3200" dirty="0">
                <a:latin typeface="+mj-lt"/>
                <a:ea typeface="Cambria" panose="02040503050406030204" pitchFamily="18" charset="0"/>
              </a:rPr>
              <a:t>. Vũng Tàu</a:t>
            </a:r>
            <a:r>
              <a:rPr lang="en-US" sz="3200" dirty="0">
                <a:latin typeface="+mj-lt"/>
                <a:ea typeface="Cambria" panose="02040503050406030204" pitchFamily="18" charset="0"/>
              </a:rPr>
              <a:t>                          </a:t>
            </a:r>
            <a:r>
              <a:rPr lang="en-US" sz="3200" dirty="0">
                <a:latin typeface="Times New Roman" panose="02020603050405020304" pitchFamily="18" charset="0"/>
                <a:ea typeface="Cambria" panose="02040503050406030204" pitchFamily="18" charset="0"/>
                <a:cs typeface="Times New Roman" panose="02020603050405020304" pitchFamily="18" charset="0"/>
              </a:rPr>
              <a:t>D</a:t>
            </a:r>
            <a:r>
              <a:rPr lang="vi-VN" sz="3200" dirty="0">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mj-lt"/>
                <a:ea typeface="Cambria" panose="02040503050406030204" pitchFamily="18" charset="0"/>
              </a:rPr>
              <a:t>Vịnh Hạ Long</a:t>
            </a:r>
          </a:p>
          <a:p>
            <a:r>
              <a:rPr lang="en-US" sz="3200" dirty="0" smtClean="0">
                <a:latin typeface="+mj-lt"/>
                <a:ea typeface="Cambria" panose="02040503050406030204" pitchFamily="18" charset="0"/>
              </a:rPr>
              <a:t>		</a:t>
            </a:r>
            <a:endParaRPr lang="vi-VN" sz="3200" dirty="0">
              <a:latin typeface="+mj-lt"/>
              <a:ea typeface="Cambria" panose="02040503050406030204" pitchFamily="18" charset="0"/>
            </a:endParaRPr>
          </a:p>
        </p:txBody>
      </p:sp>
      <p:sp>
        <p:nvSpPr>
          <p:cNvPr id="5" name="Oval 4"/>
          <p:cNvSpPr/>
          <p:nvPr/>
        </p:nvSpPr>
        <p:spPr>
          <a:xfrm>
            <a:off x="5105400" y="3073743"/>
            <a:ext cx="504634" cy="558114"/>
          </a:xfrm>
          <a:prstGeom prst="ellipse">
            <a:avLst/>
          </a:prstGeom>
          <a:noFill/>
          <a:ln w="28575">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a:hlinkClick r:id="rId2" action="ppaction://hlinksldjump"/>
          </p:cNvPr>
          <p:cNvSpPr/>
          <p:nvPr/>
        </p:nvSpPr>
        <p:spPr>
          <a:xfrm>
            <a:off x="8001263" y="5638800"/>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947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VĂN MINH CHÂU THỔ </a:t>
            </a:r>
            <a:r>
              <a:rPr lang="en-US" sz="2800" b="1" dirty="0" smtClean="0">
                <a:ln w="10541" cmpd="sng">
                  <a:solidFill>
                    <a:schemeClr val="accent1">
                      <a:shade val="88000"/>
                      <a:satMod val="110000"/>
                    </a:schemeClr>
                  </a:solidFill>
                  <a:prstDash val="solid"/>
                </a:ln>
                <a:solidFill>
                  <a:srgbClr val="FF0000"/>
                </a:solidFill>
                <a:latin typeface="Cambria" pitchFamily="18" charset="0"/>
              </a:rPr>
              <a:t>SÔNG </a:t>
            </a:r>
            <a:r>
              <a:rPr lang="en-US" sz="2800" b="1" dirty="0">
                <a:ln w="10541" cmpd="sng">
                  <a:solidFill>
                    <a:schemeClr val="accent1">
                      <a:shade val="88000"/>
                      <a:satMod val="110000"/>
                    </a:schemeClr>
                  </a:solidFill>
                  <a:prstDash val="solid"/>
                </a:ln>
                <a:solidFill>
                  <a:srgbClr val="FF0000"/>
                </a:solidFill>
                <a:latin typeface="Cambria" pitchFamily="18" charset="0"/>
              </a:rPr>
              <a:t>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1158681" y="4724400"/>
            <a:ext cx="5623119"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LỊCH SỬ, </a:t>
            </a:r>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vi-VN" sz="2500" b="1" dirty="0" smtClean="0">
                <a:ln w="10541" cmpd="sng">
                  <a:solidFill>
                    <a:schemeClr val="accent1">
                      <a:shade val="88000"/>
                      <a:satMod val="110000"/>
                    </a:schemeClr>
                  </a:solidFill>
                  <a:prstDash val="solid"/>
                </a:ln>
                <a:solidFill>
                  <a:srgbClr val="002060"/>
                </a:solidFill>
                <a:latin typeface="Cambria" pitchFamily="18" charset="0"/>
              </a:rPr>
              <a:t> Bùi THị Thanh Nga</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vi-VN" sz="2500" b="1" dirty="0" smtClean="0">
                <a:ln w="10541" cmpd="sng">
                  <a:solidFill>
                    <a:schemeClr val="accent1">
                      <a:shade val="88000"/>
                      <a:satMod val="110000"/>
                    </a:schemeClr>
                  </a:solidFill>
                  <a:prstDash val="solid"/>
                </a:ln>
                <a:solidFill>
                  <a:srgbClr val="002060"/>
                </a:solidFill>
                <a:latin typeface="Cambria" pitchFamily="18" charset="0"/>
              </a:rPr>
              <a:t>8A3</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CHỦ ĐỀ 1. </a:t>
            </a:r>
            <a:r>
              <a:rPr lang="en-US" sz="2400" b="1" dirty="0">
                <a:solidFill>
                  <a:srgbClr val="FF0000"/>
                </a:solidFill>
                <a:effectLst>
                  <a:outerShdw blurRad="38100" dist="38100" dir="2700000" algn="tl">
                    <a:srgbClr val="000000">
                      <a:alpha val="43137"/>
                    </a:srgbClr>
                  </a:outerShdw>
                </a:effectLst>
                <a:latin typeface="Cambria" pitchFamily="18" charset="0"/>
              </a:rPr>
              <a:t>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smtClean="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endParaRPr lang="vi-VN"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71199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271" y="-4028"/>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smtClean="0">
                <a:solidFill>
                  <a:srgbClr val="00B050"/>
                </a:solidFill>
                <a:effectLst>
                  <a:outerShdw blurRad="38100" dist="38100" dir="2700000" algn="tl">
                    <a:srgbClr val="000000">
                      <a:alpha val="43137"/>
                    </a:srgbClr>
                  </a:outerShdw>
                </a:effectLst>
                <a:latin typeface="Cambria" pitchFamily="18" charset="0"/>
              </a:rPr>
              <a:t>PHÂN CÔNG NHIỆM VỤ </a:t>
            </a:r>
            <a:r>
              <a:rPr lang="en-US" sz="2400" b="1" dirty="0" smtClean="0">
                <a:solidFill>
                  <a:srgbClr val="00B050"/>
                </a:solidFill>
                <a:effectLst>
                  <a:outerShdw blurRad="38100" dist="38100" dir="2700000" algn="tl">
                    <a:srgbClr val="000000">
                      <a:alpha val="43137"/>
                    </a:srgbClr>
                  </a:outerShdw>
                </a:effectLst>
                <a:latin typeface="Cambria" pitchFamily="18" charset="0"/>
              </a:rPr>
              <a:t>NỘI DUNG </a:t>
            </a:r>
            <a:r>
              <a:rPr lang="vi-VN" sz="2400" b="1" dirty="0" smtClean="0">
                <a:solidFill>
                  <a:srgbClr val="00B050"/>
                </a:solidFill>
                <a:effectLst>
                  <a:outerShdw blurRad="38100" dist="38100" dir="2700000" algn="tl">
                    <a:srgbClr val="000000">
                      <a:alpha val="43137"/>
                    </a:srgbClr>
                  </a:outerShdw>
                </a:effectLst>
                <a:latin typeface="Cambria" pitchFamily="18" charset="0"/>
              </a:rPr>
              <a:t>GIAO VIỆC VỀ  NHÀ CỦA CÁC NHÓM</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itle 1"/>
          <p:cNvSpPr txBox="1">
            <a:spLocks/>
          </p:cNvSpPr>
          <p:nvPr/>
        </p:nvSpPr>
        <p:spPr>
          <a:xfrm>
            <a:off x="2803336" y="544935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2635171" y="348317"/>
            <a:ext cx="630697" cy="489953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2867072" y="2199671"/>
            <a:ext cx="630697" cy="5349305"/>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239277" y="2376331"/>
            <a:ext cx="498042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smtClean="0">
                <a:solidFill>
                  <a:srgbClr val="FF0000"/>
                </a:solidFill>
                <a:effectLst>
                  <a:outerShdw blurRad="38100" dist="38100" dir="2700000" algn="tl">
                    <a:srgbClr val="000000">
                      <a:alpha val="43137"/>
                    </a:srgbClr>
                  </a:outerShdw>
                </a:effectLst>
                <a:latin typeface="Cambria" pitchFamily="18" charset="0"/>
              </a:rPr>
              <a:t>NHÓM 1: Đồng bằng Sông Hồng</a:t>
            </a:r>
            <a:endParaRPr lang="en-US"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37" name="Title 1"/>
          <p:cNvSpPr txBox="1">
            <a:spLocks/>
          </p:cNvSpPr>
          <p:nvPr/>
        </p:nvSpPr>
        <p:spPr>
          <a:xfrm>
            <a:off x="255299" y="4605927"/>
            <a:ext cx="5764501" cy="3731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smtClean="0">
                <a:solidFill>
                  <a:srgbClr val="FF0000"/>
                </a:solidFill>
                <a:effectLst>
                  <a:outerShdw blurRad="38100" dist="38100" dir="2700000" algn="tl">
                    <a:srgbClr val="000000">
                      <a:alpha val="43137"/>
                    </a:srgbClr>
                  </a:outerShdw>
                </a:effectLst>
              </a:rPr>
              <a:t>NHÓM 2</a:t>
            </a:r>
            <a:r>
              <a:rPr lang="vi-VN" sz="2600" b="1" dirty="0" smtClean="0">
                <a:solidFill>
                  <a:srgbClr val="FF0000"/>
                </a:solidFill>
                <a:effectLst>
                  <a:outerShdw blurRad="38100" dist="38100" dir="2700000" algn="tl">
                    <a:srgbClr val="000000">
                      <a:alpha val="43137"/>
                    </a:srgbClr>
                  </a:outerShdw>
                </a:effectLst>
              </a:rPr>
              <a:t>: Đồng bằng sông Cửu Long</a:t>
            </a:r>
            <a:endParaRPr lang="en-US" sz="2600" b="1"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511306" y="3180112"/>
            <a:ext cx="8095756" cy="3693319"/>
          </a:xfrm>
          <a:prstGeom prst="rect">
            <a:avLst/>
          </a:prstGeom>
        </p:spPr>
        <p:txBody>
          <a:bodyPr wrap="square">
            <a:spAutoFit/>
          </a:bodyPr>
          <a:lstStyle/>
          <a:p>
            <a:pPr algn="just"/>
            <a:r>
              <a:rPr lang="vi-VN" b="1" dirty="0" smtClean="0">
                <a:solidFill>
                  <a:srgbClr val="0D30DD"/>
                </a:solidFill>
                <a:latin typeface="+mj-lt"/>
                <a:ea typeface="Cambria" pitchFamily="18" charset="0"/>
              </a:rPr>
              <a:t>TÌM HIỂU VỀ </a:t>
            </a:r>
            <a:r>
              <a:rPr lang="nl-NL" b="1" dirty="0" smtClean="0">
                <a:solidFill>
                  <a:srgbClr val="0D30DD"/>
                </a:solidFill>
                <a:latin typeface="Times New Roman" panose="02020603050405020304" pitchFamily="18" charset="0"/>
                <a:ea typeface="Cambria" pitchFamily="18" charset="0"/>
                <a:cs typeface="Times New Roman" panose="02020603050405020304" pitchFamily="18" charset="0"/>
              </a:rPr>
              <a:t>QUÁ </a:t>
            </a:r>
            <a:r>
              <a:rPr lang="nl-NL" b="1" dirty="0">
                <a:solidFill>
                  <a:srgbClr val="0D30DD"/>
                </a:solidFill>
                <a:latin typeface="Times New Roman" panose="02020603050405020304" pitchFamily="18" charset="0"/>
                <a:ea typeface="Cambria" pitchFamily="18" charset="0"/>
                <a:cs typeface="Times New Roman" panose="02020603050405020304" pitchFamily="18" charset="0"/>
              </a:rPr>
              <a:t>TRÌNH HÌNH THÀNH VÀ PHÁT TRIỂN CHÂU THỔ SÔNG </a:t>
            </a:r>
            <a:r>
              <a:rPr lang="vi-VN" b="1" dirty="0" smtClean="0">
                <a:solidFill>
                  <a:srgbClr val="0D30DD"/>
                </a:solidFill>
                <a:latin typeface="+mj-lt"/>
                <a:ea typeface="Cambria" pitchFamily="18" charset="0"/>
              </a:rPr>
              <a:t>HỒNG,</a:t>
            </a:r>
            <a:r>
              <a:rPr lang="nl-NL" b="1" dirty="0" smtClean="0">
                <a:solidFill>
                  <a:srgbClr val="0D30DD"/>
                </a:solidFill>
                <a:latin typeface="Times New Roman" panose="02020603050405020304" pitchFamily="18" charset="0"/>
                <a:ea typeface="Cambria" pitchFamily="18" charset="0"/>
                <a:cs typeface="Times New Roman" panose="02020603050405020304" pitchFamily="18" charset="0"/>
              </a:rPr>
              <a:t>CHẾ </a:t>
            </a:r>
            <a:r>
              <a:rPr lang="nl-NL" b="1" dirty="0">
                <a:solidFill>
                  <a:srgbClr val="0D30DD"/>
                </a:solidFill>
                <a:latin typeface="Times New Roman" panose="02020603050405020304" pitchFamily="18" charset="0"/>
                <a:ea typeface="Cambria" pitchFamily="18" charset="0"/>
                <a:cs typeface="Times New Roman" panose="02020603050405020304" pitchFamily="18" charset="0"/>
              </a:rPr>
              <a:t>ĐỘ NƯỚC CỦA SÔNG </a:t>
            </a:r>
            <a:r>
              <a:rPr lang="nl-NL" b="1" dirty="0" smtClean="0">
                <a:solidFill>
                  <a:srgbClr val="0D30DD"/>
                </a:solidFill>
                <a:latin typeface="Times New Roman" panose="02020603050405020304" pitchFamily="18" charset="0"/>
                <a:ea typeface="Cambria" pitchFamily="18" charset="0"/>
                <a:cs typeface="Times New Roman" panose="02020603050405020304" pitchFamily="18" charset="0"/>
              </a:rPr>
              <a:t>HỒNG</a:t>
            </a:r>
            <a:r>
              <a:rPr lang="vi-VN" b="1" dirty="0" smtClean="0">
                <a:solidFill>
                  <a:srgbClr val="0D30DD"/>
                </a:solidFill>
                <a:latin typeface="Times New Roman" panose="02020603050405020304" pitchFamily="18" charset="0"/>
                <a:ea typeface="Cambria" pitchFamily="18" charset="0"/>
                <a:cs typeface="Times New Roman" panose="02020603050405020304" pitchFamily="18" charset="0"/>
              </a:rPr>
              <a:t> </a:t>
            </a:r>
            <a:r>
              <a:rPr lang="vi-VN" b="1" dirty="0" smtClean="0">
                <a:solidFill>
                  <a:srgbClr val="0D30DD"/>
                </a:solidFill>
                <a:latin typeface="+mj-lt"/>
                <a:ea typeface="Cambria" pitchFamily="18" charset="0"/>
              </a:rPr>
              <a:t>VÀ </a:t>
            </a:r>
            <a:r>
              <a:rPr lang="vi-VN" b="1" dirty="0">
                <a:solidFill>
                  <a:srgbClr val="0D30DD"/>
                </a:solidFill>
                <a:effectLst>
                  <a:outerShdw blurRad="38100" dist="38100" dir="2700000" algn="tl">
                    <a:srgbClr val="000000">
                      <a:alpha val="43137"/>
                    </a:srgbClr>
                  </a:outerShdw>
                </a:effectLst>
                <a:latin typeface="+mj-lt"/>
              </a:rPr>
              <a:t>QUÁ TRÌNH CON NGƯỜI KHAI KHẨN VÀ CẢI TẠO CHÂU THỔ, CHẾ NGỰ VÀ THÍCH ỨNG VỚI CHẾ ĐỘ NƯỚC SÔNG HỒNG </a:t>
            </a:r>
            <a:endParaRPr lang="en-US" b="1" dirty="0">
              <a:solidFill>
                <a:srgbClr val="0D30DD"/>
              </a:solidFill>
              <a:effectLst>
                <a:outerShdw blurRad="38100" dist="38100" dir="2700000" algn="tl">
                  <a:srgbClr val="000000">
                    <a:alpha val="43137"/>
                  </a:srgbClr>
                </a:outerShdw>
              </a:effectLst>
              <a:latin typeface="+mj-lt"/>
              <a:ea typeface="Cambria" pitchFamily="18" charset="0"/>
            </a:endParaRPr>
          </a:p>
          <a:p>
            <a:pPr algn="just"/>
            <a:endParaRPr lang="vi-VN" b="1" dirty="0" smtClean="0">
              <a:solidFill>
                <a:srgbClr val="0D30DD"/>
              </a:solidFill>
              <a:effectLst>
                <a:outerShdw blurRad="38100" dist="38100" dir="2700000" algn="tl">
                  <a:srgbClr val="000000">
                    <a:alpha val="43137"/>
                  </a:srgbClr>
                </a:outerShdw>
              </a:effectLst>
              <a:latin typeface="Cambria" pitchFamily="18" charset="0"/>
            </a:endParaRPr>
          </a:p>
          <a:p>
            <a:pPr algn="just"/>
            <a:endParaRPr lang="vi-VN" b="1" dirty="0">
              <a:solidFill>
                <a:srgbClr val="0D30DD"/>
              </a:solidFill>
              <a:effectLst>
                <a:outerShdw blurRad="38100" dist="38100" dir="2700000" algn="tl">
                  <a:srgbClr val="000000">
                    <a:alpha val="43137"/>
                  </a:srgbClr>
                </a:outerShdw>
              </a:effectLst>
              <a:latin typeface="Cambria" pitchFamily="18" charset="0"/>
            </a:endParaRPr>
          </a:p>
          <a:p>
            <a:pPr algn="just"/>
            <a:endParaRPr lang="vi-VN" b="1" dirty="0">
              <a:solidFill>
                <a:srgbClr val="0D30DD"/>
              </a:solidFill>
              <a:effectLst>
                <a:outerShdw blurRad="38100" dist="38100" dir="2700000" algn="tl">
                  <a:srgbClr val="000000">
                    <a:alpha val="43137"/>
                  </a:srgbClr>
                </a:outerShdw>
              </a:effectLst>
              <a:latin typeface="Cambria" pitchFamily="18" charset="0"/>
            </a:endParaRPr>
          </a:p>
          <a:p>
            <a:pPr algn="just"/>
            <a:endParaRPr lang="vi-VN" b="1" dirty="0" smtClean="0">
              <a:solidFill>
                <a:srgbClr val="0D30DD"/>
              </a:solidFill>
              <a:effectLst>
                <a:outerShdw blurRad="38100" dist="38100" dir="2700000" algn="tl">
                  <a:srgbClr val="000000">
                    <a:alpha val="43137"/>
                  </a:srgbClr>
                </a:outerShdw>
              </a:effectLst>
              <a:latin typeface="+mj-lt"/>
            </a:endParaRPr>
          </a:p>
          <a:p>
            <a:pPr algn="just"/>
            <a:r>
              <a:rPr lang="vi-VN" b="1" dirty="0" smtClean="0">
                <a:solidFill>
                  <a:srgbClr val="0D30DD"/>
                </a:solidFill>
                <a:effectLst>
                  <a:outerShdw blurRad="38100" dist="38100" dir="2700000" algn="tl">
                    <a:srgbClr val="000000">
                      <a:alpha val="43137"/>
                    </a:srgbClr>
                  </a:outerShdw>
                </a:effectLst>
                <a:latin typeface="+mj-lt"/>
              </a:rPr>
              <a:t>TÌM HIỂU VỀ QUÁ </a:t>
            </a:r>
            <a:r>
              <a:rPr lang="vi-VN" b="1" dirty="0">
                <a:solidFill>
                  <a:srgbClr val="0D30DD"/>
                </a:solidFill>
                <a:effectLst>
                  <a:outerShdw blurRad="38100" dist="38100" dir="2700000" algn="tl">
                    <a:srgbClr val="000000">
                      <a:alpha val="43137"/>
                    </a:srgbClr>
                  </a:outerShdw>
                </a:effectLst>
                <a:latin typeface="+mj-lt"/>
              </a:rPr>
              <a:t>TRÌNH HÌNH THÀNH VÀ PHÁT TRIỂN CHÂU THỔ SÔNG CỬU </a:t>
            </a:r>
            <a:r>
              <a:rPr lang="vi-VN" b="1" dirty="0" smtClean="0">
                <a:solidFill>
                  <a:srgbClr val="0D30DD"/>
                </a:solidFill>
                <a:effectLst>
                  <a:outerShdw blurRad="38100" dist="38100" dir="2700000" algn="tl">
                    <a:srgbClr val="000000">
                      <a:alpha val="43137"/>
                    </a:srgbClr>
                  </a:outerShdw>
                </a:effectLst>
                <a:latin typeface="+mj-lt"/>
              </a:rPr>
              <a:t>LONG, CHẾ </a:t>
            </a:r>
            <a:r>
              <a:rPr lang="vi-VN" b="1" dirty="0">
                <a:solidFill>
                  <a:srgbClr val="0D30DD"/>
                </a:solidFill>
                <a:effectLst>
                  <a:outerShdw blurRad="38100" dist="38100" dir="2700000" algn="tl">
                    <a:srgbClr val="000000">
                      <a:alpha val="43137"/>
                    </a:srgbClr>
                  </a:outerShdw>
                </a:effectLst>
                <a:latin typeface="+mj-lt"/>
              </a:rPr>
              <a:t>ĐỘ NƯỚC CỦA SÔNG CỬU </a:t>
            </a:r>
            <a:r>
              <a:rPr lang="vi-VN" b="1" dirty="0" smtClean="0">
                <a:solidFill>
                  <a:srgbClr val="0D30DD"/>
                </a:solidFill>
                <a:effectLst>
                  <a:outerShdw blurRad="38100" dist="38100" dir="2700000" algn="tl">
                    <a:srgbClr val="000000">
                      <a:alpha val="43137"/>
                    </a:srgbClr>
                  </a:outerShdw>
                </a:effectLst>
                <a:latin typeface="+mj-lt"/>
              </a:rPr>
              <a:t>LONG </a:t>
            </a:r>
            <a:r>
              <a:rPr lang="vi-VN" b="1" dirty="0">
                <a:solidFill>
                  <a:srgbClr val="0D30DD"/>
                </a:solidFill>
                <a:latin typeface="+mj-lt"/>
                <a:ea typeface="Cambria" pitchFamily="18" charset="0"/>
              </a:rPr>
              <a:t>VÀ </a:t>
            </a:r>
            <a:r>
              <a:rPr lang="vi-VN" b="1" dirty="0">
                <a:solidFill>
                  <a:srgbClr val="0D30DD"/>
                </a:solidFill>
                <a:effectLst>
                  <a:outerShdw blurRad="38100" dist="38100" dir="2700000" algn="tl">
                    <a:srgbClr val="000000">
                      <a:alpha val="43137"/>
                    </a:srgbClr>
                  </a:outerShdw>
                </a:effectLst>
                <a:latin typeface="+mj-lt"/>
              </a:rPr>
              <a:t>QUÁ TRÌNH CON NGƯỜI KHAI KHẨN VÀ CẢI TẠO CHÂU THỔ, CHẾ NGỰ VÀ THÍCH ỨNG VỚI CHẾ ĐỘ NƯỚC </a:t>
            </a:r>
            <a:r>
              <a:rPr lang="vi-VN" b="1" dirty="0" smtClean="0">
                <a:solidFill>
                  <a:srgbClr val="0D30DD"/>
                </a:solidFill>
                <a:effectLst>
                  <a:outerShdw blurRad="38100" dist="38100" dir="2700000" algn="tl">
                    <a:srgbClr val="000000">
                      <a:alpha val="43137"/>
                    </a:srgbClr>
                  </a:outerShdw>
                </a:effectLst>
                <a:latin typeface="+mj-lt"/>
              </a:rPr>
              <a:t>SÔNG CỬU LONG. </a:t>
            </a:r>
            <a:endParaRPr lang="en-US" b="1" dirty="0">
              <a:solidFill>
                <a:srgbClr val="0D30DD"/>
              </a:solidFill>
              <a:effectLst>
                <a:outerShdw blurRad="38100" dist="38100" dir="2700000" algn="tl">
                  <a:srgbClr val="000000">
                    <a:alpha val="43137"/>
                  </a:srgbClr>
                </a:outerShdw>
              </a:effectLst>
              <a:latin typeface="+mj-lt"/>
              <a:ea typeface="Cambria" pitchFamily="18" charset="0"/>
            </a:endParaRPr>
          </a:p>
          <a:p>
            <a:pPr algn="just"/>
            <a:endParaRPr lang="vi-VN" b="1" dirty="0">
              <a:solidFill>
                <a:srgbClr val="0D30DD"/>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973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25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25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100"/>
                                        <p:tgtEl>
                                          <p:spTgt spid="25"/>
                                        </p:tgtEl>
                                      </p:cBhvr>
                                    </p:animEffect>
                                  </p:childTnLst>
                                </p:cTn>
                              </p:par>
                            </p:childTnLst>
                          </p:cTn>
                        </p:par>
                        <p:par>
                          <p:cTn id="28" fill="hold">
                            <p:stCondLst>
                              <p:cond delay="1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250"/>
                                        <p:tgtEl>
                                          <p:spTgt spid="3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25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100"/>
                                        <p:tgtEl>
                                          <p:spTgt spid="24"/>
                                        </p:tgtEl>
                                      </p:cBhvr>
                                    </p:animEffect>
                                  </p:childTnLst>
                                </p:cTn>
                              </p:par>
                            </p:childTnLst>
                          </p:cTn>
                        </p:par>
                        <p:par>
                          <p:cTn id="40" fill="hold">
                            <p:stCondLst>
                              <p:cond delay="100"/>
                            </p:stCondLst>
                            <p:childTnLst>
                              <p:par>
                                <p:cTn id="41" presetID="22" presetClass="entr" presetSubtype="8" fill="hold" grpId="0" nodeType="afterEffect" nodePh="1">
                                  <p:stCondLst>
                                    <p:cond delay="0"/>
                                  </p:stCondLst>
                                  <p:endCondLst>
                                    <p:cond evt="begin" delay="0">
                                      <p:tn val="41"/>
                                    </p:cond>
                                  </p:end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circle(in)">
                                      <p:cBhvr>
                                        <p:cTn id="48" dur="20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Effect transition="in" filter="circle(in)">
                                      <p:cBhvr>
                                        <p:cTn id="53"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30" grpId="0"/>
      <p:bldP spid="33" grpId="0" animBg="1"/>
      <p:bldP spid="34" grpId="0" animBg="1"/>
      <p:bldP spid="35" grpId="0" animBg="1"/>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inh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609600"/>
            <a:ext cx="7391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p:cNvSpPr>
            <a:spLocks/>
          </p:cNvSpPr>
          <p:nvPr/>
        </p:nvSpPr>
        <p:spPr bwMode="auto">
          <a:xfrm>
            <a:off x="876300" y="762000"/>
            <a:ext cx="4734316" cy="4114800"/>
          </a:xfrm>
          <a:custGeom>
            <a:avLst/>
            <a:gdLst>
              <a:gd name="T0" fmla="*/ 2147483646 w 1935"/>
              <a:gd name="T1" fmla="*/ 2147483646 h 2240"/>
              <a:gd name="T2" fmla="*/ 2147483646 w 1935"/>
              <a:gd name="T3" fmla="*/ 2147483646 h 2240"/>
              <a:gd name="T4" fmla="*/ 2147483646 w 1935"/>
              <a:gd name="T5" fmla="*/ 2147483646 h 2240"/>
              <a:gd name="T6" fmla="*/ 2147483646 w 1935"/>
              <a:gd name="T7" fmla="*/ 2147483646 h 2240"/>
              <a:gd name="T8" fmla="*/ 2147483646 w 1935"/>
              <a:gd name="T9" fmla="*/ 2147483646 h 2240"/>
              <a:gd name="T10" fmla="*/ 2147483646 w 1935"/>
              <a:gd name="T11" fmla="*/ 2147483646 h 2240"/>
              <a:gd name="T12" fmla="*/ 2147483646 w 1935"/>
              <a:gd name="T13" fmla="*/ 2147483646 h 2240"/>
              <a:gd name="T14" fmla="*/ 2147483646 w 1935"/>
              <a:gd name="T15" fmla="*/ 2147483646 h 2240"/>
              <a:gd name="T16" fmla="*/ 2147483646 w 1935"/>
              <a:gd name="T17" fmla="*/ 2147483646 h 2240"/>
              <a:gd name="T18" fmla="*/ 2147483646 w 1935"/>
              <a:gd name="T19" fmla="*/ 2147483646 h 2240"/>
              <a:gd name="T20" fmla="*/ 2147483646 w 1935"/>
              <a:gd name="T21" fmla="*/ 2147483646 h 2240"/>
              <a:gd name="T22" fmla="*/ 2147483646 w 1935"/>
              <a:gd name="T23" fmla="*/ 2147483646 h 2240"/>
              <a:gd name="T24" fmla="*/ 2147483646 w 1935"/>
              <a:gd name="T25" fmla="*/ 2147483646 h 2240"/>
              <a:gd name="T26" fmla="*/ 2147483646 w 1935"/>
              <a:gd name="T27" fmla="*/ 2147483646 h 2240"/>
              <a:gd name="T28" fmla="*/ 2147483646 w 1935"/>
              <a:gd name="T29" fmla="*/ 2147483646 h 2240"/>
              <a:gd name="T30" fmla="*/ 2147483646 w 1935"/>
              <a:gd name="T31" fmla="*/ 2147483646 h 2240"/>
              <a:gd name="T32" fmla="*/ 2147483646 w 1935"/>
              <a:gd name="T33" fmla="*/ 2147483646 h 2240"/>
              <a:gd name="T34" fmla="*/ 2147483646 w 1935"/>
              <a:gd name="T35" fmla="*/ 2147483646 h 2240"/>
              <a:gd name="T36" fmla="*/ 2147483646 w 1935"/>
              <a:gd name="T37" fmla="*/ 2147483646 h 2240"/>
              <a:gd name="T38" fmla="*/ 2147483646 w 1935"/>
              <a:gd name="T39" fmla="*/ 2147483646 h 2240"/>
              <a:gd name="T40" fmla="*/ 2147483646 w 1935"/>
              <a:gd name="T41" fmla="*/ 2147483646 h 2240"/>
              <a:gd name="T42" fmla="*/ 2147483646 w 1935"/>
              <a:gd name="T43" fmla="*/ 2147483646 h 2240"/>
              <a:gd name="T44" fmla="*/ 2147483646 w 1935"/>
              <a:gd name="T45" fmla="*/ 2147483646 h 2240"/>
              <a:gd name="T46" fmla="*/ 2147483646 w 1935"/>
              <a:gd name="T47" fmla="*/ 2147483646 h 2240"/>
              <a:gd name="T48" fmla="*/ 2147483646 w 1935"/>
              <a:gd name="T49" fmla="*/ 2147483646 h 2240"/>
              <a:gd name="T50" fmla="*/ 2147483646 w 1935"/>
              <a:gd name="T51" fmla="*/ 2147483646 h 2240"/>
              <a:gd name="T52" fmla="*/ 2147483646 w 1935"/>
              <a:gd name="T53" fmla="*/ 2147483646 h 2240"/>
              <a:gd name="T54" fmla="*/ 2147483646 w 1935"/>
              <a:gd name="T55" fmla="*/ 2147483646 h 2240"/>
              <a:gd name="T56" fmla="*/ 2147483646 w 1935"/>
              <a:gd name="T57" fmla="*/ 2147483646 h 2240"/>
              <a:gd name="T58" fmla="*/ 2147483646 w 1935"/>
              <a:gd name="T59" fmla="*/ 2147483646 h 2240"/>
              <a:gd name="T60" fmla="*/ 2147483646 w 1935"/>
              <a:gd name="T61" fmla="*/ 2147483646 h 2240"/>
              <a:gd name="T62" fmla="*/ 2147483646 w 1935"/>
              <a:gd name="T63" fmla="*/ 2147483646 h 2240"/>
              <a:gd name="T64" fmla="*/ 2147483646 w 1935"/>
              <a:gd name="T65" fmla="*/ 2147483646 h 2240"/>
              <a:gd name="T66" fmla="*/ 2147483646 w 1935"/>
              <a:gd name="T67" fmla="*/ 2147483646 h 2240"/>
              <a:gd name="T68" fmla="*/ 2147483646 w 1935"/>
              <a:gd name="T69" fmla="*/ 2147483646 h 2240"/>
              <a:gd name="T70" fmla="*/ 2147483646 w 1935"/>
              <a:gd name="T71" fmla="*/ 2147483646 h 2240"/>
              <a:gd name="T72" fmla="*/ 2147483646 w 1935"/>
              <a:gd name="T73" fmla="*/ 2147483646 h 2240"/>
              <a:gd name="T74" fmla="*/ 2147483646 w 1935"/>
              <a:gd name="T75" fmla="*/ 2147483646 h 2240"/>
              <a:gd name="T76" fmla="*/ 2147483646 w 1935"/>
              <a:gd name="T77" fmla="*/ 2147483646 h 2240"/>
              <a:gd name="T78" fmla="*/ 2147483646 w 1935"/>
              <a:gd name="T79" fmla="*/ 2147483646 h 2240"/>
              <a:gd name="T80" fmla="*/ 2147483646 w 1935"/>
              <a:gd name="T81" fmla="*/ 2147483646 h 2240"/>
              <a:gd name="T82" fmla="*/ 2147483646 w 1935"/>
              <a:gd name="T83" fmla="*/ 2147483646 h 2240"/>
              <a:gd name="T84" fmla="*/ 2147483646 w 1935"/>
              <a:gd name="T85" fmla="*/ 2147483646 h 2240"/>
              <a:gd name="T86" fmla="*/ 2147483646 w 1935"/>
              <a:gd name="T87" fmla="*/ 2147483646 h 2240"/>
              <a:gd name="T88" fmla="*/ 2147483646 w 1935"/>
              <a:gd name="T89" fmla="*/ 2147483646 h 2240"/>
              <a:gd name="T90" fmla="*/ 2147483646 w 1935"/>
              <a:gd name="T91" fmla="*/ 2147483646 h 2240"/>
              <a:gd name="T92" fmla="*/ 2147483646 w 1935"/>
              <a:gd name="T93" fmla="*/ 2147483646 h 2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5"/>
              <a:gd name="T142" fmla="*/ 0 h 2240"/>
              <a:gd name="T143" fmla="*/ 1935 w 1935"/>
              <a:gd name="T144" fmla="*/ 2240 h 2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5" h="2240">
                <a:moveTo>
                  <a:pt x="1928" y="1008"/>
                </a:moveTo>
                <a:cubicBezTo>
                  <a:pt x="1913" y="964"/>
                  <a:pt x="1935" y="1008"/>
                  <a:pt x="1904" y="996"/>
                </a:cubicBezTo>
                <a:cubicBezTo>
                  <a:pt x="1897" y="993"/>
                  <a:pt x="1897" y="984"/>
                  <a:pt x="1892" y="978"/>
                </a:cubicBezTo>
                <a:cubicBezTo>
                  <a:pt x="1887" y="971"/>
                  <a:pt x="1879" y="967"/>
                  <a:pt x="1874" y="960"/>
                </a:cubicBezTo>
                <a:cubicBezTo>
                  <a:pt x="1846" y="923"/>
                  <a:pt x="1844" y="904"/>
                  <a:pt x="1832" y="858"/>
                </a:cubicBezTo>
                <a:cubicBezTo>
                  <a:pt x="1825" y="785"/>
                  <a:pt x="1836" y="785"/>
                  <a:pt x="1772" y="774"/>
                </a:cubicBezTo>
                <a:cubicBezTo>
                  <a:pt x="1714" y="739"/>
                  <a:pt x="1774" y="767"/>
                  <a:pt x="1688" y="762"/>
                </a:cubicBezTo>
                <a:cubicBezTo>
                  <a:pt x="1670" y="761"/>
                  <a:pt x="1652" y="754"/>
                  <a:pt x="1634" y="750"/>
                </a:cubicBezTo>
                <a:cubicBezTo>
                  <a:pt x="1613" y="740"/>
                  <a:pt x="1596" y="727"/>
                  <a:pt x="1574" y="720"/>
                </a:cubicBezTo>
                <a:cubicBezTo>
                  <a:pt x="1554" y="722"/>
                  <a:pt x="1534" y="729"/>
                  <a:pt x="1514" y="726"/>
                </a:cubicBezTo>
                <a:cubicBezTo>
                  <a:pt x="1507" y="725"/>
                  <a:pt x="1507" y="713"/>
                  <a:pt x="1502" y="708"/>
                </a:cubicBezTo>
                <a:cubicBezTo>
                  <a:pt x="1487" y="693"/>
                  <a:pt x="1475" y="694"/>
                  <a:pt x="1454" y="690"/>
                </a:cubicBezTo>
                <a:cubicBezTo>
                  <a:pt x="1433" y="659"/>
                  <a:pt x="1414" y="656"/>
                  <a:pt x="1448" y="642"/>
                </a:cubicBezTo>
                <a:cubicBezTo>
                  <a:pt x="1456" y="639"/>
                  <a:pt x="1464" y="638"/>
                  <a:pt x="1472" y="636"/>
                </a:cubicBezTo>
                <a:cubicBezTo>
                  <a:pt x="1477" y="610"/>
                  <a:pt x="1486" y="595"/>
                  <a:pt x="1478" y="570"/>
                </a:cubicBezTo>
                <a:cubicBezTo>
                  <a:pt x="1500" y="556"/>
                  <a:pt x="1500" y="543"/>
                  <a:pt x="1514" y="522"/>
                </a:cubicBezTo>
                <a:cubicBezTo>
                  <a:pt x="1504" y="452"/>
                  <a:pt x="1497" y="473"/>
                  <a:pt x="1418" y="480"/>
                </a:cubicBezTo>
                <a:cubicBezTo>
                  <a:pt x="1380" y="493"/>
                  <a:pt x="1358" y="516"/>
                  <a:pt x="1322" y="528"/>
                </a:cubicBezTo>
                <a:cubicBezTo>
                  <a:pt x="1289" y="520"/>
                  <a:pt x="1287" y="505"/>
                  <a:pt x="1268" y="534"/>
                </a:cubicBezTo>
                <a:cubicBezTo>
                  <a:pt x="1261" y="587"/>
                  <a:pt x="1280" y="622"/>
                  <a:pt x="1220" y="642"/>
                </a:cubicBezTo>
                <a:cubicBezTo>
                  <a:pt x="1212" y="603"/>
                  <a:pt x="1225" y="580"/>
                  <a:pt x="1202" y="546"/>
                </a:cubicBezTo>
                <a:cubicBezTo>
                  <a:pt x="1194" y="552"/>
                  <a:pt x="1188" y="564"/>
                  <a:pt x="1178" y="564"/>
                </a:cubicBezTo>
                <a:cubicBezTo>
                  <a:pt x="1171" y="564"/>
                  <a:pt x="1172" y="551"/>
                  <a:pt x="1166" y="546"/>
                </a:cubicBezTo>
                <a:cubicBezTo>
                  <a:pt x="1147" y="531"/>
                  <a:pt x="1108" y="533"/>
                  <a:pt x="1082" y="516"/>
                </a:cubicBezTo>
                <a:cubicBezTo>
                  <a:pt x="1079" y="510"/>
                  <a:pt x="1068" y="477"/>
                  <a:pt x="1052" y="480"/>
                </a:cubicBezTo>
                <a:cubicBezTo>
                  <a:pt x="1044" y="481"/>
                  <a:pt x="1041" y="493"/>
                  <a:pt x="1034" y="498"/>
                </a:cubicBezTo>
                <a:cubicBezTo>
                  <a:pt x="1029" y="502"/>
                  <a:pt x="1022" y="502"/>
                  <a:pt x="1016" y="504"/>
                </a:cubicBezTo>
                <a:cubicBezTo>
                  <a:pt x="992" y="496"/>
                  <a:pt x="968" y="492"/>
                  <a:pt x="944" y="486"/>
                </a:cubicBezTo>
                <a:cubicBezTo>
                  <a:pt x="937" y="475"/>
                  <a:pt x="935" y="459"/>
                  <a:pt x="926" y="450"/>
                </a:cubicBezTo>
                <a:cubicBezTo>
                  <a:pt x="915" y="439"/>
                  <a:pt x="897" y="435"/>
                  <a:pt x="884" y="426"/>
                </a:cubicBezTo>
                <a:cubicBezTo>
                  <a:pt x="874" y="430"/>
                  <a:pt x="861" y="430"/>
                  <a:pt x="854" y="438"/>
                </a:cubicBezTo>
                <a:cubicBezTo>
                  <a:pt x="850" y="443"/>
                  <a:pt x="863" y="450"/>
                  <a:pt x="860" y="456"/>
                </a:cubicBezTo>
                <a:cubicBezTo>
                  <a:pt x="857" y="462"/>
                  <a:pt x="848" y="460"/>
                  <a:pt x="842" y="462"/>
                </a:cubicBezTo>
                <a:cubicBezTo>
                  <a:pt x="795" y="446"/>
                  <a:pt x="799" y="397"/>
                  <a:pt x="776" y="360"/>
                </a:cubicBezTo>
                <a:cubicBezTo>
                  <a:pt x="765" y="342"/>
                  <a:pt x="746" y="340"/>
                  <a:pt x="728" y="336"/>
                </a:cubicBezTo>
                <a:cubicBezTo>
                  <a:pt x="726" y="328"/>
                  <a:pt x="722" y="320"/>
                  <a:pt x="722" y="312"/>
                </a:cubicBezTo>
                <a:cubicBezTo>
                  <a:pt x="722" y="306"/>
                  <a:pt x="731" y="300"/>
                  <a:pt x="728" y="294"/>
                </a:cubicBezTo>
                <a:cubicBezTo>
                  <a:pt x="712" y="261"/>
                  <a:pt x="631" y="265"/>
                  <a:pt x="614" y="264"/>
                </a:cubicBezTo>
                <a:cubicBezTo>
                  <a:pt x="610" y="256"/>
                  <a:pt x="603" y="249"/>
                  <a:pt x="602" y="240"/>
                </a:cubicBezTo>
                <a:cubicBezTo>
                  <a:pt x="601" y="234"/>
                  <a:pt x="611" y="228"/>
                  <a:pt x="608" y="222"/>
                </a:cubicBezTo>
                <a:cubicBezTo>
                  <a:pt x="605" y="216"/>
                  <a:pt x="596" y="219"/>
                  <a:pt x="590" y="216"/>
                </a:cubicBezTo>
                <a:cubicBezTo>
                  <a:pt x="574" y="208"/>
                  <a:pt x="558" y="200"/>
                  <a:pt x="542" y="192"/>
                </a:cubicBezTo>
                <a:cubicBezTo>
                  <a:pt x="522" y="182"/>
                  <a:pt x="492" y="172"/>
                  <a:pt x="476" y="156"/>
                </a:cubicBezTo>
                <a:cubicBezTo>
                  <a:pt x="463" y="143"/>
                  <a:pt x="453" y="127"/>
                  <a:pt x="440" y="114"/>
                </a:cubicBezTo>
                <a:cubicBezTo>
                  <a:pt x="444" y="106"/>
                  <a:pt x="447" y="98"/>
                  <a:pt x="452" y="90"/>
                </a:cubicBezTo>
                <a:cubicBezTo>
                  <a:pt x="459" y="78"/>
                  <a:pt x="476" y="54"/>
                  <a:pt x="476" y="54"/>
                </a:cubicBezTo>
                <a:cubicBezTo>
                  <a:pt x="386" y="0"/>
                  <a:pt x="502" y="60"/>
                  <a:pt x="416" y="42"/>
                </a:cubicBezTo>
                <a:cubicBezTo>
                  <a:pt x="397" y="38"/>
                  <a:pt x="380" y="26"/>
                  <a:pt x="362" y="18"/>
                </a:cubicBezTo>
                <a:cubicBezTo>
                  <a:pt x="346" y="20"/>
                  <a:pt x="329" y="17"/>
                  <a:pt x="314" y="24"/>
                </a:cubicBezTo>
                <a:cubicBezTo>
                  <a:pt x="302" y="29"/>
                  <a:pt x="307" y="53"/>
                  <a:pt x="296" y="60"/>
                </a:cubicBezTo>
                <a:cubicBezTo>
                  <a:pt x="278" y="71"/>
                  <a:pt x="255" y="74"/>
                  <a:pt x="236" y="84"/>
                </a:cubicBezTo>
                <a:cubicBezTo>
                  <a:pt x="186" y="81"/>
                  <a:pt x="131" y="62"/>
                  <a:pt x="86" y="84"/>
                </a:cubicBezTo>
                <a:cubicBezTo>
                  <a:pt x="73" y="91"/>
                  <a:pt x="78" y="112"/>
                  <a:pt x="74" y="126"/>
                </a:cubicBezTo>
                <a:cubicBezTo>
                  <a:pt x="76" y="132"/>
                  <a:pt x="79" y="138"/>
                  <a:pt x="80" y="144"/>
                </a:cubicBezTo>
                <a:cubicBezTo>
                  <a:pt x="83" y="168"/>
                  <a:pt x="79" y="193"/>
                  <a:pt x="86" y="216"/>
                </a:cubicBezTo>
                <a:cubicBezTo>
                  <a:pt x="88" y="222"/>
                  <a:pt x="98" y="220"/>
                  <a:pt x="104" y="222"/>
                </a:cubicBezTo>
                <a:cubicBezTo>
                  <a:pt x="114" y="226"/>
                  <a:pt x="124" y="230"/>
                  <a:pt x="134" y="234"/>
                </a:cubicBezTo>
                <a:cubicBezTo>
                  <a:pt x="138" y="240"/>
                  <a:pt x="145" y="245"/>
                  <a:pt x="146" y="252"/>
                </a:cubicBezTo>
                <a:cubicBezTo>
                  <a:pt x="149" y="275"/>
                  <a:pt x="131" y="281"/>
                  <a:pt x="146" y="300"/>
                </a:cubicBezTo>
                <a:cubicBezTo>
                  <a:pt x="154" y="311"/>
                  <a:pt x="170" y="314"/>
                  <a:pt x="182" y="318"/>
                </a:cubicBezTo>
                <a:cubicBezTo>
                  <a:pt x="205" y="335"/>
                  <a:pt x="221" y="345"/>
                  <a:pt x="230" y="372"/>
                </a:cubicBezTo>
                <a:cubicBezTo>
                  <a:pt x="204" y="410"/>
                  <a:pt x="185" y="377"/>
                  <a:pt x="152" y="366"/>
                </a:cubicBezTo>
                <a:cubicBezTo>
                  <a:pt x="138" y="368"/>
                  <a:pt x="123" y="366"/>
                  <a:pt x="110" y="372"/>
                </a:cubicBezTo>
                <a:cubicBezTo>
                  <a:pt x="105" y="375"/>
                  <a:pt x="97" y="452"/>
                  <a:pt x="86" y="474"/>
                </a:cubicBezTo>
                <a:cubicBezTo>
                  <a:pt x="72" y="502"/>
                  <a:pt x="41" y="521"/>
                  <a:pt x="20" y="540"/>
                </a:cubicBezTo>
                <a:cubicBezTo>
                  <a:pt x="11" y="584"/>
                  <a:pt x="33" y="617"/>
                  <a:pt x="44" y="660"/>
                </a:cubicBezTo>
                <a:cubicBezTo>
                  <a:pt x="32" y="689"/>
                  <a:pt x="0" y="724"/>
                  <a:pt x="32" y="756"/>
                </a:cubicBezTo>
                <a:cubicBezTo>
                  <a:pt x="42" y="766"/>
                  <a:pt x="60" y="760"/>
                  <a:pt x="74" y="762"/>
                </a:cubicBezTo>
                <a:cubicBezTo>
                  <a:pt x="88" y="803"/>
                  <a:pt x="72" y="774"/>
                  <a:pt x="146" y="774"/>
                </a:cubicBezTo>
                <a:cubicBezTo>
                  <a:pt x="162" y="774"/>
                  <a:pt x="178" y="778"/>
                  <a:pt x="194" y="780"/>
                </a:cubicBezTo>
                <a:cubicBezTo>
                  <a:pt x="252" y="761"/>
                  <a:pt x="246" y="810"/>
                  <a:pt x="296" y="822"/>
                </a:cubicBezTo>
                <a:cubicBezTo>
                  <a:pt x="284" y="847"/>
                  <a:pt x="268" y="868"/>
                  <a:pt x="290" y="900"/>
                </a:cubicBezTo>
                <a:cubicBezTo>
                  <a:pt x="297" y="910"/>
                  <a:pt x="314" y="904"/>
                  <a:pt x="326" y="906"/>
                </a:cubicBezTo>
                <a:cubicBezTo>
                  <a:pt x="328" y="924"/>
                  <a:pt x="324" y="944"/>
                  <a:pt x="332" y="960"/>
                </a:cubicBezTo>
                <a:cubicBezTo>
                  <a:pt x="336" y="967"/>
                  <a:pt x="350" y="960"/>
                  <a:pt x="356" y="966"/>
                </a:cubicBezTo>
                <a:cubicBezTo>
                  <a:pt x="362" y="972"/>
                  <a:pt x="360" y="982"/>
                  <a:pt x="362" y="990"/>
                </a:cubicBezTo>
                <a:cubicBezTo>
                  <a:pt x="353" y="1044"/>
                  <a:pt x="336" y="1033"/>
                  <a:pt x="380" y="1068"/>
                </a:cubicBezTo>
                <a:cubicBezTo>
                  <a:pt x="384" y="1062"/>
                  <a:pt x="389" y="1056"/>
                  <a:pt x="392" y="1050"/>
                </a:cubicBezTo>
                <a:cubicBezTo>
                  <a:pt x="395" y="1044"/>
                  <a:pt x="392" y="1033"/>
                  <a:pt x="398" y="1032"/>
                </a:cubicBezTo>
                <a:cubicBezTo>
                  <a:pt x="404" y="1031"/>
                  <a:pt x="434" y="1052"/>
                  <a:pt x="440" y="1056"/>
                </a:cubicBezTo>
                <a:cubicBezTo>
                  <a:pt x="453" y="1150"/>
                  <a:pt x="446" y="1122"/>
                  <a:pt x="482" y="1176"/>
                </a:cubicBezTo>
                <a:cubicBezTo>
                  <a:pt x="490" y="1215"/>
                  <a:pt x="487" y="1250"/>
                  <a:pt x="464" y="1284"/>
                </a:cubicBezTo>
                <a:cubicBezTo>
                  <a:pt x="454" y="1344"/>
                  <a:pt x="463" y="1336"/>
                  <a:pt x="518" y="1320"/>
                </a:cubicBezTo>
                <a:cubicBezTo>
                  <a:pt x="536" y="1326"/>
                  <a:pt x="559" y="1325"/>
                  <a:pt x="572" y="1338"/>
                </a:cubicBezTo>
                <a:cubicBezTo>
                  <a:pt x="605" y="1371"/>
                  <a:pt x="579" y="1422"/>
                  <a:pt x="632" y="1440"/>
                </a:cubicBezTo>
                <a:cubicBezTo>
                  <a:pt x="653" y="1471"/>
                  <a:pt x="670" y="1483"/>
                  <a:pt x="692" y="1512"/>
                </a:cubicBezTo>
                <a:cubicBezTo>
                  <a:pt x="690" y="1532"/>
                  <a:pt x="700" y="1558"/>
                  <a:pt x="686" y="1572"/>
                </a:cubicBezTo>
                <a:cubicBezTo>
                  <a:pt x="677" y="1581"/>
                  <a:pt x="667" y="1555"/>
                  <a:pt x="656" y="1548"/>
                </a:cubicBezTo>
                <a:cubicBezTo>
                  <a:pt x="636" y="1535"/>
                  <a:pt x="611" y="1528"/>
                  <a:pt x="590" y="1518"/>
                </a:cubicBezTo>
                <a:cubicBezTo>
                  <a:pt x="572" y="1571"/>
                  <a:pt x="579" y="1541"/>
                  <a:pt x="572" y="1608"/>
                </a:cubicBezTo>
                <a:cubicBezTo>
                  <a:pt x="556" y="1597"/>
                  <a:pt x="518" y="1584"/>
                  <a:pt x="518" y="1584"/>
                </a:cubicBezTo>
                <a:cubicBezTo>
                  <a:pt x="523" y="1616"/>
                  <a:pt x="522" y="1639"/>
                  <a:pt x="554" y="1650"/>
                </a:cubicBezTo>
                <a:cubicBezTo>
                  <a:pt x="552" y="1660"/>
                  <a:pt x="555" y="1673"/>
                  <a:pt x="548" y="1680"/>
                </a:cubicBezTo>
                <a:cubicBezTo>
                  <a:pt x="535" y="1693"/>
                  <a:pt x="500" y="1704"/>
                  <a:pt x="500" y="1704"/>
                </a:cubicBezTo>
                <a:cubicBezTo>
                  <a:pt x="464" y="1680"/>
                  <a:pt x="434" y="1664"/>
                  <a:pt x="392" y="1650"/>
                </a:cubicBezTo>
                <a:cubicBezTo>
                  <a:pt x="386" y="1660"/>
                  <a:pt x="383" y="1672"/>
                  <a:pt x="374" y="1680"/>
                </a:cubicBezTo>
                <a:cubicBezTo>
                  <a:pt x="336" y="1713"/>
                  <a:pt x="358" y="1653"/>
                  <a:pt x="344" y="1710"/>
                </a:cubicBezTo>
                <a:cubicBezTo>
                  <a:pt x="366" y="1723"/>
                  <a:pt x="392" y="1740"/>
                  <a:pt x="410" y="1758"/>
                </a:cubicBezTo>
                <a:cubicBezTo>
                  <a:pt x="430" y="1778"/>
                  <a:pt x="440" y="1796"/>
                  <a:pt x="464" y="1812"/>
                </a:cubicBezTo>
                <a:cubicBezTo>
                  <a:pt x="481" y="1838"/>
                  <a:pt x="500" y="1876"/>
                  <a:pt x="530" y="1890"/>
                </a:cubicBezTo>
                <a:cubicBezTo>
                  <a:pt x="547" y="1898"/>
                  <a:pt x="568" y="1897"/>
                  <a:pt x="584" y="1908"/>
                </a:cubicBezTo>
                <a:cubicBezTo>
                  <a:pt x="613" y="1927"/>
                  <a:pt x="634" y="1948"/>
                  <a:pt x="668" y="1956"/>
                </a:cubicBezTo>
                <a:cubicBezTo>
                  <a:pt x="688" y="1997"/>
                  <a:pt x="723" y="1996"/>
                  <a:pt x="764" y="2010"/>
                </a:cubicBezTo>
                <a:cubicBezTo>
                  <a:pt x="798" y="2044"/>
                  <a:pt x="838" y="2071"/>
                  <a:pt x="884" y="2082"/>
                </a:cubicBezTo>
                <a:cubicBezTo>
                  <a:pt x="896" y="2080"/>
                  <a:pt x="908" y="2080"/>
                  <a:pt x="920" y="2076"/>
                </a:cubicBezTo>
                <a:cubicBezTo>
                  <a:pt x="949" y="2066"/>
                  <a:pt x="930" y="2049"/>
                  <a:pt x="950" y="2088"/>
                </a:cubicBezTo>
                <a:cubicBezTo>
                  <a:pt x="942" y="2138"/>
                  <a:pt x="951" y="2114"/>
                  <a:pt x="920" y="2160"/>
                </a:cubicBezTo>
                <a:cubicBezTo>
                  <a:pt x="912" y="2172"/>
                  <a:pt x="884" y="2184"/>
                  <a:pt x="884" y="2184"/>
                </a:cubicBezTo>
                <a:cubicBezTo>
                  <a:pt x="846" y="2240"/>
                  <a:pt x="972" y="2230"/>
                  <a:pt x="992" y="2232"/>
                </a:cubicBezTo>
                <a:cubicBezTo>
                  <a:pt x="1039" y="2223"/>
                  <a:pt x="1083" y="2223"/>
                  <a:pt x="1106" y="2178"/>
                </a:cubicBezTo>
                <a:cubicBezTo>
                  <a:pt x="1108" y="2160"/>
                  <a:pt x="1100" y="2137"/>
                  <a:pt x="1112" y="2124"/>
                </a:cubicBezTo>
                <a:cubicBezTo>
                  <a:pt x="1123" y="2112"/>
                  <a:pt x="1145" y="2124"/>
                  <a:pt x="1160" y="2118"/>
                </a:cubicBezTo>
                <a:cubicBezTo>
                  <a:pt x="1177" y="2112"/>
                  <a:pt x="1187" y="2093"/>
                  <a:pt x="1202" y="2082"/>
                </a:cubicBezTo>
                <a:cubicBezTo>
                  <a:pt x="1212" y="2051"/>
                  <a:pt x="1204" y="2021"/>
                  <a:pt x="1238" y="2010"/>
                </a:cubicBezTo>
                <a:cubicBezTo>
                  <a:pt x="1271" y="1977"/>
                  <a:pt x="1295" y="1952"/>
                  <a:pt x="1322" y="1914"/>
                </a:cubicBezTo>
                <a:cubicBezTo>
                  <a:pt x="1326" y="1908"/>
                  <a:pt x="1348" y="1874"/>
                  <a:pt x="1352" y="1872"/>
                </a:cubicBezTo>
                <a:cubicBezTo>
                  <a:pt x="1371" y="1863"/>
                  <a:pt x="1392" y="1864"/>
                  <a:pt x="1412" y="1860"/>
                </a:cubicBezTo>
                <a:cubicBezTo>
                  <a:pt x="1457" y="1838"/>
                  <a:pt x="1508" y="1828"/>
                  <a:pt x="1556" y="1812"/>
                </a:cubicBezTo>
                <a:cubicBezTo>
                  <a:pt x="1562" y="1773"/>
                  <a:pt x="1568" y="1760"/>
                  <a:pt x="1586" y="1728"/>
                </a:cubicBezTo>
                <a:cubicBezTo>
                  <a:pt x="1597" y="1709"/>
                  <a:pt x="1610" y="1668"/>
                  <a:pt x="1610" y="1668"/>
                </a:cubicBezTo>
                <a:cubicBezTo>
                  <a:pt x="1596" y="1625"/>
                  <a:pt x="1605" y="1643"/>
                  <a:pt x="1586" y="1614"/>
                </a:cubicBezTo>
                <a:cubicBezTo>
                  <a:pt x="1588" y="1602"/>
                  <a:pt x="1586" y="1588"/>
                  <a:pt x="1592" y="1578"/>
                </a:cubicBezTo>
                <a:cubicBezTo>
                  <a:pt x="1597" y="1570"/>
                  <a:pt x="1610" y="1572"/>
                  <a:pt x="1616" y="1566"/>
                </a:cubicBezTo>
                <a:cubicBezTo>
                  <a:pt x="1620" y="1562"/>
                  <a:pt x="1620" y="1554"/>
                  <a:pt x="1622" y="1548"/>
                </a:cubicBezTo>
                <a:cubicBezTo>
                  <a:pt x="1613" y="1513"/>
                  <a:pt x="1598" y="1489"/>
                  <a:pt x="1592" y="1452"/>
                </a:cubicBezTo>
                <a:cubicBezTo>
                  <a:pt x="1596" y="1406"/>
                  <a:pt x="1603" y="1375"/>
                  <a:pt x="1610" y="1332"/>
                </a:cubicBezTo>
                <a:cubicBezTo>
                  <a:pt x="1640" y="1352"/>
                  <a:pt x="1640" y="1341"/>
                  <a:pt x="1658" y="1314"/>
                </a:cubicBezTo>
                <a:cubicBezTo>
                  <a:pt x="1671" y="1251"/>
                  <a:pt x="1649" y="1309"/>
                  <a:pt x="1730" y="1278"/>
                </a:cubicBezTo>
                <a:cubicBezTo>
                  <a:pt x="1742" y="1273"/>
                  <a:pt x="1741" y="1245"/>
                  <a:pt x="1748" y="1236"/>
                </a:cubicBezTo>
                <a:cubicBezTo>
                  <a:pt x="1758" y="1223"/>
                  <a:pt x="1791" y="1216"/>
                  <a:pt x="1802" y="1212"/>
                </a:cubicBezTo>
                <a:cubicBezTo>
                  <a:pt x="1808" y="1210"/>
                  <a:pt x="1820" y="1206"/>
                  <a:pt x="1820" y="1206"/>
                </a:cubicBezTo>
                <a:cubicBezTo>
                  <a:pt x="1839" y="1177"/>
                  <a:pt x="1830" y="1181"/>
                  <a:pt x="1844" y="1224"/>
                </a:cubicBezTo>
                <a:cubicBezTo>
                  <a:pt x="1847" y="1232"/>
                  <a:pt x="1860" y="1228"/>
                  <a:pt x="1868" y="1230"/>
                </a:cubicBezTo>
                <a:cubicBezTo>
                  <a:pt x="1872" y="1224"/>
                  <a:pt x="1880" y="1219"/>
                  <a:pt x="1880" y="1212"/>
                </a:cubicBezTo>
                <a:cubicBezTo>
                  <a:pt x="1880" y="1211"/>
                  <a:pt x="1847" y="1154"/>
                  <a:pt x="1844" y="1152"/>
                </a:cubicBezTo>
                <a:cubicBezTo>
                  <a:pt x="1834" y="1144"/>
                  <a:pt x="1819" y="1141"/>
                  <a:pt x="1808" y="1134"/>
                </a:cubicBezTo>
                <a:cubicBezTo>
                  <a:pt x="1806" y="1128"/>
                  <a:pt x="1803" y="1122"/>
                  <a:pt x="1802" y="1116"/>
                </a:cubicBezTo>
                <a:cubicBezTo>
                  <a:pt x="1799" y="1086"/>
                  <a:pt x="1799" y="1056"/>
                  <a:pt x="1796" y="1026"/>
                </a:cubicBezTo>
                <a:cubicBezTo>
                  <a:pt x="1795" y="1020"/>
                  <a:pt x="1784" y="1005"/>
                  <a:pt x="1790" y="1008"/>
                </a:cubicBezTo>
                <a:cubicBezTo>
                  <a:pt x="1799" y="1012"/>
                  <a:pt x="1800" y="1026"/>
                  <a:pt x="1808" y="1032"/>
                </a:cubicBezTo>
                <a:cubicBezTo>
                  <a:pt x="1821" y="1041"/>
                  <a:pt x="1858" y="1047"/>
                  <a:pt x="1874" y="1050"/>
                </a:cubicBezTo>
                <a:cubicBezTo>
                  <a:pt x="1880" y="1048"/>
                  <a:pt x="1892" y="1050"/>
                  <a:pt x="1892" y="1044"/>
                </a:cubicBezTo>
                <a:cubicBezTo>
                  <a:pt x="1892" y="1038"/>
                  <a:pt x="1874" y="1038"/>
                  <a:pt x="1874" y="1038"/>
                </a:cubicBezTo>
              </a:path>
            </a:pathLst>
          </a:cu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Oval 28"/>
          <p:cNvSpPr>
            <a:spLocks noChangeArrowheads="1"/>
          </p:cNvSpPr>
          <p:nvPr/>
        </p:nvSpPr>
        <p:spPr bwMode="auto">
          <a:xfrm>
            <a:off x="5739008" y="2362200"/>
            <a:ext cx="814192" cy="685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 name="Oval 28"/>
          <p:cNvSpPr>
            <a:spLocks noChangeArrowheads="1"/>
          </p:cNvSpPr>
          <p:nvPr/>
        </p:nvSpPr>
        <p:spPr bwMode="auto">
          <a:xfrm>
            <a:off x="7467600" y="4038600"/>
            <a:ext cx="800100" cy="70354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 name="TextBox 1"/>
          <p:cNvSpPr txBox="1"/>
          <p:nvPr/>
        </p:nvSpPr>
        <p:spPr>
          <a:xfrm>
            <a:off x="1055579" y="124480"/>
            <a:ext cx="6781800" cy="523220"/>
          </a:xfrm>
          <a:prstGeom prst="rect">
            <a:avLst/>
          </a:prstGeom>
          <a:noFill/>
        </p:spPr>
        <p:txBody>
          <a:bodyPr wrap="square" rtlCol="0">
            <a:spAutoFit/>
          </a:bodyPr>
          <a:lstStyle/>
          <a:p>
            <a:r>
              <a:rPr lang="vi-VN" sz="2800" b="1" dirty="0" smtClean="0">
                <a:solidFill>
                  <a:srgbClr val="FF0000"/>
                </a:solidFill>
                <a:latin typeface="+mj-lt"/>
              </a:rPr>
              <a:t>I.Châu thổ sông Hồng</a:t>
            </a:r>
            <a:endParaRPr lang="en-US" sz="2800" b="1" dirty="0">
              <a:solidFill>
                <a:srgbClr val="FF0000"/>
              </a:solidFill>
              <a:latin typeface="+mj-lt"/>
            </a:endParaRPr>
          </a:p>
        </p:txBody>
      </p:sp>
    </p:spTree>
    <p:extLst>
      <p:ext uri="{BB962C8B-B14F-4D97-AF65-F5344CB8AC3E}">
        <p14:creationId xmlns:p14="http://schemas.microsoft.com/office/powerpoint/2010/main" val="19286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172200"/>
          </a:xfrm>
          <a:prstGeom prst="rect">
            <a:avLst/>
          </a:prstGeom>
          <a:noFill/>
          <a:ln w="6350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6324600"/>
            <a:ext cx="8991600" cy="461665"/>
          </a:xfrm>
          <a:prstGeom prst="rect">
            <a:avLst/>
          </a:prstGeom>
          <a:gradFill>
            <a:gsLst>
              <a:gs pos="83000">
                <a:srgbClr val="FFFF00"/>
              </a:gs>
              <a:gs pos="100000">
                <a:schemeClr val="lt1">
                  <a:shade val="30000"/>
                  <a:satMod val="200000"/>
                </a:schemeClr>
              </a:gs>
            </a:gsLst>
          </a:gradFill>
          <a:ln w="63500" cmpd="thickThin">
            <a:solidFill>
              <a:schemeClr val="tx1"/>
            </a:solidFill>
          </a:ln>
        </p:spPr>
        <p:style>
          <a:lnRef idx="0">
            <a:scrgbClr r="0" g="0" b="0"/>
          </a:lnRef>
          <a:fillRef idx="1003">
            <a:schemeClr val="lt1"/>
          </a:fillRef>
          <a:effectRef idx="0">
            <a:scrgbClr r="0" g="0" b="0"/>
          </a:effectRef>
          <a:fontRef idx="major"/>
        </p:style>
        <p:txBody>
          <a:bodyPr>
            <a:spAutoFit/>
          </a:bodyPr>
          <a:lstStyle/>
          <a:p>
            <a:pPr algn="ctr">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LƯỢC ĐỒ TỰ NHIÊN VÙNG ĐỒNG BẰNG SÔNG HỒNG</a:t>
            </a:r>
          </a:p>
        </p:txBody>
      </p:sp>
    </p:spTree>
    <p:extLst>
      <p:ext uri="{BB962C8B-B14F-4D97-AF65-F5344CB8AC3E}">
        <p14:creationId xmlns:p14="http://schemas.microsoft.com/office/powerpoint/2010/main" val="584636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r>
              <a:rPr lang="en-US">
                <a:latin typeface="Cambria" pitchFamily="18" charset="0"/>
                <a:ea typeface="Cambria" pitchFamily="18" charset="0"/>
              </a:rPr>
              <a:t>Kênh và đê sông Hồng</a:t>
            </a:r>
            <a:endParaRPr lang="en-US" dirty="0">
              <a:latin typeface="Cambria" pitchFamily="18" charset="0"/>
              <a:ea typeface="Cambria" pitchFamily="18" charset="0"/>
            </a:endParaRPr>
          </a:p>
        </p:txBody>
      </p:sp>
      <p:sp>
        <p:nvSpPr>
          <p:cNvPr id="6" name="Rounded Rectangle 5"/>
          <p:cNvSpPr/>
          <p:nvPr/>
        </p:nvSpPr>
        <p:spPr>
          <a:xfrm>
            <a:off x="98580" y="76081"/>
            <a:ext cx="9022456" cy="7858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92665" y="117322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 C</a:t>
            </a:r>
            <a:r>
              <a:rPr lang="vi-VN" sz="2400" b="1" dirty="0" smtClean="0">
                <a:solidFill>
                  <a:srgbClr val="0D30DD"/>
                </a:solidFill>
                <a:latin typeface="Cambria" pitchFamily="18" charset="0"/>
              </a:rPr>
              <a:t>hâu thổ sông </a:t>
            </a:r>
            <a:r>
              <a:rPr lang="vi-VN" sz="2400" b="1" dirty="0">
                <a:solidFill>
                  <a:srgbClr val="0D30DD"/>
                </a:solidFill>
                <a:latin typeface="Cambria" pitchFamily="18" charset="0"/>
              </a:rPr>
              <a:t>Hồng.</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56" y="3916017"/>
            <a:ext cx="4302857" cy="2392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4823418" y="963591"/>
            <a:ext cx="4195747" cy="309714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753" y="983976"/>
            <a:ext cx="4430962" cy="2932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5715" y="4098784"/>
            <a:ext cx="424384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538253" y="6297787"/>
            <a:ext cx="2819400" cy="400110"/>
          </a:xfrm>
          <a:prstGeom prst="rect">
            <a:avLst/>
          </a:prstGeom>
          <a:noFill/>
        </p:spPr>
        <p:txBody>
          <a:bodyPr wrap="square" rtlCol="0">
            <a:spAutoFit/>
          </a:bodyPr>
          <a:lstStyle/>
          <a:p>
            <a:r>
              <a:rPr lang="vi-VN" sz="2000" dirty="0" smtClean="0">
                <a:solidFill>
                  <a:srgbClr val="FF0000"/>
                </a:solidFill>
                <a:latin typeface="+mj-lt"/>
              </a:rPr>
              <a:t>Kênh và đê sông Hồng</a:t>
            </a:r>
            <a:endParaRPr lang="en-US" sz="2000" dirty="0">
              <a:solidFill>
                <a:srgbClr val="FF0000"/>
              </a:solidFill>
              <a:latin typeface="+mj-lt"/>
            </a:endParaRPr>
          </a:p>
        </p:txBody>
      </p:sp>
      <p:sp>
        <p:nvSpPr>
          <p:cNvPr id="17" name="TextBox 16"/>
          <p:cNvSpPr txBox="1"/>
          <p:nvPr/>
        </p:nvSpPr>
        <p:spPr>
          <a:xfrm>
            <a:off x="1834962" y="6256555"/>
            <a:ext cx="3476113" cy="400110"/>
          </a:xfrm>
          <a:prstGeom prst="rect">
            <a:avLst/>
          </a:prstGeom>
          <a:noFill/>
        </p:spPr>
        <p:txBody>
          <a:bodyPr wrap="square" rtlCol="0">
            <a:spAutoFit/>
          </a:bodyPr>
          <a:lstStyle/>
          <a:p>
            <a:r>
              <a:rPr lang="vi-VN" sz="2000" dirty="0" smtClean="0">
                <a:solidFill>
                  <a:srgbClr val="FF0000"/>
                </a:solidFill>
                <a:latin typeface="+mj-lt"/>
              </a:rPr>
              <a:t>Sông Hồng</a:t>
            </a:r>
            <a:endParaRPr lang="en-US" sz="2000" dirty="0">
              <a:solidFill>
                <a:srgbClr val="FF0000"/>
              </a:solidFill>
              <a:latin typeface="+mj-lt"/>
            </a:endParaRPr>
          </a:p>
        </p:txBody>
      </p:sp>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circle(in)">
                                      <p:cBhvr>
                                        <p:cTn id="21" dur="20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circle(in)">
                                      <p:cBhvr>
                                        <p:cTn id="26"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3785652"/>
          </a:xfrm>
          <a:prstGeom prst="rect">
            <a:avLst/>
          </a:prstGeom>
          <a:solidFill>
            <a:srgbClr val="BCFCD4"/>
          </a:solidFill>
          <a:ln>
            <a:solidFill>
              <a:srgbClr val="00B050"/>
            </a:solidFill>
          </a:ln>
        </p:spPr>
        <p:txBody>
          <a:bodyPr wrap="square">
            <a:spAutoFit/>
          </a:bodyPr>
          <a:lstStyle/>
          <a:p>
            <a:pPr marL="342900" indent="-342900" algn="just">
              <a:buFont typeface="Arial" panose="020B0604020202020204" pitchFamily="34" charset="0"/>
              <a:buChar char="•"/>
            </a:pPr>
            <a:r>
              <a:rPr lang="en-US" sz="2400" b="1" dirty="0" smtClean="0">
                <a:solidFill>
                  <a:srgbClr val="00B050"/>
                </a:solidFill>
                <a:latin typeface="Cambria" panose="02040503050406030204" pitchFamily="18" charset="0"/>
                <a:ea typeface="Cambria" panose="02040503050406030204" pitchFamily="18" charset="0"/>
              </a:rPr>
              <a:t>NHÓM </a:t>
            </a:r>
            <a:r>
              <a:rPr lang="vi-VN" sz="2400" b="1" dirty="0" smtClean="0">
                <a:solidFill>
                  <a:srgbClr val="00B050"/>
                </a:solidFill>
                <a:latin typeface="Cambria" panose="02040503050406030204" pitchFamily="18" charset="0"/>
                <a:ea typeface="Cambria" panose="02040503050406030204" pitchFamily="18" charset="0"/>
              </a:rPr>
              <a:t>1</a:t>
            </a:r>
            <a:r>
              <a:rPr lang="en-US" sz="2400" b="1" dirty="0" smtClean="0">
                <a:solidFill>
                  <a:srgbClr val="00B050"/>
                </a:solidFill>
                <a:latin typeface="Cambria" panose="02040503050406030204" pitchFamily="18" charset="0"/>
                <a:ea typeface="Cambria" panose="02040503050406030204" pitchFamily="18" charset="0"/>
              </a:rPr>
              <a:t> </a:t>
            </a:r>
            <a:r>
              <a:rPr lang="vi-VN" sz="2400" b="1" dirty="0" smtClean="0">
                <a:solidFill>
                  <a:srgbClr val="00B050"/>
                </a:solidFill>
                <a:latin typeface="Cambria" panose="02040503050406030204" pitchFamily="18" charset="0"/>
                <a:ea typeface="Cambria" panose="02040503050406030204" pitchFamily="18" charset="0"/>
              </a:rPr>
              <a:t>:</a:t>
            </a:r>
          </a:p>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dựa vào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smtClean="0">
                <a:solidFill>
                  <a:srgbClr val="FF0000"/>
                </a:solidFill>
                <a:latin typeface="Cambria" panose="02040503050406030204" pitchFamily="18" charset="0"/>
                <a:ea typeface="Cambria" panose="02040503050406030204" pitchFamily="18" charset="0"/>
              </a:rPr>
              <a:t>hãy:</a:t>
            </a:r>
          </a:p>
          <a:p>
            <a:pPr algn="just"/>
            <a:r>
              <a:rPr lang="vi-VN" sz="24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Trình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bày quá trình hình </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thành, phát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triển và chế độ nước châu thổ sông </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Hồng</a:t>
            </a:r>
          </a:p>
          <a:p>
            <a:pPr algn="just"/>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Quá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trình con ngươi khai khẩn,chế ngự và thích ứng với chế độ nước của Sông </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Hồng ?</a:t>
            </a:r>
            <a:endPar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i="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endPar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just">
              <a:buFont typeface="Arial" panose="020B0604020202020204" pitchFamily="34" charset="0"/>
              <a:buChar char="•"/>
            </a:pPr>
            <a:endParaRPr lang="vi-VN" sz="2400" i="1" dirty="0" smtClean="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endParaRPr lang="en-US" sz="2400" i="1" dirty="0" smtClean="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637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37401" y="2133600"/>
            <a:ext cx="8530387" cy="4557713"/>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spcBef>
                <a:spcPts val="600"/>
              </a:spcBef>
              <a:spcAft>
                <a:spcPts val="0"/>
              </a:spcAft>
            </a:pPr>
            <a:r>
              <a:rPr lang="vi-VN" sz="2400" dirty="0">
                <a:latin typeface="+mj-lt"/>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mj-lt"/>
                <a:ea typeface="Cambria" pitchFamily="18" charset="0"/>
              </a:rPr>
              <a:t>- Mùa cạn từ tháng 11 đến tháng 5 năm sau, chỉ chiếm khoảng 25% lưu lượng dòng chảy cả năm, mực nước sông hạ thấp rõ rệt.</a:t>
            </a:r>
          </a:p>
        </p:txBody>
      </p:sp>
      <p:sp>
        <p:nvSpPr>
          <p:cNvPr id="35" name="Rectangle 34"/>
          <p:cNvSpPr/>
          <p:nvPr/>
        </p:nvSpPr>
        <p:spPr>
          <a:xfrm>
            <a:off x="682207" y="2590800"/>
            <a:ext cx="8273055" cy="3954929"/>
          </a:xfrm>
          <a:prstGeom prst="rect">
            <a:avLst/>
          </a:prstGeom>
        </p:spPr>
        <p:txBody>
          <a:bodyPr wrap="square">
            <a:spAutoFit/>
          </a:bodyPr>
          <a:lstStyle/>
          <a:p>
            <a:pPr algn="just">
              <a:spcBef>
                <a:spcPts val="600"/>
              </a:spcBef>
              <a:spcAft>
                <a:spcPts val="0"/>
              </a:spcAft>
            </a:pPr>
            <a:r>
              <a:rPr lang="vi-VN" sz="2400" dirty="0" smtClean="0">
                <a:latin typeface="Cambria" pitchFamily="18" charset="0"/>
                <a:ea typeface="Cambria" pitchFamily="18" charset="0"/>
              </a:rPr>
              <a:t>- Diện </a:t>
            </a:r>
            <a:r>
              <a:rPr lang="vi-VN" sz="2400" dirty="0">
                <a:latin typeface="Cambria" pitchFamily="18" charset="0"/>
                <a:ea typeface="Cambria" pitchFamily="18" charset="0"/>
              </a:rPr>
              <a:t>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a:t>
            </a:r>
            <a:r>
              <a:rPr lang="vi-VN" sz="2400" dirty="0" smtClean="0">
                <a:latin typeface="Cambria" pitchFamily="18" charset="0"/>
                <a:ea typeface="Cambria" pitchFamily="18" charset="0"/>
              </a:rPr>
              <a:t>sông </a:t>
            </a:r>
            <a:r>
              <a:rPr lang="vi-VN" sz="2400" dirty="0">
                <a:latin typeface="Cambria" pitchFamily="18" charset="0"/>
                <a:ea typeface="Cambria" pitchFamily="18" charset="0"/>
              </a:rPr>
              <a:t>Thái Bình bồi đắp</a:t>
            </a:r>
            <a:r>
              <a:rPr lang="vi-VN" sz="2400" dirty="0" smtClean="0">
                <a:latin typeface="Cambria" pitchFamily="18" charset="0"/>
                <a:ea typeface="Cambria" pitchFamily="18" charset="0"/>
              </a:rPr>
              <a:t>.</a:t>
            </a:r>
            <a:endParaRPr lang="vi-VN" sz="2400" dirty="0">
              <a:latin typeface="Cambria" pitchFamily="18" charset="0"/>
              <a:ea typeface="Cambria" pitchFamily="18" charset="0"/>
            </a:endParaRPr>
          </a:p>
          <a:p>
            <a:pPr algn="just">
              <a:spcBef>
                <a:spcPts val="600"/>
              </a:spcBef>
              <a:spcAft>
                <a:spcPts val="0"/>
              </a:spcAft>
            </a:pPr>
            <a:endParaRPr lang="vi-VN" sz="2400" dirty="0" smtClean="0">
              <a:latin typeface="Cambria" pitchFamily="18" charset="0"/>
              <a:ea typeface="Cambria" pitchFamily="18" charset="0"/>
            </a:endParaRPr>
          </a:p>
          <a:p>
            <a:pPr algn="just">
              <a:spcBef>
                <a:spcPts val="600"/>
              </a:spcBef>
              <a:spcAft>
                <a:spcPts val="0"/>
              </a:spcAft>
            </a:pPr>
            <a:endParaRPr lang="vi-VN" sz="2400" dirty="0" smtClean="0">
              <a:latin typeface="Cambria" pitchFamily="18" charset="0"/>
              <a:ea typeface="Cambria" pitchFamily="18" charset="0"/>
            </a:endParaRPr>
          </a:p>
          <a:p>
            <a:pPr algn="just">
              <a:spcBef>
                <a:spcPts val="600"/>
              </a:spcBef>
              <a:spcAft>
                <a:spcPts val="0"/>
              </a:spcAft>
            </a:pPr>
            <a:endParaRPr lang="vi-VN" sz="2400" dirty="0" smtClean="0">
              <a:latin typeface="Cambria" pitchFamily="18" charset="0"/>
              <a:ea typeface="Cambria" pitchFamily="18" charset="0"/>
            </a:endParaRPr>
          </a:p>
          <a:p>
            <a:pPr algn="just">
              <a:spcBef>
                <a:spcPts val="600"/>
              </a:spcBef>
              <a:spcAft>
                <a:spcPts val="0"/>
              </a:spcAft>
            </a:pPr>
            <a:endParaRPr lang="vi-VN" sz="2400" dirty="0">
              <a:latin typeface="Cambria" pitchFamily="18" charset="0"/>
              <a:ea typeface="Cambria" pitchFamily="18" charset="0"/>
            </a:endParaRPr>
          </a:p>
          <a:p>
            <a:pPr algn="just">
              <a:spcBef>
                <a:spcPts val="600"/>
              </a:spcBef>
              <a:spcAft>
                <a:spcPts val="0"/>
              </a:spcAft>
            </a:pPr>
            <a:endParaRPr lang="vi-VN" sz="2400" dirty="0" smtClean="0">
              <a:latin typeface="Cambria" pitchFamily="18" charset="0"/>
              <a:ea typeface="Cambria" pitchFamily="18" charset="0"/>
            </a:endParaRPr>
          </a:p>
          <a:p>
            <a:pPr algn="just">
              <a:spcBef>
                <a:spcPts val="600"/>
              </a:spcBef>
              <a:spcAft>
                <a:spcPts val="0"/>
              </a:spcAft>
            </a:pPr>
            <a:endParaRPr lang="vi-VN" sz="2400" dirty="0">
              <a:latin typeface="Cambria" pitchFamily="18" charset="0"/>
              <a:ea typeface="Cambria" pitchFamily="18" charset="0"/>
            </a:endParaRPr>
          </a:p>
          <a:p>
            <a:pPr algn="just">
              <a:spcBef>
                <a:spcPts val="600"/>
              </a:spcBef>
              <a:spcAft>
                <a:spcPts val="0"/>
              </a:spcAft>
            </a:pPr>
            <a:endParaRPr lang="vi-VN" sz="2400" dirty="0">
              <a:latin typeface="Cambria" pitchFamily="18" charset="0"/>
              <a:ea typeface="Cambria"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Châu thổ sông </a:t>
            </a:r>
            <a:r>
              <a:rPr lang="vi-VN" sz="2400" b="1" dirty="0">
                <a:solidFill>
                  <a:srgbClr val="0D30DD"/>
                </a:solidFill>
                <a:latin typeface="Cambria" pitchFamily="18" charset="0"/>
              </a:rPr>
              <a:t>Hồng.</a:t>
            </a: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circle(in)">
                                      <p:cBhvr>
                                        <p:cTn id="20" dur="2000"/>
                                        <p:tgtEl>
                                          <p:spTgt spid="2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circle(in)">
                                      <p:cBhvr>
                                        <p:cTn id="25" dur="2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4" name="Picture 33"/>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1336773" y="0"/>
            <a:ext cx="6969027" cy="3603525"/>
          </a:xfrm>
          <a:prstGeom prst="rect">
            <a:avLst/>
          </a:prstGeom>
          <a:noFill/>
          <a:ln>
            <a:solidFill>
              <a:srgbClr val="FF0000"/>
            </a:solidFill>
          </a:ln>
        </p:spPr>
      </p:pic>
      <p:pic>
        <p:nvPicPr>
          <p:cNvPr id="35" name="Picture 34"/>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1341991" y="3603525"/>
            <a:ext cx="6963809" cy="3087788"/>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276600"/>
            <a:ext cx="9144000" cy="3416320"/>
          </a:xfrm>
          <a:prstGeom prst="rect">
            <a:avLst/>
          </a:prstGeom>
        </p:spPr>
        <p:txBody>
          <a:bodyPr wrap="square">
            <a:spAutoFit/>
          </a:bodyPr>
          <a:lstStyle/>
          <a:p>
            <a:pPr algn="ctr"/>
            <a:r>
              <a:rPr lang="en-US" sz="2400" b="1" dirty="0" smtClean="0">
                <a:solidFill>
                  <a:srgbClr val="FF0000"/>
                </a:solidFill>
                <a:latin typeface="Cambria" panose="02040503050406030204" pitchFamily="18" charset="0"/>
                <a:ea typeface="Cambria" panose="02040503050406030204" pitchFamily="18" charset="0"/>
              </a:rPr>
              <a:t>L</a:t>
            </a:r>
            <a:r>
              <a:rPr lang="vi-VN" sz="2400" b="1" dirty="0" smtClean="0">
                <a:solidFill>
                  <a:srgbClr val="FF0000"/>
                </a:solidFill>
                <a:latin typeface="Cambria" panose="02040503050406030204" pitchFamily="18" charset="0"/>
                <a:ea typeface="Cambria" panose="02040503050406030204" pitchFamily="18" charset="0"/>
              </a:rPr>
              <a:t>UẬT CHƠI</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ô chữ </a:t>
            </a:r>
            <a:r>
              <a:rPr lang="vi-VN" sz="2400" b="1" dirty="0" smtClean="0">
                <a:solidFill>
                  <a:srgbClr val="0D30DD"/>
                </a:solidFill>
                <a:latin typeface="Cambria" panose="02040503050406030204" pitchFamily="18" charset="0"/>
                <a:ea typeface="Cambria" panose="02040503050406030204" pitchFamily="18" charset="0"/>
              </a:rPr>
              <a:t>được </a:t>
            </a:r>
            <a:r>
              <a:rPr lang="vi-VN" sz="2400" b="1" dirty="0">
                <a:solidFill>
                  <a:srgbClr val="0D30DD"/>
                </a:solidFill>
                <a:latin typeface="Cambria" panose="02040503050406030204" pitchFamily="18" charset="0"/>
                <a:ea typeface="Cambria" panose="02040503050406030204" pitchFamily="18" charset="0"/>
              </a:rPr>
              <a:t>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câu </a:t>
            </a:r>
            <a:r>
              <a:rPr lang="vi-VN" sz="2400" b="1" dirty="0" smtClean="0">
                <a:solidFill>
                  <a:srgbClr val="0D30DD"/>
                </a:solidFill>
                <a:latin typeface="Cambria" panose="02040503050406030204" pitchFamily="18" charset="0"/>
                <a:ea typeface="Cambria" panose="02040503050406030204" pitchFamily="18" charset="0"/>
              </a:rPr>
              <a:t>hỏi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Các em dựa vào </a:t>
            </a:r>
            <a:r>
              <a:rPr lang="vi-VN" sz="2400" b="1" dirty="0" smtClean="0">
                <a:solidFill>
                  <a:srgbClr val="0D30DD"/>
                </a:solidFill>
                <a:latin typeface="Cambria" panose="02040503050406030204" pitchFamily="18" charset="0"/>
                <a:ea typeface="Cambria" panose="02040503050406030204" pitchFamily="18" charset="0"/>
              </a:rPr>
              <a:t>kiến </a:t>
            </a:r>
            <a:r>
              <a:rPr lang="vi-VN" sz="2400" b="1" dirty="0">
                <a:solidFill>
                  <a:srgbClr val="0D30DD"/>
                </a:solidFill>
                <a:latin typeface="Cambria" panose="02040503050406030204" pitchFamily="18" charset="0"/>
                <a:ea typeface="Cambria" panose="02040503050406030204" pitchFamily="18" charset="0"/>
              </a:rPr>
              <a:t>thức đã học để trả lời, </a:t>
            </a:r>
            <a:r>
              <a:rPr lang="vi-VN" sz="2400" b="1" dirty="0" smtClean="0">
                <a:solidFill>
                  <a:srgbClr val="0D30DD"/>
                </a:solidFill>
                <a:latin typeface="Cambria" panose="02040503050406030204" pitchFamily="18" charset="0"/>
                <a:ea typeface="Cambria" panose="02040503050406030204" pitchFamily="18" charset="0"/>
              </a:rPr>
              <a:t>mỗi </a:t>
            </a:r>
            <a:r>
              <a:rPr lang="vi-VN" sz="2400" b="1" dirty="0">
                <a:solidFill>
                  <a:srgbClr val="0D30DD"/>
                </a:solidFill>
                <a:latin typeface="Cambria" panose="02040503050406030204" pitchFamily="18" charset="0"/>
                <a:ea typeface="Cambria" panose="02040503050406030204" pitchFamily="18" charset="0"/>
              </a:rPr>
              <a:t>câu hỏi có </a:t>
            </a:r>
            <a:r>
              <a:rPr lang="en-US" sz="2400" b="1" dirty="0" smtClean="0">
                <a:solidFill>
                  <a:srgbClr val="0D30DD"/>
                </a:solidFill>
                <a:latin typeface="Cambria" panose="02040503050406030204" pitchFamily="18" charset="0"/>
                <a:ea typeface="Cambria" panose="02040503050406030204" pitchFamily="18" charset="0"/>
              </a:rPr>
              <a:t>1</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lượt trả lời.</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Em </a:t>
            </a:r>
            <a:r>
              <a:rPr lang="vi-VN" sz="2400" b="1" dirty="0">
                <a:solidFill>
                  <a:srgbClr val="0D30DD"/>
                </a:solidFill>
                <a:latin typeface="Cambria" panose="02040503050406030204" pitchFamily="18" charset="0"/>
                <a:ea typeface="Cambria" panose="02040503050406030204" pitchFamily="18" charset="0"/>
              </a:rPr>
              <a:t>nào trả lời đúng sẽ nhận được 1 </a:t>
            </a:r>
            <a:r>
              <a:rPr lang="vi-VN" sz="2400" b="1" dirty="0" smtClean="0">
                <a:solidFill>
                  <a:srgbClr val="0D30DD"/>
                </a:solidFill>
                <a:latin typeface="Cambria" panose="02040503050406030204" pitchFamily="18" charset="0"/>
                <a:ea typeface="Cambria" panose="02040503050406030204" pitchFamily="18" charset="0"/>
              </a:rPr>
              <a:t>phần thưởng</a:t>
            </a:r>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và </a:t>
            </a:r>
            <a:r>
              <a:rPr lang="vi-VN" sz="2400" b="1" dirty="0">
                <a:solidFill>
                  <a:srgbClr val="0D30DD"/>
                </a:solidFill>
                <a:latin typeface="Cambria" panose="02040503050406030204" pitchFamily="18" charset="0"/>
                <a:ea typeface="Cambria" panose="02040503050406030204" pitchFamily="18" charset="0"/>
              </a:rPr>
              <a:t>ô chữ sẽ hiện ra </a:t>
            </a:r>
            <a:r>
              <a:rPr lang="vi-VN" sz="2400" b="1" dirty="0" smtClean="0">
                <a:solidFill>
                  <a:srgbClr val="0D30DD"/>
                </a:solidFill>
                <a:latin typeface="Cambria" panose="02040503050406030204" pitchFamily="18" charset="0"/>
                <a:ea typeface="Cambria" panose="02040503050406030204" pitchFamily="18" charset="0"/>
              </a:rPr>
              <a:t>chữ </a:t>
            </a:r>
            <a:r>
              <a:rPr lang="vi-VN" sz="2400" b="1" dirty="0">
                <a:solidFill>
                  <a:srgbClr val="0D30DD"/>
                </a:solidFill>
                <a:latin typeface="Cambria" panose="02040503050406030204" pitchFamily="18" charset="0"/>
                <a:ea typeface="Cambria" panose="02040503050406030204" pitchFamily="18" charset="0"/>
              </a:rPr>
              <a:t>cái tương ứng, trả lời sai ô chữ sẽ bị khóa </a:t>
            </a:r>
            <a:r>
              <a:rPr lang="vi-VN" sz="2400" b="1" dirty="0" smtClean="0">
                <a:solidFill>
                  <a:srgbClr val="0D30DD"/>
                </a:solidFill>
                <a:latin typeface="Cambria" panose="02040503050406030204" pitchFamily="18" charset="0"/>
                <a:ea typeface="Cambria" panose="02040503050406030204" pitchFamily="18" charset="0"/>
              </a:rPr>
              <a:t>lại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en-US" sz="2400" b="1" dirty="0">
                <a:solidFill>
                  <a:srgbClr val="0D30DD"/>
                </a:solidFill>
                <a:latin typeface="Cambria" panose="02040503050406030204" pitchFamily="18" charset="0"/>
                <a:ea typeface="Cambria" panose="02040503050406030204" pitchFamily="18" charset="0"/>
              </a:rPr>
              <a:t>T</a:t>
            </a:r>
            <a:r>
              <a:rPr lang="vi-VN" sz="2400" b="1" dirty="0" smtClean="0">
                <a:solidFill>
                  <a:srgbClr val="0D30DD"/>
                </a:solidFill>
                <a:latin typeface="Cambria" panose="02040503050406030204" pitchFamily="18" charset="0"/>
                <a:ea typeface="Cambria" panose="02040503050406030204" pitchFamily="18" charset="0"/>
              </a:rPr>
              <a:t>rong </a:t>
            </a:r>
            <a:r>
              <a:rPr lang="vi-VN" sz="2400" b="1" dirty="0">
                <a:solidFill>
                  <a:srgbClr val="0D30DD"/>
                </a:solidFill>
                <a:latin typeface="Cambria" panose="02040503050406030204" pitchFamily="18" charset="0"/>
                <a:ea typeface="Cambria" panose="02040503050406030204" pitchFamily="18" charset="0"/>
              </a:rPr>
              <a:t>quá trình trả lời, em nào trả lời </a:t>
            </a:r>
            <a:r>
              <a:rPr lang="vi-VN" sz="2400" b="1" dirty="0" smtClean="0">
                <a:solidFill>
                  <a:srgbClr val="0D30DD"/>
                </a:solidFill>
                <a:latin typeface="Cambria" panose="02040503050406030204" pitchFamily="18" charset="0"/>
                <a:ea typeface="Cambria" panose="02040503050406030204" pitchFamily="18" charset="0"/>
              </a:rPr>
              <a:t>đúng </a:t>
            </a:r>
            <a:r>
              <a:rPr lang="vi-VN" sz="2400" b="1">
                <a:solidFill>
                  <a:srgbClr val="0D30DD"/>
                </a:solidFill>
                <a:latin typeface="Cambria" panose="02040503050406030204" pitchFamily="18" charset="0"/>
                <a:ea typeface="Cambria" panose="02040503050406030204" pitchFamily="18" charset="0"/>
              </a:rPr>
              <a:t>từ </a:t>
            </a:r>
            <a:r>
              <a:rPr lang="vi-VN" sz="2400" b="1" smtClean="0">
                <a:solidFill>
                  <a:srgbClr val="0D30DD"/>
                </a:solidFill>
                <a:latin typeface="Cambria" panose="02040503050406030204" pitchFamily="18" charset="0"/>
                <a:ea typeface="Cambria" panose="02040503050406030204" pitchFamily="18" charset="0"/>
              </a:rPr>
              <a:t>khóa </a:t>
            </a:r>
            <a:r>
              <a:rPr lang="vi-VN" sz="2400" b="1" dirty="0" smtClean="0">
                <a:solidFill>
                  <a:srgbClr val="0D30DD"/>
                </a:solidFill>
                <a:latin typeface="Cambria" panose="02040503050406030204" pitchFamily="18" charset="0"/>
                <a:ea typeface="Cambria" panose="02040503050406030204" pitchFamily="18" charset="0"/>
              </a:rPr>
              <a:t>hàng ngang thì </a:t>
            </a:r>
            <a:r>
              <a:rPr lang="vi-VN" sz="2400" b="1" dirty="0">
                <a:solidFill>
                  <a:srgbClr val="0D30DD"/>
                </a:solidFill>
                <a:latin typeface="Cambria" panose="02040503050406030204" pitchFamily="18" charset="0"/>
                <a:ea typeface="Cambria" panose="02040503050406030204" pitchFamily="18" charset="0"/>
              </a:rPr>
              <a:t>sẽ nhận được </a:t>
            </a:r>
            <a:r>
              <a:rPr lang="vi-VN" sz="2400" b="1" dirty="0" smtClean="0">
                <a:solidFill>
                  <a:srgbClr val="0D30DD"/>
                </a:solidFill>
                <a:latin typeface="Cambria" panose="02040503050406030204" pitchFamily="18" charset="0"/>
                <a:ea typeface="Cambria" panose="02040503050406030204" pitchFamily="18" charset="0"/>
              </a:rPr>
              <a:t>phần thưởng đặc biệt </a:t>
            </a:r>
            <a:endParaRPr lang="vi-VN" sz="2400" b="1" dirty="0">
              <a:solidFill>
                <a:srgbClr val="0D30DD"/>
              </a:solidFill>
              <a:latin typeface="Cambria" panose="02040503050406030204" pitchFamily="18" charset="0"/>
              <a:ea typeface="Cambria" panose="02040503050406030204" pitchFamily="18" charset="0"/>
            </a:endParaRP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1</a:t>
            </a:r>
            <a:endParaRPr lang="en-US" sz="40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2</a:t>
            </a:r>
            <a:endParaRPr lang="en-US" sz="40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3</a:t>
            </a:r>
            <a:endParaRPr lang="en-US" sz="40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4</a:t>
            </a:r>
            <a:endParaRPr lang="en-US" sz="40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5</a:t>
            </a:r>
            <a:endParaRPr lang="en-US" sz="4000" b="1" dirty="0">
              <a:solidFill>
                <a:srgbClr val="FF0000"/>
              </a:solidFill>
              <a:latin typeface="Cambria" panose="02040503050406030204" pitchFamily="18" charset="0"/>
              <a:ea typeface="Cambria" panose="02040503050406030204" pitchFamily="18" charset="0"/>
            </a:endParaRP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6</a:t>
            </a:r>
            <a:endParaRPr lang="en-US" sz="4000" b="1" dirty="0">
              <a:solidFill>
                <a:srgbClr val="FF0000"/>
              </a:solidFill>
              <a:latin typeface="Cambria" panose="02040503050406030204" pitchFamily="18" charset="0"/>
              <a:ea typeface="Cambria" panose="02040503050406030204" pitchFamily="18" charset="0"/>
            </a:endParaRP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429000"/>
            <a:ext cx="7467600" cy="3924151"/>
          </a:xfrm>
          <a:prstGeom prst="rect">
            <a:avLst/>
          </a:prstGeom>
        </p:spPr>
        <p:txBody>
          <a:bodyPr wrap="square">
            <a:spAutoFit/>
          </a:bodyPr>
          <a:lstStyle/>
          <a:p>
            <a:pPr marL="285750" indent="-285750" algn="just">
              <a:spcBef>
                <a:spcPts val="600"/>
              </a:spcBef>
              <a:buFontTx/>
              <a:buChar char="-"/>
            </a:pPr>
            <a:r>
              <a:rPr lang="vi-VN" sz="2400" dirty="0" smtClean="0">
                <a:latin typeface="+mj-lt"/>
                <a:ea typeface="Cambria" pitchFamily="18" charset="0"/>
              </a:rPr>
              <a:t>Từ </a:t>
            </a:r>
            <a:r>
              <a:rPr lang="vi-VN" sz="2400" dirty="0">
                <a:latin typeface="+mj-lt"/>
                <a:ea typeface="Cambria" pitchFamily="18" charset="0"/>
              </a:rPr>
              <a:t>xa xưa, người Việt đã biết dẫn nước vào ruộng, hoặc tiêu nước, phân lũ về mùa mưa; đồng thời cũng sớm phải tổ chức đắp đê, trị thuỷ để phát triển sản xuất và bảo vệ cuộc sống</a:t>
            </a:r>
            <a:r>
              <a:rPr lang="vi-VN" sz="2400" dirty="0" smtClean="0">
                <a:latin typeface="+mj-lt"/>
                <a:ea typeface="Cambria" pitchFamily="18" charset="0"/>
              </a:rPr>
              <a:t>.</a:t>
            </a:r>
          </a:p>
          <a:p>
            <a:pPr marL="285750" indent="-285750" algn="just">
              <a:spcBef>
                <a:spcPts val="600"/>
              </a:spcBef>
              <a:buFontTx/>
              <a:buChar char="-"/>
            </a:pPr>
            <a:r>
              <a:rPr lang="vi-VN" sz="2400" dirty="0">
                <a:latin typeface="+mj-lt"/>
                <a:ea typeface="Cambria" pitchFamily="18" charset="0"/>
              </a:rPr>
              <a:t>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a:p>
            <a:pPr marL="285750" indent="-285750" algn="just">
              <a:spcBef>
                <a:spcPts val="600"/>
              </a:spcBef>
              <a:buFontTx/>
              <a:buChar char="-"/>
            </a:pPr>
            <a:endParaRPr lang="vi-VN" sz="2400" dirty="0">
              <a:latin typeface="+mj-lt"/>
              <a:ea typeface="Cambria" pitchFamily="18" charset="0"/>
            </a:endParaRPr>
          </a:p>
          <a:p>
            <a:pPr algn="just">
              <a:spcBef>
                <a:spcPts val="600"/>
              </a:spcBef>
            </a:pPr>
            <a:endParaRPr lang="vi-VN" dirty="0">
              <a:latin typeface="Cambria" pitchFamily="18" charset="0"/>
              <a:ea typeface="Cambria" pitchFamily="18" charset="0"/>
            </a:endParaRPr>
          </a:p>
        </p:txBody>
      </p:sp>
      <p:pic>
        <p:nvPicPr>
          <p:cNvPr id="11"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51564" y="228365"/>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149" y="228364"/>
            <a:ext cx="3535052" cy="25002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272137" y="2728566"/>
            <a:ext cx="2805063" cy="400110"/>
          </a:xfrm>
          <a:prstGeom prst="rect">
            <a:avLst/>
          </a:prstGeom>
        </p:spPr>
        <p:txBody>
          <a:bodyPr wrap="none">
            <a:spAutoFit/>
          </a:bodyPr>
          <a:lstStyle/>
          <a:p>
            <a:pPr algn="ctr"/>
            <a:r>
              <a:rPr lang="en-US" sz="2000" dirty="0" err="1">
                <a:solidFill>
                  <a:srgbClr val="FF0000"/>
                </a:solidFill>
                <a:latin typeface="Times New Roman" panose="02020603050405020304" pitchFamily="18" charset="0"/>
                <a:ea typeface="Cambria" pitchFamily="18" charset="0"/>
                <a:cs typeface="Times New Roman" panose="02020603050405020304" pitchFamily="18" charset="0"/>
              </a:rPr>
              <a:t>Đắp</a:t>
            </a:r>
            <a:r>
              <a:rPr lang="en-US" sz="20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Cambria" pitchFamily="18" charset="0"/>
                <a:cs typeface="Times New Roman" panose="02020603050405020304" pitchFamily="18" charset="0"/>
              </a:rPr>
              <a:t>đê</a:t>
            </a:r>
            <a:r>
              <a:rPr lang="en-US" sz="20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Cambria" pitchFamily="18" charset="0"/>
                <a:cs typeface="Times New Roman" panose="02020603050405020304" pitchFamily="18" charset="0"/>
              </a:rPr>
              <a:t>thời</a:t>
            </a:r>
            <a:r>
              <a:rPr lang="en-US" sz="20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Cambria" pitchFamily="18" charset="0"/>
                <a:cs typeface="Times New Roman" panose="02020603050405020304" pitchFamily="18" charset="0"/>
              </a:rPr>
              <a:t>nhà</a:t>
            </a:r>
            <a:r>
              <a:rPr lang="en-US" sz="20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Cambria" pitchFamily="18" charset="0"/>
                <a:cs typeface="Times New Roman" panose="02020603050405020304" pitchFamily="18" charset="0"/>
              </a:rPr>
              <a:t>Nguyễn</a:t>
            </a:r>
            <a:endParaRPr lang="en-US" sz="2000" dirty="0">
              <a:solidFill>
                <a:srgbClr val="FF0000"/>
              </a:solidFill>
              <a:latin typeface="Times New Roman" panose="02020603050405020304" pitchFamily="18" charset="0"/>
              <a:ea typeface="Cambria" pitchFamily="18" charset="0"/>
              <a:cs typeface="Times New Roman" panose="02020603050405020304" pitchFamily="18" charset="0"/>
            </a:endParaRPr>
          </a:p>
        </p:txBody>
      </p:sp>
      <p:sp>
        <p:nvSpPr>
          <p:cNvPr id="14" name="Rounded Rectangular Callout 13"/>
          <p:cNvSpPr/>
          <p:nvPr/>
        </p:nvSpPr>
        <p:spPr>
          <a:xfrm>
            <a:off x="685801" y="3106942"/>
            <a:ext cx="7772400" cy="4067888"/>
          </a:xfrm>
          <a:prstGeom prst="wedgeRoundRectCallout">
            <a:avLst>
              <a:gd name="adj1" fmla="val 47817"/>
              <a:gd name="adj2" fmla="val 56596"/>
              <a:gd name="adj3" fmla="val 16667"/>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Tree>
    <p:extLst>
      <p:ext uri="{BB962C8B-B14F-4D97-AF65-F5344CB8AC3E}">
        <p14:creationId xmlns:p14="http://schemas.microsoft.com/office/powerpoint/2010/main" val="13971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tunhienDBSCL"/>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838200" y="1081414"/>
            <a:ext cx="7467600" cy="5772411"/>
          </a:xfrm>
          <a:prstGeom prst="rect">
            <a:avLst/>
          </a:prstGeom>
          <a:solidFill>
            <a:schemeClr val="tx1"/>
          </a:solidFill>
          <a:ln w="38100">
            <a:solidFill>
              <a:schemeClr val="tx1"/>
            </a:solidFill>
            <a:miter lim="800000"/>
            <a:headEnd/>
            <a:tailEnd/>
          </a:ln>
        </p:spPr>
      </p:pic>
      <p:sp>
        <p:nvSpPr>
          <p:cNvPr id="9" name="Freeform 4"/>
          <p:cNvSpPr>
            <a:spLocks/>
          </p:cNvSpPr>
          <p:nvPr/>
        </p:nvSpPr>
        <p:spPr bwMode="auto">
          <a:xfrm>
            <a:off x="6074569" y="1188540"/>
            <a:ext cx="1316831" cy="915926"/>
          </a:xfrm>
          <a:custGeom>
            <a:avLst/>
            <a:gdLst>
              <a:gd name="T0" fmla="*/ 0 w 720"/>
              <a:gd name="T1" fmla="*/ 2147483646 h 728"/>
              <a:gd name="T2" fmla="*/ 2147483646 w 720"/>
              <a:gd name="T3" fmla="*/ 2147483646 h 728"/>
              <a:gd name="T4" fmla="*/ 2147483646 w 720"/>
              <a:gd name="T5" fmla="*/ 2147483646 h 728"/>
              <a:gd name="T6" fmla="*/ 2147483646 w 720"/>
              <a:gd name="T7" fmla="*/ 2147483646 h 728"/>
              <a:gd name="T8" fmla="*/ 2147483646 w 720"/>
              <a:gd name="T9" fmla="*/ 2147483646 h 728"/>
              <a:gd name="T10" fmla="*/ 2147483646 w 720"/>
              <a:gd name="T11" fmla="*/ 2147483646 h 728"/>
              <a:gd name="T12" fmla="*/ 2147483646 w 720"/>
              <a:gd name="T13" fmla="*/ 2147483646 h 728"/>
              <a:gd name="T14" fmla="*/ 2147483646 w 720"/>
              <a:gd name="T15" fmla="*/ 2147483646 h 728"/>
              <a:gd name="T16" fmla="*/ 2147483646 w 720"/>
              <a:gd name="T17" fmla="*/ 2147483646 h 728"/>
              <a:gd name="T18" fmla="*/ 2147483646 w 720"/>
              <a:gd name="T19" fmla="*/ 2147483646 h 728"/>
              <a:gd name="T20" fmla="*/ 2147483646 w 720"/>
              <a:gd name="T21" fmla="*/ 2147483646 h 728"/>
              <a:gd name="T22" fmla="*/ 2147483646 w 720"/>
              <a:gd name="T23" fmla="*/ 2147483646 h 7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0"/>
              <a:gd name="T37" fmla="*/ 0 h 728"/>
              <a:gd name="T38" fmla="*/ 720 w 720"/>
              <a:gd name="T39" fmla="*/ 728 h 7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0" h="728">
                <a:moveTo>
                  <a:pt x="0" y="56"/>
                </a:moveTo>
                <a:cubicBezTo>
                  <a:pt x="36" y="60"/>
                  <a:pt x="72" y="64"/>
                  <a:pt x="96" y="56"/>
                </a:cubicBezTo>
                <a:cubicBezTo>
                  <a:pt x="120" y="48"/>
                  <a:pt x="112" y="0"/>
                  <a:pt x="144" y="8"/>
                </a:cubicBezTo>
                <a:cubicBezTo>
                  <a:pt x="176" y="16"/>
                  <a:pt x="248" y="80"/>
                  <a:pt x="288" y="104"/>
                </a:cubicBezTo>
                <a:cubicBezTo>
                  <a:pt x="328" y="128"/>
                  <a:pt x="376" y="120"/>
                  <a:pt x="384" y="152"/>
                </a:cubicBezTo>
                <a:cubicBezTo>
                  <a:pt x="392" y="184"/>
                  <a:pt x="328" y="256"/>
                  <a:pt x="336" y="296"/>
                </a:cubicBezTo>
                <a:cubicBezTo>
                  <a:pt x="344" y="336"/>
                  <a:pt x="408" y="368"/>
                  <a:pt x="432" y="392"/>
                </a:cubicBezTo>
                <a:cubicBezTo>
                  <a:pt x="456" y="416"/>
                  <a:pt x="456" y="432"/>
                  <a:pt x="480" y="440"/>
                </a:cubicBezTo>
                <a:cubicBezTo>
                  <a:pt x="504" y="448"/>
                  <a:pt x="552" y="432"/>
                  <a:pt x="576" y="440"/>
                </a:cubicBezTo>
                <a:cubicBezTo>
                  <a:pt x="600" y="448"/>
                  <a:pt x="616" y="456"/>
                  <a:pt x="624" y="488"/>
                </a:cubicBezTo>
                <a:cubicBezTo>
                  <a:pt x="632" y="520"/>
                  <a:pt x="608" y="592"/>
                  <a:pt x="624" y="632"/>
                </a:cubicBezTo>
                <a:cubicBezTo>
                  <a:pt x="640" y="672"/>
                  <a:pt x="680" y="700"/>
                  <a:pt x="720" y="728"/>
                </a:cubicBezTo>
              </a:path>
            </a:pathLst>
          </a:custGeom>
          <a:noFill/>
          <a:ln w="5715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10" name="Freeform 13"/>
          <p:cNvSpPr>
            <a:spLocks/>
          </p:cNvSpPr>
          <p:nvPr/>
        </p:nvSpPr>
        <p:spPr bwMode="auto">
          <a:xfrm>
            <a:off x="2590800" y="1143120"/>
            <a:ext cx="3483769" cy="961346"/>
          </a:xfrm>
          <a:custGeom>
            <a:avLst/>
            <a:gdLst>
              <a:gd name="T0" fmla="*/ 2147483646 w 1882"/>
              <a:gd name="T1" fmla="*/ 2147483646 h 658"/>
              <a:gd name="T2" fmla="*/ 2147483646 w 1882"/>
              <a:gd name="T3" fmla="*/ 2147483646 h 658"/>
              <a:gd name="T4" fmla="*/ 2147483646 w 1882"/>
              <a:gd name="T5" fmla="*/ 2147483646 h 658"/>
              <a:gd name="T6" fmla="*/ 2147483646 w 1882"/>
              <a:gd name="T7" fmla="*/ 2147483646 h 658"/>
              <a:gd name="T8" fmla="*/ 2147483646 w 1882"/>
              <a:gd name="T9" fmla="*/ 2147483646 h 658"/>
              <a:gd name="T10" fmla="*/ 2147483646 w 1882"/>
              <a:gd name="T11" fmla="*/ 2147483646 h 658"/>
              <a:gd name="T12" fmla="*/ 2147483646 w 1882"/>
              <a:gd name="T13" fmla="*/ 2147483646 h 658"/>
              <a:gd name="T14" fmla="*/ 2147483646 w 1882"/>
              <a:gd name="T15" fmla="*/ 2147483646 h 658"/>
              <a:gd name="T16" fmla="*/ 2147483646 w 1882"/>
              <a:gd name="T17" fmla="*/ 2147483646 h 658"/>
              <a:gd name="T18" fmla="*/ 2147483646 w 1882"/>
              <a:gd name="T19" fmla="*/ 2147483646 h 658"/>
              <a:gd name="T20" fmla="*/ 2147483646 w 1882"/>
              <a:gd name="T21" fmla="*/ 2147483646 h 658"/>
              <a:gd name="T22" fmla="*/ 2147483646 w 1882"/>
              <a:gd name="T23" fmla="*/ 0 h 658"/>
              <a:gd name="T24" fmla="*/ 2147483646 w 1882"/>
              <a:gd name="T25" fmla="*/ 2147483646 h 658"/>
              <a:gd name="T26" fmla="*/ 2147483646 w 1882"/>
              <a:gd name="T27" fmla="*/ 2147483646 h 658"/>
              <a:gd name="T28" fmla="*/ 2147483646 w 1882"/>
              <a:gd name="T29" fmla="*/ 2147483646 h 658"/>
              <a:gd name="T30" fmla="*/ 2147483646 w 1882"/>
              <a:gd name="T31" fmla="*/ 2147483646 h 658"/>
              <a:gd name="T32" fmla="*/ 2147483646 w 1882"/>
              <a:gd name="T33" fmla="*/ 2147483646 h 658"/>
              <a:gd name="T34" fmla="*/ 2147483646 w 1882"/>
              <a:gd name="T35" fmla="*/ 2147483646 h 658"/>
              <a:gd name="T36" fmla="*/ 2147483646 w 1882"/>
              <a:gd name="T37" fmla="*/ 2147483646 h 658"/>
              <a:gd name="T38" fmla="*/ 2147483646 w 1882"/>
              <a:gd name="T39" fmla="*/ 2147483646 h 658"/>
              <a:gd name="T40" fmla="*/ 2147483646 w 1882"/>
              <a:gd name="T41" fmla="*/ 2147483646 h 658"/>
              <a:gd name="T42" fmla="*/ 2147483646 w 1882"/>
              <a:gd name="T43" fmla="*/ 2147483646 h 658"/>
              <a:gd name="T44" fmla="*/ 2147483646 w 1882"/>
              <a:gd name="T45" fmla="*/ 2147483646 h 658"/>
              <a:gd name="T46" fmla="*/ 2147483646 w 1882"/>
              <a:gd name="T47" fmla="*/ 2147483646 h 658"/>
              <a:gd name="T48" fmla="*/ 2147483646 w 1882"/>
              <a:gd name="T49" fmla="*/ 2147483646 h 658"/>
              <a:gd name="T50" fmla="*/ 2147483646 w 1882"/>
              <a:gd name="T51" fmla="*/ 2147483646 h 658"/>
              <a:gd name="T52" fmla="*/ 2147483646 w 1882"/>
              <a:gd name="T53" fmla="*/ 2147483646 h 658"/>
              <a:gd name="T54" fmla="*/ 2147483646 w 1882"/>
              <a:gd name="T55" fmla="*/ 2147483646 h 658"/>
              <a:gd name="T56" fmla="*/ 2147483646 w 1882"/>
              <a:gd name="T57" fmla="*/ 2147483646 h 658"/>
              <a:gd name="T58" fmla="*/ 2147483646 w 1882"/>
              <a:gd name="T59" fmla="*/ 2147483646 h 658"/>
              <a:gd name="T60" fmla="*/ 2147483646 w 1882"/>
              <a:gd name="T61" fmla="*/ 2147483646 h 658"/>
              <a:gd name="T62" fmla="*/ 2147483646 w 1882"/>
              <a:gd name="T63" fmla="*/ 2147483646 h 658"/>
              <a:gd name="T64" fmla="*/ 2147483646 w 1882"/>
              <a:gd name="T65" fmla="*/ 2147483646 h 658"/>
              <a:gd name="T66" fmla="*/ 2147483646 w 1882"/>
              <a:gd name="T67" fmla="*/ 2147483646 h 658"/>
              <a:gd name="T68" fmla="*/ 0 w 1882"/>
              <a:gd name="T69" fmla="*/ 2147483646 h 6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82"/>
              <a:gd name="T106" fmla="*/ 0 h 658"/>
              <a:gd name="T107" fmla="*/ 1882 w 1882"/>
              <a:gd name="T108" fmla="*/ 658 h 6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82" h="658">
                <a:moveTo>
                  <a:pt x="1847" y="64"/>
                </a:moveTo>
                <a:cubicBezTo>
                  <a:pt x="1852" y="174"/>
                  <a:pt x="1882" y="238"/>
                  <a:pt x="1829" y="320"/>
                </a:cubicBezTo>
                <a:cubicBezTo>
                  <a:pt x="1823" y="314"/>
                  <a:pt x="1818" y="306"/>
                  <a:pt x="1811" y="301"/>
                </a:cubicBezTo>
                <a:cubicBezTo>
                  <a:pt x="1803" y="296"/>
                  <a:pt x="1791" y="298"/>
                  <a:pt x="1783" y="292"/>
                </a:cubicBezTo>
                <a:cubicBezTo>
                  <a:pt x="1774" y="285"/>
                  <a:pt x="1774" y="272"/>
                  <a:pt x="1765" y="265"/>
                </a:cubicBezTo>
                <a:cubicBezTo>
                  <a:pt x="1760" y="261"/>
                  <a:pt x="1703" y="248"/>
                  <a:pt x="1701" y="247"/>
                </a:cubicBezTo>
                <a:cubicBezTo>
                  <a:pt x="1690" y="201"/>
                  <a:pt x="1674" y="170"/>
                  <a:pt x="1628" y="155"/>
                </a:cubicBezTo>
                <a:cubicBezTo>
                  <a:pt x="1604" y="177"/>
                  <a:pt x="1592" y="197"/>
                  <a:pt x="1582" y="228"/>
                </a:cubicBezTo>
                <a:cubicBezTo>
                  <a:pt x="1567" y="213"/>
                  <a:pt x="1543" y="203"/>
                  <a:pt x="1536" y="183"/>
                </a:cubicBezTo>
                <a:cubicBezTo>
                  <a:pt x="1523" y="143"/>
                  <a:pt x="1534" y="162"/>
                  <a:pt x="1500" y="128"/>
                </a:cubicBezTo>
                <a:cubicBezTo>
                  <a:pt x="1495" y="114"/>
                  <a:pt x="1471" y="55"/>
                  <a:pt x="1463" y="45"/>
                </a:cubicBezTo>
                <a:cubicBezTo>
                  <a:pt x="1450" y="28"/>
                  <a:pt x="1417" y="0"/>
                  <a:pt x="1417" y="0"/>
                </a:cubicBezTo>
                <a:cubicBezTo>
                  <a:pt x="1361" y="11"/>
                  <a:pt x="1333" y="51"/>
                  <a:pt x="1289" y="55"/>
                </a:cubicBezTo>
                <a:cubicBezTo>
                  <a:pt x="1232" y="60"/>
                  <a:pt x="1174" y="61"/>
                  <a:pt x="1116" y="64"/>
                </a:cubicBezTo>
                <a:cubicBezTo>
                  <a:pt x="1074" y="126"/>
                  <a:pt x="1094" y="135"/>
                  <a:pt x="1061" y="100"/>
                </a:cubicBezTo>
                <a:cubicBezTo>
                  <a:pt x="1040" y="103"/>
                  <a:pt x="1017" y="101"/>
                  <a:pt x="997" y="109"/>
                </a:cubicBezTo>
                <a:cubicBezTo>
                  <a:pt x="976" y="117"/>
                  <a:pt x="942" y="146"/>
                  <a:pt x="942" y="146"/>
                </a:cubicBezTo>
                <a:cubicBezTo>
                  <a:pt x="924" y="173"/>
                  <a:pt x="906" y="188"/>
                  <a:pt x="896" y="219"/>
                </a:cubicBezTo>
                <a:cubicBezTo>
                  <a:pt x="878" y="163"/>
                  <a:pt x="863" y="142"/>
                  <a:pt x="823" y="100"/>
                </a:cubicBezTo>
                <a:cubicBezTo>
                  <a:pt x="798" y="106"/>
                  <a:pt x="782" y="117"/>
                  <a:pt x="759" y="100"/>
                </a:cubicBezTo>
                <a:cubicBezTo>
                  <a:pt x="742" y="87"/>
                  <a:pt x="713" y="55"/>
                  <a:pt x="713" y="55"/>
                </a:cubicBezTo>
                <a:cubicBezTo>
                  <a:pt x="695" y="73"/>
                  <a:pt x="677" y="91"/>
                  <a:pt x="659" y="109"/>
                </a:cubicBezTo>
                <a:cubicBezTo>
                  <a:pt x="653" y="115"/>
                  <a:pt x="640" y="128"/>
                  <a:pt x="640" y="128"/>
                </a:cubicBezTo>
                <a:cubicBezTo>
                  <a:pt x="626" y="170"/>
                  <a:pt x="636" y="206"/>
                  <a:pt x="649" y="247"/>
                </a:cubicBezTo>
                <a:cubicBezTo>
                  <a:pt x="646" y="293"/>
                  <a:pt x="657" y="342"/>
                  <a:pt x="640" y="384"/>
                </a:cubicBezTo>
                <a:cubicBezTo>
                  <a:pt x="638" y="390"/>
                  <a:pt x="562" y="408"/>
                  <a:pt x="549" y="411"/>
                </a:cubicBezTo>
                <a:cubicBezTo>
                  <a:pt x="501" y="442"/>
                  <a:pt x="477" y="489"/>
                  <a:pt x="430" y="521"/>
                </a:cubicBezTo>
                <a:cubicBezTo>
                  <a:pt x="424" y="530"/>
                  <a:pt x="419" y="540"/>
                  <a:pt x="412" y="548"/>
                </a:cubicBezTo>
                <a:cubicBezTo>
                  <a:pt x="406" y="555"/>
                  <a:pt x="402" y="570"/>
                  <a:pt x="393" y="567"/>
                </a:cubicBezTo>
                <a:cubicBezTo>
                  <a:pt x="384" y="564"/>
                  <a:pt x="387" y="548"/>
                  <a:pt x="384" y="539"/>
                </a:cubicBezTo>
                <a:cubicBezTo>
                  <a:pt x="299" y="549"/>
                  <a:pt x="224" y="542"/>
                  <a:pt x="137" y="548"/>
                </a:cubicBezTo>
                <a:cubicBezTo>
                  <a:pt x="119" y="551"/>
                  <a:pt x="100" y="550"/>
                  <a:pt x="83" y="557"/>
                </a:cubicBezTo>
                <a:cubicBezTo>
                  <a:pt x="58" y="567"/>
                  <a:pt x="51" y="617"/>
                  <a:pt x="46" y="631"/>
                </a:cubicBezTo>
                <a:cubicBezTo>
                  <a:pt x="42" y="643"/>
                  <a:pt x="28" y="649"/>
                  <a:pt x="19" y="658"/>
                </a:cubicBezTo>
                <a:cubicBezTo>
                  <a:pt x="13" y="652"/>
                  <a:pt x="0" y="640"/>
                  <a:pt x="0" y="640"/>
                </a:cubicBezTo>
              </a:path>
            </a:pathLst>
          </a:custGeom>
          <a:noFill/>
          <a:ln w="38100">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11" name="Freeform 14"/>
          <p:cNvSpPr>
            <a:spLocks/>
          </p:cNvSpPr>
          <p:nvPr/>
        </p:nvSpPr>
        <p:spPr bwMode="auto">
          <a:xfrm>
            <a:off x="2590800" y="2104466"/>
            <a:ext cx="1252538" cy="2619934"/>
          </a:xfrm>
          <a:custGeom>
            <a:avLst/>
            <a:gdLst>
              <a:gd name="T0" fmla="*/ 0 w 663"/>
              <a:gd name="T1" fmla="*/ 0 h 1966"/>
              <a:gd name="T2" fmla="*/ 2147483646 w 663"/>
              <a:gd name="T3" fmla="*/ 2147483646 h 1966"/>
              <a:gd name="T4" fmla="*/ 2147483646 w 663"/>
              <a:gd name="T5" fmla="*/ 2147483646 h 1966"/>
              <a:gd name="T6" fmla="*/ 2147483646 w 663"/>
              <a:gd name="T7" fmla="*/ 2147483646 h 1966"/>
              <a:gd name="T8" fmla="*/ 2147483646 w 663"/>
              <a:gd name="T9" fmla="*/ 2147483646 h 1966"/>
              <a:gd name="T10" fmla="*/ 2147483646 w 663"/>
              <a:gd name="T11" fmla="*/ 2147483646 h 1966"/>
              <a:gd name="T12" fmla="*/ 2147483646 w 663"/>
              <a:gd name="T13" fmla="*/ 2147483646 h 1966"/>
              <a:gd name="T14" fmla="*/ 2147483646 w 663"/>
              <a:gd name="T15" fmla="*/ 2147483646 h 1966"/>
              <a:gd name="T16" fmla="*/ 2147483646 w 663"/>
              <a:gd name="T17" fmla="*/ 2147483646 h 1966"/>
              <a:gd name="T18" fmla="*/ 2147483646 w 663"/>
              <a:gd name="T19" fmla="*/ 2147483646 h 1966"/>
              <a:gd name="T20" fmla="*/ 2147483646 w 663"/>
              <a:gd name="T21" fmla="*/ 2147483646 h 1966"/>
              <a:gd name="T22" fmla="*/ 2147483646 w 663"/>
              <a:gd name="T23" fmla="*/ 2147483646 h 1966"/>
              <a:gd name="T24" fmla="*/ 2147483646 w 663"/>
              <a:gd name="T25" fmla="*/ 2147483646 h 1966"/>
              <a:gd name="T26" fmla="*/ 2147483646 w 663"/>
              <a:gd name="T27" fmla="*/ 2147483646 h 1966"/>
              <a:gd name="T28" fmla="*/ 2147483646 w 663"/>
              <a:gd name="T29" fmla="*/ 2147483646 h 1966"/>
              <a:gd name="T30" fmla="*/ 2147483646 w 663"/>
              <a:gd name="T31" fmla="*/ 2147483646 h 1966"/>
              <a:gd name="T32" fmla="*/ 2147483646 w 663"/>
              <a:gd name="T33" fmla="*/ 2147483646 h 1966"/>
              <a:gd name="T34" fmla="*/ 2147483646 w 663"/>
              <a:gd name="T35" fmla="*/ 2147483646 h 1966"/>
              <a:gd name="T36" fmla="*/ 2147483646 w 663"/>
              <a:gd name="T37" fmla="*/ 2147483646 h 1966"/>
              <a:gd name="T38" fmla="*/ 2147483646 w 663"/>
              <a:gd name="T39" fmla="*/ 2147483646 h 1966"/>
              <a:gd name="T40" fmla="*/ 2147483646 w 663"/>
              <a:gd name="T41" fmla="*/ 2147483646 h 1966"/>
              <a:gd name="T42" fmla="*/ 2147483646 w 663"/>
              <a:gd name="T43" fmla="*/ 2147483646 h 1966"/>
              <a:gd name="T44" fmla="*/ 2147483646 w 663"/>
              <a:gd name="T45" fmla="*/ 2147483646 h 1966"/>
              <a:gd name="T46" fmla="*/ 2147483646 w 663"/>
              <a:gd name="T47" fmla="*/ 2147483646 h 1966"/>
              <a:gd name="T48" fmla="*/ 2147483646 w 663"/>
              <a:gd name="T49" fmla="*/ 2147483646 h 1966"/>
              <a:gd name="T50" fmla="*/ 2147483646 w 663"/>
              <a:gd name="T51" fmla="*/ 2147483646 h 1966"/>
              <a:gd name="T52" fmla="*/ 2147483646 w 663"/>
              <a:gd name="T53" fmla="*/ 2147483646 h 1966"/>
              <a:gd name="T54" fmla="*/ 2147483646 w 663"/>
              <a:gd name="T55" fmla="*/ 2147483646 h 1966"/>
              <a:gd name="T56" fmla="*/ 2147483646 w 663"/>
              <a:gd name="T57" fmla="*/ 2147483646 h 1966"/>
              <a:gd name="T58" fmla="*/ 2147483646 w 663"/>
              <a:gd name="T59" fmla="*/ 2147483646 h 1966"/>
              <a:gd name="T60" fmla="*/ 2147483646 w 663"/>
              <a:gd name="T61" fmla="*/ 2147483646 h 19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3"/>
              <a:gd name="T94" fmla="*/ 0 h 1966"/>
              <a:gd name="T95" fmla="*/ 663 w 663"/>
              <a:gd name="T96" fmla="*/ 1966 h 19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3" h="1966">
                <a:moveTo>
                  <a:pt x="0" y="0"/>
                </a:moveTo>
                <a:cubicBezTo>
                  <a:pt x="11" y="16"/>
                  <a:pt x="26" y="29"/>
                  <a:pt x="36" y="46"/>
                </a:cubicBezTo>
                <a:cubicBezTo>
                  <a:pt x="61" y="88"/>
                  <a:pt x="24" y="118"/>
                  <a:pt x="82" y="137"/>
                </a:cubicBezTo>
                <a:cubicBezTo>
                  <a:pt x="119" y="195"/>
                  <a:pt x="99" y="295"/>
                  <a:pt x="173" y="320"/>
                </a:cubicBezTo>
                <a:cubicBezTo>
                  <a:pt x="232" y="282"/>
                  <a:pt x="224" y="320"/>
                  <a:pt x="237" y="238"/>
                </a:cubicBezTo>
                <a:cubicBezTo>
                  <a:pt x="278" y="251"/>
                  <a:pt x="318" y="273"/>
                  <a:pt x="356" y="293"/>
                </a:cubicBezTo>
                <a:cubicBezTo>
                  <a:pt x="378" y="382"/>
                  <a:pt x="471" y="383"/>
                  <a:pt x="548" y="393"/>
                </a:cubicBezTo>
                <a:cubicBezTo>
                  <a:pt x="565" y="418"/>
                  <a:pt x="566" y="427"/>
                  <a:pt x="594" y="439"/>
                </a:cubicBezTo>
                <a:cubicBezTo>
                  <a:pt x="612" y="447"/>
                  <a:pt x="649" y="457"/>
                  <a:pt x="649" y="457"/>
                </a:cubicBezTo>
                <a:cubicBezTo>
                  <a:pt x="652" y="469"/>
                  <a:pt x="663" y="482"/>
                  <a:pt x="658" y="494"/>
                </a:cubicBezTo>
                <a:cubicBezTo>
                  <a:pt x="655" y="503"/>
                  <a:pt x="640" y="501"/>
                  <a:pt x="631" y="503"/>
                </a:cubicBezTo>
                <a:cubicBezTo>
                  <a:pt x="613" y="507"/>
                  <a:pt x="594" y="509"/>
                  <a:pt x="576" y="512"/>
                </a:cubicBezTo>
                <a:cubicBezTo>
                  <a:pt x="561" y="556"/>
                  <a:pt x="527" y="599"/>
                  <a:pt x="493" y="631"/>
                </a:cubicBezTo>
                <a:cubicBezTo>
                  <a:pt x="482" y="597"/>
                  <a:pt x="487" y="580"/>
                  <a:pt x="429" y="613"/>
                </a:cubicBezTo>
                <a:cubicBezTo>
                  <a:pt x="422" y="617"/>
                  <a:pt x="414" y="674"/>
                  <a:pt x="411" y="686"/>
                </a:cubicBezTo>
                <a:cubicBezTo>
                  <a:pt x="406" y="705"/>
                  <a:pt x="399" y="723"/>
                  <a:pt x="393" y="741"/>
                </a:cubicBezTo>
                <a:cubicBezTo>
                  <a:pt x="390" y="750"/>
                  <a:pt x="384" y="768"/>
                  <a:pt x="384" y="768"/>
                </a:cubicBezTo>
                <a:cubicBezTo>
                  <a:pt x="367" y="890"/>
                  <a:pt x="378" y="1012"/>
                  <a:pt x="393" y="1134"/>
                </a:cubicBezTo>
                <a:cubicBezTo>
                  <a:pt x="381" y="1218"/>
                  <a:pt x="385" y="1186"/>
                  <a:pt x="347" y="1243"/>
                </a:cubicBezTo>
                <a:cubicBezTo>
                  <a:pt x="306" y="1368"/>
                  <a:pt x="330" y="1279"/>
                  <a:pt x="320" y="1518"/>
                </a:cubicBezTo>
                <a:cubicBezTo>
                  <a:pt x="324" y="1549"/>
                  <a:pt x="338" y="1578"/>
                  <a:pt x="338" y="1609"/>
                </a:cubicBezTo>
                <a:cubicBezTo>
                  <a:pt x="338" y="1656"/>
                  <a:pt x="326" y="1702"/>
                  <a:pt x="311" y="1746"/>
                </a:cubicBezTo>
                <a:cubicBezTo>
                  <a:pt x="323" y="1749"/>
                  <a:pt x="337" y="1747"/>
                  <a:pt x="347" y="1755"/>
                </a:cubicBezTo>
                <a:cubicBezTo>
                  <a:pt x="355" y="1761"/>
                  <a:pt x="351" y="1775"/>
                  <a:pt x="356" y="1783"/>
                </a:cubicBezTo>
                <a:cubicBezTo>
                  <a:pt x="361" y="1790"/>
                  <a:pt x="369" y="1795"/>
                  <a:pt x="375" y="1801"/>
                </a:cubicBezTo>
                <a:cubicBezTo>
                  <a:pt x="378" y="1810"/>
                  <a:pt x="389" y="1821"/>
                  <a:pt x="384" y="1829"/>
                </a:cubicBezTo>
                <a:cubicBezTo>
                  <a:pt x="377" y="1841"/>
                  <a:pt x="358" y="1839"/>
                  <a:pt x="347" y="1847"/>
                </a:cubicBezTo>
                <a:cubicBezTo>
                  <a:pt x="330" y="1860"/>
                  <a:pt x="313" y="1875"/>
                  <a:pt x="301" y="1893"/>
                </a:cubicBezTo>
                <a:cubicBezTo>
                  <a:pt x="295" y="1902"/>
                  <a:pt x="288" y="1910"/>
                  <a:pt x="283" y="1920"/>
                </a:cubicBezTo>
                <a:cubicBezTo>
                  <a:pt x="279" y="1928"/>
                  <a:pt x="279" y="1939"/>
                  <a:pt x="274" y="1947"/>
                </a:cubicBezTo>
                <a:cubicBezTo>
                  <a:pt x="270" y="1955"/>
                  <a:pt x="256" y="1966"/>
                  <a:pt x="256" y="1966"/>
                </a:cubicBez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12" name="Freeform 15"/>
          <p:cNvSpPr>
            <a:spLocks/>
          </p:cNvSpPr>
          <p:nvPr/>
        </p:nvSpPr>
        <p:spPr bwMode="auto">
          <a:xfrm>
            <a:off x="3124200" y="2099874"/>
            <a:ext cx="4196644" cy="2776926"/>
          </a:xfrm>
          <a:custGeom>
            <a:avLst/>
            <a:gdLst>
              <a:gd name="T0" fmla="*/ 2147483646 w 2277"/>
              <a:gd name="T1" fmla="*/ 0 h 1875"/>
              <a:gd name="T2" fmla="*/ 2147483646 w 2277"/>
              <a:gd name="T3" fmla="*/ 2147483646 h 1875"/>
              <a:gd name="T4" fmla="*/ 2147483646 w 2277"/>
              <a:gd name="T5" fmla="*/ 2147483646 h 1875"/>
              <a:gd name="T6" fmla="*/ 2147483646 w 2277"/>
              <a:gd name="T7" fmla="*/ 2147483646 h 1875"/>
              <a:gd name="T8" fmla="*/ 2147483646 w 2277"/>
              <a:gd name="T9" fmla="*/ 2147483646 h 1875"/>
              <a:gd name="T10" fmla="*/ 2147483646 w 2277"/>
              <a:gd name="T11" fmla="*/ 2147483646 h 1875"/>
              <a:gd name="T12" fmla="*/ 2147483646 w 2277"/>
              <a:gd name="T13" fmla="*/ 2147483646 h 1875"/>
              <a:gd name="T14" fmla="*/ 2147483646 w 2277"/>
              <a:gd name="T15" fmla="*/ 2147483646 h 1875"/>
              <a:gd name="T16" fmla="*/ 2147483646 w 2277"/>
              <a:gd name="T17" fmla="*/ 2147483646 h 1875"/>
              <a:gd name="T18" fmla="*/ 2147483646 w 2277"/>
              <a:gd name="T19" fmla="*/ 2147483646 h 1875"/>
              <a:gd name="T20" fmla="*/ 2147483646 w 2277"/>
              <a:gd name="T21" fmla="*/ 2147483646 h 1875"/>
              <a:gd name="T22" fmla="*/ 2147483646 w 2277"/>
              <a:gd name="T23" fmla="*/ 2147483646 h 1875"/>
              <a:gd name="T24" fmla="*/ 2147483646 w 2277"/>
              <a:gd name="T25" fmla="*/ 2147483646 h 1875"/>
              <a:gd name="T26" fmla="*/ 2147483646 w 2277"/>
              <a:gd name="T27" fmla="*/ 2147483646 h 1875"/>
              <a:gd name="T28" fmla="*/ 2147483646 w 2277"/>
              <a:gd name="T29" fmla="*/ 2147483646 h 1875"/>
              <a:gd name="T30" fmla="*/ 2147483646 w 2277"/>
              <a:gd name="T31" fmla="*/ 2147483646 h 1875"/>
              <a:gd name="T32" fmla="*/ 2147483646 w 2277"/>
              <a:gd name="T33" fmla="*/ 2147483646 h 1875"/>
              <a:gd name="T34" fmla="*/ 2147483646 w 2277"/>
              <a:gd name="T35" fmla="*/ 2147483646 h 1875"/>
              <a:gd name="T36" fmla="*/ 2147483646 w 2277"/>
              <a:gd name="T37" fmla="*/ 2147483646 h 1875"/>
              <a:gd name="T38" fmla="*/ 2147483646 w 2277"/>
              <a:gd name="T39" fmla="*/ 2147483646 h 1875"/>
              <a:gd name="T40" fmla="*/ 2147483646 w 2277"/>
              <a:gd name="T41" fmla="*/ 2147483646 h 1875"/>
              <a:gd name="T42" fmla="*/ 2147483646 w 2277"/>
              <a:gd name="T43" fmla="*/ 2147483646 h 1875"/>
              <a:gd name="T44" fmla="*/ 2147483646 w 2277"/>
              <a:gd name="T45" fmla="*/ 2147483646 h 1875"/>
              <a:gd name="T46" fmla="*/ 2147483646 w 2277"/>
              <a:gd name="T47" fmla="*/ 2147483646 h 1875"/>
              <a:gd name="T48" fmla="*/ 2147483646 w 2277"/>
              <a:gd name="T49" fmla="*/ 2147483646 h 1875"/>
              <a:gd name="T50" fmla="*/ 2147483646 w 2277"/>
              <a:gd name="T51" fmla="*/ 2147483646 h 1875"/>
              <a:gd name="T52" fmla="*/ 2147483646 w 2277"/>
              <a:gd name="T53" fmla="*/ 2147483646 h 1875"/>
              <a:gd name="T54" fmla="*/ 2147483646 w 2277"/>
              <a:gd name="T55" fmla="*/ 2147483646 h 1875"/>
              <a:gd name="T56" fmla="*/ 2147483646 w 2277"/>
              <a:gd name="T57" fmla="*/ 2147483646 h 1875"/>
              <a:gd name="T58" fmla="*/ 2147483646 w 2277"/>
              <a:gd name="T59" fmla="*/ 2147483646 h 1875"/>
              <a:gd name="T60" fmla="*/ 2147483646 w 2277"/>
              <a:gd name="T61" fmla="*/ 2147483646 h 1875"/>
              <a:gd name="T62" fmla="*/ 2147483646 w 2277"/>
              <a:gd name="T63" fmla="*/ 2147483646 h 1875"/>
              <a:gd name="T64" fmla="*/ 2147483646 w 2277"/>
              <a:gd name="T65" fmla="*/ 2147483646 h 1875"/>
              <a:gd name="T66" fmla="*/ 2147483646 w 2277"/>
              <a:gd name="T67" fmla="*/ 2147483646 h 1875"/>
              <a:gd name="T68" fmla="*/ 2147483646 w 2277"/>
              <a:gd name="T69" fmla="*/ 2147483646 h 1875"/>
              <a:gd name="T70" fmla="*/ 2147483646 w 2277"/>
              <a:gd name="T71" fmla="*/ 2147483646 h 1875"/>
              <a:gd name="T72" fmla="*/ 0 w 2277"/>
              <a:gd name="T73" fmla="*/ 2147483646 h 18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77"/>
              <a:gd name="T112" fmla="*/ 0 h 1875"/>
              <a:gd name="T113" fmla="*/ 2277 w 2277"/>
              <a:gd name="T114" fmla="*/ 1875 h 18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77" h="1875">
                <a:moveTo>
                  <a:pt x="2231" y="0"/>
                </a:moveTo>
                <a:cubicBezTo>
                  <a:pt x="2243" y="8"/>
                  <a:pt x="2277" y="24"/>
                  <a:pt x="2277" y="45"/>
                </a:cubicBezTo>
                <a:cubicBezTo>
                  <a:pt x="2277" y="54"/>
                  <a:pt x="2265" y="58"/>
                  <a:pt x="2259" y="64"/>
                </a:cubicBezTo>
                <a:cubicBezTo>
                  <a:pt x="2229" y="94"/>
                  <a:pt x="2248" y="69"/>
                  <a:pt x="2222" y="109"/>
                </a:cubicBezTo>
                <a:cubicBezTo>
                  <a:pt x="2207" y="155"/>
                  <a:pt x="2210" y="128"/>
                  <a:pt x="2231" y="192"/>
                </a:cubicBezTo>
                <a:cubicBezTo>
                  <a:pt x="2234" y="201"/>
                  <a:pt x="2240" y="219"/>
                  <a:pt x="2240" y="219"/>
                </a:cubicBezTo>
                <a:cubicBezTo>
                  <a:pt x="2221" y="249"/>
                  <a:pt x="2196" y="272"/>
                  <a:pt x="2176" y="301"/>
                </a:cubicBezTo>
                <a:cubicBezTo>
                  <a:pt x="2152" y="377"/>
                  <a:pt x="2123" y="363"/>
                  <a:pt x="2048" y="375"/>
                </a:cubicBezTo>
                <a:cubicBezTo>
                  <a:pt x="2068" y="430"/>
                  <a:pt x="2043" y="377"/>
                  <a:pt x="2085" y="420"/>
                </a:cubicBezTo>
                <a:cubicBezTo>
                  <a:pt x="2093" y="428"/>
                  <a:pt x="2096" y="439"/>
                  <a:pt x="2103" y="448"/>
                </a:cubicBezTo>
                <a:cubicBezTo>
                  <a:pt x="2108" y="455"/>
                  <a:pt x="2116" y="460"/>
                  <a:pt x="2122" y="466"/>
                </a:cubicBezTo>
                <a:cubicBezTo>
                  <a:pt x="2115" y="514"/>
                  <a:pt x="2125" y="567"/>
                  <a:pt x="2067" y="548"/>
                </a:cubicBezTo>
                <a:cubicBezTo>
                  <a:pt x="2024" y="551"/>
                  <a:pt x="1972" y="529"/>
                  <a:pt x="1939" y="557"/>
                </a:cubicBezTo>
                <a:cubicBezTo>
                  <a:pt x="1856" y="627"/>
                  <a:pt x="1947" y="649"/>
                  <a:pt x="1975" y="658"/>
                </a:cubicBezTo>
                <a:cubicBezTo>
                  <a:pt x="1962" y="921"/>
                  <a:pt x="2027" y="830"/>
                  <a:pt x="1747" y="850"/>
                </a:cubicBezTo>
                <a:cubicBezTo>
                  <a:pt x="1737" y="851"/>
                  <a:pt x="1728" y="856"/>
                  <a:pt x="1719" y="859"/>
                </a:cubicBezTo>
                <a:cubicBezTo>
                  <a:pt x="1702" y="870"/>
                  <a:pt x="1681" y="876"/>
                  <a:pt x="1664" y="887"/>
                </a:cubicBezTo>
                <a:cubicBezTo>
                  <a:pt x="1637" y="905"/>
                  <a:pt x="1623" y="937"/>
                  <a:pt x="1600" y="960"/>
                </a:cubicBezTo>
                <a:cubicBezTo>
                  <a:pt x="1591" y="988"/>
                  <a:pt x="1532" y="1091"/>
                  <a:pt x="1491" y="1097"/>
                </a:cubicBezTo>
                <a:cubicBezTo>
                  <a:pt x="1436" y="1105"/>
                  <a:pt x="1381" y="1103"/>
                  <a:pt x="1326" y="1106"/>
                </a:cubicBezTo>
                <a:cubicBezTo>
                  <a:pt x="1293" y="1131"/>
                  <a:pt x="1258" y="1186"/>
                  <a:pt x="1216" y="1197"/>
                </a:cubicBezTo>
                <a:cubicBezTo>
                  <a:pt x="1171" y="1208"/>
                  <a:pt x="1124" y="1209"/>
                  <a:pt x="1079" y="1216"/>
                </a:cubicBezTo>
                <a:cubicBezTo>
                  <a:pt x="1061" y="1222"/>
                  <a:pt x="1037" y="1220"/>
                  <a:pt x="1024" y="1234"/>
                </a:cubicBezTo>
                <a:cubicBezTo>
                  <a:pt x="1009" y="1249"/>
                  <a:pt x="999" y="1273"/>
                  <a:pt x="979" y="1280"/>
                </a:cubicBezTo>
                <a:cubicBezTo>
                  <a:pt x="930" y="1296"/>
                  <a:pt x="961" y="1288"/>
                  <a:pt x="887" y="1298"/>
                </a:cubicBezTo>
                <a:cubicBezTo>
                  <a:pt x="847" y="1338"/>
                  <a:pt x="791" y="1347"/>
                  <a:pt x="741" y="1371"/>
                </a:cubicBezTo>
                <a:cubicBezTo>
                  <a:pt x="732" y="1368"/>
                  <a:pt x="723" y="1358"/>
                  <a:pt x="714" y="1362"/>
                </a:cubicBezTo>
                <a:cubicBezTo>
                  <a:pt x="705" y="1366"/>
                  <a:pt x="709" y="1381"/>
                  <a:pt x="704" y="1389"/>
                </a:cubicBezTo>
                <a:cubicBezTo>
                  <a:pt x="693" y="1408"/>
                  <a:pt x="668" y="1444"/>
                  <a:pt x="668" y="1444"/>
                </a:cubicBezTo>
                <a:cubicBezTo>
                  <a:pt x="662" y="1496"/>
                  <a:pt x="667" y="1529"/>
                  <a:pt x="631" y="1563"/>
                </a:cubicBezTo>
                <a:cubicBezTo>
                  <a:pt x="618" y="1603"/>
                  <a:pt x="596" y="1635"/>
                  <a:pt x="567" y="1664"/>
                </a:cubicBezTo>
                <a:cubicBezTo>
                  <a:pt x="561" y="1682"/>
                  <a:pt x="565" y="1708"/>
                  <a:pt x="549" y="1719"/>
                </a:cubicBezTo>
                <a:cubicBezTo>
                  <a:pt x="524" y="1735"/>
                  <a:pt x="499" y="1754"/>
                  <a:pt x="476" y="1773"/>
                </a:cubicBezTo>
                <a:cubicBezTo>
                  <a:pt x="440" y="1803"/>
                  <a:pt x="409" y="1841"/>
                  <a:pt x="375" y="1874"/>
                </a:cubicBezTo>
                <a:cubicBezTo>
                  <a:pt x="258" y="1835"/>
                  <a:pt x="385" y="1875"/>
                  <a:pt x="74" y="1856"/>
                </a:cubicBezTo>
                <a:cubicBezTo>
                  <a:pt x="64" y="1855"/>
                  <a:pt x="56" y="1848"/>
                  <a:pt x="46" y="1847"/>
                </a:cubicBezTo>
                <a:cubicBezTo>
                  <a:pt x="31" y="1845"/>
                  <a:pt x="15" y="1847"/>
                  <a:pt x="0" y="1847"/>
                </a:cubicBez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 name="TextBox 1"/>
          <p:cNvSpPr txBox="1"/>
          <p:nvPr/>
        </p:nvSpPr>
        <p:spPr>
          <a:xfrm>
            <a:off x="762000" y="304800"/>
            <a:ext cx="7696200" cy="461665"/>
          </a:xfrm>
          <a:prstGeom prst="rect">
            <a:avLst/>
          </a:prstGeom>
          <a:noFill/>
        </p:spPr>
        <p:txBody>
          <a:bodyPr wrap="square" rtlCol="0">
            <a:spAutoFit/>
          </a:bodyPr>
          <a:lstStyle/>
          <a:p>
            <a:r>
              <a:rPr lang="vi-VN" sz="2400" dirty="0" smtClean="0">
                <a:solidFill>
                  <a:srgbClr val="FF0000"/>
                </a:solidFill>
                <a:latin typeface="+mj-lt"/>
              </a:rPr>
              <a:t>II.Châu thổ Sông Cửu Long</a:t>
            </a:r>
            <a:endParaRPr lang="en-US" sz="2400" dirty="0">
              <a:solidFill>
                <a:srgbClr val="FF0000"/>
              </a:solidFill>
              <a:latin typeface="+mj-lt"/>
            </a:endParaRPr>
          </a:p>
        </p:txBody>
      </p:sp>
    </p:spTree>
    <p:extLst>
      <p:ext uri="{BB962C8B-B14F-4D97-AF65-F5344CB8AC3E}">
        <p14:creationId xmlns:p14="http://schemas.microsoft.com/office/powerpoint/2010/main" val="379293987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1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100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Vĩnh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Tế</a:t>
            </a:r>
            <a:r>
              <a:rPr lang="en-US" dirty="0" smtClean="0">
                <a:latin typeface="Cambria" pitchFamily="18" charset="0"/>
                <a:ea typeface="Cambria" pitchFamily="18" charset="0"/>
              </a:rPr>
              <a:t> (An </a:t>
            </a:r>
            <a:r>
              <a:rPr lang="en-US" dirty="0" err="1" smtClean="0">
                <a:latin typeface="Cambria" pitchFamily="18" charset="0"/>
                <a:ea typeface="Cambria" pitchFamily="18" charset="0"/>
              </a:rPr>
              <a:t>Giang</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Châu thổ </a:t>
            </a:r>
            <a:r>
              <a:rPr lang="vi-VN" sz="2400" b="1" dirty="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2677656"/>
          </a:xfrm>
          <a:prstGeom prst="rect">
            <a:avLst/>
          </a:prstGeom>
          <a:solidFill>
            <a:srgbClr val="BCFCD4"/>
          </a:solidFill>
          <a:ln>
            <a:solidFill>
              <a:srgbClr val="00B050"/>
            </a:solidFill>
          </a:ln>
        </p:spPr>
        <p:txBody>
          <a:bodyPr wrap="square">
            <a:spAutoFit/>
          </a:bodyPr>
          <a:lstStyle/>
          <a:p>
            <a:pPr marL="342900" indent="-342900" algn="just">
              <a:buFont typeface="Arial" panose="020B0604020202020204" pitchFamily="34" charset="0"/>
              <a:buChar char="•"/>
            </a:pPr>
            <a:r>
              <a:rPr lang="en-US" sz="2400" b="1" dirty="0" smtClean="0">
                <a:solidFill>
                  <a:srgbClr val="00B050"/>
                </a:solidFill>
                <a:latin typeface="Cambria" panose="02040503050406030204" pitchFamily="18" charset="0"/>
                <a:ea typeface="Cambria" panose="02040503050406030204" pitchFamily="18" charset="0"/>
              </a:rPr>
              <a:t>NHÓM </a:t>
            </a:r>
            <a:r>
              <a:rPr lang="vi-VN" sz="2400" b="1" dirty="0" smtClean="0">
                <a:solidFill>
                  <a:srgbClr val="00B050"/>
                </a:solidFill>
                <a:latin typeface="Cambria" panose="02040503050406030204" pitchFamily="18" charset="0"/>
                <a:ea typeface="Cambria" panose="02040503050406030204" pitchFamily="18" charset="0"/>
              </a:rPr>
              <a:t>2:</a:t>
            </a: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dựa vào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smtClean="0">
                <a:solidFill>
                  <a:srgbClr val="FF0000"/>
                </a:solidFill>
                <a:latin typeface="Cambria" panose="02040503050406030204" pitchFamily="18" charset="0"/>
                <a:ea typeface="Cambria" panose="02040503050406030204" pitchFamily="18" charset="0"/>
              </a:rPr>
              <a:t>hãy:</a:t>
            </a:r>
          </a:p>
          <a:p>
            <a:pPr algn="just"/>
            <a:r>
              <a:rPr lang="vi-VN"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bày quá trình hình thành, phát triển và chế độ nước châu thổ sông </a:t>
            </a:r>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Cửu Long?</a:t>
            </a:r>
          </a:p>
          <a:p>
            <a:pPr algn="just"/>
            <a:r>
              <a:rPr lang="vi-VN"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Quá trình con ngươi khai khẩn,chế ngự và thích ứng với chế độ nước của Sông Cửu Long.?</a:t>
            </a:r>
            <a:endPar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i="1" dirty="0" smtClean="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631812" y="1093000"/>
            <a:ext cx="8131188" cy="5155399"/>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832642" y="1471773"/>
            <a:ext cx="7396957" cy="461664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a:p>
            <a:pPr marL="342900" indent="-342900" algn="just">
              <a:spcBef>
                <a:spcPts val="600"/>
              </a:spcBef>
              <a:spcAft>
                <a:spcPts val="0"/>
              </a:spcAft>
              <a:buFontTx/>
              <a:buChar char="-"/>
            </a:pPr>
            <a:endParaRPr lang="vi-VN" sz="2400" dirty="0">
              <a:latin typeface="Cambria" pitchFamily="18" charset="0"/>
              <a:ea typeface="Cambria" pitchFamily="18" charset="0"/>
            </a:endParaRPr>
          </a:p>
          <a:p>
            <a:pPr marL="342900" indent="-342900" algn="just">
              <a:spcBef>
                <a:spcPts val="600"/>
              </a:spcBef>
              <a:spcAft>
                <a:spcPts val="0"/>
              </a:spcAft>
              <a:buFontTx/>
              <a:buChar char="-"/>
            </a:pPr>
            <a:endParaRPr lang="vi-VN" sz="2400" dirty="0" smtClean="0">
              <a:latin typeface="Cambria" pitchFamily="18" charset="0"/>
              <a:ea typeface="Cambria" pitchFamily="18" charset="0"/>
            </a:endParaRPr>
          </a:p>
          <a:p>
            <a:pPr marL="342900" indent="-342900" algn="just">
              <a:spcBef>
                <a:spcPts val="600"/>
              </a:spcBef>
              <a:spcAft>
                <a:spcPts val="0"/>
              </a:spcAft>
              <a:buFontTx/>
              <a:buChar char="-"/>
            </a:pPr>
            <a:endParaRPr lang="vi-VN" sz="2400" dirty="0">
              <a:latin typeface="Cambria" pitchFamily="18" charset="0"/>
              <a:ea typeface="Cambria" pitchFamily="18" charset="0"/>
            </a:endParaRPr>
          </a:p>
          <a:p>
            <a:pPr marL="342900" indent="-342900" algn="just">
              <a:spcBef>
                <a:spcPts val="600"/>
              </a:spcBef>
              <a:spcAft>
                <a:spcPts val="0"/>
              </a:spcAft>
              <a:buFontTx/>
              <a:buChar char="-"/>
            </a:pPr>
            <a:endParaRPr lang="vi-VN" sz="2400" dirty="0">
              <a:latin typeface="Cambria" pitchFamily="18" charset="0"/>
              <a:ea typeface="Cambria" pitchFamily="18" charset="0"/>
            </a:endParaRP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3400" y="1311605"/>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141289" y="3079941"/>
            <a:ext cx="8759590" cy="3611371"/>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302507" y="3193154"/>
            <a:ext cx="8618444" cy="3400931"/>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a:t>
            </a:r>
            <a:r>
              <a:rPr lang="vi-VN" sz="2000" dirty="0">
                <a:latin typeface="Cambria" pitchFamily="18" charset="0"/>
                <a:ea typeface="Cambria" pitchFamily="18" charset="0"/>
              </a:rPr>
              <a:t>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20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20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2000" dirty="0">
                <a:latin typeface="Cambria" pitchFamily="18" charset="0"/>
                <a:ea typeface="Cambria" pitchFamily="18" charset="0"/>
              </a:rPr>
              <a:t>- Chợ nổi, nhà nổi,... là những cách thích ứng với môi trường sông nước của cư dân đồng bằng sông Cửu Long.</a:t>
            </a:r>
          </a:p>
        </p:txBody>
      </p:sp>
      <p:pic>
        <p:nvPicPr>
          <p:cNvPr id="22" name="Picture 2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28960" y="133917"/>
            <a:ext cx="4215863" cy="2438892"/>
          </a:xfrm>
          <a:prstGeom prst="rect">
            <a:avLst/>
          </a:prstGeom>
          <a:noFill/>
          <a:ln>
            <a:solidFill>
              <a:srgbClr val="FF0000"/>
            </a:solidFill>
          </a:ln>
        </p:spPr>
      </p:pic>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345" y="132621"/>
            <a:ext cx="4588650" cy="244018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0" y="2595271"/>
            <a:ext cx="2703561" cy="369332"/>
          </a:xfrm>
          <a:prstGeom prst="rect">
            <a:avLst/>
          </a:prstGeom>
        </p:spPr>
        <p:txBody>
          <a:bodyPr wrap="none">
            <a:spAutoFit/>
          </a:bodyPr>
          <a:lstStyle/>
          <a:p>
            <a:pPr algn="ctr"/>
            <a:r>
              <a:rPr lang="en-US" dirty="0" err="1">
                <a:solidFill>
                  <a:srgbClr val="FF0000"/>
                </a:solidFill>
                <a:latin typeface="Cambria" pitchFamily="18" charset="0"/>
                <a:ea typeface="Cambria" pitchFamily="18" charset="0"/>
              </a:rPr>
              <a:t>Văn</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hóa</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Óc</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Eo</a:t>
            </a:r>
            <a:r>
              <a:rPr lang="en-US" dirty="0">
                <a:solidFill>
                  <a:srgbClr val="FF0000"/>
                </a:solidFill>
                <a:latin typeface="Cambria" pitchFamily="18" charset="0"/>
                <a:ea typeface="Cambria" pitchFamily="18" charset="0"/>
              </a:rPr>
              <a:t> (</a:t>
            </a:r>
            <a:r>
              <a:rPr lang="en-US" dirty="0" err="1">
                <a:solidFill>
                  <a:srgbClr val="FF0000"/>
                </a:solidFill>
                <a:latin typeface="Cambria" pitchFamily="18" charset="0"/>
                <a:ea typeface="Cambria" pitchFamily="18" charset="0"/>
              </a:rPr>
              <a:t>Phù</a:t>
            </a:r>
            <a:r>
              <a:rPr lang="en-US" dirty="0">
                <a:solidFill>
                  <a:srgbClr val="FF0000"/>
                </a:solidFill>
                <a:latin typeface="Cambria" pitchFamily="18" charset="0"/>
                <a:ea typeface="Cambria" pitchFamily="18" charset="0"/>
              </a:rPr>
              <a:t> Nam)</a:t>
            </a: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down)">
                                      <p:cBhvr>
                                        <p:cTn id="4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09" y="1828800"/>
            <a:ext cx="7980218" cy="379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789709" y="228600"/>
            <a:ext cx="7698900" cy="1199245"/>
          </a:xfrm>
        </p:spPr>
        <p:txBody>
          <a:bodyPr/>
          <a:lstStyle/>
          <a:p>
            <a:r>
              <a:rPr lang="en-US" sz="3200" dirty="0" err="1">
                <a:solidFill>
                  <a:srgbClr val="FF0000"/>
                </a:solidFill>
                <a:latin typeface="Times New Roman" panose="02020603050405020304" pitchFamily="18" charset="0"/>
                <a:cs typeface="Times New Roman" panose="02020603050405020304" pitchFamily="18" charset="0"/>
              </a:rPr>
              <a:t>Quá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thích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sông</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Đồng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bằng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Cửu</a:t>
            </a:r>
            <a:r>
              <a:rPr lang="en-US" sz="3200" dirty="0">
                <a:solidFill>
                  <a:srgbClr val="FF0000"/>
                </a:solidFill>
                <a:latin typeface="Times New Roman" panose="02020603050405020304" pitchFamily="18" charset="0"/>
                <a:cs typeface="Times New Roman" panose="02020603050405020304" pitchFamily="18" charset="0"/>
              </a:rPr>
              <a:t> Long </a:t>
            </a:r>
          </a:p>
        </p:txBody>
      </p:sp>
    </p:spTree>
    <p:extLst>
      <p:ext uri="{BB962C8B-B14F-4D97-AF65-F5344CB8AC3E}">
        <p14:creationId xmlns:p14="http://schemas.microsoft.com/office/powerpoint/2010/main" val="2390686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8568" y="192880"/>
            <a:ext cx="8834640"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mj-lt"/>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graphicFrame>
        <p:nvGraphicFramePr>
          <p:cNvPr id="3" name="Table 2"/>
          <p:cNvGraphicFramePr>
            <a:graphicFrameLocks noGrp="1"/>
          </p:cNvGraphicFramePr>
          <p:nvPr>
            <p:extLst>
              <p:ext uri="{D42A27DB-BD31-4B8C-83A1-F6EECF244321}">
                <p14:modId xmlns:p14="http://schemas.microsoft.com/office/powerpoint/2010/main" val="842709759"/>
              </p:ext>
            </p:extLst>
          </p:nvPr>
        </p:nvGraphicFramePr>
        <p:xfrm>
          <a:off x="192665" y="1483424"/>
          <a:ext cx="8646535" cy="5307801"/>
        </p:xfrm>
        <a:graphic>
          <a:graphicData uri="http://schemas.openxmlformats.org/drawingml/2006/table">
            <a:tbl>
              <a:tblPr firstRow="1" bandRow="1">
                <a:tableStyleId>{5C22544A-7EE6-4342-B048-85BDC9FD1C3A}</a:tableStyleId>
              </a:tblPr>
              <a:tblGrid>
                <a:gridCol w="1347075">
                  <a:extLst>
                    <a:ext uri="{9D8B030D-6E8A-4147-A177-3AD203B41FA5}">
                      <a16:colId xmlns:a16="http://schemas.microsoft.com/office/drawing/2014/main" val="20000"/>
                    </a:ext>
                  </a:extLst>
                </a:gridCol>
                <a:gridCol w="3341921">
                  <a:extLst>
                    <a:ext uri="{9D8B030D-6E8A-4147-A177-3AD203B41FA5}">
                      <a16:colId xmlns:a16="http://schemas.microsoft.com/office/drawing/2014/main" val="20001"/>
                    </a:ext>
                  </a:extLst>
                </a:gridCol>
                <a:gridCol w="3957539">
                  <a:extLst>
                    <a:ext uri="{9D8B030D-6E8A-4147-A177-3AD203B41FA5}">
                      <a16:colId xmlns:a16="http://schemas.microsoft.com/office/drawing/2014/main" val="20002"/>
                    </a:ext>
                  </a:extLst>
                </a:gridCol>
              </a:tblGrid>
              <a:tr h="805905">
                <a:tc>
                  <a:txBody>
                    <a:bodyPr/>
                    <a:lstStyle/>
                    <a:p>
                      <a:pPr indent="215900" algn="ctr">
                        <a:lnSpc>
                          <a:spcPct val="110000"/>
                        </a:lnSpc>
                        <a:spcBef>
                          <a:spcPts val="600"/>
                        </a:spcBef>
                        <a:spcAft>
                          <a:spcPts val="0"/>
                        </a:spcAft>
                      </a:pPr>
                      <a:r>
                        <a:rPr lang="vi-VN" sz="2400" b="1" dirty="0">
                          <a:effectLst/>
                          <a:latin typeface="+mj-lt"/>
                          <a:ea typeface="Cambria" pitchFamily="18" charset="0"/>
                          <a:cs typeface="Times New Roman"/>
                        </a:rPr>
                        <a:t>Chế độ nước</a:t>
                      </a:r>
                      <a:endParaRPr lang="en-US" sz="2400" dirty="0">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2400" b="1" dirty="0">
                          <a:effectLst/>
                          <a:latin typeface="+mj-lt"/>
                          <a:ea typeface="Cambria" pitchFamily="18" charset="0"/>
                          <a:cs typeface="Times New Roman"/>
                        </a:rPr>
                        <a:t>S</a:t>
                      </a:r>
                      <a:r>
                        <a:rPr lang="en-US" sz="2400" b="1" dirty="0" err="1">
                          <a:effectLst/>
                          <a:latin typeface="+mj-lt"/>
                          <a:ea typeface="Cambria" pitchFamily="18" charset="0"/>
                          <a:cs typeface="Times New Roman"/>
                        </a:rPr>
                        <a:t>ông</a:t>
                      </a:r>
                      <a:r>
                        <a:rPr lang="en-US" sz="2400" b="1" dirty="0">
                          <a:effectLst/>
                          <a:latin typeface="+mj-lt"/>
                          <a:ea typeface="Cambria" pitchFamily="18" charset="0"/>
                          <a:cs typeface="Times New Roman"/>
                        </a:rPr>
                        <a:t> </a:t>
                      </a:r>
                      <a:r>
                        <a:rPr lang="en-US" sz="2400" b="1" dirty="0" err="1">
                          <a:effectLst/>
                          <a:latin typeface="+mj-lt"/>
                          <a:ea typeface="Cambria" pitchFamily="18" charset="0"/>
                          <a:cs typeface="Times New Roman"/>
                        </a:rPr>
                        <a:t>Hồng</a:t>
                      </a:r>
                      <a:endParaRPr lang="en-US" sz="2400" dirty="0">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2400" b="1" dirty="0">
                          <a:effectLst/>
                          <a:latin typeface="+mj-lt"/>
                          <a:ea typeface="Cambria" pitchFamily="18" charset="0"/>
                          <a:cs typeface="Times New Roman"/>
                        </a:rPr>
                        <a:t>S</a:t>
                      </a:r>
                      <a:r>
                        <a:rPr lang="en-US" sz="2400" b="1" dirty="0" err="1">
                          <a:effectLst/>
                          <a:latin typeface="+mj-lt"/>
                          <a:ea typeface="Cambria" pitchFamily="18" charset="0"/>
                          <a:cs typeface="Times New Roman"/>
                        </a:rPr>
                        <a:t>ông</a:t>
                      </a:r>
                      <a:r>
                        <a:rPr lang="en-US" sz="2400" b="1" dirty="0">
                          <a:effectLst/>
                          <a:latin typeface="+mj-lt"/>
                          <a:ea typeface="Cambria" pitchFamily="18" charset="0"/>
                          <a:cs typeface="Times New Roman"/>
                        </a:rPr>
                        <a:t> </a:t>
                      </a:r>
                      <a:r>
                        <a:rPr lang="en-US" sz="2400" b="1" dirty="0" err="1">
                          <a:effectLst/>
                          <a:latin typeface="+mj-lt"/>
                          <a:ea typeface="Cambria" pitchFamily="18" charset="0"/>
                          <a:cs typeface="Times New Roman"/>
                        </a:rPr>
                        <a:t>Cửu</a:t>
                      </a:r>
                      <a:r>
                        <a:rPr lang="en-US" sz="2400" b="1" dirty="0">
                          <a:effectLst/>
                          <a:latin typeface="+mj-lt"/>
                          <a:ea typeface="Cambria" pitchFamily="18" charset="0"/>
                          <a:cs typeface="Times New Roman"/>
                        </a:rPr>
                        <a:t> Long</a:t>
                      </a:r>
                      <a:endParaRPr lang="en-US" sz="2400" dirty="0">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47774">
                <a:tc>
                  <a:txBody>
                    <a:bodyPr/>
                    <a:lstStyle/>
                    <a:p>
                      <a:pPr indent="215900" algn="ctr">
                        <a:lnSpc>
                          <a:spcPct val="110000"/>
                        </a:lnSpc>
                        <a:spcBef>
                          <a:spcPts val="600"/>
                        </a:spcBef>
                        <a:spcAft>
                          <a:spcPts val="0"/>
                        </a:spcAft>
                      </a:pPr>
                      <a:r>
                        <a:rPr lang="en-US" sz="2400" b="1" dirty="0" err="1" smtClean="0">
                          <a:solidFill>
                            <a:srgbClr val="FF0000"/>
                          </a:solidFill>
                          <a:effectLst/>
                          <a:latin typeface="Times New Roman" panose="02020603050405020304" pitchFamily="18" charset="0"/>
                          <a:ea typeface="Cambria" pitchFamily="18" charset="0"/>
                          <a:cs typeface="Times New Roman" panose="02020603050405020304" pitchFamily="18" charset="0"/>
                        </a:rPr>
                        <a:t>Giống</a:t>
                      </a:r>
                      <a:r>
                        <a:rPr lang="en-US" sz="2400" b="1" baseline="0" dirty="0" smtClean="0">
                          <a:solidFill>
                            <a:srgbClr val="FF0000"/>
                          </a:solidFill>
                          <a:effectLst/>
                          <a:latin typeface="Times New Roman" panose="02020603050405020304" pitchFamily="18" charset="0"/>
                          <a:ea typeface="Cambria"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Cambria" pitchFamily="18" charset="0"/>
                          <a:cs typeface="Times New Roman" panose="02020603050405020304" pitchFamily="18" charset="0"/>
                        </a:rPr>
                        <a:t>nhau</a:t>
                      </a:r>
                      <a:endParaRPr lang="en-US" sz="2400" b="1" dirty="0">
                        <a:solidFill>
                          <a:srgbClr val="FF0000"/>
                        </a:solidFill>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2400" dirty="0" smtClean="0">
                          <a:effectLst/>
                          <a:latin typeface="+mj-lt"/>
                          <a:ea typeface="Cambria" pitchFamily="18" charset="0"/>
                          <a:cs typeface="Times New Roman"/>
                        </a:rPr>
                        <a:t>- </a:t>
                      </a:r>
                      <a:r>
                        <a:rPr lang="vi-VN" sz="2400" dirty="0" smtClean="0">
                          <a:effectLst/>
                          <a:latin typeface="+mj-lt"/>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2400" dirty="0" smtClean="0">
                          <a:effectLst/>
                          <a:latin typeface="+mj-lt"/>
                          <a:ea typeface="Cambria" pitchFamily="18" charset="0"/>
                          <a:cs typeface="Times New Roman"/>
                        </a:rPr>
                        <a:t>- </a:t>
                      </a:r>
                      <a:r>
                        <a:rPr lang="vi-VN" sz="2400" dirty="0" smtClean="0">
                          <a:effectLst/>
                          <a:latin typeface="+mj-lt"/>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endParaRPr lang="vi-VN" sz="2400" dirty="0">
                        <a:effectLst/>
                        <a:latin typeface="+mj-lt"/>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84430">
                <a:tc>
                  <a:txBody>
                    <a:bodyPr/>
                    <a:lstStyle/>
                    <a:p>
                      <a:pPr indent="215900" algn="ctr">
                        <a:lnSpc>
                          <a:spcPct val="110000"/>
                        </a:lnSpc>
                        <a:spcBef>
                          <a:spcPts val="600"/>
                        </a:spcBef>
                        <a:spcAft>
                          <a:spcPts val="0"/>
                        </a:spcAft>
                      </a:pPr>
                      <a:r>
                        <a:rPr lang="en-US" sz="2400" b="1" dirty="0" err="1" smtClean="0">
                          <a:solidFill>
                            <a:srgbClr val="FF0000"/>
                          </a:solidFill>
                          <a:effectLst/>
                          <a:latin typeface="Times New Roman" panose="02020603050405020304" pitchFamily="18" charset="0"/>
                          <a:ea typeface="Cambria" pitchFamily="18" charset="0"/>
                          <a:cs typeface="Times New Roman" panose="02020603050405020304" pitchFamily="18" charset="0"/>
                        </a:rPr>
                        <a:t>Khác</a:t>
                      </a:r>
                      <a:r>
                        <a:rPr lang="en-US" sz="2400" b="1" baseline="0" dirty="0" smtClean="0">
                          <a:solidFill>
                            <a:srgbClr val="FF0000"/>
                          </a:solidFill>
                          <a:effectLst/>
                          <a:latin typeface="Times New Roman" panose="02020603050405020304" pitchFamily="18" charset="0"/>
                          <a:ea typeface="Cambria" pitchFamily="18" charset="0"/>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Cambria" pitchFamily="18" charset="0"/>
                          <a:cs typeface="Times New Roman" panose="02020603050405020304" pitchFamily="18" charset="0"/>
                        </a:rPr>
                        <a:t>nhau</a:t>
                      </a:r>
                      <a:endParaRPr lang="en-US" sz="2400" b="1" dirty="0">
                        <a:solidFill>
                          <a:srgbClr val="FF0000"/>
                        </a:solidFill>
                        <a:effectLst/>
                        <a:latin typeface="Times New Roman" panose="02020603050405020304" pitchFamily="18" charset="0"/>
                        <a:ea typeface="Cambria"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2400" dirty="0" smtClean="0">
                          <a:effectLst/>
                          <a:latin typeface="+mj-lt"/>
                          <a:ea typeface="Cambria" pitchFamily="18" charset="0"/>
                          <a:cs typeface="Times New Roman"/>
                        </a:rPr>
                        <a:t>Quá trình khai khẩn châu thổ sông Hồng ở miền Bắc gắn liền với việc đắp đê trị thủy.</a:t>
                      </a:r>
                      <a:endParaRPr lang="en-US" sz="2400" dirty="0">
                        <a:effectLst/>
                        <a:latin typeface="+mj-lt"/>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2400" dirty="0" smtClean="0">
                          <a:effectLst/>
                          <a:latin typeface="+mj-lt"/>
                          <a:ea typeface="Cambria" pitchFamily="18" charset="0"/>
                          <a:cs typeface="Times New Roman"/>
                        </a:rPr>
                        <a:t>Quá trình khai khẩn châu thổ sông Cửu Long ở miền Nam là quá trình con người thích ứng với tự nhiên.</a:t>
                      </a:r>
                      <a:endParaRPr lang="en-US" sz="2400" dirty="0">
                        <a:effectLst/>
                        <a:latin typeface="+mj-lt"/>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78" y="111264"/>
            <a:ext cx="4419600" cy="29544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descr="5 khu chợ nổi độc đáo của đồng Đồng Bằng sông Sông Cửu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6317"/>
            <a:ext cx="4114800" cy="2954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ọc thông tin và quan sát hình 5, em hãy Mô tả hệ thống đê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8" y="3175348"/>
            <a:ext cx="4572000" cy="3598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an sát hình 6 và đọc thông tin, em hãy mô tả đặc điểm của đê sông H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871" y="3259899"/>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2478" y="2629134"/>
            <a:ext cx="2514600" cy="461665"/>
          </a:xfrm>
          <a:prstGeom prst="rect">
            <a:avLst/>
          </a:prstGeom>
          <a:noFill/>
        </p:spPr>
        <p:txBody>
          <a:bodyPr wrap="square" rtlCol="0">
            <a:spAutoFit/>
          </a:bodyPr>
          <a:lstStyle/>
          <a:p>
            <a:pPr algn="ctr"/>
            <a:r>
              <a:rPr lang="vi-VN" sz="2400" b="1" dirty="0" smtClean="0">
                <a:solidFill>
                  <a:srgbClr val="FF0000"/>
                </a:solidFill>
                <a:latin typeface="+mj-lt"/>
              </a:rPr>
              <a:t>Nhà nổi</a:t>
            </a:r>
            <a:endParaRPr lang="en-US" sz="2400" b="1" dirty="0">
              <a:solidFill>
                <a:srgbClr val="FF0000"/>
              </a:solidFill>
              <a:latin typeface="+mj-lt"/>
            </a:endParaRPr>
          </a:p>
        </p:txBody>
      </p:sp>
      <p:sp>
        <p:nvSpPr>
          <p:cNvPr id="6" name="TextBox 5"/>
          <p:cNvSpPr txBox="1"/>
          <p:nvPr/>
        </p:nvSpPr>
        <p:spPr>
          <a:xfrm>
            <a:off x="5867400" y="2701157"/>
            <a:ext cx="2514600" cy="461665"/>
          </a:xfrm>
          <a:prstGeom prst="rect">
            <a:avLst/>
          </a:prstGeom>
          <a:noFill/>
        </p:spPr>
        <p:txBody>
          <a:bodyPr wrap="square" rtlCol="0">
            <a:spAutoFit/>
          </a:bodyPr>
          <a:lstStyle/>
          <a:p>
            <a:r>
              <a:rPr lang="vi-VN" sz="2400" b="1" smtClean="0">
                <a:solidFill>
                  <a:srgbClr val="FF0000"/>
                </a:solidFill>
                <a:latin typeface="+mj-lt"/>
              </a:rPr>
              <a:t>Chợ nổi</a:t>
            </a:r>
            <a:endParaRPr lang="en-US" sz="2400" b="1" dirty="0">
              <a:solidFill>
                <a:srgbClr val="FF0000"/>
              </a:solidFill>
              <a:latin typeface="+mj-lt"/>
            </a:endParaRPr>
          </a:p>
        </p:txBody>
      </p:sp>
    </p:spTree>
    <p:extLst>
      <p:ext uri="{BB962C8B-B14F-4D97-AF65-F5344CB8AC3E}">
        <p14:creationId xmlns:p14="http://schemas.microsoft.com/office/powerpoint/2010/main" val="191519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vietnambiz.vn/stores/news_dataimages/chungnt/112017/13/10/in_article/2657_de_song_h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0"/>
            <a:ext cx="4572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familycdn.com/k:thumb_w/600/L9AscbailKNM6qlDjYJqDI39UnIrac/Image/2016/05/3/thoha2-1b75b/tho-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3" y="226512"/>
            <a:ext cx="4495800" cy="35072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ashui.com/mag/images/stories/200809/an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1"/>
            <a:ext cx="8763000" cy="312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07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13" name="Rectangle 12"/>
          <p:cNvSpPr/>
          <p:nvPr/>
        </p:nvSpPr>
        <p:spPr>
          <a:xfrm>
            <a:off x="644879" y="2413776"/>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55854" y="2409541"/>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727665" y="2409541"/>
            <a:ext cx="1135743"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862749" y="2409541"/>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4929549" y="2409541"/>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7" name="TextBox 36">
            <a:hlinkClick r:id="rId2" action="ppaction://hlinksldjump"/>
          </p:cNvPr>
          <p:cNvSpPr txBox="1"/>
          <p:nvPr/>
        </p:nvSpPr>
        <p:spPr>
          <a:xfrm>
            <a:off x="793967" y="2498070"/>
            <a:ext cx="942109" cy="830997"/>
          </a:xfrm>
          <a:prstGeom prst="rect">
            <a:avLst/>
          </a:prstGeom>
          <a:noFill/>
        </p:spPr>
        <p:txBody>
          <a:bodyPr wrap="square" rtlCol="0">
            <a:spAutoFit/>
          </a:bodyPr>
          <a:lstStyle/>
          <a:p>
            <a:r>
              <a:rPr lang="en-US" sz="4800" b="1" dirty="0" smtClean="0">
                <a:solidFill>
                  <a:srgbClr val="FFFF00"/>
                </a:solidFill>
                <a:latin typeface="Times New Roman" panose="02020603050405020304" pitchFamily="18" charset="0"/>
                <a:ea typeface="Cambria" panose="02040503050406030204" pitchFamily="18" charset="0"/>
                <a:cs typeface="Times New Roman" panose="02020603050405020304" pitchFamily="18" charset="0"/>
              </a:rPr>
              <a:t>C</a:t>
            </a:r>
            <a:endParaRPr lang="en-US" sz="48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TextBox 43">
            <a:hlinkClick r:id="rId3" action="ppaction://hlinksldjump"/>
          </p:cNvPr>
          <p:cNvSpPr txBox="1"/>
          <p:nvPr/>
        </p:nvSpPr>
        <p:spPr>
          <a:xfrm>
            <a:off x="1799598" y="2483082"/>
            <a:ext cx="990598"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H</a:t>
            </a:r>
            <a:endParaRPr lang="en-US" sz="4800" b="1" dirty="0">
              <a:solidFill>
                <a:srgbClr val="FFFF00"/>
              </a:solidFill>
              <a:latin typeface="Cambria" panose="02040503050406030204" pitchFamily="18" charset="0"/>
              <a:ea typeface="Cambria" panose="02040503050406030204" pitchFamily="18" charset="0"/>
            </a:endParaRPr>
          </a:p>
        </p:txBody>
      </p:sp>
      <p:sp>
        <p:nvSpPr>
          <p:cNvPr id="47" name="TextBox 46">
            <a:hlinkClick r:id="rId4" action="ppaction://hlinksldjump"/>
          </p:cNvPr>
          <p:cNvSpPr txBox="1"/>
          <p:nvPr/>
        </p:nvSpPr>
        <p:spPr>
          <a:xfrm>
            <a:off x="2919245" y="2557323"/>
            <a:ext cx="120814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9" name="TextBox 48">
            <a:hlinkClick r:id="rId5" action="ppaction://hlinksldjump"/>
          </p:cNvPr>
          <p:cNvSpPr txBox="1"/>
          <p:nvPr/>
        </p:nvSpPr>
        <p:spPr>
          <a:xfrm>
            <a:off x="4077470" y="2515418"/>
            <a:ext cx="109516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1" name="TextBox 50">
            <a:hlinkClick r:id="rId6" action="ppaction://hlinksldjump"/>
          </p:cNvPr>
          <p:cNvSpPr txBox="1"/>
          <p:nvPr/>
        </p:nvSpPr>
        <p:spPr>
          <a:xfrm>
            <a:off x="5159786" y="2498069"/>
            <a:ext cx="1032164"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002102" y="2409541"/>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1" name="TextBox 30">
            <a:hlinkClick r:id="rId7" action="ppaction://hlinksldjump"/>
          </p:cNvPr>
          <p:cNvSpPr txBox="1"/>
          <p:nvPr/>
        </p:nvSpPr>
        <p:spPr>
          <a:xfrm>
            <a:off x="6209673" y="2515417"/>
            <a:ext cx="1016000"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H</a:t>
            </a:r>
            <a:endParaRPr lang="en-US" sz="4800" b="1" dirty="0">
              <a:solidFill>
                <a:srgbClr val="FFFF00"/>
              </a:solidFill>
              <a:latin typeface="Cambria" panose="02040503050406030204" pitchFamily="18" charset="0"/>
              <a:ea typeface="Cambria" panose="02040503050406030204" pitchFamily="18" charset="0"/>
            </a:endParaRPr>
          </a:p>
        </p:txBody>
      </p:sp>
      <p:sp>
        <p:nvSpPr>
          <p:cNvPr id="33" name="Rectangle 32"/>
          <p:cNvSpPr/>
          <p:nvPr/>
        </p:nvSpPr>
        <p:spPr>
          <a:xfrm>
            <a:off x="7075380" y="2409541"/>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2" name="TextBox 31">
            <a:hlinkClick r:id="rId8" action="ppaction://hlinksldjump"/>
          </p:cNvPr>
          <p:cNvSpPr txBox="1"/>
          <p:nvPr/>
        </p:nvSpPr>
        <p:spPr>
          <a:xfrm>
            <a:off x="7287491" y="2535832"/>
            <a:ext cx="942109"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Ổ</a:t>
            </a:r>
            <a:endParaRPr lang="en-US" sz="4800" b="1" dirty="0">
              <a:solidFill>
                <a:srgbClr val="FFFF00"/>
              </a:solidFill>
              <a:latin typeface="Cambria" panose="02040503050406030204" pitchFamily="18" charset="0"/>
              <a:ea typeface="Cambria" panose="02040503050406030204" pitchFamily="18" charset="0"/>
            </a:endParaRPr>
          </a:p>
        </p:txBody>
      </p:sp>
      <p:sp>
        <p:nvSpPr>
          <p:cNvPr id="3" name="Rectangle 2">
            <a:hlinkClick r:id="rId2" action="ppaction://hlinksldjump"/>
          </p:cNvPr>
          <p:cNvSpPr/>
          <p:nvPr/>
        </p:nvSpPr>
        <p:spPr>
          <a:xfrm>
            <a:off x="659617" y="1454160"/>
            <a:ext cx="815776" cy="92333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hlinkClick r:id="rId2" action="ppaction://hlinksldjump"/>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5" name="Rectangle 54">
            <a:hlinkClick r:id="rId3" action="ppaction://hlinksldjump"/>
          </p:cNvPr>
          <p:cNvSpPr/>
          <p:nvPr/>
        </p:nvSpPr>
        <p:spPr>
          <a:xfrm>
            <a:off x="1744120" y="1425946"/>
            <a:ext cx="815776" cy="92333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hlinkClick r:id="rId3" action="ppaction://hlinksldjump"/>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6" name="Rectangle 55"/>
          <p:cNvSpPr/>
          <p:nvPr/>
        </p:nvSpPr>
        <p:spPr>
          <a:xfrm>
            <a:off x="2864909" y="1425946"/>
            <a:ext cx="815776" cy="92333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hlinkClick r:id="rId4" action="ppaction://hlinksldjump"/>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7" name="Rectangle 56"/>
          <p:cNvSpPr/>
          <p:nvPr/>
        </p:nvSpPr>
        <p:spPr>
          <a:xfrm>
            <a:off x="3977244" y="1412350"/>
            <a:ext cx="815776" cy="92333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hlinkClick r:id="rId5" action="ppaction://hlinksldjump"/>
              </a:rPr>
              <a:t>4</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8" name="Rectangle 57"/>
          <p:cNvSpPr/>
          <p:nvPr/>
        </p:nvSpPr>
        <p:spPr>
          <a:xfrm>
            <a:off x="5057577" y="1425946"/>
            <a:ext cx="815776" cy="92333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hlinkClick r:id="rId6" action="ppaction://hlinksldjump"/>
              </a:rPr>
              <a:t>5</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9" name="Rectangle 58"/>
          <p:cNvSpPr/>
          <p:nvPr/>
        </p:nvSpPr>
        <p:spPr>
          <a:xfrm>
            <a:off x="6165783" y="1425946"/>
            <a:ext cx="815776" cy="92333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hlinkClick r:id="rId7" action="ppaction://hlinksldjump"/>
              </a:rPr>
              <a:t>6</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0" name="Rectangle 59"/>
          <p:cNvSpPr/>
          <p:nvPr/>
        </p:nvSpPr>
        <p:spPr>
          <a:xfrm>
            <a:off x="7250245" y="1412350"/>
            <a:ext cx="815776" cy="923330"/>
          </a:xfrm>
          <a:prstGeom prst="rect">
            <a:avLst/>
          </a:prstGeom>
          <a:gradFill>
            <a:gsLst>
              <a:gs pos="0">
                <a:srgbClr val="FF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hlinkClick r:id="rId8" action="ppaction://hlinksldjump"/>
              </a:rPr>
              <a:t>7</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1" name="Rectangle 60"/>
          <p:cNvSpPr/>
          <p:nvPr/>
        </p:nvSpPr>
        <p:spPr>
          <a:xfrm>
            <a:off x="651050" y="2393216"/>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62" name="Rectangle 61"/>
          <p:cNvSpPr/>
          <p:nvPr/>
        </p:nvSpPr>
        <p:spPr>
          <a:xfrm>
            <a:off x="3831840" y="2381933"/>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63" name="Rectangle 62"/>
          <p:cNvSpPr/>
          <p:nvPr/>
        </p:nvSpPr>
        <p:spPr>
          <a:xfrm>
            <a:off x="4924439" y="238193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64" name="Rectangle 63"/>
          <p:cNvSpPr/>
          <p:nvPr/>
        </p:nvSpPr>
        <p:spPr>
          <a:xfrm>
            <a:off x="5989939" y="2383508"/>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65" name="Rectangle 64"/>
          <p:cNvSpPr/>
          <p:nvPr/>
        </p:nvSpPr>
        <p:spPr>
          <a:xfrm>
            <a:off x="7047335" y="2375055"/>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66" name="Rectangle 65"/>
          <p:cNvSpPr/>
          <p:nvPr/>
        </p:nvSpPr>
        <p:spPr>
          <a:xfrm>
            <a:off x="2774029" y="2381935"/>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4" name="Notched Right Arrow 3">
            <a:hlinkClick r:id="rId9" action="ppaction://hlinksldjump"/>
          </p:cNvPr>
          <p:cNvSpPr/>
          <p:nvPr/>
        </p:nvSpPr>
        <p:spPr>
          <a:xfrm>
            <a:off x="8092703" y="5715000"/>
            <a:ext cx="822697"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707229" y="2388981"/>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Tree>
    <p:extLst>
      <p:ext uri="{BB962C8B-B14F-4D97-AF65-F5344CB8AC3E}">
        <p14:creationId xmlns:p14="http://schemas.microsoft.com/office/powerpoint/2010/main" val="2292898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1"/>
                                        </p:tgtEl>
                                        <p:attrNameLst>
                                          <p:attrName>ppt_w</p:attrName>
                                        </p:attrNameLst>
                                      </p:cBhvr>
                                      <p:tavLst>
                                        <p:tav tm="0">
                                          <p:val>
                                            <p:strVal val="ppt_w"/>
                                          </p:val>
                                        </p:tav>
                                        <p:tav tm="100000">
                                          <p:val>
                                            <p:fltVal val="0"/>
                                          </p:val>
                                        </p:tav>
                                      </p:tavLst>
                                    </p:anim>
                                    <p:anim calcmode="lin" valueType="num">
                                      <p:cBhvr>
                                        <p:cTn id="7" dur="500"/>
                                        <p:tgtEl>
                                          <p:spTgt spid="61"/>
                                        </p:tgtEl>
                                        <p:attrNameLst>
                                          <p:attrName>ppt_h</p:attrName>
                                        </p:attrNameLst>
                                      </p:cBhvr>
                                      <p:tavLst>
                                        <p:tav tm="0">
                                          <p:val>
                                            <p:strVal val="ppt_h"/>
                                          </p:val>
                                        </p:tav>
                                        <p:tav tm="100000">
                                          <p:val>
                                            <p:fltVal val="0"/>
                                          </p:val>
                                        </p:tav>
                                      </p:tavLst>
                                    </p:anim>
                                    <p:animEffect transition="out" filter="fade">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 restart="whenNotActive" fill="hold" evtFilter="cancelBubble" nodeType="interactiveSeq">
                <p:stCondLst>
                  <p:cond evt="onClick" delay="0">
                    <p:tgtEl>
                      <p:spTgt spid="6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66"/>
                                        </p:tgtEl>
                                        <p:attrNameLst>
                                          <p:attrName>ppt_w</p:attrName>
                                        </p:attrNameLst>
                                      </p:cBhvr>
                                      <p:tavLst>
                                        <p:tav tm="0">
                                          <p:val>
                                            <p:strVal val="ppt_w"/>
                                          </p:val>
                                        </p:tav>
                                        <p:tav tm="100000">
                                          <p:val>
                                            <p:fltVal val="0"/>
                                          </p:val>
                                        </p:tav>
                                      </p:tavLst>
                                    </p:anim>
                                    <p:anim calcmode="lin" valueType="num">
                                      <p:cBhvr>
                                        <p:cTn id="15" dur="500"/>
                                        <p:tgtEl>
                                          <p:spTgt spid="66"/>
                                        </p:tgtEl>
                                        <p:attrNameLst>
                                          <p:attrName>ppt_h</p:attrName>
                                        </p:attrNameLst>
                                      </p:cBhvr>
                                      <p:tavLst>
                                        <p:tav tm="0">
                                          <p:val>
                                            <p:strVal val="ppt_h"/>
                                          </p:val>
                                        </p:tav>
                                        <p:tav tm="100000">
                                          <p:val>
                                            <p:fltVal val="0"/>
                                          </p:val>
                                        </p:tav>
                                      </p:tavLst>
                                    </p:anim>
                                    <p:animEffect transition="out" filter="fade">
                                      <p:cBhvr>
                                        <p:cTn id="16" dur="500"/>
                                        <p:tgtEl>
                                          <p:spTgt spid="66"/>
                                        </p:tgtEl>
                                      </p:cBhvr>
                                    </p:animEffect>
                                    <p:set>
                                      <p:cBhvr>
                                        <p:cTn id="1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8" restart="whenNotActive" fill="hold" evtFilter="cancelBubble" nodeType="interactiveSeq">
                <p:stCondLst>
                  <p:cond evt="onClick" delay="0">
                    <p:tgtEl>
                      <p:spTgt spid="62"/>
                    </p:tgtEl>
                  </p:cond>
                </p:stCondLst>
                <p:endSync evt="end" delay="0">
                  <p:rtn val="all"/>
                </p:endSync>
                <p:childTnLst>
                  <p:par>
                    <p:cTn id="19" fill="hold">
                      <p:stCondLst>
                        <p:cond delay="0"/>
                      </p:stCondLst>
                      <p:childTnLst>
                        <p:par>
                          <p:cTn id="20" fill="hold">
                            <p:stCondLst>
                              <p:cond delay="0"/>
                            </p:stCondLst>
                            <p:childTnLst>
                              <p:par>
                                <p:cTn id="21" presetID="4" presetClass="exit" presetSubtype="32" fill="hold" grpId="0" nodeType="clickEffect">
                                  <p:stCondLst>
                                    <p:cond delay="0"/>
                                  </p:stCondLst>
                                  <p:childTnLst>
                                    <p:animEffect transition="out" filter="box(out)">
                                      <p:cBhvr>
                                        <p:cTn id="22" dur="2000"/>
                                        <p:tgtEl>
                                          <p:spTgt spid="62"/>
                                        </p:tgtEl>
                                      </p:cBhvr>
                                    </p:animEffect>
                                    <p:set>
                                      <p:cBhvr>
                                        <p:cTn id="23" dur="1" fill="hold">
                                          <p:stCondLst>
                                            <p:cond delay="1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4" restart="whenNotActive" fill="hold" evtFilter="cancelBubble" nodeType="interactiveSeq">
                <p:stCondLst>
                  <p:cond evt="onClick" delay="0">
                    <p:tgtEl>
                      <p:spTgt spid="63"/>
                    </p:tgtEl>
                  </p:cond>
                </p:stCondLst>
                <p:endSync evt="end" delay="0">
                  <p:rtn val="all"/>
                </p:endSync>
                <p:childTnLst>
                  <p:par>
                    <p:cTn id="25" fill="hold">
                      <p:stCondLst>
                        <p:cond delay="0"/>
                      </p:stCondLst>
                      <p:childTnLst>
                        <p:par>
                          <p:cTn id="26" fill="hold">
                            <p:stCondLst>
                              <p:cond delay="0"/>
                            </p:stCondLst>
                            <p:childTnLst>
                              <p:par>
                                <p:cTn id="27" presetID="4" presetClass="exit" presetSubtype="32" fill="hold" grpId="0" nodeType="clickEffect">
                                  <p:stCondLst>
                                    <p:cond delay="0"/>
                                  </p:stCondLst>
                                  <p:childTnLst>
                                    <p:animEffect transition="out" filter="box(out)">
                                      <p:cBhvr>
                                        <p:cTn id="28" dur="2000"/>
                                        <p:tgtEl>
                                          <p:spTgt spid="63"/>
                                        </p:tgtEl>
                                      </p:cBhvr>
                                    </p:animEffect>
                                    <p:set>
                                      <p:cBhvr>
                                        <p:cTn id="29" dur="1" fill="hold">
                                          <p:stCondLst>
                                            <p:cond delay="1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0" restart="whenNotActive" fill="hold" evtFilter="cancelBubble" nodeType="interactiveSeq">
                <p:stCondLst>
                  <p:cond evt="onClick" delay="0">
                    <p:tgtEl>
                      <p:spTgt spid="64"/>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64"/>
                                        </p:tgtEl>
                                        <p:attrNameLst>
                                          <p:attrName>ppt_w</p:attrName>
                                        </p:attrNameLst>
                                      </p:cBhvr>
                                      <p:tavLst>
                                        <p:tav tm="0">
                                          <p:val>
                                            <p:strVal val="ppt_w"/>
                                          </p:val>
                                        </p:tav>
                                        <p:tav tm="100000">
                                          <p:val>
                                            <p:fltVal val="0"/>
                                          </p:val>
                                        </p:tav>
                                      </p:tavLst>
                                    </p:anim>
                                    <p:anim calcmode="lin" valueType="num">
                                      <p:cBhvr>
                                        <p:cTn id="35" dur="500"/>
                                        <p:tgtEl>
                                          <p:spTgt spid="64"/>
                                        </p:tgtEl>
                                        <p:attrNameLst>
                                          <p:attrName>ppt_h</p:attrName>
                                        </p:attrNameLst>
                                      </p:cBhvr>
                                      <p:tavLst>
                                        <p:tav tm="0">
                                          <p:val>
                                            <p:strVal val="ppt_h"/>
                                          </p:val>
                                        </p:tav>
                                        <p:tav tm="100000">
                                          <p:val>
                                            <p:fltVal val="0"/>
                                          </p:val>
                                        </p:tav>
                                      </p:tavLst>
                                    </p:anim>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65"/>
                                        </p:tgtEl>
                                        <p:attrNameLst>
                                          <p:attrName>ppt_x</p:attrName>
                                        </p:attrNameLst>
                                      </p:cBhvr>
                                      <p:tavLst>
                                        <p:tav tm="0">
                                          <p:val>
                                            <p:strVal val="ppt_x"/>
                                          </p:val>
                                        </p:tav>
                                        <p:tav tm="100000">
                                          <p:val>
                                            <p:strVal val="ppt_x"/>
                                          </p:val>
                                        </p:tav>
                                      </p:tavLst>
                                    </p:anim>
                                    <p:anim calcmode="lin" valueType="num">
                                      <p:cBhvr additive="base">
                                        <p:cTn id="43" dur="500"/>
                                        <p:tgtEl>
                                          <p:spTgt spid="65"/>
                                        </p:tgtEl>
                                        <p:attrNameLst>
                                          <p:attrName>ppt_y</p:attrName>
                                        </p:attrNameLst>
                                      </p:cBhvr>
                                      <p:tavLst>
                                        <p:tav tm="0">
                                          <p:val>
                                            <p:strVal val="ppt_y"/>
                                          </p:val>
                                        </p:tav>
                                        <p:tav tm="100000">
                                          <p:val>
                                            <p:strVal val="1+ppt_h/2"/>
                                          </p:val>
                                        </p:tav>
                                      </p:tavLst>
                                    </p:anim>
                                    <p:set>
                                      <p:cBhvr>
                                        <p:cTn id="4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5" restart="whenNotActive" fill="hold" evtFilter="cancelBubble" nodeType="interactiveSeq">
                <p:stCondLst>
                  <p:cond evt="onClick" delay="0">
                    <p:tgtEl>
                      <p:spTgt spid="68"/>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grpId="0" nodeType="clickEffect">
                                  <p:stCondLst>
                                    <p:cond delay="0"/>
                                  </p:stCondLst>
                                  <p:childTnLst>
                                    <p:anim calcmode="lin" valueType="num">
                                      <p:cBhvr>
                                        <p:cTn id="49" dur="500"/>
                                        <p:tgtEl>
                                          <p:spTgt spid="68"/>
                                        </p:tgtEl>
                                        <p:attrNameLst>
                                          <p:attrName>ppt_w</p:attrName>
                                        </p:attrNameLst>
                                      </p:cBhvr>
                                      <p:tavLst>
                                        <p:tav tm="0">
                                          <p:val>
                                            <p:strVal val="ppt_w"/>
                                          </p:val>
                                        </p:tav>
                                        <p:tav tm="100000">
                                          <p:val>
                                            <p:fltVal val="0"/>
                                          </p:val>
                                        </p:tav>
                                      </p:tavLst>
                                    </p:anim>
                                    <p:anim calcmode="lin" valueType="num">
                                      <p:cBhvr>
                                        <p:cTn id="50" dur="500"/>
                                        <p:tgtEl>
                                          <p:spTgt spid="68"/>
                                        </p:tgtEl>
                                        <p:attrNameLst>
                                          <p:attrName>ppt_h</p:attrName>
                                        </p:attrNameLst>
                                      </p:cBhvr>
                                      <p:tavLst>
                                        <p:tav tm="0">
                                          <p:val>
                                            <p:strVal val="ppt_h"/>
                                          </p:val>
                                        </p:tav>
                                        <p:tav tm="100000">
                                          <p:val>
                                            <p:fltVal val="0"/>
                                          </p:val>
                                        </p:tav>
                                      </p:tavLst>
                                    </p:anim>
                                    <p:animEffect transition="out" filter="fade">
                                      <p:cBhvr>
                                        <p:cTn id="51" dur="500"/>
                                        <p:tgtEl>
                                          <p:spTgt spid="68"/>
                                        </p:tgtEl>
                                      </p:cBhvr>
                                    </p:animEffect>
                                    <p:set>
                                      <p:cBhvr>
                                        <p:cTn id="5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61" grpId="0" animBg="1"/>
      <p:bldP spid="62" grpId="0" animBg="1"/>
      <p:bldP spid="63" grpId="0" animBg="1"/>
      <p:bldP spid="64" grpId="0" animBg="1"/>
      <p:bldP spid="65" grpId="0" animBg="1"/>
      <p:bldP spid="66" grpId="0" animBg="1"/>
      <p:bldP spid="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ửi Em Ở Cuối Sông Hồng [Lyrics] - Song Ca Anh Thơ Việt Hoà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8915400" cy="6000750"/>
          </a:xfrm>
          <a:prstGeom prst="rect">
            <a:avLst/>
          </a:prstGeom>
        </p:spPr>
      </p:pic>
    </p:spTree>
    <p:extLst>
      <p:ext uri="{BB962C8B-B14F-4D97-AF65-F5344CB8AC3E}">
        <p14:creationId xmlns:p14="http://schemas.microsoft.com/office/powerpoint/2010/main" val="187440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hế </a:t>
            </a:r>
            <a:r>
              <a:rPr lang="vi-VN" sz="1900" i="1" dirty="0">
                <a:solidFill>
                  <a:srgbClr val="FF0000"/>
                </a:solidFill>
                <a:latin typeface="Cambria" panose="02040503050406030204" pitchFamily="18" charset="0"/>
                <a:ea typeface="Cambria" panose="02040503050406030204" pitchFamily="18" charset="0"/>
              </a:rPr>
              <a:t>độ nước của các sông chính ở châu thổ sông Hồng và châu thổ sông Cửu Long khác nhau như thế nào?</a:t>
            </a:r>
            <a:r>
              <a:rPr lang="en-US" sz="1900" i="1" dirty="0" smtClean="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Mùa</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832643" y="1739784"/>
            <a:ext cx="7491772" cy="1569660"/>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r>
              <a:rPr lang="vi-VN" sz="2400" i="1" dirty="0" smtClean="0">
                <a:solidFill>
                  <a:srgbClr val="FF0000"/>
                </a:solidFill>
                <a:latin typeface="Cambria" panose="02040503050406030204" pitchFamily="18" charset="0"/>
                <a:ea typeface="Cambria" panose="02040503050406030204" pitchFamily="18" charset="0"/>
              </a:rPr>
              <a:t>.</a:t>
            </a:r>
          </a:p>
          <a:p>
            <a:pPr algn="just"/>
            <a:r>
              <a:rPr lang="vi-VN" sz="2400" i="1" dirty="0" smtClean="0">
                <a:solidFill>
                  <a:srgbClr val="FF0000"/>
                </a:solidFill>
                <a:latin typeface="Cambria" panose="02040503050406030204" pitchFamily="18" charset="0"/>
                <a:ea typeface="Cambria" panose="02040503050406030204" pitchFamily="18" charset="0"/>
              </a:rPr>
              <a:t>- Hoàn thành vở bài tập</a:t>
            </a:r>
          </a:p>
          <a:p>
            <a:pPr algn="just"/>
            <a:r>
              <a:rPr lang="vi-VN" sz="2400" i="1" dirty="0" smtClean="0">
                <a:solidFill>
                  <a:srgbClr val="FF0000"/>
                </a:solidFill>
                <a:latin typeface="Cambria" panose="02040503050406030204" pitchFamily="18" charset="0"/>
                <a:ea typeface="Cambria" panose="02040503050406030204" pitchFamily="18" charset="0"/>
              </a:rPr>
              <a:t>- Tìm hiểu về sinh vật Việt Nam</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pic>
        <p:nvPicPr>
          <p:cNvPr id="23" name="Picture 22" descr="[ẢNH] Đồng bằng s&amp;#244;ng Cửu Long nh&amp;#236;n từ tr&amp;#234;n cao  - Ảnh 1"/>
          <p:cNvPicPr/>
          <p:nvPr/>
        </p:nvPicPr>
        <p:blipFill>
          <a:blip r:embed="rId5">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643" y="3340536"/>
            <a:ext cx="4044157"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
        <p:nvSpPr>
          <p:cNvPr id="2" name="TextBox 1"/>
          <p:cNvSpPr txBox="1"/>
          <p:nvPr/>
        </p:nvSpPr>
        <p:spPr>
          <a:xfrm>
            <a:off x="1443238" y="1248846"/>
            <a:ext cx="6786362" cy="523220"/>
          </a:xfrm>
          <a:prstGeom prst="rect">
            <a:avLst/>
          </a:prstGeom>
          <a:noFill/>
        </p:spPr>
        <p:txBody>
          <a:bodyPr wrap="square" rtlCol="0">
            <a:spAutoFit/>
          </a:bodyPr>
          <a:lstStyle/>
          <a:p>
            <a:pPr algn="ctr"/>
            <a:r>
              <a:rPr lang="vi-VN" sz="2800" b="1" dirty="0" smtClean="0">
                <a:solidFill>
                  <a:srgbClr val="FF0000"/>
                </a:solidFill>
                <a:latin typeface="+mj-lt"/>
              </a:rPr>
              <a:t>HƯỚNG DẪN VỀ NHÀ</a:t>
            </a:r>
            <a:endParaRPr lang="en-US" sz="2800" b="1" dirty="0">
              <a:solidFill>
                <a:srgbClr val="FF0000"/>
              </a:solidFill>
              <a:latin typeface="+mj-lt"/>
            </a:endParaRPr>
          </a:p>
        </p:txBody>
      </p:sp>
    </p:spTree>
    <p:extLst>
      <p:ext uri="{BB962C8B-B14F-4D97-AF65-F5344CB8AC3E}">
        <p14:creationId xmlns:p14="http://schemas.microsoft.com/office/powerpoint/2010/main" val="688163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5" descr="bong-hoa-dep-nha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00358" name="Text Box 6"/>
          <p:cNvSpPr txBox="1">
            <a:spLocks noChangeArrowheads="1"/>
          </p:cNvSpPr>
          <p:nvPr/>
        </p:nvSpPr>
        <p:spPr bwMode="auto">
          <a:xfrm>
            <a:off x="876300" y="685800"/>
            <a:ext cx="7620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cs typeface="Arial" panose="020B0604020202020204" pitchFamily="34" charset="0"/>
              </a:rPr>
              <a:t>CẢM ƠN QUÍ THẦY, CÔ VÀ CÁC EM HỌC SINH ĐÃ THAM DỰ TIẾT HỌC</a:t>
            </a:r>
          </a:p>
        </p:txBody>
      </p:sp>
      <p:sp>
        <p:nvSpPr>
          <p:cNvPr id="48132" name="Rectangle 1"/>
          <p:cNvSpPr>
            <a:spLocks noChangeArrowheads="1"/>
          </p:cNvSpPr>
          <p:nvPr/>
        </p:nvSpPr>
        <p:spPr bwMode="auto">
          <a:xfrm>
            <a:off x="533400" y="3429000"/>
            <a:ext cx="8610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err="1">
                <a:solidFill>
                  <a:srgbClr val="0000FF"/>
                </a:solidFill>
                <a:latin typeface="Times New Roman" panose="02020603050405020304" pitchFamily="18" charset="0"/>
                <a:cs typeface="Arial" panose="020B0604020202020204" pitchFamily="34" charset="0"/>
              </a:rPr>
              <a:t>Kính</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chúc</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quý</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thầy</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cô</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nhiều</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sức</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khoẻ</a:t>
            </a:r>
            <a:r>
              <a:rPr lang="en-US" altLang="en-US" sz="4000" b="1" dirty="0">
                <a:solidFill>
                  <a:srgbClr val="0000FF"/>
                </a:solidFill>
                <a:latin typeface="Times New Roman" panose="02020603050405020304" pitchFamily="18" charset="0"/>
                <a:cs typeface="Arial" panose="020B0604020202020204" pitchFamily="34" charset="0"/>
              </a:rPr>
              <a:t>.</a:t>
            </a:r>
          </a:p>
          <a:p>
            <a:pPr eaLnBrk="1" hangingPunct="1">
              <a:spcBef>
                <a:spcPct val="0"/>
              </a:spcBef>
              <a:buFontTx/>
              <a:buNone/>
            </a:pP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Chúc</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các</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em</a:t>
            </a:r>
            <a:r>
              <a:rPr lang="en-US" altLang="en-US" sz="4000" b="1" dirty="0">
                <a:solidFill>
                  <a:srgbClr val="0000FF"/>
                </a:solidFill>
                <a:latin typeface="Times New Roman" panose="02020603050405020304" pitchFamily="18" charset="0"/>
                <a:cs typeface="Arial" panose="020B0604020202020204" pitchFamily="34" charset="0"/>
              </a:rPr>
              <a:t> </a:t>
            </a:r>
            <a:r>
              <a:rPr lang="vi-VN" altLang="en-US" sz="4000" b="1" dirty="0" smtClean="0">
                <a:solidFill>
                  <a:srgbClr val="0000FF"/>
                </a:solidFill>
                <a:latin typeface="Times New Roman" panose="02020603050405020304" pitchFamily="18" charset="0"/>
                <a:cs typeface="Arial" panose="020B0604020202020204" pitchFamily="34" charset="0"/>
              </a:rPr>
              <a:t>chăm ngoan,</a:t>
            </a:r>
            <a:r>
              <a:rPr lang="en-US" altLang="en-US" sz="4000" b="1" dirty="0" smtClean="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học</a:t>
            </a:r>
            <a:r>
              <a:rPr lang="en-US" altLang="en-US" sz="4000" b="1" dirty="0">
                <a:solidFill>
                  <a:srgbClr val="0000FF"/>
                </a:solidFill>
                <a:latin typeface="Times New Roman" panose="02020603050405020304" pitchFamily="18" charset="0"/>
                <a:cs typeface="Arial" panose="020B0604020202020204" pitchFamily="34" charset="0"/>
              </a:rPr>
              <a:t> </a:t>
            </a:r>
            <a:r>
              <a:rPr lang="en-US" altLang="en-US" sz="4000" b="1" dirty="0" err="1">
                <a:solidFill>
                  <a:srgbClr val="0000FF"/>
                </a:solidFill>
                <a:latin typeface="Times New Roman" panose="02020603050405020304" pitchFamily="18" charset="0"/>
                <a:cs typeface="Arial" panose="020B0604020202020204" pitchFamily="34" charset="0"/>
              </a:rPr>
              <a:t>giỏi</a:t>
            </a:r>
            <a:r>
              <a:rPr lang="en-US" altLang="en-US" sz="4000" b="1" dirty="0">
                <a:solidFill>
                  <a:srgbClr val="0000FF"/>
                </a:solidFill>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586402113"/>
      </p:ext>
    </p:extLst>
  </p:cSld>
  <p:clrMapOvr>
    <a:masterClrMapping/>
  </p:clrMapOvr>
  <p:transition advTm="5000">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10035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00358">
                                            <p:txEl>
                                              <p:pRg st="0" end="0"/>
                                            </p:txEl>
                                          </p:spTgt>
                                        </p:tgtEl>
                                        <p:attrNameLst>
                                          <p:attrName>ppt_w</p:attrName>
                                        </p:attrNameLst>
                                      </p:cBhvr>
                                    </p:anim>
                                    <p:anim by="(#ppt_w*0.50)" calcmode="lin" valueType="num">
                                      <p:cBhvr>
                                        <p:cTn id="8" dur="500" decel="50000" autoRev="1" fill="hold">
                                          <p:stCondLst>
                                            <p:cond delay="0"/>
                                          </p:stCondLst>
                                        </p:cTn>
                                        <p:tgtEl>
                                          <p:spTgt spid="100358">
                                            <p:txEl>
                                              <p:pRg st="0" end="0"/>
                                            </p:txEl>
                                          </p:spTgt>
                                        </p:tgtEl>
                                        <p:attrNameLst>
                                          <p:attrName>ppt_x</p:attrName>
                                        </p:attrNameLst>
                                      </p:cBhvr>
                                    </p:anim>
                                    <p:anim from="(-#ppt_h/2)" to="(#ppt_y)" calcmode="lin" valueType="num">
                                      <p:cBhvr>
                                        <p:cTn id="9" dur="1000" fill="hold">
                                          <p:stCondLst>
                                            <p:cond delay="0"/>
                                          </p:stCondLst>
                                        </p:cTn>
                                        <p:tgtEl>
                                          <p:spTgt spid="100358">
                                            <p:txEl>
                                              <p:pRg st="0" end="0"/>
                                            </p:txEl>
                                          </p:spTgt>
                                        </p:tgtEl>
                                        <p:attrNameLst>
                                          <p:attrName>ppt_y</p:attrName>
                                        </p:attrNameLst>
                                      </p:cBhvr>
                                    </p:anim>
                                    <p:animRot by="21600000">
                                      <p:cBhvr>
                                        <p:cTn id="10" dur="1000" fill="hold">
                                          <p:stCondLst>
                                            <p:cond delay="0"/>
                                          </p:stCondLst>
                                        </p:cTn>
                                        <p:tgtEl>
                                          <p:spTgt spid="10035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85800" y="1143000"/>
            <a:ext cx="8077200" cy="2431435"/>
          </a:xfrm>
          <a:prstGeom prst="rect">
            <a:avLst/>
          </a:prstGeom>
        </p:spPr>
        <p:txBody>
          <a:bodyPr wrap="square">
            <a:spAutoFit/>
          </a:bodyPr>
          <a:lstStyle/>
          <a:p>
            <a:r>
              <a:rPr lang="vi-VN" sz="3200" b="1" dirty="0">
                <a:solidFill>
                  <a:srgbClr val="FF0000"/>
                </a:solidFill>
                <a:latin typeface="+mj-lt"/>
                <a:ea typeface="Cambria" panose="02040503050406030204" pitchFamily="18" charset="0"/>
              </a:rPr>
              <a:t>Câu 1</a:t>
            </a:r>
            <a:r>
              <a:rPr lang="vi-VN" sz="2800" b="1" dirty="0">
                <a:solidFill>
                  <a:srgbClr val="FF0000"/>
                </a:solidFill>
                <a:latin typeface="+mj-lt"/>
                <a:ea typeface="Cambria" panose="02040503050406030204" pitchFamily="18" charset="0"/>
              </a:rPr>
              <a:t>. </a:t>
            </a:r>
            <a:r>
              <a:rPr lang="vi-VN" sz="3200" dirty="0">
                <a:solidFill>
                  <a:srgbClr val="FF0000"/>
                </a:solidFill>
                <a:latin typeface="+mj-lt"/>
                <a:ea typeface="Cambria" panose="02040503050406030204" pitchFamily="18" charset="0"/>
              </a:rPr>
              <a:t>Đảo có diện tích lớn nhất nước ta là:</a:t>
            </a:r>
          </a:p>
          <a:p>
            <a:endParaRPr lang="en-US" sz="2400" dirty="0" smtClean="0">
              <a:latin typeface="+mj-lt"/>
              <a:ea typeface="Cambria" panose="02040503050406030204" pitchFamily="18" charset="0"/>
            </a:endParaRPr>
          </a:p>
          <a:p>
            <a:r>
              <a:rPr lang="vi-VN" sz="3200" dirty="0" smtClean="0">
                <a:latin typeface="+mj-lt"/>
                <a:ea typeface="Cambria" panose="02040503050406030204" pitchFamily="18" charset="0"/>
              </a:rPr>
              <a:t>A. Phú Quốc   </a:t>
            </a:r>
            <a:r>
              <a:rPr lang="en-US" sz="3200" dirty="0" smtClean="0">
                <a:latin typeface="+mj-lt"/>
                <a:ea typeface="Cambria" panose="02040503050406030204" pitchFamily="18" charset="0"/>
              </a:rPr>
              <a:t>   			  </a:t>
            </a:r>
            <a:r>
              <a:rPr lang="vi-VN" sz="3200" dirty="0" smtClean="0">
                <a:latin typeface="+mj-lt"/>
                <a:ea typeface="Cambria" panose="02040503050406030204" pitchFamily="18" charset="0"/>
              </a:rPr>
              <a:t>B</a:t>
            </a:r>
            <a:r>
              <a:rPr lang="vi-VN" sz="3200" dirty="0">
                <a:latin typeface="+mj-lt"/>
                <a:ea typeface="Cambria" panose="02040503050406030204" pitchFamily="18" charset="0"/>
              </a:rPr>
              <a:t>. Cát </a:t>
            </a:r>
            <a:r>
              <a:rPr lang="vi-VN" sz="3200" dirty="0" smtClean="0">
                <a:latin typeface="+mj-lt"/>
                <a:ea typeface="Cambria" panose="02040503050406030204" pitchFamily="18" charset="0"/>
              </a:rPr>
              <a:t>Bà</a:t>
            </a:r>
            <a:r>
              <a:rPr lang="en-US" sz="3200" dirty="0" smtClean="0">
                <a:latin typeface="+mj-lt"/>
                <a:ea typeface="Cambria" panose="02040503050406030204" pitchFamily="18" charset="0"/>
              </a:rPr>
              <a:t>     </a:t>
            </a:r>
          </a:p>
          <a:p>
            <a:r>
              <a:rPr lang="vi-VN" sz="3200" dirty="0" smtClean="0">
                <a:latin typeface="+mj-lt"/>
                <a:ea typeface="Cambria" panose="02040503050406030204" pitchFamily="18" charset="0"/>
              </a:rPr>
              <a:t>C</a:t>
            </a:r>
            <a:r>
              <a:rPr lang="vi-VN" sz="3200" dirty="0">
                <a:latin typeface="+mj-lt"/>
                <a:ea typeface="Cambria" panose="02040503050406030204" pitchFamily="18" charset="0"/>
              </a:rPr>
              <a:t>. Bạch Long </a:t>
            </a:r>
            <a:r>
              <a:rPr lang="vi-VN" sz="3200" dirty="0" smtClean="0">
                <a:latin typeface="+mj-lt"/>
                <a:ea typeface="Cambria" panose="02040503050406030204" pitchFamily="18" charset="0"/>
              </a:rPr>
              <a:t>Vĩ</a:t>
            </a:r>
            <a:r>
              <a:rPr lang="en-US" sz="3200" dirty="0" smtClean="0">
                <a:latin typeface="+mj-lt"/>
                <a:ea typeface="Cambria" panose="02040503050406030204" pitchFamily="18" charset="0"/>
              </a:rPr>
              <a:t>               </a:t>
            </a:r>
            <a:r>
              <a:rPr lang="en-US" sz="3200" dirty="0">
                <a:latin typeface="+mj-lt"/>
                <a:ea typeface="Cambria" panose="02040503050406030204" pitchFamily="18" charset="0"/>
              </a:rPr>
              <a:t> </a:t>
            </a:r>
            <a:r>
              <a:rPr lang="en-US" sz="3200" dirty="0" smtClean="0">
                <a:latin typeface="+mj-lt"/>
                <a:ea typeface="Cambria" panose="02040503050406030204" pitchFamily="18" charset="0"/>
              </a:rPr>
              <a:t>      </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D</a:t>
            </a:r>
            <a:r>
              <a:rPr lang="vi-VN" sz="3200" dirty="0" smtClean="0">
                <a:latin typeface="+mj-lt"/>
                <a:ea typeface="Cambria" panose="02040503050406030204" pitchFamily="18" charset="0"/>
              </a:rPr>
              <a:t>. </a:t>
            </a:r>
            <a:r>
              <a:rPr lang="vi-VN" sz="3200" dirty="0">
                <a:latin typeface="+mj-lt"/>
                <a:ea typeface="Cambria" panose="02040503050406030204" pitchFamily="18" charset="0"/>
              </a:rPr>
              <a:t>Cái Bầu </a:t>
            </a:r>
          </a:p>
          <a:p>
            <a:endParaRPr lang="vi-VN" sz="3200" dirty="0">
              <a:latin typeface="+mj-lt"/>
              <a:ea typeface="Cambria" panose="02040503050406030204" pitchFamily="18" charset="0"/>
            </a:endParaRPr>
          </a:p>
        </p:txBody>
      </p:sp>
      <p:sp>
        <p:nvSpPr>
          <p:cNvPr id="5" name="Oval 4"/>
          <p:cNvSpPr/>
          <p:nvPr/>
        </p:nvSpPr>
        <p:spPr>
          <a:xfrm>
            <a:off x="685800" y="2079660"/>
            <a:ext cx="504634" cy="558114"/>
          </a:xfrm>
          <a:prstGeom prst="ellipse">
            <a:avLst/>
          </a:prstGeom>
          <a:noFill/>
          <a:ln w="28575">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a:hlinkClick r:id="rId2" action="ppaction://hlinksldjump"/>
          </p:cNvPr>
          <p:cNvSpPr/>
          <p:nvPr/>
        </p:nvSpPr>
        <p:spPr>
          <a:xfrm>
            <a:off x="8001263" y="5638800"/>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864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99FF6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86063" y="711200"/>
            <a:ext cx="8077200" cy="3416320"/>
          </a:xfrm>
          <a:prstGeom prst="rect">
            <a:avLst/>
          </a:prstGeom>
        </p:spPr>
        <p:txBody>
          <a:bodyPr wrap="square">
            <a:spAutoFit/>
          </a:bodyPr>
          <a:lstStyle/>
          <a:p>
            <a:r>
              <a:rPr lang="vi-VN" sz="3200" b="1" dirty="0">
                <a:solidFill>
                  <a:srgbClr val="FF0000"/>
                </a:solidFill>
                <a:latin typeface="+mj-lt"/>
                <a:ea typeface="Cambria" panose="02040503050406030204" pitchFamily="18" charset="0"/>
              </a:rPr>
              <a:t>Câu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a:t>
            </a:r>
            <a:r>
              <a:rPr lang="vi-VN" sz="2800" b="1" dirty="0" smtClean="0">
                <a:solidFill>
                  <a:srgbClr val="FF0000"/>
                </a:solidFill>
                <a:latin typeface="+mj-lt"/>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Nhiệt độ nước biển trên Biển Đông trên bao nhiêu </a:t>
            </a:r>
            <a:r>
              <a:rPr lang="vi-VN" sz="3200" b="1" baseline="30000" dirty="0">
                <a:solidFill>
                  <a:srgbClr val="FF0000"/>
                </a:solidFill>
                <a:latin typeface="+mj-lt"/>
                <a:ea typeface="Cambria" panose="02040503050406030204" pitchFamily="18" charset="0"/>
              </a:rPr>
              <a:t>0</a:t>
            </a:r>
            <a:r>
              <a:rPr lang="vi-VN" sz="3200" b="1" dirty="0">
                <a:solidFill>
                  <a:srgbClr val="FF0000"/>
                </a:solidFill>
                <a:latin typeface="+mj-lt"/>
                <a:ea typeface="Cambria" panose="02040503050406030204" pitchFamily="18" charset="0"/>
              </a:rPr>
              <a:t>C</a:t>
            </a:r>
            <a:r>
              <a:rPr lang="vi-VN" sz="3200" dirty="0" smtClean="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a:p>
            <a:endParaRPr lang="vi-VN" sz="3200" dirty="0">
              <a:solidFill>
                <a:srgbClr val="FF0000"/>
              </a:solidFill>
              <a:latin typeface="+mj-lt"/>
              <a:ea typeface="Cambria" panose="02040503050406030204" pitchFamily="18" charset="0"/>
            </a:endParaRPr>
          </a:p>
          <a:p>
            <a:endParaRPr lang="en-US" sz="2400" dirty="0" smtClean="0">
              <a:latin typeface="+mj-lt"/>
              <a:ea typeface="Cambria" panose="02040503050406030204" pitchFamily="18" charset="0"/>
            </a:endParaRPr>
          </a:p>
          <a:p>
            <a:pPr marL="514350" indent="-514350">
              <a:buAutoNum type="alphaUcPeriod"/>
            </a:pPr>
            <a:r>
              <a:rPr lang="vi-VN" sz="3200" b="1" dirty="0" smtClean="0">
                <a:latin typeface="+mj-lt"/>
                <a:ea typeface="Cambria" panose="02040503050406030204" pitchFamily="18" charset="0"/>
              </a:rPr>
              <a:t>2</a:t>
            </a: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r>
              <a:rPr lang="vi-VN" sz="3200" b="1" baseline="30000" dirty="0">
                <a:latin typeface="+mj-lt"/>
                <a:ea typeface="Cambria" panose="02040503050406030204" pitchFamily="18" charset="0"/>
              </a:rPr>
              <a:t>0</a:t>
            </a:r>
            <a:r>
              <a:rPr lang="vi-VN" sz="3200" b="1" dirty="0">
                <a:latin typeface="+mj-lt"/>
                <a:ea typeface="Cambria" panose="02040503050406030204" pitchFamily="18" charset="0"/>
              </a:rPr>
              <a:t>C	          </a:t>
            </a:r>
            <a:r>
              <a:rPr lang="en-US" sz="3200" b="1" dirty="0">
                <a:latin typeface="+mj-lt"/>
                <a:ea typeface="Cambria" panose="02040503050406030204" pitchFamily="18" charset="0"/>
              </a:rPr>
              <a:t>   </a:t>
            </a:r>
            <a:r>
              <a:rPr lang="en-US" sz="3200" b="1" dirty="0" smtClean="0">
                <a:latin typeface="+mj-lt"/>
                <a:ea typeface="Cambria" panose="02040503050406030204" pitchFamily="18" charset="0"/>
              </a:rPr>
              <a:t>		</a:t>
            </a:r>
            <a:r>
              <a:rPr lang="vi-VN" sz="3200" b="1" dirty="0" smtClean="0">
                <a:latin typeface="+mj-lt"/>
                <a:ea typeface="Cambria" panose="02040503050406030204" pitchFamily="18" charset="0"/>
              </a:rPr>
              <a:t>B</a:t>
            </a:r>
            <a:r>
              <a:rPr lang="vi-VN" sz="3200" b="1" dirty="0">
                <a:latin typeface="+mj-lt"/>
                <a:ea typeface="Cambria" panose="02040503050406030204" pitchFamily="18" charset="0"/>
              </a:rPr>
              <a:t>. 2</a:t>
            </a:r>
            <a:r>
              <a:rPr lang="en-US" sz="3200" b="1" dirty="0">
                <a:latin typeface="Times New Roman" panose="02020603050405020304" pitchFamily="18" charset="0"/>
                <a:ea typeface="Cambria" panose="02040503050406030204" pitchFamily="18" charset="0"/>
                <a:cs typeface="Times New Roman" panose="02020603050405020304" pitchFamily="18" charset="0"/>
              </a:rPr>
              <a:t>0</a:t>
            </a:r>
            <a:r>
              <a:rPr lang="vi-VN" sz="3200" b="1" baseline="30000" dirty="0">
                <a:latin typeface="+mj-lt"/>
                <a:ea typeface="Cambria" panose="02040503050406030204" pitchFamily="18" charset="0"/>
              </a:rPr>
              <a:t>0</a:t>
            </a:r>
            <a:r>
              <a:rPr lang="vi-VN" sz="3200" b="1" dirty="0">
                <a:latin typeface="+mj-lt"/>
                <a:ea typeface="Cambria" panose="02040503050406030204" pitchFamily="18" charset="0"/>
              </a:rPr>
              <a:t>C             </a:t>
            </a:r>
            <a:endParaRPr lang="en-US" sz="3200" b="1" dirty="0" smtClean="0">
              <a:latin typeface="+mj-lt"/>
              <a:ea typeface="Cambria" panose="02040503050406030204" pitchFamily="18" charset="0"/>
            </a:endParaRPr>
          </a:p>
          <a:p>
            <a:r>
              <a:rPr lang="vi-VN" sz="3200" b="1" dirty="0" smtClean="0">
                <a:latin typeface="+mj-lt"/>
                <a:ea typeface="Cambria" panose="02040503050406030204" pitchFamily="18" charset="0"/>
              </a:rPr>
              <a:t>C</a:t>
            </a:r>
            <a:r>
              <a:rPr lang="vi-VN" sz="3200" b="1" dirty="0">
                <a:latin typeface="+mj-lt"/>
                <a:ea typeface="Cambria" panose="02040503050406030204" pitchFamily="18" charset="0"/>
              </a:rPr>
              <a:t>. </a:t>
            </a:r>
            <a:r>
              <a:rPr lang="vi-VN" sz="3200" b="1" dirty="0" smtClean="0">
                <a:latin typeface="+mj-lt"/>
                <a:ea typeface="Cambria" panose="02040503050406030204" pitchFamily="18" charset="0"/>
              </a:rPr>
              <a:t>2</a:t>
            </a:r>
            <a:r>
              <a:rPr lang="en-US" sz="3200" b="1" dirty="0">
                <a:latin typeface="+mj-lt"/>
                <a:ea typeface="Cambria" panose="02040503050406030204" pitchFamily="18" charset="0"/>
              </a:rPr>
              <a:t>3</a:t>
            </a:r>
            <a:r>
              <a:rPr lang="vi-VN" sz="3200" b="1" baseline="30000" dirty="0">
                <a:latin typeface="+mj-lt"/>
                <a:ea typeface="Cambria" panose="02040503050406030204" pitchFamily="18" charset="0"/>
              </a:rPr>
              <a:t>0</a:t>
            </a:r>
            <a:r>
              <a:rPr lang="vi-VN" sz="3200" b="1" dirty="0">
                <a:latin typeface="+mj-lt"/>
                <a:ea typeface="Cambria" panose="02040503050406030204" pitchFamily="18" charset="0"/>
              </a:rPr>
              <a:t>C	                  </a:t>
            </a:r>
            <a:r>
              <a:rPr lang="en-US" sz="3200" b="1" dirty="0" smtClean="0">
                <a:latin typeface="+mj-lt"/>
                <a:ea typeface="Cambria" panose="02040503050406030204" pitchFamily="18" charset="0"/>
              </a:rPr>
              <a:t>          </a:t>
            </a:r>
            <a:r>
              <a:rPr lang="vi-VN" sz="3200" b="1" dirty="0" smtClean="0">
                <a:latin typeface="+mj-lt"/>
                <a:ea typeface="Cambria" panose="02040503050406030204" pitchFamily="18" charset="0"/>
              </a:rPr>
              <a:t>D</a:t>
            </a:r>
            <a:r>
              <a:rPr lang="vi-VN" sz="3200" b="1" dirty="0">
                <a:latin typeface="+mj-lt"/>
                <a:ea typeface="Cambria" panose="02040503050406030204" pitchFamily="18" charset="0"/>
              </a:rPr>
              <a:t>. 2</a:t>
            </a: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r>
              <a:rPr lang="vi-VN" sz="3200" b="1" baseline="30000" dirty="0">
                <a:latin typeface="+mj-lt"/>
                <a:ea typeface="Cambria" panose="02040503050406030204" pitchFamily="18" charset="0"/>
              </a:rPr>
              <a:t>0</a:t>
            </a:r>
            <a:r>
              <a:rPr lang="vi-VN" sz="3200" b="1" dirty="0">
                <a:latin typeface="+mj-lt"/>
                <a:ea typeface="Cambria" panose="02040503050406030204" pitchFamily="18" charset="0"/>
              </a:rPr>
              <a:t>C</a:t>
            </a:r>
          </a:p>
          <a:p>
            <a:r>
              <a:rPr lang="en-US" sz="3200" dirty="0" smtClean="0">
                <a:latin typeface="+mj-lt"/>
                <a:ea typeface="Cambria" panose="02040503050406030204" pitchFamily="18" charset="0"/>
              </a:rPr>
              <a:t>		</a:t>
            </a:r>
            <a:endParaRPr lang="vi-VN" sz="3200" dirty="0">
              <a:latin typeface="+mj-lt"/>
              <a:ea typeface="Cambria" panose="02040503050406030204" pitchFamily="18" charset="0"/>
            </a:endParaRPr>
          </a:p>
        </p:txBody>
      </p:sp>
      <p:sp>
        <p:nvSpPr>
          <p:cNvPr id="5" name="Oval 4"/>
          <p:cNvSpPr/>
          <p:nvPr/>
        </p:nvSpPr>
        <p:spPr>
          <a:xfrm>
            <a:off x="686063" y="3048000"/>
            <a:ext cx="504634" cy="558114"/>
          </a:xfrm>
          <a:prstGeom prst="ellipse">
            <a:avLst/>
          </a:prstGeom>
          <a:noFill/>
          <a:ln w="28575">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a:hlinkClick r:id="rId2" action="ppaction://hlinksldjump"/>
          </p:cNvPr>
          <p:cNvSpPr/>
          <p:nvPr/>
        </p:nvSpPr>
        <p:spPr>
          <a:xfrm>
            <a:off x="8001263" y="5638800"/>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15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86063" y="711200"/>
            <a:ext cx="8077200" cy="3908762"/>
          </a:xfrm>
          <a:prstGeom prst="rect">
            <a:avLst/>
          </a:prstGeom>
        </p:spPr>
        <p:txBody>
          <a:bodyPr wrap="square">
            <a:spAutoFit/>
          </a:bodyPr>
          <a:lstStyle/>
          <a:p>
            <a:r>
              <a:rPr lang="vi-VN" sz="3200" b="1" dirty="0">
                <a:solidFill>
                  <a:srgbClr val="FF0000"/>
                </a:solidFill>
                <a:latin typeface="+mj-lt"/>
                <a:ea typeface="Cambria" panose="02040503050406030204" pitchFamily="18" charset="0"/>
              </a:rPr>
              <a:t>Câu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a:t>
            </a:r>
            <a:r>
              <a:rPr lang="vi-VN" sz="2800" b="1" dirty="0" smtClean="0">
                <a:solidFill>
                  <a:srgbClr val="FF0000"/>
                </a:solidFill>
                <a:latin typeface="+mj-lt"/>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Lượng mưa trung bình trên Biển Đông là bao nhiêu?</a:t>
            </a:r>
          </a:p>
          <a:p>
            <a:endParaRPr lang="vi-VN" sz="3200" dirty="0">
              <a:solidFill>
                <a:srgbClr val="FF0000"/>
              </a:solidFill>
              <a:latin typeface="Cambria" panose="02040503050406030204" pitchFamily="18" charset="0"/>
              <a:ea typeface="Cambria" panose="02040503050406030204" pitchFamily="18" charset="0"/>
            </a:endParaRPr>
          </a:p>
          <a:p>
            <a:r>
              <a:rPr lang="vi-VN" sz="3200" dirty="0">
                <a:latin typeface="+mj-lt"/>
                <a:ea typeface="Cambria" panose="02040503050406030204" pitchFamily="18" charset="0"/>
              </a:rPr>
              <a:t>A. </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1000</a:t>
            </a:r>
            <a:r>
              <a:rPr lang="vi-VN" sz="3200" dirty="0" smtClean="0">
                <a:latin typeface="+mj-lt"/>
                <a:ea typeface="Cambria" panose="02040503050406030204" pitchFamily="18" charset="0"/>
              </a:rPr>
              <a:t>mm</a:t>
            </a:r>
            <a:r>
              <a:rPr lang="vi-VN" sz="3200" dirty="0">
                <a:latin typeface="+mj-lt"/>
                <a:ea typeface="Cambria" panose="02040503050406030204" pitchFamily="18" charset="0"/>
              </a:rPr>
              <a:t>	        </a:t>
            </a:r>
            <a:r>
              <a:rPr lang="en-US" sz="3200" dirty="0">
                <a:latin typeface="+mj-lt"/>
                <a:ea typeface="Cambria" panose="02040503050406030204" pitchFamily="18" charset="0"/>
              </a:rPr>
              <a:t>              </a:t>
            </a:r>
            <a:r>
              <a:rPr lang="vi-VN" sz="3200" dirty="0">
                <a:latin typeface="+mj-lt"/>
                <a:ea typeface="Cambria" panose="02040503050406030204" pitchFamily="18" charset="0"/>
              </a:rPr>
              <a:t>B. 1100</a:t>
            </a:r>
            <a:r>
              <a:rPr lang="en-US" sz="3200" dirty="0">
                <a:latin typeface="+mj-lt"/>
                <a:ea typeface="Cambria" panose="02040503050406030204" pitchFamily="18" charset="0"/>
              </a:rPr>
              <a:t> </a:t>
            </a:r>
            <a:r>
              <a:rPr lang="vi-VN" sz="3200" dirty="0">
                <a:latin typeface="+mj-lt"/>
                <a:ea typeface="Cambria" panose="02040503050406030204" pitchFamily="18" charset="0"/>
              </a:rPr>
              <a:t>mm           </a:t>
            </a:r>
          </a:p>
          <a:p>
            <a:r>
              <a:rPr lang="vi-VN" sz="3200" dirty="0">
                <a:latin typeface="+mj-lt"/>
                <a:ea typeface="Cambria" panose="02040503050406030204" pitchFamily="18" charset="0"/>
              </a:rPr>
              <a:t>C. </a:t>
            </a:r>
            <a:r>
              <a:rPr lang="vi-VN" sz="3200" dirty="0" smtClean="0">
                <a:latin typeface="+mj-lt"/>
                <a:ea typeface="Cambria" panose="02040503050406030204" pitchFamily="18" charset="0"/>
              </a:rPr>
              <a:t>1</a:t>
            </a:r>
            <a:r>
              <a:rPr lang="en-US" sz="3200" dirty="0" smtClean="0">
                <a:latin typeface="+mj-lt"/>
                <a:ea typeface="Cambria" panose="02040503050406030204" pitchFamily="18" charset="0"/>
              </a:rPr>
              <a:t>9</a:t>
            </a:r>
            <a:r>
              <a:rPr lang="vi-VN" sz="3200" dirty="0" smtClean="0">
                <a:latin typeface="+mj-lt"/>
                <a:ea typeface="Cambria" panose="02040503050406030204" pitchFamily="18" charset="0"/>
              </a:rPr>
              <a:t>00mm                    </a:t>
            </a:r>
            <a:r>
              <a:rPr lang="en-US" sz="3200" dirty="0" smtClean="0">
                <a:latin typeface="+mj-lt"/>
                <a:ea typeface="Cambria" panose="02040503050406030204" pitchFamily="18" charset="0"/>
              </a:rPr>
              <a:t>          </a:t>
            </a:r>
            <a:r>
              <a:rPr lang="vi-VN" sz="3200" dirty="0" smtClean="0">
                <a:latin typeface="+mj-lt"/>
                <a:ea typeface="Cambria" panose="02040503050406030204" pitchFamily="18" charset="0"/>
              </a:rPr>
              <a:t>D</a:t>
            </a:r>
            <a:r>
              <a:rPr lang="vi-VN" sz="3200" dirty="0">
                <a:latin typeface="+mj-lt"/>
                <a:ea typeface="Cambria" panose="02040503050406030204" pitchFamily="18" charset="0"/>
              </a:rPr>
              <a:t>. </a:t>
            </a:r>
            <a:r>
              <a:rPr lang="en-US" sz="3200" dirty="0">
                <a:latin typeface="Times New Roman" panose="02020603050405020304" pitchFamily="18" charset="0"/>
                <a:ea typeface="Cambria" panose="02040503050406030204" pitchFamily="18" charset="0"/>
                <a:cs typeface="Times New Roman" panose="02020603050405020304" pitchFamily="18" charset="0"/>
              </a:rPr>
              <a:t>800 mm</a:t>
            </a:r>
            <a:endParaRPr lang="vi-VN" sz="3200" dirty="0">
              <a:latin typeface="Times New Roman" panose="02020603050405020304" pitchFamily="18" charset="0"/>
              <a:ea typeface="Cambria" panose="02040503050406030204" pitchFamily="18" charset="0"/>
              <a:cs typeface="Times New Roman" panose="02020603050405020304" pitchFamily="18" charset="0"/>
            </a:endParaRPr>
          </a:p>
          <a:p>
            <a:endParaRPr lang="vi-VN" sz="3200" dirty="0">
              <a:solidFill>
                <a:srgbClr val="FF0000"/>
              </a:solidFill>
              <a:latin typeface="+mj-lt"/>
              <a:ea typeface="Cambria" panose="02040503050406030204" pitchFamily="18" charset="0"/>
            </a:endParaRPr>
          </a:p>
          <a:p>
            <a:endParaRPr lang="en-US" sz="2400" dirty="0" smtClean="0">
              <a:latin typeface="+mj-lt"/>
              <a:ea typeface="Cambria" panose="02040503050406030204" pitchFamily="18" charset="0"/>
            </a:endParaRPr>
          </a:p>
          <a:p>
            <a:r>
              <a:rPr lang="en-US" sz="3200" dirty="0" smtClean="0">
                <a:latin typeface="+mj-lt"/>
                <a:ea typeface="Cambria" panose="02040503050406030204" pitchFamily="18" charset="0"/>
              </a:rPr>
              <a:t>		</a:t>
            </a:r>
            <a:endParaRPr lang="vi-VN" sz="3200" dirty="0">
              <a:latin typeface="+mj-lt"/>
              <a:ea typeface="Cambria" panose="02040503050406030204" pitchFamily="18" charset="0"/>
            </a:endParaRPr>
          </a:p>
        </p:txBody>
      </p:sp>
      <p:sp>
        <p:nvSpPr>
          <p:cNvPr id="5" name="Oval 4"/>
          <p:cNvSpPr/>
          <p:nvPr/>
        </p:nvSpPr>
        <p:spPr>
          <a:xfrm>
            <a:off x="5562600" y="2209800"/>
            <a:ext cx="504634" cy="558114"/>
          </a:xfrm>
          <a:prstGeom prst="ellipse">
            <a:avLst/>
          </a:prstGeom>
          <a:noFill/>
          <a:ln w="28575">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a:hlinkClick r:id="rId2" action="ppaction://hlinksldjump"/>
          </p:cNvPr>
          <p:cNvSpPr/>
          <p:nvPr/>
        </p:nvSpPr>
        <p:spPr>
          <a:xfrm>
            <a:off x="8001263" y="5638800"/>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946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86063" y="711200"/>
            <a:ext cx="8077200" cy="3416320"/>
          </a:xfrm>
          <a:prstGeom prst="rect">
            <a:avLst/>
          </a:prstGeom>
        </p:spPr>
        <p:txBody>
          <a:bodyPr wrap="square">
            <a:spAutoFit/>
          </a:bodyPr>
          <a:lstStyle/>
          <a:p>
            <a:r>
              <a:rPr lang="vi-VN" sz="3200" b="1" dirty="0">
                <a:solidFill>
                  <a:srgbClr val="FF0000"/>
                </a:solidFill>
                <a:latin typeface="+mj-lt"/>
                <a:ea typeface="Cambria" panose="02040503050406030204" pitchFamily="18" charset="0"/>
              </a:rPr>
              <a:t>Câu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4</a:t>
            </a:r>
            <a:r>
              <a:rPr lang="vi-VN" sz="2800" b="1" dirty="0" smtClean="0">
                <a:solidFill>
                  <a:srgbClr val="FF0000"/>
                </a:solidFill>
                <a:latin typeface="+mj-lt"/>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Độ muối bình quân trên Biển Đông là bao nhiêu?</a:t>
            </a:r>
          </a:p>
          <a:p>
            <a:endParaRPr lang="vi-VN" sz="3200" dirty="0">
              <a:solidFill>
                <a:srgbClr val="FF0000"/>
              </a:solidFill>
              <a:latin typeface="Cambria" panose="02040503050406030204" pitchFamily="18" charset="0"/>
              <a:ea typeface="Cambria" panose="02040503050406030204" pitchFamily="18" charset="0"/>
            </a:endParaRPr>
          </a:p>
          <a:p>
            <a:endParaRPr lang="vi-VN" sz="3200" dirty="0">
              <a:solidFill>
                <a:srgbClr val="FF0000"/>
              </a:solidFill>
              <a:latin typeface="+mj-lt"/>
              <a:ea typeface="Cambria" panose="02040503050406030204" pitchFamily="18" charset="0"/>
            </a:endParaRPr>
          </a:p>
          <a:p>
            <a:endParaRPr lang="en-US" sz="2400" dirty="0" smtClean="0">
              <a:latin typeface="+mj-lt"/>
              <a:ea typeface="Cambria" panose="02040503050406030204" pitchFamily="18" charset="0"/>
            </a:endParaRPr>
          </a:p>
          <a:p>
            <a:pPr marL="514350" indent="-514350">
              <a:buAutoNum type="alphaUcPeriod"/>
            </a:pPr>
            <a:r>
              <a:rPr lang="vi-VN" sz="3200" dirty="0">
                <a:latin typeface="Cambria" panose="02040503050406030204" pitchFamily="18" charset="0"/>
                <a:ea typeface="Cambria" panose="02040503050406030204" pitchFamily="18" charset="0"/>
              </a:rPr>
              <a:t>3</a:t>
            </a:r>
            <a:r>
              <a:rPr lang="en-US" sz="3200" dirty="0">
                <a:latin typeface="Cambria" panose="02040503050406030204" pitchFamily="18" charset="0"/>
                <a:ea typeface="Cambria" panose="02040503050406030204" pitchFamily="18" charset="0"/>
              </a:rPr>
              <a:t>2</a:t>
            </a:r>
            <a:r>
              <a:rPr lang="vi-VN" sz="3200" dirty="0">
                <a:latin typeface="Cambria" panose="02040503050406030204" pitchFamily="18" charset="0"/>
                <a:ea typeface="Cambria" panose="02040503050406030204" pitchFamily="18" charset="0"/>
              </a:rPr>
              <a:t>-33%</a:t>
            </a:r>
            <a:r>
              <a:rPr lang="vi-VN" sz="3200" baseline="-25000" dirty="0">
                <a:latin typeface="Cambria" panose="02040503050406030204" pitchFamily="18" charset="0"/>
                <a:ea typeface="Cambria" panose="02040503050406030204" pitchFamily="18" charset="0"/>
              </a:rPr>
              <a:t>0</a:t>
            </a: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 3</a:t>
            </a:r>
            <a:r>
              <a:rPr lang="en-US" sz="3200" dirty="0">
                <a:latin typeface="Cambria" panose="02040503050406030204" pitchFamily="18" charset="0"/>
                <a:ea typeface="Cambria" panose="02040503050406030204" pitchFamily="18" charset="0"/>
              </a:rPr>
              <a:t>2</a:t>
            </a:r>
            <a:r>
              <a:rPr lang="vi-VN" sz="3200" dirty="0">
                <a:latin typeface="Cambria" panose="02040503050406030204" pitchFamily="18" charset="0"/>
                <a:ea typeface="Cambria" panose="02040503050406030204" pitchFamily="18" charset="0"/>
              </a:rPr>
              <a:t>-35%</a:t>
            </a:r>
            <a:r>
              <a:rPr lang="vi-VN" sz="3200" baseline="-25000" dirty="0">
                <a:latin typeface="Cambria" panose="02040503050406030204" pitchFamily="18" charset="0"/>
                <a:ea typeface="Cambria" panose="02040503050406030204" pitchFamily="18" charset="0"/>
              </a:rPr>
              <a:t>0</a:t>
            </a:r>
            <a:r>
              <a:rPr lang="en-US" sz="3200" dirty="0">
                <a:latin typeface="Cambria" panose="02040503050406030204" pitchFamily="18" charset="0"/>
                <a:ea typeface="Cambria" panose="02040503050406030204" pitchFamily="18" charset="0"/>
              </a:rPr>
              <a:t>     </a:t>
            </a:r>
            <a:endParaRPr lang="en-US" sz="3200" dirty="0" smtClean="0">
              <a:latin typeface="Cambria" panose="02040503050406030204" pitchFamily="18" charset="0"/>
              <a:ea typeface="Cambria" panose="02040503050406030204" pitchFamily="18" charset="0"/>
            </a:endParaRPr>
          </a:p>
          <a:p>
            <a:r>
              <a:rPr lang="vi-VN" sz="3200" dirty="0" smtClean="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 3</a:t>
            </a:r>
            <a:r>
              <a:rPr lang="en-US" sz="3200" dirty="0">
                <a:latin typeface="Cambria" panose="02040503050406030204" pitchFamily="18" charset="0"/>
                <a:ea typeface="Cambria" panose="02040503050406030204" pitchFamily="18" charset="0"/>
              </a:rPr>
              <a:t>2</a:t>
            </a:r>
            <a:r>
              <a:rPr lang="vi-VN" sz="3200" dirty="0">
                <a:latin typeface="Cambria" panose="02040503050406030204" pitchFamily="18" charset="0"/>
                <a:ea typeface="Cambria" panose="02040503050406030204" pitchFamily="18" charset="0"/>
              </a:rPr>
              <a:t>-34%</a:t>
            </a:r>
            <a:r>
              <a:rPr lang="vi-VN" sz="3200" baseline="-25000" dirty="0">
                <a:latin typeface="Cambria" panose="02040503050406030204" pitchFamily="18" charset="0"/>
                <a:ea typeface="Cambria" panose="02040503050406030204" pitchFamily="18" charset="0"/>
              </a:rPr>
              <a:t>0</a:t>
            </a:r>
            <a:r>
              <a:rPr lang="vi-VN" sz="3200" dirty="0">
                <a:latin typeface="Cambria" panose="02040503050406030204" pitchFamily="18" charset="0"/>
                <a:ea typeface="Cambria" panose="02040503050406030204" pitchFamily="18" charset="0"/>
              </a:rPr>
              <a:t>                         D. 3</a:t>
            </a:r>
            <a:r>
              <a:rPr lang="en-US" sz="3200" dirty="0">
                <a:latin typeface="Cambria" panose="02040503050406030204" pitchFamily="18" charset="0"/>
                <a:ea typeface="Cambria" panose="02040503050406030204" pitchFamily="18" charset="0"/>
              </a:rPr>
              <a:t>2</a:t>
            </a:r>
            <a:r>
              <a:rPr lang="vi-VN" sz="3200" dirty="0">
                <a:latin typeface="Cambria" panose="02040503050406030204" pitchFamily="18" charset="0"/>
                <a:ea typeface="Cambria" panose="02040503050406030204" pitchFamily="18" charset="0"/>
              </a:rPr>
              <a:t>-36%</a:t>
            </a:r>
            <a:r>
              <a:rPr lang="vi-VN" sz="3200" baseline="-25000" dirty="0">
                <a:latin typeface="Cambria" panose="02040503050406030204" pitchFamily="18" charset="0"/>
                <a:ea typeface="Cambria" panose="02040503050406030204" pitchFamily="18" charset="0"/>
              </a:rPr>
              <a:t>0 </a:t>
            </a:r>
            <a:r>
              <a:rPr lang="en-US" sz="3200" dirty="0" smtClean="0">
                <a:latin typeface="+mj-lt"/>
                <a:ea typeface="Cambria" panose="02040503050406030204" pitchFamily="18" charset="0"/>
              </a:rPr>
              <a:t>		</a:t>
            </a:r>
            <a:endParaRPr lang="vi-VN" sz="3200" dirty="0">
              <a:latin typeface="+mj-lt"/>
              <a:ea typeface="Cambria" panose="02040503050406030204" pitchFamily="18" charset="0"/>
            </a:endParaRPr>
          </a:p>
        </p:txBody>
      </p:sp>
      <p:sp>
        <p:nvSpPr>
          <p:cNvPr id="5" name="Oval 4"/>
          <p:cNvSpPr/>
          <p:nvPr/>
        </p:nvSpPr>
        <p:spPr>
          <a:xfrm>
            <a:off x="686063" y="3048000"/>
            <a:ext cx="504634" cy="558114"/>
          </a:xfrm>
          <a:prstGeom prst="ellipse">
            <a:avLst/>
          </a:prstGeom>
          <a:noFill/>
          <a:ln w="28575">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a:hlinkClick r:id="rId2" action="ppaction://hlinksldjump"/>
          </p:cNvPr>
          <p:cNvSpPr/>
          <p:nvPr/>
        </p:nvSpPr>
        <p:spPr>
          <a:xfrm>
            <a:off x="8001263" y="5638800"/>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80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C1FF"/>
        </a:solidFill>
        <a:effectLst/>
      </p:bgPr>
    </p:bg>
    <p:spTree>
      <p:nvGrpSpPr>
        <p:cNvPr id="1" name=""/>
        <p:cNvGrpSpPr/>
        <p:nvPr/>
      </p:nvGrpSpPr>
      <p:grpSpPr>
        <a:xfrm>
          <a:off x="0" y="0"/>
          <a:ext cx="0" cy="0"/>
          <a:chOff x="0" y="0"/>
          <a:chExt cx="0" cy="0"/>
        </a:xfrm>
      </p:grpSpPr>
      <p:sp>
        <p:nvSpPr>
          <p:cNvPr id="4" name="Rectangle 3"/>
          <p:cNvSpPr/>
          <p:nvPr/>
        </p:nvSpPr>
        <p:spPr>
          <a:xfrm>
            <a:off x="686063" y="711200"/>
            <a:ext cx="8077200" cy="33547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vi-VN" sz="3200" b="1" dirty="0">
                <a:solidFill>
                  <a:srgbClr val="FF0000"/>
                </a:solidFill>
                <a:latin typeface="+mj-lt"/>
                <a:ea typeface="Cambria" panose="02040503050406030204" pitchFamily="18" charset="0"/>
              </a:rPr>
              <a:t>Câu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5</a:t>
            </a:r>
            <a:r>
              <a:rPr lang="vi-VN" sz="2800" b="1" dirty="0" smtClean="0">
                <a:solidFill>
                  <a:srgbClr val="FF0000"/>
                </a:solidFill>
                <a:latin typeface="+mj-lt"/>
                <a:ea typeface="Cambria" panose="02040503050406030204" pitchFamily="18" charset="0"/>
              </a:rPr>
              <a:t>. </a:t>
            </a:r>
            <a:r>
              <a:rPr lang="vi-VN" sz="3200" dirty="0">
                <a:solidFill>
                  <a:srgbClr val="FF0000"/>
                </a:solidFill>
                <a:latin typeface="+mj-lt"/>
                <a:ea typeface="Cambria" panose="02040503050406030204" pitchFamily="18" charset="0"/>
              </a:rPr>
              <a:t>Biển nước ta có hơn bao nhiêu loài cá?</a:t>
            </a:r>
          </a:p>
          <a:p>
            <a:endParaRPr lang="en-US" sz="2800" b="1" dirty="0" smtClean="0">
              <a:solidFill>
                <a:srgbClr val="FF0000"/>
              </a:solidFill>
              <a:latin typeface="+mj-lt"/>
              <a:ea typeface="Cambria" panose="02040503050406030204" pitchFamily="18" charset="0"/>
            </a:endParaRPr>
          </a:p>
          <a:p>
            <a:endParaRPr lang="vi-VN" sz="3200" dirty="0">
              <a:solidFill>
                <a:srgbClr val="FF0000"/>
              </a:solidFill>
              <a:latin typeface="+mj-lt"/>
              <a:ea typeface="Cambria" panose="02040503050406030204" pitchFamily="18" charset="0"/>
            </a:endParaRPr>
          </a:p>
          <a:p>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514350" indent="-514350">
              <a:buAutoNum type="alphaUcPeriod"/>
            </a:pPr>
            <a:r>
              <a:rPr lang="vi-VN" sz="3200" dirty="0" smtClean="0">
                <a:latin typeface="Times New Roman" panose="02020603050405020304" pitchFamily="18" charset="0"/>
                <a:ea typeface="Cambria" panose="02040503050406030204" pitchFamily="18" charset="0"/>
                <a:cs typeface="Times New Roman" panose="02020603050405020304" pitchFamily="18" charset="0"/>
              </a:rPr>
              <a:t>2500    </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3200" dirty="0" smtClean="0">
                <a:latin typeface="Times New Roman" panose="02020603050405020304" pitchFamily="18" charset="0"/>
                <a:ea typeface="Cambria" panose="02040503050406030204" pitchFamily="18" charset="0"/>
                <a:cs typeface="Times New Roman" panose="02020603050405020304" pitchFamily="18" charset="0"/>
              </a:rPr>
              <a:t>B</a:t>
            </a:r>
            <a:r>
              <a:rPr lang="vi-VN" sz="3200" dirty="0">
                <a:latin typeface="Times New Roman" panose="02020603050405020304" pitchFamily="18" charset="0"/>
                <a:ea typeface="Cambria" panose="02040503050406030204" pitchFamily="18" charset="0"/>
                <a:cs typeface="Times New Roman" panose="02020603050405020304" pitchFamily="18" charset="0"/>
              </a:rPr>
              <a:t>. 2000          </a:t>
            </a:r>
            <a:endParaRPr lang="en-US" sz="3200" dirty="0" smtClean="0">
              <a:latin typeface="Times New Roman" panose="02020603050405020304" pitchFamily="18" charset="0"/>
              <a:ea typeface="Cambria" panose="02040503050406030204" pitchFamily="18" charset="0"/>
              <a:cs typeface="Times New Roman" panose="02020603050405020304" pitchFamily="18" charset="0"/>
            </a:endParaRPr>
          </a:p>
          <a:p>
            <a:r>
              <a:rPr lang="vi-VN" sz="3200" dirty="0" smtClean="0">
                <a:latin typeface="Times New Roman" panose="02020603050405020304" pitchFamily="18" charset="0"/>
                <a:ea typeface="Cambria" panose="02040503050406030204" pitchFamily="18" charset="0"/>
                <a:cs typeface="Times New Roman" panose="02020603050405020304" pitchFamily="18" charset="0"/>
              </a:rPr>
              <a:t>C</a:t>
            </a:r>
            <a:r>
              <a:rPr lang="vi-VN" sz="3200" dirty="0">
                <a:latin typeface="Times New Roman" panose="02020603050405020304" pitchFamily="18" charset="0"/>
                <a:ea typeface="Cambria" panose="02040503050406030204" pitchFamily="18" charset="0"/>
                <a:cs typeface="Times New Roman" panose="02020603050405020304" pitchFamily="18" charset="0"/>
              </a:rPr>
              <a:t>. 1500	                       </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3200" dirty="0" smtClean="0">
                <a:latin typeface="Times New Roman" panose="02020603050405020304" pitchFamily="18" charset="0"/>
                <a:ea typeface="Cambria" panose="02040503050406030204" pitchFamily="18" charset="0"/>
                <a:cs typeface="Times New Roman" panose="02020603050405020304" pitchFamily="18" charset="0"/>
              </a:rPr>
              <a:t>D</a:t>
            </a:r>
            <a:r>
              <a:rPr lang="vi-VN" sz="3200" dirty="0">
                <a:latin typeface="Times New Roman" panose="02020603050405020304" pitchFamily="18" charset="0"/>
                <a:ea typeface="Cambria" panose="02040503050406030204" pitchFamily="18" charset="0"/>
                <a:cs typeface="Times New Roman" panose="02020603050405020304" pitchFamily="18" charset="0"/>
              </a:rPr>
              <a:t>. 1000</a:t>
            </a:r>
          </a:p>
          <a:p>
            <a:r>
              <a:rPr lang="en-US" sz="3200" dirty="0" smtClean="0">
                <a:latin typeface="+mj-lt"/>
                <a:ea typeface="Cambria" panose="02040503050406030204" pitchFamily="18" charset="0"/>
              </a:rPr>
              <a:t>		</a:t>
            </a:r>
            <a:endParaRPr lang="vi-VN" sz="3200" dirty="0">
              <a:latin typeface="+mj-lt"/>
              <a:ea typeface="Cambria" panose="02040503050406030204" pitchFamily="18" charset="0"/>
            </a:endParaRPr>
          </a:p>
        </p:txBody>
      </p:sp>
      <p:sp>
        <p:nvSpPr>
          <p:cNvPr id="5" name="Oval 4"/>
          <p:cNvSpPr/>
          <p:nvPr/>
        </p:nvSpPr>
        <p:spPr>
          <a:xfrm>
            <a:off x="4953000" y="2489886"/>
            <a:ext cx="504634" cy="558114"/>
          </a:xfrm>
          <a:prstGeom prst="ellipse">
            <a:avLst/>
          </a:prstGeom>
          <a:noFill/>
          <a:ln w="28575">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a:hlinkClick r:id="rId2" action="ppaction://hlinksldjump"/>
          </p:cNvPr>
          <p:cNvSpPr/>
          <p:nvPr/>
        </p:nvSpPr>
        <p:spPr>
          <a:xfrm>
            <a:off x="8001263" y="5638800"/>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40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Rectangle 3"/>
          <p:cNvSpPr/>
          <p:nvPr/>
        </p:nvSpPr>
        <p:spPr>
          <a:xfrm>
            <a:off x="686063" y="711200"/>
            <a:ext cx="8077200" cy="3416320"/>
          </a:xfrm>
          <a:prstGeom prst="rect">
            <a:avLst/>
          </a:prstGeom>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vi-VN" sz="3200" b="1" dirty="0" smtClean="0">
                <a:solidFill>
                  <a:srgbClr val="FF0000"/>
                </a:solidFill>
                <a:latin typeface="+mj-lt"/>
                <a:ea typeface="Cambria" panose="02040503050406030204" pitchFamily="18" charset="0"/>
              </a:rPr>
              <a:t>Câu</a:t>
            </a:r>
            <a:r>
              <a:rPr lang="en-US" sz="3200" b="1" dirty="0" smtClean="0">
                <a:solidFill>
                  <a:srgbClr val="FF0000"/>
                </a:solidFill>
                <a:latin typeface="+mj-lt"/>
                <a:ea typeface="Cambria" panose="02040503050406030204" pitchFamily="18" charset="0"/>
              </a:rPr>
              <a:t> </a:t>
            </a:r>
            <a:r>
              <a:rPr lang="en-US" sz="32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6</a:t>
            </a:r>
            <a:r>
              <a:rPr lang="vi-VN" sz="2800" b="1" dirty="0" smtClean="0">
                <a:solidFill>
                  <a:srgbClr val="FF0000"/>
                </a:solidFill>
                <a:latin typeface="+mj-lt"/>
                <a:ea typeface="Cambria" panose="02040503050406030204" pitchFamily="18" charset="0"/>
              </a:rPr>
              <a:t>. </a:t>
            </a:r>
            <a:r>
              <a:rPr lang="vi-VN" sz="3200" dirty="0">
                <a:solidFill>
                  <a:srgbClr val="FF0000"/>
                </a:solidFill>
                <a:latin typeface="+mj-lt"/>
                <a:ea typeface="Cambria" panose="02040503050406030204" pitchFamily="18" charset="0"/>
              </a:rPr>
              <a:t>Tỉnh nào sau đây ở nước ta phát triển mạnh nghề làm muối?</a:t>
            </a:r>
          </a:p>
          <a:p>
            <a:endParaRPr lang="vi-VN" sz="3200" dirty="0">
              <a:solidFill>
                <a:srgbClr val="FF0000"/>
              </a:solidFill>
              <a:latin typeface="+mj-lt"/>
              <a:ea typeface="Cambria" panose="02040503050406030204" pitchFamily="18" charset="0"/>
            </a:endParaRPr>
          </a:p>
          <a:p>
            <a:endParaRPr lang="en-US" sz="2400" dirty="0" smtClean="0">
              <a:latin typeface="+mj-lt"/>
              <a:ea typeface="Cambria" panose="02040503050406030204" pitchFamily="18" charset="0"/>
            </a:endParaRPr>
          </a:p>
          <a:p>
            <a:pPr marL="514350" indent="-514350">
              <a:buAutoNum type="alphaUcPeriod"/>
            </a:pPr>
            <a:r>
              <a:rPr lang="vi-VN" sz="3200" dirty="0" smtClean="0">
                <a:latin typeface="+mj-lt"/>
                <a:ea typeface="Cambria" panose="02040503050406030204" pitchFamily="18" charset="0"/>
              </a:rPr>
              <a:t>TPHCM   </a:t>
            </a:r>
            <a:r>
              <a:rPr lang="en-US" sz="3200" dirty="0" smtClean="0">
                <a:latin typeface="+mj-lt"/>
                <a:ea typeface="Cambria" panose="02040503050406030204" pitchFamily="18" charset="0"/>
              </a:rPr>
              <a:t>              </a:t>
            </a:r>
            <a:r>
              <a:rPr lang="vi-VN" sz="3200" dirty="0">
                <a:latin typeface="+mj-lt"/>
                <a:ea typeface="Cambria" panose="02040503050406030204" pitchFamily="18" charset="0"/>
              </a:rPr>
              <a:t>B. Hà Nội</a:t>
            </a:r>
            <a:r>
              <a:rPr lang="en-US" sz="3200" dirty="0">
                <a:latin typeface="+mj-lt"/>
                <a:ea typeface="Cambria" panose="02040503050406030204" pitchFamily="18" charset="0"/>
              </a:rPr>
              <a:t>         </a:t>
            </a:r>
            <a:endParaRPr lang="en-US" sz="3200" dirty="0" smtClean="0">
              <a:latin typeface="+mj-lt"/>
              <a:ea typeface="Cambria" panose="02040503050406030204" pitchFamily="18" charset="0"/>
            </a:endParaRPr>
          </a:p>
          <a:p>
            <a:r>
              <a:rPr lang="en-US" sz="3200" dirty="0" smtClean="0">
                <a:latin typeface="+mj-lt"/>
                <a:ea typeface="Cambria" panose="02040503050406030204" pitchFamily="18" charset="0"/>
              </a:rPr>
              <a:t>C</a:t>
            </a:r>
            <a:r>
              <a:rPr lang="vi-VN" sz="3200" dirty="0">
                <a:latin typeface="+mj-lt"/>
                <a:ea typeface="Cambria" panose="02040503050406030204" pitchFamily="18" charset="0"/>
              </a:rPr>
              <a:t>. Quảng Ngãi	       D. Cà Mau</a:t>
            </a:r>
          </a:p>
          <a:p>
            <a:r>
              <a:rPr lang="en-US" sz="3200" dirty="0" smtClean="0">
                <a:latin typeface="+mj-lt"/>
                <a:ea typeface="Cambria" panose="02040503050406030204" pitchFamily="18" charset="0"/>
              </a:rPr>
              <a:t>		</a:t>
            </a:r>
            <a:endParaRPr lang="vi-VN" sz="3200" dirty="0">
              <a:latin typeface="+mj-lt"/>
              <a:ea typeface="Cambria" panose="02040503050406030204" pitchFamily="18" charset="0"/>
            </a:endParaRPr>
          </a:p>
        </p:txBody>
      </p:sp>
      <p:sp>
        <p:nvSpPr>
          <p:cNvPr id="5" name="Oval 4"/>
          <p:cNvSpPr/>
          <p:nvPr/>
        </p:nvSpPr>
        <p:spPr>
          <a:xfrm>
            <a:off x="686063" y="3073743"/>
            <a:ext cx="504634" cy="558114"/>
          </a:xfrm>
          <a:prstGeom prst="ellipse">
            <a:avLst/>
          </a:prstGeom>
          <a:noFill/>
          <a:ln w="28575">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otched Right Arrow 5">
            <a:hlinkClick r:id="rId2" action="ppaction://hlinksldjump"/>
          </p:cNvPr>
          <p:cNvSpPr/>
          <p:nvPr/>
        </p:nvSpPr>
        <p:spPr>
          <a:xfrm>
            <a:off x="8001263" y="5638800"/>
            <a:ext cx="7620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35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7200</TotalTime>
  <Words>1704</Words>
  <Application>Microsoft Office PowerPoint</Application>
  <PresentationFormat>On-screen Show (4:3)</PresentationFormat>
  <Paragraphs>203</Paragraphs>
  <Slides>33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Cambria</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Quá trình thích ứng chế độ nước sông ở Đồng bằng sông Cửu Long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cp:lastModifiedBy>
  <cp:revision>567</cp:revision>
  <dcterms:created xsi:type="dcterms:W3CDTF">2016-02-15T14:28:12Z</dcterms:created>
  <dcterms:modified xsi:type="dcterms:W3CDTF">2024-02-22T04:43:50Z</dcterms:modified>
</cp:coreProperties>
</file>