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72"/>
  </p:notesMasterIdLst>
  <p:sldIdLst>
    <p:sldId id="336" r:id="rId2"/>
    <p:sldId id="338" r:id="rId3"/>
    <p:sldId id="340" r:id="rId4"/>
    <p:sldId id="258" r:id="rId5"/>
    <p:sldId id="297" r:id="rId6"/>
    <p:sldId id="259" r:id="rId7"/>
    <p:sldId id="257" r:id="rId8"/>
    <p:sldId id="341" r:id="rId9"/>
    <p:sldId id="342" r:id="rId10"/>
    <p:sldId id="261" r:id="rId11"/>
    <p:sldId id="265" r:id="rId12"/>
    <p:sldId id="330" r:id="rId13"/>
    <p:sldId id="331" r:id="rId14"/>
    <p:sldId id="332" r:id="rId15"/>
    <p:sldId id="333" r:id="rId16"/>
    <p:sldId id="334" r:id="rId17"/>
    <p:sldId id="323" r:id="rId18"/>
    <p:sldId id="344" r:id="rId19"/>
    <p:sldId id="345" r:id="rId20"/>
    <p:sldId id="299" r:id="rId21"/>
    <p:sldId id="347" r:id="rId22"/>
    <p:sldId id="348" r:id="rId23"/>
    <p:sldId id="349" r:id="rId24"/>
    <p:sldId id="350" r:id="rId25"/>
    <p:sldId id="358" r:id="rId26"/>
    <p:sldId id="354" r:id="rId27"/>
    <p:sldId id="262" r:id="rId28"/>
    <p:sldId id="359" r:id="rId29"/>
    <p:sldId id="298" r:id="rId30"/>
    <p:sldId id="364" r:id="rId31"/>
    <p:sldId id="343" r:id="rId32"/>
    <p:sldId id="346" r:id="rId33"/>
    <p:sldId id="360" r:id="rId34"/>
    <p:sldId id="365" r:id="rId35"/>
    <p:sldId id="361" r:id="rId36"/>
    <p:sldId id="363" r:id="rId37"/>
    <p:sldId id="366" r:id="rId38"/>
    <p:sldId id="367" r:id="rId39"/>
    <p:sldId id="369" r:id="rId40"/>
    <p:sldId id="362" r:id="rId41"/>
    <p:sldId id="370" r:id="rId42"/>
    <p:sldId id="374" r:id="rId43"/>
    <p:sldId id="375" r:id="rId44"/>
    <p:sldId id="324" r:id="rId45"/>
    <p:sldId id="267" r:id="rId46"/>
    <p:sldId id="376" r:id="rId47"/>
    <p:sldId id="373" r:id="rId48"/>
    <p:sldId id="264" r:id="rId49"/>
    <p:sldId id="379" r:id="rId50"/>
    <p:sldId id="378" r:id="rId51"/>
    <p:sldId id="377" r:id="rId52"/>
    <p:sldId id="372" r:id="rId53"/>
    <p:sldId id="380" r:id="rId54"/>
    <p:sldId id="303" r:id="rId55"/>
    <p:sldId id="325" r:id="rId56"/>
    <p:sldId id="326" r:id="rId57"/>
    <p:sldId id="306" r:id="rId58"/>
    <p:sldId id="381" r:id="rId59"/>
    <p:sldId id="307" r:id="rId60"/>
    <p:sldId id="310" r:id="rId61"/>
    <p:sldId id="309" r:id="rId62"/>
    <p:sldId id="311" r:id="rId63"/>
    <p:sldId id="327" r:id="rId64"/>
    <p:sldId id="329" r:id="rId65"/>
    <p:sldId id="312" r:id="rId66"/>
    <p:sldId id="268" r:id="rId67"/>
    <p:sldId id="328" r:id="rId68"/>
    <p:sldId id="271" r:id="rId69"/>
    <p:sldId id="314" r:id="rId70"/>
    <p:sldId id="277" r:id="rId71"/>
  </p:sldIdLst>
  <p:sldSz cx="9144000" cy="5143500" type="screen16x9"/>
  <p:notesSz cx="6858000" cy="9144000"/>
  <p:embeddedFontLst>
    <p:embeddedFont>
      <p:font typeface="Amatic SC" panose="020B0604020202020204" charset="-79"/>
      <p:regular r:id="rId73"/>
      <p:bold r:id="rId74"/>
    </p:embeddedFont>
    <p:embeddedFont>
      <p:font typeface="Encode Sans Semi Condensed Light" panose="020B0604020202020204" charset="0"/>
      <p:regular r:id="rId75"/>
      <p:bold r:id="rId76"/>
    </p:embeddedFont>
    <p:embeddedFont>
      <p:font typeface="Calibri" panose="020F0502020204030204" pitchFamily="34" charset="0"/>
      <p:regular r:id="rId77"/>
      <p:bold r:id="rId78"/>
      <p:italic r:id="rId79"/>
      <p:boldItalic r:id="rId80"/>
    </p:embeddedFont>
    <p:embeddedFont>
      <p:font typeface="Roboto" panose="020B0604020202020204" charset="0"/>
      <p:regular r:id="rId81"/>
      <p:bold r:id="rId82"/>
      <p:italic r:id="rId83"/>
      <p:boldItalic r:id="rId84"/>
    </p:embeddedFont>
    <p:embeddedFont>
      <p:font typeface="Catamaran" panose="020B0604020202020204" charset="0"/>
      <p:regular r:id="rId85"/>
      <p:bold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212"/>
    <a:srgbClr val="34C04F"/>
    <a:srgbClr val="D61EAF"/>
    <a:srgbClr val="F9FC7C"/>
    <a:srgbClr val="E8EE06"/>
    <a:srgbClr val="FBD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11"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2.fntdata"/><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2.fntdata"/><Relationship Id="rId79" Type="http://schemas.openxmlformats.org/officeDocument/2006/relationships/font" Target="fonts/font7.fntdata"/><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font" Target="fonts/font10.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36969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4708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840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1"/>
        <p:cNvGrpSpPr/>
        <p:nvPr/>
      </p:nvGrpSpPr>
      <p:grpSpPr>
        <a:xfrm>
          <a:off x="0" y="0"/>
          <a:ext cx="0" cy="0"/>
          <a:chOff x="0" y="0"/>
          <a:chExt cx="0" cy="0"/>
        </a:xfrm>
      </p:grpSpPr>
      <p:sp>
        <p:nvSpPr>
          <p:cNvPr id="1652" name="Google Shape;1652;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3" name="Google Shape;1653;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8023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341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771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4" name="Google Shape;16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8"/>
        <p:cNvGrpSpPr/>
        <p:nvPr/>
      </p:nvGrpSpPr>
      <p:grpSpPr>
        <a:xfrm>
          <a:off x="0" y="0"/>
          <a:ext cx="0" cy="0"/>
          <a:chOff x="0" y="0"/>
          <a:chExt cx="0" cy="0"/>
        </a:xfrm>
      </p:grpSpPr>
      <p:sp>
        <p:nvSpPr>
          <p:cNvPr id="429" name="Google Shape;429;p5"/>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430" name="Google Shape;430;p5"/>
          <p:cNvSpPr txBox="1">
            <a:spLocks noGrp="1"/>
          </p:cNvSpPr>
          <p:nvPr>
            <p:ph type="body" idx="1"/>
          </p:nvPr>
        </p:nvSpPr>
        <p:spPr>
          <a:xfrm>
            <a:off x="702900" y="1430148"/>
            <a:ext cx="56601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431" name="Google Shape;431;p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432" name="Google Shape;432;p5"/>
          <p:cNvGrpSpPr/>
          <p:nvPr/>
        </p:nvGrpSpPr>
        <p:grpSpPr>
          <a:xfrm>
            <a:off x="6196930" y="-29"/>
            <a:ext cx="2985505" cy="4610466"/>
            <a:chOff x="6196930" y="-29"/>
            <a:chExt cx="2985505" cy="4610466"/>
          </a:xfrm>
        </p:grpSpPr>
        <p:grpSp>
          <p:nvGrpSpPr>
            <p:cNvPr id="433" name="Google Shape;433;p5"/>
            <p:cNvGrpSpPr/>
            <p:nvPr/>
          </p:nvGrpSpPr>
          <p:grpSpPr>
            <a:xfrm>
              <a:off x="7737776" y="-17"/>
              <a:ext cx="448629" cy="4610455"/>
              <a:chOff x="6798998" y="-1296139"/>
              <a:chExt cx="476555" cy="4897445"/>
            </a:xfrm>
          </p:grpSpPr>
          <p:sp>
            <p:nvSpPr>
              <p:cNvPr id="434" name="Google Shape;434;p5"/>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5"/>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5"/>
            <p:cNvGrpSpPr/>
            <p:nvPr/>
          </p:nvGrpSpPr>
          <p:grpSpPr>
            <a:xfrm>
              <a:off x="8636876" y="46"/>
              <a:ext cx="382387" cy="1450044"/>
              <a:chOff x="5578966" y="2422197"/>
              <a:chExt cx="406190" cy="1540306"/>
            </a:xfrm>
          </p:grpSpPr>
          <p:sp>
            <p:nvSpPr>
              <p:cNvPr id="437" name="Google Shape;437;p5"/>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5"/>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5"/>
            <p:cNvGrpSpPr/>
            <p:nvPr/>
          </p:nvGrpSpPr>
          <p:grpSpPr>
            <a:xfrm>
              <a:off x="8035385" y="23"/>
              <a:ext cx="439174" cy="2683136"/>
              <a:chOff x="6176324" y="940075"/>
              <a:chExt cx="466512" cy="2850155"/>
            </a:xfrm>
          </p:grpSpPr>
          <p:sp>
            <p:nvSpPr>
              <p:cNvPr id="440" name="Google Shape;440;p5"/>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5"/>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5"/>
            <p:cNvGrpSpPr/>
            <p:nvPr/>
          </p:nvGrpSpPr>
          <p:grpSpPr>
            <a:xfrm>
              <a:off x="6363022" y="42"/>
              <a:ext cx="160482" cy="1242299"/>
              <a:chOff x="7576714" y="2009363"/>
              <a:chExt cx="170472" cy="1319629"/>
            </a:xfrm>
          </p:grpSpPr>
          <p:sp>
            <p:nvSpPr>
              <p:cNvPr id="443" name="Google Shape;443;p5"/>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5"/>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5"/>
            <p:cNvGrpSpPr/>
            <p:nvPr/>
          </p:nvGrpSpPr>
          <p:grpSpPr>
            <a:xfrm>
              <a:off x="6999976" y="11"/>
              <a:ext cx="271476" cy="3307837"/>
              <a:chOff x="7883572" y="308161"/>
              <a:chExt cx="288375" cy="3513742"/>
            </a:xfrm>
          </p:grpSpPr>
          <p:sp>
            <p:nvSpPr>
              <p:cNvPr id="446" name="Google Shape;446;p5"/>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5"/>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5"/>
            <p:cNvGrpSpPr/>
            <p:nvPr/>
          </p:nvGrpSpPr>
          <p:grpSpPr>
            <a:xfrm>
              <a:off x="6827964" y="636458"/>
              <a:ext cx="230791" cy="243118"/>
              <a:chOff x="3770248" y="2527300"/>
              <a:chExt cx="180404" cy="190055"/>
            </a:xfrm>
          </p:grpSpPr>
          <p:sp>
            <p:nvSpPr>
              <p:cNvPr id="449" name="Google Shape;449;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3" name="Google Shape;453;p5"/>
            <p:cNvGrpSpPr/>
            <p:nvPr/>
          </p:nvGrpSpPr>
          <p:grpSpPr>
            <a:xfrm>
              <a:off x="8763367" y="2641902"/>
              <a:ext cx="230809" cy="243156"/>
              <a:chOff x="3770248" y="2527300"/>
              <a:chExt cx="180404" cy="190055"/>
            </a:xfrm>
          </p:grpSpPr>
          <p:sp>
            <p:nvSpPr>
              <p:cNvPr id="454" name="Google Shape;454;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457;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8" name="Google Shape;458;p5"/>
            <p:cNvGrpSpPr/>
            <p:nvPr/>
          </p:nvGrpSpPr>
          <p:grpSpPr>
            <a:xfrm rot="5400000">
              <a:off x="8655427" y="4253521"/>
              <a:ext cx="201871" cy="231166"/>
              <a:chOff x="3462796" y="2555878"/>
              <a:chExt cx="157798" cy="180711"/>
            </a:xfrm>
          </p:grpSpPr>
          <p:sp>
            <p:nvSpPr>
              <p:cNvPr id="459" name="Google Shape;459;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460;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462;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5" name="Google Shape;465;p5"/>
            <p:cNvGrpSpPr/>
            <p:nvPr/>
          </p:nvGrpSpPr>
          <p:grpSpPr>
            <a:xfrm rot="-2700000">
              <a:off x="7375305" y="1863439"/>
              <a:ext cx="169840" cy="178926"/>
              <a:chOff x="3770248" y="2527300"/>
              <a:chExt cx="180404" cy="190055"/>
            </a:xfrm>
          </p:grpSpPr>
          <p:sp>
            <p:nvSpPr>
              <p:cNvPr id="466" name="Google Shape;466;p5"/>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5"/>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5"/>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5"/>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0" name="Google Shape;470;p5"/>
            <p:cNvGrpSpPr/>
            <p:nvPr/>
          </p:nvGrpSpPr>
          <p:grpSpPr>
            <a:xfrm>
              <a:off x="6800134" y="23"/>
              <a:ext cx="985363" cy="1665685"/>
              <a:chOff x="2484475" y="1329455"/>
              <a:chExt cx="1046700" cy="1769370"/>
            </a:xfrm>
          </p:grpSpPr>
          <p:sp>
            <p:nvSpPr>
              <p:cNvPr id="471" name="Google Shape;471;p5"/>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 name="Google Shape;473;p5"/>
              <p:cNvGrpSpPr/>
              <p:nvPr/>
            </p:nvGrpSpPr>
            <p:grpSpPr>
              <a:xfrm>
                <a:off x="2769703" y="1329455"/>
                <a:ext cx="510180" cy="1483501"/>
                <a:chOff x="1818382" y="2433081"/>
                <a:chExt cx="466728" cy="1357150"/>
              </a:xfrm>
            </p:grpSpPr>
            <p:grpSp>
              <p:nvGrpSpPr>
                <p:cNvPr id="474" name="Google Shape;474;p5"/>
                <p:cNvGrpSpPr/>
                <p:nvPr/>
              </p:nvGrpSpPr>
              <p:grpSpPr>
                <a:xfrm>
                  <a:off x="1818382" y="2971595"/>
                  <a:ext cx="466728" cy="818636"/>
                  <a:chOff x="1818382" y="2942618"/>
                  <a:chExt cx="466728" cy="818636"/>
                </a:xfrm>
              </p:grpSpPr>
              <p:sp>
                <p:nvSpPr>
                  <p:cNvPr id="475" name="Google Shape;475;p5"/>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5"/>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5"/>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8" name="Google Shape;478;p5"/>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5"/>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480" name="Google Shape;480;p5"/>
            <p:cNvGrpSpPr/>
            <p:nvPr/>
          </p:nvGrpSpPr>
          <p:grpSpPr>
            <a:xfrm>
              <a:off x="8330194" y="-10"/>
              <a:ext cx="852241" cy="2641273"/>
              <a:chOff x="3961868" y="-891976"/>
              <a:chExt cx="905291" cy="2805686"/>
            </a:xfrm>
          </p:grpSpPr>
          <p:grpSp>
            <p:nvGrpSpPr>
              <p:cNvPr id="481" name="Google Shape;481;p5"/>
              <p:cNvGrpSpPr/>
              <p:nvPr/>
            </p:nvGrpSpPr>
            <p:grpSpPr>
              <a:xfrm>
                <a:off x="3961868" y="1008419"/>
                <a:ext cx="905291" cy="905291"/>
                <a:chOff x="764100" y="3623300"/>
                <a:chExt cx="1046700" cy="1046700"/>
              </a:xfrm>
            </p:grpSpPr>
            <p:sp>
              <p:nvSpPr>
                <p:cNvPr id="482" name="Google Shape;482;p5"/>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5"/>
              <p:cNvGrpSpPr/>
              <p:nvPr/>
            </p:nvGrpSpPr>
            <p:grpSpPr>
              <a:xfrm>
                <a:off x="4155315" y="-891976"/>
                <a:ext cx="522826" cy="2613070"/>
                <a:chOff x="2447534" y="1219291"/>
                <a:chExt cx="478297" cy="2390513"/>
              </a:xfrm>
            </p:grpSpPr>
            <p:grpSp>
              <p:nvGrpSpPr>
                <p:cNvPr id="485" name="Google Shape;485;p5"/>
                <p:cNvGrpSpPr/>
                <p:nvPr/>
              </p:nvGrpSpPr>
              <p:grpSpPr>
                <a:xfrm>
                  <a:off x="2447534" y="1219291"/>
                  <a:ext cx="478297" cy="2390513"/>
                  <a:chOff x="2447534" y="1219291"/>
                  <a:chExt cx="478297" cy="2390513"/>
                </a:xfrm>
              </p:grpSpPr>
              <p:grpSp>
                <p:nvGrpSpPr>
                  <p:cNvPr id="486" name="Google Shape;486;p5"/>
                  <p:cNvGrpSpPr/>
                  <p:nvPr/>
                </p:nvGrpSpPr>
                <p:grpSpPr>
                  <a:xfrm>
                    <a:off x="2447534" y="2971595"/>
                    <a:ext cx="478297" cy="638209"/>
                    <a:chOff x="2447534" y="3081786"/>
                    <a:chExt cx="478297" cy="638209"/>
                  </a:xfrm>
                </p:grpSpPr>
                <p:sp>
                  <p:nvSpPr>
                    <p:cNvPr id="487" name="Google Shape;487;p5"/>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5"/>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5"/>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90" name="Google Shape;490;p5"/>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5"/>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492" name="Google Shape;492;p5"/>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493" name="Google Shape;493;p5"/>
            <p:cNvGrpSpPr/>
            <p:nvPr/>
          </p:nvGrpSpPr>
          <p:grpSpPr>
            <a:xfrm>
              <a:off x="7811773" y="-2"/>
              <a:ext cx="492189" cy="1837864"/>
              <a:chOff x="5194218" y="-536312"/>
              <a:chExt cx="522827" cy="1952267"/>
            </a:xfrm>
          </p:grpSpPr>
          <p:grpSp>
            <p:nvGrpSpPr>
              <p:cNvPr id="494" name="Google Shape;494;p5"/>
              <p:cNvGrpSpPr/>
              <p:nvPr/>
            </p:nvGrpSpPr>
            <p:grpSpPr>
              <a:xfrm>
                <a:off x="5194218" y="893129"/>
                <a:ext cx="522827" cy="522827"/>
                <a:chOff x="764100" y="3623300"/>
                <a:chExt cx="1046700" cy="1046700"/>
              </a:xfrm>
            </p:grpSpPr>
            <p:sp>
              <p:nvSpPr>
                <p:cNvPr id="495" name="Google Shape;495;p5"/>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 name="Google Shape;497;p5"/>
              <p:cNvGrpSpPr/>
              <p:nvPr/>
            </p:nvGrpSpPr>
            <p:grpSpPr>
              <a:xfrm>
                <a:off x="5371921" y="-536312"/>
                <a:ext cx="182209" cy="1814066"/>
                <a:chOff x="3305183" y="1663032"/>
                <a:chExt cx="166690" cy="1659561"/>
              </a:xfrm>
            </p:grpSpPr>
            <p:grpSp>
              <p:nvGrpSpPr>
                <p:cNvPr id="498" name="Google Shape;498;p5"/>
                <p:cNvGrpSpPr/>
                <p:nvPr/>
              </p:nvGrpSpPr>
              <p:grpSpPr>
                <a:xfrm>
                  <a:off x="3305183" y="1663032"/>
                  <a:ext cx="166690" cy="1659561"/>
                  <a:chOff x="3305183" y="1663032"/>
                  <a:chExt cx="166690" cy="1659561"/>
                </a:xfrm>
              </p:grpSpPr>
              <p:grpSp>
                <p:nvGrpSpPr>
                  <p:cNvPr id="499" name="Google Shape;499;p5"/>
                  <p:cNvGrpSpPr/>
                  <p:nvPr/>
                </p:nvGrpSpPr>
                <p:grpSpPr>
                  <a:xfrm>
                    <a:off x="3305183" y="2971595"/>
                    <a:ext cx="166690" cy="350998"/>
                    <a:chOff x="3305183" y="3146560"/>
                    <a:chExt cx="166690" cy="350998"/>
                  </a:xfrm>
                </p:grpSpPr>
                <p:sp>
                  <p:nvSpPr>
                    <p:cNvPr id="500" name="Google Shape;500;p5"/>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5"/>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3" name="Google Shape;503;p5"/>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5"/>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505" name="Google Shape;505;p5"/>
            <p:cNvGrpSpPr/>
            <p:nvPr/>
          </p:nvGrpSpPr>
          <p:grpSpPr>
            <a:xfrm>
              <a:off x="8018879" y="-29"/>
              <a:ext cx="810166" cy="4470272"/>
              <a:chOff x="7824797" y="-1724181"/>
              <a:chExt cx="860597" cy="4748536"/>
            </a:xfrm>
          </p:grpSpPr>
          <p:grpSp>
            <p:nvGrpSpPr>
              <p:cNvPr id="506" name="Google Shape;506;p5"/>
              <p:cNvGrpSpPr/>
              <p:nvPr/>
            </p:nvGrpSpPr>
            <p:grpSpPr>
              <a:xfrm>
                <a:off x="7824797" y="1891931"/>
                <a:ext cx="860597" cy="1132425"/>
                <a:chOff x="764100" y="3623300"/>
                <a:chExt cx="1046700" cy="1046700"/>
              </a:xfrm>
            </p:grpSpPr>
            <p:sp>
              <p:nvSpPr>
                <p:cNvPr id="507" name="Google Shape;507;p5"/>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5"/>
              <p:cNvGrpSpPr/>
              <p:nvPr/>
            </p:nvGrpSpPr>
            <p:grpSpPr>
              <a:xfrm>
                <a:off x="8100547" y="-1724181"/>
                <a:ext cx="300376" cy="4529867"/>
                <a:chOff x="3792712" y="-322375"/>
                <a:chExt cx="274793" cy="4144055"/>
              </a:xfrm>
            </p:grpSpPr>
            <p:grpSp>
              <p:nvGrpSpPr>
                <p:cNvPr id="510" name="Google Shape;510;p5"/>
                <p:cNvGrpSpPr/>
                <p:nvPr/>
              </p:nvGrpSpPr>
              <p:grpSpPr>
                <a:xfrm>
                  <a:off x="3792712" y="-322375"/>
                  <a:ext cx="274793" cy="4144055"/>
                  <a:chOff x="3792712" y="-322375"/>
                  <a:chExt cx="274793" cy="4144055"/>
                </a:xfrm>
              </p:grpSpPr>
              <p:grpSp>
                <p:nvGrpSpPr>
                  <p:cNvPr id="511" name="Google Shape;511;p5"/>
                  <p:cNvGrpSpPr/>
                  <p:nvPr/>
                </p:nvGrpSpPr>
                <p:grpSpPr>
                  <a:xfrm>
                    <a:off x="3792712" y="2971595"/>
                    <a:ext cx="274793" cy="850085"/>
                    <a:chOff x="3792712" y="2879468"/>
                    <a:chExt cx="274793" cy="850085"/>
                  </a:xfrm>
                </p:grpSpPr>
                <p:sp>
                  <p:nvSpPr>
                    <p:cNvPr id="512" name="Google Shape;512;p5"/>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513;p5"/>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514;p5"/>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15" name="Google Shape;515;p5"/>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5"/>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517" name="Google Shape;517;p5"/>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518" name="Google Shape;518;p5"/>
            <p:cNvGrpSpPr/>
            <p:nvPr/>
          </p:nvGrpSpPr>
          <p:grpSpPr>
            <a:xfrm>
              <a:off x="7184797" y="-17"/>
              <a:ext cx="985363" cy="3905971"/>
              <a:chOff x="1192601" y="-1724180"/>
              <a:chExt cx="1046700" cy="4149108"/>
            </a:xfrm>
          </p:grpSpPr>
          <p:grpSp>
            <p:nvGrpSpPr>
              <p:cNvPr id="519" name="Google Shape;519;p5"/>
              <p:cNvGrpSpPr/>
              <p:nvPr/>
            </p:nvGrpSpPr>
            <p:grpSpPr>
              <a:xfrm>
                <a:off x="1192601" y="1378228"/>
                <a:ext cx="1046700" cy="1046700"/>
                <a:chOff x="764100" y="3623300"/>
                <a:chExt cx="1046700" cy="1046700"/>
              </a:xfrm>
            </p:grpSpPr>
            <p:sp>
              <p:nvSpPr>
                <p:cNvPr id="520" name="Google Shape;520;p5"/>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5"/>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5"/>
              <p:cNvGrpSpPr/>
              <p:nvPr/>
            </p:nvGrpSpPr>
            <p:grpSpPr>
              <a:xfrm>
                <a:off x="1417979" y="-1724180"/>
                <a:ext cx="580390" cy="3855366"/>
                <a:chOff x="522260" y="372820"/>
                <a:chExt cx="530958" cy="3527002"/>
              </a:xfrm>
            </p:grpSpPr>
            <p:grpSp>
              <p:nvGrpSpPr>
                <p:cNvPr id="523" name="Google Shape;523;p5"/>
                <p:cNvGrpSpPr/>
                <p:nvPr/>
              </p:nvGrpSpPr>
              <p:grpSpPr>
                <a:xfrm>
                  <a:off x="522260" y="372820"/>
                  <a:ext cx="530958" cy="3527002"/>
                  <a:chOff x="522260" y="372820"/>
                  <a:chExt cx="530958" cy="3527002"/>
                </a:xfrm>
              </p:grpSpPr>
              <p:grpSp>
                <p:nvGrpSpPr>
                  <p:cNvPr id="524" name="Google Shape;524;p5"/>
                  <p:cNvGrpSpPr/>
                  <p:nvPr/>
                </p:nvGrpSpPr>
                <p:grpSpPr>
                  <a:xfrm>
                    <a:off x="522260" y="2971595"/>
                    <a:ext cx="530958" cy="928227"/>
                    <a:chOff x="522260" y="2971595"/>
                    <a:chExt cx="530958" cy="928227"/>
                  </a:xfrm>
                </p:grpSpPr>
                <p:sp>
                  <p:nvSpPr>
                    <p:cNvPr id="525" name="Google Shape;525;p5"/>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526;p5"/>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527;p5"/>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528;p5"/>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29" name="Google Shape;529;p5"/>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5"/>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531" name="Google Shape;531;p5"/>
            <p:cNvGrpSpPr/>
            <p:nvPr/>
          </p:nvGrpSpPr>
          <p:grpSpPr>
            <a:xfrm>
              <a:off x="6196930" y="7"/>
              <a:ext cx="985363" cy="2629685"/>
              <a:chOff x="6010934" y="1"/>
              <a:chExt cx="1046700" cy="2793377"/>
            </a:xfrm>
          </p:grpSpPr>
          <p:grpSp>
            <p:nvGrpSpPr>
              <p:cNvPr id="532" name="Google Shape;532;p5"/>
              <p:cNvGrpSpPr/>
              <p:nvPr/>
            </p:nvGrpSpPr>
            <p:grpSpPr>
              <a:xfrm>
                <a:off x="6010934" y="1746678"/>
                <a:ext cx="1046700" cy="1046700"/>
                <a:chOff x="764100" y="3623300"/>
                <a:chExt cx="1046700" cy="1046700"/>
              </a:xfrm>
            </p:grpSpPr>
            <p:sp>
              <p:nvSpPr>
                <p:cNvPr id="533" name="Google Shape;533;p5"/>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5"/>
              <p:cNvGrpSpPr/>
              <p:nvPr/>
            </p:nvGrpSpPr>
            <p:grpSpPr>
              <a:xfrm>
                <a:off x="6308747" y="1"/>
                <a:ext cx="441786" cy="2571886"/>
                <a:chOff x="1121941" y="1609666"/>
                <a:chExt cx="404159" cy="2352837"/>
              </a:xfrm>
            </p:grpSpPr>
            <p:grpSp>
              <p:nvGrpSpPr>
                <p:cNvPr id="536" name="Google Shape;536;p5"/>
                <p:cNvGrpSpPr/>
                <p:nvPr/>
              </p:nvGrpSpPr>
              <p:grpSpPr>
                <a:xfrm>
                  <a:off x="1121941" y="1609666"/>
                  <a:ext cx="404159" cy="2352837"/>
                  <a:chOff x="1121941" y="1609666"/>
                  <a:chExt cx="404159" cy="2352837"/>
                </a:xfrm>
              </p:grpSpPr>
              <p:grpSp>
                <p:nvGrpSpPr>
                  <p:cNvPr id="537" name="Google Shape;537;p5"/>
                  <p:cNvGrpSpPr/>
                  <p:nvPr/>
                </p:nvGrpSpPr>
                <p:grpSpPr>
                  <a:xfrm>
                    <a:off x="1121941" y="2971595"/>
                    <a:ext cx="404159" cy="990908"/>
                    <a:chOff x="1121941" y="2969319"/>
                    <a:chExt cx="404159" cy="990908"/>
                  </a:xfrm>
                </p:grpSpPr>
                <p:sp>
                  <p:nvSpPr>
                    <p:cNvPr id="538" name="Google Shape;538;p5"/>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5"/>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5"/>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5"/>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42" name="Google Shape;542;p5"/>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5"/>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544" name="Google Shape;544;p5"/>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545" name="Google Shape;545;p5"/>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546" name="Google Shape;546;p5"/>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547" name="Google Shape;547;p5"/>
            <p:cNvGrpSpPr/>
            <p:nvPr/>
          </p:nvGrpSpPr>
          <p:grpSpPr>
            <a:xfrm>
              <a:off x="7192739" y="3730341"/>
              <a:ext cx="148551" cy="170121"/>
              <a:chOff x="3462796" y="2555878"/>
              <a:chExt cx="157798" cy="180711"/>
            </a:xfrm>
          </p:grpSpPr>
          <p:sp>
            <p:nvSpPr>
              <p:cNvPr id="548" name="Google Shape;548;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54" name="Google Shape;554;p5"/>
          <p:cNvGrpSpPr/>
          <p:nvPr/>
        </p:nvGrpSpPr>
        <p:grpSpPr>
          <a:xfrm>
            <a:off x="278809" y="823842"/>
            <a:ext cx="288376" cy="330267"/>
            <a:chOff x="3462796" y="2555878"/>
            <a:chExt cx="157798" cy="180711"/>
          </a:xfrm>
        </p:grpSpPr>
        <p:sp>
          <p:nvSpPr>
            <p:cNvPr id="555" name="Google Shape;555;p5"/>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5"/>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5"/>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5"/>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5"/>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5"/>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95"/>
        <p:cNvGrpSpPr/>
        <p:nvPr/>
      </p:nvGrpSpPr>
      <p:grpSpPr>
        <a:xfrm>
          <a:off x="0" y="0"/>
          <a:ext cx="0" cy="0"/>
          <a:chOff x="0" y="0"/>
          <a:chExt cx="0" cy="0"/>
        </a:xfrm>
      </p:grpSpPr>
      <p:sp>
        <p:nvSpPr>
          <p:cNvPr id="696" name="Google Shape;696;p7"/>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697" name="Google Shape;697;p7"/>
          <p:cNvSpPr txBox="1">
            <a:spLocks noGrp="1"/>
          </p:cNvSpPr>
          <p:nvPr>
            <p:ph type="body" idx="1"/>
          </p:nvPr>
        </p:nvSpPr>
        <p:spPr>
          <a:xfrm>
            <a:off x="702900"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8" name="Google Shape;698;p7"/>
          <p:cNvSpPr txBox="1">
            <a:spLocks noGrp="1"/>
          </p:cNvSpPr>
          <p:nvPr>
            <p:ph type="body" idx="2"/>
          </p:nvPr>
        </p:nvSpPr>
        <p:spPr>
          <a:xfrm>
            <a:off x="2873451"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99" name="Google Shape;699;p7"/>
          <p:cNvSpPr txBox="1">
            <a:spLocks noGrp="1"/>
          </p:cNvSpPr>
          <p:nvPr>
            <p:ph type="body" idx="3"/>
          </p:nvPr>
        </p:nvSpPr>
        <p:spPr>
          <a:xfrm>
            <a:off x="5044003" y="1430150"/>
            <a:ext cx="1964400" cy="3256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700" name="Google Shape;700;p7"/>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701" name="Google Shape;701;p7"/>
          <p:cNvGrpSpPr/>
          <p:nvPr/>
        </p:nvGrpSpPr>
        <p:grpSpPr>
          <a:xfrm>
            <a:off x="6800134" y="-29"/>
            <a:ext cx="2382301" cy="4610466"/>
            <a:chOff x="6800134" y="-29"/>
            <a:chExt cx="2382301" cy="4610466"/>
          </a:xfrm>
        </p:grpSpPr>
        <p:grpSp>
          <p:nvGrpSpPr>
            <p:cNvPr id="702" name="Google Shape;702;p7"/>
            <p:cNvGrpSpPr/>
            <p:nvPr/>
          </p:nvGrpSpPr>
          <p:grpSpPr>
            <a:xfrm>
              <a:off x="7737776" y="-17"/>
              <a:ext cx="448629" cy="4610455"/>
              <a:chOff x="6798998" y="-1296139"/>
              <a:chExt cx="476555" cy="4897445"/>
            </a:xfrm>
          </p:grpSpPr>
          <p:sp>
            <p:nvSpPr>
              <p:cNvPr id="703" name="Google Shape;703;p7"/>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4" name="Google Shape;704;p7"/>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7"/>
            <p:cNvGrpSpPr/>
            <p:nvPr/>
          </p:nvGrpSpPr>
          <p:grpSpPr>
            <a:xfrm>
              <a:off x="8636876" y="46"/>
              <a:ext cx="382387" cy="1450044"/>
              <a:chOff x="5578966" y="2422197"/>
              <a:chExt cx="406190" cy="1540306"/>
            </a:xfrm>
          </p:grpSpPr>
          <p:sp>
            <p:nvSpPr>
              <p:cNvPr id="706" name="Google Shape;706;p7"/>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7" name="Google Shape;707;p7"/>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8" name="Google Shape;708;p7"/>
            <p:cNvGrpSpPr/>
            <p:nvPr/>
          </p:nvGrpSpPr>
          <p:grpSpPr>
            <a:xfrm>
              <a:off x="8035385" y="23"/>
              <a:ext cx="439174" cy="2683136"/>
              <a:chOff x="6176324" y="940075"/>
              <a:chExt cx="466512" cy="2850155"/>
            </a:xfrm>
          </p:grpSpPr>
          <p:sp>
            <p:nvSpPr>
              <p:cNvPr id="709" name="Google Shape;709;p7"/>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0" name="Google Shape;710;p7"/>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1" name="Google Shape;711;p7"/>
            <p:cNvGrpSpPr/>
            <p:nvPr/>
          </p:nvGrpSpPr>
          <p:grpSpPr>
            <a:xfrm>
              <a:off x="6999976" y="11"/>
              <a:ext cx="271476" cy="3307837"/>
              <a:chOff x="7883572" y="308161"/>
              <a:chExt cx="288375" cy="3513742"/>
            </a:xfrm>
          </p:grpSpPr>
          <p:sp>
            <p:nvSpPr>
              <p:cNvPr id="712" name="Google Shape;712;p7"/>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3" name="Google Shape;713;p7"/>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7"/>
            <p:cNvGrpSpPr/>
            <p:nvPr/>
          </p:nvGrpSpPr>
          <p:grpSpPr>
            <a:xfrm>
              <a:off x="6827964" y="636458"/>
              <a:ext cx="230791" cy="243118"/>
              <a:chOff x="3770248" y="2527300"/>
              <a:chExt cx="180404" cy="190055"/>
            </a:xfrm>
          </p:grpSpPr>
          <p:sp>
            <p:nvSpPr>
              <p:cNvPr id="715" name="Google Shape;715;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6" name="Google Shape;716;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7" name="Google Shape;717;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8" name="Google Shape;718;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19" name="Google Shape;719;p7"/>
            <p:cNvGrpSpPr/>
            <p:nvPr/>
          </p:nvGrpSpPr>
          <p:grpSpPr>
            <a:xfrm>
              <a:off x="8763367" y="2641902"/>
              <a:ext cx="230809" cy="243156"/>
              <a:chOff x="3770248" y="2527300"/>
              <a:chExt cx="180404" cy="190055"/>
            </a:xfrm>
          </p:grpSpPr>
          <p:sp>
            <p:nvSpPr>
              <p:cNvPr id="720" name="Google Shape;720;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1" name="Google Shape;721;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2" name="Google Shape;722;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3" name="Google Shape;723;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24" name="Google Shape;724;p7"/>
            <p:cNvGrpSpPr/>
            <p:nvPr/>
          </p:nvGrpSpPr>
          <p:grpSpPr>
            <a:xfrm rot="5400000">
              <a:off x="8655427" y="4253521"/>
              <a:ext cx="201871" cy="231166"/>
              <a:chOff x="3462796" y="2555878"/>
              <a:chExt cx="157798" cy="180711"/>
            </a:xfrm>
          </p:grpSpPr>
          <p:sp>
            <p:nvSpPr>
              <p:cNvPr id="725" name="Google Shape;72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6" name="Google Shape;72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7" name="Google Shape;72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8" name="Google Shape;72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9" name="Google Shape;72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0" name="Google Shape;73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1" name="Google Shape;731;p7"/>
            <p:cNvGrpSpPr/>
            <p:nvPr/>
          </p:nvGrpSpPr>
          <p:grpSpPr>
            <a:xfrm rot="-2700000">
              <a:off x="7375305" y="1863439"/>
              <a:ext cx="169840" cy="178926"/>
              <a:chOff x="3770248" y="2527300"/>
              <a:chExt cx="180404" cy="190055"/>
            </a:xfrm>
          </p:grpSpPr>
          <p:sp>
            <p:nvSpPr>
              <p:cNvPr id="732" name="Google Shape;732;p7"/>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3" name="Google Shape;733;p7"/>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4" name="Google Shape;734;p7"/>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5" name="Google Shape;735;p7"/>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6" name="Google Shape;736;p7"/>
            <p:cNvGrpSpPr/>
            <p:nvPr/>
          </p:nvGrpSpPr>
          <p:grpSpPr>
            <a:xfrm>
              <a:off x="6800134" y="23"/>
              <a:ext cx="985363" cy="1665685"/>
              <a:chOff x="2484475" y="1329455"/>
              <a:chExt cx="1046700" cy="1769370"/>
            </a:xfrm>
          </p:grpSpPr>
          <p:sp>
            <p:nvSpPr>
              <p:cNvPr id="737" name="Google Shape;737;p7"/>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7"/>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7"/>
              <p:cNvGrpSpPr/>
              <p:nvPr/>
            </p:nvGrpSpPr>
            <p:grpSpPr>
              <a:xfrm>
                <a:off x="2769703" y="1329455"/>
                <a:ext cx="510180" cy="1483501"/>
                <a:chOff x="1818382" y="2433081"/>
                <a:chExt cx="466728" cy="1357150"/>
              </a:xfrm>
            </p:grpSpPr>
            <p:grpSp>
              <p:nvGrpSpPr>
                <p:cNvPr id="740" name="Google Shape;740;p7"/>
                <p:cNvGrpSpPr/>
                <p:nvPr/>
              </p:nvGrpSpPr>
              <p:grpSpPr>
                <a:xfrm>
                  <a:off x="1818382" y="2971595"/>
                  <a:ext cx="466728" cy="818636"/>
                  <a:chOff x="1818382" y="2942618"/>
                  <a:chExt cx="466728" cy="818636"/>
                </a:xfrm>
              </p:grpSpPr>
              <p:sp>
                <p:nvSpPr>
                  <p:cNvPr id="741" name="Google Shape;741;p7"/>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2" name="Google Shape;742;p7"/>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3" name="Google Shape;743;p7"/>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44" name="Google Shape;744;p7"/>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5" name="Google Shape;745;p7"/>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746" name="Google Shape;746;p7"/>
            <p:cNvGrpSpPr/>
            <p:nvPr/>
          </p:nvGrpSpPr>
          <p:grpSpPr>
            <a:xfrm>
              <a:off x="8330194" y="-10"/>
              <a:ext cx="852241" cy="2641273"/>
              <a:chOff x="3961868" y="-891976"/>
              <a:chExt cx="905291" cy="2805686"/>
            </a:xfrm>
          </p:grpSpPr>
          <p:grpSp>
            <p:nvGrpSpPr>
              <p:cNvPr id="747" name="Google Shape;747;p7"/>
              <p:cNvGrpSpPr/>
              <p:nvPr/>
            </p:nvGrpSpPr>
            <p:grpSpPr>
              <a:xfrm>
                <a:off x="3961868" y="1008419"/>
                <a:ext cx="905291" cy="905291"/>
                <a:chOff x="764100" y="3623300"/>
                <a:chExt cx="1046700" cy="1046700"/>
              </a:xfrm>
            </p:grpSpPr>
            <p:sp>
              <p:nvSpPr>
                <p:cNvPr id="748" name="Google Shape;748;p7"/>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7"/>
              <p:cNvGrpSpPr/>
              <p:nvPr/>
            </p:nvGrpSpPr>
            <p:grpSpPr>
              <a:xfrm>
                <a:off x="4155315" y="-891976"/>
                <a:ext cx="522826" cy="2613070"/>
                <a:chOff x="2447534" y="1219291"/>
                <a:chExt cx="478297" cy="2390513"/>
              </a:xfrm>
            </p:grpSpPr>
            <p:grpSp>
              <p:nvGrpSpPr>
                <p:cNvPr id="751" name="Google Shape;751;p7"/>
                <p:cNvGrpSpPr/>
                <p:nvPr/>
              </p:nvGrpSpPr>
              <p:grpSpPr>
                <a:xfrm>
                  <a:off x="2447534" y="1219291"/>
                  <a:ext cx="478297" cy="2390513"/>
                  <a:chOff x="2447534" y="1219291"/>
                  <a:chExt cx="478297" cy="2390513"/>
                </a:xfrm>
              </p:grpSpPr>
              <p:grpSp>
                <p:nvGrpSpPr>
                  <p:cNvPr id="752" name="Google Shape;752;p7"/>
                  <p:cNvGrpSpPr/>
                  <p:nvPr/>
                </p:nvGrpSpPr>
                <p:grpSpPr>
                  <a:xfrm>
                    <a:off x="2447534" y="2971595"/>
                    <a:ext cx="478297" cy="638209"/>
                    <a:chOff x="2447534" y="3081786"/>
                    <a:chExt cx="478297" cy="638209"/>
                  </a:xfrm>
                </p:grpSpPr>
                <p:sp>
                  <p:nvSpPr>
                    <p:cNvPr id="753" name="Google Shape;753;p7"/>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7"/>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7"/>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56" name="Google Shape;756;p7"/>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7"/>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758" name="Google Shape;758;p7"/>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759" name="Google Shape;759;p7"/>
            <p:cNvGrpSpPr/>
            <p:nvPr/>
          </p:nvGrpSpPr>
          <p:grpSpPr>
            <a:xfrm>
              <a:off x="7811773" y="-2"/>
              <a:ext cx="492189" cy="1837864"/>
              <a:chOff x="5194218" y="-536312"/>
              <a:chExt cx="522827" cy="1952267"/>
            </a:xfrm>
          </p:grpSpPr>
          <p:grpSp>
            <p:nvGrpSpPr>
              <p:cNvPr id="760" name="Google Shape;760;p7"/>
              <p:cNvGrpSpPr/>
              <p:nvPr/>
            </p:nvGrpSpPr>
            <p:grpSpPr>
              <a:xfrm>
                <a:off x="5194218" y="893129"/>
                <a:ext cx="522827" cy="522827"/>
                <a:chOff x="764100" y="3623300"/>
                <a:chExt cx="1046700" cy="1046700"/>
              </a:xfrm>
            </p:grpSpPr>
            <p:sp>
              <p:nvSpPr>
                <p:cNvPr id="761" name="Google Shape;761;p7"/>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7"/>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3" name="Google Shape;763;p7"/>
              <p:cNvGrpSpPr/>
              <p:nvPr/>
            </p:nvGrpSpPr>
            <p:grpSpPr>
              <a:xfrm>
                <a:off x="5371921" y="-536312"/>
                <a:ext cx="182209" cy="1814066"/>
                <a:chOff x="3305183" y="1663032"/>
                <a:chExt cx="166690" cy="1659561"/>
              </a:xfrm>
            </p:grpSpPr>
            <p:grpSp>
              <p:nvGrpSpPr>
                <p:cNvPr id="764" name="Google Shape;764;p7"/>
                <p:cNvGrpSpPr/>
                <p:nvPr/>
              </p:nvGrpSpPr>
              <p:grpSpPr>
                <a:xfrm>
                  <a:off x="3305183" y="1663032"/>
                  <a:ext cx="166690" cy="1659561"/>
                  <a:chOff x="3305183" y="1663032"/>
                  <a:chExt cx="166690" cy="1659561"/>
                </a:xfrm>
              </p:grpSpPr>
              <p:grpSp>
                <p:nvGrpSpPr>
                  <p:cNvPr id="765" name="Google Shape;765;p7"/>
                  <p:cNvGrpSpPr/>
                  <p:nvPr/>
                </p:nvGrpSpPr>
                <p:grpSpPr>
                  <a:xfrm>
                    <a:off x="3305183" y="2971595"/>
                    <a:ext cx="166690" cy="350998"/>
                    <a:chOff x="3305183" y="3146560"/>
                    <a:chExt cx="166690" cy="350998"/>
                  </a:xfrm>
                </p:grpSpPr>
                <p:sp>
                  <p:nvSpPr>
                    <p:cNvPr id="766" name="Google Shape;766;p7"/>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7"/>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7"/>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9" name="Google Shape;769;p7"/>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0" name="Google Shape;770;p7"/>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771" name="Google Shape;771;p7"/>
            <p:cNvGrpSpPr/>
            <p:nvPr/>
          </p:nvGrpSpPr>
          <p:grpSpPr>
            <a:xfrm>
              <a:off x="8018879" y="-29"/>
              <a:ext cx="810166" cy="4470272"/>
              <a:chOff x="7824797" y="-1724181"/>
              <a:chExt cx="860597" cy="4748536"/>
            </a:xfrm>
          </p:grpSpPr>
          <p:grpSp>
            <p:nvGrpSpPr>
              <p:cNvPr id="772" name="Google Shape;772;p7"/>
              <p:cNvGrpSpPr/>
              <p:nvPr/>
            </p:nvGrpSpPr>
            <p:grpSpPr>
              <a:xfrm>
                <a:off x="7824797" y="1891931"/>
                <a:ext cx="860597" cy="1132425"/>
                <a:chOff x="764100" y="3623300"/>
                <a:chExt cx="1046700" cy="1046700"/>
              </a:xfrm>
            </p:grpSpPr>
            <p:sp>
              <p:nvSpPr>
                <p:cNvPr id="773" name="Google Shape;773;p7"/>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7"/>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7"/>
              <p:cNvGrpSpPr/>
              <p:nvPr/>
            </p:nvGrpSpPr>
            <p:grpSpPr>
              <a:xfrm>
                <a:off x="8100547" y="-1724181"/>
                <a:ext cx="300376" cy="4529867"/>
                <a:chOff x="3792712" y="-322375"/>
                <a:chExt cx="274793" cy="4144055"/>
              </a:xfrm>
            </p:grpSpPr>
            <p:grpSp>
              <p:nvGrpSpPr>
                <p:cNvPr id="776" name="Google Shape;776;p7"/>
                <p:cNvGrpSpPr/>
                <p:nvPr/>
              </p:nvGrpSpPr>
              <p:grpSpPr>
                <a:xfrm>
                  <a:off x="3792712" y="-322375"/>
                  <a:ext cx="274793" cy="4144055"/>
                  <a:chOff x="3792712" y="-322375"/>
                  <a:chExt cx="274793" cy="4144055"/>
                </a:xfrm>
              </p:grpSpPr>
              <p:grpSp>
                <p:nvGrpSpPr>
                  <p:cNvPr id="777" name="Google Shape;777;p7"/>
                  <p:cNvGrpSpPr/>
                  <p:nvPr/>
                </p:nvGrpSpPr>
                <p:grpSpPr>
                  <a:xfrm>
                    <a:off x="3792712" y="2971595"/>
                    <a:ext cx="274793" cy="850085"/>
                    <a:chOff x="3792712" y="2879468"/>
                    <a:chExt cx="274793" cy="850085"/>
                  </a:xfrm>
                </p:grpSpPr>
                <p:sp>
                  <p:nvSpPr>
                    <p:cNvPr id="778" name="Google Shape;778;p7"/>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7"/>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7"/>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81" name="Google Shape;781;p7"/>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7"/>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783" name="Google Shape;783;p7"/>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784" name="Google Shape;784;p7"/>
            <p:cNvGrpSpPr/>
            <p:nvPr/>
          </p:nvGrpSpPr>
          <p:grpSpPr>
            <a:xfrm>
              <a:off x="7184797" y="-17"/>
              <a:ext cx="985363" cy="3905971"/>
              <a:chOff x="1192601" y="-1724180"/>
              <a:chExt cx="1046700" cy="4149108"/>
            </a:xfrm>
          </p:grpSpPr>
          <p:grpSp>
            <p:nvGrpSpPr>
              <p:cNvPr id="785" name="Google Shape;785;p7"/>
              <p:cNvGrpSpPr/>
              <p:nvPr/>
            </p:nvGrpSpPr>
            <p:grpSpPr>
              <a:xfrm>
                <a:off x="1192601" y="1378228"/>
                <a:ext cx="1046700" cy="1046700"/>
                <a:chOff x="764100" y="3623300"/>
                <a:chExt cx="1046700" cy="1046700"/>
              </a:xfrm>
            </p:grpSpPr>
            <p:sp>
              <p:nvSpPr>
                <p:cNvPr id="786" name="Google Shape;786;p7"/>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7"/>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7"/>
              <p:cNvGrpSpPr/>
              <p:nvPr/>
            </p:nvGrpSpPr>
            <p:grpSpPr>
              <a:xfrm>
                <a:off x="1417979" y="-1724180"/>
                <a:ext cx="580390" cy="3855366"/>
                <a:chOff x="522260" y="372820"/>
                <a:chExt cx="530958" cy="3527002"/>
              </a:xfrm>
            </p:grpSpPr>
            <p:grpSp>
              <p:nvGrpSpPr>
                <p:cNvPr id="789" name="Google Shape;789;p7"/>
                <p:cNvGrpSpPr/>
                <p:nvPr/>
              </p:nvGrpSpPr>
              <p:grpSpPr>
                <a:xfrm>
                  <a:off x="522260" y="372820"/>
                  <a:ext cx="530958" cy="3527002"/>
                  <a:chOff x="522260" y="372820"/>
                  <a:chExt cx="530958" cy="3527002"/>
                </a:xfrm>
              </p:grpSpPr>
              <p:grpSp>
                <p:nvGrpSpPr>
                  <p:cNvPr id="790" name="Google Shape;790;p7"/>
                  <p:cNvGrpSpPr/>
                  <p:nvPr/>
                </p:nvGrpSpPr>
                <p:grpSpPr>
                  <a:xfrm>
                    <a:off x="522260" y="2971595"/>
                    <a:ext cx="530958" cy="928227"/>
                    <a:chOff x="522260" y="2971595"/>
                    <a:chExt cx="530958" cy="928227"/>
                  </a:xfrm>
                </p:grpSpPr>
                <p:sp>
                  <p:nvSpPr>
                    <p:cNvPr id="791" name="Google Shape;791;p7"/>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7"/>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7"/>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4" name="Google Shape;794;p7"/>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5" name="Google Shape;795;p7"/>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6" name="Google Shape;796;p7"/>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797" name="Google Shape;797;p7"/>
            <p:cNvGrpSpPr/>
            <p:nvPr/>
          </p:nvGrpSpPr>
          <p:grpSpPr>
            <a:xfrm>
              <a:off x="7192739" y="3730341"/>
              <a:ext cx="148551" cy="170121"/>
              <a:chOff x="3462796" y="2555878"/>
              <a:chExt cx="157798" cy="180711"/>
            </a:xfrm>
          </p:grpSpPr>
          <p:sp>
            <p:nvSpPr>
              <p:cNvPr id="798" name="Google Shape;798;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9" name="Google Shape;799;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0" name="Google Shape;800;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1" name="Google Shape;801;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2" name="Google Shape;802;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3" name="Google Shape;803;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04" name="Google Shape;804;p7"/>
          <p:cNvGrpSpPr/>
          <p:nvPr/>
        </p:nvGrpSpPr>
        <p:grpSpPr>
          <a:xfrm>
            <a:off x="278809" y="823842"/>
            <a:ext cx="288376" cy="330267"/>
            <a:chOff x="3462796" y="2555878"/>
            <a:chExt cx="157798" cy="180711"/>
          </a:xfrm>
        </p:grpSpPr>
        <p:sp>
          <p:nvSpPr>
            <p:cNvPr id="805" name="Google Shape;805;p7"/>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6" name="Google Shape;806;p7"/>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7" name="Google Shape;807;p7"/>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8" name="Google Shape;808;p7"/>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9" name="Google Shape;809;p7"/>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0" name="Google Shape;810;p7"/>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1"/>
        <p:cNvGrpSpPr/>
        <p:nvPr/>
      </p:nvGrpSpPr>
      <p:grpSpPr>
        <a:xfrm>
          <a:off x="0" y="0"/>
          <a:ext cx="0" cy="0"/>
          <a:chOff x="0" y="0"/>
          <a:chExt cx="0" cy="0"/>
        </a:xfrm>
      </p:grpSpPr>
      <p:sp>
        <p:nvSpPr>
          <p:cNvPr id="812" name="Google Shape;812;p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13" name="Google Shape;813;p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814" name="Google Shape;814;p8"/>
          <p:cNvGrpSpPr/>
          <p:nvPr/>
        </p:nvGrpSpPr>
        <p:grpSpPr>
          <a:xfrm>
            <a:off x="278809" y="823842"/>
            <a:ext cx="288376" cy="330267"/>
            <a:chOff x="3462796" y="2555878"/>
            <a:chExt cx="157798" cy="180711"/>
          </a:xfrm>
        </p:grpSpPr>
        <p:sp>
          <p:nvSpPr>
            <p:cNvPr id="815" name="Google Shape;815;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1" name="Google Shape;821;p8"/>
          <p:cNvGrpSpPr/>
          <p:nvPr/>
        </p:nvGrpSpPr>
        <p:grpSpPr>
          <a:xfrm>
            <a:off x="6196930" y="-29"/>
            <a:ext cx="2985505" cy="4610466"/>
            <a:chOff x="6196930" y="-29"/>
            <a:chExt cx="2985505" cy="4610466"/>
          </a:xfrm>
        </p:grpSpPr>
        <p:grpSp>
          <p:nvGrpSpPr>
            <p:cNvPr id="822" name="Google Shape;822;p8"/>
            <p:cNvGrpSpPr/>
            <p:nvPr/>
          </p:nvGrpSpPr>
          <p:grpSpPr>
            <a:xfrm>
              <a:off x="7737776" y="-17"/>
              <a:ext cx="448629" cy="4610455"/>
              <a:chOff x="6798998" y="-1296139"/>
              <a:chExt cx="476555" cy="4897445"/>
            </a:xfrm>
          </p:grpSpPr>
          <p:sp>
            <p:nvSpPr>
              <p:cNvPr id="823" name="Google Shape;823;p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8"/>
            <p:cNvGrpSpPr/>
            <p:nvPr/>
          </p:nvGrpSpPr>
          <p:grpSpPr>
            <a:xfrm>
              <a:off x="8636876" y="46"/>
              <a:ext cx="382387" cy="1450044"/>
              <a:chOff x="5578966" y="2422197"/>
              <a:chExt cx="406190" cy="1540306"/>
            </a:xfrm>
          </p:grpSpPr>
          <p:sp>
            <p:nvSpPr>
              <p:cNvPr id="826" name="Google Shape;826;p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8"/>
            <p:cNvGrpSpPr/>
            <p:nvPr/>
          </p:nvGrpSpPr>
          <p:grpSpPr>
            <a:xfrm>
              <a:off x="8035385" y="23"/>
              <a:ext cx="439174" cy="2683136"/>
              <a:chOff x="6176324" y="940075"/>
              <a:chExt cx="466512" cy="2850155"/>
            </a:xfrm>
          </p:grpSpPr>
          <p:sp>
            <p:nvSpPr>
              <p:cNvPr id="829" name="Google Shape;829;p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8"/>
            <p:cNvGrpSpPr/>
            <p:nvPr/>
          </p:nvGrpSpPr>
          <p:grpSpPr>
            <a:xfrm>
              <a:off x="6363022" y="42"/>
              <a:ext cx="160482" cy="1242299"/>
              <a:chOff x="7576714" y="2009363"/>
              <a:chExt cx="170472" cy="1319629"/>
            </a:xfrm>
          </p:grpSpPr>
          <p:sp>
            <p:nvSpPr>
              <p:cNvPr id="832" name="Google Shape;832;p8"/>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8"/>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8"/>
            <p:cNvGrpSpPr/>
            <p:nvPr/>
          </p:nvGrpSpPr>
          <p:grpSpPr>
            <a:xfrm>
              <a:off x="6999976" y="11"/>
              <a:ext cx="271476" cy="3307837"/>
              <a:chOff x="7883572" y="308161"/>
              <a:chExt cx="288375" cy="3513742"/>
            </a:xfrm>
          </p:grpSpPr>
          <p:sp>
            <p:nvSpPr>
              <p:cNvPr id="835" name="Google Shape;835;p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8"/>
            <p:cNvGrpSpPr/>
            <p:nvPr/>
          </p:nvGrpSpPr>
          <p:grpSpPr>
            <a:xfrm>
              <a:off x="6827964" y="636458"/>
              <a:ext cx="230791" cy="243118"/>
              <a:chOff x="3770248" y="2527300"/>
              <a:chExt cx="180404" cy="190055"/>
            </a:xfrm>
          </p:grpSpPr>
          <p:sp>
            <p:nvSpPr>
              <p:cNvPr id="838" name="Google Shape;838;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2" name="Google Shape;842;p8"/>
            <p:cNvGrpSpPr/>
            <p:nvPr/>
          </p:nvGrpSpPr>
          <p:grpSpPr>
            <a:xfrm>
              <a:off x="8763367" y="2641902"/>
              <a:ext cx="230809" cy="243156"/>
              <a:chOff x="3770248" y="2527300"/>
              <a:chExt cx="180404" cy="190055"/>
            </a:xfrm>
          </p:grpSpPr>
          <p:sp>
            <p:nvSpPr>
              <p:cNvPr id="843" name="Google Shape;843;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7" name="Google Shape;847;p8"/>
            <p:cNvGrpSpPr/>
            <p:nvPr/>
          </p:nvGrpSpPr>
          <p:grpSpPr>
            <a:xfrm rot="5400000">
              <a:off x="8655427" y="4253521"/>
              <a:ext cx="201871" cy="231166"/>
              <a:chOff x="3462796" y="2555878"/>
              <a:chExt cx="157798" cy="180711"/>
            </a:xfrm>
          </p:grpSpPr>
          <p:sp>
            <p:nvSpPr>
              <p:cNvPr id="848" name="Google Shape;848;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4" name="Google Shape;854;p8"/>
            <p:cNvGrpSpPr/>
            <p:nvPr/>
          </p:nvGrpSpPr>
          <p:grpSpPr>
            <a:xfrm rot="-2700000">
              <a:off x="7375305" y="1863439"/>
              <a:ext cx="169840" cy="178926"/>
              <a:chOff x="3770248" y="2527300"/>
              <a:chExt cx="180404" cy="190055"/>
            </a:xfrm>
          </p:grpSpPr>
          <p:sp>
            <p:nvSpPr>
              <p:cNvPr id="855" name="Google Shape;855;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9" name="Google Shape;859;p8"/>
            <p:cNvGrpSpPr/>
            <p:nvPr/>
          </p:nvGrpSpPr>
          <p:grpSpPr>
            <a:xfrm>
              <a:off x="6800134" y="23"/>
              <a:ext cx="985363" cy="1665685"/>
              <a:chOff x="2484475" y="1329455"/>
              <a:chExt cx="1046700" cy="1769370"/>
            </a:xfrm>
          </p:grpSpPr>
          <p:sp>
            <p:nvSpPr>
              <p:cNvPr id="860" name="Google Shape;860;p8"/>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8"/>
              <p:cNvGrpSpPr/>
              <p:nvPr/>
            </p:nvGrpSpPr>
            <p:grpSpPr>
              <a:xfrm>
                <a:off x="2769703" y="1329455"/>
                <a:ext cx="510180" cy="1483501"/>
                <a:chOff x="1818382" y="2433081"/>
                <a:chExt cx="466728" cy="1357150"/>
              </a:xfrm>
            </p:grpSpPr>
            <p:grpSp>
              <p:nvGrpSpPr>
                <p:cNvPr id="863" name="Google Shape;863;p8"/>
                <p:cNvGrpSpPr/>
                <p:nvPr/>
              </p:nvGrpSpPr>
              <p:grpSpPr>
                <a:xfrm>
                  <a:off x="1818382" y="2971595"/>
                  <a:ext cx="466728" cy="818636"/>
                  <a:chOff x="1818382" y="2942618"/>
                  <a:chExt cx="466728" cy="818636"/>
                </a:xfrm>
              </p:grpSpPr>
              <p:sp>
                <p:nvSpPr>
                  <p:cNvPr id="864" name="Google Shape;864;p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7" name="Google Shape;867;p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69" name="Google Shape;869;p8"/>
            <p:cNvGrpSpPr/>
            <p:nvPr/>
          </p:nvGrpSpPr>
          <p:grpSpPr>
            <a:xfrm>
              <a:off x="8330194" y="-10"/>
              <a:ext cx="852241" cy="2641273"/>
              <a:chOff x="3961868" y="-891976"/>
              <a:chExt cx="905291" cy="2805686"/>
            </a:xfrm>
          </p:grpSpPr>
          <p:grpSp>
            <p:nvGrpSpPr>
              <p:cNvPr id="870" name="Google Shape;870;p8"/>
              <p:cNvGrpSpPr/>
              <p:nvPr/>
            </p:nvGrpSpPr>
            <p:grpSpPr>
              <a:xfrm>
                <a:off x="3961868" y="1008419"/>
                <a:ext cx="905291" cy="905291"/>
                <a:chOff x="764100" y="3623300"/>
                <a:chExt cx="1046700" cy="1046700"/>
              </a:xfrm>
            </p:grpSpPr>
            <p:sp>
              <p:nvSpPr>
                <p:cNvPr id="871" name="Google Shape;871;p8"/>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8"/>
              <p:cNvGrpSpPr/>
              <p:nvPr/>
            </p:nvGrpSpPr>
            <p:grpSpPr>
              <a:xfrm>
                <a:off x="4155315" y="-891976"/>
                <a:ext cx="522826" cy="2613070"/>
                <a:chOff x="2447534" y="1219291"/>
                <a:chExt cx="478297" cy="2390513"/>
              </a:xfrm>
            </p:grpSpPr>
            <p:grpSp>
              <p:nvGrpSpPr>
                <p:cNvPr id="874" name="Google Shape;874;p8"/>
                <p:cNvGrpSpPr/>
                <p:nvPr/>
              </p:nvGrpSpPr>
              <p:grpSpPr>
                <a:xfrm>
                  <a:off x="2447534" y="1219291"/>
                  <a:ext cx="478297" cy="2390513"/>
                  <a:chOff x="2447534" y="1219291"/>
                  <a:chExt cx="478297" cy="2390513"/>
                </a:xfrm>
              </p:grpSpPr>
              <p:grpSp>
                <p:nvGrpSpPr>
                  <p:cNvPr id="875" name="Google Shape;875;p8"/>
                  <p:cNvGrpSpPr/>
                  <p:nvPr/>
                </p:nvGrpSpPr>
                <p:grpSpPr>
                  <a:xfrm>
                    <a:off x="2447534" y="2971595"/>
                    <a:ext cx="478297" cy="638209"/>
                    <a:chOff x="2447534" y="3081786"/>
                    <a:chExt cx="478297" cy="638209"/>
                  </a:xfrm>
                </p:grpSpPr>
                <p:sp>
                  <p:nvSpPr>
                    <p:cNvPr id="876" name="Google Shape;876;p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9" name="Google Shape;879;p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881" name="Google Shape;881;p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882" name="Google Shape;882;p8"/>
            <p:cNvGrpSpPr/>
            <p:nvPr/>
          </p:nvGrpSpPr>
          <p:grpSpPr>
            <a:xfrm>
              <a:off x="7811773" y="-2"/>
              <a:ext cx="492189" cy="1837864"/>
              <a:chOff x="5194218" y="-536312"/>
              <a:chExt cx="522827" cy="1952267"/>
            </a:xfrm>
          </p:grpSpPr>
          <p:grpSp>
            <p:nvGrpSpPr>
              <p:cNvPr id="883" name="Google Shape;883;p8"/>
              <p:cNvGrpSpPr/>
              <p:nvPr/>
            </p:nvGrpSpPr>
            <p:grpSpPr>
              <a:xfrm>
                <a:off x="5194218" y="893129"/>
                <a:ext cx="522827" cy="522827"/>
                <a:chOff x="764100" y="3623300"/>
                <a:chExt cx="1046700" cy="1046700"/>
              </a:xfrm>
            </p:grpSpPr>
            <p:sp>
              <p:nvSpPr>
                <p:cNvPr id="884" name="Google Shape;884;p8"/>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8"/>
              <p:cNvGrpSpPr/>
              <p:nvPr/>
            </p:nvGrpSpPr>
            <p:grpSpPr>
              <a:xfrm>
                <a:off x="5371921" y="-536312"/>
                <a:ext cx="182209" cy="1814066"/>
                <a:chOff x="3305183" y="1663032"/>
                <a:chExt cx="166690" cy="1659561"/>
              </a:xfrm>
            </p:grpSpPr>
            <p:grpSp>
              <p:nvGrpSpPr>
                <p:cNvPr id="887" name="Google Shape;887;p8"/>
                <p:cNvGrpSpPr/>
                <p:nvPr/>
              </p:nvGrpSpPr>
              <p:grpSpPr>
                <a:xfrm>
                  <a:off x="3305183" y="1663032"/>
                  <a:ext cx="166690" cy="1659561"/>
                  <a:chOff x="3305183" y="1663032"/>
                  <a:chExt cx="166690" cy="1659561"/>
                </a:xfrm>
              </p:grpSpPr>
              <p:grpSp>
                <p:nvGrpSpPr>
                  <p:cNvPr id="888" name="Google Shape;888;p8"/>
                  <p:cNvGrpSpPr/>
                  <p:nvPr/>
                </p:nvGrpSpPr>
                <p:grpSpPr>
                  <a:xfrm>
                    <a:off x="3305183" y="2971595"/>
                    <a:ext cx="166690" cy="350998"/>
                    <a:chOff x="3305183" y="3146560"/>
                    <a:chExt cx="166690" cy="350998"/>
                  </a:xfrm>
                </p:grpSpPr>
                <p:sp>
                  <p:nvSpPr>
                    <p:cNvPr id="889" name="Google Shape;889;p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2" name="Google Shape;892;p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894" name="Google Shape;894;p8"/>
            <p:cNvGrpSpPr/>
            <p:nvPr/>
          </p:nvGrpSpPr>
          <p:grpSpPr>
            <a:xfrm>
              <a:off x="8018879" y="-29"/>
              <a:ext cx="810166" cy="4470272"/>
              <a:chOff x="7824797" y="-1724181"/>
              <a:chExt cx="860597" cy="4748536"/>
            </a:xfrm>
          </p:grpSpPr>
          <p:grpSp>
            <p:nvGrpSpPr>
              <p:cNvPr id="895" name="Google Shape;895;p8"/>
              <p:cNvGrpSpPr/>
              <p:nvPr/>
            </p:nvGrpSpPr>
            <p:grpSpPr>
              <a:xfrm>
                <a:off x="7824797" y="1891931"/>
                <a:ext cx="860597" cy="1132425"/>
                <a:chOff x="764100" y="3623300"/>
                <a:chExt cx="1046700" cy="1046700"/>
              </a:xfrm>
            </p:grpSpPr>
            <p:sp>
              <p:nvSpPr>
                <p:cNvPr id="896" name="Google Shape;896;p8"/>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8"/>
              <p:cNvGrpSpPr/>
              <p:nvPr/>
            </p:nvGrpSpPr>
            <p:grpSpPr>
              <a:xfrm>
                <a:off x="8100547" y="-1724181"/>
                <a:ext cx="300376" cy="4529867"/>
                <a:chOff x="3792712" y="-322375"/>
                <a:chExt cx="274793" cy="4144055"/>
              </a:xfrm>
            </p:grpSpPr>
            <p:grpSp>
              <p:nvGrpSpPr>
                <p:cNvPr id="899" name="Google Shape;899;p8"/>
                <p:cNvGrpSpPr/>
                <p:nvPr/>
              </p:nvGrpSpPr>
              <p:grpSpPr>
                <a:xfrm>
                  <a:off x="3792712" y="-322375"/>
                  <a:ext cx="274793" cy="4144055"/>
                  <a:chOff x="3792712" y="-322375"/>
                  <a:chExt cx="274793" cy="4144055"/>
                </a:xfrm>
              </p:grpSpPr>
              <p:grpSp>
                <p:nvGrpSpPr>
                  <p:cNvPr id="900" name="Google Shape;900;p8"/>
                  <p:cNvGrpSpPr/>
                  <p:nvPr/>
                </p:nvGrpSpPr>
                <p:grpSpPr>
                  <a:xfrm>
                    <a:off x="3792712" y="2971595"/>
                    <a:ext cx="274793" cy="850085"/>
                    <a:chOff x="3792712" y="2879468"/>
                    <a:chExt cx="274793" cy="850085"/>
                  </a:xfrm>
                </p:grpSpPr>
                <p:sp>
                  <p:nvSpPr>
                    <p:cNvPr id="901" name="Google Shape;901;p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4" name="Google Shape;904;p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906" name="Google Shape;906;p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907" name="Google Shape;907;p8"/>
            <p:cNvGrpSpPr/>
            <p:nvPr/>
          </p:nvGrpSpPr>
          <p:grpSpPr>
            <a:xfrm>
              <a:off x="7184797" y="-17"/>
              <a:ext cx="985363" cy="3905971"/>
              <a:chOff x="1192601" y="-1724180"/>
              <a:chExt cx="1046700" cy="4149108"/>
            </a:xfrm>
          </p:grpSpPr>
          <p:grpSp>
            <p:nvGrpSpPr>
              <p:cNvPr id="908" name="Google Shape;908;p8"/>
              <p:cNvGrpSpPr/>
              <p:nvPr/>
            </p:nvGrpSpPr>
            <p:grpSpPr>
              <a:xfrm>
                <a:off x="1192601" y="1378228"/>
                <a:ext cx="1046700" cy="1046700"/>
                <a:chOff x="764100" y="3623300"/>
                <a:chExt cx="1046700" cy="1046700"/>
              </a:xfrm>
            </p:grpSpPr>
            <p:sp>
              <p:nvSpPr>
                <p:cNvPr id="909" name="Google Shape;909;p8"/>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8"/>
              <p:cNvGrpSpPr/>
              <p:nvPr/>
            </p:nvGrpSpPr>
            <p:grpSpPr>
              <a:xfrm>
                <a:off x="1417979" y="-1724180"/>
                <a:ext cx="580390" cy="3855366"/>
                <a:chOff x="522260" y="372820"/>
                <a:chExt cx="530958" cy="3527002"/>
              </a:xfrm>
            </p:grpSpPr>
            <p:grpSp>
              <p:nvGrpSpPr>
                <p:cNvPr id="912" name="Google Shape;912;p8"/>
                <p:cNvGrpSpPr/>
                <p:nvPr/>
              </p:nvGrpSpPr>
              <p:grpSpPr>
                <a:xfrm>
                  <a:off x="522260" y="372820"/>
                  <a:ext cx="530958" cy="3527002"/>
                  <a:chOff x="522260" y="372820"/>
                  <a:chExt cx="530958" cy="3527002"/>
                </a:xfrm>
              </p:grpSpPr>
              <p:grpSp>
                <p:nvGrpSpPr>
                  <p:cNvPr id="913" name="Google Shape;913;p8"/>
                  <p:cNvGrpSpPr/>
                  <p:nvPr/>
                </p:nvGrpSpPr>
                <p:grpSpPr>
                  <a:xfrm>
                    <a:off x="522260" y="2971595"/>
                    <a:ext cx="530958" cy="928227"/>
                    <a:chOff x="522260" y="2971595"/>
                    <a:chExt cx="530958" cy="928227"/>
                  </a:xfrm>
                </p:grpSpPr>
                <p:sp>
                  <p:nvSpPr>
                    <p:cNvPr id="914" name="Google Shape;914;p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8" name="Google Shape;918;p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920" name="Google Shape;920;p8"/>
            <p:cNvGrpSpPr/>
            <p:nvPr/>
          </p:nvGrpSpPr>
          <p:grpSpPr>
            <a:xfrm>
              <a:off x="6196930" y="7"/>
              <a:ext cx="985363" cy="2629685"/>
              <a:chOff x="6010934" y="1"/>
              <a:chExt cx="1046700" cy="2793377"/>
            </a:xfrm>
          </p:grpSpPr>
          <p:grpSp>
            <p:nvGrpSpPr>
              <p:cNvPr id="921" name="Google Shape;921;p8"/>
              <p:cNvGrpSpPr/>
              <p:nvPr/>
            </p:nvGrpSpPr>
            <p:grpSpPr>
              <a:xfrm>
                <a:off x="6010934" y="1746678"/>
                <a:ext cx="1046700" cy="1046700"/>
                <a:chOff x="764100" y="3623300"/>
                <a:chExt cx="1046700" cy="1046700"/>
              </a:xfrm>
            </p:grpSpPr>
            <p:sp>
              <p:nvSpPr>
                <p:cNvPr id="922" name="Google Shape;922;p8"/>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8"/>
              <p:cNvGrpSpPr/>
              <p:nvPr/>
            </p:nvGrpSpPr>
            <p:grpSpPr>
              <a:xfrm>
                <a:off x="6308747" y="1"/>
                <a:ext cx="441786" cy="2571886"/>
                <a:chOff x="1121941" y="1609666"/>
                <a:chExt cx="404159" cy="2352837"/>
              </a:xfrm>
            </p:grpSpPr>
            <p:grpSp>
              <p:nvGrpSpPr>
                <p:cNvPr id="925" name="Google Shape;925;p8"/>
                <p:cNvGrpSpPr/>
                <p:nvPr/>
              </p:nvGrpSpPr>
              <p:grpSpPr>
                <a:xfrm>
                  <a:off x="1121941" y="1609666"/>
                  <a:ext cx="404159" cy="2352837"/>
                  <a:chOff x="1121941" y="1609666"/>
                  <a:chExt cx="404159" cy="2352837"/>
                </a:xfrm>
              </p:grpSpPr>
              <p:grpSp>
                <p:nvGrpSpPr>
                  <p:cNvPr id="926" name="Google Shape;926;p8"/>
                  <p:cNvGrpSpPr/>
                  <p:nvPr/>
                </p:nvGrpSpPr>
                <p:grpSpPr>
                  <a:xfrm>
                    <a:off x="1121941" y="2971595"/>
                    <a:ext cx="404159" cy="990908"/>
                    <a:chOff x="1121941" y="2969319"/>
                    <a:chExt cx="404159" cy="990908"/>
                  </a:xfrm>
                </p:grpSpPr>
                <p:sp>
                  <p:nvSpPr>
                    <p:cNvPr id="927" name="Google Shape;927;p8"/>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8"/>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8"/>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8"/>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1" name="Google Shape;931;p8"/>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8"/>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933" name="Google Shape;933;p8"/>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934" name="Google Shape;934;p8"/>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935" name="Google Shape;935;p8"/>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936" name="Google Shape;936;p8"/>
            <p:cNvGrpSpPr/>
            <p:nvPr/>
          </p:nvGrpSpPr>
          <p:grpSpPr>
            <a:xfrm>
              <a:off x="7192739" y="3730341"/>
              <a:ext cx="148551" cy="170121"/>
              <a:chOff x="3462796" y="2555878"/>
              <a:chExt cx="157798" cy="180711"/>
            </a:xfrm>
          </p:grpSpPr>
          <p:sp>
            <p:nvSpPr>
              <p:cNvPr id="937" name="Google Shape;937;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7"/>
        <p:cNvGrpSpPr/>
        <p:nvPr/>
      </p:nvGrpSpPr>
      <p:grpSpPr>
        <a:xfrm>
          <a:off x="0" y="0"/>
          <a:ext cx="0" cy="0"/>
          <a:chOff x="0" y="0"/>
          <a:chExt cx="0" cy="0"/>
        </a:xfrm>
      </p:grpSpPr>
      <p:sp>
        <p:nvSpPr>
          <p:cNvPr id="1098" name="Google Shape;1098;p1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099" name="Google Shape;1099;p10"/>
          <p:cNvGrpSpPr/>
          <p:nvPr/>
        </p:nvGrpSpPr>
        <p:grpSpPr>
          <a:xfrm>
            <a:off x="6800134" y="-29"/>
            <a:ext cx="2382301" cy="4610466"/>
            <a:chOff x="6800134" y="-29"/>
            <a:chExt cx="2382301" cy="4610466"/>
          </a:xfrm>
        </p:grpSpPr>
        <p:grpSp>
          <p:nvGrpSpPr>
            <p:cNvPr id="1100" name="Google Shape;1100;p10"/>
            <p:cNvGrpSpPr/>
            <p:nvPr/>
          </p:nvGrpSpPr>
          <p:grpSpPr>
            <a:xfrm>
              <a:off x="7737776" y="-17"/>
              <a:ext cx="448629" cy="4610455"/>
              <a:chOff x="6798998" y="-1296139"/>
              <a:chExt cx="476555" cy="4897445"/>
            </a:xfrm>
          </p:grpSpPr>
          <p:sp>
            <p:nvSpPr>
              <p:cNvPr id="1101" name="Google Shape;1101;p1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10"/>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10"/>
            <p:cNvGrpSpPr/>
            <p:nvPr/>
          </p:nvGrpSpPr>
          <p:grpSpPr>
            <a:xfrm>
              <a:off x="8636876" y="46"/>
              <a:ext cx="382387" cy="1450044"/>
              <a:chOff x="5578966" y="2422197"/>
              <a:chExt cx="406190" cy="1540306"/>
            </a:xfrm>
          </p:grpSpPr>
          <p:sp>
            <p:nvSpPr>
              <p:cNvPr id="1104" name="Google Shape;1104;p1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10"/>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10"/>
            <p:cNvGrpSpPr/>
            <p:nvPr/>
          </p:nvGrpSpPr>
          <p:grpSpPr>
            <a:xfrm>
              <a:off x="8035385" y="23"/>
              <a:ext cx="439174" cy="2683136"/>
              <a:chOff x="6176324" y="940075"/>
              <a:chExt cx="466512" cy="2850155"/>
            </a:xfrm>
          </p:grpSpPr>
          <p:sp>
            <p:nvSpPr>
              <p:cNvPr id="1107" name="Google Shape;1107;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10"/>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10"/>
            <p:cNvGrpSpPr/>
            <p:nvPr/>
          </p:nvGrpSpPr>
          <p:grpSpPr>
            <a:xfrm>
              <a:off x="6999976" y="11"/>
              <a:ext cx="271476" cy="3307837"/>
              <a:chOff x="7883572" y="308161"/>
              <a:chExt cx="288375" cy="3513742"/>
            </a:xfrm>
          </p:grpSpPr>
          <p:sp>
            <p:nvSpPr>
              <p:cNvPr id="1110" name="Google Shape;1110;p1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10"/>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0"/>
            <p:cNvGrpSpPr/>
            <p:nvPr/>
          </p:nvGrpSpPr>
          <p:grpSpPr>
            <a:xfrm>
              <a:off x="6827964" y="636458"/>
              <a:ext cx="230791" cy="243118"/>
              <a:chOff x="3770248" y="2527300"/>
              <a:chExt cx="180404" cy="190055"/>
            </a:xfrm>
          </p:grpSpPr>
          <p:sp>
            <p:nvSpPr>
              <p:cNvPr id="1113" name="Google Shape;1113;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7" name="Google Shape;1117;p10"/>
            <p:cNvGrpSpPr/>
            <p:nvPr/>
          </p:nvGrpSpPr>
          <p:grpSpPr>
            <a:xfrm>
              <a:off x="8763367" y="2641902"/>
              <a:ext cx="230809" cy="243156"/>
              <a:chOff x="3770248" y="2527300"/>
              <a:chExt cx="180404" cy="190055"/>
            </a:xfrm>
          </p:grpSpPr>
          <p:sp>
            <p:nvSpPr>
              <p:cNvPr id="1118" name="Google Shape;1118;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2" name="Google Shape;1122;p10"/>
            <p:cNvGrpSpPr/>
            <p:nvPr/>
          </p:nvGrpSpPr>
          <p:grpSpPr>
            <a:xfrm rot="5400000">
              <a:off x="8655427" y="4253521"/>
              <a:ext cx="201871" cy="231166"/>
              <a:chOff x="3462796" y="2555878"/>
              <a:chExt cx="157798" cy="180711"/>
            </a:xfrm>
          </p:grpSpPr>
          <p:sp>
            <p:nvSpPr>
              <p:cNvPr id="1123" name="Google Shape;1123;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9" name="Google Shape;1129;p10"/>
            <p:cNvGrpSpPr/>
            <p:nvPr/>
          </p:nvGrpSpPr>
          <p:grpSpPr>
            <a:xfrm rot="-2700000">
              <a:off x="7375305" y="1863439"/>
              <a:ext cx="169840" cy="178926"/>
              <a:chOff x="3770248" y="2527300"/>
              <a:chExt cx="180404" cy="190055"/>
            </a:xfrm>
          </p:grpSpPr>
          <p:sp>
            <p:nvSpPr>
              <p:cNvPr id="1130" name="Google Shape;1130;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4" name="Google Shape;1134;p10"/>
            <p:cNvGrpSpPr/>
            <p:nvPr/>
          </p:nvGrpSpPr>
          <p:grpSpPr>
            <a:xfrm>
              <a:off x="6800134" y="23"/>
              <a:ext cx="985363" cy="1665685"/>
              <a:chOff x="2484475" y="1329455"/>
              <a:chExt cx="1046700" cy="1769370"/>
            </a:xfrm>
          </p:grpSpPr>
          <p:sp>
            <p:nvSpPr>
              <p:cNvPr id="1135" name="Google Shape;1135;p10"/>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0"/>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p10"/>
              <p:cNvGrpSpPr/>
              <p:nvPr/>
            </p:nvGrpSpPr>
            <p:grpSpPr>
              <a:xfrm>
                <a:off x="2769703" y="1329455"/>
                <a:ext cx="510180" cy="1483501"/>
                <a:chOff x="1818382" y="2433081"/>
                <a:chExt cx="466728" cy="1357150"/>
              </a:xfrm>
            </p:grpSpPr>
            <p:grpSp>
              <p:nvGrpSpPr>
                <p:cNvPr id="1138" name="Google Shape;1138;p10"/>
                <p:cNvGrpSpPr/>
                <p:nvPr/>
              </p:nvGrpSpPr>
              <p:grpSpPr>
                <a:xfrm>
                  <a:off x="1818382" y="2971595"/>
                  <a:ext cx="466728" cy="818636"/>
                  <a:chOff x="1818382" y="2942618"/>
                  <a:chExt cx="466728" cy="818636"/>
                </a:xfrm>
              </p:grpSpPr>
              <p:sp>
                <p:nvSpPr>
                  <p:cNvPr id="1139" name="Google Shape;1139;p1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1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1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2" name="Google Shape;1142;p10"/>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1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1144" name="Google Shape;1144;p10"/>
            <p:cNvGrpSpPr/>
            <p:nvPr/>
          </p:nvGrpSpPr>
          <p:grpSpPr>
            <a:xfrm>
              <a:off x="8330194" y="-10"/>
              <a:ext cx="852241" cy="2641273"/>
              <a:chOff x="3961868" y="-891976"/>
              <a:chExt cx="905291" cy="2805686"/>
            </a:xfrm>
          </p:grpSpPr>
          <p:grpSp>
            <p:nvGrpSpPr>
              <p:cNvPr id="1145" name="Google Shape;1145;p10"/>
              <p:cNvGrpSpPr/>
              <p:nvPr/>
            </p:nvGrpSpPr>
            <p:grpSpPr>
              <a:xfrm>
                <a:off x="3961868" y="1008419"/>
                <a:ext cx="905291" cy="905291"/>
                <a:chOff x="764100" y="3623300"/>
                <a:chExt cx="1046700" cy="1046700"/>
              </a:xfrm>
            </p:grpSpPr>
            <p:sp>
              <p:nvSpPr>
                <p:cNvPr id="1146" name="Google Shape;1146;p10"/>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0"/>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10"/>
              <p:cNvGrpSpPr/>
              <p:nvPr/>
            </p:nvGrpSpPr>
            <p:grpSpPr>
              <a:xfrm>
                <a:off x="4155315" y="-891976"/>
                <a:ext cx="522826" cy="2613070"/>
                <a:chOff x="2447534" y="1219291"/>
                <a:chExt cx="478297" cy="2390513"/>
              </a:xfrm>
            </p:grpSpPr>
            <p:grpSp>
              <p:nvGrpSpPr>
                <p:cNvPr id="1149" name="Google Shape;1149;p10"/>
                <p:cNvGrpSpPr/>
                <p:nvPr/>
              </p:nvGrpSpPr>
              <p:grpSpPr>
                <a:xfrm>
                  <a:off x="2447534" y="1219291"/>
                  <a:ext cx="478297" cy="2390513"/>
                  <a:chOff x="2447534" y="1219291"/>
                  <a:chExt cx="478297" cy="2390513"/>
                </a:xfrm>
              </p:grpSpPr>
              <p:grpSp>
                <p:nvGrpSpPr>
                  <p:cNvPr id="1150" name="Google Shape;1150;p10"/>
                  <p:cNvGrpSpPr/>
                  <p:nvPr/>
                </p:nvGrpSpPr>
                <p:grpSpPr>
                  <a:xfrm>
                    <a:off x="2447534" y="2971595"/>
                    <a:ext cx="478297" cy="638209"/>
                    <a:chOff x="2447534" y="3081786"/>
                    <a:chExt cx="478297" cy="638209"/>
                  </a:xfrm>
                </p:grpSpPr>
                <p:sp>
                  <p:nvSpPr>
                    <p:cNvPr id="1151" name="Google Shape;1151;p1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1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1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4" name="Google Shape;1154;p10"/>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5" name="Google Shape;1155;p1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1156" name="Google Shape;1156;p1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1157" name="Google Shape;1157;p10"/>
            <p:cNvGrpSpPr/>
            <p:nvPr/>
          </p:nvGrpSpPr>
          <p:grpSpPr>
            <a:xfrm>
              <a:off x="7811773" y="-2"/>
              <a:ext cx="492189" cy="1837864"/>
              <a:chOff x="5194218" y="-536312"/>
              <a:chExt cx="522827" cy="1952267"/>
            </a:xfrm>
          </p:grpSpPr>
          <p:grpSp>
            <p:nvGrpSpPr>
              <p:cNvPr id="1158" name="Google Shape;1158;p10"/>
              <p:cNvGrpSpPr/>
              <p:nvPr/>
            </p:nvGrpSpPr>
            <p:grpSpPr>
              <a:xfrm>
                <a:off x="5194218" y="893129"/>
                <a:ext cx="522827" cy="522827"/>
                <a:chOff x="764100" y="3623300"/>
                <a:chExt cx="1046700" cy="1046700"/>
              </a:xfrm>
            </p:grpSpPr>
            <p:sp>
              <p:nvSpPr>
                <p:cNvPr id="1159" name="Google Shape;1159;p10"/>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0"/>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10"/>
              <p:cNvGrpSpPr/>
              <p:nvPr/>
            </p:nvGrpSpPr>
            <p:grpSpPr>
              <a:xfrm>
                <a:off x="5371921" y="-536312"/>
                <a:ext cx="182209" cy="1814066"/>
                <a:chOff x="3305183" y="1663032"/>
                <a:chExt cx="166690" cy="1659561"/>
              </a:xfrm>
            </p:grpSpPr>
            <p:grpSp>
              <p:nvGrpSpPr>
                <p:cNvPr id="1162" name="Google Shape;1162;p10"/>
                <p:cNvGrpSpPr/>
                <p:nvPr/>
              </p:nvGrpSpPr>
              <p:grpSpPr>
                <a:xfrm>
                  <a:off x="3305183" y="1663032"/>
                  <a:ext cx="166690" cy="1659561"/>
                  <a:chOff x="3305183" y="1663032"/>
                  <a:chExt cx="166690" cy="1659561"/>
                </a:xfrm>
              </p:grpSpPr>
              <p:grpSp>
                <p:nvGrpSpPr>
                  <p:cNvPr id="1163" name="Google Shape;1163;p10"/>
                  <p:cNvGrpSpPr/>
                  <p:nvPr/>
                </p:nvGrpSpPr>
                <p:grpSpPr>
                  <a:xfrm>
                    <a:off x="3305183" y="2971595"/>
                    <a:ext cx="166690" cy="350998"/>
                    <a:chOff x="3305183" y="3146560"/>
                    <a:chExt cx="166690" cy="350998"/>
                  </a:xfrm>
                </p:grpSpPr>
                <p:sp>
                  <p:nvSpPr>
                    <p:cNvPr id="1164" name="Google Shape;1164;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7" name="Google Shape;1167;p10"/>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169" name="Google Shape;1169;p10"/>
            <p:cNvGrpSpPr/>
            <p:nvPr/>
          </p:nvGrpSpPr>
          <p:grpSpPr>
            <a:xfrm>
              <a:off x="8018879" y="-29"/>
              <a:ext cx="810166" cy="4470272"/>
              <a:chOff x="7824797" y="-1724181"/>
              <a:chExt cx="860597" cy="4748536"/>
            </a:xfrm>
          </p:grpSpPr>
          <p:grpSp>
            <p:nvGrpSpPr>
              <p:cNvPr id="1170" name="Google Shape;1170;p10"/>
              <p:cNvGrpSpPr/>
              <p:nvPr/>
            </p:nvGrpSpPr>
            <p:grpSpPr>
              <a:xfrm>
                <a:off x="7824797" y="1891931"/>
                <a:ext cx="860597" cy="1132425"/>
                <a:chOff x="764100" y="3623300"/>
                <a:chExt cx="1046700" cy="1046700"/>
              </a:xfrm>
            </p:grpSpPr>
            <p:sp>
              <p:nvSpPr>
                <p:cNvPr id="1171" name="Google Shape;1171;p10"/>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0"/>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10"/>
              <p:cNvGrpSpPr/>
              <p:nvPr/>
            </p:nvGrpSpPr>
            <p:grpSpPr>
              <a:xfrm>
                <a:off x="8100547" y="-1724181"/>
                <a:ext cx="300376" cy="4529867"/>
                <a:chOff x="3792712" y="-322375"/>
                <a:chExt cx="274793" cy="4144055"/>
              </a:xfrm>
            </p:grpSpPr>
            <p:grpSp>
              <p:nvGrpSpPr>
                <p:cNvPr id="1174" name="Google Shape;1174;p10"/>
                <p:cNvGrpSpPr/>
                <p:nvPr/>
              </p:nvGrpSpPr>
              <p:grpSpPr>
                <a:xfrm>
                  <a:off x="3792712" y="-322375"/>
                  <a:ext cx="274793" cy="4144055"/>
                  <a:chOff x="3792712" y="-322375"/>
                  <a:chExt cx="274793" cy="4144055"/>
                </a:xfrm>
              </p:grpSpPr>
              <p:grpSp>
                <p:nvGrpSpPr>
                  <p:cNvPr id="1175" name="Google Shape;1175;p10"/>
                  <p:cNvGrpSpPr/>
                  <p:nvPr/>
                </p:nvGrpSpPr>
                <p:grpSpPr>
                  <a:xfrm>
                    <a:off x="3792712" y="2971595"/>
                    <a:ext cx="274793" cy="850085"/>
                    <a:chOff x="3792712" y="2879468"/>
                    <a:chExt cx="274793" cy="850085"/>
                  </a:xfrm>
                </p:grpSpPr>
                <p:sp>
                  <p:nvSpPr>
                    <p:cNvPr id="1176" name="Google Shape;1176;p10"/>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10"/>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10"/>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9" name="Google Shape;1179;p10"/>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10"/>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181" name="Google Shape;1181;p10"/>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182" name="Google Shape;1182;p10"/>
            <p:cNvGrpSpPr/>
            <p:nvPr/>
          </p:nvGrpSpPr>
          <p:grpSpPr>
            <a:xfrm>
              <a:off x="7184797" y="-17"/>
              <a:ext cx="985363" cy="3905971"/>
              <a:chOff x="1192601" y="-1724180"/>
              <a:chExt cx="1046700" cy="4149108"/>
            </a:xfrm>
          </p:grpSpPr>
          <p:grpSp>
            <p:nvGrpSpPr>
              <p:cNvPr id="1183" name="Google Shape;1183;p10"/>
              <p:cNvGrpSpPr/>
              <p:nvPr/>
            </p:nvGrpSpPr>
            <p:grpSpPr>
              <a:xfrm>
                <a:off x="1192601" y="1378228"/>
                <a:ext cx="1046700" cy="1046700"/>
                <a:chOff x="764100" y="3623300"/>
                <a:chExt cx="1046700" cy="1046700"/>
              </a:xfrm>
            </p:grpSpPr>
            <p:sp>
              <p:nvSpPr>
                <p:cNvPr id="1184" name="Google Shape;1184;p10"/>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10"/>
              <p:cNvGrpSpPr/>
              <p:nvPr/>
            </p:nvGrpSpPr>
            <p:grpSpPr>
              <a:xfrm>
                <a:off x="1417979" y="-1724180"/>
                <a:ext cx="580390" cy="3855366"/>
                <a:chOff x="522260" y="372820"/>
                <a:chExt cx="530958" cy="3527002"/>
              </a:xfrm>
            </p:grpSpPr>
            <p:grpSp>
              <p:nvGrpSpPr>
                <p:cNvPr id="1187" name="Google Shape;1187;p10"/>
                <p:cNvGrpSpPr/>
                <p:nvPr/>
              </p:nvGrpSpPr>
              <p:grpSpPr>
                <a:xfrm>
                  <a:off x="522260" y="372820"/>
                  <a:ext cx="530958" cy="3527002"/>
                  <a:chOff x="522260" y="372820"/>
                  <a:chExt cx="530958" cy="3527002"/>
                </a:xfrm>
              </p:grpSpPr>
              <p:grpSp>
                <p:nvGrpSpPr>
                  <p:cNvPr id="1188" name="Google Shape;1188;p10"/>
                  <p:cNvGrpSpPr/>
                  <p:nvPr/>
                </p:nvGrpSpPr>
                <p:grpSpPr>
                  <a:xfrm>
                    <a:off x="522260" y="2971595"/>
                    <a:ext cx="530958" cy="928227"/>
                    <a:chOff x="522260" y="2971595"/>
                    <a:chExt cx="530958" cy="928227"/>
                  </a:xfrm>
                </p:grpSpPr>
                <p:sp>
                  <p:nvSpPr>
                    <p:cNvPr id="1189" name="Google Shape;1189;p1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1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1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1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93" name="Google Shape;1193;p10"/>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1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195" name="Google Shape;1195;p10"/>
            <p:cNvGrpSpPr/>
            <p:nvPr/>
          </p:nvGrpSpPr>
          <p:grpSpPr>
            <a:xfrm>
              <a:off x="7192739" y="3730341"/>
              <a:ext cx="148551" cy="170121"/>
              <a:chOff x="3462796" y="2555878"/>
              <a:chExt cx="157798" cy="180711"/>
            </a:xfrm>
          </p:grpSpPr>
          <p:sp>
            <p:nvSpPr>
              <p:cNvPr id="1196" name="Google Shape;1196;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hyperlink" Target="https://onghutcobang.vn/rac-thai-nhua-la-gi/"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5.xml"/><Relationship Id="rId5" Type="http://schemas.openxmlformats.org/officeDocument/2006/relationships/image" Target="../media/image48.jpeg"/><Relationship Id="rId4" Type="http://schemas.openxmlformats.org/officeDocument/2006/relationships/image" Target="../media/image4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48568-8A47-42ED-A690-CCCAA38BD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a:t>
            </a:fld>
            <a:endParaRPr lang="en"/>
          </a:p>
        </p:txBody>
      </p:sp>
      <p:sp>
        <p:nvSpPr>
          <p:cNvPr id="4" name="Rectangle: Rounded Corners 3">
            <a:extLst>
              <a:ext uri="{FF2B5EF4-FFF2-40B4-BE49-F238E27FC236}">
                <a16:creationId xmlns:a16="http://schemas.microsoft.com/office/drawing/2014/main" id="{2748FC4D-2CE6-4474-A33C-73D8CA37BA52}"/>
              </a:ext>
            </a:extLst>
          </p:cNvPr>
          <p:cNvSpPr/>
          <p:nvPr/>
        </p:nvSpPr>
        <p:spPr>
          <a:xfrm>
            <a:off x="508916" y="1619096"/>
            <a:ext cx="7918988" cy="24348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Bef>
                <a:spcPts val="600"/>
              </a:spcBef>
              <a:spcAft>
                <a:spcPts val="600"/>
              </a:spcAft>
            </a:pPr>
            <a:endParaRPr lang="en-GB" sz="28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18C2F51-6906-4732-AED5-6AEB00A15916}"/>
              </a:ext>
            </a:extLst>
          </p:cNvPr>
          <p:cNvSpPr/>
          <p:nvPr/>
        </p:nvSpPr>
        <p:spPr>
          <a:xfrm>
            <a:off x="627961" y="1883869"/>
            <a:ext cx="7799943" cy="1421928"/>
          </a:xfrm>
          <a:prstGeom prst="rect">
            <a:avLst/>
          </a:prstGeom>
          <a:noFill/>
        </p:spPr>
        <p:txBody>
          <a:bodyPr wrap="square" lIns="91440" tIns="45720" rIns="91440" bIns="45720">
            <a:spAutoFit/>
          </a:bodyPr>
          <a:lstStyle/>
          <a:p>
            <a:pPr algn="ctr">
              <a:lnSpc>
                <a:spcPct val="135000"/>
              </a:lnSpc>
              <a:spcBef>
                <a:spcPts val="600"/>
              </a:spcBef>
              <a:spcAft>
                <a:spcPts val="600"/>
              </a:spcAft>
            </a:pPr>
            <a:r>
              <a:rPr lang="en-GB"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8</a:t>
            </a:r>
            <a:r>
              <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SỐ VẬT LIỆU, NHIÊN LIỆU VÀ NGUYÊN LIỆU THÔNG </a:t>
            </a:r>
            <a:endPar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9157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8" name="Google Shape;1608;p1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
        <p:nvSpPr>
          <p:cNvPr id="6" name="Google Shape;1642;p22"/>
          <p:cNvSpPr txBox="1">
            <a:spLocks noGrp="1"/>
          </p:cNvSpPr>
          <p:nvPr>
            <p:ph type="body" idx="4294967295"/>
          </p:nvPr>
        </p:nvSpPr>
        <p:spPr>
          <a:xfrm>
            <a:off x="311150" y="1905000"/>
            <a:ext cx="6807200" cy="2870200"/>
          </a:xfrm>
          <a:prstGeom prst="rect">
            <a:avLst/>
          </a:prstGeom>
          <a:solidFill>
            <a:schemeClr val="accent1">
              <a:lumMod val="60000"/>
              <a:lumOff val="40000"/>
            </a:schemeClr>
          </a:solidFill>
        </p:spPr>
        <p:txBody>
          <a:bodyPr spcFirstLastPara="1" wrap="square" lIns="0" tIns="0" rIns="0" bIns="0" anchor="t" anchorCtr="0">
            <a:noAutofit/>
          </a:bodyPr>
          <a:lstStyle/>
          <a:p>
            <a:pPr marL="0" lvl="0" indent="0" algn="just">
              <a:lnSpc>
                <a:spcPct val="130000"/>
              </a:lnSpc>
              <a:spcBef>
                <a:spcPts val="600"/>
              </a:spcBef>
              <a:spcAft>
                <a:spcPts val="600"/>
              </a:spcAft>
              <a:buNone/>
            </a:pPr>
            <a:r>
              <a:rPr lang="en-GB" sz="2800" b="1" dirty="0" err="1" smtClean="0">
                <a:solidFill>
                  <a:srgbClr val="FF0000"/>
                </a:solidFill>
                <a:latin typeface="Times New Roman" panose="02020603050405020304" pitchFamily="18" charset="0"/>
                <a:cs typeface="Times New Roman" panose="02020603050405020304" pitchFamily="18" charset="0"/>
              </a:rPr>
              <a:t>Nhóm</a:t>
            </a:r>
            <a:r>
              <a:rPr lang="en-GB" sz="2800" b="1" dirty="0" smtClean="0">
                <a:solidFill>
                  <a:srgbClr val="FF0000"/>
                </a:solidFill>
                <a:latin typeface="Times New Roman" panose="02020603050405020304" pitchFamily="18" charset="0"/>
                <a:cs typeface="Times New Roman" panose="02020603050405020304" pitchFamily="18" charset="0"/>
              </a:rPr>
              <a:t> 1: </a:t>
            </a:r>
            <a:r>
              <a:rPr lang="en-GB" sz="2800" dirty="0" err="1">
                <a:solidFill>
                  <a:srgbClr val="FF0000"/>
                </a:solidFill>
                <a:latin typeface="Times New Roman" panose="02020603050405020304" pitchFamily="18" charset="0"/>
                <a:cs typeface="Times New Roman" panose="02020603050405020304" pitchFamily="18" charset="0"/>
              </a:rPr>
              <a:t>Tìm</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hiểu</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về</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smtClean="0">
                <a:solidFill>
                  <a:srgbClr val="FF0000"/>
                </a:solidFill>
                <a:latin typeface="Times New Roman" panose="02020603050405020304" pitchFamily="18" charset="0"/>
                <a:cs typeface="Times New Roman" panose="02020603050405020304" pitchFamily="18" charset="0"/>
              </a:rPr>
              <a:t> </a:t>
            </a:r>
            <a:r>
              <a:rPr lang="en-GB" sz="2800" dirty="0" err="1" smtClean="0">
                <a:solidFill>
                  <a:srgbClr val="FF0000"/>
                </a:solidFill>
                <a:latin typeface="Times New Roman" panose="02020603050405020304" pitchFamily="18" charset="0"/>
                <a:cs typeface="Times New Roman" panose="02020603050405020304" pitchFamily="18" charset="0"/>
              </a:rPr>
              <a:t>nhựa</a:t>
            </a:r>
            <a:r>
              <a:rPr lang="en-GB" sz="2800" dirty="0" smtClean="0">
                <a:solidFill>
                  <a:srgbClr val="FF0000"/>
                </a:solidFill>
                <a:latin typeface="Times New Roman" panose="02020603050405020304" pitchFamily="18" charset="0"/>
                <a:cs typeface="Times New Roman" panose="02020603050405020304" pitchFamily="18" charset="0"/>
              </a:rPr>
              <a:t>, </a:t>
            </a:r>
            <a:r>
              <a:rPr lang="en-GB" sz="2800" dirty="0" err="1" smtClean="0">
                <a:solidFill>
                  <a:srgbClr val="FF0000"/>
                </a:solidFill>
                <a:latin typeface="Times New Roman" panose="02020603050405020304" pitchFamily="18" charset="0"/>
                <a:cs typeface="Times New Roman" panose="02020603050405020304" pitchFamily="18" charset="0"/>
              </a:rPr>
              <a:t>kim</a:t>
            </a:r>
            <a:r>
              <a:rPr lang="en-GB" sz="2800" dirty="0" smtClean="0">
                <a:solidFill>
                  <a:srgbClr val="FF0000"/>
                </a:solidFill>
                <a:latin typeface="Times New Roman" panose="02020603050405020304" pitchFamily="18" charset="0"/>
                <a:cs typeface="Times New Roman" panose="02020603050405020304" pitchFamily="18" charset="0"/>
              </a:rPr>
              <a:t> </a:t>
            </a:r>
            <a:r>
              <a:rPr lang="en-GB" sz="2800" dirty="0" err="1" smtClean="0">
                <a:solidFill>
                  <a:srgbClr val="FF0000"/>
                </a:solidFill>
                <a:latin typeface="Times New Roman" panose="02020603050405020304" pitchFamily="18" charset="0"/>
                <a:cs typeface="Times New Roman" panose="02020603050405020304" pitchFamily="18" charset="0"/>
              </a:rPr>
              <a:t>loại</a:t>
            </a:r>
            <a:endParaRPr lang="en-GB" sz="2800" dirty="0">
              <a:solidFill>
                <a:srgbClr val="FF0000"/>
              </a:solidFill>
              <a:latin typeface="Times New Roman" panose="02020603050405020304" pitchFamily="18" charset="0"/>
              <a:cs typeface="Times New Roman" panose="02020603050405020304" pitchFamily="18" charset="0"/>
            </a:endParaRPr>
          </a:p>
          <a:p>
            <a:pPr marL="0" lvl="0" indent="0" algn="just">
              <a:lnSpc>
                <a:spcPct val="130000"/>
              </a:lnSpc>
              <a:spcBef>
                <a:spcPts val="600"/>
              </a:spcBef>
              <a:spcAft>
                <a:spcPts val="600"/>
              </a:spcAft>
              <a:buNone/>
            </a:pPr>
            <a:r>
              <a:rPr lang="en-GB" sz="2800" b="1" dirty="0" err="1" smtClean="0">
                <a:solidFill>
                  <a:srgbClr val="FF0000"/>
                </a:solidFill>
                <a:latin typeface="Times New Roman" panose="02020603050405020304" pitchFamily="18" charset="0"/>
                <a:cs typeface="Times New Roman" panose="02020603050405020304" pitchFamily="18" charset="0"/>
              </a:rPr>
              <a:t>Nhóm</a:t>
            </a:r>
            <a:r>
              <a:rPr lang="en-GB" sz="2800" b="1" dirty="0" smtClean="0">
                <a:solidFill>
                  <a:srgbClr val="FF0000"/>
                </a:solidFill>
                <a:latin typeface="Times New Roman" panose="02020603050405020304" pitchFamily="18" charset="0"/>
                <a:cs typeface="Times New Roman" panose="02020603050405020304" pitchFamily="18" charset="0"/>
              </a:rPr>
              <a:t> 2: </a:t>
            </a:r>
            <a:r>
              <a:rPr lang="en-GB" sz="2800" dirty="0" err="1">
                <a:solidFill>
                  <a:srgbClr val="FF0000"/>
                </a:solidFill>
                <a:latin typeface="Times New Roman" panose="02020603050405020304" pitchFamily="18" charset="0"/>
                <a:cs typeface="Times New Roman" panose="02020603050405020304" pitchFamily="18" charset="0"/>
              </a:rPr>
              <a:t>Tìm</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hiểu</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về</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cao</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smtClean="0">
                <a:solidFill>
                  <a:srgbClr val="FF0000"/>
                </a:solidFill>
                <a:latin typeface="Times New Roman" panose="02020603050405020304" pitchFamily="18" charset="0"/>
                <a:cs typeface="Times New Roman" panose="02020603050405020304" pitchFamily="18" charset="0"/>
              </a:rPr>
              <a:t>su</a:t>
            </a:r>
            <a:r>
              <a:rPr lang="en-GB" sz="2800" dirty="0">
                <a:solidFill>
                  <a:srgbClr val="FF0000"/>
                </a:solidFill>
                <a:latin typeface="Times New Roman" panose="02020603050405020304" pitchFamily="18" charset="0"/>
                <a:cs typeface="Times New Roman" panose="02020603050405020304" pitchFamily="18" charset="0"/>
              </a:rPr>
              <a:t>.</a:t>
            </a:r>
            <a:endParaRPr lang="en-GB" sz="2800" dirty="0" smtClean="0">
              <a:solidFill>
                <a:srgbClr val="FF0000"/>
              </a:solidFill>
              <a:latin typeface="Times New Roman" panose="02020603050405020304" pitchFamily="18" charset="0"/>
              <a:cs typeface="Times New Roman" panose="02020603050405020304" pitchFamily="18" charset="0"/>
            </a:endParaRPr>
          </a:p>
          <a:p>
            <a:pPr marL="0" indent="0" algn="just">
              <a:lnSpc>
                <a:spcPct val="130000"/>
              </a:lnSpc>
              <a:spcBef>
                <a:spcPts val="600"/>
              </a:spcBef>
              <a:spcAft>
                <a:spcPts val="600"/>
              </a:spcAft>
              <a:buNone/>
            </a:pPr>
            <a:r>
              <a:rPr lang="en-GB" sz="2800" b="1" dirty="0" err="1">
                <a:solidFill>
                  <a:srgbClr val="FF0000"/>
                </a:solidFill>
                <a:latin typeface="Times New Roman" panose="02020603050405020304" pitchFamily="18" charset="0"/>
                <a:cs typeface="Times New Roman" panose="02020603050405020304" pitchFamily="18" charset="0"/>
              </a:rPr>
              <a:t>Nhóm</a:t>
            </a:r>
            <a:r>
              <a:rPr lang="en-GB" sz="2800" b="1" dirty="0">
                <a:solidFill>
                  <a:srgbClr val="FF0000"/>
                </a:solidFill>
                <a:latin typeface="Times New Roman" panose="02020603050405020304" pitchFamily="18" charset="0"/>
                <a:cs typeface="Times New Roman" panose="02020603050405020304" pitchFamily="18" charset="0"/>
              </a:rPr>
              <a:t> </a:t>
            </a:r>
            <a:r>
              <a:rPr lang="en-GB" sz="2800" b="1" dirty="0" smtClean="0">
                <a:solidFill>
                  <a:srgbClr val="FF0000"/>
                </a:solidFill>
                <a:latin typeface="Times New Roman" panose="02020603050405020304" pitchFamily="18" charset="0"/>
                <a:cs typeface="Times New Roman" panose="02020603050405020304" pitchFamily="18" charset="0"/>
              </a:rPr>
              <a:t>3: </a:t>
            </a:r>
            <a:r>
              <a:rPr lang="en-GB" sz="2800" dirty="0" err="1">
                <a:solidFill>
                  <a:srgbClr val="FF0000"/>
                </a:solidFill>
                <a:latin typeface="Times New Roman" panose="02020603050405020304" pitchFamily="18" charset="0"/>
                <a:cs typeface="Times New Roman" panose="02020603050405020304" pitchFamily="18" charset="0"/>
              </a:rPr>
              <a:t>Tìm</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hiểu</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về</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smtClean="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thủy</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smtClean="0">
                <a:solidFill>
                  <a:srgbClr val="FF0000"/>
                </a:solidFill>
                <a:latin typeface="Times New Roman" panose="02020603050405020304" pitchFamily="18" charset="0"/>
                <a:cs typeface="Times New Roman" panose="02020603050405020304" pitchFamily="18" charset="0"/>
              </a:rPr>
              <a:t>tinh</a:t>
            </a:r>
            <a:r>
              <a:rPr lang="en-GB" sz="2800" dirty="0" smtClean="0">
                <a:solidFill>
                  <a:srgbClr val="FF0000"/>
                </a:solidFill>
                <a:latin typeface="Times New Roman" panose="02020603050405020304" pitchFamily="18" charset="0"/>
                <a:cs typeface="Times New Roman" panose="02020603050405020304" pitchFamily="18" charset="0"/>
              </a:rPr>
              <a:t>, </a:t>
            </a:r>
            <a:r>
              <a:rPr lang="en-GB" sz="2800" dirty="0" err="1" smtClean="0">
                <a:solidFill>
                  <a:srgbClr val="FF0000"/>
                </a:solidFill>
                <a:latin typeface="Times New Roman" panose="02020603050405020304" pitchFamily="18" charset="0"/>
                <a:cs typeface="Times New Roman" panose="02020603050405020304" pitchFamily="18" charset="0"/>
              </a:rPr>
              <a:t>gốm</a:t>
            </a:r>
            <a:endParaRPr lang="en-GB" sz="2800" dirty="0">
              <a:solidFill>
                <a:srgbClr val="FF0000"/>
              </a:solidFill>
              <a:latin typeface="Times New Roman" panose="02020603050405020304" pitchFamily="18" charset="0"/>
              <a:cs typeface="Times New Roman" panose="02020603050405020304" pitchFamily="18" charset="0"/>
            </a:endParaRPr>
          </a:p>
          <a:p>
            <a:pPr marL="0" lvl="0" indent="0" algn="just">
              <a:lnSpc>
                <a:spcPct val="130000"/>
              </a:lnSpc>
              <a:spcBef>
                <a:spcPts val="600"/>
              </a:spcBef>
              <a:spcAft>
                <a:spcPts val="600"/>
              </a:spcAft>
              <a:buNone/>
            </a:pPr>
            <a:r>
              <a:rPr lang="en-GB" sz="2800" b="1" dirty="0" err="1" smtClean="0">
                <a:solidFill>
                  <a:srgbClr val="FF0000"/>
                </a:solidFill>
                <a:latin typeface="Times New Roman" panose="02020603050405020304" pitchFamily="18" charset="0"/>
                <a:cs typeface="Times New Roman" panose="02020603050405020304" pitchFamily="18" charset="0"/>
              </a:rPr>
              <a:t>Nhóm</a:t>
            </a:r>
            <a:r>
              <a:rPr lang="en-GB" sz="2800" b="1" dirty="0" smtClean="0">
                <a:solidFill>
                  <a:srgbClr val="FF0000"/>
                </a:solidFill>
                <a:latin typeface="Times New Roman" panose="02020603050405020304" pitchFamily="18" charset="0"/>
                <a:cs typeface="Times New Roman" panose="02020603050405020304" pitchFamily="18" charset="0"/>
              </a:rPr>
              <a:t> 4: </a:t>
            </a:r>
            <a:r>
              <a:rPr lang="en-GB" sz="2800" dirty="0" err="1">
                <a:solidFill>
                  <a:srgbClr val="FF0000"/>
                </a:solidFill>
                <a:latin typeface="Times New Roman" panose="02020603050405020304" pitchFamily="18" charset="0"/>
                <a:cs typeface="Times New Roman" panose="02020603050405020304" pitchFamily="18" charset="0"/>
              </a:rPr>
              <a:t>Tìm</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hiểu</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a:solidFill>
                  <a:srgbClr val="FF0000"/>
                </a:solidFill>
                <a:latin typeface="Times New Roman" panose="02020603050405020304" pitchFamily="18" charset="0"/>
                <a:cs typeface="Times New Roman" panose="02020603050405020304" pitchFamily="18" charset="0"/>
              </a:rPr>
              <a:t>về</a:t>
            </a:r>
            <a:r>
              <a:rPr lang="en-GB" sz="2800" dirty="0">
                <a:solidFill>
                  <a:srgbClr val="FF0000"/>
                </a:solidFill>
                <a:latin typeface="Times New Roman" panose="02020603050405020304" pitchFamily="18" charset="0"/>
                <a:cs typeface="Times New Roman" panose="02020603050405020304" pitchFamily="18" charset="0"/>
              </a:rPr>
              <a:t> </a:t>
            </a:r>
            <a:r>
              <a:rPr lang="en-GB" sz="2800" dirty="0" err="1" smtClean="0">
                <a:solidFill>
                  <a:srgbClr val="FF0000"/>
                </a:solidFill>
                <a:latin typeface="Times New Roman" panose="02020603050405020304" pitchFamily="18" charset="0"/>
                <a:cs typeface="Times New Roman" panose="02020603050405020304" pitchFamily="18" charset="0"/>
              </a:rPr>
              <a:t>gỗ</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68300" y="127001"/>
            <a:ext cx="8445500" cy="1588127"/>
          </a:xfrm>
          <a:prstGeom prst="rect">
            <a:avLst/>
          </a:prstGeom>
          <a:solidFill>
            <a:srgbClr val="FFFF00"/>
          </a:solidFill>
        </p:spPr>
        <p:txBody>
          <a:bodyPr wrap="square">
            <a:spAutoFit/>
          </a:bodyPr>
          <a:lstStyle/>
          <a:p>
            <a:pPr algn="just">
              <a:lnSpc>
                <a:spcPct val="135000"/>
              </a:lnSpc>
            </a:pP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 nhóm</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5</a:t>
            </a:r>
            <a:r>
              <a:rPr lang="vi-VN"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pP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Nghiên</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cứu</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SGK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ính</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ứng</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an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toàn</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endParaRPr lang="en-US" sz="2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37475994"/>
              </p:ext>
            </p:extLst>
          </p:nvPr>
        </p:nvGraphicFramePr>
        <p:xfrm>
          <a:off x="191279" y="769570"/>
          <a:ext cx="8838124" cy="429768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a:t>Tên</a:t>
                      </a:r>
                      <a:r>
                        <a:rPr lang="en-GB" sz="2000" baseline="0"/>
                        <a:t> một số vật liệu</a:t>
                      </a:r>
                      <a:endParaRPr lang="en-US" sz="200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r>
                        <a:rPr lang="en-GB" sz="2000" dirty="0" err="1"/>
                        <a:t>Dễ</a:t>
                      </a:r>
                      <a:r>
                        <a:rPr lang="en-GB" sz="2000" baseline="0" dirty="0"/>
                        <a:t> </a:t>
                      </a:r>
                      <a:r>
                        <a:rPr lang="en-GB" sz="2000" baseline="0" dirty="0" err="1"/>
                        <a:t>tạo</a:t>
                      </a:r>
                      <a:r>
                        <a:rPr lang="en-GB" sz="2000" baseline="0" dirty="0"/>
                        <a:t> </a:t>
                      </a:r>
                      <a:r>
                        <a:rPr lang="en-GB" sz="2000" baseline="0" dirty="0" err="1"/>
                        <a:t>hình</a:t>
                      </a:r>
                      <a:r>
                        <a:rPr lang="en-GB" sz="2000" baseline="0" dirty="0"/>
                        <a:t>, </a:t>
                      </a:r>
                      <a:r>
                        <a:rPr lang="en-GB" sz="2000" baseline="0" dirty="0" err="1"/>
                        <a:t>nhẹ</a:t>
                      </a:r>
                      <a:r>
                        <a:rPr lang="en-GB" sz="2000" baseline="0" dirty="0"/>
                        <a:t>, </a:t>
                      </a:r>
                      <a:r>
                        <a:rPr lang="en-GB" sz="2000" baseline="0" dirty="0" err="1"/>
                        <a:t>dẫn</a:t>
                      </a:r>
                      <a:r>
                        <a:rPr lang="en-GB" sz="2000" baseline="0" dirty="0"/>
                        <a:t> </a:t>
                      </a:r>
                      <a:r>
                        <a:rPr lang="en-GB" sz="2000" baseline="0" dirty="0" err="1"/>
                        <a:t>nhiệt</a:t>
                      </a:r>
                      <a:r>
                        <a:rPr lang="en-GB" sz="2000" baseline="0" dirty="0"/>
                        <a:t> </a:t>
                      </a:r>
                      <a:r>
                        <a:rPr lang="en-GB" sz="2000" baseline="0" dirty="0" err="1"/>
                        <a:t>kém</a:t>
                      </a:r>
                      <a:r>
                        <a:rPr lang="en-GB" sz="2000" baseline="0" dirty="0"/>
                        <a:t>, </a:t>
                      </a:r>
                      <a:r>
                        <a:rPr lang="en-GB" sz="2000" baseline="0" dirty="0" err="1"/>
                        <a:t>không</a:t>
                      </a:r>
                      <a:r>
                        <a:rPr lang="en-GB" sz="2000" baseline="0" dirty="0"/>
                        <a:t> </a:t>
                      </a:r>
                      <a:r>
                        <a:rPr lang="en-GB" sz="2000" baseline="0" dirty="0" err="1"/>
                        <a:t>dẫn</a:t>
                      </a:r>
                      <a:r>
                        <a:rPr lang="en-GB" sz="2000" baseline="0" dirty="0"/>
                        <a:t> </a:t>
                      </a:r>
                      <a:r>
                        <a:rPr lang="en-GB" sz="2000" baseline="0" dirty="0" err="1"/>
                        <a:t>điện</a:t>
                      </a:r>
                      <a:r>
                        <a:rPr lang="en-GB" sz="2000" baseline="0" dirty="0"/>
                        <a:t>, </a:t>
                      </a:r>
                      <a:r>
                        <a:rPr lang="en-GB" sz="2000" baseline="0" dirty="0" err="1"/>
                        <a:t>bền</a:t>
                      </a:r>
                      <a:r>
                        <a:rPr lang="en-GB" sz="2000" baseline="0" dirty="0"/>
                        <a:t> </a:t>
                      </a:r>
                      <a:r>
                        <a:rPr lang="en-GB" sz="2000" baseline="0" dirty="0" err="1"/>
                        <a:t>với</a:t>
                      </a:r>
                      <a:r>
                        <a:rPr lang="en-GB" sz="2000" baseline="0" dirty="0"/>
                        <a:t> </a:t>
                      </a:r>
                      <a:r>
                        <a:rPr lang="en-GB" sz="2000" baseline="0" dirty="0" err="1"/>
                        <a:t>môi</a:t>
                      </a:r>
                      <a:r>
                        <a:rPr lang="en-GB" sz="2000" baseline="0" dirty="0"/>
                        <a:t> </a:t>
                      </a:r>
                      <a:r>
                        <a:rPr lang="en-GB" sz="2000" baseline="0" dirty="0" err="1"/>
                        <a:t>trường</a:t>
                      </a:r>
                      <a:endParaRPr lang="en-US" sz="2000" dirty="0"/>
                    </a:p>
                  </a:txBody>
                  <a:tcPr anchor="ctr"/>
                </a:tc>
                <a:tc>
                  <a:txBody>
                    <a:bodyPr/>
                    <a:lstStyle/>
                    <a:p>
                      <a:pPr algn="just"/>
                      <a:r>
                        <a:rPr lang="en-GB" sz="2000"/>
                        <a:t>Chế</a:t>
                      </a:r>
                      <a:r>
                        <a:rPr lang="en-GB" sz="2000" baseline="0"/>
                        <a:t> tạo các vật dụng: bàn, ghế, chai, chậu,…..</a:t>
                      </a:r>
                      <a:endParaRPr lang="en-US" sz="2000"/>
                    </a:p>
                  </a:txBody>
                  <a:tcPr anchor="ctr"/>
                </a:tc>
                <a:tc>
                  <a:txBody>
                    <a:bodyPr/>
                    <a:lstStyle/>
                    <a:p>
                      <a:pPr algn="just"/>
                      <a:r>
                        <a:rPr lang="en-GB" sz="2000"/>
                        <a:t>Tránh</a:t>
                      </a:r>
                      <a:r>
                        <a:rPr lang="en-GB" sz="2000" baseline="0"/>
                        <a:t> đặt gần nơi có nhiệt độ cao.</a:t>
                      </a:r>
                      <a:endParaRPr lang="en-US" sz="2000" baseline="0"/>
                    </a:p>
                    <a:p>
                      <a:pPr algn="just"/>
                      <a:r>
                        <a:rPr lang="en-GB" sz="2000" baseline="0"/>
                        <a:t>Tùy mục đich sử dụng mà lựa chọn loại nhựa cho phù hợp.</a:t>
                      </a:r>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997443227"/>
                  </a:ext>
                </a:extLst>
              </a:tr>
              <a:tr h="370840">
                <a:tc>
                  <a:txBody>
                    <a:bodyPr/>
                    <a:lstStyle/>
                    <a:p>
                      <a:pPr algn="just"/>
                      <a:r>
                        <a:rPr lang="en-GB" sz="2000" dirty="0"/>
                        <a:t>Cao </a:t>
                      </a:r>
                      <a:r>
                        <a:rPr lang="en-GB" sz="2000" dirty="0" err="1"/>
                        <a:t>su</a:t>
                      </a:r>
                      <a:endParaRPr lang="en-US" sz="2000" dirty="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4917206"/>
              </p:ext>
            </p:extLst>
          </p:nvPr>
        </p:nvGraphicFramePr>
        <p:xfrm>
          <a:off x="191279" y="769570"/>
          <a:ext cx="8838124" cy="490728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Tính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dẻo</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tính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nhiệt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tốt</a:t>
                      </a:r>
                      <a:r>
                        <a:rPr lang="en-US" sz="2000" b="0" i="0" u="none" strike="noStrike" cap="none" dirty="0">
                          <a:solidFill>
                            <a:schemeClr val="dk1"/>
                          </a:solidFill>
                          <a:effectLst/>
                          <a:latin typeface="+mn-lt"/>
                          <a:ea typeface="+mn-ea"/>
                          <a:cs typeface="+mn-cs"/>
                          <a:sym typeface="Arial"/>
                        </a:rPr>
                        <a:t>,</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có</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ánh</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kim</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dễ</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dát</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mỏng</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và</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kéo</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thành</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sợi</a:t>
                      </a:r>
                      <a:endParaRPr lang="en-US" sz="2000" b="0" i="0" u="none" strike="noStrike" cap="none" dirty="0">
                        <a:solidFill>
                          <a:schemeClr val="dk1"/>
                        </a:solidFill>
                        <a:effectLst/>
                        <a:latin typeface="+mn-lt"/>
                        <a:ea typeface="+mn-ea"/>
                        <a:cs typeface="+mn-cs"/>
                        <a:sym typeface="Arial"/>
                      </a:endParaRPr>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làm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máy</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móc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phương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trong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cuộc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sống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hằng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ngày</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liệu</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kim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loại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chú</a:t>
                      </a:r>
                      <a:r>
                        <a:rPr lang="en-US" sz="2000" b="0" i="0" u="none" strike="noStrike" cap="none" dirty="0">
                          <a:solidFill>
                            <a:schemeClr val="dk1"/>
                          </a:solidFill>
                          <a:effectLst/>
                          <a:latin typeface="+mn-lt"/>
                          <a:ea typeface="+mn-ea"/>
                          <a:cs typeface="+mn-cs"/>
                          <a:sym typeface="Arial"/>
                        </a:rPr>
                        <a:t> ý </a:t>
                      </a:r>
                      <a:r>
                        <a:rPr lang="en-US" sz="2000" b="0" i="0" u="none" strike="noStrike" cap="none" dirty="0" err="1">
                          <a:solidFill>
                            <a:schemeClr val="dk1"/>
                          </a:solidFill>
                          <a:effectLst/>
                          <a:latin typeface="+mn-lt"/>
                          <a:ea typeface="+mn-ea"/>
                          <a:cs typeface="+mn-cs"/>
                          <a:sym typeface="Arial"/>
                        </a:rPr>
                        <a:t>về</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tính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và</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nhiệt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của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Sơn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lên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bề</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mặt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kim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loại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bị</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gỉ</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33060575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20974741"/>
              </p:ext>
            </p:extLst>
          </p:nvPr>
        </p:nvGraphicFramePr>
        <p:xfrm>
          <a:off x="191279" y="769570"/>
          <a:ext cx="8838124" cy="606552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Có</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khả</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năng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chịu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mài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mòn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dẫn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điện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dẫn</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nhiệt</a:t>
                      </a:r>
                      <a:r>
                        <a:rPr lang="en-US" sz="2400" b="0" i="0" u="none" strike="noStrike" cap="none" baseline="0" dirty="0">
                          <a:solidFill>
                            <a:schemeClr val="dk1"/>
                          </a:solidFill>
                          <a:effectLst/>
                          <a:latin typeface="+mn-lt"/>
                          <a:ea typeface="+mn-ea"/>
                          <a:cs typeface="+mn-cs"/>
                          <a:sym typeface="Arial"/>
                        </a:rPr>
                        <a: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thấm</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nước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có</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tính</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đàn</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hồi</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dễ</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cháy</a:t>
                      </a:r>
                      <a:endParaRPr lang="en-US" sz="2400" b="0" i="0" u="none" strike="noStrike" cap="none" dirty="0">
                        <a:solidFill>
                          <a:schemeClr val="dk1"/>
                        </a:solidFill>
                        <a:effectLst/>
                        <a:latin typeface="+mn-lt"/>
                        <a:ea typeface="+mn-ea"/>
                        <a:cs typeface="+mn-cs"/>
                        <a:sym typeface="Arial"/>
                      </a:endParaRPr>
                    </a:p>
                    <a:p>
                      <a:pPr algn="just"/>
                      <a:endParaRPr lang="en-US" sz="24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Sản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xuất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lốp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xe</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dây</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cao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găng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tay</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cao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nệm</a:t>
                      </a:r>
                      <a:r>
                        <a:rPr lang="en-US" sz="2400" b="0" i="0" u="none" strike="noStrike" cap="none" dirty="0">
                          <a:solidFill>
                            <a:schemeClr val="dk1"/>
                          </a:solidFill>
                          <a:effectLst/>
                          <a:latin typeface="+mn-lt"/>
                          <a:ea typeface="+mn-ea"/>
                          <a:cs typeface="+mn-cs"/>
                          <a:sym typeface="Arial"/>
                        </a:rPr>
                        <a:t>…</a:t>
                      </a:r>
                    </a:p>
                    <a:p>
                      <a:pPr algn="just"/>
                      <a:endParaRPr lang="en-US" sz="24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sử</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dụng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nên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để</a:t>
                      </a:r>
                      <a:r>
                        <a:rPr lang="en-US" sz="2400" b="0" i="0" u="none" strike="noStrike" cap="none" dirty="0">
                          <a:solidFill>
                            <a:schemeClr val="dk1"/>
                          </a:solidFill>
                          <a:effectLst/>
                          <a:latin typeface="+mn-lt"/>
                          <a:ea typeface="+mn-ea"/>
                          <a:cs typeface="+mn-cs"/>
                          <a:sym typeface="Arial"/>
                        </a:rPr>
                        <a:t> ở </a:t>
                      </a:r>
                      <a:r>
                        <a:rPr lang="en-US" sz="2400" b="0" i="0" u="none" strike="noStrike" cap="none" dirty="0" err="1">
                          <a:solidFill>
                            <a:schemeClr val="dk1"/>
                          </a:solidFill>
                          <a:effectLst/>
                          <a:latin typeface="+mn-lt"/>
                          <a:ea typeface="+mn-ea"/>
                          <a:cs typeface="+mn-cs"/>
                          <a:sym typeface="Arial"/>
                        </a:rPr>
                        <a:t>nhiệt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độ</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quá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cao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hoặc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quá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thấp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nên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tiếp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xúc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với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hóa</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chất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và</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đồ</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sắc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nhọn</a:t>
                      </a:r>
                      <a:r>
                        <a:rPr lang="en-US" sz="2400" b="0" i="0" u="none" strike="noStrike" cap="none" dirty="0">
                          <a:solidFill>
                            <a:schemeClr val="dk1"/>
                          </a:solidFill>
                          <a:effectLst/>
                          <a:latin typeface="+mn-lt"/>
                          <a:ea typeface="+mn-ea"/>
                          <a:cs typeface="+mn-cs"/>
                          <a:sym typeface="Arial"/>
                        </a:rPr>
                        <a:t>.</a:t>
                      </a:r>
                    </a:p>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1876384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00755325"/>
              </p:ext>
            </p:extLst>
          </p:nvPr>
        </p:nvGraphicFramePr>
        <p:xfrm>
          <a:off x="139325" y="499407"/>
          <a:ext cx="8838124" cy="496824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400" dirty="0"/>
                    </a:p>
                  </a:txBody>
                  <a:tcPr anchor="ctr"/>
                </a:tc>
                <a:tc>
                  <a:txBody>
                    <a:bodyPr/>
                    <a:lstStyle/>
                    <a:p>
                      <a:pPr algn="just"/>
                      <a:endParaRPr lang="en-US" sz="2400" dirty="0"/>
                    </a:p>
                  </a:txBody>
                  <a:tcPr anchor="ctr"/>
                </a:tc>
                <a:tc>
                  <a:txBody>
                    <a:bodyPr/>
                    <a:lstStyle/>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thấm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nước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trong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suốt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tác</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dụng</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với</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nhiều</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hoá</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chất</a:t>
                      </a:r>
                      <a:endParaRPr lang="en-US" sz="2000" b="0" i="0" u="none" strike="noStrike" cap="none" dirty="0">
                        <a:solidFill>
                          <a:schemeClr val="dk1"/>
                        </a:solidFill>
                        <a:effectLst/>
                        <a:latin typeface="+mn-lt"/>
                        <a:ea typeface="+mn-ea"/>
                        <a:cs typeface="+mn-cs"/>
                        <a:sym typeface="Arial"/>
                      </a:endParaRP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Sản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xuất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cốc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chén</a:t>
                      </a:r>
                      <a:r>
                        <a:rPr lang="en-US" sz="2000" b="0" i="0" u="none" strike="noStrike" cap="none" dirty="0">
                          <a:solidFill>
                            <a:schemeClr val="dk1"/>
                          </a:solidFill>
                          <a:effectLst/>
                          <a:latin typeface="+mn-lt"/>
                          <a:ea typeface="+mn-ea"/>
                          <a:cs typeface="+mn-cs"/>
                          <a:sym typeface="Arial"/>
                        </a:rPr>
                        <a:t>, chai, </a:t>
                      </a:r>
                      <a:r>
                        <a:rPr lang="en-US" sz="2000" b="0" i="0" u="none" strike="noStrike" cap="none" dirty="0" err="1">
                          <a:solidFill>
                            <a:schemeClr val="dk1"/>
                          </a:solidFill>
                          <a:effectLst/>
                          <a:latin typeface="+mn-lt"/>
                          <a:ea typeface="+mn-ea"/>
                          <a:cs typeface="+mn-cs"/>
                          <a:sym typeface="Arial"/>
                        </a:rPr>
                        <a:t>lọ</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cụ</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phòng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nghiệm</a:t>
                      </a:r>
                      <a:endParaRPr lang="en-US" sz="2000" b="0" i="0" u="none" strike="noStrike" cap="none" dirty="0">
                        <a:solidFill>
                          <a:schemeClr val="dk1"/>
                        </a:solidFill>
                        <a:effectLst/>
                        <a:latin typeface="+mn-lt"/>
                        <a:ea typeface="+mn-ea"/>
                        <a:cs typeface="+mn-cs"/>
                        <a:sym typeface="Arial"/>
                      </a:endParaRP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cẩn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thận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tránh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đổ</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vỡ</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cứng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đè</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lên</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3179957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38636944"/>
              </p:ext>
            </p:extLst>
          </p:nvPr>
        </p:nvGraphicFramePr>
        <p:xfrm>
          <a:off x="139325" y="499407"/>
          <a:ext cx="8838124" cy="466344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400" dirty="0"/>
                    </a:p>
                  </a:txBody>
                  <a:tcPr anchor="ctr"/>
                </a:tc>
                <a:tc>
                  <a:txBody>
                    <a:bodyPr/>
                    <a:lstStyle/>
                    <a:p>
                      <a:pPr algn="just"/>
                      <a:endParaRPr lang="en-US" sz="2400" dirty="0"/>
                    </a:p>
                  </a:txBody>
                  <a:tcPr anchor="ctr"/>
                </a:tc>
                <a:tc>
                  <a:txBody>
                    <a:bodyPr/>
                    <a:lstStyle/>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a:t>
                      </a:r>
                      <a:r>
                        <a:rPr lang="en-US" sz="2000" b="0" i="0" u="none" strike="noStrike" cap="none" dirty="0" err="1">
                          <a:solidFill>
                            <a:schemeClr val="dk1"/>
                          </a:solidFill>
                          <a:effectLst/>
                          <a:latin typeface="+mn-lt"/>
                          <a:ea typeface="+mn-ea"/>
                          <a:cs typeface="+mn-cs"/>
                          <a:sym typeface="Arial"/>
                        </a:rPr>
                        <a:t>Cứng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bền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tốt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chịu</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nhiệt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độ</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cao</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Sản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xuất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bát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đĩa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cốc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bình</a:t>
                      </a:r>
                      <a:r>
                        <a:rPr lang="en-US" sz="2000" b="0" i="0" u="none" strike="noStrike" cap="none" dirty="0">
                          <a:solidFill>
                            <a:schemeClr val="dk1"/>
                          </a:solidFill>
                          <a:effectLst/>
                          <a:latin typeface="+mn-lt"/>
                          <a:ea typeface="+mn-ea"/>
                          <a:cs typeface="+mn-cs"/>
                          <a:sym typeface="Arial"/>
                        </a:rPr>
                        <a:t> , </a:t>
                      </a:r>
                      <a:r>
                        <a:rPr lang="en-US" sz="2000" b="0" i="0" u="none" strike="noStrike" cap="none" dirty="0" err="1">
                          <a:solidFill>
                            <a:schemeClr val="dk1"/>
                          </a:solidFill>
                          <a:effectLst/>
                          <a:latin typeface="+mn-lt"/>
                          <a:ea typeface="+mn-ea"/>
                          <a:cs typeface="+mn-cs"/>
                          <a:sym typeface="Arial"/>
                        </a:rPr>
                        <a:t>ngói</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cẩn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thận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tránh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đổ</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vỡ</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cứng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đè</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lên</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1206866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
        <p:nvSpPr>
          <p:cNvPr id="6" name="Rectangle 5"/>
          <p:cNvSpPr/>
          <p:nvPr/>
        </p:nvSpPr>
        <p:spPr>
          <a:xfrm>
            <a:off x="1378524" y="87327"/>
            <a:ext cx="5768234" cy="499304"/>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Điền thông tin theo mẫu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05541507"/>
              </p:ext>
            </p:extLst>
          </p:nvPr>
        </p:nvGraphicFramePr>
        <p:xfrm>
          <a:off x="139325" y="499407"/>
          <a:ext cx="8838124" cy="466344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hiệu quả</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400" dirty="0"/>
                    </a:p>
                  </a:txBody>
                  <a:tcPr anchor="ctr"/>
                </a:tc>
                <a:tc>
                  <a:txBody>
                    <a:bodyPr/>
                    <a:lstStyle/>
                    <a:p>
                      <a:pPr algn="just"/>
                      <a:endParaRPr lang="en-US" sz="2400" dirty="0"/>
                    </a:p>
                  </a:txBody>
                  <a:tcPr anchor="ctr"/>
                </a:tc>
                <a:tc>
                  <a:txBody>
                    <a:bodyPr/>
                    <a:lstStyle/>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r>
                        <a:rPr lang="en-US" sz="2000" b="0" i="0" u="none" strike="noStrike" cap="none" dirty="0">
                          <a:solidFill>
                            <a:schemeClr val="dk1"/>
                          </a:solidFill>
                          <a:effectLst/>
                          <a:latin typeface="+mn-lt"/>
                          <a:ea typeface="+mn-ea"/>
                          <a:cs typeface="+mn-cs"/>
                          <a:sym typeface="Arial"/>
                        </a:rPr>
                        <a:t>+</a:t>
                      </a:r>
                      <a:r>
                        <a:rPr lang="en-US" sz="2000" b="0" i="0" u="none" strike="noStrike" cap="none" dirty="0" err="1">
                          <a:solidFill>
                            <a:schemeClr val="dk1"/>
                          </a:solidFill>
                          <a:effectLst/>
                          <a:latin typeface="+mn-lt"/>
                          <a:ea typeface="+mn-ea"/>
                          <a:cs typeface="+mn-cs"/>
                          <a:sym typeface="Arial"/>
                        </a:rPr>
                        <a:t>Bền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chắc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dễ</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tạo</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hình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dùng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làm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dùng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nội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thất</a:t>
                      </a:r>
                      <a:endParaRPr lang="en-US" sz="2000" dirty="0"/>
                    </a:p>
                  </a:txBody>
                  <a:tcPr anchor="ctr"/>
                </a:tc>
                <a:tc>
                  <a:txBody>
                    <a:bodyPr/>
                    <a:lstStyle/>
                    <a:p>
                      <a:pPr algn="just"/>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Sản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xuất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bàn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ghế</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giường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tủ</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cửa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sàn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nhà</a:t>
                      </a:r>
                      <a:r>
                        <a:rPr lang="en-US" sz="2000" b="0" i="0" u="none" strike="noStrike" cap="none" dirty="0">
                          <a:solidFill>
                            <a:schemeClr val="dk1"/>
                          </a:solidFill>
                          <a:effectLst/>
                          <a:latin typeface="+mn-lt"/>
                          <a:ea typeface="+mn-ea"/>
                          <a:cs typeface="+mn-cs"/>
                          <a:sym typeface="Arial"/>
                        </a:rPr>
                        <a:t>…</a:t>
                      </a:r>
                      <a:endParaRPr lang="en-US" sz="2000" dirty="0"/>
                    </a:p>
                  </a:txBody>
                  <a:tcPr anchor="ctr"/>
                </a:tc>
                <a:tc>
                  <a:txBody>
                    <a:bodyPr/>
                    <a:lstStyle/>
                    <a:p>
                      <a:pPr algn="just"/>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Phải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gỗ</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trước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sấy</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tẩm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hoá</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tránh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smtClean="0">
                          <a:solidFill>
                            <a:schemeClr val="dk1"/>
                          </a:solidFill>
                          <a:effectLst/>
                          <a:latin typeface="+mn-lt"/>
                          <a:ea typeface="+mn-ea"/>
                          <a:cs typeface="+mn-cs"/>
                          <a:sym typeface="Arial"/>
                        </a:rPr>
                        <a:t>lửa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hạn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chế</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ngâm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nước</a:t>
                      </a:r>
                      <a:r>
                        <a:rPr lang="en-US" sz="2000" b="0" i="0" u="none" strike="noStrike" cap="none" dirty="0">
                          <a:solidFill>
                            <a:schemeClr val="dk1"/>
                          </a:solidFill>
                          <a:effectLst/>
                          <a:latin typeface="+mn-lt"/>
                          <a:ea typeface="+mn-ea"/>
                          <a:cs typeface="+mn-cs"/>
                          <a:sym typeface="Arial"/>
                        </a:rPr>
                        <a:t>…</a:t>
                      </a:r>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2383409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17</a:t>
            </a:fld>
            <a:endParaRPr lang="en"/>
          </a:p>
        </p:txBody>
      </p:sp>
      <p:sp>
        <p:nvSpPr>
          <p:cNvPr id="3" name="Rectangle 2"/>
          <p:cNvSpPr/>
          <p:nvPr/>
        </p:nvSpPr>
        <p:spPr>
          <a:xfrm>
            <a:off x="284316" y="968238"/>
            <a:ext cx="2481530" cy="3530005"/>
          </a:xfrm>
          <a:prstGeom prst="rect">
            <a:avLst/>
          </a:prstGeom>
          <a:solidFill>
            <a:srgbClr val="FFFF00"/>
          </a:solidFill>
        </p:spPr>
        <p:txBody>
          <a:bodyPr wrap="square">
            <a:spAutoFit/>
          </a:bodyPr>
          <a:lstStyle/>
          <a:p>
            <a:pPr algn="just">
              <a:lnSpc>
                <a:spcPct val="135000"/>
              </a:lnSpc>
              <a:spcBef>
                <a:spcPts val="1200"/>
              </a:spcBef>
              <a:spcAft>
                <a:spcPts val="1200"/>
              </a:spcAft>
            </a:pPr>
            <a:r>
              <a:rPr lang="nl-NL"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Nhiệm vụ 2</a:t>
            </a: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 một tính chất cơ bản của vật liệu và đề xuất cách kiểm tra tính chất đó theo bảng 8.1</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66682993"/>
              </p:ext>
            </p:extLst>
          </p:nvPr>
        </p:nvGraphicFramePr>
        <p:xfrm>
          <a:off x="3062177" y="493906"/>
          <a:ext cx="6081823" cy="4649596"/>
        </p:xfrm>
        <a:graphic>
          <a:graphicData uri="http://schemas.openxmlformats.org/drawingml/2006/table">
            <a:tbl>
              <a:tblPr firstRow="1" bandRow="1">
                <a:tableStyleId>{F5AB1C69-6EDB-4FF4-983F-18BD219EF322}</a:tableStyleId>
              </a:tblPr>
              <a:tblGrid>
                <a:gridCol w="1506608">
                  <a:extLst>
                    <a:ext uri="{9D8B030D-6E8A-4147-A177-3AD203B41FA5}">
                      <a16:colId xmlns:a16="http://schemas.microsoft.com/office/drawing/2014/main" val="3276168191"/>
                    </a:ext>
                  </a:extLst>
                </a:gridCol>
                <a:gridCol w="1473375">
                  <a:extLst>
                    <a:ext uri="{9D8B030D-6E8A-4147-A177-3AD203B41FA5}">
                      <a16:colId xmlns:a16="http://schemas.microsoft.com/office/drawing/2014/main" val="2002786913"/>
                    </a:ext>
                  </a:extLst>
                </a:gridCol>
                <a:gridCol w="1581383">
                  <a:extLst>
                    <a:ext uri="{9D8B030D-6E8A-4147-A177-3AD203B41FA5}">
                      <a16:colId xmlns:a16="http://schemas.microsoft.com/office/drawing/2014/main" val="3580285541"/>
                    </a:ext>
                  </a:extLst>
                </a:gridCol>
                <a:gridCol w="1520457">
                  <a:extLst>
                    <a:ext uri="{9D8B030D-6E8A-4147-A177-3AD203B41FA5}">
                      <a16:colId xmlns:a16="http://schemas.microsoft.com/office/drawing/2014/main" val="3582692209"/>
                    </a:ext>
                  </a:extLst>
                </a:gridCol>
              </a:tblGrid>
              <a:tr h="1816248">
                <a:tc>
                  <a:txBody>
                    <a:bodyPr/>
                    <a:lstStyle/>
                    <a:p>
                      <a:pPr algn="ctr"/>
                      <a:r>
                        <a:rPr lang="en-GB" sz="2200" dirty="0" err="1"/>
                        <a:t>Tên</a:t>
                      </a:r>
                      <a:r>
                        <a:rPr lang="en-GB" sz="2200" baseline="0" dirty="0"/>
                        <a:t> </a:t>
                      </a:r>
                      <a:r>
                        <a:rPr lang="en-GB" sz="2200" baseline="0" dirty="0" err="1"/>
                        <a:t>vật</a:t>
                      </a:r>
                      <a:r>
                        <a:rPr lang="en-GB" sz="2200" baseline="0" dirty="0"/>
                        <a:t> </a:t>
                      </a:r>
                      <a:r>
                        <a:rPr lang="en-GB" sz="2200" baseline="0" dirty="0" err="1"/>
                        <a:t>liệu</a:t>
                      </a:r>
                      <a:endParaRPr lang="en-US" sz="2200" dirty="0"/>
                    </a:p>
                  </a:txBody>
                  <a:tcPr anchor="ctr"/>
                </a:tc>
                <a:tc>
                  <a:txBody>
                    <a:bodyPr/>
                    <a:lstStyle/>
                    <a:p>
                      <a:pPr algn="ctr"/>
                      <a:r>
                        <a:rPr lang="en-GB" sz="2200" dirty="0" err="1"/>
                        <a:t>Tính</a:t>
                      </a:r>
                      <a:r>
                        <a:rPr lang="en-GB" sz="2200" baseline="0" dirty="0"/>
                        <a:t> </a:t>
                      </a:r>
                      <a:r>
                        <a:rPr lang="en-GB" sz="2200" baseline="0" dirty="0" err="1"/>
                        <a:t>chất</a:t>
                      </a:r>
                      <a:r>
                        <a:rPr lang="en-GB" sz="2200" baseline="0" dirty="0"/>
                        <a:t> </a:t>
                      </a:r>
                      <a:r>
                        <a:rPr lang="en-GB" sz="2200" baseline="0" dirty="0" err="1"/>
                        <a:t>cơ</a:t>
                      </a:r>
                      <a:r>
                        <a:rPr lang="en-GB" sz="2200" baseline="0" dirty="0"/>
                        <a:t> </a:t>
                      </a:r>
                      <a:r>
                        <a:rPr lang="en-GB" sz="2200" baseline="0" dirty="0" err="1"/>
                        <a:t>bản</a:t>
                      </a:r>
                      <a:endParaRPr lang="en-US" sz="2200" dirty="0"/>
                    </a:p>
                  </a:txBody>
                  <a:tcPr anchor="ctr"/>
                </a:tc>
                <a:tc>
                  <a:txBody>
                    <a:bodyPr/>
                    <a:lstStyle/>
                    <a:p>
                      <a:pPr algn="ctr"/>
                      <a:r>
                        <a:rPr lang="en-GB" sz="2200" dirty="0" err="1"/>
                        <a:t>Đề</a:t>
                      </a:r>
                      <a:r>
                        <a:rPr lang="en-GB" sz="2200" baseline="0" dirty="0"/>
                        <a:t> </a:t>
                      </a:r>
                      <a:r>
                        <a:rPr lang="en-GB" sz="2200" baseline="0" dirty="0" err="1"/>
                        <a:t>xuất</a:t>
                      </a:r>
                      <a:r>
                        <a:rPr lang="en-GB" sz="2200" baseline="0" dirty="0"/>
                        <a:t> </a:t>
                      </a:r>
                      <a:r>
                        <a:rPr lang="en-GB" sz="2200" baseline="0" dirty="0" err="1"/>
                        <a:t>cách</a:t>
                      </a:r>
                      <a:r>
                        <a:rPr lang="en-GB" sz="2200" baseline="0" dirty="0"/>
                        <a:t> </a:t>
                      </a:r>
                      <a:r>
                        <a:rPr lang="en-GB" sz="2200" baseline="0" dirty="0" err="1"/>
                        <a:t>kiểm</a:t>
                      </a:r>
                      <a:r>
                        <a:rPr lang="en-GB" sz="2200" baseline="0" dirty="0"/>
                        <a:t> </a:t>
                      </a:r>
                      <a:r>
                        <a:rPr lang="en-GB" sz="2200" baseline="0" dirty="0" err="1"/>
                        <a:t>tra</a:t>
                      </a:r>
                      <a:endParaRPr lang="en-US" sz="2200" dirty="0"/>
                    </a:p>
                  </a:txBody>
                  <a:tcPr anchor="ctr"/>
                </a:tc>
                <a:tc>
                  <a:txBody>
                    <a:bodyPr/>
                    <a:lstStyle/>
                    <a:p>
                      <a:pPr algn="ctr"/>
                      <a:r>
                        <a:rPr lang="en-GB" sz="2200" dirty="0" err="1"/>
                        <a:t>Dấu</a:t>
                      </a:r>
                      <a:r>
                        <a:rPr lang="en-GB" sz="2200" baseline="0" dirty="0"/>
                        <a:t> </a:t>
                      </a:r>
                      <a:r>
                        <a:rPr lang="en-GB" sz="2200" baseline="0" dirty="0" err="1"/>
                        <a:t>hiệu</a:t>
                      </a:r>
                      <a:endParaRPr lang="en-US" sz="2200" dirty="0"/>
                    </a:p>
                  </a:txBody>
                  <a:tcPr anchor="ctr"/>
                </a:tc>
                <a:extLst>
                  <a:ext uri="{0D108BD9-81ED-4DB2-BD59-A6C34878D82A}">
                    <a16:rowId xmlns:a16="http://schemas.microsoft.com/office/drawing/2014/main" val="1628185879"/>
                  </a:ext>
                </a:extLst>
              </a:tr>
              <a:tr h="1816248">
                <a:tc>
                  <a:txBody>
                    <a:bodyPr/>
                    <a:lstStyle/>
                    <a:p>
                      <a:pPr algn="just"/>
                      <a:r>
                        <a:rPr lang="en-GB" sz="2200"/>
                        <a:t>Nhựa</a:t>
                      </a:r>
                      <a:endParaRPr lang="en-US" sz="2200"/>
                    </a:p>
                  </a:txBody>
                  <a:tcPr anchor="ctr"/>
                </a:tc>
                <a:tc>
                  <a:txBody>
                    <a:bodyPr/>
                    <a:lstStyle/>
                    <a:p>
                      <a:pPr algn="just"/>
                      <a:r>
                        <a:rPr lang="en-GB" sz="2200"/>
                        <a:t>Nhẹ</a:t>
                      </a:r>
                      <a:endParaRPr lang="en-US" sz="2200"/>
                    </a:p>
                  </a:txBody>
                  <a:tcPr anchor="ctr"/>
                </a:tc>
                <a:tc>
                  <a:txBody>
                    <a:bodyPr/>
                    <a:lstStyle/>
                    <a:p>
                      <a:pPr algn="just"/>
                      <a:r>
                        <a:rPr lang="en-GB" sz="2200" dirty="0" err="1"/>
                        <a:t>Lấy</a:t>
                      </a:r>
                      <a:r>
                        <a:rPr lang="en-GB" sz="2200" baseline="0" dirty="0"/>
                        <a:t> </a:t>
                      </a:r>
                      <a:r>
                        <a:rPr lang="en-GB" sz="2200" baseline="0" dirty="0" err="1"/>
                        <a:t>mẩu</a:t>
                      </a:r>
                      <a:r>
                        <a:rPr lang="en-GB" sz="2200" baseline="0" dirty="0"/>
                        <a:t> </a:t>
                      </a:r>
                      <a:r>
                        <a:rPr lang="en-GB" sz="2200" baseline="0" dirty="0" err="1"/>
                        <a:t>nhựa</a:t>
                      </a:r>
                      <a:r>
                        <a:rPr lang="en-GB" sz="2200" baseline="0" dirty="0"/>
                        <a:t> </a:t>
                      </a:r>
                      <a:r>
                        <a:rPr lang="en-GB" sz="2200" baseline="0" dirty="0" err="1"/>
                        <a:t>đặt</a:t>
                      </a:r>
                      <a:r>
                        <a:rPr lang="en-GB" sz="2200" baseline="0" dirty="0"/>
                        <a:t> </a:t>
                      </a:r>
                      <a:r>
                        <a:rPr lang="en-GB" sz="2200" baseline="0" dirty="0" err="1"/>
                        <a:t>vào</a:t>
                      </a:r>
                      <a:r>
                        <a:rPr lang="en-GB" sz="2200" baseline="0" dirty="0"/>
                        <a:t> </a:t>
                      </a:r>
                      <a:r>
                        <a:rPr lang="en-GB" sz="2200" baseline="0" dirty="0" err="1"/>
                        <a:t>chậu</a:t>
                      </a:r>
                      <a:r>
                        <a:rPr lang="en-GB" sz="2200" baseline="0" dirty="0"/>
                        <a:t> </a:t>
                      </a:r>
                      <a:r>
                        <a:rPr lang="en-GB" sz="2200" baseline="0" dirty="0" err="1"/>
                        <a:t>nước</a:t>
                      </a:r>
                      <a:endParaRPr lang="en-US" sz="2200" dirty="0"/>
                    </a:p>
                  </a:txBody>
                  <a:tcPr anchor="ctr"/>
                </a:tc>
                <a:tc>
                  <a:txBody>
                    <a:bodyPr/>
                    <a:lstStyle/>
                    <a:p>
                      <a:pPr algn="just"/>
                      <a:r>
                        <a:rPr lang="en-GB" sz="2200" dirty="0" err="1"/>
                        <a:t>Mẩu</a:t>
                      </a:r>
                      <a:r>
                        <a:rPr lang="en-GB" sz="2200" baseline="0" dirty="0"/>
                        <a:t> </a:t>
                      </a:r>
                      <a:r>
                        <a:rPr lang="en-GB" sz="2200" baseline="0" dirty="0" err="1"/>
                        <a:t>nhựa</a:t>
                      </a:r>
                      <a:r>
                        <a:rPr lang="en-GB" sz="2200" baseline="0" dirty="0"/>
                        <a:t> </a:t>
                      </a:r>
                      <a:r>
                        <a:rPr lang="en-GB" sz="2200" baseline="0" dirty="0" err="1"/>
                        <a:t>nổi</a:t>
                      </a:r>
                      <a:r>
                        <a:rPr lang="en-GB" sz="2200" baseline="0" dirty="0"/>
                        <a:t> </a:t>
                      </a:r>
                      <a:r>
                        <a:rPr lang="en-GB" sz="2200" baseline="0" dirty="0" err="1"/>
                        <a:t>trên</a:t>
                      </a:r>
                      <a:r>
                        <a:rPr lang="en-GB" sz="2200" baseline="0" dirty="0"/>
                        <a:t> </a:t>
                      </a:r>
                      <a:r>
                        <a:rPr lang="en-GB" sz="2200" baseline="0" dirty="0" err="1"/>
                        <a:t>mặt</a:t>
                      </a:r>
                      <a:r>
                        <a:rPr lang="en-GB" sz="2200" baseline="0" dirty="0"/>
                        <a:t> </a:t>
                      </a:r>
                      <a:r>
                        <a:rPr lang="en-GB" sz="2200" baseline="0" dirty="0" err="1"/>
                        <a:t>nước</a:t>
                      </a:r>
                      <a:endParaRPr lang="en-US" sz="2200" dirty="0"/>
                    </a:p>
                  </a:txBody>
                  <a:tcPr anchor="ctr"/>
                </a:tc>
                <a:extLst>
                  <a:ext uri="{0D108BD9-81ED-4DB2-BD59-A6C34878D82A}">
                    <a16:rowId xmlns:a16="http://schemas.microsoft.com/office/drawing/2014/main" val="741837178"/>
                  </a:ext>
                </a:extLst>
              </a:tr>
              <a:tr h="1017100">
                <a:tc>
                  <a:txBody>
                    <a:bodyPr/>
                    <a:lstStyle/>
                    <a:p>
                      <a:pPr algn="ctr"/>
                      <a:r>
                        <a:rPr lang="en-GB" sz="2200"/>
                        <a:t>?</a:t>
                      </a:r>
                      <a:endParaRPr lang="en-US" sz="2200"/>
                    </a:p>
                  </a:txBody>
                  <a:tcPr anchor="ctr"/>
                </a:tc>
                <a:tc>
                  <a:txBody>
                    <a:bodyPr/>
                    <a:lstStyle/>
                    <a:p>
                      <a:pPr algn="ctr"/>
                      <a:r>
                        <a:rPr lang="en-GB" sz="2200"/>
                        <a:t>?</a:t>
                      </a:r>
                      <a:endParaRPr lang="en-US" sz="2200"/>
                    </a:p>
                  </a:txBody>
                  <a:tcPr anchor="ctr"/>
                </a:tc>
                <a:tc>
                  <a:txBody>
                    <a:bodyPr/>
                    <a:lstStyle/>
                    <a:p>
                      <a:pPr algn="ctr"/>
                      <a:r>
                        <a:rPr lang="en-GB" sz="2200"/>
                        <a:t>?</a:t>
                      </a:r>
                      <a:endParaRPr lang="en-US" sz="2200"/>
                    </a:p>
                  </a:txBody>
                  <a:tcPr anchor="ctr"/>
                </a:tc>
                <a:tc>
                  <a:txBody>
                    <a:bodyPr/>
                    <a:lstStyle/>
                    <a:p>
                      <a:pPr algn="ctr"/>
                      <a:r>
                        <a:rPr lang="en-GB" sz="2200" dirty="0"/>
                        <a:t>?</a:t>
                      </a:r>
                      <a:endParaRPr lang="en-US" sz="2200" dirty="0"/>
                    </a:p>
                  </a:txBody>
                  <a:tcPr anchor="ctr"/>
                </a:tc>
                <a:extLst>
                  <a:ext uri="{0D108BD9-81ED-4DB2-BD59-A6C34878D82A}">
                    <a16:rowId xmlns:a16="http://schemas.microsoft.com/office/drawing/2014/main" val="2389855945"/>
                  </a:ext>
                </a:extLst>
              </a:tr>
            </a:tbl>
          </a:graphicData>
        </a:graphic>
      </p:graphicFrame>
      <p:sp>
        <p:nvSpPr>
          <p:cNvPr id="5" name="Rectangle 4"/>
          <p:cNvSpPr/>
          <p:nvPr/>
        </p:nvSpPr>
        <p:spPr>
          <a:xfrm>
            <a:off x="5115642" y="0"/>
            <a:ext cx="1572237" cy="499304"/>
          </a:xfrm>
          <a:prstGeom prst="rect">
            <a:avLst/>
          </a:prstGeom>
          <a:solidFill>
            <a:schemeClr val="accent3">
              <a:lumMod val="40000"/>
              <a:lumOff val="60000"/>
            </a:schemeClr>
          </a:solidFill>
        </p:spPr>
        <p:txBody>
          <a:bodyPr wrap="square">
            <a:spAutoFit/>
          </a:bodyPr>
          <a:lstStyle/>
          <a:p>
            <a:pPr algn="just">
              <a:lnSpc>
                <a:spcPct val="135000"/>
              </a:lnSpc>
              <a:spcBef>
                <a:spcPts val="1200"/>
              </a:spcBef>
              <a:spcAft>
                <a:spcPts val="1200"/>
              </a:spcAft>
            </a:pPr>
            <a:r>
              <a:rPr lang="nl-NL" sz="2200" b="1" dirty="0">
                <a:solidFill>
                  <a:srgbClr val="FF0000"/>
                </a:solidFill>
                <a:latin typeface="Arial" panose="020B0604020202020204" pitchFamily="34" charset="0"/>
                <a:ea typeface="Calibri" panose="020F0502020204030204" pitchFamily="34" charset="0"/>
                <a:cs typeface="Arial" panose="020B0604020202020204" pitchFamily="34" charset="0"/>
              </a:rPr>
              <a:t>Bảng 8.1</a:t>
            </a:r>
            <a:endParaRPr lang="en-US" sz="22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0606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EC31E3-96A7-4FD3-B727-E63B292AAB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tx1">
                    <a:lumMod val="85000"/>
                    <a:lumOff val="15000"/>
                  </a:schemeClr>
                </a:solidFill>
              </a:rPr>
              <a:pPr marL="0" lvl="0" indent="0" algn="r" rtl="0">
                <a:spcBef>
                  <a:spcPts val="0"/>
                </a:spcBef>
                <a:spcAft>
                  <a:spcPts val="0"/>
                </a:spcAft>
                <a:buNone/>
              </a:pPr>
              <a:t>18</a:t>
            </a:fld>
            <a:endParaRPr lang="en">
              <a:solidFill>
                <a:schemeClr val="tx1">
                  <a:lumMod val="85000"/>
                  <a:lumOff val="15000"/>
                </a:schemeClr>
              </a:solidFill>
            </a:endParaRPr>
          </a:p>
        </p:txBody>
      </p:sp>
      <p:graphicFrame>
        <p:nvGraphicFramePr>
          <p:cNvPr id="4" name="Table 4">
            <a:extLst>
              <a:ext uri="{FF2B5EF4-FFF2-40B4-BE49-F238E27FC236}">
                <a16:creationId xmlns:a16="http://schemas.microsoft.com/office/drawing/2014/main" id="{C2E3D7A5-A602-4241-B9FF-1531E44EB884}"/>
              </a:ext>
            </a:extLst>
          </p:cNvPr>
          <p:cNvGraphicFramePr>
            <a:graphicFrameLocks noGrp="1"/>
          </p:cNvGraphicFramePr>
          <p:nvPr>
            <p:extLst>
              <p:ext uri="{D42A27DB-BD31-4B8C-83A1-F6EECF244321}">
                <p14:modId xmlns:p14="http://schemas.microsoft.com/office/powerpoint/2010/main" val="4062623512"/>
              </p:ext>
            </p:extLst>
          </p:nvPr>
        </p:nvGraphicFramePr>
        <p:xfrm>
          <a:off x="-10633" y="41820"/>
          <a:ext cx="9144000" cy="5188747"/>
        </p:xfrm>
        <a:graphic>
          <a:graphicData uri="http://schemas.openxmlformats.org/drawingml/2006/table">
            <a:tbl>
              <a:tblPr firstRow="1" bandRow="1">
                <a:tableStyleId>{35758FB7-9AC5-4552-8A53-C91805E547FA}</a:tableStyleId>
              </a:tblPr>
              <a:tblGrid>
                <a:gridCol w="1446028">
                  <a:extLst>
                    <a:ext uri="{9D8B030D-6E8A-4147-A177-3AD203B41FA5}">
                      <a16:colId xmlns:a16="http://schemas.microsoft.com/office/drawing/2014/main" val="1178532558"/>
                    </a:ext>
                  </a:extLst>
                </a:gridCol>
                <a:gridCol w="2062716">
                  <a:extLst>
                    <a:ext uri="{9D8B030D-6E8A-4147-A177-3AD203B41FA5}">
                      <a16:colId xmlns:a16="http://schemas.microsoft.com/office/drawing/2014/main" val="2758221869"/>
                    </a:ext>
                  </a:extLst>
                </a:gridCol>
                <a:gridCol w="2743200">
                  <a:extLst>
                    <a:ext uri="{9D8B030D-6E8A-4147-A177-3AD203B41FA5}">
                      <a16:colId xmlns:a16="http://schemas.microsoft.com/office/drawing/2014/main" val="3484420043"/>
                    </a:ext>
                  </a:extLst>
                </a:gridCol>
                <a:gridCol w="2892056">
                  <a:extLst>
                    <a:ext uri="{9D8B030D-6E8A-4147-A177-3AD203B41FA5}">
                      <a16:colId xmlns:a16="http://schemas.microsoft.com/office/drawing/2014/main" val="2564979095"/>
                    </a:ext>
                  </a:extLst>
                </a:gridCol>
              </a:tblGrid>
              <a:tr h="777043">
                <a:tc>
                  <a:txBody>
                    <a:bodyPr/>
                    <a:lstStyle/>
                    <a:p>
                      <a:pPr algn="ctr"/>
                      <a:r>
                        <a:rPr lang="en-GB" sz="2400" dirty="0" err="1">
                          <a:solidFill>
                            <a:srgbClr val="0070C0"/>
                          </a:solidFill>
                          <a:latin typeface="Times New Roman" panose="02020603050405020304" pitchFamily="18" charset="0"/>
                          <a:cs typeface="Times New Roman" panose="02020603050405020304" pitchFamily="18" charset="0"/>
                        </a:rPr>
                        <a:t>Tên</a:t>
                      </a:r>
                      <a:r>
                        <a:rPr lang="en-GB" sz="2400" baseline="0" dirty="0">
                          <a:solidFill>
                            <a:srgbClr val="0070C0"/>
                          </a:solidFill>
                          <a:latin typeface="Times New Roman" panose="02020603050405020304" pitchFamily="18" charset="0"/>
                          <a:cs typeface="Times New Roman" panose="02020603050405020304" pitchFamily="18" charset="0"/>
                        </a:rPr>
                        <a:t> </a:t>
                      </a:r>
                      <a:r>
                        <a:rPr lang="en-GB" sz="2400" baseline="0" dirty="0" err="1">
                          <a:solidFill>
                            <a:srgbClr val="0070C0"/>
                          </a:solidFill>
                          <a:latin typeface="Times New Roman" panose="02020603050405020304" pitchFamily="18" charset="0"/>
                          <a:cs typeface="Times New Roman" panose="02020603050405020304" pitchFamily="18" charset="0"/>
                        </a:rPr>
                        <a:t>vật</a:t>
                      </a:r>
                      <a:r>
                        <a:rPr lang="en-GB" sz="2400" baseline="0" dirty="0">
                          <a:solidFill>
                            <a:srgbClr val="0070C0"/>
                          </a:solidFill>
                          <a:latin typeface="Times New Roman" panose="02020603050405020304" pitchFamily="18" charset="0"/>
                          <a:cs typeface="Times New Roman" panose="02020603050405020304" pitchFamily="18" charset="0"/>
                        </a:rPr>
                        <a:t> </a:t>
                      </a:r>
                      <a:r>
                        <a:rPr lang="en-GB" sz="2400" baseline="0" dirty="0" err="1">
                          <a:solidFill>
                            <a:srgbClr val="0070C0"/>
                          </a:solidFill>
                          <a:latin typeface="Times New Roman" panose="02020603050405020304" pitchFamily="18" charset="0"/>
                          <a:cs typeface="Times New Roman" panose="02020603050405020304" pitchFamily="18" charset="0"/>
                        </a:rPr>
                        <a:t>liệu</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GB" sz="2400" dirty="0" err="1">
                          <a:solidFill>
                            <a:srgbClr val="0070C0"/>
                          </a:solidFill>
                          <a:latin typeface="Times New Roman" panose="02020603050405020304" pitchFamily="18" charset="0"/>
                          <a:cs typeface="Times New Roman" panose="02020603050405020304" pitchFamily="18" charset="0"/>
                        </a:rPr>
                        <a:t>Tính</a:t>
                      </a:r>
                      <a:r>
                        <a:rPr lang="en-GB" sz="2400" baseline="0" dirty="0">
                          <a:solidFill>
                            <a:srgbClr val="0070C0"/>
                          </a:solidFill>
                          <a:latin typeface="Times New Roman" panose="02020603050405020304" pitchFamily="18" charset="0"/>
                          <a:cs typeface="Times New Roman" panose="02020603050405020304" pitchFamily="18" charset="0"/>
                        </a:rPr>
                        <a:t> </a:t>
                      </a:r>
                      <a:r>
                        <a:rPr lang="en-GB" sz="2400" baseline="0" dirty="0" err="1">
                          <a:solidFill>
                            <a:srgbClr val="0070C0"/>
                          </a:solidFill>
                          <a:latin typeface="Times New Roman" panose="02020603050405020304" pitchFamily="18" charset="0"/>
                          <a:cs typeface="Times New Roman" panose="02020603050405020304" pitchFamily="18" charset="0"/>
                        </a:rPr>
                        <a:t>chất</a:t>
                      </a:r>
                      <a:r>
                        <a:rPr lang="en-GB" sz="2400" baseline="0" dirty="0">
                          <a:solidFill>
                            <a:srgbClr val="0070C0"/>
                          </a:solidFill>
                          <a:latin typeface="Times New Roman" panose="02020603050405020304" pitchFamily="18" charset="0"/>
                          <a:cs typeface="Times New Roman" panose="02020603050405020304" pitchFamily="18" charset="0"/>
                        </a:rPr>
                        <a:t> </a:t>
                      </a:r>
                      <a:r>
                        <a:rPr lang="en-GB" sz="2400" baseline="0" dirty="0" err="1">
                          <a:solidFill>
                            <a:srgbClr val="0070C0"/>
                          </a:solidFill>
                          <a:latin typeface="Times New Roman" panose="02020603050405020304" pitchFamily="18" charset="0"/>
                          <a:cs typeface="Times New Roman" panose="02020603050405020304" pitchFamily="18" charset="0"/>
                        </a:rPr>
                        <a:t>cơ</a:t>
                      </a:r>
                      <a:r>
                        <a:rPr lang="en-GB" sz="2400" baseline="0" dirty="0">
                          <a:solidFill>
                            <a:srgbClr val="0070C0"/>
                          </a:solidFill>
                          <a:latin typeface="Times New Roman" panose="02020603050405020304" pitchFamily="18" charset="0"/>
                          <a:cs typeface="Times New Roman" panose="02020603050405020304" pitchFamily="18" charset="0"/>
                        </a:rPr>
                        <a:t> </a:t>
                      </a:r>
                      <a:r>
                        <a:rPr lang="en-GB" sz="2400" baseline="0" dirty="0" err="1">
                          <a:solidFill>
                            <a:srgbClr val="0070C0"/>
                          </a:solidFill>
                          <a:latin typeface="Times New Roman" panose="02020603050405020304" pitchFamily="18" charset="0"/>
                          <a:cs typeface="Times New Roman" panose="02020603050405020304" pitchFamily="18" charset="0"/>
                        </a:rPr>
                        <a:t>bản</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GB" sz="2400" dirty="0" err="1">
                          <a:solidFill>
                            <a:srgbClr val="0070C0"/>
                          </a:solidFill>
                          <a:latin typeface="Times New Roman" panose="02020603050405020304" pitchFamily="18" charset="0"/>
                          <a:cs typeface="Times New Roman" panose="02020603050405020304" pitchFamily="18" charset="0"/>
                        </a:rPr>
                        <a:t>Đề</a:t>
                      </a:r>
                      <a:r>
                        <a:rPr lang="en-GB" sz="2400" baseline="0" dirty="0">
                          <a:solidFill>
                            <a:srgbClr val="0070C0"/>
                          </a:solidFill>
                          <a:latin typeface="Times New Roman" panose="02020603050405020304" pitchFamily="18" charset="0"/>
                          <a:cs typeface="Times New Roman" panose="02020603050405020304" pitchFamily="18" charset="0"/>
                        </a:rPr>
                        <a:t> </a:t>
                      </a:r>
                      <a:r>
                        <a:rPr lang="en-GB" sz="2400" baseline="0" dirty="0" err="1">
                          <a:solidFill>
                            <a:srgbClr val="0070C0"/>
                          </a:solidFill>
                          <a:latin typeface="Times New Roman" panose="02020603050405020304" pitchFamily="18" charset="0"/>
                          <a:cs typeface="Times New Roman" panose="02020603050405020304" pitchFamily="18" charset="0"/>
                        </a:rPr>
                        <a:t>xuất</a:t>
                      </a:r>
                      <a:r>
                        <a:rPr lang="en-GB" sz="2400" baseline="0" dirty="0">
                          <a:solidFill>
                            <a:srgbClr val="0070C0"/>
                          </a:solidFill>
                          <a:latin typeface="Times New Roman" panose="02020603050405020304" pitchFamily="18" charset="0"/>
                          <a:cs typeface="Times New Roman" panose="02020603050405020304" pitchFamily="18" charset="0"/>
                        </a:rPr>
                        <a:t> </a:t>
                      </a:r>
                      <a:r>
                        <a:rPr lang="en-GB" sz="2400" baseline="0" dirty="0" err="1">
                          <a:solidFill>
                            <a:srgbClr val="0070C0"/>
                          </a:solidFill>
                          <a:latin typeface="Times New Roman" panose="02020603050405020304" pitchFamily="18" charset="0"/>
                          <a:cs typeface="Times New Roman" panose="02020603050405020304" pitchFamily="18" charset="0"/>
                        </a:rPr>
                        <a:t>cách</a:t>
                      </a:r>
                      <a:r>
                        <a:rPr lang="en-GB" sz="2400" baseline="0" dirty="0">
                          <a:solidFill>
                            <a:srgbClr val="0070C0"/>
                          </a:solidFill>
                          <a:latin typeface="Times New Roman" panose="02020603050405020304" pitchFamily="18" charset="0"/>
                          <a:cs typeface="Times New Roman" panose="02020603050405020304" pitchFamily="18" charset="0"/>
                        </a:rPr>
                        <a:t> </a:t>
                      </a:r>
                      <a:r>
                        <a:rPr lang="en-GB" sz="2400" baseline="0" dirty="0" err="1">
                          <a:solidFill>
                            <a:srgbClr val="0070C0"/>
                          </a:solidFill>
                          <a:latin typeface="Times New Roman" panose="02020603050405020304" pitchFamily="18" charset="0"/>
                          <a:cs typeface="Times New Roman" panose="02020603050405020304" pitchFamily="18" charset="0"/>
                        </a:rPr>
                        <a:t>kiểm</a:t>
                      </a:r>
                      <a:r>
                        <a:rPr lang="en-GB" sz="2400" baseline="0" dirty="0">
                          <a:solidFill>
                            <a:srgbClr val="0070C0"/>
                          </a:solidFill>
                          <a:latin typeface="Times New Roman" panose="02020603050405020304" pitchFamily="18" charset="0"/>
                          <a:cs typeface="Times New Roman" panose="02020603050405020304" pitchFamily="18" charset="0"/>
                        </a:rPr>
                        <a:t> </a:t>
                      </a:r>
                      <a:r>
                        <a:rPr lang="en-GB" sz="2400" baseline="0" dirty="0" err="1">
                          <a:solidFill>
                            <a:srgbClr val="0070C0"/>
                          </a:solidFill>
                          <a:latin typeface="Times New Roman" panose="02020603050405020304" pitchFamily="18" charset="0"/>
                          <a:cs typeface="Times New Roman" panose="02020603050405020304" pitchFamily="18" charset="0"/>
                        </a:rPr>
                        <a:t>tra</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GB" sz="2400" dirty="0" err="1">
                          <a:solidFill>
                            <a:srgbClr val="0070C0"/>
                          </a:solidFill>
                          <a:latin typeface="Times New Roman" panose="02020603050405020304" pitchFamily="18" charset="0"/>
                          <a:cs typeface="Times New Roman" panose="02020603050405020304" pitchFamily="18" charset="0"/>
                        </a:rPr>
                        <a:t>Dấu</a:t>
                      </a:r>
                      <a:r>
                        <a:rPr lang="en-GB" sz="2400" baseline="0" dirty="0">
                          <a:solidFill>
                            <a:srgbClr val="0070C0"/>
                          </a:solidFill>
                          <a:latin typeface="Times New Roman" panose="02020603050405020304" pitchFamily="18" charset="0"/>
                          <a:cs typeface="Times New Roman" panose="02020603050405020304" pitchFamily="18" charset="0"/>
                        </a:rPr>
                        <a:t> </a:t>
                      </a:r>
                      <a:r>
                        <a:rPr lang="en-GB" sz="2400" baseline="0" dirty="0" err="1">
                          <a:solidFill>
                            <a:srgbClr val="0070C0"/>
                          </a:solidFill>
                          <a:latin typeface="Times New Roman" panose="02020603050405020304" pitchFamily="18" charset="0"/>
                          <a:cs typeface="Times New Roman" panose="02020603050405020304" pitchFamily="18" charset="0"/>
                        </a:rPr>
                        <a:t>hiệu</a:t>
                      </a:r>
                      <a:endParaRPr lang="en-US" sz="24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66747655"/>
                  </a:ext>
                </a:extLst>
              </a:tr>
              <a:tr h="798031">
                <a:tc>
                  <a:txBody>
                    <a:bodyPr/>
                    <a:lstStyle/>
                    <a:p>
                      <a:pPr algn="just"/>
                      <a:r>
                        <a:rPr lang="en-GB" sz="2400" b="1" dirty="0" err="1">
                          <a:solidFill>
                            <a:srgbClr val="FF0000"/>
                          </a:solidFill>
                          <a:latin typeface="Times New Roman" panose="02020603050405020304" pitchFamily="18" charset="0"/>
                          <a:cs typeface="Times New Roman" panose="02020603050405020304" pitchFamily="18" charset="0"/>
                        </a:rPr>
                        <a:t>Nhựa</a:t>
                      </a:r>
                      <a:endParaRPr lang="en-US" sz="2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just"/>
                      <a:r>
                        <a:rPr lang="en-GB" sz="2400" b="1" dirty="0" err="1">
                          <a:solidFill>
                            <a:srgbClr val="FF0000"/>
                          </a:solidFill>
                          <a:latin typeface="Times New Roman" panose="02020603050405020304" pitchFamily="18" charset="0"/>
                          <a:cs typeface="Times New Roman" panose="02020603050405020304" pitchFamily="18" charset="0"/>
                        </a:rPr>
                        <a:t>Nhẹ</a:t>
                      </a:r>
                      <a:endParaRPr lang="en-US" sz="2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just"/>
                      <a:r>
                        <a:rPr lang="en-GB" sz="2400" b="1" dirty="0" err="1">
                          <a:solidFill>
                            <a:srgbClr val="FF0000"/>
                          </a:solidFill>
                          <a:latin typeface="Times New Roman" panose="02020603050405020304" pitchFamily="18" charset="0"/>
                          <a:cs typeface="Times New Roman" panose="02020603050405020304" pitchFamily="18" charset="0"/>
                        </a:rPr>
                        <a:t>Lấy</a:t>
                      </a:r>
                      <a:r>
                        <a:rPr lang="en-GB" sz="2400" b="1" baseline="0" dirty="0">
                          <a:solidFill>
                            <a:srgbClr val="FF0000"/>
                          </a:solidFill>
                          <a:latin typeface="Times New Roman" panose="02020603050405020304" pitchFamily="18" charset="0"/>
                          <a:cs typeface="Times New Roman" panose="02020603050405020304" pitchFamily="18" charset="0"/>
                        </a:rPr>
                        <a:t> </a:t>
                      </a:r>
                      <a:r>
                        <a:rPr lang="en-GB" sz="2400" b="1" baseline="0" dirty="0" err="1">
                          <a:solidFill>
                            <a:srgbClr val="FF0000"/>
                          </a:solidFill>
                          <a:latin typeface="Times New Roman" panose="02020603050405020304" pitchFamily="18" charset="0"/>
                          <a:cs typeface="Times New Roman" panose="02020603050405020304" pitchFamily="18" charset="0"/>
                        </a:rPr>
                        <a:t>mẩu</a:t>
                      </a:r>
                      <a:r>
                        <a:rPr lang="en-GB" sz="2400" b="1" baseline="0" dirty="0">
                          <a:solidFill>
                            <a:srgbClr val="FF0000"/>
                          </a:solidFill>
                          <a:latin typeface="Times New Roman" panose="02020603050405020304" pitchFamily="18" charset="0"/>
                          <a:cs typeface="Times New Roman" panose="02020603050405020304" pitchFamily="18" charset="0"/>
                        </a:rPr>
                        <a:t> </a:t>
                      </a:r>
                      <a:r>
                        <a:rPr lang="en-GB" sz="2400" b="1" baseline="0" dirty="0" err="1">
                          <a:solidFill>
                            <a:srgbClr val="FF0000"/>
                          </a:solidFill>
                          <a:latin typeface="Times New Roman" panose="02020603050405020304" pitchFamily="18" charset="0"/>
                          <a:cs typeface="Times New Roman" panose="02020603050405020304" pitchFamily="18" charset="0"/>
                        </a:rPr>
                        <a:t>nhựa</a:t>
                      </a:r>
                      <a:r>
                        <a:rPr lang="en-GB" sz="2400" b="1" baseline="0" dirty="0">
                          <a:solidFill>
                            <a:srgbClr val="FF0000"/>
                          </a:solidFill>
                          <a:latin typeface="Times New Roman" panose="02020603050405020304" pitchFamily="18" charset="0"/>
                          <a:cs typeface="Times New Roman" panose="02020603050405020304" pitchFamily="18" charset="0"/>
                        </a:rPr>
                        <a:t> </a:t>
                      </a:r>
                      <a:r>
                        <a:rPr lang="en-GB" sz="2400" b="1" baseline="0" dirty="0" err="1">
                          <a:solidFill>
                            <a:srgbClr val="FF0000"/>
                          </a:solidFill>
                          <a:latin typeface="Times New Roman" panose="02020603050405020304" pitchFamily="18" charset="0"/>
                          <a:cs typeface="Times New Roman" panose="02020603050405020304" pitchFamily="18" charset="0"/>
                        </a:rPr>
                        <a:t>đặt</a:t>
                      </a:r>
                      <a:r>
                        <a:rPr lang="en-GB" sz="2400" b="1" baseline="0" dirty="0">
                          <a:solidFill>
                            <a:srgbClr val="FF0000"/>
                          </a:solidFill>
                          <a:latin typeface="Times New Roman" panose="02020603050405020304" pitchFamily="18" charset="0"/>
                          <a:cs typeface="Times New Roman" panose="02020603050405020304" pitchFamily="18" charset="0"/>
                        </a:rPr>
                        <a:t> </a:t>
                      </a:r>
                      <a:r>
                        <a:rPr lang="en-GB" sz="2400" b="1" baseline="0" dirty="0" err="1">
                          <a:solidFill>
                            <a:srgbClr val="FF0000"/>
                          </a:solidFill>
                          <a:latin typeface="Times New Roman" panose="02020603050405020304" pitchFamily="18" charset="0"/>
                          <a:cs typeface="Times New Roman" panose="02020603050405020304" pitchFamily="18" charset="0"/>
                        </a:rPr>
                        <a:t>vào</a:t>
                      </a:r>
                      <a:r>
                        <a:rPr lang="en-GB" sz="2400" b="1" baseline="0" dirty="0">
                          <a:solidFill>
                            <a:srgbClr val="FF0000"/>
                          </a:solidFill>
                          <a:latin typeface="Times New Roman" panose="02020603050405020304" pitchFamily="18" charset="0"/>
                          <a:cs typeface="Times New Roman" panose="02020603050405020304" pitchFamily="18" charset="0"/>
                        </a:rPr>
                        <a:t> </a:t>
                      </a:r>
                      <a:r>
                        <a:rPr lang="en-GB" sz="2400" b="1" baseline="0" dirty="0" err="1">
                          <a:solidFill>
                            <a:srgbClr val="FF0000"/>
                          </a:solidFill>
                          <a:latin typeface="Times New Roman" panose="02020603050405020304" pitchFamily="18" charset="0"/>
                          <a:cs typeface="Times New Roman" panose="02020603050405020304" pitchFamily="18" charset="0"/>
                        </a:rPr>
                        <a:t>chậu</a:t>
                      </a:r>
                      <a:r>
                        <a:rPr lang="en-GB" sz="2400" b="1" baseline="0" dirty="0">
                          <a:solidFill>
                            <a:srgbClr val="FF0000"/>
                          </a:solidFill>
                          <a:latin typeface="Times New Roman" panose="02020603050405020304" pitchFamily="18" charset="0"/>
                          <a:cs typeface="Times New Roman" panose="02020603050405020304" pitchFamily="18" charset="0"/>
                        </a:rPr>
                        <a:t> </a:t>
                      </a:r>
                      <a:r>
                        <a:rPr lang="en-GB" sz="2400" b="1" baseline="0" dirty="0" err="1">
                          <a:solidFill>
                            <a:srgbClr val="FF0000"/>
                          </a:solidFill>
                          <a:latin typeface="Times New Roman" panose="02020603050405020304" pitchFamily="18" charset="0"/>
                          <a:cs typeface="Times New Roman" panose="02020603050405020304" pitchFamily="18" charset="0"/>
                        </a:rPr>
                        <a:t>nước</a:t>
                      </a:r>
                      <a:endParaRPr lang="en-US" sz="2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just"/>
                      <a:r>
                        <a:rPr lang="en-GB" sz="2400" b="1" dirty="0" err="1">
                          <a:solidFill>
                            <a:srgbClr val="FF0000"/>
                          </a:solidFill>
                          <a:latin typeface="Times New Roman" panose="02020603050405020304" pitchFamily="18" charset="0"/>
                          <a:cs typeface="Times New Roman" panose="02020603050405020304" pitchFamily="18" charset="0"/>
                        </a:rPr>
                        <a:t>Mẩu</a:t>
                      </a:r>
                      <a:r>
                        <a:rPr lang="en-GB" sz="2400" b="1" baseline="0" dirty="0">
                          <a:solidFill>
                            <a:srgbClr val="FF0000"/>
                          </a:solidFill>
                          <a:latin typeface="Times New Roman" panose="02020603050405020304" pitchFamily="18" charset="0"/>
                          <a:cs typeface="Times New Roman" panose="02020603050405020304" pitchFamily="18" charset="0"/>
                        </a:rPr>
                        <a:t> </a:t>
                      </a:r>
                      <a:r>
                        <a:rPr lang="en-GB" sz="2400" b="1" baseline="0" dirty="0" err="1">
                          <a:solidFill>
                            <a:srgbClr val="FF0000"/>
                          </a:solidFill>
                          <a:latin typeface="Times New Roman" panose="02020603050405020304" pitchFamily="18" charset="0"/>
                          <a:cs typeface="Times New Roman" panose="02020603050405020304" pitchFamily="18" charset="0"/>
                        </a:rPr>
                        <a:t>nhựa</a:t>
                      </a:r>
                      <a:r>
                        <a:rPr lang="en-GB" sz="2400" b="1" baseline="0" dirty="0">
                          <a:solidFill>
                            <a:srgbClr val="FF0000"/>
                          </a:solidFill>
                          <a:latin typeface="Times New Roman" panose="02020603050405020304" pitchFamily="18" charset="0"/>
                          <a:cs typeface="Times New Roman" panose="02020603050405020304" pitchFamily="18" charset="0"/>
                        </a:rPr>
                        <a:t> </a:t>
                      </a:r>
                      <a:r>
                        <a:rPr lang="en-GB" sz="2400" b="1" baseline="0" dirty="0" err="1">
                          <a:solidFill>
                            <a:srgbClr val="FF0000"/>
                          </a:solidFill>
                          <a:latin typeface="Times New Roman" panose="02020603050405020304" pitchFamily="18" charset="0"/>
                          <a:cs typeface="Times New Roman" panose="02020603050405020304" pitchFamily="18" charset="0"/>
                        </a:rPr>
                        <a:t>nổi</a:t>
                      </a:r>
                      <a:r>
                        <a:rPr lang="en-GB" sz="2400" b="1" baseline="0" dirty="0">
                          <a:solidFill>
                            <a:srgbClr val="FF0000"/>
                          </a:solidFill>
                          <a:latin typeface="Times New Roman" panose="02020603050405020304" pitchFamily="18" charset="0"/>
                          <a:cs typeface="Times New Roman" panose="02020603050405020304" pitchFamily="18" charset="0"/>
                        </a:rPr>
                        <a:t> </a:t>
                      </a:r>
                      <a:r>
                        <a:rPr lang="en-GB" sz="2400" b="1" baseline="0" dirty="0" err="1">
                          <a:solidFill>
                            <a:srgbClr val="FF0000"/>
                          </a:solidFill>
                          <a:latin typeface="Times New Roman" panose="02020603050405020304" pitchFamily="18" charset="0"/>
                          <a:cs typeface="Times New Roman" panose="02020603050405020304" pitchFamily="18" charset="0"/>
                        </a:rPr>
                        <a:t>trên</a:t>
                      </a:r>
                      <a:r>
                        <a:rPr lang="en-GB" sz="2400" b="1" baseline="0" dirty="0">
                          <a:solidFill>
                            <a:srgbClr val="FF0000"/>
                          </a:solidFill>
                          <a:latin typeface="Times New Roman" panose="02020603050405020304" pitchFamily="18" charset="0"/>
                          <a:cs typeface="Times New Roman" panose="02020603050405020304" pitchFamily="18" charset="0"/>
                        </a:rPr>
                        <a:t> </a:t>
                      </a:r>
                      <a:r>
                        <a:rPr lang="en-GB" sz="2400" b="1" baseline="0" dirty="0" err="1">
                          <a:solidFill>
                            <a:srgbClr val="FF0000"/>
                          </a:solidFill>
                          <a:latin typeface="Times New Roman" panose="02020603050405020304" pitchFamily="18" charset="0"/>
                          <a:cs typeface="Times New Roman" panose="02020603050405020304" pitchFamily="18" charset="0"/>
                        </a:rPr>
                        <a:t>mặt</a:t>
                      </a:r>
                      <a:r>
                        <a:rPr lang="en-GB" sz="2400" b="1" baseline="0" dirty="0">
                          <a:solidFill>
                            <a:srgbClr val="FF0000"/>
                          </a:solidFill>
                          <a:latin typeface="Times New Roman" panose="02020603050405020304" pitchFamily="18" charset="0"/>
                          <a:cs typeface="Times New Roman" panose="02020603050405020304" pitchFamily="18" charset="0"/>
                        </a:rPr>
                        <a:t> </a:t>
                      </a:r>
                      <a:r>
                        <a:rPr lang="en-GB" sz="2400" b="1" baseline="0" dirty="0" err="1">
                          <a:solidFill>
                            <a:srgbClr val="FF0000"/>
                          </a:solidFill>
                          <a:latin typeface="Times New Roman" panose="02020603050405020304" pitchFamily="18" charset="0"/>
                          <a:cs typeface="Times New Roman" panose="02020603050405020304" pitchFamily="18" charset="0"/>
                        </a:rPr>
                        <a:t>nước</a:t>
                      </a:r>
                      <a:endParaRPr lang="en-US" sz="2400"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81255784"/>
                  </a:ext>
                </a:extLst>
              </a:tr>
              <a:tr h="707988">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84743715"/>
                  </a:ext>
                </a:extLst>
              </a:tr>
              <a:tr h="710875">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57305185"/>
                  </a:ext>
                </a:extLst>
              </a:tr>
              <a:tr h="707988">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9577426"/>
                  </a:ext>
                </a:extLst>
              </a:tr>
              <a:tr h="707988">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3120024"/>
                  </a:ext>
                </a:extLst>
              </a:tr>
              <a:tr h="707988">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76560216"/>
                  </a:ext>
                </a:extLst>
              </a:tr>
            </a:tbl>
          </a:graphicData>
        </a:graphic>
      </p:graphicFrame>
      <p:sp>
        <p:nvSpPr>
          <p:cNvPr id="5" name="Rectangle: Rounded Corners 4">
            <a:extLst>
              <a:ext uri="{FF2B5EF4-FFF2-40B4-BE49-F238E27FC236}">
                <a16:creationId xmlns:a16="http://schemas.microsoft.com/office/drawing/2014/main" id="{5FFC2B49-80BA-4307-9711-E027AEAC545D}"/>
              </a:ext>
            </a:extLst>
          </p:cNvPr>
          <p:cNvSpPr/>
          <p:nvPr/>
        </p:nvSpPr>
        <p:spPr>
          <a:xfrm>
            <a:off x="93475" y="1716114"/>
            <a:ext cx="1019402"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Cao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su</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980FE68-6DAC-4E39-A2D2-972538C85368}"/>
              </a:ext>
            </a:extLst>
          </p:cNvPr>
          <p:cNvSpPr/>
          <p:nvPr/>
        </p:nvSpPr>
        <p:spPr>
          <a:xfrm>
            <a:off x="3693632" y="1704393"/>
            <a:ext cx="2169344" cy="5627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err="1">
                <a:solidFill>
                  <a:schemeClr val="tx1">
                    <a:lumMod val="85000"/>
                    <a:lumOff val="15000"/>
                  </a:schemeClr>
                </a:solidFill>
                <a:latin typeface="Times New Roman" panose="02020603050405020304" pitchFamily="18" charset="0"/>
                <a:cs typeface="Times New Roman" panose="02020603050405020304" pitchFamily="18" charset="0"/>
              </a:rPr>
              <a:t>Lấy</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sợi</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dây</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c</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ao</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su</a:t>
            </a:r>
            <a:r>
              <a:rPr lang="en-US"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kéo</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mạnh</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2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đầu</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1AECBF7-E916-411F-9A51-2D9786535CCB}"/>
              </a:ext>
            </a:extLst>
          </p:cNvPr>
          <p:cNvSpPr/>
          <p:nvPr/>
        </p:nvSpPr>
        <p:spPr>
          <a:xfrm>
            <a:off x="1492251" y="1716219"/>
            <a:ext cx="1697668"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Co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dãn</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đàn</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hồi</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CBAF1254-E002-4110-A914-C189180F7E38}"/>
              </a:ext>
            </a:extLst>
          </p:cNvPr>
          <p:cNvSpPr/>
          <p:nvPr/>
        </p:nvSpPr>
        <p:spPr>
          <a:xfrm>
            <a:off x="6267450" y="1631794"/>
            <a:ext cx="2876550" cy="84068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err="1">
                <a:solidFill>
                  <a:schemeClr val="tx1">
                    <a:lumMod val="85000"/>
                    <a:lumOff val="15000"/>
                  </a:schemeClr>
                </a:solidFill>
                <a:latin typeface="Times New Roman" panose="02020603050405020304" pitchFamily="18" charset="0"/>
                <a:cs typeface="Times New Roman" panose="02020603050405020304" pitchFamily="18" charset="0"/>
              </a:rPr>
              <a:t>Sợi</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c</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ao</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su</a:t>
            </a:r>
            <a:r>
              <a:rPr lang="en-US"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dãn</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ra</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bỏ</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tay</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ra</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thì</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sợi</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cao</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su</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trở</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về</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dạng</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ban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đầu</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35A3317B-F66B-41BC-8D50-721105949387}"/>
              </a:ext>
            </a:extLst>
          </p:cNvPr>
          <p:cNvSpPr/>
          <p:nvPr/>
        </p:nvSpPr>
        <p:spPr>
          <a:xfrm>
            <a:off x="108100" y="2434299"/>
            <a:ext cx="1193650"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Kim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loại</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17C16899-9389-4159-9093-28AA06F23BED}"/>
              </a:ext>
            </a:extLst>
          </p:cNvPr>
          <p:cNvSpPr/>
          <p:nvPr/>
        </p:nvSpPr>
        <p:spPr>
          <a:xfrm>
            <a:off x="33818" y="3136202"/>
            <a:ext cx="1312382"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Thủy</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tinh</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397F639-B171-4F81-85AF-32728DAAA14F}"/>
              </a:ext>
            </a:extLst>
          </p:cNvPr>
          <p:cNvSpPr/>
          <p:nvPr/>
        </p:nvSpPr>
        <p:spPr>
          <a:xfrm>
            <a:off x="3719255" y="3832935"/>
            <a:ext cx="2143721"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Cho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nên</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bếp</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đun</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36EC8ABC-012A-42A8-8F8D-DDEB877485D0}"/>
              </a:ext>
            </a:extLst>
          </p:cNvPr>
          <p:cNvSpPr/>
          <p:nvPr/>
        </p:nvSpPr>
        <p:spPr>
          <a:xfrm>
            <a:off x="3596761" y="2403563"/>
            <a:ext cx="2573078"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err="1">
                <a:solidFill>
                  <a:schemeClr val="tx1">
                    <a:lumMod val="85000"/>
                    <a:lumOff val="15000"/>
                  </a:schemeClr>
                </a:solidFill>
                <a:latin typeface="Times New Roman" panose="02020603050405020304" pitchFamily="18" charset="0"/>
                <a:cs typeface="Times New Roman" panose="02020603050405020304" pitchFamily="18" charset="0"/>
              </a:rPr>
              <a:t>Lấy</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kim</a:t>
            </a:r>
            <a:r>
              <a:rPr lang="en-US"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loại</a:t>
            </a:r>
            <a:r>
              <a:rPr lang="en-US"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đặt</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vào</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chậu</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D622CE1-7B0F-4536-92C7-39D21CD5EAFA}"/>
              </a:ext>
            </a:extLst>
          </p:cNvPr>
          <p:cNvSpPr/>
          <p:nvPr/>
        </p:nvSpPr>
        <p:spPr>
          <a:xfrm>
            <a:off x="6223000" y="2476341"/>
            <a:ext cx="2901212" cy="77634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err="1">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kim</a:t>
            </a:r>
            <a:r>
              <a:rPr lang="en-US"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loại</a:t>
            </a:r>
            <a:r>
              <a:rPr lang="en-US"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nổi</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nhẹ</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trên</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mặt</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nước</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hoặc</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chìm</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nặng</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xuống</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5F8C214F-F978-4669-89C5-F0D0BAA59D6F}"/>
              </a:ext>
            </a:extLst>
          </p:cNvPr>
          <p:cNvSpPr/>
          <p:nvPr/>
        </p:nvSpPr>
        <p:spPr>
          <a:xfrm>
            <a:off x="1562101" y="3853400"/>
            <a:ext cx="1873249"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Chịu</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nhiệt</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cao</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2780830A-1574-4104-9DF7-BE99406B24F0}"/>
              </a:ext>
            </a:extLst>
          </p:cNvPr>
          <p:cNvSpPr/>
          <p:nvPr/>
        </p:nvSpPr>
        <p:spPr>
          <a:xfrm>
            <a:off x="186891" y="4617513"/>
            <a:ext cx="79744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Gỗ</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85A0D031-93AC-4178-A1D0-D3DC21A7E236}"/>
              </a:ext>
            </a:extLst>
          </p:cNvPr>
          <p:cNvSpPr/>
          <p:nvPr/>
        </p:nvSpPr>
        <p:spPr>
          <a:xfrm>
            <a:off x="3693632" y="3133156"/>
            <a:ext cx="2374900"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Cho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nước</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vào</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cốc</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thủy</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tinh</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17ACF579-A6AC-411D-91F4-A97F0D2A213A}"/>
              </a:ext>
            </a:extLst>
          </p:cNvPr>
          <p:cNvSpPr/>
          <p:nvPr/>
        </p:nvSpPr>
        <p:spPr>
          <a:xfrm>
            <a:off x="6163268" y="3362529"/>
            <a:ext cx="3247432"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Nước</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không</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bị</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chảy</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ra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ngoài</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410D5A22-640A-47AE-853D-BEDC6CAD8738}"/>
              </a:ext>
            </a:extLst>
          </p:cNvPr>
          <p:cNvSpPr/>
          <p:nvPr/>
        </p:nvSpPr>
        <p:spPr>
          <a:xfrm>
            <a:off x="124347" y="3817068"/>
            <a:ext cx="797442"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Gốm</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E5065811-68B9-4217-8F11-2A8C2348B8EE}"/>
              </a:ext>
            </a:extLst>
          </p:cNvPr>
          <p:cNvSpPr/>
          <p:nvPr/>
        </p:nvSpPr>
        <p:spPr>
          <a:xfrm>
            <a:off x="1630477" y="3164906"/>
            <a:ext cx="1725571"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Không</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thấm</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B8F2D18D-5783-471C-83D5-0A8E797F5E72}"/>
              </a:ext>
            </a:extLst>
          </p:cNvPr>
          <p:cNvSpPr/>
          <p:nvPr/>
        </p:nvSpPr>
        <p:spPr>
          <a:xfrm>
            <a:off x="2081402" y="4613594"/>
            <a:ext cx="797442" cy="414896"/>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Nhẹ</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465B6C70-D9ED-4BA5-98B4-3FE0AE69DD2C}"/>
              </a:ext>
            </a:extLst>
          </p:cNvPr>
          <p:cNvSpPr/>
          <p:nvPr/>
        </p:nvSpPr>
        <p:spPr>
          <a:xfrm>
            <a:off x="6267450" y="4662624"/>
            <a:ext cx="2940050" cy="52681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err="1">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gỗ</a:t>
            </a:r>
            <a:r>
              <a:rPr lang="en-US"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nổi</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trên</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mặt</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F2A4AB13-590C-4637-B54C-E75618D6EE10}"/>
              </a:ext>
            </a:extLst>
          </p:cNvPr>
          <p:cNvSpPr/>
          <p:nvPr/>
        </p:nvSpPr>
        <p:spPr>
          <a:xfrm>
            <a:off x="3719255" y="4530806"/>
            <a:ext cx="1977504"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2000" dirty="0" err="1">
                <a:solidFill>
                  <a:schemeClr val="tx1">
                    <a:lumMod val="85000"/>
                    <a:lumOff val="15000"/>
                  </a:schemeClr>
                </a:solidFill>
                <a:latin typeface="Times New Roman" panose="02020603050405020304" pitchFamily="18" charset="0"/>
                <a:cs typeface="Times New Roman" panose="02020603050405020304" pitchFamily="18" charset="0"/>
              </a:rPr>
              <a:t>Lấy</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gỗ</a:t>
            </a:r>
            <a:r>
              <a:rPr lang="en-US"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đặt</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vào</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chậu</a:t>
            </a:r>
            <a:r>
              <a:rPr lang="en-GB" sz="20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2000" baseline="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B88BD0D2-0743-475D-9995-9548DF8C62ED}"/>
              </a:ext>
            </a:extLst>
          </p:cNvPr>
          <p:cNvSpPr/>
          <p:nvPr/>
        </p:nvSpPr>
        <p:spPr>
          <a:xfrm>
            <a:off x="1643173" y="2382824"/>
            <a:ext cx="1504364"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Nặng</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nhẹ</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
        <p:nvSpPr>
          <p:cNvPr id="24" name="Rectangle: Rounded Corners 23">
            <a:extLst>
              <a:ext uri="{FF2B5EF4-FFF2-40B4-BE49-F238E27FC236}">
                <a16:creationId xmlns:a16="http://schemas.microsoft.com/office/drawing/2014/main" id="{680EFE5D-241A-4501-9F68-150AF89B2151}"/>
              </a:ext>
            </a:extLst>
          </p:cNvPr>
          <p:cNvSpPr/>
          <p:nvPr/>
        </p:nvSpPr>
        <p:spPr>
          <a:xfrm>
            <a:off x="6267450" y="4017085"/>
            <a:ext cx="2940050"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Không</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có</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biểu</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hiện</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bị</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nứt</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vỡ</a:t>
            </a:r>
            <a:endParaRPr lang="en-US" sz="2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89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fltVal val="0"/>
                                          </p:val>
                                        </p:tav>
                                        <p:tav tm="100000">
                                          <p:val>
                                            <p:strVal val="#ppt_w"/>
                                          </p:val>
                                        </p:tav>
                                      </p:tavLst>
                                    </p:anim>
                                    <p:anim calcmode="lin" valueType="num">
                                      <p:cBhvr>
                                        <p:cTn id="55" dur="1000" fill="hold"/>
                                        <p:tgtEl>
                                          <p:spTgt spid="19"/>
                                        </p:tgtEl>
                                        <p:attrNameLst>
                                          <p:attrName>ppt_h</p:attrName>
                                        </p:attrNameLst>
                                      </p:cBhvr>
                                      <p:tavLst>
                                        <p:tav tm="0">
                                          <p:val>
                                            <p:fltVal val="0"/>
                                          </p:val>
                                        </p:tav>
                                        <p:tav tm="100000">
                                          <p:val>
                                            <p:strVal val="#ppt_h"/>
                                          </p:val>
                                        </p:tav>
                                      </p:tavLst>
                                    </p:anim>
                                    <p:anim calcmode="lin" valueType="num">
                                      <p:cBhvr>
                                        <p:cTn id="56" dur="1000" fill="hold"/>
                                        <p:tgtEl>
                                          <p:spTgt spid="19"/>
                                        </p:tgtEl>
                                        <p:attrNameLst>
                                          <p:attrName>style.rotation</p:attrName>
                                        </p:attrNameLst>
                                      </p:cBhvr>
                                      <p:tavLst>
                                        <p:tav tm="0">
                                          <p:val>
                                            <p:fltVal val="90"/>
                                          </p:val>
                                        </p:tav>
                                        <p:tav tm="100000">
                                          <p:val>
                                            <p:fltVal val="0"/>
                                          </p:val>
                                        </p:tav>
                                      </p:tavLst>
                                    </p:anim>
                                    <p:animEffect transition="in" filter="fade">
                                      <p:cBhvr>
                                        <p:cTn id="57" dur="1000"/>
                                        <p:tgtEl>
                                          <p:spTgt spid="19"/>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fltVal val="0"/>
                                          </p:val>
                                        </p:tav>
                                        <p:tav tm="100000">
                                          <p:val>
                                            <p:strVal val="#ppt_w"/>
                                          </p:val>
                                        </p:tav>
                                      </p:tavLst>
                                    </p:anim>
                                    <p:anim calcmode="lin" valueType="num">
                                      <p:cBhvr>
                                        <p:cTn id="61" dur="1000" fill="hold"/>
                                        <p:tgtEl>
                                          <p:spTgt spid="16"/>
                                        </p:tgtEl>
                                        <p:attrNameLst>
                                          <p:attrName>ppt_h</p:attrName>
                                        </p:attrNameLst>
                                      </p:cBhvr>
                                      <p:tavLst>
                                        <p:tav tm="0">
                                          <p:val>
                                            <p:fltVal val="0"/>
                                          </p:val>
                                        </p:tav>
                                        <p:tav tm="100000">
                                          <p:val>
                                            <p:strVal val="#ppt_h"/>
                                          </p:val>
                                        </p:tav>
                                      </p:tavLst>
                                    </p:anim>
                                    <p:anim calcmode="lin" valueType="num">
                                      <p:cBhvr>
                                        <p:cTn id="62" dur="1000" fill="hold"/>
                                        <p:tgtEl>
                                          <p:spTgt spid="16"/>
                                        </p:tgtEl>
                                        <p:attrNameLst>
                                          <p:attrName>style.rotation</p:attrName>
                                        </p:attrNameLst>
                                      </p:cBhvr>
                                      <p:tavLst>
                                        <p:tav tm="0">
                                          <p:val>
                                            <p:fltVal val="90"/>
                                          </p:val>
                                        </p:tav>
                                        <p:tav tm="100000">
                                          <p:val>
                                            <p:fltVal val="0"/>
                                          </p:val>
                                        </p:tav>
                                      </p:tavLst>
                                    </p:anim>
                                    <p:animEffect transition="in" filter="fade">
                                      <p:cBhvr>
                                        <p:cTn id="63" dur="1000"/>
                                        <p:tgtEl>
                                          <p:spTgt spid="16"/>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 calcmode="lin" valueType="num">
                                      <p:cBhvr>
                                        <p:cTn id="68" dur="1000" fill="hold"/>
                                        <p:tgtEl>
                                          <p:spTgt spid="17"/>
                                        </p:tgtEl>
                                        <p:attrNameLst>
                                          <p:attrName>style.rotation</p:attrName>
                                        </p:attrNameLst>
                                      </p:cBhvr>
                                      <p:tavLst>
                                        <p:tav tm="0">
                                          <p:val>
                                            <p:fltVal val="90"/>
                                          </p:val>
                                        </p:tav>
                                        <p:tav tm="100000">
                                          <p:val>
                                            <p:fltVal val="0"/>
                                          </p:val>
                                        </p:tav>
                                      </p:tavLst>
                                    </p:anim>
                                    <p:animEffect transition="in" filter="fade">
                                      <p:cBhvr>
                                        <p:cTn id="69" dur="1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barn(inVertical)">
                                      <p:cBhvr>
                                        <p:cTn id="96" dur="500"/>
                                        <p:tgtEl>
                                          <p:spTgt spid="15"/>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barn(inVertical)">
                                      <p:cBhvr>
                                        <p:cTn id="99" dur="500"/>
                                        <p:tgtEl>
                                          <p:spTgt spid="20"/>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arn(inVertical)">
                                      <p:cBhvr>
                                        <p:cTn id="102" dur="500"/>
                                        <p:tgtEl>
                                          <p:spTgt spid="22"/>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barn(inVertical)">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8862C3-4734-41A1-9019-6A1CC6F068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19</a:t>
            </a:fld>
            <a:endParaRPr lang="en"/>
          </a:p>
        </p:txBody>
      </p:sp>
      <p:sp>
        <p:nvSpPr>
          <p:cNvPr id="4" name="Thought Bubble: Cloud 3">
            <a:extLst>
              <a:ext uri="{FF2B5EF4-FFF2-40B4-BE49-F238E27FC236}">
                <a16:creationId xmlns:a16="http://schemas.microsoft.com/office/drawing/2014/main" id="{6EBA6D08-849A-4ADE-B80C-5A87F1C00595}"/>
              </a:ext>
            </a:extLst>
          </p:cNvPr>
          <p:cNvSpPr/>
          <p:nvPr/>
        </p:nvSpPr>
        <p:spPr>
          <a:xfrm>
            <a:off x="1174751" y="329610"/>
            <a:ext cx="3482310" cy="1988288"/>
          </a:xfrm>
          <a:prstGeom prst="cloudCallout">
            <a:avLst>
              <a:gd name="adj1" fmla="val -47904"/>
              <a:gd name="adj2" fmla="val 481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0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ABC128-907F-4F16-94AC-C03AB262ED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a:t>
            </a:fld>
            <a:endParaRPr lang="en"/>
          </a:p>
        </p:txBody>
      </p:sp>
      <p:sp>
        <p:nvSpPr>
          <p:cNvPr id="3" name="Rectangle: Rounded Corners 2">
            <a:extLst>
              <a:ext uri="{FF2B5EF4-FFF2-40B4-BE49-F238E27FC236}">
                <a16:creationId xmlns:a16="http://schemas.microsoft.com/office/drawing/2014/main" id="{C32690BD-8662-490C-A0E3-071BA53495EB}"/>
              </a:ext>
            </a:extLst>
          </p:cNvPr>
          <p:cNvSpPr/>
          <p:nvPr/>
        </p:nvSpPr>
        <p:spPr>
          <a:xfrm>
            <a:off x="0" y="-50849"/>
            <a:ext cx="9144000" cy="11711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Bef>
                <a:spcPts val="600"/>
              </a:spcBef>
              <a:spcAft>
                <a:spcPts val="600"/>
              </a:spcAft>
            </a:pPr>
            <a:r>
              <a:rPr lang="vi-VN" sz="24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8</a:t>
            </a:r>
            <a:r>
              <a:rPr lang="vi-VN"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SỐ VẬT LIỆU, NHIÊN LIỆU VÀ NGUYÊN LIỆU THÔNG DỤNG</a:t>
            </a:r>
            <a:endParaRPr lang="vi-VN" sz="2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7" name="Picture 2" descr="VinFast bất ngờ mở bán mẫu ô tô điện đầu tiên giá 690 triệu đồng | VOV.VN">
            <a:extLst>
              <a:ext uri="{FF2B5EF4-FFF2-40B4-BE49-F238E27FC236}">
                <a16:creationId xmlns:a16="http://schemas.microsoft.com/office/drawing/2014/main" id="{DD096559-3867-4A03-9FB1-92FFD8230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763" y="2115878"/>
            <a:ext cx="5318640" cy="302762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9" name="Thought Bubble: Cloud 8">
            <a:extLst>
              <a:ext uri="{FF2B5EF4-FFF2-40B4-BE49-F238E27FC236}">
                <a16:creationId xmlns:a16="http://schemas.microsoft.com/office/drawing/2014/main" id="{96B978BA-FB45-4754-9717-293FB1A62FBE}"/>
              </a:ext>
            </a:extLst>
          </p:cNvPr>
          <p:cNvSpPr/>
          <p:nvPr/>
        </p:nvSpPr>
        <p:spPr>
          <a:xfrm>
            <a:off x="114596" y="1397000"/>
            <a:ext cx="3530303" cy="3706431"/>
          </a:xfrm>
          <a:prstGeom prst="cloudCallout">
            <a:avLst>
              <a:gd name="adj1" fmla="val 66398"/>
              <a:gd name="adj2" fmla="val 27331"/>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400" b="1" dirty="0">
              <a:solidFill>
                <a:srgbClr val="FF0000"/>
              </a:solidFill>
              <a:latin typeface="Times New Roman" panose="02020603050405020304" pitchFamily="18" charset="0"/>
              <a:cs typeface="Times New Roman" panose="02020603050405020304" pitchFamily="18" charset="0"/>
            </a:endParaRPr>
          </a:p>
          <a:p>
            <a:pPr algn="ctr"/>
            <a:r>
              <a:rPr lang="en-US" sz="2400" dirty="0">
                <a:solidFill>
                  <a:srgbClr val="FF0000"/>
                </a:solidFill>
                <a:latin typeface="Times New Roman" panose="02020603050405020304" pitchFamily="18" charset="0"/>
                <a:cs typeface="Times New Roman" panose="02020603050405020304" pitchFamily="18" charset="0"/>
              </a:rPr>
              <a:t>Quan </a:t>
            </a:r>
            <a:r>
              <a:rPr lang="en-US" sz="2400" dirty="0" err="1">
                <a:solidFill>
                  <a:srgbClr val="FF0000"/>
                </a:solidFill>
                <a:latin typeface="Times New Roman" panose="02020603050405020304" pitchFamily="18" charset="0"/>
                <a:cs typeface="Times New Roman" panose="02020603050405020304" pitchFamily="18" charset="0"/>
              </a:rPr>
              <a:t>sát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chiếc</a:t>
            </a:r>
            <a:r>
              <a:rPr lang="en-US" sz="2400" dirty="0">
                <a:solidFill>
                  <a:srgbClr val="FF0000"/>
                </a:solidFill>
                <a:latin typeface="Times New Roman" panose="02020603050405020304" pitchFamily="18" charset="0"/>
                <a:cs typeface="Times New Roman" panose="02020603050405020304" pitchFamily="18" charset="0"/>
              </a:rPr>
              <a:t> ô </a:t>
            </a:r>
            <a:r>
              <a:rPr lang="en-US" sz="2400" dirty="0" err="1">
                <a:solidFill>
                  <a:srgbClr val="FF0000"/>
                </a:solidFill>
                <a:latin typeface="Times New Roman" panose="02020603050405020304" pitchFamily="18" charset="0"/>
                <a:cs typeface="Times New Roman" panose="02020603050405020304" pitchFamily="18" charset="0"/>
              </a:rPr>
              <a:t>tô</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kể</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ô </a:t>
            </a:r>
            <a:r>
              <a:rPr lang="en-US" sz="2400" dirty="0" err="1">
                <a:solidFill>
                  <a:srgbClr val="FF0000"/>
                </a:solidFill>
                <a:latin typeface="Times New Roman" panose="02020603050405020304" pitchFamily="18" charset="0"/>
                <a:cs typeface="Times New Roman" panose="02020603050405020304" pitchFamily="18" charset="0"/>
              </a:rPr>
              <a:t>tô</a:t>
            </a:r>
            <a:r>
              <a:rPr lang="en-US" sz="2400" dirty="0">
                <a:solidFill>
                  <a:srgbClr val="FF0000"/>
                </a:solidFill>
                <a:latin typeface="Times New Roman" panose="02020603050405020304" pitchFamily="18" charset="0"/>
                <a:cs typeface="Times New Roman" panose="02020603050405020304" pitchFamily="18" charset="0"/>
              </a:rPr>
              <a:t>. Cho </a:t>
            </a:r>
            <a:r>
              <a:rPr lang="en-US" sz="2400" dirty="0" err="1">
                <a:solidFill>
                  <a:srgbClr val="FF0000"/>
                </a:solidFill>
                <a:latin typeface="Times New Roman" panose="02020603050405020304" pitchFamily="18" charset="0"/>
                <a:cs typeface="Times New Roman" panose="02020603050405020304" pitchFamily="18" charset="0"/>
              </a:rPr>
              <a:t>biết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bộ</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làm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nào</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Chất tạo nên vật liệu </a:t>
            </a: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cs typeface="Times New Roman" panose="02020603050405020304" pitchFamily="18" charset="0"/>
              </a:rPr>
              <a:t> </a:t>
            </a:r>
          </a:p>
          <a:p>
            <a:pPr algn="ctr"/>
            <a:endParaRPr lang="en-US" dirty="0"/>
          </a:p>
        </p:txBody>
      </p:sp>
    </p:spTree>
    <p:extLst>
      <p:ext uri="{BB962C8B-B14F-4D97-AF65-F5344CB8AC3E}">
        <p14:creationId xmlns:p14="http://schemas.microsoft.com/office/powerpoint/2010/main" val="408667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par>
                                <p:cTn id="16" presetID="53"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20</a:t>
            </a:fld>
            <a:endParaRPr lang="en"/>
          </a:p>
        </p:txBody>
      </p:sp>
      <p:sp>
        <p:nvSpPr>
          <p:cNvPr id="21" name="Freeform 20"/>
          <p:cNvSpPr/>
          <p:nvPr/>
        </p:nvSpPr>
        <p:spPr>
          <a:xfrm>
            <a:off x="2915406" y="3070919"/>
            <a:ext cx="371773" cy="1684816"/>
          </a:xfrm>
          <a:custGeom>
            <a:avLst/>
            <a:gdLst>
              <a:gd name="connsiteX0" fmla="*/ 0 w 367177"/>
              <a:gd name="connsiteY0" fmla="*/ 0 h 1749129"/>
              <a:gd name="connsiteX1" fmla="*/ 183588 w 367177"/>
              <a:gd name="connsiteY1" fmla="*/ 0 h 1749129"/>
              <a:gd name="connsiteX2" fmla="*/ 183588 w 367177"/>
              <a:gd name="connsiteY2" fmla="*/ 1749129 h 1749129"/>
              <a:gd name="connsiteX3" fmla="*/ 367177 w 367177"/>
              <a:gd name="connsiteY3" fmla="*/ 1749129 h 1749129"/>
            </a:gdLst>
            <a:ahLst/>
            <a:cxnLst>
              <a:cxn ang="0">
                <a:pos x="connsiteX0" y="connsiteY0"/>
              </a:cxn>
              <a:cxn ang="0">
                <a:pos x="connsiteX1" y="connsiteY1"/>
              </a:cxn>
              <a:cxn ang="0">
                <a:pos x="connsiteX2" y="connsiteY2"/>
              </a:cxn>
              <a:cxn ang="0">
                <a:pos x="connsiteX3" y="connsiteY3"/>
              </a:cxn>
            </a:cxnLst>
            <a:rect l="l" t="t" r="r" b="b"/>
            <a:pathLst>
              <a:path w="367177" h="1749129">
                <a:moveTo>
                  <a:pt x="0" y="0"/>
                </a:moveTo>
                <a:lnTo>
                  <a:pt x="183588" y="0"/>
                </a:lnTo>
                <a:lnTo>
                  <a:pt x="183588" y="1749129"/>
                </a:lnTo>
                <a:lnTo>
                  <a:pt x="367177" y="174912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607" tIns="829883" rIns="151608" bIns="829884" numCol="1" spcCol="1270" anchor="ctr" anchorCtr="0">
            <a:noAutofit/>
          </a:bodyPr>
          <a:lstStyle/>
          <a:p>
            <a:pPr lvl="0" algn="ctr" defTabSz="977900">
              <a:lnSpc>
                <a:spcPct val="90000"/>
              </a:lnSpc>
              <a:spcBef>
                <a:spcPct val="0"/>
              </a:spcBef>
              <a:spcAft>
                <a:spcPct val="35000"/>
              </a:spcAft>
            </a:pPr>
            <a:endParaRPr lang="en-US" sz="2200" kern="1200"/>
          </a:p>
        </p:txBody>
      </p:sp>
      <p:sp>
        <p:nvSpPr>
          <p:cNvPr id="22" name="Freeform 21"/>
          <p:cNvSpPr/>
          <p:nvPr/>
        </p:nvSpPr>
        <p:spPr>
          <a:xfrm>
            <a:off x="2905539" y="3162033"/>
            <a:ext cx="371773" cy="1049477"/>
          </a:xfrm>
          <a:custGeom>
            <a:avLst/>
            <a:gdLst>
              <a:gd name="connsiteX0" fmla="*/ 0 w 367177"/>
              <a:gd name="connsiteY0" fmla="*/ 0 h 1049477"/>
              <a:gd name="connsiteX1" fmla="*/ 183588 w 367177"/>
              <a:gd name="connsiteY1" fmla="*/ 0 h 1049477"/>
              <a:gd name="connsiteX2" fmla="*/ 183588 w 367177"/>
              <a:gd name="connsiteY2" fmla="*/ 1049477 h 1049477"/>
              <a:gd name="connsiteX3" fmla="*/ 367177 w 367177"/>
              <a:gd name="connsiteY3" fmla="*/ 1049477 h 1049477"/>
            </a:gdLst>
            <a:ahLst/>
            <a:cxnLst>
              <a:cxn ang="0">
                <a:pos x="connsiteX0" y="connsiteY0"/>
              </a:cxn>
              <a:cxn ang="0">
                <a:pos x="connsiteX1" y="connsiteY1"/>
              </a:cxn>
              <a:cxn ang="0">
                <a:pos x="connsiteX2" y="connsiteY2"/>
              </a:cxn>
              <a:cxn ang="0">
                <a:pos x="connsiteX3" y="connsiteY3"/>
              </a:cxn>
            </a:cxnLst>
            <a:rect l="l" t="t" r="r" b="b"/>
            <a:pathLst>
              <a:path w="367177" h="1049477">
                <a:moveTo>
                  <a:pt x="0" y="0"/>
                </a:moveTo>
                <a:lnTo>
                  <a:pt x="183588" y="0"/>
                </a:lnTo>
                <a:lnTo>
                  <a:pt x="183588" y="1049477"/>
                </a:lnTo>
                <a:lnTo>
                  <a:pt x="367177" y="104947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8492" tIns="496942" rIns="168493" bIns="496943" numCol="1" spcCol="1270" anchor="ctr" anchorCtr="0">
            <a:noAutofit/>
          </a:bodyPr>
          <a:lstStyle/>
          <a:p>
            <a:pPr lvl="0" algn="ctr" defTabSz="977900">
              <a:lnSpc>
                <a:spcPct val="90000"/>
              </a:lnSpc>
              <a:spcBef>
                <a:spcPct val="0"/>
              </a:spcBef>
              <a:spcAft>
                <a:spcPct val="35000"/>
              </a:spcAft>
            </a:pPr>
            <a:endParaRPr lang="en-US" sz="2200" kern="1200"/>
          </a:p>
        </p:txBody>
      </p:sp>
      <p:sp>
        <p:nvSpPr>
          <p:cNvPr id="23" name="Freeform 22"/>
          <p:cNvSpPr/>
          <p:nvPr/>
        </p:nvSpPr>
        <p:spPr>
          <a:xfrm>
            <a:off x="2925274" y="3160633"/>
            <a:ext cx="371773" cy="547956"/>
          </a:xfrm>
          <a:custGeom>
            <a:avLst/>
            <a:gdLst>
              <a:gd name="connsiteX0" fmla="*/ 0 w 367177"/>
              <a:gd name="connsiteY0" fmla="*/ 0 h 349825"/>
              <a:gd name="connsiteX1" fmla="*/ 183588 w 367177"/>
              <a:gd name="connsiteY1" fmla="*/ 0 h 349825"/>
              <a:gd name="connsiteX2" fmla="*/ 183588 w 367177"/>
              <a:gd name="connsiteY2" fmla="*/ 349825 h 349825"/>
              <a:gd name="connsiteX3" fmla="*/ 367177 w 367177"/>
              <a:gd name="connsiteY3" fmla="*/ 349825 h 349825"/>
            </a:gdLst>
            <a:ahLst/>
            <a:cxnLst>
              <a:cxn ang="0">
                <a:pos x="connsiteX0" y="connsiteY0"/>
              </a:cxn>
              <a:cxn ang="0">
                <a:pos x="connsiteX1" y="connsiteY1"/>
              </a:cxn>
              <a:cxn ang="0">
                <a:pos x="connsiteX2" y="connsiteY2"/>
              </a:cxn>
              <a:cxn ang="0">
                <a:pos x="connsiteX3" y="connsiteY3"/>
              </a:cxn>
            </a:cxnLst>
            <a:rect l="l" t="t" r="r" b="b"/>
            <a:pathLst>
              <a:path w="367177" h="349825">
                <a:moveTo>
                  <a:pt x="0" y="0"/>
                </a:moveTo>
                <a:lnTo>
                  <a:pt x="183588" y="0"/>
                </a:lnTo>
                <a:lnTo>
                  <a:pt x="183588" y="349825"/>
                </a:lnTo>
                <a:lnTo>
                  <a:pt x="367177" y="34982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3610" tIns="162234" rIns="183610" bIns="162234" numCol="1" spcCol="1270" anchor="ctr" anchorCtr="0">
            <a:noAutofit/>
          </a:bodyPr>
          <a:lstStyle/>
          <a:p>
            <a:pPr lvl="0" algn="ctr" defTabSz="977900">
              <a:lnSpc>
                <a:spcPct val="90000"/>
              </a:lnSpc>
              <a:spcBef>
                <a:spcPct val="0"/>
              </a:spcBef>
              <a:spcAft>
                <a:spcPct val="35000"/>
              </a:spcAft>
            </a:pPr>
            <a:endParaRPr lang="en-US" sz="2200" kern="1200"/>
          </a:p>
        </p:txBody>
      </p:sp>
      <p:sp>
        <p:nvSpPr>
          <p:cNvPr id="24" name="Freeform 23"/>
          <p:cNvSpPr/>
          <p:nvPr/>
        </p:nvSpPr>
        <p:spPr>
          <a:xfrm flipV="1">
            <a:off x="2965636" y="3132331"/>
            <a:ext cx="302709" cy="82243"/>
          </a:xfrm>
          <a:custGeom>
            <a:avLst/>
            <a:gdLst>
              <a:gd name="connsiteX0" fmla="*/ 0 w 367177"/>
              <a:gd name="connsiteY0" fmla="*/ 349825 h 349825"/>
              <a:gd name="connsiteX1" fmla="*/ 183588 w 367177"/>
              <a:gd name="connsiteY1" fmla="*/ 349825 h 349825"/>
              <a:gd name="connsiteX2" fmla="*/ 183588 w 367177"/>
              <a:gd name="connsiteY2" fmla="*/ 0 h 349825"/>
              <a:gd name="connsiteX3" fmla="*/ 367177 w 367177"/>
              <a:gd name="connsiteY3" fmla="*/ 0 h 349825"/>
            </a:gdLst>
            <a:ahLst/>
            <a:cxnLst>
              <a:cxn ang="0">
                <a:pos x="connsiteX0" y="connsiteY0"/>
              </a:cxn>
              <a:cxn ang="0">
                <a:pos x="connsiteX1" y="connsiteY1"/>
              </a:cxn>
              <a:cxn ang="0">
                <a:pos x="connsiteX2" y="connsiteY2"/>
              </a:cxn>
              <a:cxn ang="0">
                <a:pos x="connsiteX3" y="connsiteY3"/>
              </a:cxn>
            </a:cxnLst>
            <a:rect l="l" t="t" r="r" b="b"/>
            <a:pathLst>
              <a:path w="367177" h="349825">
                <a:moveTo>
                  <a:pt x="0" y="349825"/>
                </a:moveTo>
                <a:lnTo>
                  <a:pt x="183588" y="349825"/>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3610" tIns="162234" rIns="183610" bIns="162234" numCol="1" spcCol="1270" anchor="ctr" anchorCtr="0">
            <a:noAutofit/>
          </a:bodyPr>
          <a:lstStyle/>
          <a:p>
            <a:pPr lvl="0" algn="ctr" defTabSz="977900">
              <a:lnSpc>
                <a:spcPct val="90000"/>
              </a:lnSpc>
              <a:spcBef>
                <a:spcPct val="0"/>
              </a:spcBef>
              <a:spcAft>
                <a:spcPct val="35000"/>
              </a:spcAft>
            </a:pPr>
            <a:endParaRPr lang="en-US" sz="2200" kern="1200"/>
          </a:p>
        </p:txBody>
      </p:sp>
      <p:sp>
        <p:nvSpPr>
          <p:cNvPr id="25" name="Freeform 24"/>
          <p:cNvSpPr/>
          <p:nvPr/>
        </p:nvSpPr>
        <p:spPr>
          <a:xfrm>
            <a:off x="2925274" y="2770787"/>
            <a:ext cx="371773" cy="378406"/>
          </a:xfrm>
          <a:custGeom>
            <a:avLst/>
            <a:gdLst>
              <a:gd name="connsiteX0" fmla="*/ 0 w 367177"/>
              <a:gd name="connsiteY0" fmla="*/ 1049477 h 1049477"/>
              <a:gd name="connsiteX1" fmla="*/ 183588 w 367177"/>
              <a:gd name="connsiteY1" fmla="*/ 1049477 h 1049477"/>
              <a:gd name="connsiteX2" fmla="*/ 183588 w 367177"/>
              <a:gd name="connsiteY2" fmla="*/ 0 h 1049477"/>
              <a:gd name="connsiteX3" fmla="*/ 367177 w 367177"/>
              <a:gd name="connsiteY3" fmla="*/ 0 h 1049477"/>
            </a:gdLst>
            <a:ahLst/>
            <a:cxnLst>
              <a:cxn ang="0">
                <a:pos x="connsiteX0" y="connsiteY0"/>
              </a:cxn>
              <a:cxn ang="0">
                <a:pos x="connsiteX1" y="connsiteY1"/>
              </a:cxn>
              <a:cxn ang="0">
                <a:pos x="connsiteX2" y="connsiteY2"/>
              </a:cxn>
              <a:cxn ang="0">
                <a:pos x="connsiteX3" y="connsiteY3"/>
              </a:cxn>
            </a:cxnLst>
            <a:rect l="l" t="t" r="r" b="b"/>
            <a:pathLst>
              <a:path w="367177" h="1049477">
                <a:moveTo>
                  <a:pt x="0" y="1049477"/>
                </a:moveTo>
                <a:lnTo>
                  <a:pt x="183588" y="1049477"/>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8492" tIns="496942" rIns="168493" bIns="496943" numCol="1" spcCol="1270" anchor="ctr" anchorCtr="0">
            <a:noAutofit/>
          </a:bodyPr>
          <a:lstStyle/>
          <a:p>
            <a:pPr lvl="0" algn="ctr" defTabSz="977900">
              <a:lnSpc>
                <a:spcPct val="90000"/>
              </a:lnSpc>
              <a:spcBef>
                <a:spcPct val="0"/>
              </a:spcBef>
              <a:spcAft>
                <a:spcPct val="35000"/>
              </a:spcAft>
            </a:pPr>
            <a:endParaRPr lang="en-US" sz="2200" kern="1200"/>
          </a:p>
        </p:txBody>
      </p:sp>
      <p:sp>
        <p:nvSpPr>
          <p:cNvPr id="26" name="Freeform 25"/>
          <p:cNvSpPr/>
          <p:nvPr/>
        </p:nvSpPr>
        <p:spPr>
          <a:xfrm>
            <a:off x="2905539" y="2336511"/>
            <a:ext cx="371773" cy="784380"/>
          </a:xfrm>
          <a:custGeom>
            <a:avLst/>
            <a:gdLst>
              <a:gd name="connsiteX0" fmla="*/ 0 w 367177"/>
              <a:gd name="connsiteY0" fmla="*/ 1749129 h 1749129"/>
              <a:gd name="connsiteX1" fmla="*/ 183588 w 367177"/>
              <a:gd name="connsiteY1" fmla="*/ 1749129 h 1749129"/>
              <a:gd name="connsiteX2" fmla="*/ 183588 w 367177"/>
              <a:gd name="connsiteY2" fmla="*/ 0 h 1749129"/>
              <a:gd name="connsiteX3" fmla="*/ 367177 w 367177"/>
              <a:gd name="connsiteY3" fmla="*/ 0 h 1749129"/>
            </a:gdLst>
            <a:ahLst/>
            <a:cxnLst>
              <a:cxn ang="0">
                <a:pos x="connsiteX0" y="connsiteY0"/>
              </a:cxn>
              <a:cxn ang="0">
                <a:pos x="connsiteX1" y="connsiteY1"/>
              </a:cxn>
              <a:cxn ang="0">
                <a:pos x="connsiteX2" y="connsiteY2"/>
              </a:cxn>
              <a:cxn ang="0">
                <a:pos x="connsiteX3" y="connsiteY3"/>
              </a:cxn>
            </a:cxnLst>
            <a:rect l="l" t="t" r="r" b="b"/>
            <a:pathLst>
              <a:path w="367177" h="1749129">
                <a:moveTo>
                  <a:pt x="0" y="1749129"/>
                </a:moveTo>
                <a:lnTo>
                  <a:pt x="183588" y="1749129"/>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607" tIns="829884" rIns="151608" bIns="829883" numCol="1" spcCol="1270" anchor="ctr" anchorCtr="0">
            <a:noAutofit/>
          </a:bodyPr>
          <a:lstStyle/>
          <a:p>
            <a:pPr lvl="0" algn="ctr" defTabSz="977900">
              <a:lnSpc>
                <a:spcPct val="90000"/>
              </a:lnSpc>
              <a:spcBef>
                <a:spcPct val="0"/>
              </a:spcBef>
              <a:spcAft>
                <a:spcPct val="35000"/>
              </a:spcAft>
            </a:pPr>
            <a:endParaRPr lang="en-US" sz="2200" kern="1200"/>
          </a:p>
        </p:txBody>
      </p:sp>
      <p:sp>
        <p:nvSpPr>
          <p:cNvPr id="27" name="Freeform 26"/>
          <p:cNvSpPr/>
          <p:nvPr/>
        </p:nvSpPr>
        <p:spPr>
          <a:xfrm>
            <a:off x="0" y="2532952"/>
            <a:ext cx="2945901" cy="1147883"/>
          </a:xfrm>
          <a:custGeom>
            <a:avLst/>
            <a:gdLst>
              <a:gd name="connsiteX0" fmla="*/ 0 w 2945901"/>
              <a:gd name="connsiteY0" fmla="*/ 0 h 1133693"/>
              <a:gd name="connsiteX1" fmla="*/ 2945901 w 2945901"/>
              <a:gd name="connsiteY1" fmla="*/ 0 h 1133693"/>
              <a:gd name="connsiteX2" fmla="*/ 2945901 w 2945901"/>
              <a:gd name="connsiteY2" fmla="*/ 1133693 h 1133693"/>
              <a:gd name="connsiteX3" fmla="*/ 0 w 2945901"/>
              <a:gd name="connsiteY3" fmla="*/ 1133693 h 1133693"/>
              <a:gd name="connsiteX4" fmla="*/ 0 w 2945901"/>
              <a:gd name="connsiteY4" fmla="*/ 0 h 1133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901" h="1133693">
                <a:moveTo>
                  <a:pt x="0" y="0"/>
                </a:moveTo>
                <a:lnTo>
                  <a:pt x="2945901" y="0"/>
                </a:lnTo>
                <a:lnTo>
                  <a:pt x="2945901" y="1133693"/>
                </a:lnTo>
                <a:lnTo>
                  <a:pt x="0" y="113369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8" tIns="13970" rIns="13971" bIns="13969" numCol="1" spcCol="1270" anchor="ctr" anchorCtr="0">
            <a:noAutofit/>
          </a:bodyPr>
          <a:lstStyle/>
          <a:p>
            <a:pPr lvl="0" algn="ctr" defTabSz="977900">
              <a:lnSpc>
                <a:spcPct val="90000"/>
              </a:lnSpc>
              <a:spcBef>
                <a:spcPct val="0"/>
              </a:spcBef>
              <a:spcAft>
                <a:spcPct val="35000"/>
              </a:spcAft>
            </a:pPr>
            <a:r>
              <a:rPr lang="en-GB" sz="2200" kern="1200" dirty="0" err="1">
                <a:latin typeface="Arial" panose="020B0604020202020204" pitchFamily="34" charset="0"/>
                <a:cs typeface="Arial" panose="020B0604020202020204" pitchFamily="34" charset="0"/>
              </a:rPr>
              <a:t>Một</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số</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tính</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chất</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của</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vật</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liệu</a:t>
            </a:r>
            <a:endParaRPr lang="en-US" sz="2200" kern="1200" dirty="0">
              <a:latin typeface="Arial" panose="020B0604020202020204" pitchFamily="34" charset="0"/>
              <a:cs typeface="Arial" panose="020B0604020202020204" pitchFamily="34" charset="0"/>
            </a:endParaRPr>
          </a:p>
        </p:txBody>
      </p:sp>
      <p:sp>
        <p:nvSpPr>
          <p:cNvPr id="28" name="Freeform 27"/>
          <p:cNvSpPr/>
          <p:nvPr/>
        </p:nvSpPr>
        <p:spPr>
          <a:xfrm>
            <a:off x="3268345" y="2032466"/>
            <a:ext cx="3765057" cy="438188"/>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err="1">
                <a:latin typeface="Arial" panose="020B0604020202020204" pitchFamily="34" charset="0"/>
                <a:cs typeface="Arial" panose="020B0604020202020204" pitchFamily="34" charset="0"/>
              </a:rPr>
              <a:t>Tính</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dẫn</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điện</a:t>
            </a:r>
            <a:endParaRPr lang="en-US" sz="2200" kern="1200" dirty="0">
              <a:latin typeface="Arial" panose="020B0604020202020204" pitchFamily="34" charset="0"/>
              <a:cs typeface="Arial" panose="020B0604020202020204" pitchFamily="34" charset="0"/>
            </a:endParaRPr>
          </a:p>
        </p:txBody>
      </p:sp>
      <p:sp>
        <p:nvSpPr>
          <p:cNvPr id="29" name="Freeform 28"/>
          <p:cNvSpPr/>
          <p:nvPr/>
        </p:nvSpPr>
        <p:spPr>
          <a:xfrm>
            <a:off x="3248327" y="2551904"/>
            <a:ext cx="3765057" cy="438188"/>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err="1">
                <a:latin typeface="Arial" panose="020B0604020202020204" pitchFamily="34" charset="0"/>
                <a:cs typeface="Arial" panose="020B0604020202020204" pitchFamily="34" charset="0"/>
              </a:rPr>
              <a:t>Tính</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dẫn</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nhiệt</a:t>
            </a:r>
            <a:endParaRPr lang="en-US" sz="2200" kern="1200" dirty="0">
              <a:latin typeface="Arial" panose="020B0604020202020204" pitchFamily="34" charset="0"/>
              <a:cs typeface="Arial" panose="020B0604020202020204" pitchFamily="34" charset="0"/>
            </a:endParaRPr>
          </a:p>
        </p:txBody>
      </p:sp>
      <p:sp>
        <p:nvSpPr>
          <p:cNvPr id="30" name="Freeform 29"/>
          <p:cNvSpPr/>
          <p:nvPr/>
        </p:nvSpPr>
        <p:spPr>
          <a:xfrm>
            <a:off x="3242638" y="3053813"/>
            <a:ext cx="3765057" cy="378405"/>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Tính dẻo</a:t>
            </a:r>
          </a:p>
        </p:txBody>
      </p:sp>
      <p:sp>
        <p:nvSpPr>
          <p:cNvPr id="31" name="Freeform 30"/>
          <p:cNvSpPr/>
          <p:nvPr/>
        </p:nvSpPr>
        <p:spPr>
          <a:xfrm>
            <a:off x="3248327" y="3579822"/>
            <a:ext cx="3765057" cy="361914"/>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Tính cứng</a:t>
            </a:r>
          </a:p>
        </p:txBody>
      </p:sp>
      <p:sp>
        <p:nvSpPr>
          <p:cNvPr id="32" name="Freeform 31"/>
          <p:cNvSpPr/>
          <p:nvPr/>
        </p:nvSpPr>
        <p:spPr>
          <a:xfrm>
            <a:off x="3251007" y="4033315"/>
            <a:ext cx="3765057" cy="397872"/>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Tính bền</a:t>
            </a:r>
          </a:p>
        </p:txBody>
      </p:sp>
      <p:sp>
        <p:nvSpPr>
          <p:cNvPr id="33" name="Freeform 32"/>
          <p:cNvSpPr/>
          <p:nvPr/>
        </p:nvSpPr>
        <p:spPr>
          <a:xfrm>
            <a:off x="3251007" y="4555435"/>
            <a:ext cx="3765057" cy="393600"/>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err="1">
                <a:latin typeface="Arial" panose="020B0604020202020204" pitchFamily="34" charset="0"/>
                <a:cs typeface="Arial" panose="020B0604020202020204" pitchFamily="34" charset="0"/>
              </a:rPr>
              <a:t>Khả</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năng</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chịu</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nhiệt</a:t>
            </a:r>
            <a:r>
              <a:rPr lang="en-GB" sz="2200" kern="1200" dirty="0">
                <a:latin typeface="Arial" panose="020B0604020202020204" pitchFamily="34" charset="0"/>
                <a:cs typeface="Arial" panose="020B0604020202020204" pitchFamily="34" charset="0"/>
              </a:rPr>
              <a:t>,….</a:t>
            </a:r>
          </a:p>
        </p:txBody>
      </p:sp>
      <p:pic>
        <p:nvPicPr>
          <p:cNvPr id="1026" name="Picture 2" descr="C Cách luyện viết chữ đẹp &amp; Kỹ năng rèn viết chữ nhanh ...">
            <a:extLst>
              <a:ext uri="{FF2B5EF4-FFF2-40B4-BE49-F238E27FC236}">
                <a16:creationId xmlns:a16="http://schemas.microsoft.com/office/drawing/2014/main" id="{8552C344-8A4E-410F-9890-E4AA1E55E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5" y="1307806"/>
            <a:ext cx="1158948" cy="710238"/>
          </a:xfrm>
          <a:prstGeom prst="rect">
            <a:avLst/>
          </a:prstGeom>
          <a:solidFill>
            <a:srgbClr val="FF0000"/>
          </a:solidFill>
          <a:ln>
            <a:solidFill>
              <a:srgbClr val="FF0000"/>
            </a:solidFill>
          </a:ln>
        </p:spPr>
      </p:pic>
    </p:spTree>
    <p:extLst>
      <p:ext uri="{BB962C8B-B14F-4D97-AF65-F5344CB8AC3E}">
        <p14:creationId xmlns:p14="http://schemas.microsoft.com/office/powerpoint/2010/main" val="358146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B1930-8182-48E7-BA45-EB4F7224C7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21</a:t>
            </a:fld>
            <a:endParaRPr lang="en"/>
          </a:p>
        </p:txBody>
      </p:sp>
      <p:sp>
        <p:nvSpPr>
          <p:cNvPr id="3" name="Rectangle: Rounded Corners 2">
            <a:extLst>
              <a:ext uri="{FF2B5EF4-FFF2-40B4-BE49-F238E27FC236}">
                <a16:creationId xmlns:a16="http://schemas.microsoft.com/office/drawing/2014/main" id="{F3DA55AC-EDAA-4394-8681-0474E443751F}"/>
              </a:ext>
            </a:extLst>
          </p:cNvPr>
          <p:cNvSpPr/>
          <p:nvPr/>
        </p:nvSpPr>
        <p:spPr>
          <a:xfrm>
            <a:off x="2127250" y="117502"/>
            <a:ext cx="2944480" cy="5439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Luyện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tập</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9CDC25D-0CC1-4343-AB00-880548DB6A77}"/>
              </a:ext>
            </a:extLst>
          </p:cNvPr>
          <p:cNvSpPr txBox="1"/>
          <p:nvPr/>
        </p:nvSpPr>
        <p:spPr>
          <a:xfrm>
            <a:off x="324292" y="870489"/>
            <a:ext cx="6496493" cy="2062103"/>
          </a:xfrm>
          <a:prstGeom prst="rect">
            <a:avLst/>
          </a:prstGeom>
          <a:solidFill>
            <a:schemeClr val="accent1">
              <a:lumMod val="60000"/>
              <a:lumOff val="40000"/>
            </a:schemeClr>
          </a:solidFill>
        </p:spPr>
        <p:txBody>
          <a:bodyPr wrap="square">
            <a:spAutoFit/>
          </a:bodyPr>
          <a:lstStyle/>
          <a:p>
            <a:pPr marL="342900" indent="-342900" algn="ctr">
              <a:buAutoNum type="arabicPeriod"/>
            </a:pPr>
            <a:r>
              <a:rPr lang="vi-VN" sz="2800" b="0" i="0" dirty="0">
                <a:solidFill>
                  <a:srgbClr val="333333"/>
                </a:solidFill>
                <a:effectLst/>
                <a:latin typeface="Times New Roman" panose="02020603050405020304" pitchFamily="18" charset="0"/>
                <a:cs typeface="Times New Roman" panose="02020603050405020304" pitchFamily="18" charset="0"/>
              </a:rPr>
              <a:t>Tính chất nào dưới đây </a:t>
            </a:r>
            <a:r>
              <a:rPr lang="vi-VN" sz="2800" b="1" i="0" dirty="0">
                <a:solidFill>
                  <a:srgbClr val="333333"/>
                </a:solidFill>
                <a:effectLst/>
                <a:latin typeface="Times New Roman" panose="02020603050405020304" pitchFamily="18" charset="0"/>
                <a:cs typeface="Times New Roman" panose="02020603050405020304" pitchFamily="18" charset="0"/>
              </a:rPr>
              <a:t>không phải</a:t>
            </a:r>
            <a:r>
              <a:rPr lang="vi-VN" sz="2800" b="0" i="0" dirty="0">
                <a:solidFill>
                  <a:srgbClr val="333333"/>
                </a:solidFill>
                <a:effectLst/>
                <a:latin typeface="Times New Roman" panose="02020603050405020304" pitchFamily="18" charset="0"/>
                <a:cs typeface="Times New Roman" panose="02020603050405020304" pitchFamily="18" charset="0"/>
              </a:rPr>
              <a:t> là tính chất chung của kim loại</a:t>
            </a:r>
            <a:r>
              <a:rPr lang="vi-VN" sz="2800" b="0" i="0" dirty="0" smtClean="0">
                <a:solidFill>
                  <a:srgbClr val="333333"/>
                </a:solidFill>
                <a:effectLst/>
                <a:latin typeface="Times New Roman" panose="02020603050405020304" pitchFamily="18" charset="0"/>
                <a:cs typeface="Times New Roman" panose="02020603050405020304" pitchFamily="18" charset="0"/>
              </a:rPr>
              <a:t>?</a:t>
            </a:r>
            <a:endParaRPr lang="en-US" sz="2800" dirty="0" smtClean="0">
              <a:solidFill>
                <a:srgbClr val="333333"/>
              </a:solidFill>
              <a:latin typeface="Times New Roman" panose="02020603050405020304" pitchFamily="18" charset="0"/>
              <a:cs typeface="Times New Roman" panose="02020603050405020304" pitchFamily="18" charset="0"/>
            </a:endParaRPr>
          </a:p>
          <a:p>
            <a:pPr marL="514350" indent="-514350">
              <a:buAutoNum type="alphaUcPeriod"/>
            </a:pPr>
            <a:r>
              <a:rPr lang="vi-VN" sz="2800" b="0" i="0" dirty="0" smtClean="0">
                <a:solidFill>
                  <a:srgbClr val="333333"/>
                </a:solidFill>
                <a:effectLst/>
                <a:latin typeface="Times New Roman" panose="02020603050405020304" pitchFamily="18" charset="0"/>
                <a:cs typeface="Times New Roman" panose="02020603050405020304" pitchFamily="18" charset="0"/>
              </a:rPr>
              <a:t>Tín</a:t>
            </a:r>
            <a:r>
              <a:rPr lang="en-US" sz="2800" dirty="0" smtClean="0">
                <a:solidFill>
                  <a:srgbClr val="333333"/>
                </a:solidFill>
                <a:latin typeface="Times New Roman" panose="02020603050405020304" pitchFamily="18" charset="0"/>
                <a:cs typeface="Times New Roman" panose="02020603050405020304" pitchFamily="18" charset="0"/>
              </a:rPr>
              <a:t>h </a:t>
            </a:r>
            <a:r>
              <a:rPr lang="en-US" sz="2800" dirty="0" err="1" smtClean="0">
                <a:solidFill>
                  <a:srgbClr val="333333"/>
                </a:solidFill>
                <a:latin typeface="Times New Roman" panose="02020603050405020304" pitchFamily="18" charset="0"/>
                <a:cs typeface="Times New Roman" panose="02020603050405020304" pitchFamily="18" charset="0"/>
              </a:rPr>
              <a:t>dẻo</a:t>
            </a:r>
            <a:r>
              <a:rPr lang="en-US" sz="2800" dirty="0" smtClean="0">
                <a:solidFill>
                  <a:srgbClr val="333333"/>
                </a:solidFill>
                <a:latin typeface="Times New Roman" panose="02020603050405020304" pitchFamily="18" charset="0"/>
                <a:cs typeface="Times New Roman" panose="02020603050405020304" pitchFamily="18" charset="0"/>
              </a:rPr>
              <a:t>.              </a:t>
            </a:r>
            <a:r>
              <a:rPr lang="vi-VN" sz="2800" b="0" i="0" dirty="0" smtClean="0">
                <a:solidFill>
                  <a:srgbClr val="333333"/>
                </a:solidFill>
                <a:effectLst/>
                <a:latin typeface="Times New Roman" panose="02020603050405020304" pitchFamily="18" charset="0"/>
                <a:cs typeface="Times New Roman" panose="02020603050405020304" pitchFamily="18" charset="0"/>
              </a:rPr>
              <a:t>B</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vi-VN" sz="2800" b="0" i="0" dirty="0" smtClean="0">
                <a:solidFill>
                  <a:srgbClr val="333333"/>
                </a:solidFill>
                <a:effectLst/>
                <a:latin typeface="Times New Roman" panose="02020603050405020304" pitchFamily="18" charset="0"/>
                <a:cs typeface="Times New Roman" panose="02020603050405020304" pitchFamily="18" charset="0"/>
              </a:rPr>
              <a:t>Tính dẫn điện</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smtClean="0">
                <a:solidFill>
                  <a:srgbClr val="333333"/>
                </a:solidFill>
                <a:latin typeface="Times New Roman" panose="02020603050405020304" pitchFamily="18" charset="0"/>
                <a:cs typeface="Times New Roman" panose="02020603050405020304" pitchFamily="18" charset="0"/>
              </a:rPr>
              <a:t>  </a:t>
            </a:r>
          </a:p>
          <a:p>
            <a:r>
              <a:rPr lang="vi-VN" sz="2800" b="0" i="0" dirty="0" smtClean="0">
                <a:solidFill>
                  <a:srgbClr val="333333"/>
                </a:solidFill>
                <a:effectLst/>
                <a:latin typeface="Times New Roman" panose="02020603050405020304" pitchFamily="18" charset="0"/>
                <a:cs typeface="Times New Roman" panose="02020603050405020304" pitchFamily="18" charset="0"/>
              </a:rPr>
              <a:t>C. Tính dẫn nhiệt</a:t>
            </a:r>
            <a:r>
              <a:rPr lang="en-US" sz="2800" b="0" i="0" dirty="0" smtClean="0">
                <a:solidFill>
                  <a:srgbClr val="333333"/>
                </a:solidFill>
                <a:effectLst/>
                <a:latin typeface="Times New Roman" panose="02020603050405020304" pitchFamily="18" charset="0"/>
                <a:cs typeface="Times New Roman" panose="02020603050405020304" pitchFamily="18" charset="0"/>
              </a:rPr>
              <a:t>       </a:t>
            </a:r>
            <a:r>
              <a:rPr lang="vi-VN" sz="2800" b="0" i="0" dirty="0" smtClean="0">
                <a:solidFill>
                  <a:srgbClr val="333333"/>
                </a:solidFill>
                <a:effectLst/>
                <a:latin typeface="Times New Roman" panose="02020603050405020304" pitchFamily="18" charset="0"/>
                <a:cs typeface="Times New Roman" panose="02020603050405020304" pitchFamily="18" charset="0"/>
              </a:rPr>
              <a:t>D</a:t>
            </a:r>
            <a:r>
              <a:rPr lang="vi-VN" sz="2800" b="0" i="0" dirty="0">
                <a:solidFill>
                  <a:srgbClr val="333333"/>
                </a:solidFill>
                <a:effectLst/>
                <a:latin typeface="Times New Roman" panose="02020603050405020304" pitchFamily="18" charset="0"/>
                <a:cs typeface="Times New Roman" panose="02020603050405020304" pitchFamily="18" charset="0"/>
              </a:rPr>
              <a:t>. Tính cứng</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28E90641-3651-4EE7-B04E-11AA054646FC}"/>
              </a:ext>
            </a:extLst>
          </p:cNvPr>
          <p:cNvSpPr/>
          <p:nvPr/>
        </p:nvSpPr>
        <p:spPr>
          <a:xfrm>
            <a:off x="3395920" y="2271206"/>
            <a:ext cx="426780" cy="36150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D</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48938C8-BCCD-4D10-83B4-3D58415A55B0}"/>
              </a:ext>
            </a:extLst>
          </p:cNvPr>
          <p:cNvSpPr txBox="1"/>
          <p:nvPr/>
        </p:nvSpPr>
        <p:spPr>
          <a:xfrm>
            <a:off x="324292" y="2996499"/>
            <a:ext cx="6820785" cy="1631216"/>
          </a:xfrm>
          <a:prstGeom prst="rect">
            <a:avLst/>
          </a:prstGeom>
          <a:solidFill>
            <a:schemeClr val="accent1">
              <a:lumMod val="60000"/>
              <a:lumOff val="40000"/>
            </a:schemeClr>
          </a:solid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2. </a:t>
            </a:r>
            <a:r>
              <a:rPr lang="en-US" sz="2800" b="0" i="0" dirty="0" err="1">
                <a:solidFill>
                  <a:srgbClr val="333333"/>
                </a:solidFill>
                <a:effectLst/>
                <a:latin typeface="Times New Roman" panose="02020603050405020304" pitchFamily="18" charset="0"/>
                <a:cs typeface="Times New Roman" panose="02020603050405020304" pitchFamily="18" charset="0"/>
              </a:rPr>
              <a:t>Vật</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liệu</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có</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tính</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chất</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trong</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suốt</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là</a:t>
            </a:r>
            <a:endParaRPr lang="vi-VN" sz="2800" b="0" i="0" dirty="0">
              <a:solidFill>
                <a:srgbClr val="333333"/>
              </a:solidFill>
              <a:effectLst/>
              <a:latin typeface="Times New Roman" panose="02020603050405020304" pitchFamily="18" charset="0"/>
              <a:cs typeface="Times New Roman" panose="02020603050405020304" pitchFamily="18" charset="0"/>
            </a:endParaRPr>
          </a:p>
          <a:p>
            <a:r>
              <a:rPr lang="vi-VN" sz="2800" dirty="0" smtClean="0">
                <a:solidFill>
                  <a:srgbClr val="333333"/>
                </a:solidFill>
                <a:latin typeface="Times New Roman" panose="02020603050405020304" pitchFamily="18" charset="0"/>
                <a:cs typeface="Times New Roman" panose="02020603050405020304" pitchFamily="18" charset="0"/>
              </a:rPr>
              <a:t>A</a:t>
            </a:r>
            <a:r>
              <a:rPr lang="vi-VN" sz="2800" dirty="0">
                <a:solidFill>
                  <a:srgbClr val="333333"/>
                </a:solidFill>
                <a:latin typeface="Times New Roman" panose="02020603050405020304" pitchFamily="18" charset="0"/>
                <a:cs typeface="Times New Roman" panose="02020603050405020304" pitchFamily="18" charset="0"/>
              </a:rPr>
              <a:t>. K</a:t>
            </a:r>
            <a:r>
              <a:rPr lang="en-US" sz="2800" b="0" i="0" dirty="0" err="1">
                <a:solidFill>
                  <a:srgbClr val="333333"/>
                </a:solidFill>
                <a:effectLst/>
                <a:latin typeface="Times New Roman" panose="02020603050405020304" pitchFamily="18" charset="0"/>
                <a:cs typeface="Times New Roman" panose="02020603050405020304" pitchFamily="18" charset="0"/>
              </a:rPr>
              <a:t>im</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loại</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smtClean="0">
                <a:solidFill>
                  <a:srgbClr val="333333"/>
                </a:solidFill>
                <a:effectLst/>
                <a:latin typeface="Times New Roman" panose="02020603050405020304" pitchFamily="18" charset="0"/>
                <a:cs typeface="Times New Roman" panose="02020603050405020304" pitchFamily="18" charset="0"/>
              </a:rPr>
              <a:t>đồng</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b="0" i="0" dirty="0" smtClean="0">
                <a:solidFill>
                  <a:srgbClr val="333333"/>
                </a:solidFill>
                <a:effectLst/>
                <a:latin typeface="Times New Roman" panose="02020603050405020304" pitchFamily="18" charset="0"/>
                <a:cs typeface="Times New Roman" panose="02020603050405020304" pitchFamily="18" charset="0"/>
              </a:rPr>
              <a:t>B</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vi-VN" sz="2800" dirty="0">
                <a:solidFill>
                  <a:srgbClr val="333333"/>
                </a:solidFill>
                <a:latin typeface="Times New Roman" panose="02020603050405020304" pitchFamily="18" charset="0"/>
                <a:cs typeface="Times New Roman" panose="02020603050405020304" pitchFamily="18" charset="0"/>
              </a:rPr>
              <a:t>T</a:t>
            </a:r>
            <a:r>
              <a:rPr lang="en-US" sz="2800" b="0" i="0" dirty="0" err="1">
                <a:solidFill>
                  <a:srgbClr val="333333"/>
                </a:solidFill>
                <a:effectLst/>
                <a:latin typeface="Times New Roman" panose="02020603050405020304" pitchFamily="18" charset="0"/>
                <a:cs typeface="Times New Roman" panose="02020603050405020304" pitchFamily="18" charset="0"/>
              </a:rPr>
              <a:t>hủy</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en-US" sz="2800" b="0" i="0" dirty="0" err="1">
                <a:solidFill>
                  <a:srgbClr val="333333"/>
                </a:solidFill>
                <a:effectLst/>
                <a:latin typeface="Times New Roman" panose="02020603050405020304" pitchFamily="18" charset="0"/>
                <a:cs typeface="Times New Roman" panose="02020603050405020304" pitchFamily="18" charset="0"/>
              </a:rPr>
              <a:t>tinh</a:t>
            </a:r>
            <a:endParaRPr lang="vi-VN" sz="2800" b="0" i="0" dirty="0">
              <a:solidFill>
                <a:srgbClr val="333333"/>
              </a:solidFill>
              <a:effectLst/>
              <a:latin typeface="Times New Roman" panose="02020603050405020304" pitchFamily="18" charset="0"/>
              <a:cs typeface="Times New Roman" panose="02020603050405020304" pitchFamily="18" charset="0"/>
            </a:endParaRPr>
          </a:p>
          <a:p>
            <a:r>
              <a:rPr lang="en-US" sz="2800" b="0" i="0" dirty="0" smtClean="0">
                <a:solidFill>
                  <a:srgbClr val="333333"/>
                </a:solidFill>
                <a:effectLst/>
                <a:latin typeface="Times New Roman" panose="02020603050405020304" pitchFamily="18" charset="0"/>
                <a:cs typeface="Times New Roman" panose="02020603050405020304" pitchFamily="18" charset="0"/>
              </a:rPr>
              <a:t>C</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vi-VN" sz="2800" dirty="0">
                <a:solidFill>
                  <a:srgbClr val="333333"/>
                </a:solidFill>
                <a:latin typeface="Times New Roman" panose="02020603050405020304" pitchFamily="18" charset="0"/>
                <a:cs typeface="Times New Roman" panose="02020603050405020304" pitchFamily="18" charset="0"/>
              </a:rPr>
              <a:t>G</a:t>
            </a:r>
            <a:r>
              <a:rPr lang="en-US" sz="2800" b="0" i="0" dirty="0" smtClean="0">
                <a:solidFill>
                  <a:srgbClr val="333333"/>
                </a:solidFill>
                <a:effectLst/>
                <a:latin typeface="Times New Roman" panose="02020603050405020304" pitchFamily="18" charset="0"/>
                <a:cs typeface="Times New Roman" panose="02020603050405020304" pitchFamily="18" charset="0"/>
              </a:rPr>
              <a:t>ỗ</a:t>
            </a:r>
            <a:r>
              <a:rPr lang="en-US" sz="2800" dirty="0">
                <a:solidFill>
                  <a:srgbClr val="333333"/>
                </a:solidFill>
                <a:latin typeface="Times New Roman" panose="02020603050405020304" pitchFamily="18" charset="0"/>
                <a:cs typeface="Times New Roman" panose="02020603050405020304" pitchFamily="18" charset="0"/>
              </a:rPr>
              <a:t> </a:t>
            </a:r>
            <a:r>
              <a:rPr lang="en-US" sz="2800" dirty="0" smtClean="0">
                <a:solidFill>
                  <a:srgbClr val="333333"/>
                </a:solidFill>
                <a:latin typeface="Times New Roman" panose="02020603050405020304" pitchFamily="18" charset="0"/>
                <a:cs typeface="Times New Roman" panose="02020603050405020304" pitchFamily="18" charset="0"/>
              </a:rPr>
              <a:t>                                    </a:t>
            </a:r>
            <a:r>
              <a:rPr lang="en-US" sz="2800" b="0" i="0" dirty="0" smtClean="0">
                <a:solidFill>
                  <a:srgbClr val="333333"/>
                </a:solidFill>
                <a:effectLst/>
                <a:latin typeface="Times New Roman" panose="02020603050405020304" pitchFamily="18" charset="0"/>
                <a:cs typeface="Times New Roman" panose="02020603050405020304" pitchFamily="18" charset="0"/>
              </a:rPr>
              <a:t>D</a:t>
            </a:r>
            <a:r>
              <a:rPr lang="en-US" sz="2800" b="0" i="0" dirty="0">
                <a:solidFill>
                  <a:srgbClr val="333333"/>
                </a:solidFill>
                <a:effectLst/>
                <a:latin typeface="Times New Roman" panose="02020603050405020304" pitchFamily="18" charset="0"/>
                <a:cs typeface="Times New Roman" panose="02020603050405020304" pitchFamily="18" charset="0"/>
              </a:rPr>
              <a:t>. </a:t>
            </a:r>
            <a:r>
              <a:rPr lang="vi-VN" sz="2800" dirty="0">
                <a:solidFill>
                  <a:srgbClr val="333333"/>
                </a:solidFill>
                <a:latin typeface="Times New Roman" panose="02020603050405020304" pitchFamily="18" charset="0"/>
                <a:cs typeface="Times New Roman" panose="02020603050405020304" pitchFamily="18" charset="0"/>
              </a:rPr>
              <a:t>T</a:t>
            </a:r>
            <a:r>
              <a:rPr lang="en-US" sz="2800" b="0" i="0" dirty="0" err="1">
                <a:solidFill>
                  <a:srgbClr val="333333"/>
                </a:solidFill>
                <a:effectLst/>
                <a:latin typeface="Times New Roman" panose="02020603050405020304" pitchFamily="18" charset="0"/>
                <a:cs typeface="Times New Roman" panose="02020603050405020304" pitchFamily="18" charset="0"/>
              </a:rPr>
              <a:t>hép</a:t>
            </a:r>
            <a:endParaRPr lang="vi-VN" sz="2800" b="0" i="0" dirty="0">
              <a:solidFill>
                <a:srgbClr val="333333"/>
              </a:solidFill>
              <a:effectLst/>
              <a:latin typeface="Times New Roman" panose="02020603050405020304" pitchFamily="18" charset="0"/>
              <a:cs typeface="Times New Roman" panose="02020603050405020304" pitchFamily="18" charset="0"/>
            </a:endParaRPr>
          </a:p>
          <a:p>
            <a:endParaRPr lang="en-US" sz="1600" b="0" i="0" dirty="0">
              <a:solidFill>
                <a:srgbClr val="333333"/>
              </a:solidFill>
              <a:effectLst/>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CB5B81F5-D6EE-43E9-8849-046A0806BE08}"/>
              </a:ext>
            </a:extLst>
          </p:cNvPr>
          <p:cNvSpPr/>
          <p:nvPr/>
        </p:nvSpPr>
        <p:spPr>
          <a:xfrm>
            <a:off x="4547042" y="3543965"/>
            <a:ext cx="318977" cy="36150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Times New Roman" panose="02020603050405020304" pitchFamily="18" charset="0"/>
                <a:cs typeface="Times New Roman" panose="02020603050405020304" pitchFamily="18" charset="0"/>
              </a:rPr>
              <a:t>B</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2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0E81E4-28C7-4591-817F-6B79660498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22</a:t>
            </a:fld>
            <a:endParaRPr lang="en"/>
          </a:p>
        </p:txBody>
      </p:sp>
      <p:sp>
        <p:nvSpPr>
          <p:cNvPr id="4" name="TextBox 3">
            <a:extLst>
              <a:ext uri="{FF2B5EF4-FFF2-40B4-BE49-F238E27FC236}">
                <a16:creationId xmlns:a16="http://schemas.microsoft.com/office/drawing/2014/main" id="{34022E2C-9462-403C-B1CA-F676FE498DAA}"/>
              </a:ext>
            </a:extLst>
          </p:cNvPr>
          <p:cNvSpPr txBox="1"/>
          <p:nvPr/>
        </p:nvSpPr>
        <p:spPr>
          <a:xfrm>
            <a:off x="308344" y="190005"/>
            <a:ext cx="8149855" cy="2677656"/>
          </a:xfrm>
          <a:prstGeom prst="rect">
            <a:avLst/>
          </a:prstGeom>
          <a:solidFill>
            <a:schemeClr val="accent1">
              <a:lumMod val="60000"/>
              <a:lumOff val="40000"/>
            </a:schemeClr>
          </a:solidFill>
        </p:spPr>
        <p:txBody>
          <a:bodyPr wrap="square">
            <a:spAutoFit/>
          </a:bodyPr>
          <a:lstStyle/>
          <a:p>
            <a:pPr algn="just"/>
            <a:r>
              <a:rPr lang="en-US" sz="2400" b="1" i="0" dirty="0">
                <a:solidFill>
                  <a:srgbClr val="333333"/>
                </a:solidFill>
                <a:effectLst/>
                <a:latin typeface="Times New Roman" panose="02020603050405020304" pitchFamily="18" charset="0"/>
                <a:cs typeface="Times New Roman" panose="02020603050405020304" pitchFamily="18" charset="0"/>
              </a:rPr>
              <a:t>3. </a:t>
            </a:r>
            <a:r>
              <a:rPr lang="vi-VN" sz="2400" b="1" i="0" dirty="0">
                <a:solidFill>
                  <a:srgbClr val="333333"/>
                </a:solidFill>
                <a:effectLst/>
                <a:latin typeface="Times New Roman" panose="02020603050405020304" pitchFamily="18" charset="0"/>
                <a:cs typeface="Times New Roman" panose="02020603050405020304" pitchFamily="18" charset="0"/>
              </a:rPr>
              <a:t>Việc làm nào nên thực hiện khi sử dụng các đồ vật bằng gỗ</a:t>
            </a:r>
            <a:r>
              <a:rPr lang="vi-VN" sz="2400" b="1" i="0" dirty="0" smtClean="0">
                <a:solidFill>
                  <a:srgbClr val="333333"/>
                </a:solidFill>
                <a:effectLst/>
                <a:latin typeface="Times New Roman" panose="02020603050405020304" pitchFamily="18" charset="0"/>
                <a:cs typeface="Times New Roman" panose="02020603050405020304" pitchFamily="18" charset="0"/>
              </a:rPr>
              <a:t>?</a:t>
            </a:r>
            <a:endParaRPr lang="vi-VN" sz="2400" b="1" i="0" dirty="0">
              <a:solidFill>
                <a:srgbClr val="333333"/>
              </a:solidFill>
              <a:effectLst/>
              <a:latin typeface="Times New Roman" panose="02020603050405020304" pitchFamily="18" charset="0"/>
              <a:cs typeface="Times New Roman" panose="02020603050405020304" pitchFamily="18" charset="0"/>
            </a:endParaRPr>
          </a:p>
          <a:p>
            <a:pPr marL="342900" indent="-342900" algn="just">
              <a:buAutoNum type="alphaUcPeriod"/>
            </a:pPr>
            <a:r>
              <a:rPr lang="vi-VN" sz="2400" b="0" i="0" dirty="0">
                <a:solidFill>
                  <a:srgbClr val="333333"/>
                </a:solidFill>
                <a:effectLst/>
                <a:latin typeface="Times New Roman" panose="02020603050405020304" pitchFamily="18" charset="0"/>
                <a:cs typeface="Times New Roman" panose="02020603050405020304" pitchFamily="18" charset="0"/>
              </a:rPr>
              <a:t>Đặt các vật sắc nhọn trên bề mặt</a:t>
            </a:r>
          </a:p>
          <a:p>
            <a:pPr algn="just"/>
            <a:r>
              <a:rPr lang="vi-VN" sz="2400" b="0" i="0" dirty="0" smtClean="0">
                <a:solidFill>
                  <a:srgbClr val="333333"/>
                </a:solidFill>
                <a:effectLst/>
                <a:latin typeface="Times New Roman" panose="02020603050405020304" pitchFamily="18" charset="0"/>
                <a:cs typeface="Times New Roman" panose="02020603050405020304" pitchFamily="18" charset="0"/>
              </a:rPr>
              <a:t>B</a:t>
            </a:r>
            <a:r>
              <a:rPr lang="vi-VN" sz="2400" b="0" i="0" dirty="0">
                <a:solidFill>
                  <a:srgbClr val="333333"/>
                </a:solidFill>
                <a:effectLst/>
                <a:latin typeface="Times New Roman" panose="02020603050405020304" pitchFamily="18" charset="0"/>
                <a:cs typeface="Times New Roman" panose="02020603050405020304" pitchFamily="18" charset="0"/>
              </a:rPr>
              <a:t>. Cho tiếp xúc nhiều với nước</a:t>
            </a:r>
          </a:p>
          <a:p>
            <a:pPr algn="just"/>
            <a:r>
              <a:rPr lang="vi-VN" sz="2400" b="0" i="0" dirty="0" smtClean="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 Để trong môi trường khô thoáng</a:t>
            </a:r>
          </a:p>
          <a:p>
            <a:pPr algn="just"/>
            <a:r>
              <a:rPr lang="vi-VN" sz="2400" b="0" i="0" dirty="0" smtClean="0">
                <a:solidFill>
                  <a:srgbClr val="333333"/>
                </a:solidFill>
                <a:effectLst/>
                <a:latin typeface="Times New Roman" panose="02020603050405020304" pitchFamily="18" charset="0"/>
                <a:cs typeface="Times New Roman" panose="02020603050405020304" pitchFamily="18" charset="0"/>
              </a:rPr>
              <a:t>D</a:t>
            </a:r>
            <a:r>
              <a:rPr lang="vi-VN" sz="2400" b="0" i="0" dirty="0">
                <a:solidFill>
                  <a:srgbClr val="333333"/>
                </a:solidFill>
                <a:effectLst/>
                <a:latin typeface="Times New Roman" panose="02020603050405020304" pitchFamily="18" charset="0"/>
                <a:cs typeface="Times New Roman" panose="02020603050405020304" pitchFamily="18" charset="0"/>
              </a:rPr>
              <a:t>. Dùng các chất tẩy rửa mạnh để lau bề mặt</a:t>
            </a:r>
          </a:p>
          <a:p>
            <a:pPr algn="just"/>
            <a:endParaRPr lang="vi-VN" sz="2400" b="0" i="0" dirty="0">
              <a:solidFill>
                <a:srgbClr val="333333"/>
              </a:solidFill>
              <a:effectLst/>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FA33C59E-4ABE-4344-9381-F5EAEF059380}"/>
              </a:ext>
            </a:extLst>
          </p:cNvPr>
          <p:cNvSpPr/>
          <p:nvPr/>
        </p:nvSpPr>
        <p:spPr>
          <a:xfrm>
            <a:off x="314695" y="1701800"/>
            <a:ext cx="415555" cy="42168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C</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130F6B3-FF84-430B-ABC5-9D29FB71EBF0}"/>
              </a:ext>
            </a:extLst>
          </p:cNvPr>
          <p:cNvSpPr txBox="1"/>
          <p:nvPr/>
        </p:nvSpPr>
        <p:spPr>
          <a:xfrm>
            <a:off x="314695" y="2952254"/>
            <a:ext cx="8381708" cy="2185214"/>
          </a:xfrm>
          <a:prstGeom prst="rect">
            <a:avLst/>
          </a:prstGeom>
          <a:solidFill>
            <a:schemeClr val="accent1">
              <a:lumMod val="60000"/>
              <a:lumOff val="40000"/>
            </a:schemeClr>
          </a:solidFill>
        </p:spPr>
        <p:txBody>
          <a:bodyPr wrap="square">
            <a:spAutoFit/>
          </a:bodyPr>
          <a:lstStyle/>
          <a:p>
            <a:pPr algn="just"/>
            <a:r>
              <a:rPr lang="en-US" sz="2400" b="1" dirty="0">
                <a:solidFill>
                  <a:srgbClr val="333333"/>
                </a:solidFill>
                <a:latin typeface="Times New Roman" panose="02020603050405020304" pitchFamily="18" charset="0"/>
                <a:cs typeface="Times New Roman" panose="02020603050405020304" pitchFamily="18" charset="0"/>
              </a:rPr>
              <a:t>4</a:t>
            </a:r>
            <a:r>
              <a:rPr lang="en-US" sz="2400" b="1" i="0" dirty="0" smtClean="0">
                <a:solidFill>
                  <a:srgbClr val="333333"/>
                </a:solidFill>
                <a:effectLst/>
                <a:latin typeface="Times New Roman" panose="02020603050405020304" pitchFamily="18" charset="0"/>
                <a:cs typeface="Times New Roman" panose="02020603050405020304" pitchFamily="18" charset="0"/>
              </a:rPr>
              <a:t>. </a:t>
            </a:r>
            <a:r>
              <a:rPr lang="vi-VN" sz="2400" b="1" i="0" dirty="0">
                <a:solidFill>
                  <a:srgbClr val="333333"/>
                </a:solidFill>
                <a:effectLst/>
                <a:latin typeface="Times New Roman" panose="02020603050405020304" pitchFamily="18" charset="0"/>
                <a:cs typeface="Times New Roman" panose="02020603050405020304" pitchFamily="18" charset="0"/>
              </a:rPr>
              <a:t>Con dao làm bằng thép sẽ không bị gỉ nếu</a:t>
            </a:r>
          </a:p>
          <a:p>
            <a:pPr algn="just"/>
            <a:r>
              <a:rPr lang="vi-VN" sz="2400" dirty="0" smtClean="0">
                <a:solidFill>
                  <a:srgbClr val="333333"/>
                </a:solidFill>
                <a:latin typeface="Times New Roman" panose="02020603050405020304" pitchFamily="18" charset="0"/>
                <a:cs typeface="Times New Roman" panose="02020603050405020304" pitchFamily="18" charset="0"/>
              </a:rPr>
              <a:t>A</a:t>
            </a:r>
            <a:r>
              <a:rPr lang="vi-VN" sz="2400" dirty="0">
                <a:solidFill>
                  <a:srgbClr val="333333"/>
                </a:solidFill>
                <a:latin typeface="Times New Roman" panose="02020603050405020304" pitchFamily="18" charset="0"/>
                <a:cs typeface="Times New Roman" panose="02020603050405020304" pitchFamily="18" charset="0"/>
              </a:rPr>
              <a:t>. C</a:t>
            </a:r>
            <a:r>
              <a:rPr lang="vi-VN" sz="2400" b="0" i="0" dirty="0">
                <a:solidFill>
                  <a:srgbClr val="333333"/>
                </a:solidFill>
                <a:effectLst/>
                <a:latin typeface="Times New Roman" panose="02020603050405020304" pitchFamily="18" charset="0"/>
                <a:cs typeface="Times New Roman" panose="02020603050405020304" pitchFamily="18" charset="0"/>
              </a:rPr>
              <a:t>ắt chanh rồi không rửa</a:t>
            </a:r>
          </a:p>
          <a:p>
            <a:pPr algn="just"/>
            <a:r>
              <a:rPr lang="vi-VN" sz="2400" b="0" i="0" dirty="0" smtClean="0">
                <a:solidFill>
                  <a:srgbClr val="333333"/>
                </a:solidFill>
                <a:effectLst/>
                <a:latin typeface="Times New Roman" panose="02020603050405020304" pitchFamily="18" charset="0"/>
                <a:cs typeface="Times New Roman" panose="02020603050405020304" pitchFamily="18" charset="0"/>
              </a:rPr>
              <a:t>B</a:t>
            </a:r>
            <a:r>
              <a:rPr lang="vi-VN" sz="2400" b="0" i="0" dirty="0">
                <a:solidFill>
                  <a:srgbClr val="333333"/>
                </a:solidFill>
                <a:effectLst/>
                <a:latin typeface="Times New Roman" panose="02020603050405020304" pitchFamily="18" charset="0"/>
                <a:cs typeface="Times New Roman" panose="02020603050405020304" pitchFamily="18" charset="0"/>
              </a:rPr>
              <a:t>. Sau khi dùng rửa sạch, lau khô</a:t>
            </a:r>
          </a:p>
          <a:p>
            <a:pPr algn="just"/>
            <a:r>
              <a:rPr lang="vi-VN" sz="2400" b="0" i="0" dirty="0" smtClean="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 Dùng xong, cất đi ngay</a:t>
            </a:r>
          </a:p>
          <a:p>
            <a:pPr algn="just"/>
            <a:r>
              <a:rPr lang="vi-VN" sz="2400" b="0" i="0" dirty="0" smtClean="0">
                <a:solidFill>
                  <a:srgbClr val="333333"/>
                </a:solidFill>
                <a:effectLst/>
                <a:latin typeface="Times New Roman" panose="02020603050405020304" pitchFamily="18" charset="0"/>
                <a:cs typeface="Times New Roman" panose="02020603050405020304" pitchFamily="18" charset="0"/>
              </a:rPr>
              <a:t>D</a:t>
            </a:r>
            <a:r>
              <a:rPr lang="vi-VN" sz="2400" b="0" i="0" dirty="0">
                <a:solidFill>
                  <a:srgbClr val="333333"/>
                </a:solidFill>
                <a:effectLst/>
                <a:latin typeface="Times New Roman" panose="02020603050405020304" pitchFamily="18" charset="0"/>
                <a:cs typeface="Times New Roman" panose="02020603050405020304" pitchFamily="18" charset="0"/>
              </a:rPr>
              <a:t>. Ngâm trong nước lâu ngày</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F581FF07-EA01-4EBC-996F-27EB55287675}"/>
              </a:ext>
            </a:extLst>
          </p:cNvPr>
          <p:cNvSpPr/>
          <p:nvPr/>
        </p:nvSpPr>
        <p:spPr>
          <a:xfrm>
            <a:off x="308345" y="3721100"/>
            <a:ext cx="377455" cy="355779"/>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B</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2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58AA20-9694-4F8D-8880-C873EBDACC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sp>
        <p:nvSpPr>
          <p:cNvPr id="4" name="TextBox 3">
            <a:extLst>
              <a:ext uri="{FF2B5EF4-FFF2-40B4-BE49-F238E27FC236}">
                <a16:creationId xmlns:a16="http://schemas.microsoft.com/office/drawing/2014/main" id="{115859D0-0DC0-48EE-992D-40E48B3CD976}"/>
              </a:ext>
            </a:extLst>
          </p:cNvPr>
          <p:cNvSpPr txBox="1"/>
          <p:nvPr/>
        </p:nvSpPr>
        <p:spPr>
          <a:xfrm>
            <a:off x="74427" y="76248"/>
            <a:ext cx="8621975" cy="1200329"/>
          </a:xfrm>
          <a:prstGeom prst="rect">
            <a:avLst/>
          </a:prstGeom>
          <a:solidFill>
            <a:srgbClr val="FFFF00"/>
          </a:solidFill>
        </p:spPr>
        <p:txBody>
          <a:bodyPr wrap="square">
            <a:spAutoFit/>
          </a:bodyPr>
          <a:lstStyle/>
          <a:p>
            <a:r>
              <a:rPr lang="en-US" sz="2400" b="1" i="0" dirty="0">
                <a:solidFill>
                  <a:srgbClr val="FF0000"/>
                </a:solidFill>
                <a:effectLst/>
                <a:latin typeface="Times New Roman" panose="02020603050405020304" pitchFamily="18" charset="0"/>
                <a:cs typeface="Times New Roman" panose="02020603050405020304" pitchFamily="18" charset="0"/>
              </a:rPr>
              <a:t>5. </a:t>
            </a:r>
            <a:r>
              <a:rPr lang="vi-VN" sz="2400" b="1" i="0" dirty="0">
                <a:solidFill>
                  <a:srgbClr val="FF0000"/>
                </a:solidFill>
                <a:effectLst/>
                <a:latin typeface="Times New Roman" panose="02020603050405020304" pitchFamily="18" charset="0"/>
                <a:cs typeface="Times New Roman" panose="02020603050405020304" pitchFamily="18" charset="0"/>
              </a:rPr>
              <a:t>Các vật liệu được ứng dụng để tạo nên nhiều vật thể khác nhau. Em hãy lập bảng thu thập thông tin về một số vật liệu theo mẫu sau.</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0D2B566B-A2BC-4071-9712-A49419BF04E8}"/>
              </a:ext>
            </a:extLst>
          </p:cNvPr>
          <p:cNvGraphicFramePr>
            <a:graphicFrameLocks noGrp="1"/>
          </p:cNvGraphicFramePr>
          <p:nvPr>
            <p:extLst>
              <p:ext uri="{D42A27DB-BD31-4B8C-83A1-F6EECF244321}">
                <p14:modId xmlns:p14="http://schemas.microsoft.com/office/powerpoint/2010/main" val="1990411727"/>
              </p:ext>
            </p:extLst>
          </p:nvPr>
        </p:nvGraphicFramePr>
        <p:xfrm>
          <a:off x="114594" y="889731"/>
          <a:ext cx="8788105" cy="4309115"/>
        </p:xfrm>
        <a:graphic>
          <a:graphicData uri="http://schemas.openxmlformats.org/drawingml/2006/table">
            <a:tbl>
              <a:tblPr firstRow="1" bandRow="1">
                <a:tableStyleId>{3C2FFA5D-87B4-456A-9821-1D502468CF0F}</a:tableStyleId>
              </a:tblPr>
              <a:tblGrid>
                <a:gridCol w="818856">
                  <a:extLst>
                    <a:ext uri="{9D8B030D-6E8A-4147-A177-3AD203B41FA5}">
                      <a16:colId xmlns:a16="http://schemas.microsoft.com/office/drawing/2014/main" val="2572314350"/>
                    </a:ext>
                  </a:extLst>
                </a:gridCol>
                <a:gridCol w="1244600">
                  <a:extLst>
                    <a:ext uri="{9D8B030D-6E8A-4147-A177-3AD203B41FA5}">
                      <a16:colId xmlns:a16="http://schemas.microsoft.com/office/drawing/2014/main" val="105368027"/>
                    </a:ext>
                  </a:extLst>
                </a:gridCol>
                <a:gridCol w="1657350">
                  <a:extLst>
                    <a:ext uri="{9D8B030D-6E8A-4147-A177-3AD203B41FA5}">
                      <a16:colId xmlns:a16="http://schemas.microsoft.com/office/drawing/2014/main" val="1117689115"/>
                    </a:ext>
                  </a:extLst>
                </a:gridCol>
                <a:gridCol w="1987550">
                  <a:extLst>
                    <a:ext uri="{9D8B030D-6E8A-4147-A177-3AD203B41FA5}">
                      <a16:colId xmlns:a16="http://schemas.microsoft.com/office/drawing/2014/main" val="2931646940"/>
                    </a:ext>
                  </a:extLst>
                </a:gridCol>
                <a:gridCol w="3079749">
                  <a:extLst>
                    <a:ext uri="{9D8B030D-6E8A-4147-A177-3AD203B41FA5}">
                      <a16:colId xmlns:a16="http://schemas.microsoft.com/office/drawing/2014/main" val="1103521254"/>
                    </a:ext>
                  </a:extLst>
                </a:gridCol>
              </a:tblGrid>
              <a:tr h="778739">
                <a:tc>
                  <a:txBody>
                    <a:bodyPr/>
                    <a:lstStyle/>
                    <a:p>
                      <a:pPr algn="ctr" fontAlgn="t"/>
                      <a:r>
                        <a:rPr lang="en-US" sz="2400" b="1" dirty="0">
                          <a:effectLst/>
                          <a:latin typeface="Times New Roman" panose="02020603050405020304" pitchFamily="18" charset="0"/>
                          <a:cs typeface="Times New Roman" panose="02020603050405020304" pitchFamily="18" charset="0"/>
                        </a:rPr>
                        <a:t>STT</a:t>
                      </a:r>
                      <a:endParaRPr lang="en-US" sz="2400" dirty="0">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2400" b="1" dirty="0" err="1">
                          <a:solidFill>
                            <a:srgbClr val="000000"/>
                          </a:solidFill>
                          <a:effectLst/>
                          <a:latin typeface="Times New Roman" panose="02020603050405020304" pitchFamily="18" charset="0"/>
                          <a:cs typeface="Times New Roman" panose="02020603050405020304" pitchFamily="18" charset="0"/>
                        </a:rPr>
                        <a:t>Vật</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liệu</a:t>
                      </a:r>
                      <a:endParaRPr lang="en-US" sz="2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en-US" sz="2400" b="1" dirty="0" err="1">
                          <a:solidFill>
                            <a:srgbClr val="000000"/>
                          </a:solidFill>
                          <a:effectLst/>
                          <a:latin typeface="Times New Roman" panose="02020603050405020304" pitchFamily="18" charset="0"/>
                          <a:cs typeface="Times New Roman" panose="02020603050405020304" pitchFamily="18" charset="0"/>
                        </a:rPr>
                        <a:t>Tính</a:t>
                      </a:r>
                      <a:r>
                        <a:rPr lang="en-US" sz="2400" b="1" dirty="0">
                          <a:solidFill>
                            <a:srgbClr val="000000"/>
                          </a:solidFill>
                          <a:effectLst/>
                          <a:latin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cs typeface="Times New Roman" panose="02020603050405020304" pitchFamily="18" charset="0"/>
                        </a:rPr>
                        <a:t>chất</a:t>
                      </a:r>
                      <a:endParaRPr lang="en-US" sz="2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en-US" sz="2400" b="1">
                          <a:solidFill>
                            <a:srgbClr val="000000"/>
                          </a:solidFill>
                          <a:effectLst/>
                          <a:latin typeface="Times New Roman" panose="02020603050405020304" pitchFamily="18" charset="0"/>
                          <a:cs typeface="Times New Roman" panose="02020603050405020304" pitchFamily="18" charset="0"/>
                        </a:rPr>
                        <a:t>Ứng dụng</a:t>
                      </a:r>
                      <a:endParaRPr lang="en-US" sz="24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vi-VN" sz="2400" b="1" dirty="0" smtClean="0">
                          <a:solidFill>
                            <a:srgbClr val="000000"/>
                          </a:solidFill>
                          <a:effectLst/>
                          <a:latin typeface="Times New Roman" panose="02020603050405020304" pitchFamily="18" charset="0"/>
                          <a:cs typeface="Times New Roman" panose="02020603050405020304" pitchFamily="18" charset="0"/>
                        </a:rPr>
                        <a:t>sử </a:t>
                      </a:r>
                      <a:r>
                        <a:rPr lang="vi-VN" sz="2400" b="1" dirty="0">
                          <a:solidFill>
                            <a:srgbClr val="000000"/>
                          </a:solidFill>
                          <a:effectLst/>
                          <a:latin typeface="Times New Roman" panose="02020603050405020304" pitchFamily="18" charset="0"/>
                          <a:cs typeface="Times New Roman" panose="02020603050405020304" pitchFamily="18" charset="0"/>
                        </a:rPr>
                        <a:t>dụng an toàn </a:t>
                      </a:r>
                      <a:endParaRPr lang="vi-VN"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0399759"/>
                  </a:ext>
                </a:extLst>
              </a:tr>
              <a:tr h="1335816">
                <a:tc>
                  <a:txBody>
                    <a:bodyPr/>
                    <a:lstStyle/>
                    <a:p>
                      <a:pPr algn="just" fontAlgn="t"/>
                      <a:r>
                        <a:rPr lang="en-US" sz="2400" dirty="0">
                          <a:effectLst/>
                          <a:latin typeface="Times New Roman" panose="02020603050405020304" pitchFamily="18" charset="0"/>
                          <a:cs typeface="Times New Roman" panose="02020603050405020304" pitchFamily="18" charset="0"/>
                        </a:rPr>
                        <a:t>1</a:t>
                      </a:r>
                    </a:p>
                  </a:txBody>
                  <a:tcPr marL="68580" marR="68580" marT="0" marB="0"/>
                </a:tc>
                <a:tc>
                  <a:txBody>
                    <a:bodyPr/>
                    <a:lstStyle/>
                    <a:p>
                      <a:pPr algn="just" fontAlgn="t"/>
                      <a:r>
                        <a:rPr lang="en-US" sz="2400" dirty="0" err="1">
                          <a:effectLst/>
                          <a:latin typeface="Times New Roman" panose="02020603050405020304" pitchFamily="18" charset="0"/>
                          <a:cs typeface="Times New Roman" panose="02020603050405020304" pitchFamily="18" charset="0"/>
                        </a:rPr>
                        <a:t>Nhựa</a:t>
                      </a:r>
                      <a:endParaRPr lang="en-US" sz="2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fontAlgn="t"/>
                      <a:r>
                        <a:rPr lang="vi-VN" sz="2400" dirty="0">
                          <a:effectLst/>
                          <a:latin typeface="Times New Roman" panose="02020603050405020304" pitchFamily="18" charset="0"/>
                          <a:cs typeface="Times New Roman" panose="02020603050405020304" pitchFamily="18" charset="0"/>
                        </a:rPr>
                        <a:t>Dễ tạo hình, bền với môi trường</a:t>
                      </a:r>
                    </a:p>
                  </a:txBody>
                  <a:tcPr marL="68580" marR="68580" marT="0" marB="0"/>
                </a:tc>
                <a:tc>
                  <a:txBody>
                    <a:bodyPr/>
                    <a:lstStyle/>
                    <a:p>
                      <a:pPr algn="just" fontAlgn="t"/>
                      <a:r>
                        <a:rPr lang="vi-VN" sz="2400" dirty="0">
                          <a:effectLst/>
                          <a:latin typeface="Times New Roman" panose="02020603050405020304" pitchFamily="18" charset="0"/>
                          <a:cs typeface="Times New Roman" panose="02020603050405020304" pitchFamily="18" charset="0"/>
                        </a:rPr>
                        <a:t>Làm chai đựng nước, hộp đựng thức ăn</a:t>
                      </a:r>
                    </a:p>
                  </a:txBody>
                  <a:tcPr marL="68580" marR="68580" marT="0" marB="0"/>
                </a:tc>
                <a:tc>
                  <a:txBody>
                    <a:bodyPr/>
                    <a:lstStyle/>
                    <a:p>
                      <a:pPr algn="just" fontAlgn="t"/>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nhựa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smtClean="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28806864"/>
                  </a:ext>
                </a:extLst>
              </a:tr>
              <a:tr h="338380">
                <a:tc>
                  <a:txBody>
                    <a:bodyPr/>
                    <a:lstStyle/>
                    <a:p>
                      <a:pPr algn="just" fontAlgn="t"/>
                      <a:r>
                        <a:rPr lang="en-US" sz="2400">
                          <a:effectLst/>
                          <a:latin typeface="Times New Roman" panose="02020603050405020304" pitchFamily="18" charset="0"/>
                          <a:cs typeface="Times New Roman" panose="02020603050405020304" pitchFamily="18" charset="0"/>
                        </a:rPr>
                        <a:t>2</a:t>
                      </a:r>
                    </a:p>
                  </a:txBody>
                  <a:tcPr marL="68580" marR="68580" marT="0" marB="0"/>
                </a:tc>
                <a:tc>
                  <a:txBody>
                    <a:bodyPr/>
                    <a:lstStyle/>
                    <a:p>
                      <a:pPr algn="just" fontAlgn="t"/>
                      <a:r>
                        <a:rPr lang="en-US" sz="2400">
                          <a:effectLst/>
                          <a:latin typeface="Times New Roman" panose="02020603050405020304" pitchFamily="18" charset="0"/>
                          <a:cs typeface="Times New Roman" panose="02020603050405020304" pitchFamily="18" charset="0"/>
                        </a:rPr>
                        <a:t>Kim loại</a:t>
                      </a:r>
                    </a:p>
                  </a:txBody>
                  <a:tcPr marL="68580" marR="68580" marT="0" marB="0"/>
                </a:tc>
                <a:tc>
                  <a:txBody>
                    <a:bodyPr/>
                    <a:lstStyle/>
                    <a:p>
                      <a:pPr algn="ctr" fontAlgn="t"/>
                      <a:r>
                        <a:rPr lang="en-US" sz="24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fontAlgn="t"/>
                      <a:r>
                        <a:rPr lang="en-US" sz="24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fontAlgn="t"/>
                      <a:r>
                        <a:rPr lang="en-US" sz="2400" dirty="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2812990370"/>
                  </a:ext>
                </a:extLst>
              </a:tr>
              <a:tr h="338380">
                <a:tc>
                  <a:txBody>
                    <a:bodyPr/>
                    <a:lstStyle/>
                    <a:p>
                      <a:pPr algn="just" fontAlgn="t"/>
                      <a:r>
                        <a:rPr lang="en-US" sz="2400">
                          <a:effectLst/>
                          <a:latin typeface="Times New Roman" panose="02020603050405020304" pitchFamily="18" charset="0"/>
                          <a:cs typeface="Times New Roman" panose="02020603050405020304" pitchFamily="18" charset="0"/>
                        </a:rPr>
                        <a:t>3</a:t>
                      </a:r>
                    </a:p>
                  </a:txBody>
                  <a:tcPr marL="68580" marR="68580" marT="0" marB="0"/>
                </a:tc>
                <a:tc>
                  <a:txBody>
                    <a:bodyPr/>
                    <a:lstStyle/>
                    <a:p>
                      <a:pPr algn="just" fontAlgn="t"/>
                      <a:r>
                        <a:rPr lang="en-US" sz="2400">
                          <a:effectLst/>
                          <a:latin typeface="Times New Roman" panose="02020603050405020304" pitchFamily="18" charset="0"/>
                          <a:cs typeface="Times New Roman" panose="02020603050405020304" pitchFamily="18" charset="0"/>
                        </a:rPr>
                        <a:t>Cao su</a:t>
                      </a:r>
                    </a:p>
                  </a:txBody>
                  <a:tcPr marL="68580" marR="68580" marT="0" marB="0"/>
                </a:tc>
                <a:tc>
                  <a:txBody>
                    <a:bodyPr/>
                    <a:lstStyle/>
                    <a:p>
                      <a:pPr algn="ctr" fontAlgn="t"/>
                      <a:r>
                        <a:rPr lang="en-US" sz="24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fontAlgn="t"/>
                      <a:r>
                        <a:rPr lang="en-US" sz="24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fontAlgn="t"/>
                      <a:r>
                        <a:rPr lang="en-US" sz="2400" dirty="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223951272"/>
                  </a:ext>
                </a:extLst>
              </a:tr>
              <a:tr h="338380">
                <a:tc>
                  <a:txBody>
                    <a:bodyPr/>
                    <a:lstStyle/>
                    <a:p>
                      <a:pPr algn="just" fontAlgn="t"/>
                      <a:r>
                        <a:rPr lang="en-US" sz="2400">
                          <a:effectLst/>
                          <a:latin typeface="Times New Roman" panose="02020603050405020304" pitchFamily="18" charset="0"/>
                          <a:cs typeface="Times New Roman" panose="02020603050405020304" pitchFamily="18" charset="0"/>
                        </a:rPr>
                        <a:t>4</a:t>
                      </a:r>
                    </a:p>
                  </a:txBody>
                  <a:tcPr marL="68580" marR="68580" marT="0" marB="0"/>
                </a:tc>
                <a:tc>
                  <a:txBody>
                    <a:bodyPr/>
                    <a:lstStyle/>
                    <a:p>
                      <a:pPr algn="just" fontAlgn="t"/>
                      <a:r>
                        <a:rPr lang="en-US" sz="2400">
                          <a:effectLst/>
                          <a:latin typeface="Times New Roman" panose="02020603050405020304" pitchFamily="18" charset="0"/>
                          <a:cs typeface="Times New Roman" panose="02020603050405020304" pitchFamily="18" charset="0"/>
                        </a:rPr>
                        <a:t>Gốm</a:t>
                      </a:r>
                    </a:p>
                  </a:txBody>
                  <a:tcPr marL="68580" marR="68580" marT="0" marB="0"/>
                </a:tc>
                <a:tc>
                  <a:txBody>
                    <a:bodyPr/>
                    <a:lstStyle/>
                    <a:p>
                      <a:pPr algn="ctr" fontAlgn="t"/>
                      <a:r>
                        <a:rPr lang="en-US" sz="240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fontAlgn="t"/>
                      <a:r>
                        <a:rPr lang="en-US" sz="24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fontAlgn="t"/>
                      <a:r>
                        <a:rPr lang="en-US" sz="2400" dirty="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3831087562"/>
                  </a:ext>
                </a:extLst>
              </a:tr>
              <a:tr h="338380">
                <a:tc>
                  <a:txBody>
                    <a:bodyPr/>
                    <a:lstStyle/>
                    <a:p>
                      <a:pPr algn="just" fontAlgn="t"/>
                      <a:r>
                        <a:rPr lang="en-US" sz="2400">
                          <a:effectLst/>
                          <a:latin typeface="Times New Roman" panose="02020603050405020304" pitchFamily="18" charset="0"/>
                          <a:cs typeface="Times New Roman" panose="02020603050405020304" pitchFamily="18" charset="0"/>
                        </a:rPr>
                        <a:t>5</a:t>
                      </a:r>
                    </a:p>
                  </a:txBody>
                  <a:tcPr marL="68580" marR="68580" marT="0" marB="0"/>
                </a:tc>
                <a:tc>
                  <a:txBody>
                    <a:bodyPr/>
                    <a:lstStyle/>
                    <a:p>
                      <a:pPr algn="just" fontAlgn="t"/>
                      <a:r>
                        <a:rPr lang="en-US" sz="2400">
                          <a:effectLst/>
                          <a:latin typeface="Times New Roman" panose="02020603050405020304" pitchFamily="18" charset="0"/>
                          <a:cs typeface="Times New Roman" panose="02020603050405020304" pitchFamily="18" charset="0"/>
                        </a:rPr>
                        <a:t>Thủy tinh</a:t>
                      </a:r>
                    </a:p>
                  </a:txBody>
                  <a:tcPr marL="68580" marR="68580" marT="0" marB="0"/>
                </a:tc>
                <a:tc>
                  <a:txBody>
                    <a:bodyPr/>
                    <a:lstStyle/>
                    <a:p>
                      <a:pPr algn="ctr" fontAlgn="t"/>
                      <a:r>
                        <a:rPr lang="en-US" sz="240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fontAlgn="t"/>
                      <a:r>
                        <a:rPr lang="en-US" sz="2400" dirty="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fontAlgn="t"/>
                      <a:r>
                        <a:rPr lang="en-US" sz="2400" dirty="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3946075721"/>
                  </a:ext>
                </a:extLst>
              </a:tr>
              <a:tr h="338380">
                <a:tc>
                  <a:txBody>
                    <a:bodyPr/>
                    <a:lstStyle/>
                    <a:p>
                      <a:pPr algn="just" fontAlgn="t"/>
                      <a:r>
                        <a:rPr lang="en-US" sz="2400">
                          <a:effectLst/>
                          <a:latin typeface="Times New Roman" panose="02020603050405020304" pitchFamily="18" charset="0"/>
                          <a:cs typeface="Times New Roman" panose="02020603050405020304" pitchFamily="18" charset="0"/>
                        </a:rPr>
                        <a:t>6</a:t>
                      </a:r>
                    </a:p>
                  </a:txBody>
                  <a:tcPr marL="68580" marR="68580" marT="0" marB="0"/>
                </a:tc>
                <a:tc>
                  <a:txBody>
                    <a:bodyPr/>
                    <a:lstStyle/>
                    <a:p>
                      <a:pPr algn="just" fontAlgn="t"/>
                      <a:r>
                        <a:rPr lang="en-US" sz="2400">
                          <a:effectLst/>
                          <a:latin typeface="Times New Roman" panose="02020603050405020304" pitchFamily="18" charset="0"/>
                          <a:cs typeface="Times New Roman" panose="02020603050405020304" pitchFamily="18" charset="0"/>
                        </a:rPr>
                        <a:t>Gỗ</a:t>
                      </a:r>
                    </a:p>
                  </a:txBody>
                  <a:tcPr marL="68580" marR="68580" marT="0" marB="0"/>
                </a:tc>
                <a:tc>
                  <a:txBody>
                    <a:bodyPr/>
                    <a:lstStyle/>
                    <a:p>
                      <a:pPr algn="ctr" fontAlgn="t"/>
                      <a:r>
                        <a:rPr lang="en-US" sz="240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fontAlgn="t"/>
                      <a:r>
                        <a:rPr lang="en-US" sz="2400">
                          <a:effectLst/>
                          <a:latin typeface="Times New Roman" panose="02020603050405020304" pitchFamily="18" charset="0"/>
                          <a:cs typeface="Times New Roman" panose="02020603050405020304" pitchFamily="18" charset="0"/>
                        </a:rPr>
                        <a:t>?</a:t>
                      </a:r>
                    </a:p>
                  </a:txBody>
                  <a:tcPr marL="68580" marR="68580" marT="0" marB="0"/>
                </a:tc>
                <a:tc>
                  <a:txBody>
                    <a:bodyPr/>
                    <a:lstStyle/>
                    <a:p>
                      <a:pPr algn="ctr" fontAlgn="t"/>
                      <a:r>
                        <a:rPr lang="en-US" sz="2400" dirty="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a16="http://schemas.microsoft.com/office/drawing/2014/main" val="2045044783"/>
                  </a:ext>
                </a:extLst>
              </a:tr>
            </a:tbl>
          </a:graphicData>
        </a:graphic>
      </p:graphicFrame>
    </p:spTree>
    <p:extLst>
      <p:ext uri="{BB962C8B-B14F-4D97-AF65-F5344CB8AC3E}">
        <p14:creationId xmlns:p14="http://schemas.microsoft.com/office/powerpoint/2010/main" val="4174775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514BC-747C-4D95-BF4E-5293B0588C65}"/>
              </a:ext>
            </a:extLst>
          </p:cNvPr>
          <p:cNvSpPr>
            <a:spLocks noGrp="1"/>
          </p:cNvSpPr>
          <p:nvPr>
            <p:ph type="sldNum" idx="12"/>
          </p:nvPr>
        </p:nvSpPr>
        <p:spPr>
          <a:xfrm>
            <a:off x="8598207" y="5010693"/>
            <a:ext cx="324869" cy="407432"/>
          </a:xfrm>
        </p:spPr>
        <p:txBody>
          <a:bodyPr/>
          <a:lstStyle/>
          <a:p>
            <a:pPr marL="0" lvl="0" indent="0" algn="r" rtl="0">
              <a:spcBef>
                <a:spcPts val="0"/>
              </a:spcBef>
              <a:spcAft>
                <a:spcPts val="0"/>
              </a:spcAft>
              <a:buNone/>
            </a:pPr>
            <a:fld id="{00000000-1234-1234-1234-123412341234}" type="slidenum">
              <a:rPr lang="en" sz="1400" smtClean="0">
                <a:latin typeface="Times New Roman" panose="02020603050405020304" pitchFamily="18" charset="0"/>
                <a:cs typeface="Times New Roman" panose="02020603050405020304" pitchFamily="18" charset="0"/>
              </a:rPr>
              <a:pPr marL="0" lvl="0" indent="0" algn="r" rtl="0">
                <a:spcBef>
                  <a:spcPts val="0"/>
                </a:spcBef>
                <a:spcAft>
                  <a:spcPts val="0"/>
                </a:spcAft>
                <a:buNone/>
              </a:pPr>
              <a:t>24</a:t>
            </a:fld>
            <a:endParaRPr lang="en" sz="1400">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0BFF7006-3AF5-4EC3-AD60-963A03123F5F}"/>
              </a:ext>
            </a:extLst>
          </p:cNvPr>
          <p:cNvGraphicFramePr>
            <a:graphicFrameLocks noGrp="1"/>
          </p:cNvGraphicFramePr>
          <p:nvPr>
            <p:extLst>
              <p:ext uri="{D42A27DB-BD31-4B8C-83A1-F6EECF244321}">
                <p14:modId xmlns:p14="http://schemas.microsoft.com/office/powerpoint/2010/main" val="21758909"/>
              </p:ext>
            </p:extLst>
          </p:nvPr>
        </p:nvGraphicFramePr>
        <p:xfrm>
          <a:off x="74428" y="95692"/>
          <a:ext cx="8984511" cy="4915003"/>
        </p:xfrm>
        <a:graphic>
          <a:graphicData uri="http://schemas.openxmlformats.org/drawingml/2006/table">
            <a:tbl>
              <a:tblPr firstRow="1" bandRow="1">
                <a:tableStyleId>{3C2FFA5D-87B4-456A-9821-1D502468CF0F}</a:tableStyleId>
              </a:tblPr>
              <a:tblGrid>
                <a:gridCol w="376095">
                  <a:extLst>
                    <a:ext uri="{9D8B030D-6E8A-4147-A177-3AD203B41FA5}">
                      <a16:colId xmlns:a16="http://schemas.microsoft.com/office/drawing/2014/main" val="2260320239"/>
                    </a:ext>
                  </a:extLst>
                </a:gridCol>
                <a:gridCol w="522356">
                  <a:extLst>
                    <a:ext uri="{9D8B030D-6E8A-4147-A177-3AD203B41FA5}">
                      <a16:colId xmlns:a16="http://schemas.microsoft.com/office/drawing/2014/main" val="3100331065"/>
                    </a:ext>
                  </a:extLst>
                </a:gridCol>
                <a:gridCol w="2392695">
                  <a:extLst>
                    <a:ext uri="{9D8B030D-6E8A-4147-A177-3AD203B41FA5}">
                      <a16:colId xmlns:a16="http://schemas.microsoft.com/office/drawing/2014/main" val="476765490"/>
                    </a:ext>
                  </a:extLst>
                </a:gridCol>
                <a:gridCol w="1942854">
                  <a:extLst>
                    <a:ext uri="{9D8B030D-6E8A-4147-A177-3AD203B41FA5}">
                      <a16:colId xmlns:a16="http://schemas.microsoft.com/office/drawing/2014/main" val="1362034293"/>
                    </a:ext>
                  </a:extLst>
                </a:gridCol>
                <a:gridCol w="3750511">
                  <a:extLst>
                    <a:ext uri="{9D8B030D-6E8A-4147-A177-3AD203B41FA5}">
                      <a16:colId xmlns:a16="http://schemas.microsoft.com/office/drawing/2014/main" val="3008422487"/>
                    </a:ext>
                  </a:extLst>
                </a:gridCol>
              </a:tblGrid>
              <a:tr h="417703">
                <a:tc>
                  <a:txBody>
                    <a:bodyPr/>
                    <a:lstStyle/>
                    <a:p>
                      <a:pPr algn="ctr" fontAlgn="t"/>
                      <a:r>
                        <a:rPr lang="en-US" sz="1200" b="1" dirty="0">
                          <a:effectLst/>
                          <a:latin typeface="Times New Roman" panose="02020603050405020304" pitchFamily="18" charset="0"/>
                          <a:cs typeface="Times New Roman" panose="02020603050405020304" pitchFamily="18" charset="0"/>
                        </a:rPr>
                        <a:t>TT</a:t>
                      </a:r>
                      <a:endParaRPr lang="en-US" sz="1200" dirty="0">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b="1">
                          <a:solidFill>
                            <a:srgbClr val="000000"/>
                          </a:solidFill>
                          <a:effectLst/>
                          <a:latin typeface="Times New Roman" panose="02020603050405020304" pitchFamily="18" charset="0"/>
                          <a:cs typeface="Times New Roman" panose="02020603050405020304" pitchFamily="18" charset="0"/>
                        </a:rPr>
                        <a:t>Vật liệu</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en-US" sz="1200" b="1">
                          <a:solidFill>
                            <a:srgbClr val="000000"/>
                          </a:solidFill>
                          <a:effectLst/>
                          <a:latin typeface="Times New Roman" panose="02020603050405020304" pitchFamily="18" charset="0"/>
                          <a:cs typeface="Times New Roman" panose="02020603050405020304" pitchFamily="18" charset="0"/>
                        </a:rPr>
                        <a:t>Tính chất</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en-US" sz="1200" b="1">
                          <a:solidFill>
                            <a:srgbClr val="000000"/>
                          </a:solidFill>
                          <a:effectLst/>
                          <a:latin typeface="Times New Roman" panose="02020603050405020304" pitchFamily="18" charset="0"/>
                          <a:cs typeface="Times New Roman" panose="02020603050405020304" pitchFamily="18" charset="0"/>
                        </a:rPr>
                        <a:t>Ứng dụng</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vi-VN" sz="1200" b="1">
                          <a:solidFill>
                            <a:srgbClr val="000000"/>
                          </a:solidFill>
                          <a:effectLst/>
                          <a:latin typeface="Times New Roman" panose="02020603050405020304" pitchFamily="18" charset="0"/>
                          <a:cs typeface="Times New Roman" panose="02020603050405020304" pitchFamily="18" charset="0"/>
                        </a:rPr>
                        <a:t>Lưu ý sử dụng an toàn và bảo quản</a:t>
                      </a:r>
                      <a:endParaRPr lang="vi-VN"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663859"/>
                  </a:ext>
                </a:extLst>
              </a:tr>
              <a:tr h="417703">
                <a:tc>
                  <a:txBody>
                    <a:bodyPr/>
                    <a:lstStyle/>
                    <a:p>
                      <a:pPr algn="just" fontAlgn="t"/>
                      <a:r>
                        <a:rPr lang="en-US" sz="1200">
                          <a:effectLst/>
                          <a:latin typeface="Times New Roman" panose="02020603050405020304" pitchFamily="18" charset="0"/>
                          <a:cs typeface="Times New Roman" panose="02020603050405020304" pitchFamily="18" charset="0"/>
                        </a:rPr>
                        <a:t>1</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Nhựa</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Dễ tạo hình, bền với môi trường</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Làm chai đựng nước, hộp đựng thức ăn</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 Tránh đặt các loại nhựa này ở nhiệt độ cao.</a:t>
                      </a:r>
                    </a:p>
                    <a:p>
                      <a:pPr algn="just" fontAlgn="t"/>
                      <a:r>
                        <a:rPr lang="en-US" sz="1200">
                          <a:effectLst/>
                          <a:latin typeface="Times New Roman" panose="02020603050405020304" pitchFamily="18" charset="0"/>
                          <a:cs typeface="Times New Roman" panose="02020603050405020304" pitchFamily="18" charset="0"/>
                        </a:rPr>
                        <a:t>- Lựa chọn loại nhựa phù hợp để đặt thực phẩm.</a:t>
                      </a:r>
                    </a:p>
                  </a:txBody>
                  <a:tcPr marL="68580" marR="68580" marT="0" marB="0"/>
                </a:tc>
                <a:extLst>
                  <a:ext uri="{0D108BD9-81ED-4DB2-BD59-A6C34878D82A}">
                    <a16:rowId xmlns:a16="http://schemas.microsoft.com/office/drawing/2014/main" val="182310374"/>
                  </a:ext>
                </a:extLst>
              </a:tr>
              <a:tr h="1044257">
                <a:tc>
                  <a:txBody>
                    <a:bodyPr/>
                    <a:lstStyle/>
                    <a:p>
                      <a:pPr algn="just" fontAlgn="t"/>
                      <a:r>
                        <a:rPr lang="en-US" sz="1200">
                          <a:effectLst/>
                          <a:latin typeface="Times New Roman" panose="02020603050405020304" pitchFamily="18" charset="0"/>
                          <a:cs typeface="Times New Roman" panose="02020603050405020304" pitchFamily="18" charset="0"/>
                        </a:rPr>
                        <a:t>2</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Kim loại</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Tính dẻo, tính dẫn điện, dẫn nhiệt tốt</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Làm xoong, nồi, dây dẫn điện, vỏ máy bay</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 Không tiếp xúc trực tiếp với phần dây dẫn điện bị mất lớp nhựa bảo vệ.</a:t>
                      </a:r>
                    </a:p>
                    <a:p>
                      <a:pPr algn="just" fontAlgn="t"/>
                      <a:r>
                        <a:rPr lang="vi-VN" sz="1200">
                          <a:effectLst/>
                          <a:latin typeface="Times New Roman" panose="02020603050405020304" pitchFamily="18" charset="0"/>
                          <a:cs typeface="Times New Roman" panose="02020603050405020304" pitchFamily="18" charset="0"/>
                        </a:rPr>
                        <a:t>- Dùng một số phương pháp để bảo vệ kim loại tránh bị gỉ trong môi trường xung quanh như: sơn, mạ lên bề mặt kim loại, bôi dầu mỡ...</a:t>
                      </a:r>
                    </a:p>
                  </a:txBody>
                  <a:tcPr marL="68580" marR="68580" marT="0" marB="0"/>
                </a:tc>
                <a:extLst>
                  <a:ext uri="{0D108BD9-81ED-4DB2-BD59-A6C34878D82A}">
                    <a16:rowId xmlns:a16="http://schemas.microsoft.com/office/drawing/2014/main" val="4171263779"/>
                  </a:ext>
                </a:extLst>
              </a:tr>
              <a:tr h="1044257">
                <a:tc>
                  <a:txBody>
                    <a:bodyPr/>
                    <a:lstStyle/>
                    <a:p>
                      <a:pPr algn="just" fontAlgn="t"/>
                      <a:r>
                        <a:rPr lang="en-US" sz="1200">
                          <a:effectLst/>
                          <a:latin typeface="Times New Roman" panose="02020603050405020304" pitchFamily="18" charset="0"/>
                          <a:cs typeface="Times New Roman" panose="02020603050405020304" pitchFamily="18" charset="0"/>
                        </a:rPr>
                        <a:t>3</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Cao su</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Tính đàn hồi (bị biến dạng khi chịu tác dụng nén hoặc kéo giãn và trở lại dạng ban đầu khi thôi tác dụng), chịu mài mòn, cách điện, không thấm nước</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Lốp xe, găng tay cách điện</a:t>
                      </a:r>
                    </a:p>
                  </a:txBody>
                  <a:tcPr marL="68580" marR="68580" marT="0" marB="0"/>
                </a:tc>
                <a:tc>
                  <a:txBody>
                    <a:bodyPr/>
                    <a:lstStyle/>
                    <a:p>
                      <a:pPr algn="just" fontAlgn="t"/>
                      <a:r>
                        <a:rPr lang="vi-VN" sz="1200" dirty="0">
                          <a:effectLst/>
                          <a:latin typeface="Times New Roman" panose="02020603050405020304" pitchFamily="18" charset="0"/>
                          <a:cs typeface="Times New Roman" panose="02020603050405020304" pitchFamily="18" charset="0"/>
                        </a:rPr>
                        <a:t>- Không nên để ở nơi có nhiệt độ quá cao hoặc quá thấp.</a:t>
                      </a:r>
                    </a:p>
                    <a:p>
                      <a:pPr algn="just" fontAlgn="t"/>
                      <a:r>
                        <a:rPr lang="vi-VN" sz="1200" dirty="0">
                          <a:effectLst/>
                          <a:latin typeface="Times New Roman" panose="02020603050405020304" pitchFamily="18" charset="0"/>
                          <a:cs typeface="Times New Roman" panose="02020603050405020304" pitchFamily="18" charset="0"/>
                        </a:rPr>
                        <a:t>- Tránh tiếp xúc với hóa chất trong thời gian dài.</a:t>
                      </a:r>
                    </a:p>
                    <a:p>
                      <a:pPr algn="just" fontAlgn="t"/>
                      <a:r>
                        <a:rPr lang="vi-VN" sz="1200" dirty="0">
                          <a:effectLst/>
                          <a:latin typeface="Times New Roman" panose="02020603050405020304" pitchFamily="18" charset="0"/>
                          <a:cs typeface="Times New Roman" panose="02020603050405020304" pitchFamily="18" charset="0"/>
                        </a:rPr>
                        <a:t>- Tránh tiếp xúc với các vật sắc nhọn</a:t>
                      </a:r>
                    </a:p>
                  </a:txBody>
                  <a:tcPr marL="68580" marR="68580" marT="0" marB="0"/>
                </a:tc>
                <a:extLst>
                  <a:ext uri="{0D108BD9-81ED-4DB2-BD59-A6C34878D82A}">
                    <a16:rowId xmlns:a16="http://schemas.microsoft.com/office/drawing/2014/main" val="2762116340"/>
                  </a:ext>
                </a:extLst>
              </a:tr>
              <a:tr h="417703">
                <a:tc>
                  <a:txBody>
                    <a:bodyPr/>
                    <a:lstStyle/>
                    <a:p>
                      <a:pPr algn="just" fontAlgn="t"/>
                      <a:r>
                        <a:rPr lang="en-US" sz="1200">
                          <a:effectLst/>
                          <a:latin typeface="Times New Roman" panose="02020603050405020304" pitchFamily="18" charset="0"/>
                          <a:cs typeface="Times New Roman" panose="02020603050405020304" pitchFamily="18" charset="0"/>
                        </a:rPr>
                        <a:t>4</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Gốm</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Cứng, bền với điều kiện môi trường, nhiều loại cách điện tốt.</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Ngói, bát (chén), cốc, đĩa</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 Tránh va đập mạnh</a:t>
                      </a:r>
                    </a:p>
                  </a:txBody>
                  <a:tcPr marL="68580" marR="68580" marT="0" marB="0"/>
                </a:tc>
                <a:extLst>
                  <a:ext uri="{0D108BD9-81ED-4DB2-BD59-A6C34878D82A}">
                    <a16:rowId xmlns:a16="http://schemas.microsoft.com/office/drawing/2014/main" val="579438569"/>
                  </a:ext>
                </a:extLst>
              </a:tr>
              <a:tr h="835406">
                <a:tc>
                  <a:txBody>
                    <a:bodyPr/>
                    <a:lstStyle/>
                    <a:p>
                      <a:pPr algn="just" fontAlgn="t"/>
                      <a:r>
                        <a:rPr lang="en-US" sz="1200">
                          <a:effectLst/>
                          <a:latin typeface="Times New Roman" panose="02020603050405020304" pitchFamily="18" charset="0"/>
                          <a:cs typeface="Times New Roman" panose="02020603050405020304" pitchFamily="18" charset="0"/>
                        </a:rPr>
                        <a:t>5</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Thủy tinh</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Bền với điều kiện môi trường, không thấm nước, không tác dụng với nhiều hóa chất, trong suốt</a:t>
                      </a:r>
                    </a:p>
                  </a:txBody>
                  <a:tcPr marL="68580" marR="68580" marT="0" marB="0"/>
                </a:tc>
                <a:tc>
                  <a:txBody>
                    <a:bodyPr/>
                    <a:lstStyle/>
                    <a:p>
                      <a:pPr algn="just" fontAlgn="t"/>
                      <a:r>
                        <a:rPr lang="en-US" sz="1200" dirty="0" err="1">
                          <a:effectLst/>
                          <a:latin typeface="Times New Roman" panose="02020603050405020304" pitchFamily="18" charset="0"/>
                          <a:cs typeface="Times New Roman" panose="02020603050405020304" pitchFamily="18" charset="0"/>
                        </a:rPr>
                        <a:t>Đồ</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dụng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cốc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lọ</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hoa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dụng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cụ</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trong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phòng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thí</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nghiệm</a:t>
                      </a:r>
                      <a:endParaRPr lang="en-US"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 Khi vỡ dễ gây thương tích nên cần cẩn thận khi sử dụng.</a:t>
                      </a:r>
                    </a:p>
                    <a:p>
                      <a:pPr algn="just" fontAlgn="t"/>
                      <a:r>
                        <a:rPr lang="vi-VN" sz="1200">
                          <a:effectLst/>
                          <a:latin typeface="Times New Roman" panose="02020603050405020304" pitchFamily="18" charset="0"/>
                          <a:cs typeface="Times New Roman" panose="02020603050405020304" pitchFamily="18" charset="0"/>
                        </a:rPr>
                        <a:t>- Dùng vải mềm để lau chùi.</a:t>
                      </a:r>
                    </a:p>
                    <a:p>
                      <a:pPr algn="just" fontAlgn="t"/>
                      <a:r>
                        <a:rPr lang="vi-VN" sz="1200">
                          <a:effectLst/>
                          <a:latin typeface="Times New Roman" panose="02020603050405020304" pitchFamily="18" charset="0"/>
                          <a:cs typeface="Times New Roman" panose="02020603050405020304" pitchFamily="18" charset="0"/>
                        </a:rPr>
                        <a:t>- Tránh đặt những vật cứng, nặng đè lên</a:t>
                      </a:r>
                    </a:p>
                  </a:txBody>
                  <a:tcPr marL="68580" marR="68580" marT="0" marB="0"/>
                </a:tc>
                <a:extLst>
                  <a:ext uri="{0D108BD9-81ED-4DB2-BD59-A6C34878D82A}">
                    <a16:rowId xmlns:a16="http://schemas.microsoft.com/office/drawing/2014/main" val="390973289"/>
                  </a:ext>
                </a:extLst>
              </a:tr>
              <a:tr h="737974">
                <a:tc>
                  <a:txBody>
                    <a:bodyPr/>
                    <a:lstStyle/>
                    <a:p>
                      <a:pPr algn="just" fontAlgn="t"/>
                      <a:r>
                        <a:rPr lang="en-US" sz="1200">
                          <a:effectLst/>
                          <a:latin typeface="Times New Roman" panose="02020603050405020304" pitchFamily="18" charset="0"/>
                          <a:cs typeface="Times New Roman" panose="02020603050405020304" pitchFamily="18" charset="0"/>
                        </a:rPr>
                        <a:t>6</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Gỗ</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Bền, chắc, dễ tạo hình</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Cửa gỗ, sàn gỗ, đồ dùng nội thất (giường, tủ, bản, ghế,...)</a:t>
                      </a:r>
                    </a:p>
                  </a:txBody>
                  <a:tcPr marL="68580" marR="68580" marT="0" marB="0"/>
                </a:tc>
                <a:tc>
                  <a:txBody>
                    <a:bodyPr/>
                    <a:lstStyle/>
                    <a:p>
                      <a:pPr algn="just" fontAlgn="t"/>
                      <a:r>
                        <a:rPr lang="vi-VN" sz="1200" dirty="0">
                          <a:effectLst/>
                          <a:latin typeface="Times New Roman" panose="02020603050405020304" pitchFamily="18" charset="0"/>
                          <a:cs typeface="Times New Roman" panose="02020603050405020304" pitchFamily="18" charset="0"/>
                        </a:rPr>
                        <a:t>- Xử lí gỗ trước khi gia công để tránh mối mọt.</a:t>
                      </a:r>
                    </a:p>
                    <a:p>
                      <a:pPr algn="just" fontAlgn="t"/>
                      <a:r>
                        <a:rPr lang="vi-VN" sz="1200" dirty="0">
                          <a:effectLst/>
                          <a:latin typeface="Times New Roman" panose="02020603050405020304" pitchFamily="18" charset="0"/>
                          <a:cs typeface="Times New Roman" panose="02020603050405020304" pitchFamily="18" charset="0"/>
                        </a:rPr>
                        <a:t>- Để trong môi trường khô thoáng</a:t>
                      </a:r>
                    </a:p>
                  </a:txBody>
                  <a:tcPr marL="68580" marR="68580" marT="0" marB="0"/>
                </a:tc>
                <a:extLst>
                  <a:ext uri="{0D108BD9-81ED-4DB2-BD59-A6C34878D82A}">
                    <a16:rowId xmlns:a16="http://schemas.microsoft.com/office/drawing/2014/main" val="960170414"/>
                  </a:ext>
                </a:extLst>
              </a:tr>
            </a:tbl>
          </a:graphicData>
        </a:graphic>
      </p:graphicFrame>
    </p:spTree>
    <p:extLst>
      <p:ext uri="{BB962C8B-B14F-4D97-AF65-F5344CB8AC3E}">
        <p14:creationId xmlns:p14="http://schemas.microsoft.com/office/powerpoint/2010/main" val="2907648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A6724-657B-44B0-9D9A-9539219384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sp>
        <p:nvSpPr>
          <p:cNvPr id="4" name="Rectangle: Rounded Corners 3">
            <a:extLst>
              <a:ext uri="{FF2B5EF4-FFF2-40B4-BE49-F238E27FC236}">
                <a16:creationId xmlns:a16="http://schemas.microsoft.com/office/drawing/2014/main" id="{AFE936CE-310D-4E6F-8B8F-B121D869E55E}"/>
              </a:ext>
            </a:extLst>
          </p:cNvPr>
          <p:cNvSpPr/>
          <p:nvPr/>
        </p:nvSpPr>
        <p:spPr>
          <a:xfrm>
            <a:off x="260350" y="57151"/>
            <a:ext cx="8172449" cy="73659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nêu</a:t>
            </a:r>
            <a:r>
              <a:rPr lang="en-US" sz="2400" dirty="0">
                <a:solidFill>
                  <a:srgbClr val="FF0000"/>
                </a:solidFill>
                <a:latin typeface="Times New Roman" panose="02020603050405020304" pitchFamily="18" charset="0"/>
                <a:cs typeface="Times New Roman" panose="02020603050405020304" pitchFamily="18" charset="0"/>
              </a:rPr>
              <a:t> 1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ứng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p>
        </p:txBody>
      </p:sp>
      <p:graphicFrame>
        <p:nvGraphicFramePr>
          <p:cNvPr id="6" name="Table 6">
            <a:extLst>
              <a:ext uri="{FF2B5EF4-FFF2-40B4-BE49-F238E27FC236}">
                <a16:creationId xmlns:a16="http://schemas.microsoft.com/office/drawing/2014/main" id="{E8E1E087-8923-4B7C-BFF9-C89249FEEF89}"/>
              </a:ext>
            </a:extLst>
          </p:cNvPr>
          <p:cNvGraphicFramePr>
            <a:graphicFrameLocks noGrp="1"/>
          </p:cNvGraphicFramePr>
          <p:nvPr>
            <p:extLst>
              <p:ext uri="{D42A27DB-BD31-4B8C-83A1-F6EECF244321}">
                <p14:modId xmlns:p14="http://schemas.microsoft.com/office/powerpoint/2010/main" val="1749704945"/>
              </p:ext>
            </p:extLst>
          </p:nvPr>
        </p:nvGraphicFramePr>
        <p:xfrm>
          <a:off x="101597" y="844551"/>
          <a:ext cx="8699502" cy="4057647"/>
        </p:xfrm>
        <a:graphic>
          <a:graphicData uri="http://schemas.openxmlformats.org/drawingml/2006/table">
            <a:tbl>
              <a:tblPr firstRow="1" bandRow="1">
                <a:tableStyleId>{3C2FFA5D-87B4-456A-9821-1D502468CF0F}</a:tableStyleId>
              </a:tblPr>
              <a:tblGrid>
                <a:gridCol w="4349751">
                  <a:extLst>
                    <a:ext uri="{9D8B030D-6E8A-4147-A177-3AD203B41FA5}">
                      <a16:colId xmlns:a16="http://schemas.microsoft.com/office/drawing/2014/main" val="542929311"/>
                    </a:ext>
                  </a:extLst>
                </a:gridCol>
                <a:gridCol w="4349751">
                  <a:extLst>
                    <a:ext uri="{9D8B030D-6E8A-4147-A177-3AD203B41FA5}">
                      <a16:colId xmlns:a16="http://schemas.microsoft.com/office/drawing/2014/main" val="3602321789"/>
                    </a:ext>
                  </a:extLst>
                </a:gridCol>
              </a:tblGrid>
              <a:tr h="471819">
                <a:tc>
                  <a:txBody>
                    <a:bodyPr/>
                    <a:lstStyle/>
                    <a:p>
                      <a:pPr algn="ctr"/>
                      <a:r>
                        <a:rPr lang="en-US" sz="2400" b="1" dirty="0" smtClean="0">
                          <a:solidFill>
                            <a:schemeClr val="bg1"/>
                          </a:solidFill>
                          <a:latin typeface="Times New Roman" panose="02020603050405020304" pitchFamily="18" charset="0"/>
                          <a:cs typeface="Times New Roman" panose="02020603050405020304" pitchFamily="18" charset="0"/>
                        </a:rPr>
                        <a:t>TC </a:t>
                      </a:r>
                      <a:r>
                        <a:rPr lang="en-US" sz="2400" b="1" dirty="0" err="1">
                          <a:solidFill>
                            <a:schemeClr val="bg1"/>
                          </a:solidFill>
                          <a:latin typeface="Times New Roman" panose="02020603050405020304" pitchFamily="18" charset="0"/>
                          <a:cs typeface="Times New Roman" panose="02020603050405020304" pitchFamily="18" charset="0"/>
                        </a:rPr>
                        <a:t>quan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trọng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vật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liệu</a:t>
                      </a:r>
                      <a:endParaRPr lang="en-US" sz="2400" b="1"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Ứng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dụng</a:t>
                      </a:r>
                      <a:endParaRPr lang="en-US" sz="2400" b="1"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35536455"/>
                  </a:ext>
                </a:extLst>
              </a:tr>
              <a:tr h="471819">
                <a:tc>
                  <a:txBody>
                    <a:bodyPr/>
                    <a:lstStyle/>
                    <a:p>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Kim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nồi</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4129011"/>
                  </a:ext>
                </a:extLst>
              </a:tr>
              <a:tr h="471819">
                <a:tc>
                  <a:txBody>
                    <a:bodyPr/>
                    <a:lstStyle/>
                    <a:p>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a:latin typeface="Times New Roman" panose="02020603050405020304" pitchFamily="18" charset="0"/>
                          <a:cs typeface="Times New Roman" panose="02020603050405020304" pitchFamily="18" charset="0"/>
                        </a:rPr>
                        <a:t>Kim </a:t>
                      </a:r>
                      <a:r>
                        <a:rPr lang="en-US" sz="2400" dirty="0" err="1">
                          <a:latin typeface="Times New Roman" panose="02020603050405020304" pitchFamily="18" charset="0"/>
                          <a:cs typeface="Times New Roman" panose="02020603050405020304" pitchFamily="18" charset="0"/>
                        </a:rPr>
                        <a:t>loại:Làm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1477536"/>
                  </a:ext>
                </a:extLst>
              </a:tr>
              <a:tr h="849276">
                <a:tc>
                  <a:txBody>
                    <a:bodyPr/>
                    <a:lstStyle/>
                    <a:p>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dẻo</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Nhựa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69053313"/>
                  </a:ext>
                </a:extLst>
              </a:tr>
              <a:tr h="471819">
                <a:tc>
                  <a:txBody>
                    <a:bodyPr/>
                    <a:lstStyle/>
                    <a:p>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cứng</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Gốm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đĩa</a:t>
                      </a:r>
                      <a:r>
                        <a:rPr lang="en-US" sz="24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666803701"/>
                  </a:ext>
                </a:extLst>
              </a:tr>
              <a:tr h="471819">
                <a:tc>
                  <a:txBody>
                    <a:bodyPr/>
                    <a:lstStyle/>
                    <a:p>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bền</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Gỗ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thất</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64130127"/>
                  </a:ext>
                </a:extLst>
              </a:tr>
              <a:tr h="849276">
                <a:tc>
                  <a:txBody>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chịu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err="1">
                          <a:latin typeface="Times New Roman" panose="02020603050405020304" pitchFamily="18" charset="0"/>
                          <a:cs typeface="Times New Roman" panose="02020603050405020304" pitchFamily="18" charset="0"/>
                        </a:rPr>
                        <a:t>Gốm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7396268"/>
                  </a:ext>
                </a:extLst>
              </a:tr>
            </a:tbl>
          </a:graphicData>
        </a:graphic>
      </p:graphicFrame>
    </p:spTree>
    <p:extLst>
      <p:ext uri="{BB962C8B-B14F-4D97-AF65-F5344CB8AC3E}">
        <p14:creationId xmlns:p14="http://schemas.microsoft.com/office/powerpoint/2010/main" val="39212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48568-8A47-42ED-A690-CCCAA38BD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26</a:t>
            </a:fld>
            <a:endParaRPr lang="en"/>
          </a:p>
        </p:txBody>
      </p:sp>
      <p:sp>
        <p:nvSpPr>
          <p:cNvPr id="4" name="Rectangle: Rounded Corners 3">
            <a:extLst>
              <a:ext uri="{FF2B5EF4-FFF2-40B4-BE49-F238E27FC236}">
                <a16:creationId xmlns:a16="http://schemas.microsoft.com/office/drawing/2014/main" id="{2748FC4D-2CE6-4474-A33C-73D8CA37BA52}"/>
              </a:ext>
            </a:extLst>
          </p:cNvPr>
          <p:cNvSpPr/>
          <p:nvPr/>
        </p:nvSpPr>
        <p:spPr>
          <a:xfrm>
            <a:off x="838596" y="883093"/>
            <a:ext cx="7918988" cy="12759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Bef>
                <a:spcPts val="600"/>
              </a:spcBef>
              <a:spcAft>
                <a:spcPts val="600"/>
              </a:spcAft>
            </a:pP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Bài</a:t>
            </a:r>
            <a:r>
              <a:rPr lang="en-GB" sz="2400" b="1" dirty="0" smtClean="0">
                <a:solidFill>
                  <a:srgbClr val="FF0000"/>
                </a:solidFill>
                <a:latin typeface="Times New Roman" panose="02020603050405020304" pitchFamily="18" charset="0"/>
                <a:cs typeface="Times New Roman" panose="02020603050405020304" pitchFamily="18" charset="0"/>
              </a:rPr>
              <a:t> 8: MỘT SỐ VẬT LIỆU, NHIÊN LIỆU VÀ NGUYÊN LIỆU THÔNG DỤNG</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16B5347-17AA-49B8-B0BC-C60EDCFDB2C1}"/>
              </a:ext>
            </a:extLst>
          </p:cNvPr>
          <p:cNvSpPr txBox="1"/>
          <p:nvPr/>
        </p:nvSpPr>
        <p:spPr>
          <a:xfrm>
            <a:off x="612506" y="2808756"/>
            <a:ext cx="7408715" cy="830997"/>
          </a:xfrm>
          <a:prstGeom prst="rect">
            <a:avLst/>
          </a:prstGeom>
          <a:solidFill>
            <a:schemeClr val="accent1">
              <a:lumMod val="60000"/>
              <a:lumOff val="40000"/>
            </a:schemeClr>
          </a:solidFill>
        </p:spPr>
        <p:txBody>
          <a:bodyPr wrap="square">
            <a:spAutoFit/>
          </a:bodyPr>
          <a:lstStyle/>
          <a:p>
            <a:r>
              <a:rPr lang="en-US" sz="2400" u="sng" dirty="0">
                <a:solidFill>
                  <a:srgbClr val="FF0000"/>
                </a:solidFill>
                <a:latin typeface="Times New Roman" panose="02020603050405020304" pitchFamily="18" charset="0"/>
                <a:cs typeface="Times New Roman" panose="02020603050405020304" pitchFamily="18" charset="0"/>
              </a:rPr>
              <a:t>I. MỘT SỐ VẬT LIỆU THÔNG DỤNG</a:t>
            </a:r>
          </a:p>
          <a:p>
            <a:r>
              <a:rPr lang="en-US" sz="2400" u="sng" dirty="0">
                <a:solidFill>
                  <a:srgbClr val="FF0000"/>
                </a:solidFill>
                <a:latin typeface="Times New Roman" panose="02020603050405020304" pitchFamily="18" charset="0"/>
                <a:cs typeface="Times New Roman" panose="02020603050405020304" pitchFamily="18" charset="0"/>
              </a:rPr>
              <a:t>1. </a:t>
            </a:r>
            <a:r>
              <a:rPr lang="en-US" sz="2400" u="sng" dirty="0" err="1">
                <a:solidFill>
                  <a:srgbClr val="FF0000"/>
                </a:solidFill>
                <a:latin typeface="Times New Roman" panose="02020603050405020304" pitchFamily="18" charset="0"/>
                <a:cs typeface="Times New Roman" panose="02020603050405020304" pitchFamily="18" charset="0"/>
              </a:rPr>
              <a:t>Tính</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chất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và</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ứng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dụng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của</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một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số</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vật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liệu</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thông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dụng</a:t>
            </a:r>
            <a:endParaRPr lang="en-US" sz="2400" u="sng"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F6331D-1499-4E99-A94B-DC382829EB01}"/>
              </a:ext>
            </a:extLst>
          </p:cNvPr>
          <p:cNvSpPr txBox="1"/>
          <p:nvPr/>
        </p:nvSpPr>
        <p:spPr>
          <a:xfrm>
            <a:off x="612506" y="2808756"/>
            <a:ext cx="7408715" cy="830997"/>
          </a:xfrm>
          <a:prstGeom prst="rect">
            <a:avLst/>
          </a:prstGeom>
          <a:solidFill>
            <a:schemeClr val="accent1">
              <a:lumMod val="60000"/>
              <a:lumOff val="40000"/>
            </a:schemeClr>
          </a:solidFill>
        </p:spPr>
        <p:txBody>
          <a:bodyPr wrap="square">
            <a:spAutoFit/>
          </a:bodyPr>
          <a:lstStyle/>
          <a:p>
            <a:r>
              <a:rPr lang="en-US" sz="2400" u="sng" dirty="0">
                <a:solidFill>
                  <a:srgbClr val="FF0000"/>
                </a:solidFill>
                <a:latin typeface="Times New Roman" panose="02020603050405020304" pitchFamily="18" charset="0"/>
                <a:cs typeface="Times New Roman" panose="02020603050405020304" pitchFamily="18" charset="0"/>
              </a:rPr>
              <a:t>2. </a:t>
            </a:r>
            <a:r>
              <a:rPr lang="en-US" sz="2400" u="sng" dirty="0" err="1">
                <a:solidFill>
                  <a:srgbClr val="FF0000"/>
                </a:solidFill>
                <a:latin typeface="Times New Roman" panose="02020603050405020304" pitchFamily="18" charset="0"/>
                <a:cs typeface="Times New Roman" panose="02020603050405020304" pitchFamily="18" charset="0"/>
              </a:rPr>
              <a:t>Sử</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dụng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các</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vật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liệu</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đảm</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bảo</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sự</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phát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triển</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bền</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vững</a:t>
            </a:r>
            <a:endParaRPr lang="en-US" sz="2400" u="sng" dirty="0">
              <a:solidFill>
                <a:srgbClr val="FF0000"/>
              </a:solidFill>
              <a:latin typeface="Times New Roman" panose="02020603050405020304" pitchFamily="18" charset="0"/>
              <a:cs typeface="Times New Roman" panose="02020603050405020304" pitchFamily="18" charset="0"/>
            </a:endParaRPr>
          </a:p>
          <a:p>
            <a:endParaRPr lang="en-US" sz="24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5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pic>
        <p:nvPicPr>
          <p:cNvPr id="4" name="Picture 3"/>
          <p:cNvPicPr>
            <a:picLocks noChangeAspect="1"/>
          </p:cNvPicPr>
          <p:nvPr/>
        </p:nvPicPr>
        <p:blipFill>
          <a:blip r:embed="rId3"/>
          <a:stretch>
            <a:fillRect/>
          </a:stretch>
        </p:blipFill>
        <p:spPr>
          <a:xfrm>
            <a:off x="0" y="2571750"/>
            <a:ext cx="1540933" cy="1190846"/>
          </a:xfrm>
          <a:prstGeom prst="rect">
            <a:avLst/>
          </a:prstGeom>
        </p:spPr>
      </p:pic>
      <p:sp>
        <p:nvSpPr>
          <p:cNvPr id="2" name="Thought Bubble: Cloud 1">
            <a:extLst>
              <a:ext uri="{FF2B5EF4-FFF2-40B4-BE49-F238E27FC236}">
                <a16:creationId xmlns:a16="http://schemas.microsoft.com/office/drawing/2014/main" id="{8BA0BFB3-58CD-483C-B3C3-ECFF22094196}"/>
              </a:ext>
            </a:extLst>
          </p:cNvPr>
          <p:cNvSpPr/>
          <p:nvPr/>
        </p:nvSpPr>
        <p:spPr>
          <a:xfrm>
            <a:off x="476250" y="450851"/>
            <a:ext cx="3585055" cy="2352528"/>
          </a:xfrm>
          <a:prstGeom prst="cloudCallout">
            <a:avLst>
              <a:gd name="adj1" fmla="val -47904"/>
              <a:gd name="adj2" fmla="val 48133"/>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gây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hậu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615D33D8-46CB-4AEF-A3D0-60ECC96F22B3}"/>
              </a:ext>
            </a:extLst>
          </p:cNvPr>
          <p:cNvSpPr/>
          <p:nvPr/>
        </p:nvSpPr>
        <p:spPr>
          <a:xfrm>
            <a:off x="3771900" y="1600201"/>
            <a:ext cx="4680984" cy="307345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gây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hậu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buFontTx/>
              <a:buChar char="-"/>
            </a:pPr>
            <a:r>
              <a:rPr lang="en-US" sz="2400" dirty="0" err="1">
                <a:solidFill>
                  <a:srgbClr val="FF0000"/>
                </a:solidFill>
                <a:latin typeface="Times New Roman" panose="02020603050405020304" pitchFamily="18" charset="0"/>
                <a:cs typeface="Times New Roman" panose="02020603050405020304" pitchFamily="18" charset="0"/>
              </a:rPr>
              <a:t>Gây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nguyên</a:t>
            </a:r>
            <a:endParaRPr lang="en-US" sz="2400" dirty="0">
              <a:solidFill>
                <a:srgbClr val="FF0000"/>
              </a:solidFill>
              <a:latin typeface="Times New Roman" panose="02020603050405020304" pitchFamily="18" charset="0"/>
              <a:cs typeface="Times New Roman" panose="02020603050405020304" pitchFamily="18" charset="0"/>
            </a:endParaRPr>
          </a:p>
          <a:p>
            <a:pPr marL="285750" indent="-285750" algn="just">
              <a:buFontTx/>
              <a:buChar char="-"/>
            </a:pPr>
            <a:r>
              <a:rPr lang="en-US" sz="2400" dirty="0" err="1">
                <a:solidFill>
                  <a:srgbClr val="FF0000"/>
                </a:solidFill>
                <a:latin typeface="Times New Roman" panose="02020603050405020304" pitchFamily="18" charset="0"/>
                <a:cs typeface="Times New Roman" panose="02020603050405020304" pitchFamily="18" charset="0"/>
              </a:rPr>
              <a:t>Gây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động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cực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khỏe</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con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môi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trường</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BAC596-50D0-429B-8CE2-E613E56B11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28</a:t>
            </a:fld>
            <a:endParaRPr lang="en"/>
          </a:p>
        </p:txBody>
      </p:sp>
      <p:sp>
        <p:nvSpPr>
          <p:cNvPr id="3" name="Thought Bubble: Cloud 2">
            <a:extLst>
              <a:ext uri="{FF2B5EF4-FFF2-40B4-BE49-F238E27FC236}">
                <a16:creationId xmlns:a16="http://schemas.microsoft.com/office/drawing/2014/main" id="{E2743B15-7E13-43B2-918D-EBCA1F5134A4}"/>
              </a:ext>
            </a:extLst>
          </p:cNvPr>
          <p:cNvSpPr/>
          <p:nvPr/>
        </p:nvSpPr>
        <p:spPr>
          <a:xfrm>
            <a:off x="285750" y="-114300"/>
            <a:ext cx="8680450" cy="1092200"/>
          </a:xfrm>
          <a:prstGeom prst="cloudCallout">
            <a:avLst>
              <a:gd name="adj1" fmla="val -47904"/>
              <a:gd name="adj2" fmla="val 48133"/>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rằng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nhựa</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sức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khoẻ</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8A876A7F-B794-40DA-A9A3-40665B8F9637}"/>
              </a:ext>
            </a:extLst>
          </p:cNvPr>
          <p:cNvSpPr/>
          <p:nvPr/>
        </p:nvSpPr>
        <p:spPr>
          <a:xfrm>
            <a:off x="0" y="977900"/>
            <a:ext cx="8909050" cy="40893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Times New Roman" panose="02020603050405020304" pitchFamily="18" charset="0"/>
                <a:cs typeface="Times New Roman" panose="02020603050405020304" pitchFamily="18" charset="0"/>
              </a:rPr>
              <a:t>Một số dẫn chứng chứng minh việc sử dụng nhựa không hợp lý, không hiệu quả có thể tác động tiêu cực đến sức khỏe con người và môi trường.</a:t>
            </a:r>
          </a:p>
          <a:p>
            <a:pPr algn="just"/>
            <a:r>
              <a:rPr lang="vi-VN" sz="2200" b="0" i="0" dirty="0">
                <a:solidFill>
                  <a:srgbClr val="000000"/>
                </a:solidFill>
                <a:effectLst/>
                <a:latin typeface="Times New Roman" panose="02020603050405020304" pitchFamily="18" charset="0"/>
                <a:cs typeface="Times New Roman" panose="02020603050405020304" pitchFamily="18" charset="0"/>
              </a:rPr>
              <a:t>+ Thời gian phân hủy rác thải nhựa có thể là vài năm hoặc cả trăm năm, nếu tình trạng sản xuất tiêu dùng và thải đồ nhựa cứ tăng lên không ngừng mà không có biện pháp xử lý kịp thời chẳng mấy chốc môi trường sẽ ngập rác thải  nhựa.</a:t>
            </a:r>
          </a:p>
          <a:p>
            <a:pPr algn="just"/>
            <a:r>
              <a:rPr lang="vi-VN" sz="2200" b="0" i="0" dirty="0">
                <a:solidFill>
                  <a:srgbClr val="000000"/>
                </a:solidFill>
                <a:effectLst/>
                <a:latin typeface="Times New Roman" panose="02020603050405020304" pitchFamily="18" charset="0"/>
                <a:cs typeface="Times New Roman" panose="02020603050405020304" pitchFamily="18" charset="0"/>
              </a:rPr>
              <a:t>+ Đốt rác thải nhựa gây ô nhiễm môi trường, hít phải khói do đốt rác thải nhựa có thể gây hại đến sức khỏe con người (đau đầu, hoa mắt, sa sẩm mặt mày, buồn nôn ….)</a:t>
            </a:r>
          </a:p>
          <a:p>
            <a:pPr algn="just"/>
            <a:r>
              <a:rPr lang="vi-VN" sz="2200" b="0" i="0" dirty="0">
                <a:solidFill>
                  <a:srgbClr val="000000"/>
                </a:solidFill>
                <a:effectLst/>
                <a:latin typeface="Times New Roman" panose="02020603050405020304" pitchFamily="18" charset="0"/>
                <a:cs typeface="Times New Roman" panose="02020603050405020304" pitchFamily="18" charset="0"/>
              </a:rPr>
              <a:t>+ Rác thải nhựa khi đổ ra biển sẽ gây phá hủy hoặc suy giảm đa dạng sinh học, làm chết các sinh vật biển nếu chúng không may bị mắc vào hoặc ăn phải. </a:t>
            </a:r>
          </a:p>
        </p:txBody>
      </p:sp>
    </p:spTree>
    <p:extLst>
      <p:ext uri="{BB962C8B-B14F-4D97-AF65-F5344CB8AC3E}">
        <p14:creationId xmlns:p14="http://schemas.microsoft.com/office/powerpoint/2010/main" val="25168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29</a:t>
            </a:fld>
            <a:endParaRPr lang="en"/>
          </a:p>
        </p:txBody>
      </p:sp>
      <p:sp>
        <p:nvSpPr>
          <p:cNvPr id="3" name="AutoShape 2" descr="Rác thải nhựa: tiện 1 phút trả giá nghìn năm - ThienNhien.Net | Con người  và Thiên nhi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Chung tay giải quyết vấn nạn rác thải nhựa – Tạp chí Thủy sả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18" y="1231900"/>
            <a:ext cx="2960538" cy="263875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ustralia tìm giải pháp giải quyết khủng hoảng rác thải nhựa - Báo Hà Giang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925" y="1203694"/>
            <a:ext cx="2960538" cy="258708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Đốt rác gây ô nhiễm môi trường bị xử phạt như thế nào? | Tin tức mới nhất  24h - Đọc Báo Lao Động online - Laodong.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732" y="1212851"/>
            <a:ext cx="2806367" cy="269064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3902401"/>
            <a:ext cx="3129564" cy="1252715"/>
          </a:xfrm>
          <a:prstGeom prst="rect">
            <a:avLst/>
          </a:prstGeom>
          <a:solidFill>
            <a:schemeClr val="accent5">
              <a:lumMod val="20000"/>
              <a:lumOff val="80000"/>
            </a:schemeClr>
          </a:solidFill>
        </p:spPr>
        <p:txBody>
          <a:bodyPr wrap="square">
            <a:spAutoFit/>
          </a:bodyPr>
          <a:lstStyle/>
          <a:p>
            <a:pPr marL="0" lvl="0" indent="0" algn="ctr">
              <a:lnSpc>
                <a:spcPct val="130000"/>
              </a:lnSpc>
              <a:spcBef>
                <a:spcPts val="600"/>
              </a:spcBef>
              <a:spcAft>
                <a:spcPts val="600"/>
              </a:spcAft>
              <a:buNone/>
            </a:pPr>
            <a:r>
              <a:rPr lang="en-GB" sz="2000" dirty="0" err="1">
                <a:latin typeface="Times New Roman" panose="02020603050405020304" pitchFamily="18" charset="0"/>
                <a:cs typeface="Times New Roman" panose="02020603050405020304" pitchFamily="18" charset="0"/>
              </a:rPr>
              <a:t>Tình</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trạng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sản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xuất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đồ</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nhựa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và</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thải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đồ</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nhựa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tăng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không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kịp</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phân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hủy</a:t>
            </a:r>
            <a:endParaRPr lang="en-US" sz="2000" dirty="0">
              <a:latin typeface="Times New Roman" panose="02020603050405020304" pitchFamily="18" charset="0"/>
              <a:cs typeface="Times New Roman" panose="02020603050405020304" pitchFamily="18" charset="0"/>
            </a:endParaRPr>
          </a:p>
        </p:txBody>
      </p:sp>
      <p:sp>
        <p:nvSpPr>
          <p:cNvPr id="11" name="Rectangle 10"/>
          <p:cNvSpPr/>
          <p:nvPr/>
        </p:nvSpPr>
        <p:spPr>
          <a:xfrm>
            <a:off x="3449035" y="3927801"/>
            <a:ext cx="2610470" cy="852606"/>
          </a:xfrm>
          <a:prstGeom prst="rect">
            <a:avLst/>
          </a:prstGeom>
          <a:solidFill>
            <a:schemeClr val="accent5">
              <a:lumMod val="20000"/>
              <a:lumOff val="80000"/>
            </a:schemeClr>
          </a:solidFill>
        </p:spPr>
        <p:txBody>
          <a:bodyPr wrap="square">
            <a:spAutoFit/>
          </a:bodyPr>
          <a:lstStyle/>
          <a:p>
            <a:pPr marL="0" lvl="0" indent="0" algn="ctr">
              <a:lnSpc>
                <a:spcPct val="130000"/>
              </a:lnSpc>
              <a:spcBef>
                <a:spcPts val="600"/>
              </a:spcBef>
              <a:spcAft>
                <a:spcPts val="600"/>
              </a:spcAft>
              <a:buNone/>
            </a:pPr>
            <a:r>
              <a:rPr lang="en-GB" sz="2000" dirty="0" err="1">
                <a:latin typeface="Times New Roman" panose="02020603050405020304" pitchFamily="18" charset="0"/>
                <a:cs typeface="Times New Roman" panose="02020603050405020304" pitchFamily="18" charset="0"/>
              </a:rPr>
              <a:t>Tình</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trạng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vứt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rác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thải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nhựa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ra</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biển</a:t>
            </a:r>
            <a:endParaRPr lang="en-US" sz="2000" dirty="0">
              <a:latin typeface="Times New Roman" panose="02020603050405020304" pitchFamily="18" charset="0"/>
              <a:cs typeface="Times New Roman" panose="02020603050405020304" pitchFamily="18" charset="0"/>
            </a:endParaRPr>
          </a:p>
        </p:txBody>
      </p:sp>
      <p:sp>
        <p:nvSpPr>
          <p:cNvPr id="12" name="Rectangle 11"/>
          <p:cNvSpPr/>
          <p:nvPr/>
        </p:nvSpPr>
        <p:spPr>
          <a:xfrm>
            <a:off x="6435581" y="4019473"/>
            <a:ext cx="2610470" cy="852606"/>
          </a:xfrm>
          <a:prstGeom prst="rect">
            <a:avLst/>
          </a:prstGeom>
          <a:solidFill>
            <a:schemeClr val="accent5">
              <a:lumMod val="20000"/>
              <a:lumOff val="80000"/>
            </a:schemeClr>
          </a:solidFill>
        </p:spPr>
        <p:txBody>
          <a:bodyPr wrap="square">
            <a:spAutoFit/>
          </a:bodyPr>
          <a:lstStyle/>
          <a:p>
            <a:pPr marL="0" lvl="0" indent="0" algn="ctr">
              <a:lnSpc>
                <a:spcPct val="130000"/>
              </a:lnSpc>
              <a:spcBef>
                <a:spcPts val="600"/>
              </a:spcBef>
              <a:spcAft>
                <a:spcPts val="600"/>
              </a:spcAft>
              <a:buNone/>
            </a:pPr>
            <a:r>
              <a:rPr lang="en-GB" sz="2000" dirty="0" err="1">
                <a:latin typeface="Times New Roman" panose="02020603050405020304" pitchFamily="18" charset="0"/>
                <a:cs typeface="Times New Roman" panose="02020603050405020304" pitchFamily="18" charset="0"/>
              </a:rPr>
              <a:t>Tình</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trạng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đốt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rác</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thải</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nhựa</a:t>
            </a:r>
            <a:endParaRPr lang="en-US" sz="20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D990680-9AB3-4442-840B-AAA073C68A58}"/>
              </a:ext>
            </a:extLst>
          </p:cNvPr>
          <p:cNvSpPr/>
          <p:nvPr/>
        </p:nvSpPr>
        <p:spPr>
          <a:xfrm>
            <a:off x="1631950" y="304800"/>
            <a:ext cx="4803631" cy="59586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rPr>
              <a:t>M</a:t>
            </a:r>
            <a:r>
              <a:rPr lang="en-US" sz="2400" dirty="0" err="1">
                <a:solidFill>
                  <a:srgbClr val="FF0000"/>
                </a:solidFill>
                <a:latin typeface="Times New Roman" panose="02020603050405020304" pitchFamily="18" charset="0"/>
                <a:cs typeface="Times New Roman" panose="02020603050405020304" pitchFamily="18" charset="0"/>
              </a:rPr>
              <a:t>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hình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ảnh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của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nhựa</a:t>
            </a:r>
            <a:r>
              <a:rPr lang="en-US" sz="2400"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endParaRPr>
          </a:p>
        </p:txBody>
      </p:sp>
    </p:spTree>
    <p:extLst>
      <p:ext uri="{BB962C8B-B14F-4D97-AF65-F5344CB8AC3E}">
        <p14:creationId xmlns:p14="http://schemas.microsoft.com/office/powerpoint/2010/main" val="183646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5AB1D3-290B-42BD-AC75-B55DC69243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sp>
        <p:nvSpPr>
          <p:cNvPr id="3" name="Google Shape;1641;p22">
            <a:extLst>
              <a:ext uri="{FF2B5EF4-FFF2-40B4-BE49-F238E27FC236}">
                <a16:creationId xmlns:a16="http://schemas.microsoft.com/office/drawing/2014/main" id="{508C3DD5-316C-49BB-9F8C-79128FFC16AB}"/>
              </a:ext>
            </a:extLst>
          </p:cNvPr>
          <p:cNvSpPr txBox="1">
            <a:spLocks/>
          </p:cNvSpPr>
          <p:nvPr/>
        </p:nvSpPr>
        <p:spPr>
          <a:xfrm>
            <a:off x="3010272" y="0"/>
            <a:ext cx="3885828" cy="393405"/>
          </a:xfrm>
          <a:prstGeom prst="rect">
            <a:avLst/>
          </a:prstGeom>
          <a:solidFill>
            <a:srgbClr val="FFFF00"/>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gn="ctr"/>
            <a:r>
              <a:rPr lang="en-US" sz="2800" dirty="0" err="1">
                <a:solidFill>
                  <a:srgbClr val="FF0000"/>
                </a:solidFill>
                <a:latin typeface="Times New Roman" panose="02020603050405020304" pitchFamily="18" charset="0"/>
                <a:cs typeface="Times New Roman" panose="02020603050405020304" pitchFamily="18" charset="0"/>
              </a:rPr>
              <a:t>Hoạt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cặp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đôi</a:t>
            </a:r>
            <a:r>
              <a:rPr lang="en-US" sz="2800" dirty="0" smtClean="0">
                <a:solidFill>
                  <a:srgbClr val="FF0000"/>
                </a:solidFill>
                <a:latin typeface="Times New Roman" panose="02020603050405020304" pitchFamily="18" charset="0"/>
                <a:cs typeface="Times New Roman" panose="02020603050405020304" pitchFamily="18" charset="0"/>
              </a:rPr>
              <a:t> 5 </a:t>
            </a:r>
            <a:r>
              <a:rPr lang="en-US" sz="2800" dirty="0" err="1" smtClean="0">
                <a:solidFill>
                  <a:srgbClr val="FF0000"/>
                </a:solidFill>
                <a:latin typeface="Times New Roman" panose="02020603050405020304" pitchFamily="18" charset="0"/>
                <a:cs typeface="Times New Roman" panose="02020603050405020304" pitchFamily="18" charset="0"/>
              </a:rPr>
              <a:t>phút</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Picture 2" descr="VinFast bất ngờ mở bán mẫu ô tô điện đầu tiên giá 690 triệu đồng | VOV.VN">
            <a:extLst>
              <a:ext uri="{FF2B5EF4-FFF2-40B4-BE49-F238E27FC236}">
                <a16:creationId xmlns:a16="http://schemas.microsoft.com/office/drawing/2014/main" id="{DB33D695-2F9C-4B81-BC97-C1CD4335E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618" y="1616149"/>
            <a:ext cx="5039832" cy="305750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97C3E218-6924-4B7C-96CA-C61372A703ED}"/>
              </a:ext>
            </a:extLst>
          </p:cNvPr>
          <p:cNvGraphicFramePr>
            <a:graphicFrameLocks noGrp="1"/>
          </p:cNvGraphicFramePr>
          <p:nvPr>
            <p:extLst>
              <p:ext uri="{D42A27DB-BD31-4B8C-83A1-F6EECF244321}">
                <p14:modId xmlns:p14="http://schemas.microsoft.com/office/powerpoint/2010/main" val="584296117"/>
              </p:ext>
            </p:extLst>
          </p:nvPr>
        </p:nvGraphicFramePr>
        <p:xfrm>
          <a:off x="0" y="539453"/>
          <a:ext cx="5092701" cy="4534197"/>
        </p:xfrm>
        <a:graphic>
          <a:graphicData uri="http://schemas.openxmlformats.org/drawingml/2006/table">
            <a:tbl>
              <a:tblPr firstRow="1" bandRow="1">
                <a:tableStyleId>{3C2FFA5D-87B4-456A-9821-1D502468CF0F}</a:tableStyleId>
              </a:tblPr>
              <a:tblGrid>
                <a:gridCol w="1697567">
                  <a:extLst>
                    <a:ext uri="{9D8B030D-6E8A-4147-A177-3AD203B41FA5}">
                      <a16:colId xmlns:a16="http://schemas.microsoft.com/office/drawing/2014/main" val="797370118"/>
                    </a:ext>
                  </a:extLst>
                </a:gridCol>
                <a:gridCol w="1697567">
                  <a:extLst>
                    <a:ext uri="{9D8B030D-6E8A-4147-A177-3AD203B41FA5}">
                      <a16:colId xmlns:a16="http://schemas.microsoft.com/office/drawing/2014/main" val="254685748"/>
                    </a:ext>
                  </a:extLst>
                </a:gridCol>
                <a:gridCol w="1697567">
                  <a:extLst>
                    <a:ext uri="{9D8B030D-6E8A-4147-A177-3AD203B41FA5}">
                      <a16:colId xmlns:a16="http://schemas.microsoft.com/office/drawing/2014/main" val="3331136475"/>
                    </a:ext>
                  </a:extLst>
                </a:gridCol>
              </a:tblGrid>
              <a:tr h="1603418">
                <a:tc>
                  <a:txBody>
                    <a:bodyPr/>
                    <a:lstStyle/>
                    <a:p>
                      <a:pPr marL="180340">
                        <a:lnSpc>
                          <a:spcPct val="150000"/>
                        </a:lnSpc>
                        <a:spcAft>
                          <a:spcPts val="1000"/>
                        </a:spcAft>
                      </a:pPr>
                      <a:r>
                        <a:rPr lang="nl-NL"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bộ một số bộ phận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50000"/>
                        </a:lnSpc>
                        <a:spcAft>
                          <a:spcPts val="1000"/>
                        </a:spcAft>
                      </a:pPr>
                      <a:r>
                        <a:rPr lang="nl-NL" sz="2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liệu làm nên bộ phận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50000"/>
                        </a:lnSpc>
                        <a:spcAft>
                          <a:spcPts val="1000"/>
                        </a:spcAft>
                      </a:pPr>
                      <a:r>
                        <a:rPr lang="nl-NL"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 tạo nên vật liệu</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361860"/>
                  </a:ext>
                </a:extLst>
              </a:tr>
              <a:tr h="620611">
                <a:tc>
                  <a:txBody>
                    <a:bodyPr/>
                    <a:lstStyle/>
                    <a:p>
                      <a:pPr marL="180340">
                        <a:lnSpc>
                          <a:spcPct val="150000"/>
                        </a:lnSpc>
                        <a:spcAft>
                          <a:spcPts val="1000"/>
                        </a:spcAft>
                      </a:pPr>
                      <a:r>
                        <a:rPr lang="nl-NL"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Lốp xe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770189819"/>
                  </a:ext>
                </a:extLst>
              </a:tr>
              <a:tr h="620611">
                <a:tc>
                  <a:txBody>
                    <a:bodyPr/>
                    <a:lstStyle/>
                    <a:p>
                      <a:pPr marL="180340">
                        <a:lnSpc>
                          <a:spcPct val="150000"/>
                        </a:lnSpc>
                        <a:spcAft>
                          <a:spcPts val="1000"/>
                        </a:spcAft>
                      </a:pPr>
                      <a:r>
                        <a:rPr lang="nl-NL"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 kính</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770474366"/>
                  </a:ext>
                </a:extLst>
              </a:tr>
              <a:tr h="620611">
                <a:tc>
                  <a:txBody>
                    <a:bodyPr/>
                    <a:lstStyle/>
                    <a:p>
                      <a:pPr marL="180340">
                        <a:lnSpc>
                          <a:spcPct val="150000"/>
                        </a:lnSpc>
                        <a:spcAft>
                          <a:spcPts val="1000"/>
                        </a:spcAft>
                      </a:pPr>
                      <a:r>
                        <a:rPr lang="nl-NL"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 cơ</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313806856"/>
                  </a:ext>
                </a:extLst>
              </a:tr>
              <a:tr h="1068946">
                <a:tc>
                  <a:txBody>
                    <a:bodyPr/>
                    <a:lstStyle/>
                    <a:p>
                      <a:pPr marL="180340">
                        <a:lnSpc>
                          <a:spcPct val="150000"/>
                        </a:lnSpc>
                        <a:spcAft>
                          <a:spcPts val="1000"/>
                        </a:spcAft>
                      </a:pPr>
                      <a:r>
                        <a:rPr lang="nl-NL"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 nắm</a:t>
                      </a:r>
                      <a:r>
                        <a:rPr lang="vi-VN" sz="2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cửa</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757403157"/>
                  </a:ext>
                </a:extLst>
              </a:tr>
            </a:tbl>
          </a:graphicData>
        </a:graphic>
      </p:graphicFrame>
    </p:spTree>
    <p:extLst>
      <p:ext uri="{BB962C8B-B14F-4D97-AF65-F5344CB8AC3E}">
        <p14:creationId xmlns:p14="http://schemas.microsoft.com/office/powerpoint/2010/main" val="253842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23F09B-0357-47F6-AC8C-C7F2BA15C5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30</a:t>
            </a:fld>
            <a:endParaRPr lang="en"/>
          </a:p>
        </p:txBody>
      </p:sp>
      <p:pic>
        <p:nvPicPr>
          <p:cNvPr id="3074" name="Picture 2" descr="Rác thải nhựa - tử thần của các loài sinh vật biển">
            <a:extLst>
              <a:ext uri="{FF2B5EF4-FFF2-40B4-BE49-F238E27FC236}">
                <a16:creationId xmlns:a16="http://schemas.microsoft.com/office/drawing/2014/main" id="{93BB2E75-F448-4F25-985D-9A264D14F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5" y="-28575"/>
            <a:ext cx="2857500" cy="20381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ản lý rác thải nhựa đại dương đến năm 2030">
            <a:extLst>
              <a:ext uri="{FF2B5EF4-FFF2-40B4-BE49-F238E27FC236}">
                <a16:creationId xmlns:a16="http://schemas.microsoft.com/office/drawing/2014/main" id="{9840D33C-6127-488C-BB9A-C62D3FC71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528" y="-28575"/>
            <a:ext cx="2938495" cy="20381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iểm họa từ rác thải nhựa đại dương: Những con số thức tỉnh nhân loại -  ThienNhien.Net | Con người và Thiên nhiên">
            <a:extLst>
              <a:ext uri="{FF2B5EF4-FFF2-40B4-BE49-F238E27FC236}">
                <a16:creationId xmlns:a16="http://schemas.microsoft.com/office/drawing/2014/main" id="{2929BCB4-B94B-4399-83A2-263C70290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4" y="2379687"/>
            <a:ext cx="2809875" cy="25355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ăm 2030, 100% các khu du lịch ven biển không sử dụng nhựa dùng một lần -  Đài PTTH Tuyên Quang">
            <a:extLst>
              <a:ext uri="{FF2B5EF4-FFF2-40B4-BE49-F238E27FC236}">
                <a16:creationId xmlns:a16="http://schemas.microsoft.com/office/drawing/2014/main" id="{FBE3D985-8319-4DE8-835B-5C6AA9034B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528" y="2379687"/>
            <a:ext cx="2809875" cy="253554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găn chặn ô nhiễm môi trường từ rác thải nhựa đại dương">
            <a:extLst>
              <a:ext uri="{FF2B5EF4-FFF2-40B4-BE49-F238E27FC236}">
                <a16:creationId xmlns:a16="http://schemas.microsoft.com/office/drawing/2014/main" id="{C2BFD0C7-65F4-4E21-842D-10809CDA22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753" y="1143319"/>
            <a:ext cx="2676525" cy="253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16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31</a:t>
            </a:fld>
            <a:endParaRPr/>
          </a:p>
        </p:txBody>
      </p:sp>
      <p:sp>
        <p:nvSpPr>
          <p:cNvPr id="8" name="Thought Bubble: Cloud 7">
            <a:extLst>
              <a:ext uri="{FF2B5EF4-FFF2-40B4-BE49-F238E27FC236}">
                <a16:creationId xmlns:a16="http://schemas.microsoft.com/office/drawing/2014/main" id="{C1520585-2E5C-4E08-9CC4-C9A5A1F0CABE}"/>
              </a:ext>
            </a:extLst>
          </p:cNvPr>
          <p:cNvSpPr/>
          <p:nvPr/>
        </p:nvSpPr>
        <p:spPr>
          <a:xfrm>
            <a:off x="-1" y="-95972"/>
            <a:ext cx="8696403" cy="813522"/>
          </a:xfrm>
          <a:prstGeom prst="cloudCallout">
            <a:avLst>
              <a:gd name="adj1" fmla="val 52385"/>
              <a:gd name="adj2" fmla="val 397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thiểu</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rác</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thải</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nhựa</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B6F781A-56E4-4799-B66C-758DC325E7A1}"/>
              </a:ext>
            </a:extLst>
          </p:cNvPr>
          <p:cNvSpPr txBox="1"/>
          <p:nvPr/>
        </p:nvSpPr>
        <p:spPr>
          <a:xfrm>
            <a:off x="330200" y="772626"/>
            <a:ext cx="8616950" cy="4370427"/>
          </a:xfrm>
          <a:prstGeom prst="rect">
            <a:avLst/>
          </a:prstGeom>
          <a:solidFill>
            <a:schemeClr val="accent5">
              <a:lumMod val="20000"/>
              <a:lumOff val="80000"/>
            </a:schemeClr>
          </a:solidFill>
        </p:spPr>
        <p:txBody>
          <a:bodyPr wrap="square">
            <a:spAutoFit/>
          </a:bodyPr>
          <a:lstStyle/>
          <a:p>
            <a:pPr algn="l"/>
            <a:r>
              <a:rPr lang="en-US" sz="2400" i="0" dirty="0">
                <a:solidFill>
                  <a:srgbClr val="0070C0"/>
                </a:solidFill>
                <a:effectLst/>
                <a:latin typeface="Times New Roman" panose="02020603050405020304" pitchFamily="18" charset="0"/>
                <a:cs typeface="Times New Roman" panose="02020603050405020304" pitchFamily="18" charset="0"/>
              </a:rPr>
              <a:t>* </a:t>
            </a:r>
            <a:r>
              <a:rPr lang="vi-VN" sz="2400" i="0" dirty="0">
                <a:solidFill>
                  <a:srgbClr val="0070C0"/>
                </a:solidFill>
                <a:effectLst/>
                <a:latin typeface="Times New Roman" panose="02020603050405020304" pitchFamily="18" charset="0"/>
                <a:cs typeface="Times New Roman" panose="02020603050405020304" pitchFamily="18" charset="0"/>
              </a:rPr>
              <a:t>Một số tác hại của </a:t>
            </a:r>
            <a:r>
              <a:rPr lang="vi-VN" sz="2400" b="1" i="0" u="none" strike="noStrike" dirty="0">
                <a:solidFill>
                  <a:srgbClr val="0070C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rác thải </a:t>
            </a:r>
            <a:r>
              <a:rPr lang="vi-VN" sz="2400" b="1" i="0" u="none" strike="noStrike" dirty="0" smtClean="0">
                <a:solidFill>
                  <a:srgbClr val="0070C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nhựa</a:t>
            </a:r>
            <a:endParaRPr lang="vi-VN" sz="2400" i="0" dirty="0">
              <a:solidFill>
                <a:srgbClr val="0070C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vi-VN" sz="2400" i="0" dirty="0">
                <a:solidFill>
                  <a:srgbClr val="0070C0"/>
                </a:solidFill>
                <a:effectLst/>
                <a:latin typeface="Times New Roman" panose="02020603050405020304" pitchFamily="18" charset="0"/>
                <a:cs typeface="Times New Roman" panose="02020603050405020304" pitchFamily="18" charset="0"/>
              </a:rPr>
              <a:t>Hủy hoại môi trường sống của sinh vật, động thực vật, con </a:t>
            </a:r>
            <a:r>
              <a:rPr lang="vi-VN" sz="2400" i="0" dirty="0" smtClean="0">
                <a:solidFill>
                  <a:srgbClr val="0070C0"/>
                </a:solidFill>
                <a:effectLst/>
                <a:latin typeface="Times New Roman" panose="02020603050405020304" pitchFamily="18" charset="0"/>
                <a:cs typeface="Times New Roman" panose="02020603050405020304" pitchFamily="18" charset="0"/>
              </a:rPr>
              <a:t>người</a:t>
            </a:r>
            <a:endParaRPr lang="vi-VN" sz="2400" i="0" dirty="0">
              <a:solidFill>
                <a:srgbClr val="0070C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vi-VN" sz="2400" i="0" dirty="0">
                <a:solidFill>
                  <a:srgbClr val="0070C0"/>
                </a:solidFill>
                <a:effectLst/>
                <a:latin typeface="Times New Roman" panose="02020603050405020304" pitchFamily="18" charset="0"/>
                <a:cs typeface="Times New Roman" panose="02020603050405020304" pitchFamily="18" charset="0"/>
              </a:rPr>
              <a:t>Là mầm mống gây ra nhiều loại bệnh, là tác nhân gây ung thư</a:t>
            </a:r>
          </a:p>
          <a:p>
            <a:pPr algn="l">
              <a:buFont typeface="Arial" panose="020B0604020202020204" pitchFamily="34" charset="0"/>
              <a:buChar char="•"/>
            </a:pPr>
            <a:r>
              <a:rPr lang="vi-VN" sz="2400" i="0" dirty="0">
                <a:solidFill>
                  <a:srgbClr val="0070C0"/>
                </a:solidFill>
                <a:effectLst/>
                <a:latin typeface="Times New Roman" panose="02020603050405020304" pitchFamily="18" charset="0"/>
                <a:cs typeface="Times New Roman" panose="02020603050405020304" pitchFamily="18" charset="0"/>
              </a:rPr>
              <a:t>Ảnh hưởng nghiêm trọng đến cảnh quan thiên nhiên…</a:t>
            </a:r>
            <a:endParaRPr lang="en-US" sz="2400" i="0" dirty="0">
              <a:solidFill>
                <a:srgbClr val="0070C0"/>
              </a:solidFill>
              <a:effectLst/>
              <a:latin typeface="Times New Roman" panose="02020603050405020304" pitchFamily="18" charset="0"/>
              <a:cs typeface="Times New Roman" panose="02020603050405020304" pitchFamily="18" charset="0"/>
            </a:endParaRPr>
          </a:p>
          <a:p>
            <a:pPr algn="l"/>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biện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pháp</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hạn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chế</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thải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nhựa</a:t>
            </a:r>
            <a:r>
              <a:rPr lang="en-US" sz="2400" b="1" dirty="0">
                <a:solidFill>
                  <a:srgbClr val="0070C0"/>
                </a:solidFill>
                <a:latin typeface="Times New Roman" panose="02020603050405020304" pitchFamily="18" charset="0"/>
                <a:cs typeface="Times New Roman" panose="02020603050405020304" pitchFamily="18" charset="0"/>
              </a:rPr>
              <a:t>:</a:t>
            </a:r>
          </a:p>
          <a:p>
            <a:r>
              <a:rPr lang="en-US" sz="2400" i="0" dirty="0" smtClean="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Hạn</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chế</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hộp</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smtClean="0">
                <a:solidFill>
                  <a:srgbClr val="0070C0"/>
                </a:solidFill>
                <a:effectLst/>
                <a:latin typeface="Times New Roman" panose="02020603050405020304" pitchFamily="18" charset="0"/>
                <a:cs typeface="Times New Roman" panose="02020603050405020304" pitchFamily="18" charset="0"/>
              </a:rPr>
              <a:t>nhựa</a:t>
            </a:r>
            <a:r>
              <a:rPr lang="en-US" sz="2400" dirty="0">
                <a:solidFill>
                  <a:srgbClr val="0070C0"/>
                </a:solidFill>
                <a:latin typeface="Times New Roman" panose="02020603050405020304" pitchFamily="18" charset="0"/>
                <a:cs typeface="Times New Roman" panose="02020603050405020304" pitchFamily="18" charset="0"/>
              </a:rPr>
              <a:t>,</a:t>
            </a:r>
            <a:r>
              <a:rPr lang="en-US" sz="2400" i="0" dirty="0" smtClean="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Sử</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dụng</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ống</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hút</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smtClean="0">
                <a:solidFill>
                  <a:srgbClr val="0070C0"/>
                </a:solidFill>
                <a:effectLst/>
                <a:latin typeface="Times New Roman" panose="02020603050405020304" pitchFamily="18" charset="0"/>
                <a:cs typeface="Times New Roman" panose="02020603050405020304" pitchFamily="18" charset="0"/>
              </a:rPr>
              <a:t>tre</a:t>
            </a:r>
            <a:r>
              <a:rPr lang="pt-BR" sz="2400" i="0" dirty="0" smtClean="0">
                <a:solidFill>
                  <a:srgbClr val="0070C0"/>
                </a:solidFill>
                <a:effectLst/>
                <a:latin typeface="Times New Roman" panose="02020603050405020304" pitchFamily="18" charset="0"/>
                <a:cs typeface="Times New Roman" panose="02020603050405020304" pitchFamily="18" charset="0"/>
              </a:rPr>
              <a:t>. </a:t>
            </a:r>
            <a:r>
              <a:rPr lang="pt-BR" sz="2400" i="0" dirty="0">
                <a:solidFill>
                  <a:srgbClr val="0070C0"/>
                </a:solidFill>
                <a:effectLst/>
                <a:latin typeface="Times New Roman" panose="02020603050405020304" pitchFamily="18" charset="0"/>
                <a:cs typeface="Times New Roman" panose="02020603050405020304" pitchFamily="18" charset="0"/>
              </a:rPr>
              <a:t>Mang đồ dùng cá nhân</a:t>
            </a:r>
          </a:p>
          <a:p>
            <a:r>
              <a:rPr lang="en-US" sz="2400" i="0" dirty="0" smtClean="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Thay</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thế</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túi</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nilon</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bằng</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túi</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smtClean="0">
                <a:solidFill>
                  <a:srgbClr val="0070C0"/>
                </a:solidFill>
                <a:effectLst/>
                <a:latin typeface="Times New Roman" panose="02020603050405020304" pitchFamily="18" charset="0"/>
                <a:cs typeface="Times New Roman" panose="02020603050405020304" pitchFamily="18" charset="0"/>
              </a:rPr>
              <a:t>vải</a:t>
            </a:r>
            <a:r>
              <a:rPr lang="en-US" sz="2400" i="0" dirty="0" smtClean="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Sử</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dụng</a:t>
            </a:r>
            <a:r>
              <a:rPr lang="en-US" sz="2400" i="0" dirty="0">
                <a:solidFill>
                  <a:srgbClr val="0070C0"/>
                </a:solidFill>
                <a:effectLst/>
                <a:latin typeface="Times New Roman" panose="02020603050405020304" pitchFamily="18" charset="0"/>
                <a:cs typeface="Times New Roman" panose="02020603050405020304" pitchFamily="18" charset="0"/>
              </a:rPr>
              <a:t> chai </a:t>
            </a:r>
            <a:r>
              <a:rPr lang="en-US" sz="2400" i="0" dirty="0" err="1">
                <a:solidFill>
                  <a:srgbClr val="0070C0"/>
                </a:solidFill>
                <a:effectLst/>
                <a:latin typeface="Times New Roman" panose="02020603050405020304" pitchFamily="18" charset="0"/>
                <a:cs typeface="Times New Roman" panose="02020603050405020304" pitchFamily="18" charset="0"/>
              </a:rPr>
              <a:t>lọ</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bằng</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thủy</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tinh</a:t>
            </a:r>
            <a:r>
              <a:rPr lang="en-US" sz="2400" i="0" dirty="0">
                <a:solidFill>
                  <a:srgbClr val="0070C0"/>
                </a:solidFill>
                <a:effectLst/>
                <a:latin typeface="Times New Roman" panose="02020603050405020304" pitchFamily="18" charset="0"/>
                <a:cs typeface="Times New Roman" panose="02020603050405020304" pitchFamily="18" charset="0"/>
              </a:rPr>
              <a:t>, inox </a:t>
            </a:r>
            <a:r>
              <a:rPr lang="en-US" sz="2400" i="0" dirty="0" err="1">
                <a:solidFill>
                  <a:srgbClr val="0070C0"/>
                </a:solidFill>
                <a:effectLst/>
                <a:latin typeface="Times New Roman" panose="02020603050405020304" pitchFamily="18" charset="0"/>
                <a:cs typeface="Times New Roman" panose="02020603050405020304" pitchFamily="18" charset="0"/>
              </a:rPr>
              <a:t>thay</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cho</a:t>
            </a:r>
            <a:r>
              <a:rPr lang="en-US" sz="2400" i="0" dirty="0">
                <a:solidFill>
                  <a:srgbClr val="0070C0"/>
                </a:solidFill>
                <a:effectLst/>
                <a:latin typeface="Times New Roman" panose="02020603050405020304" pitchFamily="18" charset="0"/>
                <a:cs typeface="Times New Roman" panose="02020603050405020304" pitchFamily="18" charset="0"/>
              </a:rPr>
              <a:t> chai </a:t>
            </a:r>
            <a:r>
              <a:rPr lang="en-US" sz="2400" i="0" dirty="0" err="1">
                <a:solidFill>
                  <a:srgbClr val="0070C0"/>
                </a:solidFill>
                <a:effectLst/>
                <a:latin typeface="Times New Roman" panose="02020603050405020304" pitchFamily="18" charset="0"/>
                <a:cs typeface="Times New Roman" panose="02020603050405020304" pitchFamily="18" charset="0"/>
              </a:rPr>
              <a:t>lọ</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nhựa</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sử</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dụng</a:t>
            </a:r>
            <a:r>
              <a:rPr lang="en-US" sz="2400" i="0" dirty="0">
                <a:solidFill>
                  <a:srgbClr val="0070C0"/>
                </a:solidFill>
                <a:effectLst/>
                <a:latin typeface="Times New Roman" panose="02020603050405020304" pitchFamily="18" charset="0"/>
                <a:cs typeface="Times New Roman" panose="02020603050405020304" pitchFamily="18" charset="0"/>
              </a:rPr>
              <a:t> 1 </a:t>
            </a:r>
            <a:r>
              <a:rPr lang="en-US" sz="2400" i="0" dirty="0" err="1">
                <a:solidFill>
                  <a:srgbClr val="0070C0"/>
                </a:solidFill>
                <a:effectLst/>
                <a:latin typeface="Times New Roman" panose="02020603050405020304" pitchFamily="18" charset="0"/>
                <a:cs typeface="Times New Roman" panose="02020603050405020304" pitchFamily="18" charset="0"/>
              </a:rPr>
              <a:t>lần</a:t>
            </a:r>
            <a:endParaRPr lang="en-US" sz="2400" i="0" dirty="0">
              <a:solidFill>
                <a:srgbClr val="0070C0"/>
              </a:solidFill>
              <a:effectLst/>
              <a:latin typeface="Times New Roman" panose="02020603050405020304" pitchFamily="18" charset="0"/>
              <a:cs typeface="Times New Roman" panose="02020603050405020304" pitchFamily="18" charset="0"/>
            </a:endParaRPr>
          </a:p>
          <a:p>
            <a:r>
              <a:rPr lang="vi-VN" sz="2400" i="0" dirty="0" smtClean="0">
                <a:solidFill>
                  <a:srgbClr val="0070C0"/>
                </a:solidFill>
                <a:effectLst/>
                <a:latin typeface="Times New Roman" panose="02020603050405020304" pitchFamily="18" charset="0"/>
                <a:cs typeface="Times New Roman" panose="02020603050405020304" pitchFamily="18" charset="0"/>
              </a:rPr>
              <a:t>. </a:t>
            </a:r>
            <a:r>
              <a:rPr lang="vi-VN" sz="2400" i="0" dirty="0">
                <a:solidFill>
                  <a:srgbClr val="0070C0"/>
                </a:solidFill>
                <a:effectLst/>
                <a:latin typeface="Times New Roman" panose="02020603050405020304" pitchFamily="18" charset="0"/>
                <a:cs typeface="Times New Roman" panose="02020603050405020304" pitchFamily="18" charset="0"/>
              </a:rPr>
              <a:t>Mua số lượng lớn để hạn chế bao </a:t>
            </a:r>
            <a:r>
              <a:rPr lang="vi-VN" sz="2400" i="0" dirty="0" smtClean="0">
                <a:solidFill>
                  <a:srgbClr val="0070C0"/>
                </a:solidFill>
                <a:effectLst/>
                <a:latin typeface="Times New Roman" panose="02020603050405020304" pitchFamily="18" charset="0"/>
                <a:cs typeface="Times New Roman" panose="02020603050405020304" pitchFamily="18" charset="0"/>
              </a:rPr>
              <a:t>bì</a:t>
            </a:r>
            <a:r>
              <a:rPr lang="en-US" sz="2400" i="0" dirty="0" smtClean="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Sử</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dụng</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và</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tái</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chế</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nhựa</a:t>
            </a:r>
            <a:endParaRPr lang="en-US" sz="2400" i="0" dirty="0">
              <a:solidFill>
                <a:srgbClr val="0070C0"/>
              </a:solidFill>
              <a:effectLst/>
              <a:latin typeface="Times New Roman" panose="02020603050405020304" pitchFamily="18" charset="0"/>
              <a:cs typeface="Times New Roman" panose="02020603050405020304" pitchFamily="18" charset="0"/>
            </a:endParaRPr>
          </a:p>
          <a:p>
            <a:r>
              <a:rPr lang="en-US" sz="2400" i="0" dirty="0" smtClean="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Hạn</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chế</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ăn</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kẹo</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cao</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smtClean="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Dùng</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diêm</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thay</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vì</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bật</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lửa</a:t>
            </a:r>
            <a:endParaRPr lang="en-US" sz="2400" i="0" dirty="0">
              <a:solidFill>
                <a:srgbClr val="0070C0"/>
              </a:solidFill>
              <a:effectLst/>
              <a:latin typeface="Times New Roman" panose="02020603050405020304" pitchFamily="18" charset="0"/>
              <a:cs typeface="Times New Roman" panose="02020603050405020304" pitchFamily="18" charset="0"/>
            </a:endParaRPr>
          </a:p>
          <a:p>
            <a:r>
              <a:rPr lang="en-US" sz="2400" i="0" dirty="0" smtClean="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Phân</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loại</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rác</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smtClean="0">
                <a:solidFill>
                  <a:srgbClr val="0070C0"/>
                </a:solidFill>
                <a:effectLst/>
                <a:latin typeface="Times New Roman" panose="02020603050405020304" pitchFamily="18" charset="0"/>
                <a:cs typeface="Times New Roman" panose="02020603050405020304" pitchFamily="18" charset="0"/>
              </a:rPr>
              <a:t>thải</a:t>
            </a:r>
            <a:r>
              <a:rPr lang="en-US" sz="2400" dirty="0" err="1" smtClean="0">
                <a:solidFill>
                  <a:srgbClr val="0070C0"/>
                </a:solidFill>
                <a:latin typeface="Times New Roman" panose="02020603050405020304" pitchFamily="18" charset="0"/>
                <a:cs typeface="Times New Roman" panose="02020603050405020304" pitchFamily="18" charset="0"/>
              </a:rPr>
              <a:t>.</a:t>
            </a:r>
            <a:r>
              <a:rPr lang="en-US" sz="2400" i="0" dirty="0" err="1" smtClean="0">
                <a:solidFill>
                  <a:srgbClr val="0070C0"/>
                </a:solidFill>
                <a:effectLst/>
                <a:latin typeface="Times New Roman" panose="02020603050405020304" pitchFamily="18" charset="0"/>
                <a:cs typeface="Times New Roman" panose="02020603050405020304" pitchFamily="18" charset="0"/>
              </a:rPr>
              <a:t>Sử</a:t>
            </a:r>
            <a:r>
              <a:rPr lang="en-US" sz="2400" i="0" dirty="0" smtClean="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dụng</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đồ</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dùng</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có</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nguồn</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gốc</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tự</a:t>
            </a:r>
            <a:r>
              <a:rPr lang="en-US" sz="2400" i="0" dirty="0">
                <a:solidFill>
                  <a:srgbClr val="0070C0"/>
                </a:solidFill>
                <a:effectLst/>
                <a:latin typeface="Times New Roman" panose="02020603050405020304" pitchFamily="18" charset="0"/>
                <a:cs typeface="Times New Roman" panose="02020603050405020304" pitchFamily="18" charset="0"/>
              </a:rPr>
              <a:t> </a:t>
            </a:r>
            <a:r>
              <a:rPr lang="en-US" sz="2400" i="0" dirty="0" err="1">
                <a:solidFill>
                  <a:srgbClr val="0070C0"/>
                </a:solidFill>
                <a:effectLst/>
                <a:latin typeface="Times New Roman" panose="02020603050405020304" pitchFamily="18" charset="0"/>
                <a:cs typeface="Times New Roman" panose="02020603050405020304" pitchFamily="18" charset="0"/>
              </a:rPr>
              <a:t>nhiên</a:t>
            </a:r>
            <a:endParaRPr lang="en-US" sz="2400" i="0" dirty="0">
              <a:solidFill>
                <a:srgbClr val="0070C0"/>
              </a:solidFill>
              <a:effectLst/>
              <a:latin typeface="Times New Roman" panose="02020603050405020304" pitchFamily="18" charset="0"/>
              <a:cs typeface="Times New Roman" panose="02020603050405020304" pitchFamily="18" charset="0"/>
            </a:endParaRPr>
          </a:p>
          <a:p>
            <a:pPr algn="l"/>
            <a:r>
              <a:rPr lang="en-US" b="0" i="0" dirty="0">
                <a:solidFill>
                  <a:srgbClr val="0A0A0A"/>
                </a:solidFill>
                <a:effectLst/>
                <a:latin typeface="Roboto" panose="02000000000000000000" pitchFamily="2" charset="0"/>
              </a:rPr>
              <a:t>    …………..</a:t>
            </a:r>
            <a:endParaRPr lang="vi-VN" b="0" i="0" dirty="0">
              <a:solidFill>
                <a:srgbClr val="0A0A0A"/>
              </a:solidFill>
              <a:effectLst/>
              <a:latin typeface="Roboto" panose="02000000000000000000" pitchFamily="2" charset="0"/>
            </a:endParaRPr>
          </a:p>
        </p:txBody>
      </p:sp>
    </p:spTree>
    <p:extLst>
      <p:ext uri="{BB962C8B-B14F-4D97-AF65-F5344CB8AC3E}">
        <p14:creationId xmlns:p14="http://schemas.microsoft.com/office/powerpoint/2010/main" val="147374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16CE8-CEAB-4668-B8EF-6F2DF63BCA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32</a:t>
            </a:fld>
            <a:endParaRPr lang="en"/>
          </a:p>
        </p:txBody>
      </p:sp>
      <p:pic>
        <p:nvPicPr>
          <p:cNvPr id="3" name="Picture 2" descr="Những ký hiệu trên đồ nhựa cần biết trong đời sống">
            <a:extLst>
              <a:ext uri="{FF2B5EF4-FFF2-40B4-BE49-F238E27FC236}">
                <a16:creationId xmlns:a16="http://schemas.microsoft.com/office/drawing/2014/main" id="{269D103C-0D44-46D3-B9D4-0695D7625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170" y="1955801"/>
            <a:ext cx="6620830" cy="3187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Kí hiệu trên các loại NHỰA sử dụng an toàn tránh nhiễm chất độc">
            <a:extLst>
              <a:ext uri="{FF2B5EF4-FFF2-40B4-BE49-F238E27FC236}">
                <a16:creationId xmlns:a16="http://schemas.microsoft.com/office/drawing/2014/main" id="{40420E7A-A2DF-4EBC-AE26-BC044B07C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59" y="1955801"/>
            <a:ext cx="2229292" cy="2523307"/>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E3D6E38-F4CD-40DB-999B-FC50604B2EE6}"/>
              </a:ext>
            </a:extLst>
          </p:cNvPr>
          <p:cNvSpPr/>
          <p:nvPr/>
        </p:nvSpPr>
        <p:spPr>
          <a:xfrm>
            <a:off x="359435" y="4582474"/>
            <a:ext cx="2049137" cy="52099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S</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Sản</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phẩm</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nhựa</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có</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thể</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tái</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chế</a:t>
            </a:r>
            <a:endParaRPr lang="en-US" sz="2000" dirty="0"/>
          </a:p>
        </p:txBody>
      </p:sp>
      <p:sp>
        <p:nvSpPr>
          <p:cNvPr id="6" name="Rectangle: Rounded Corners 5">
            <a:extLst>
              <a:ext uri="{FF2B5EF4-FFF2-40B4-BE49-F238E27FC236}">
                <a16:creationId xmlns:a16="http://schemas.microsoft.com/office/drawing/2014/main" id="{703DA43C-B521-4CB7-AB70-646D1590266E}"/>
              </a:ext>
            </a:extLst>
          </p:cNvPr>
          <p:cNvSpPr/>
          <p:nvPr/>
        </p:nvSpPr>
        <p:spPr>
          <a:xfrm>
            <a:off x="2275368" y="1079896"/>
            <a:ext cx="5128732" cy="5439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nhựa</a:t>
            </a:r>
            <a:r>
              <a:rPr lang="en-US" sz="2400" dirty="0">
                <a:solidFill>
                  <a:srgbClr val="FF0000"/>
                </a:solidFill>
                <a:latin typeface="Times New Roman" panose="02020603050405020304" pitchFamily="18" charset="0"/>
                <a:cs typeface="Times New Roman" panose="02020603050405020304" pitchFamily="18" charset="0"/>
              </a:rPr>
              <a:t> an </a:t>
            </a:r>
            <a:r>
              <a:rPr lang="en-US" sz="2400" dirty="0" err="1">
                <a:solidFill>
                  <a:srgbClr val="FF0000"/>
                </a:solidFill>
                <a:latin typeface="Times New Roman" panose="02020603050405020304" pitchFamily="18" charset="0"/>
                <a:cs typeface="Times New Roman" panose="02020603050405020304" pitchFamily="18" charset="0"/>
              </a:rPr>
              <a:t>toàn</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8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86DB5B-FEB6-44E5-A2BD-D36B4DEA4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33</a:t>
            </a:fld>
            <a:endParaRPr lang="en"/>
          </a:p>
        </p:txBody>
      </p:sp>
      <p:sp>
        <p:nvSpPr>
          <p:cNvPr id="3" name="Thought Bubble: Cloud 2">
            <a:extLst>
              <a:ext uri="{FF2B5EF4-FFF2-40B4-BE49-F238E27FC236}">
                <a16:creationId xmlns:a16="http://schemas.microsoft.com/office/drawing/2014/main" id="{C385AD21-2150-43A6-8F89-0A56CB25EB1A}"/>
              </a:ext>
            </a:extLst>
          </p:cNvPr>
          <p:cNvSpPr/>
          <p:nvPr/>
        </p:nvSpPr>
        <p:spPr>
          <a:xfrm>
            <a:off x="0" y="-63500"/>
            <a:ext cx="8470900" cy="2147481"/>
          </a:xfrm>
          <a:prstGeom prst="cloudCallout">
            <a:avLst>
              <a:gd name="adj1" fmla="val -47904"/>
              <a:gd name="adj2" fmla="val 48133"/>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 ĐỘNG NHÓM( 3’)</a:t>
            </a:r>
          </a:p>
          <a:p>
            <a:pPr algn="just"/>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Lấy</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ví</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an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toàn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đảm</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bền</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vững</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gia</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B6F5CD75-93B2-4B9C-B3B2-5B85D814DE30}"/>
              </a:ext>
            </a:extLst>
          </p:cNvPr>
          <p:cNvSpPr>
            <a:spLocks noChangeArrowheads="1"/>
          </p:cNvSpPr>
          <p:nvPr/>
        </p:nvSpPr>
        <p:spPr bwMode="auto">
          <a:xfrm>
            <a:off x="139700" y="2170879"/>
            <a:ext cx="7200900" cy="3046988"/>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Một</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số</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ví</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dụ</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sử</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dụng</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vật</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liệu</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an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toàn</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hiệu</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quả</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và</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đảm</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bảo</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sự</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phát</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triển</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bền</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vững</a:t>
            </a:r>
            <a:r>
              <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Tái</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sử</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chai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nước</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bình</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lon</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bằng</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nhựa</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Sử</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túi</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giấy</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túi</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vải</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đựng</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đồ</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thay</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túi</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nilon</a:t>
            </a: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r>
            <a:br>
              <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br>
            <a:endParaRPr kumimoji="0" lang="en-US" alt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7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28C6E2-5D66-4C05-A366-2A671BAA74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34</a:t>
            </a:fld>
            <a:endParaRPr lang="en"/>
          </a:p>
        </p:txBody>
      </p:sp>
      <p:pic>
        <p:nvPicPr>
          <p:cNvPr id="5122" name="Picture 2" descr="RÁC THẢI NHỰA- TÁC HẠI VÀ HẬU QUẢ ĐỐI VỚI MÔI TRƯỜNG! | Trạm Y tế Xã Xuân  Thới Thượng">
            <a:extLst>
              <a:ext uri="{FF2B5EF4-FFF2-40B4-BE49-F238E27FC236}">
                <a16:creationId xmlns:a16="http://schemas.microsoft.com/office/drawing/2014/main" id="{C88CF405-4D3F-48D5-92B8-396393536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18" y="76250"/>
            <a:ext cx="3712792" cy="4991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ì sự sống và sinh kế, hãy sớm chung tay làm giảm rác nhựa đại dương">
            <a:extLst>
              <a:ext uri="{FF2B5EF4-FFF2-40B4-BE49-F238E27FC236}">
                <a16:creationId xmlns:a16="http://schemas.microsoft.com/office/drawing/2014/main" id="{BBCF0573-20E3-4C02-95B5-76E3B9CA9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107" y="76250"/>
            <a:ext cx="5124893" cy="49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4798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51538C-50E8-4629-BBF1-63E67C9467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35</a:t>
            </a:fld>
            <a:endParaRPr lang="en"/>
          </a:p>
        </p:txBody>
      </p:sp>
      <p:pic>
        <p:nvPicPr>
          <p:cNvPr id="2050" name="Picture 2" descr="Top 12 sản phẩm tái chế cực độc đáo - Toplist.vn">
            <a:extLst>
              <a:ext uri="{FF2B5EF4-FFF2-40B4-BE49-F238E27FC236}">
                <a16:creationId xmlns:a16="http://schemas.microsoft.com/office/drawing/2014/main" id="{B895BF3C-F156-405D-9F03-7CCDCE6D6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848" y="952868"/>
            <a:ext cx="3214301" cy="26622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ác ý tưởng tái chế chai nhựa đơn giản">
            <a:extLst>
              <a:ext uri="{FF2B5EF4-FFF2-40B4-BE49-F238E27FC236}">
                <a16:creationId xmlns:a16="http://schemas.microsoft.com/office/drawing/2014/main" id="{B95C9986-E98B-4B98-8F22-6BECAAA1E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9" y="2945218"/>
            <a:ext cx="2963720" cy="21982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Ý tưởng tái chế chai nhựa siêu sáng tạo">
            <a:extLst>
              <a:ext uri="{FF2B5EF4-FFF2-40B4-BE49-F238E27FC236}">
                <a16:creationId xmlns:a16="http://schemas.microsoft.com/office/drawing/2014/main" id="{2D8AD070-3398-4F83-B94D-29C1ACA66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152" y="-18607"/>
            <a:ext cx="2934836" cy="24082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20 Mẹo hay tái chế chai nhựa thành đơn giản và độc đáo nhất">
            <a:extLst>
              <a:ext uri="{FF2B5EF4-FFF2-40B4-BE49-F238E27FC236}">
                <a16:creationId xmlns:a16="http://schemas.microsoft.com/office/drawing/2014/main" id="{97D028CB-727A-4825-BA75-88B1FB55C5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8281" y="2945218"/>
            <a:ext cx="2934835" cy="215863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ách tự làm bình hoa từ chai nhựa tái chế vô cùng bắt mắt và đáng yêu - Ẩm  Thực">
            <a:extLst>
              <a:ext uri="{FF2B5EF4-FFF2-40B4-BE49-F238E27FC236}">
                <a16:creationId xmlns:a16="http://schemas.microsoft.com/office/drawing/2014/main" id="{3A8E41C9-69E0-42D6-9D8B-2089C086EA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12" y="0"/>
            <a:ext cx="2934836" cy="2408236"/>
          </a:xfrm>
          <a:prstGeom prst="rect">
            <a:avLst/>
          </a:prstGeom>
          <a:noFill/>
          <a:extLst>
            <a:ext uri="{909E8E84-426E-40DD-AFC4-6F175D3DCCD1}">
              <a14:hiddenFill xmlns:a14="http://schemas.microsoft.com/office/drawing/2010/main">
                <a:solidFill>
                  <a:srgbClr val="FFFFFF"/>
                </a:solidFill>
              </a14:hiddenFill>
            </a:ext>
          </a:extLst>
        </p:spPr>
      </p:pic>
      <p:sp>
        <p:nvSpPr>
          <p:cNvPr id="4" name="Wave 3">
            <a:extLst>
              <a:ext uri="{FF2B5EF4-FFF2-40B4-BE49-F238E27FC236}">
                <a16:creationId xmlns:a16="http://schemas.microsoft.com/office/drawing/2014/main" id="{A0F23E28-EF9B-4F07-920A-C80974BD69F8}"/>
              </a:ext>
            </a:extLst>
          </p:cNvPr>
          <p:cNvSpPr/>
          <p:nvPr/>
        </p:nvSpPr>
        <p:spPr>
          <a:xfrm>
            <a:off x="3572540" y="3956050"/>
            <a:ext cx="1998921" cy="914400"/>
          </a:xfrm>
          <a:prstGeom prst="wave">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Sản</a:t>
            </a:r>
            <a:r>
              <a:rPr lang="en-US" sz="1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phẩm</a:t>
            </a:r>
            <a:r>
              <a:rPr lang="en-US" sz="1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tái</a:t>
            </a:r>
            <a:r>
              <a:rPr lang="en-US" sz="1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chế</a:t>
            </a:r>
            <a:endParaRPr lang="en-US" sz="1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4249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F7203C-FE01-47EA-B5B3-7E40CC2F7F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36</a:t>
            </a:fld>
            <a:endParaRPr lang="en"/>
          </a:p>
        </p:txBody>
      </p:sp>
      <p:pic>
        <p:nvPicPr>
          <p:cNvPr id="3" name="Picture 2" descr="C Cách luyện viết chữ đẹp &amp; Kỹ năng rèn viết chữ nhanh ...">
            <a:extLst>
              <a:ext uri="{FF2B5EF4-FFF2-40B4-BE49-F238E27FC236}">
                <a16:creationId xmlns:a16="http://schemas.microsoft.com/office/drawing/2014/main" id="{3DC784FD-CAC1-436E-A286-33B7E4CED5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055" y="1400325"/>
            <a:ext cx="1158948" cy="710238"/>
          </a:xfrm>
          <a:prstGeom prst="rect">
            <a:avLst/>
          </a:prstGeom>
          <a:solidFill>
            <a:srgbClr val="FF0000"/>
          </a:solidFill>
          <a:ln>
            <a:solidFill>
              <a:srgbClr val="FF0000"/>
            </a:solidFill>
          </a:ln>
        </p:spPr>
      </p:pic>
      <p:sp>
        <p:nvSpPr>
          <p:cNvPr id="4" name="Title 1">
            <a:extLst>
              <a:ext uri="{FF2B5EF4-FFF2-40B4-BE49-F238E27FC236}">
                <a16:creationId xmlns:a16="http://schemas.microsoft.com/office/drawing/2014/main" id="{0F90F7D0-995D-47E3-971B-0CDB228B6F5F}"/>
              </a:ext>
            </a:extLst>
          </p:cNvPr>
          <p:cNvSpPr txBox="1">
            <a:spLocks/>
          </p:cNvSpPr>
          <p:nvPr/>
        </p:nvSpPr>
        <p:spPr>
          <a:xfrm>
            <a:off x="192714" y="1669296"/>
            <a:ext cx="6209414" cy="2884081"/>
          </a:xfrm>
          <a:prstGeom prst="rect">
            <a:avLst/>
          </a:prstGeom>
          <a:solidFill>
            <a:schemeClr val="bg1">
              <a:lumMod val="95000"/>
            </a:scheme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Để</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sử</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dụng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vật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liệu</a:t>
            </a:r>
            <a:r>
              <a:rPr lang="en-US" sz="2400" b="1" dirty="0">
                <a:solidFill>
                  <a:srgbClr val="0070C0"/>
                </a:solidFill>
                <a:latin typeface="Times New Roman" panose="02020603050405020304" pitchFamily="18" charset="0"/>
                <a:cs typeface="Times New Roman" panose="02020603050405020304" pitchFamily="18" charset="0"/>
              </a:rPr>
              <a:t> an </a:t>
            </a:r>
            <a:r>
              <a:rPr lang="en-US" sz="2400" b="1" dirty="0" err="1">
                <a:solidFill>
                  <a:srgbClr val="0070C0"/>
                </a:solidFill>
                <a:latin typeface="Times New Roman" panose="02020603050405020304" pitchFamily="18" charset="0"/>
                <a:cs typeface="Times New Roman" panose="02020603050405020304" pitchFamily="18" charset="0"/>
              </a:rPr>
              <a:t>toàn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hiệu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đảm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bảo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triển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bền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vững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cần</a:t>
            </a:r>
            <a:r>
              <a:rPr lang="en-US" sz="2400" b="1" dirty="0">
                <a:solidFill>
                  <a:srgbClr val="0070C0"/>
                </a:solidFill>
                <a:latin typeface="Times New Roman" panose="02020603050405020304" pitchFamily="18" charset="0"/>
                <a:cs typeface="Times New Roman" panose="02020603050405020304" pitchFamily="18" charset="0"/>
              </a:rPr>
              <a:t>:</a:t>
            </a:r>
            <a:br>
              <a:rPr lang="en-US" sz="2400" b="1" dirty="0">
                <a:solidFill>
                  <a:srgbClr val="0070C0"/>
                </a:solidFill>
                <a:latin typeface="Times New Roman" panose="02020603050405020304" pitchFamily="18" charset="0"/>
                <a:cs typeface="Times New Roman" panose="02020603050405020304" pitchFamily="18" charset="0"/>
              </a:rPr>
            </a:br>
            <a:r>
              <a:rPr lang="en-US" sz="2400" dirty="0">
                <a:solidFill>
                  <a:srgbClr val="0070C0"/>
                </a:solidFill>
                <a:latin typeface="Times New Roman" panose="02020603050405020304" pitchFamily="18" charset="0"/>
                <a:cs typeface="Times New Roman" panose="02020603050405020304" pitchFamily="18" charset="0"/>
              </a:rPr>
              <a:t>    </a:t>
            </a:r>
            <a:br>
              <a:rPr lang="en-US" sz="2400" dirty="0">
                <a:solidFill>
                  <a:srgbClr val="0070C0"/>
                </a:solidFill>
                <a:latin typeface="Times New Roman" panose="02020603050405020304" pitchFamily="18" charset="0"/>
                <a:cs typeface="Times New Roman" panose="02020603050405020304" pitchFamily="18" charset="0"/>
              </a:rPr>
            </a:br>
            <a:r>
              <a:rPr lang="en-US" sz="2400" dirty="0">
                <a:solidFill>
                  <a:srgbClr val="0070C0"/>
                </a:solidFill>
                <a:latin typeface="Times New Roman" panose="02020603050405020304" pitchFamily="18" charset="0"/>
                <a:cs typeface="Times New Roman" panose="02020603050405020304" pitchFamily="18" charset="0"/>
              </a:rPr>
              <a:t> - </a:t>
            </a:r>
            <a:r>
              <a:rPr lang="en-US" sz="2400" dirty="0" err="1">
                <a:solidFill>
                  <a:srgbClr val="0070C0"/>
                </a:solidFill>
                <a:latin typeface="Times New Roman" panose="02020603050405020304" pitchFamily="18" charset="0"/>
                <a:cs typeface="Times New Roman" panose="02020603050405020304" pitchFamily="18" charset="0"/>
              </a:rPr>
              <a:t>Bảo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vệ</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bảo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quản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sử</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dụng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đúng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cách</a:t>
            </a:r>
            <a:r>
              <a:rPr lang="en-US" sz="2400" dirty="0">
                <a:solidFill>
                  <a:srgbClr val="0070C0"/>
                </a:solidFill>
                <a:latin typeface="Times New Roman" panose="02020603050405020304" pitchFamily="18" charset="0"/>
                <a:cs typeface="Times New Roman" panose="02020603050405020304" pitchFamily="18" charset="0"/>
              </a:rPr>
              <a:t/>
            </a:r>
            <a:br>
              <a:rPr lang="en-US" sz="2400" dirty="0">
                <a:solidFill>
                  <a:srgbClr val="0070C0"/>
                </a:solidFill>
                <a:latin typeface="Times New Roman" panose="02020603050405020304" pitchFamily="18" charset="0"/>
                <a:cs typeface="Times New Roman" panose="02020603050405020304" pitchFamily="18" charset="0"/>
              </a:rPr>
            </a:br>
            <a:r>
              <a:rPr lang="en-US" sz="2400" dirty="0">
                <a:solidFill>
                  <a:srgbClr val="0070C0"/>
                </a:solidFill>
                <a:latin typeface="Times New Roman" panose="02020603050405020304" pitchFamily="18" charset="0"/>
                <a:cs typeface="Times New Roman" panose="02020603050405020304" pitchFamily="18" charset="0"/>
              </a:rPr>
              <a:t>              </a:t>
            </a:r>
            <a:br>
              <a:rPr lang="en-US" sz="2400" dirty="0">
                <a:solidFill>
                  <a:srgbClr val="0070C0"/>
                </a:solidFill>
                <a:latin typeface="Times New Roman" panose="02020603050405020304" pitchFamily="18" charset="0"/>
                <a:cs typeface="Times New Roman" panose="02020603050405020304" pitchFamily="18" charset="0"/>
              </a:rPr>
            </a:br>
            <a:r>
              <a:rPr lang="en-US" sz="2400" dirty="0">
                <a:solidFill>
                  <a:srgbClr val="0070C0"/>
                </a:solidFill>
                <a:latin typeface="Times New Roman" panose="02020603050405020304" pitchFamily="18" charset="0"/>
                <a:cs typeface="Times New Roman" panose="02020603050405020304" pitchFamily="18" charset="0"/>
              </a:rPr>
              <a:t> - </a:t>
            </a:r>
            <a:r>
              <a:rPr lang="en-US" sz="2400" dirty="0" err="1">
                <a:solidFill>
                  <a:srgbClr val="0070C0"/>
                </a:solidFill>
                <a:latin typeface="Times New Roman" panose="02020603050405020304" pitchFamily="18" charset="0"/>
                <a:cs typeface="Times New Roman" panose="02020603050405020304" pitchFamily="18" charset="0"/>
              </a:rPr>
              <a:t>Khuyến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khích</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các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vật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liệu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có</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thể</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tái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sử</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dụng</a:t>
            </a:r>
            <a:r>
              <a:rPr lang="en-US" sz="2400" dirty="0">
                <a:solidFill>
                  <a:srgbClr val="0070C0"/>
                </a:solidFill>
                <a:latin typeface="Times New Roman" panose="02020603050405020304" pitchFamily="18" charset="0"/>
                <a:cs typeface="Times New Roman" panose="02020603050405020304" pitchFamily="18" charset="0"/>
              </a:rPr>
              <a:t/>
            </a:r>
            <a:br>
              <a:rPr lang="en-US" sz="2400" dirty="0">
                <a:solidFill>
                  <a:srgbClr val="0070C0"/>
                </a:solidFill>
                <a:latin typeface="Times New Roman" panose="02020603050405020304" pitchFamily="18" charset="0"/>
                <a:cs typeface="Times New Roman" panose="02020603050405020304" pitchFamily="18" charset="0"/>
              </a:rPr>
            </a:br>
            <a:r>
              <a:rPr lang="en-US" sz="2400" dirty="0">
                <a:solidFill>
                  <a:srgbClr val="0070C0"/>
                </a:solidFill>
                <a:latin typeface="Times New Roman" panose="02020603050405020304" pitchFamily="18" charset="0"/>
                <a:cs typeface="Times New Roman" panose="02020603050405020304" pitchFamily="18" charset="0"/>
              </a:rPr>
              <a:t/>
            </a:r>
            <a:br>
              <a:rPr lang="en-US" sz="2400" dirty="0">
                <a:solidFill>
                  <a:srgbClr val="0070C0"/>
                </a:solidFill>
                <a:latin typeface="Times New Roman" panose="02020603050405020304" pitchFamily="18" charset="0"/>
                <a:cs typeface="Times New Roman" panose="02020603050405020304" pitchFamily="18" charset="0"/>
              </a:rPr>
            </a:br>
            <a:r>
              <a:rPr lang="en-US" sz="2400" dirty="0">
                <a:solidFill>
                  <a:srgbClr val="0070C0"/>
                </a:solidFill>
                <a:latin typeface="Times New Roman" panose="02020603050405020304" pitchFamily="18" charset="0"/>
                <a:cs typeface="Times New Roman" panose="02020603050405020304" pitchFamily="18" charset="0"/>
              </a:rPr>
              <a:t> - </a:t>
            </a:r>
            <a:r>
              <a:rPr lang="en-US" sz="2400" dirty="0" err="1">
                <a:solidFill>
                  <a:srgbClr val="0070C0"/>
                </a:solidFill>
                <a:latin typeface="Times New Roman" panose="02020603050405020304" pitchFamily="18" charset="0"/>
                <a:cs typeface="Times New Roman" panose="02020603050405020304" pitchFamily="18" charset="0"/>
              </a:rPr>
              <a:t>Hạn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chế</a:t>
            </a:r>
            <a:r>
              <a:rPr lang="en-US" sz="2400" dirty="0">
                <a:solidFill>
                  <a:srgbClr val="0070C0"/>
                </a:solidFill>
                <a:latin typeface="Times New Roman" panose="02020603050405020304" pitchFamily="18" charset="0"/>
                <a:cs typeface="Times New Roman" panose="02020603050405020304" pitchFamily="18" charset="0"/>
              </a:rPr>
              <a:t> </a:t>
            </a:r>
            <a:r>
              <a:rPr lang="vi-VN" sz="2400" dirty="0">
                <a:solidFill>
                  <a:srgbClr val="0070C0"/>
                </a:solidFill>
                <a:latin typeface="Times New Roman" panose="02020603050405020304" pitchFamily="18" charset="0"/>
                <a:cs typeface="Times New Roman" panose="02020603050405020304" pitchFamily="18" charset="0"/>
              </a:rPr>
              <a:t>dùng </a:t>
            </a:r>
            <a:r>
              <a:rPr lang="en-US" sz="2400" dirty="0" err="1">
                <a:solidFill>
                  <a:srgbClr val="0070C0"/>
                </a:solidFill>
                <a:latin typeface="Times New Roman" panose="02020603050405020304" pitchFamily="18" charset="0"/>
                <a:cs typeface="Times New Roman" panose="02020603050405020304" pitchFamily="18" charset="0"/>
              </a:rPr>
              <a:t>các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vật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kiệu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khó</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phân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hủy</a:t>
            </a:r>
            <a:r>
              <a:rPr lang="en-US" sz="2400" dirty="0">
                <a:solidFill>
                  <a:srgbClr val="FF0000"/>
                </a:solidFill>
                <a:latin typeface="Times New Roman" panose="02020603050405020304" pitchFamily="18" charset="0"/>
                <a:cs typeface="Times New Roman" panose="02020603050405020304" pitchFamily="18" charset="0"/>
              </a:rPr>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r>
            <a:br>
              <a:rPr lang="en-US" sz="2400" dirty="0">
                <a:solidFill>
                  <a:srgbClr val="FF0000"/>
                </a:solidFill>
                <a:latin typeface="Times New Roman" panose="02020603050405020304" pitchFamily="18" charset="0"/>
                <a:cs typeface="Times New Roman" panose="02020603050405020304" pitchFamily="18" charset="0"/>
              </a:rPr>
            </a:br>
            <a:r>
              <a:rPr lang="en-US" sz="1600" dirty="0">
                <a:solidFill>
                  <a:srgbClr val="FF0000"/>
                </a:solidFill>
                <a:latin typeface="Times New Roman" panose="02020603050405020304" pitchFamily="18" charset="0"/>
                <a:cs typeface="Times New Roman" panose="02020603050405020304" pitchFamily="18" charset="0"/>
              </a:rPr>
              <a:t>  </a:t>
            </a:r>
          </a:p>
        </p:txBody>
      </p:sp>
      <p:sp>
        <p:nvSpPr>
          <p:cNvPr id="5" name="Thought Bubble: Cloud 4">
            <a:extLst>
              <a:ext uri="{FF2B5EF4-FFF2-40B4-BE49-F238E27FC236}">
                <a16:creationId xmlns:a16="http://schemas.microsoft.com/office/drawing/2014/main" id="{58286AB3-9267-4BA1-A94B-6F02EA87F3B8}"/>
              </a:ext>
            </a:extLst>
          </p:cNvPr>
          <p:cNvSpPr/>
          <p:nvPr/>
        </p:nvSpPr>
        <p:spPr>
          <a:xfrm>
            <a:off x="469901" y="95250"/>
            <a:ext cx="8007350" cy="1368575"/>
          </a:xfrm>
          <a:prstGeom prst="cloudCallout">
            <a:avLst>
              <a:gd name="adj1" fmla="val -16116"/>
              <a:gd name="adj2" fmla="val 88284"/>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smtClean="0">
              <a:solidFill>
                <a:srgbClr val="0070C0"/>
              </a:solidFill>
              <a:latin typeface="Times New Roman" panose="02020603050405020304" pitchFamily="18" charset="0"/>
              <a:cs typeface="Times New Roman" panose="02020603050405020304" pitchFamily="18" charset="0"/>
            </a:endParaRPr>
          </a:p>
          <a:p>
            <a:pPr algn="just"/>
            <a:r>
              <a:rPr lang="en-US" sz="2400" b="1" dirty="0" err="1" smtClean="0">
                <a:solidFill>
                  <a:srgbClr val="0070C0"/>
                </a:solidFill>
                <a:latin typeface="Times New Roman" panose="02020603050405020304" pitchFamily="18" charset="0"/>
                <a:cs typeface="Times New Roman" panose="02020603050405020304" pitchFamily="18" charset="0"/>
              </a:rPr>
              <a:t>Để</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sử</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dụng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vật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liệu</a:t>
            </a:r>
            <a:r>
              <a:rPr lang="en-US" sz="2400" b="1" dirty="0">
                <a:solidFill>
                  <a:srgbClr val="0070C0"/>
                </a:solidFill>
                <a:latin typeface="Times New Roman" panose="02020603050405020304" pitchFamily="18" charset="0"/>
                <a:cs typeface="Times New Roman" panose="02020603050405020304" pitchFamily="18" charset="0"/>
              </a:rPr>
              <a:t> an </a:t>
            </a:r>
            <a:r>
              <a:rPr lang="en-US" sz="2400" b="1" dirty="0" err="1">
                <a:solidFill>
                  <a:srgbClr val="0070C0"/>
                </a:solidFill>
                <a:latin typeface="Times New Roman" panose="02020603050405020304" pitchFamily="18" charset="0"/>
                <a:cs typeface="Times New Roman" panose="02020603050405020304" pitchFamily="18" charset="0"/>
              </a:rPr>
              <a:t>toàn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hiệu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quả</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đảm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bảo</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triển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bền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vững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chúng</a:t>
            </a:r>
            <a:r>
              <a:rPr lang="en-US" sz="2400" b="1" dirty="0">
                <a:solidFill>
                  <a:srgbClr val="0070C0"/>
                </a:solidFill>
                <a:latin typeface="Times New Roman" panose="02020603050405020304" pitchFamily="18" charset="0"/>
                <a:cs typeface="Times New Roman" panose="02020603050405020304" pitchFamily="18" charset="0"/>
              </a:rPr>
              <a:t> ta </a:t>
            </a:r>
            <a:r>
              <a:rPr lang="en-US" sz="2400" b="1" dirty="0" err="1">
                <a:solidFill>
                  <a:srgbClr val="0070C0"/>
                </a:solidFill>
                <a:latin typeface="Times New Roman" panose="02020603050405020304" pitchFamily="18" charset="0"/>
                <a:cs typeface="Times New Roman" panose="02020603050405020304" pitchFamily="18" charset="0"/>
              </a:rPr>
              <a:t>cần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làm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gì</a:t>
            </a:r>
            <a:r>
              <a:rPr lang="en-US" sz="2400" b="1" dirty="0">
                <a:solidFill>
                  <a:srgbClr val="0070C0"/>
                </a:solidFill>
                <a:latin typeface="Times New Roman" panose="02020603050405020304" pitchFamily="18" charset="0"/>
                <a:cs typeface="Times New Roman" panose="02020603050405020304" pitchFamily="18" charset="0"/>
              </a:rPr>
              <a:t/>
            </a:r>
            <a:br>
              <a:rPr lang="en-US" sz="2400" b="1" dirty="0">
                <a:solidFill>
                  <a:srgbClr val="0070C0"/>
                </a:solidFill>
                <a:latin typeface="Times New Roman" panose="02020603050405020304" pitchFamily="18" charset="0"/>
                <a:cs typeface="Times New Roman" panose="02020603050405020304" pitchFamily="18" charset="0"/>
              </a:rPr>
            </a:br>
            <a:r>
              <a:rPr lang="en-US" sz="24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6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9E1D30-323B-4C54-8203-E8DD5E8B8E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37</a:t>
            </a:fld>
            <a:endParaRPr lang="en"/>
          </a:p>
        </p:txBody>
      </p:sp>
      <p:pic>
        <p:nvPicPr>
          <p:cNvPr id="6" name="Picture 5">
            <a:extLst>
              <a:ext uri="{FF2B5EF4-FFF2-40B4-BE49-F238E27FC236}">
                <a16:creationId xmlns:a16="http://schemas.microsoft.com/office/drawing/2014/main" id="{58A37895-736C-4E5F-BF49-A0C30A8E37CD}"/>
              </a:ext>
            </a:extLst>
          </p:cNvPr>
          <p:cNvPicPr>
            <a:picLocks noChangeAspect="1"/>
          </p:cNvPicPr>
          <p:nvPr/>
        </p:nvPicPr>
        <p:blipFill>
          <a:blip r:embed="rId2"/>
          <a:stretch>
            <a:fillRect/>
          </a:stretch>
        </p:blipFill>
        <p:spPr>
          <a:xfrm>
            <a:off x="298449" y="88900"/>
            <a:ext cx="9474201" cy="5175250"/>
          </a:xfrm>
          <a:prstGeom prst="rect">
            <a:avLst/>
          </a:prstGeom>
        </p:spPr>
      </p:pic>
      <p:sp>
        <p:nvSpPr>
          <p:cNvPr id="7" name="Rectangle: Rounded Corners 6">
            <a:extLst>
              <a:ext uri="{FF2B5EF4-FFF2-40B4-BE49-F238E27FC236}">
                <a16:creationId xmlns:a16="http://schemas.microsoft.com/office/drawing/2014/main" id="{C7EE7573-D78D-4795-A460-06F2497850A4}"/>
              </a:ext>
            </a:extLst>
          </p:cNvPr>
          <p:cNvSpPr/>
          <p:nvPr/>
        </p:nvSpPr>
        <p:spPr>
          <a:xfrm>
            <a:off x="298450" y="0"/>
            <a:ext cx="8242300" cy="558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cs typeface="Times New Roman" panose="02020603050405020304" pitchFamily="18" charset="0"/>
              </a:rPr>
              <a:t>Đọc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đoạn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thông</a:t>
            </a:r>
            <a:r>
              <a:rPr lang="en-US" sz="2400" b="1" dirty="0">
                <a:solidFill>
                  <a:srgbClr val="FF0000"/>
                </a:solidFill>
                <a:latin typeface="Times New Roman" panose="02020603050405020304" pitchFamily="18" charset="0"/>
                <a:cs typeface="Times New Roman" panose="02020603050405020304" pitchFamily="18" charset="0"/>
              </a:rPr>
              <a:t> tin </a:t>
            </a:r>
            <a:r>
              <a:rPr lang="en-US" sz="2400" b="1" dirty="0" err="1">
                <a:solidFill>
                  <a:srgbClr val="FF0000"/>
                </a:solidFill>
                <a:latin typeface="Times New Roman" panose="02020603050405020304" pitchFamily="18" charset="0"/>
                <a:cs typeface="Times New Roman" panose="02020603050405020304" pitchFamily="18" charset="0"/>
              </a:rPr>
              <a:t>sau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trả</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phía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dưới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29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B81D3D-6235-4BBC-8B36-53C1889226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38</a:t>
            </a:fld>
            <a:endParaRPr lang="en"/>
          </a:p>
        </p:txBody>
      </p:sp>
      <p:sp>
        <p:nvSpPr>
          <p:cNvPr id="5" name="TextBox 4">
            <a:extLst>
              <a:ext uri="{FF2B5EF4-FFF2-40B4-BE49-F238E27FC236}">
                <a16:creationId xmlns:a16="http://schemas.microsoft.com/office/drawing/2014/main" id="{4C7F3635-1027-4120-99C6-91EABA5DB9E9}"/>
              </a:ext>
            </a:extLst>
          </p:cNvPr>
          <p:cNvSpPr txBox="1"/>
          <p:nvPr/>
        </p:nvSpPr>
        <p:spPr>
          <a:xfrm>
            <a:off x="964700" y="419665"/>
            <a:ext cx="6979150" cy="3785652"/>
          </a:xfrm>
          <a:prstGeom prst="rect">
            <a:avLst/>
          </a:prstGeom>
          <a:solidFill>
            <a:schemeClr val="accent1">
              <a:lumMod val="40000"/>
              <a:lumOff val="60000"/>
            </a:schemeClr>
          </a:solidFill>
        </p:spPr>
        <p:txBody>
          <a:bodyPr wrap="square">
            <a:spAutoFit/>
          </a:bodyPr>
          <a:lstStyle/>
          <a:p>
            <a:r>
              <a:rPr lang="en-US" sz="2400" dirty="0" err="1">
                <a:latin typeface="Times New Roman" panose="02020603050405020304" pitchFamily="18" charset="0"/>
                <a:cs typeface="Times New Roman" panose="02020603050405020304" pitchFamily="18" charset="0"/>
              </a:rPr>
              <a:t>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nhựa</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t>
            </a:r>
            <a:r>
              <a:rPr lang="en-US" sz="2400" b="0" i="0" dirty="0" err="1">
                <a:effectLst/>
                <a:latin typeface="Times New Roman" panose="02020603050405020304" pitchFamily="18" charset="0"/>
                <a:cs typeface="Times New Roman" panose="02020603050405020304" pitchFamily="18" charset="0"/>
              </a:rPr>
              <a:t>ó</a:t>
            </a:r>
            <a:r>
              <a:rPr lang="en-US" sz="2400" b="0" i="0" dirty="0">
                <a:effectLst/>
                <a:latin typeface="Times New Roman" panose="02020603050405020304" pitchFamily="18" charset="0"/>
                <a:cs typeface="Times New Roman" panose="02020603050405020304" pitchFamily="18" charset="0"/>
              </a:rPr>
              <a:t> </a:t>
            </a:r>
            <a:r>
              <a:rPr lang="vi-VN" sz="2400" b="0" i="0" dirty="0">
                <a:effectLst/>
                <a:latin typeface="Times New Roman" panose="02020603050405020304" pitchFamily="18" charset="0"/>
                <a:cs typeface="Times New Roman" panose="02020603050405020304" pitchFamily="18" charset="0"/>
              </a:rPr>
              <a:t>khả năng chống nước. </a:t>
            </a:r>
            <a:endParaRPr lang="en-US" sz="2400" dirty="0">
              <a:latin typeface="Times New Roman" panose="02020603050405020304" pitchFamily="18" charset="0"/>
              <a:cs typeface="Times New Roman" panose="02020603050405020304" pitchFamily="18" charset="0"/>
            </a:endParaRPr>
          </a:p>
          <a:p>
            <a:r>
              <a:rPr lang="en-US" sz="2400" b="0" i="0" dirty="0">
                <a:effectLst/>
                <a:latin typeface="Times New Roman" panose="02020603050405020304" pitchFamily="18" charset="0"/>
                <a:cs typeface="Times New Roman" panose="02020603050405020304" pitchFamily="18" charset="0"/>
              </a:rPr>
              <a:t>- </a:t>
            </a:r>
            <a:r>
              <a:rPr lang="vi-VN" sz="2400" b="0" i="0" dirty="0">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a:t>
            </a:r>
            <a:r>
              <a:rPr lang="vi-VN" sz="2400" b="0" i="0" dirty="0">
                <a:effectLst/>
                <a:latin typeface="Times New Roman" panose="02020603050405020304" pitchFamily="18" charset="0"/>
                <a:cs typeface="Times New Roman" panose="02020603050405020304" pitchFamily="18" charset="0"/>
              </a:rPr>
              <a:t>ền</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nhẹ</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dễ</a:t>
            </a:r>
            <a:r>
              <a:rPr lang="en-US" sz="2400" b="0" i="0" dirty="0">
                <a:effectLst/>
                <a:latin typeface="Times New Roman" panose="02020603050405020304" pitchFamily="18" charset="0"/>
                <a:cs typeface="Times New Roman" panose="02020603050405020304" pitchFamily="18" charset="0"/>
              </a:rPr>
              <a:t> di </a:t>
            </a:r>
            <a:r>
              <a:rPr lang="en-US" sz="2400" b="0" i="0" dirty="0" err="1">
                <a:effectLst/>
                <a:latin typeface="Times New Roman" panose="02020603050405020304" pitchFamily="18" charset="0"/>
                <a:cs typeface="Times New Roman" panose="02020603050405020304" pitchFamily="18" charset="0"/>
              </a:rPr>
              <a:t>chuyển</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dễ</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tạo</a:t>
            </a:r>
            <a:r>
              <a:rPr lang="en-US" sz="2400" b="0" i="0" dirty="0">
                <a:effectLst/>
                <a:latin typeface="Times New Roman" panose="02020603050405020304" pitchFamily="18" charset="0"/>
                <a:cs typeface="Times New Roman" panose="02020603050405020304" pitchFamily="18" charset="0"/>
              </a:rPr>
              <a:t> </a:t>
            </a:r>
            <a:r>
              <a:rPr lang="en-US" sz="2400" b="0" i="0" dirty="0" err="1">
                <a:effectLst/>
                <a:latin typeface="Times New Roman" panose="02020603050405020304" pitchFamily="18" charset="0"/>
                <a:cs typeface="Times New Roman" panose="02020603050405020304" pitchFamily="18" charset="0"/>
              </a:rPr>
              <a:t>hình</a:t>
            </a:r>
            <a:endParaRPr lang="en-US" sz="2400" dirty="0">
              <a:latin typeface="Times New Roman" panose="02020603050405020304" pitchFamily="18" charset="0"/>
              <a:cs typeface="Times New Roman" panose="02020603050405020304" pitchFamily="18" charset="0"/>
            </a:endParaRPr>
          </a:p>
          <a:p>
            <a:r>
              <a:rPr lang="en-US" sz="2400" b="0" i="0" dirty="0">
                <a:effectLst/>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vi-VN" sz="2400" b="0" i="0" dirty="0">
                <a:effectLst/>
                <a:latin typeface="Times New Roman" panose="02020603050405020304" pitchFamily="18" charset="0"/>
                <a:cs typeface="Times New Roman" panose="02020603050405020304" pitchFamily="18" charset="0"/>
              </a:rPr>
              <a:t>iết kiệm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a:t>
            </a:r>
            <a:endParaRPr lang="en-US" sz="2400" b="0" i="0" dirty="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endParaRPr lang="en-US" sz="2400"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vi-VN" sz="2400" b="0" i="0" dirty="0">
                <a:effectLst/>
                <a:latin typeface="Times New Roman" panose="02020603050405020304" pitchFamily="18" charset="0"/>
                <a:cs typeface="Times New Roman" panose="02020603050405020304" pitchFamily="18" charset="0"/>
              </a:rPr>
              <a:t>Chúng gây ô nhiễm môi trường của chúng ta.</a:t>
            </a:r>
          </a:p>
          <a:p>
            <a:pPr algn="l">
              <a:buFont typeface="Arial" panose="020B0604020202020204" pitchFamily="34" charset="0"/>
              <a:buChar char="•"/>
            </a:pPr>
            <a:r>
              <a:rPr lang="vi-VN" sz="2400" b="0" i="0" dirty="0">
                <a:effectLst/>
                <a:latin typeface="Times New Roman" panose="02020603050405020304" pitchFamily="18" charset="0"/>
                <a:cs typeface="Times New Roman" panose="02020603050405020304" pitchFamily="18" charset="0"/>
              </a:rPr>
              <a:t>Chúng gây nguy hiểm cho động vật hoang dã.</a:t>
            </a:r>
          </a:p>
          <a:p>
            <a:pPr algn="l">
              <a:buFont typeface="Arial" panose="020B0604020202020204" pitchFamily="34" charset="0"/>
              <a:buChar char="•"/>
            </a:pPr>
            <a:r>
              <a:rPr lang="vi-VN" sz="2400" b="0" i="0" dirty="0">
                <a:effectLst/>
                <a:latin typeface="Times New Roman" panose="02020603050405020304" pitchFamily="18" charset="0"/>
                <a:cs typeface="Times New Roman" panose="02020603050405020304" pitchFamily="18" charset="0"/>
              </a:rPr>
              <a:t>Chúng không bị phân hủy nhanh chóng…</a:t>
            </a:r>
            <a:r>
              <a:rPr lang="en-US" sz="2400" b="0" i="0" dirty="0">
                <a:effectLst/>
                <a:latin typeface="Times New Roman" panose="02020603050405020304" pitchFamily="18" charset="0"/>
                <a:cs typeface="Times New Roman" panose="02020603050405020304" pitchFamily="18" charset="0"/>
              </a:rPr>
              <a:t>…</a:t>
            </a:r>
            <a:endParaRPr lang="vi-VN" sz="2400" b="0" i="0" dirty="0">
              <a:effectLst/>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2029252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48568-8A47-42ED-A690-CCCAA38BD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39</a:t>
            </a:fld>
            <a:endParaRPr lang="en"/>
          </a:p>
        </p:txBody>
      </p:sp>
      <p:sp>
        <p:nvSpPr>
          <p:cNvPr id="4" name="Rectangle: Rounded Corners 3">
            <a:extLst>
              <a:ext uri="{FF2B5EF4-FFF2-40B4-BE49-F238E27FC236}">
                <a16:creationId xmlns:a16="http://schemas.microsoft.com/office/drawing/2014/main" id="{2748FC4D-2CE6-4474-A33C-73D8CA37BA52}"/>
              </a:ext>
            </a:extLst>
          </p:cNvPr>
          <p:cNvSpPr/>
          <p:nvPr/>
        </p:nvSpPr>
        <p:spPr>
          <a:xfrm>
            <a:off x="527446" y="1295843"/>
            <a:ext cx="7918988" cy="12759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Bef>
                <a:spcPts val="600"/>
              </a:spcBef>
              <a:spcAft>
                <a:spcPts val="600"/>
              </a:spcAft>
            </a:pP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Bài</a:t>
            </a:r>
            <a:r>
              <a:rPr lang="en-GB" sz="2400" b="1" dirty="0">
                <a:solidFill>
                  <a:srgbClr val="FF0000"/>
                </a:solidFill>
                <a:latin typeface="Times New Roman" panose="02020603050405020304" pitchFamily="18" charset="0"/>
                <a:cs typeface="Times New Roman" panose="02020603050405020304" pitchFamily="18" charset="0"/>
              </a:rPr>
              <a:t> 8: MỘT SỐ VẬT LIỆU, NHIÊN LIỆU VÀ NGUYÊN LIỆU THÔNG DỤNG</a:t>
            </a:r>
          </a:p>
        </p:txBody>
      </p:sp>
      <p:sp>
        <p:nvSpPr>
          <p:cNvPr id="6" name="TextBox 5">
            <a:extLst>
              <a:ext uri="{FF2B5EF4-FFF2-40B4-BE49-F238E27FC236}">
                <a16:creationId xmlns:a16="http://schemas.microsoft.com/office/drawing/2014/main" id="{816B5347-17AA-49B8-B0BC-C60EDCFDB2C1}"/>
              </a:ext>
            </a:extLst>
          </p:cNvPr>
          <p:cNvSpPr txBox="1"/>
          <p:nvPr/>
        </p:nvSpPr>
        <p:spPr>
          <a:xfrm>
            <a:off x="612506" y="2808756"/>
            <a:ext cx="5212941" cy="461665"/>
          </a:xfrm>
          <a:prstGeom prst="rect">
            <a:avLst/>
          </a:prstGeom>
          <a:solidFill>
            <a:schemeClr val="accent1">
              <a:lumMod val="60000"/>
              <a:lumOff val="40000"/>
            </a:schemeClr>
          </a:solidFill>
        </p:spPr>
        <p:txBody>
          <a:bodyPr wrap="square">
            <a:spAutoFit/>
          </a:bodyPr>
          <a:lstStyle/>
          <a:p>
            <a:r>
              <a:rPr lang="en-US" sz="2400" u="sng" dirty="0">
                <a:solidFill>
                  <a:srgbClr val="FF0000"/>
                </a:solidFill>
                <a:latin typeface="Times New Roman" panose="02020603050405020304" pitchFamily="18" charset="0"/>
                <a:cs typeface="Times New Roman" panose="02020603050405020304" pitchFamily="18" charset="0"/>
              </a:rPr>
              <a:t>I. MỘT SỐ VẬT LIỆU THÔNG DỤNG</a:t>
            </a:r>
          </a:p>
        </p:txBody>
      </p:sp>
      <p:sp>
        <p:nvSpPr>
          <p:cNvPr id="7" name="TextBox 6">
            <a:extLst>
              <a:ext uri="{FF2B5EF4-FFF2-40B4-BE49-F238E27FC236}">
                <a16:creationId xmlns:a16="http://schemas.microsoft.com/office/drawing/2014/main" id="{88F6331D-1499-4E99-A94B-DC382829EB01}"/>
              </a:ext>
            </a:extLst>
          </p:cNvPr>
          <p:cNvSpPr txBox="1"/>
          <p:nvPr/>
        </p:nvSpPr>
        <p:spPr>
          <a:xfrm>
            <a:off x="527446" y="2789252"/>
            <a:ext cx="6096638" cy="830997"/>
          </a:xfrm>
          <a:prstGeom prst="rect">
            <a:avLst/>
          </a:prstGeom>
          <a:solidFill>
            <a:schemeClr val="accent1">
              <a:lumMod val="60000"/>
              <a:lumOff val="40000"/>
            </a:schemeClr>
          </a:solidFill>
        </p:spPr>
        <p:txBody>
          <a:bodyPr wrap="square">
            <a:spAutoFit/>
          </a:bodyPr>
          <a:lstStyle/>
          <a:p>
            <a:r>
              <a:rPr lang="en-US" sz="2400" b="1" u="sng" dirty="0">
                <a:solidFill>
                  <a:srgbClr val="FF0000"/>
                </a:solidFill>
                <a:latin typeface="Times New Roman" panose="02020603050405020304" pitchFamily="18" charset="0"/>
                <a:cs typeface="Times New Roman" panose="02020603050405020304" pitchFamily="18" charset="0"/>
              </a:rPr>
              <a:t>II. MỘT SỐ NHIÊN LIỆU THÔNG DỤNG</a:t>
            </a:r>
          </a:p>
          <a:p>
            <a:endParaRPr lang="en-US" sz="24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07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4</a:t>
            </a:fld>
            <a:endParaRPr dirty="0">
              <a:solidFill>
                <a:schemeClr val="lt1"/>
              </a:solidFill>
            </a:endParaRPr>
          </a:p>
        </p:txBody>
      </p:sp>
      <p:pic>
        <p:nvPicPr>
          <p:cNvPr id="2" name="Picture 2" descr="VinFast bất ngờ mở bán mẫu ô tô điện đầu tiên giá 690 triệu đồng | VO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672" y="1789526"/>
            <a:ext cx="4607037" cy="28069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2F5670D0-DFE3-4930-BE14-0A1FE513E782}"/>
              </a:ext>
            </a:extLst>
          </p:cNvPr>
          <p:cNvGraphicFramePr>
            <a:graphicFrameLocks noGrp="1"/>
          </p:cNvGraphicFramePr>
          <p:nvPr>
            <p:extLst>
              <p:ext uri="{D42A27DB-BD31-4B8C-83A1-F6EECF244321}">
                <p14:modId xmlns:p14="http://schemas.microsoft.com/office/powerpoint/2010/main" val="2218646392"/>
              </p:ext>
            </p:extLst>
          </p:nvPr>
        </p:nvGraphicFramePr>
        <p:xfrm>
          <a:off x="76350" y="374650"/>
          <a:ext cx="5486249" cy="4661082"/>
        </p:xfrm>
        <a:graphic>
          <a:graphicData uri="http://schemas.openxmlformats.org/drawingml/2006/table">
            <a:tbl>
              <a:tblPr firstRow="1" bandRow="1">
                <a:tableStyleId>{3C2FFA5D-87B4-456A-9821-1D502468CF0F}</a:tableStyleId>
              </a:tblPr>
              <a:tblGrid>
                <a:gridCol w="1668769">
                  <a:extLst>
                    <a:ext uri="{9D8B030D-6E8A-4147-A177-3AD203B41FA5}">
                      <a16:colId xmlns:a16="http://schemas.microsoft.com/office/drawing/2014/main" val="797370118"/>
                    </a:ext>
                  </a:extLst>
                </a:gridCol>
                <a:gridCol w="1616620">
                  <a:extLst>
                    <a:ext uri="{9D8B030D-6E8A-4147-A177-3AD203B41FA5}">
                      <a16:colId xmlns:a16="http://schemas.microsoft.com/office/drawing/2014/main" val="254685748"/>
                    </a:ext>
                  </a:extLst>
                </a:gridCol>
                <a:gridCol w="2200860">
                  <a:extLst>
                    <a:ext uri="{9D8B030D-6E8A-4147-A177-3AD203B41FA5}">
                      <a16:colId xmlns:a16="http://schemas.microsoft.com/office/drawing/2014/main" val="3331136475"/>
                    </a:ext>
                  </a:extLst>
                </a:gridCol>
              </a:tblGrid>
              <a:tr h="1422716">
                <a:tc>
                  <a:txBody>
                    <a:bodyPr/>
                    <a:lstStyle/>
                    <a:p>
                      <a:pPr marL="180340">
                        <a:lnSpc>
                          <a:spcPct val="150000"/>
                        </a:lnSpc>
                        <a:spcAft>
                          <a:spcPts val="1000"/>
                        </a:spcAft>
                      </a:pPr>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a:t>
                      </a:r>
                      <a:r>
                        <a:rPr lang="nl-NL"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số</a:t>
                      </a:r>
                      <a:r>
                        <a:rPr lang="nl-NL" sz="2400"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 </a:t>
                      </a:r>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phận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50000"/>
                        </a:lnSpc>
                        <a:spcAft>
                          <a:spcPts val="1000"/>
                        </a:spcAft>
                      </a:pPr>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liệu làm nên bộ phận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50000"/>
                        </a:lnSpc>
                        <a:spcAft>
                          <a:spcPts val="1000"/>
                        </a:spcAft>
                      </a:pPr>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 tạo nên vật liệu</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361860"/>
                  </a:ext>
                </a:extLst>
              </a:tr>
              <a:tr h="428132">
                <a:tc>
                  <a:txBody>
                    <a:bodyPr/>
                    <a:lstStyle/>
                    <a:p>
                      <a:pPr marL="180340">
                        <a:lnSpc>
                          <a:spcPct val="150000"/>
                        </a:lnSpc>
                        <a:spcAft>
                          <a:spcPts val="1000"/>
                        </a:spcAft>
                      </a:pPr>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Lốp xe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770189819"/>
                  </a:ext>
                </a:extLst>
              </a:tr>
              <a:tr h="553279">
                <a:tc>
                  <a:txBody>
                    <a:bodyPr/>
                    <a:lstStyle/>
                    <a:p>
                      <a:pPr marL="180340">
                        <a:lnSpc>
                          <a:spcPct val="150000"/>
                        </a:lnSpc>
                        <a:spcAft>
                          <a:spcPts val="1000"/>
                        </a:spcAft>
                      </a:pPr>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 kính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770474366"/>
                  </a:ext>
                </a:extLst>
              </a:tr>
              <a:tr h="815963">
                <a:tc>
                  <a:txBody>
                    <a:bodyPr/>
                    <a:lstStyle/>
                    <a:p>
                      <a:pPr marL="180340">
                        <a:lnSpc>
                          <a:spcPct val="150000"/>
                        </a:lnSpc>
                        <a:spcAft>
                          <a:spcPts val="1000"/>
                        </a:spcAft>
                      </a:pPr>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 cơ</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313806856"/>
                  </a:ext>
                </a:extLst>
              </a:tr>
              <a:tr h="474239">
                <a:tc>
                  <a:txBody>
                    <a:bodyPr/>
                    <a:lstStyle/>
                    <a:p>
                      <a:pPr marL="180340">
                        <a:lnSpc>
                          <a:spcPct val="150000"/>
                        </a:lnSpc>
                        <a:spcAft>
                          <a:spcPts val="1000"/>
                        </a:spcAft>
                      </a:pPr>
                      <a:r>
                        <a:rPr lang="nl-N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 nắm</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cửa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2757403157"/>
                  </a:ext>
                </a:extLst>
              </a:tr>
            </a:tbl>
          </a:graphicData>
        </a:graphic>
      </p:graphicFrame>
      <p:sp>
        <p:nvSpPr>
          <p:cNvPr id="6" name="Rectangle: Rounded Corners 5">
            <a:extLst>
              <a:ext uri="{FF2B5EF4-FFF2-40B4-BE49-F238E27FC236}">
                <a16:creationId xmlns:a16="http://schemas.microsoft.com/office/drawing/2014/main" id="{67AB8EF9-200C-423E-B5AB-62407ADBAE8C}"/>
              </a:ext>
            </a:extLst>
          </p:cNvPr>
          <p:cNvSpPr/>
          <p:nvPr/>
        </p:nvSpPr>
        <p:spPr>
          <a:xfrm>
            <a:off x="2015458" y="1986334"/>
            <a:ext cx="1254792" cy="425302"/>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Cao su</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D6D309B-7DE0-469C-9B66-3B49DF1458A6}"/>
              </a:ext>
            </a:extLst>
          </p:cNvPr>
          <p:cNvSpPr/>
          <p:nvPr/>
        </p:nvSpPr>
        <p:spPr>
          <a:xfrm>
            <a:off x="3693484" y="1981200"/>
            <a:ext cx="1221416" cy="430436"/>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Cao su</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741E19F-39B6-43C3-99C2-3DC55E3CEA7F}"/>
              </a:ext>
            </a:extLst>
          </p:cNvPr>
          <p:cNvSpPr/>
          <p:nvPr/>
        </p:nvSpPr>
        <p:spPr>
          <a:xfrm>
            <a:off x="1828868" y="2507076"/>
            <a:ext cx="1498532" cy="42530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Thủy tinh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8E4071F4-A5AE-4318-893D-75DB61BF2C25}"/>
              </a:ext>
            </a:extLst>
          </p:cNvPr>
          <p:cNvSpPr/>
          <p:nvPr/>
        </p:nvSpPr>
        <p:spPr>
          <a:xfrm>
            <a:off x="3559396" y="2518880"/>
            <a:ext cx="1520522" cy="42530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Thủy tinh</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573ACD23-EEAE-46E6-9671-84653A141BB8}"/>
              </a:ext>
            </a:extLst>
          </p:cNvPr>
          <p:cNvSpPr/>
          <p:nvPr/>
        </p:nvSpPr>
        <p:spPr>
          <a:xfrm>
            <a:off x="1844590" y="3277738"/>
            <a:ext cx="1298660" cy="373512"/>
          </a:xfrm>
          <a:prstGeom prst="roundRect">
            <a:avLst/>
          </a:prstGeom>
          <a:solidFill>
            <a:srgbClr val="FBD1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solidFill>
                  <a:srgbClr val="FF0000"/>
                </a:solidFill>
                <a:latin typeface="Times New Roman" panose="02020603050405020304" pitchFamily="18" charset="0"/>
                <a:cs typeface="Times New Roman" panose="02020603050405020304" pitchFamily="18" charset="0"/>
              </a:rPr>
              <a:t>Kim </a:t>
            </a:r>
            <a:r>
              <a:rPr lang="vi-VN" sz="2400" dirty="0" smtClean="0">
                <a:solidFill>
                  <a:srgbClr val="FF0000"/>
                </a:solidFill>
                <a:latin typeface="Times New Roman" panose="02020603050405020304" pitchFamily="18" charset="0"/>
                <a:cs typeface="Times New Roman" panose="02020603050405020304" pitchFamily="18" charset="0"/>
              </a:rPr>
              <a:t>loại</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4A67AF31-A183-470D-A881-D15677678E60}"/>
              </a:ext>
            </a:extLst>
          </p:cNvPr>
          <p:cNvSpPr/>
          <p:nvPr/>
        </p:nvSpPr>
        <p:spPr>
          <a:xfrm>
            <a:off x="3389571" y="3159376"/>
            <a:ext cx="2173028" cy="682446"/>
          </a:xfrm>
          <a:prstGeom prst="roundRect">
            <a:avLst/>
          </a:prstGeom>
          <a:solidFill>
            <a:srgbClr val="FBD1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Sắt(TP chính của thép)</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CB9F904A-8A09-4DA0-9C35-4D1D03BBD9A1}"/>
              </a:ext>
            </a:extLst>
          </p:cNvPr>
          <p:cNvSpPr/>
          <p:nvPr/>
        </p:nvSpPr>
        <p:spPr>
          <a:xfrm>
            <a:off x="2002758" y="4144481"/>
            <a:ext cx="903767"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Nhựa</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7B10723E-7F0E-4D37-9D3A-9E7B032712CE}"/>
              </a:ext>
            </a:extLst>
          </p:cNvPr>
          <p:cNvSpPr/>
          <p:nvPr/>
        </p:nvSpPr>
        <p:spPr>
          <a:xfrm>
            <a:off x="3942162" y="4166786"/>
            <a:ext cx="903767"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Nhựa</a:t>
            </a:r>
            <a:endParaRPr lang="en-US" sz="2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2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2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ircle(in)">
                                      <p:cBhvr>
                                        <p:cTn id="6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4" grpId="0" animBg="1"/>
      <p:bldP spid="15" grpId="0" animBg="1"/>
      <p:bldP spid="16" grpId="0" animBg="1"/>
      <p:bldP spid="17" grpId="0" animBg="1"/>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22F07D-DA14-4732-9B9D-3C38F74C7D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40</a:t>
            </a:fld>
            <a:endParaRPr lang="en"/>
          </a:p>
        </p:txBody>
      </p:sp>
      <p:sp>
        <p:nvSpPr>
          <p:cNvPr id="3" name="TextBox 2">
            <a:extLst>
              <a:ext uri="{FF2B5EF4-FFF2-40B4-BE49-F238E27FC236}">
                <a16:creationId xmlns:a16="http://schemas.microsoft.com/office/drawing/2014/main" id="{70AB68A1-2405-417A-A2D6-334D376B124C}"/>
              </a:ext>
            </a:extLst>
          </p:cNvPr>
          <p:cNvSpPr txBox="1"/>
          <p:nvPr/>
        </p:nvSpPr>
        <p:spPr>
          <a:xfrm>
            <a:off x="444500" y="565499"/>
            <a:ext cx="5777805" cy="1384995"/>
          </a:xfrm>
          <a:prstGeom prst="rect">
            <a:avLst/>
          </a:prstGeom>
          <a:solidFill>
            <a:srgbClr val="FFFF00"/>
          </a:solidFill>
        </p:spPr>
        <p:txBody>
          <a:bodyPr wrap="square">
            <a:spAutoFit/>
          </a:bodyPr>
          <a:lstStyle/>
          <a:p>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lỏng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a:t>
            </a:r>
          </a:p>
        </p:txBody>
      </p:sp>
      <p:sp>
        <p:nvSpPr>
          <p:cNvPr id="4" name="Rectangle 1">
            <a:extLst>
              <a:ext uri="{FF2B5EF4-FFF2-40B4-BE49-F238E27FC236}">
                <a16:creationId xmlns:a16="http://schemas.microsoft.com/office/drawing/2014/main" id="{094B46A5-8360-491A-BEE7-4877FFD6E9C5}"/>
              </a:ext>
            </a:extLst>
          </p:cNvPr>
          <p:cNvSpPr>
            <a:spLocks noChangeArrowheads="1"/>
          </p:cNvSpPr>
          <p:nvPr/>
        </p:nvSpPr>
        <p:spPr bwMode="auto">
          <a:xfrm>
            <a:off x="431800" y="2223316"/>
            <a:ext cx="6229350" cy="1815882"/>
          </a:xfrm>
          <a:prstGeom prst="rect">
            <a:avLst/>
          </a:prstGeom>
          <a:solidFill>
            <a:schemeClr val="accent3">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Nhiên</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liệu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rắn</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than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đá</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than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củi</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gỗ</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2.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Nhiên</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liệu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lỏng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xăng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dầu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3.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Nhiên</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liệu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khí</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khí</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thiên</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nhiên</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khí</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mỏ</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dầu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1688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756047-0BDC-43E8-A52C-D290363F53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41</a:t>
            </a:fld>
            <a:endParaRPr lang="en"/>
          </a:p>
        </p:txBody>
      </p:sp>
      <p:sp>
        <p:nvSpPr>
          <p:cNvPr id="5" name="TextBox 4">
            <a:extLst>
              <a:ext uri="{FF2B5EF4-FFF2-40B4-BE49-F238E27FC236}">
                <a16:creationId xmlns:a16="http://schemas.microsoft.com/office/drawing/2014/main" id="{7C40260F-C55C-470F-A078-58487AD20B96}"/>
              </a:ext>
            </a:extLst>
          </p:cNvPr>
          <p:cNvSpPr txBox="1"/>
          <p:nvPr/>
        </p:nvSpPr>
        <p:spPr>
          <a:xfrm>
            <a:off x="72321" y="-34869"/>
            <a:ext cx="3166179" cy="1938992"/>
          </a:xfrm>
          <a:prstGeom prst="rect">
            <a:avLst/>
          </a:prstGeom>
          <a:solidFill>
            <a:schemeClr val="accent1">
              <a:lumMod val="40000"/>
              <a:lumOff val="60000"/>
            </a:schemeClr>
          </a:solidFill>
        </p:spPr>
        <p:txBody>
          <a:bodyPr wrap="square">
            <a:spAutoFit/>
          </a:bodyPr>
          <a:lstStyle/>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1</a:t>
            </a:r>
          </a:p>
          <a:p>
            <a:r>
              <a:rPr lang="en-US" sz="2400" b="0" i="0" dirty="0">
                <a:solidFill>
                  <a:srgbClr val="000000"/>
                </a:solidFill>
                <a:effectLst/>
                <a:latin typeface="Times New Roman" panose="02020603050405020304" pitchFamily="18" charset="0"/>
                <a:cs typeface="Times New Roman" panose="02020603050405020304" pitchFamily="18" charset="0"/>
              </a:rPr>
              <a:t>Than (than </a:t>
            </a:r>
            <a:r>
              <a:rPr lang="en-US" sz="2400" b="0" i="0" dirty="0" err="1">
                <a:solidFill>
                  <a:srgbClr val="000000"/>
                </a:solidFill>
                <a:effectLst/>
                <a:latin typeface="Times New Roman" panose="02020603050405020304" pitchFamily="18" charset="0"/>
                <a:cs typeface="Times New Roman" panose="02020603050405020304" pitchFamily="18" charset="0"/>
              </a:rPr>
              <a:t>đá</a:t>
            </a:r>
            <a:r>
              <a:rPr lang="en-US" sz="2400" b="0" i="0" dirty="0">
                <a:solidFill>
                  <a:srgbClr val="000000"/>
                </a:solidFill>
                <a:effectLst/>
                <a:latin typeface="Times New Roman" panose="02020603050405020304" pitchFamily="18" charset="0"/>
                <a:cs typeface="Times New Roman" panose="02020603050405020304" pitchFamily="18" charset="0"/>
              </a:rPr>
              <a:t>, than </a:t>
            </a:r>
            <a:r>
              <a:rPr lang="en-US" sz="2400" b="0" i="0" dirty="0" err="1">
                <a:solidFill>
                  <a:srgbClr val="000000"/>
                </a:solidFill>
                <a:effectLst/>
                <a:latin typeface="Times New Roman" panose="02020603050405020304" pitchFamily="18" charset="0"/>
                <a:cs typeface="Times New Roman" panose="02020603050405020304" pitchFamily="18" charset="0"/>
              </a:rPr>
              <a:t>củi</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có</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những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tính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chất</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và</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ứng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dụng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gì</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trong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đời</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sống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và</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sản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xuất</a:t>
            </a:r>
            <a:r>
              <a:rPr lang="en-US" sz="2400" b="0" i="0" dirty="0">
                <a:solidFill>
                  <a:srgbClr val="000000"/>
                </a:solidFill>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BC5C755-1C8F-4BF9-8928-858B5C1AAF30}"/>
              </a:ext>
            </a:extLst>
          </p:cNvPr>
          <p:cNvSpPr txBox="1"/>
          <p:nvPr/>
        </p:nvSpPr>
        <p:spPr>
          <a:xfrm>
            <a:off x="3294151" y="103437"/>
            <a:ext cx="2555697" cy="5139869"/>
          </a:xfrm>
          <a:prstGeom prst="rect">
            <a:avLst/>
          </a:prstGeom>
          <a:solidFill>
            <a:schemeClr val="accent1">
              <a:lumMod val="40000"/>
              <a:lumOff val="60000"/>
            </a:schemeClr>
          </a:solidFill>
        </p:spPr>
        <p:txBody>
          <a:bodyPr wrap="square">
            <a:spAutoFit/>
          </a:bodyPr>
          <a:lstStyle/>
          <a:p>
            <a:pPr algn="just"/>
            <a:r>
              <a:rPr lang="en-US" sz="2400" b="0" i="0" dirty="0" err="1">
                <a:solidFill>
                  <a:srgbClr val="000000"/>
                </a:solidFill>
                <a:effectLst/>
                <a:latin typeface="Times New Roman" panose="02020603050405020304" pitchFamily="18" charset="0"/>
                <a:cs typeface="Times New Roman" panose="02020603050405020304" pitchFamily="18" charset="0"/>
              </a:rPr>
              <a:t>Nhóm</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smtClean="0">
                <a:solidFill>
                  <a:srgbClr val="000000"/>
                </a:solidFill>
                <a:effectLst/>
                <a:latin typeface="Times New Roman" panose="02020603050405020304" pitchFamily="18" charset="0"/>
                <a:cs typeface="Times New Roman" panose="02020603050405020304" pitchFamily="18" charset="0"/>
              </a:rPr>
              <a:t>2</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Hãy đề xuất phương án kiểm chứng xăng nhẹ hơn nước và không tan trong nước.</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just"/>
            <a:r>
              <a:rPr lang="vi-VN" sz="2400" b="0" i="0" dirty="0">
                <a:solidFill>
                  <a:srgbClr val="000000"/>
                </a:solidFill>
                <a:effectLst/>
                <a:latin typeface="Times New Roman" panose="02020603050405020304" pitchFamily="18" charset="0"/>
                <a:cs typeface="Times New Roman" panose="02020603050405020304" pitchFamily="18" charset="0"/>
              </a:rPr>
              <a:t>Gia đình em thường sử dụng loại nhiên liệu nào??? Nêu tính chất và ứng dụng của nó?</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457200" indent="-457200" algn="just">
              <a:buAutoNum type="arabicPeriod"/>
            </a:pPr>
            <a:endParaRPr lang="en-US" sz="2000" dirty="0">
              <a:latin typeface="Times New Roman" panose="02020603050405020304" pitchFamily="18" charset="0"/>
              <a:cs typeface="Times New Roman" panose="02020603050405020304" pitchFamily="18" charset="0"/>
            </a:endParaRPr>
          </a:p>
          <a:p>
            <a:pPr marL="457200" indent="-457200" algn="just">
              <a:buAutoNum type="arabicPeriod"/>
            </a:pPr>
            <a:endParaRPr lang="vi-VN"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3853E90-1CA9-46D2-BB9F-662BE902D46B}"/>
              </a:ext>
            </a:extLst>
          </p:cNvPr>
          <p:cNvSpPr txBox="1"/>
          <p:nvPr/>
        </p:nvSpPr>
        <p:spPr>
          <a:xfrm>
            <a:off x="6164091" y="76250"/>
            <a:ext cx="2865312" cy="2523768"/>
          </a:xfrm>
          <a:prstGeom prst="rect">
            <a:avLst/>
          </a:prstGeom>
          <a:solidFill>
            <a:schemeClr val="accent1">
              <a:lumMod val="40000"/>
              <a:lumOff val="60000"/>
            </a:schemeClr>
          </a:solidFill>
        </p:spPr>
        <p:txBody>
          <a:bodyPr wrap="square">
            <a:spAutoFit/>
          </a:bodyPr>
          <a:lstStyle/>
          <a:p>
            <a:r>
              <a:rPr lang="en-US" sz="2400" b="0" i="0" dirty="0" err="1">
                <a:solidFill>
                  <a:srgbClr val="000000"/>
                </a:solidFill>
                <a:effectLst/>
                <a:latin typeface="Times New Roman" panose="02020603050405020304" pitchFamily="18" charset="0"/>
                <a:cs typeface="Times New Roman" panose="02020603050405020304" pitchFamily="18" charset="0"/>
              </a:rPr>
              <a:t>Nhóm</a:t>
            </a:r>
            <a:r>
              <a:rPr lang="en-US" sz="2400" b="0" i="0" dirty="0">
                <a:solidFill>
                  <a:srgbClr val="000000"/>
                </a:solidFill>
                <a:effectLst/>
                <a:latin typeface="Times New Roman" panose="02020603050405020304" pitchFamily="18" charset="0"/>
                <a:cs typeface="Times New Roman" panose="02020603050405020304" pitchFamily="18" charset="0"/>
              </a:rPr>
              <a:t> 3.</a:t>
            </a:r>
          </a:p>
          <a:p>
            <a:r>
              <a:rPr lang="en-US" sz="2400" b="0" i="0" dirty="0" err="1">
                <a:solidFill>
                  <a:srgbClr val="000000"/>
                </a:solidFill>
                <a:effectLst/>
                <a:latin typeface="Times New Roman" panose="02020603050405020304" pitchFamily="18" charset="0"/>
                <a:cs typeface="Times New Roman" panose="02020603050405020304" pitchFamily="18" charset="0"/>
              </a:rPr>
              <a:t>Giới</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thiệu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sơ</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lược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về</a:t>
            </a:r>
            <a:r>
              <a:rPr lang="en-US" sz="2400" b="0" i="0" dirty="0">
                <a:solidFill>
                  <a:srgbClr val="000000"/>
                </a:solidFill>
                <a:effectLst/>
                <a:latin typeface="Times New Roman" panose="02020603050405020304" pitchFamily="18" charset="0"/>
                <a:cs typeface="Times New Roman" panose="02020603050405020304" pitchFamily="18" charset="0"/>
              </a:rPr>
              <a:t> an </a:t>
            </a:r>
            <a:r>
              <a:rPr lang="en-US" sz="2400" b="0" i="0" dirty="0" err="1">
                <a:solidFill>
                  <a:srgbClr val="000000"/>
                </a:solidFill>
                <a:effectLst/>
                <a:latin typeface="Times New Roman" panose="02020603050405020304" pitchFamily="18" charset="0"/>
                <a:cs typeface="Times New Roman" panose="02020603050405020304" pitchFamily="18" charset="0"/>
              </a:rPr>
              <a:t>ninh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năng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lượng</a:t>
            </a:r>
            <a:r>
              <a:rPr lang="en-US" sz="2400" b="0" i="0" dirty="0">
                <a:solidFill>
                  <a:srgbClr val="000000"/>
                </a:solidFill>
                <a:effectLst/>
                <a:latin typeface="Times New Roman" panose="02020603050405020304" pitchFamily="18" charset="0"/>
                <a:cs typeface="Times New Roman" panose="02020603050405020304" pitchFamily="18" charset="0"/>
              </a:rPr>
              <a:t>?</a:t>
            </a:r>
          </a:p>
          <a:p>
            <a:r>
              <a:rPr lang="vi-VN" sz="2400" b="0" i="0" dirty="0">
                <a:solidFill>
                  <a:srgbClr val="000000"/>
                </a:solidFill>
                <a:effectLst/>
                <a:latin typeface="Times New Roman" panose="02020603050405020304" pitchFamily="18" charset="0"/>
                <a:cs typeface="Times New Roman" panose="02020603050405020304" pitchFamily="18" charset="0"/>
              </a:rPr>
              <a:t>Biển báo đặt ở các trạm xăng như hình sau có ý nghĩa gì?</a:t>
            </a:r>
            <a:endParaRPr lang="en-US" sz="2400"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pic>
        <p:nvPicPr>
          <p:cNvPr id="8196" name="Picture 4" descr="Biển báo đặt ở các trạm xăng như hình sau có ý nghĩa gì">
            <a:extLst>
              <a:ext uri="{FF2B5EF4-FFF2-40B4-BE49-F238E27FC236}">
                <a16:creationId xmlns:a16="http://schemas.microsoft.com/office/drawing/2014/main" id="{E6034DBB-8EA3-4F0A-AEAA-5702F58062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091" y="3338682"/>
            <a:ext cx="2841926" cy="17285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321" y="1904123"/>
            <a:ext cx="3166179" cy="3939540"/>
          </a:xfrm>
          <a:prstGeom prst="rect">
            <a:avLst/>
          </a:prstGeom>
          <a:noFill/>
        </p:spPr>
        <p:txBody>
          <a:bodyPr wrap="square" rtlCol="0">
            <a:spAutoFit/>
          </a:bodyPr>
          <a:lstStyle/>
          <a:p>
            <a:r>
              <a:rPr lang="en-US" sz="2200" dirty="0" err="1" smtClean="0">
                <a:latin typeface="Times New Roman" panose="02020603050405020304" pitchFamily="18" charset="0"/>
                <a:cs typeface="Times New Roman" panose="02020603050405020304" pitchFamily="18" charset="0"/>
              </a:rPr>
              <a:t>Nhóm</a:t>
            </a:r>
            <a:r>
              <a:rPr lang="en-US" sz="2200" dirty="0" smtClean="0">
                <a:latin typeface="Times New Roman" panose="02020603050405020304" pitchFamily="18" charset="0"/>
                <a:cs typeface="Times New Roman" panose="02020603050405020304" pitchFamily="18" charset="0"/>
              </a:rPr>
              <a:t> 4</a:t>
            </a:r>
          </a:p>
          <a:p>
            <a:r>
              <a:rPr lang="vi-VN" sz="2200" dirty="0" smtClean="0">
                <a:latin typeface="Times New Roman" panose="02020603050405020304" pitchFamily="18" charset="0"/>
                <a:cs typeface="Times New Roman" panose="02020603050405020304" pitchFamily="18" charset="0"/>
              </a:rPr>
              <a:t>Khí </a:t>
            </a:r>
            <a:r>
              <a:rPr lang="vi-VN" sz="2200" dirty="0">
                <a:latin typeface="Times New Roman" panose="02020603050405020304" pitchFamily="18" charset="0"/>
                <a:cs typeface="Times New Roman" panose="02020603050405020304" pitchFamily="18" charset="0"/>
              </a:rPr>
              <a:t>thải (carbon dioxide, </a:t>
            </a:r>
            <a:r>
              <a:rPr lang="vi-VN"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sulfur dioxide,…) </a:t>
            </a:r>
            <a:r>
              <a:rPr lang="vi-VN" sz="2200" dirty="0" smtClean="0">
                <a:latin typeface="Times New Roman" panose="02020603050405020304" pitchFamily="18" charset="0"/>
                <a:cs typeface="Times New Roman" panose="02020603050405020304" pitchFamily="18" charset="0"/>
              </a:rPr>
              <a:t>do </a:t>
            </a:r>
            <a:r>
              <a:rPr lang="vi-VN" sz="2200" dirty="0">
                <a:latin typeface="Times New Roman" panose="02020603050405020304" pitchFamily="18" charset="0"/>
                <a:cs typeface="Times New Roman" panose="02020603050405020304" pitchFamily="18" charset="0"/>
              </a:rPr>
              <a:t>quá trình đốt than, xăng dầu ảnh hưởng như thế nào đến sức khỏe con người, môi trường và xã hội</a:t>
            </a:r>
            <a:r>
              <a:rPr lang="vi-VN" sz="2200" dirty="0" smtClean="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Nêu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an </a:t>
            </a:r>
            <a:r>
              <a:rPr lang="en-US" sz="2000" dirty="0" err="1">
                <a:latin typeface="Times New Roman" panose="02020603050405020304" pitchFamily="18" charset="0"/>
                <a:cs typeface="Times New Roman" panose="02020603050405020304" pitchFamily="18" charset="0"/>
              </a:rPr>
              <a:t>toàn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vững</a:t>
            </a:r>
            <a:r>
              <a:rPr lang="en-US" sz="2000" dirty="0">
                <a:latin typeface="Times New Roman" panose="02020603050405020304" pitchFamily="18" charset="0"/>
                <a:cs typeface="Times New Roman" panose="02020603050405020304" pitchFamily="18" charset="0"/>
              </a:rPr>
              <a:t>.</a:t>
            </a:r>
          </a:p>
          <a:p>
            <a:endParaRPr lang="en-US" sz="2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8676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8196"/>
                                        </p:tgtEl>
                                        <p:attrNameLst>
                                          <p:attrName>style.visibility</p:attrName>
                                        </p:attrNameLst>
                                      </p:cBhvr>
                                      <p:to>
                                        <p:strVal val="visible"/>
                                      </p:to>
                                    </p:set>
                                    <p:animEffect transition="in" filter="barn(inVertical)">
                                      <p:cBhvr>
                                        <p:cTn id="20"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5B1D-994E-4B0F-8DB4-718950948FB0}"/>
              </a:ext>
            </a:extLst>
          </p:cNvPr>
          <p:cNvSpPr>
            <a:spLocks noGrp="1"/>
          </p:cNvSpPr>
          <p:nvPr>
            <p:ph type="title"/>
          </p:nvPr>
        </p:nvSpPr>
        <p:spPr>
          <a:xfrm>
            <a:off x="219693" y="62062"/>
            <a:ext cx="3996707" cy="324266"/>
          </a:xfrm>
          <a:solidFill>
            <a:srgbClr val="FFFF00"/>
          </a:solidFill>
        </p:spPr>
        <p:txBody>
          <a:bodyPr/>
          <a:lstStyle/>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endParaRPr lang="en-US" sz="24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2369A9B-35B2-4BDE-8792-8FE6CE9225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42</a:t>
            </a:fld>
            <a:endParaRPr lang="en"/>
          </a:p>
        </p:txBody>
      </p:sp>
      <p:pic>
        <p:nvPicPr>
          <p:cNvPr id="6" name="Picture 2" descr="Than (than đá, than củi) có những tính chất và ứng dụng gì trong đời sống">
            <a:extLst>
              <a:ext uri="{FF2B5EF4-FFF2-40B4-BE49-F238E27FC236}">
                <a16:creationId xmlns:a16="http://schemas.microsoft.com/office/drawing/2014/main" id="{26371253-2F16-4D8D-BA0E-088C5577D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05" y="2078871"/>
            <a:ext cx="4391246" cy="2854636"/>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FB0BE89-D91A-4D92-AD2D-00E621E53C2A}"/>
              </a:ext>
            </a:extLst>
          </p:cNvPr>
          <p:cNvSpPr txBox="1"/>
          <p:nvPr/>
        </p:nvSpPr>
        <p:spPr>
          <a:xfrm>
            <a:off x="219693" y="509211"/>
            <a:ext cx="5049314" cy="1569660"/>
          </a:xfrm>
          <a:prstGeom prst="rect">
            <a:avLst/>
          </a:prstGeom>
          <a:solidFill>
            <a:schemeClr val="accent1">
              <a:lumMod val="40000"/>
              <a:lumOff val="60000"/>
            </a:schemeClr>
          </a:solidFill>
        </p:spPr>
        <p:txBody>
          <a:bodyPr wrap="square">
            <a:spAutoFit/>
          </a:bodyPr>
          <a:lstStyle/>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1</a:t>
            </a:r>
          </a:p>
          <a:p>
            <a:r>
              <a:rPr lang="en-US" sz="2400" b="0" i="0" dirty="0">
                <a:solidFill>
                  <a:srgbClr val="000000"/>
                </a:solidFill>
                <a:effectLst/>
                <a:latin typeface="Times New Roman" panose="02020603050405020304" pitchFamily="18" charset="0"/>
                <a:cs typeface="Times New Roman" panose="02020603050405020304" pitchFamily="18" charset="0"/>
              </a:rPr>
              <a:t>Than (than </a:t>
            </a:r>
            <a:r>
              <a:rPr lang="en-US" sz="2400" b="0" i="0" dirty="0" err="1">
                <a:solidFill>
                  <a:srgbClr val="000000"/>
                </a:solidFill>
                <a:effectLst/>
                <a:latin typeface="Times New Roman" panose="02020603050405020304" pitchFamily="18" charset="0"/>
                <a:cs typeface="Times New Roman" panose="02020603050405020304" pitchFamily="18" charset="0"/>
              </a:rPr>
              <a:t>đá</a:t>
            </a:r>
            <a:r>
              <a:rPr lang="en-US" sz="2400" b="0" i="0" dirty="0">
                <a:solidFill>
                  <a:srgbClr val="000000"/>
                </a:solidFill>
                <a:effectLst/>
                <a:latin typeface="Times New Roman" panose="02020603050405020304" pitchFamily="18" charset="0"/>
                <a:cs typeface="Times New Roman" panose="02020603050405020304" pitchFamily="18" charset="0"/>
              </a:rPr>
              <a:t>, than </a:t>
            </a:r>
            <a:r>
              <a:rPr lang="en-US" sz="2400" b="0" i="0" dirty="0" err="1">
                <a:solidFill>
                  <a:srgbClr val="000000"/>
                </a:solidFill>
                <a:effectLst/>
                <a:latin typeface="Times New Roman" panose="02020603050405020304" pitchFamily="18" charset="0"/>
                <a:cs typeface="Times New Roman" panose="02020603050405020304" pitchFamily="18" charset="0"/>
              </a:rPr>
              <a:t>củi</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có</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những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tính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chất</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và</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ứng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dụng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gì</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trong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đời</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sống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và</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sản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xuất</a:t>
            </a:r>
            <a:r>
              <a:rPr lang="en-US" sz="2400" b="0" i="0" dirty="0">
                <a:solidFill>
                  <a:srgbClr val="000000"/>
                </a:solidFill>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79341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74CA76-7964-4EE3-9D70-C2F771EA51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43</a:t>
            </a:fld>
            <a:endParaRPr lang="en"/>
          </a:p>
        </p:txBody>
      </p:sp>
      <p:sp>
        <p:nvSpPr>
          <p:cNvPr id="3" name="Title 1">
            <a:extLst>
              <a:ext uri="{FF2B5EF4-FFF2-40B4-BE49-F238E27FC236}">
                <a16:creationId xmlns:a16="http://schemas.microsoft.com/office/drawing/2014/main" id="{4402C048-32BB-42D5-8BDD-12DC65A78F87}"/>
              </a:ext>
            </a:extLst>
          </p:cNvPr>
          <p:cNvSpPr txBox="1">
            <a:spLocks/>
          </p:cNvSpPr>
          <p:nvPr/>
        </p:nvSpPr>
        <p:spPr>
          <a:xfrm>
            <a:off x="1784350" y="157755"/>
            <a:ext cx="2974295" cy="324266"/>
          </a:xfrm>
          <a:prstGeom prst="rect">
            <a:avLst/>
          </a:prstGeom>
          <a:solidFill>
            <a:srgbClr val="FFFF00"/>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err="1">
                <a:solidFill>
                  <a:srgbClr val="FF0000"/>
                </a:solidFill>
                <a:latin typeface="Times New Roman" panose="02020603050405020304" pitchFamily="18" charset="0"/>
                <a:cs typeface="Times New Roman" panose="02020603050405020304" pitchFamily="18" charset="0"/>
              </a:rPr>
              <a:t>Nhóm</a:t>
            </a:r>
            <a:r>
              <a:rPr lang="en-US" sz="2400" b="1" dirty="0">
                <a:solidFill>
                  <a:srgbClr val="FF0000"/>
                </a:solidFill>
                <a:latin typeface="Times New Roman" panose="02020603050405020304" pitchFamily="18" charset="0"/>
                <a:cs typeface="Times New Roman" panose="02020603050405020304" pitchFamily="18" charset="0"/>
              </a:rPr>
              <a:t> 2 </a:t>
            </a:r>
            <a:r>
              <a:rPr lang="en-US" sz="2400" b="1" dirty="0" err="1">
                <a:solidFill>
                  <a:srgbClr val="FF0000"/>
                </a:solidFill>
                <a:latin typeface="Times New Roman" panose="02020603050405020304" pitchFamily="18" charset="0"/>
                <a:cs typeface="Times New Roman" panose="02020603050405020304" pitchFamily="18" charset="0"/>
              </a:rPr>
              <a:t>báo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815D517-A521-4680-9BCD-A0DC9D275AAE}"/>
              </a:ext>
            </a:extLst>
          </p:cNvPr>
          <p:cNvSpPr txBox="1"/>
          <p:nvPr/>
        </p:nvSpPr>
        <p:spPr>
          <a:xfrm>
            <a:off x="797442" y="698860"/>
            <a:ext cx="5339485" cy="2677656"/>
          </a:xfrm>
          <a:prstGeom prst="rect">
            <a:avLst/>
          </a:prstGeom>
          <a:solidFill>
            <a:schemeClr val="accent1">
              <a:lumMod val="40000"/>
              <a:lumOff val="60000"/>
            </a:schemeClr>
          </a:solidFill>
        </p:spPr>
        <p:txBody>
          <a:bodyPr wrap="square">
            <a:spAutoFit/>
          </a:bodyPr>
          <a:lstStyle/>
          <a:p>
            <a:pPr algn="just"/>
            <a:r>
              <a:rPr lang="en-US" sz="2400" b="0" i="0" dirty="0" err="1">
                <a:solidFill>
                  <a:srgbClr val="000000"/>
                </a:solidFill>
                <a:effectLst/>
                <a:latin typeface="Times New Roman" panose="02020603050405020304" pitchFamily="18" charset="0"/>
                <a:cs typeface="Times New Roman" panose="02020603050405020304" pitchFamily="18" charset="0"/>
              </a:rPr>
              <a:t>Nhóm</a:t>
            </a:r>
            <a:r>
              <a:rPr lang="en-US" sz="2400" b="0" i="0" dirty="0">
                <a:solidFill>
                  <a:srgbClr val="000000"/>
                </a:solidFill>
                <a:effectLst/>
                <a:latin typeface="Times New Roman" panose="02020603050405020304" pitchFamily="18" charset="0"/>
                <a:cs typeface="Times New Roman" panose="02020603050405020304" pitchFamily="18" charset="0"/>
              </a:rPr>
              <a:t> 2</a:t>
            </a:r>
          </a:p>
          <a:p>
            <a:pPr marL="457200" indent="-457200" algn="just">
              <a:buAutoNum type="arabicPeriod"/>
            </a:pPr>
            <a:r>
              <a:rPr lang="vi-VN" sz="2400" b="0" i="0" dirty="0">
                <a:solidFill>
                  <a:srgbClr val="000000"/>
                </a:solidFill>
                <a:effectLst/>
                <a:latin typeface="Times New Roman" panose="02020603050405020304" pitchFamily="18" charset="0"/>
                <a:cs typeface="Times New Roman" panose="02020603050405020304" pitchFamily="18" charset="0"/>
              </a:rPr>
              <a:t>Hãy đề xuất phương án kiểm chứng xăng nhẹ hơn nước và không tan trong nước.</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457200" indent="-457200" algn="just">
              <a:buAutoNum type="arabicPeriod"/>
            </a:pPr>
            <a:r>
              <a:rPr lang="vi-VN" sz="2400" b="0" i="0" dirty="0">
                <a:solidFill>
                  <a:srgbClr val="000000"/>
                </a:solidFill>
                <a:effectLst/>
                <a:latin typeface="Times New Roman" panose="02020603050405020304" pitchFamily="18" charset="0"/>
                <a:cs typeface="Times New Roman" panose="02020603050405020304" pitchFamily="18" charset="0"/>
              </a:rPr>
              <a:t>Gia đình em thường sử dụng loại nhiên liệu nào? Nêu tính chất và ứng dụng của nó</a:t>
            </a:r>
            <a:r>
              <a:rPr lang="vi-VN" sz="2000" b="0" i="0" dirty="0">
                <a:solidFill>
                  <a:srgbClr val="00000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23562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44</a:t>
            </a:fld>
            <a:endParaRPr lang="en"/>
          </a:p>
        </p:txBody>
      </p:sp>
      <p:pic>
        <p:nvPicPr>
          <p:cNvPr id="7" name="Picture 6"/>
          <p:cNvPicPr>
            <a:picLocks noChangeAspect="1"/>
          </p:cNvPicPr>
          <p:nvPr/>
        </p:nvPicPr>
        <p:blipFill>
          <a:blip r:embed="rId2"/>
          <a:stretch>
            <a:fillRect/>
          </a:stretch>
        </p:blipFill>
        <p:spPr>
          <a:xfrm>
            <a:off x="1664979" y="691325"/>
            <a:ext cx="4384483" cy="3145539"/>
          </a:xfrm>
          <a:prstGeom prst="rect">
            <a:avLst/>
          </a:prstGeom>
        </p:spPr>
      </p:pic>
      <p:sp>
        <p:nvSpPr>
          <p:cNvPr id="8" name="TextBox 7"/>
          <p:cNvSpPr txBox="1"/>
          <p:nvPr/>
        </p:nvSpPr>
        <p:spPr>
          <a:xfrm>
            <a:off x="1398667" y="4105334"/>
            <a:ext cx="4917106"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i="1">
                <a:latin typeface="Arial" panose="020B0604020202020204" pitchFamily="34" charset="0"/>
                <a:cs typeface="Arial" panose="020B0604020202020204" pitchFamily="34" charset="0"/>
              </a:rPr>
              <a:t>Một số nhiên liệu thông dụng</a:t>
            </a:r>
            <a:endParaRPr lang="en-US" sz="20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32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6" name="Google Shape;1656;p2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45</a:t>
            </a:fld>
            <a:endParaRPr/>
          </a:p>
        </p:txBody>
      </p:sp>
      <p:graphicFrame>
        <p:nvGraphicFramePr>
          <p:cNvPr id="5" name="Table 4"/>
          <p:cNvGraphicFramePr>
            <a:graphicFrameLocks noGrp="1"/>
          </p:cNvGraphicFramePr>
          <p:nvPr>
            <p:extLst>
              <p:ext uri="{D42A27DB-BD31-4B8C-83A1-F6EECF244321}">
                <p14:modId xmlns:p14="http://schemas.microsoft.com/office/powerpoint/2010/main" val="1264320070"/>
              </p:ext>
            </p:extLst>
          </p:nvPr>
        </p:nvGraphicFramePr>
        <p:xfrm>
          <a:off x="114597" y="0"/>
          <a:ext cx="8914804" cy="5273976"/>
        </p:xfrm>
        <a:graphic>
          <a:graphicData uri="http://schemas.openxmlformats.org/drawingml/2006/table">
            <a:tbl>
              <a:tblPr firstRow="1" bandRow="1">
                <a:tableStyleId>{5C22544A-7EE6-4342-B048-85BDC9FD1C3A}</a:tableStyleId>
              </a:tblPr>
              <a:tblGrid>
                <a:gridCol w="1633322">
                  <a:extLst>
                    <a:ext uri="{9D8B030D-6E8A-4147-A177-3AD203B41FA5}">
                      <a16:colId xmlns:a16="http://schemas.microsoft.com/office/drawing/2014/main" val="742821094"/>
                    </a:ext>
                  </a:extLst>
                </a:gridCol>
                <a:gridCol w="1877931">
                  <a:extLst>
                    <a:ext uri="{9D8B030D-6E8A-4147-A177-3AD203B41FA5}">
                      <a16:colId xmlns:a16="http://schemas.microsoft.com/office/drawing/2014/main" val="2490406047"/>
                    </a:ext>
                  </a:extLst>
                </a:gridCol>
                <a:gridCol w="2222500">
                  <a:extLst>
                    <a:ext uri="{9D8B030D-6E8A-4147-A177-3AD203B41FA5}">
                      <a16:colId xmlns:a16="http://schemas.microsoft.com/office/drawing/2014/main" val="1739089096"/>
                    </a:ext>
                  </a:extLst>
                </a:gridCol>
                <a:gridCol w="3181051">
                  <a:extLst>
                    <a:ext uri="{9D8B030D-6E8A-4147-A177-3AD203B41FA5}">
                      <a16:colId xmlns:a16="http://schemas.microsoft.com/office/drawing/2014/main" val="1370794902"/>
                    </a:ext>
                  </a:extLst>
                </a:gridCol>
              </a:tblGrid>
              <a:tr h="590550">
                <a:tc>
                  <a:txBody>
                    <a:bodyPr/>
                    <a:lstStyle/>
                    <a:p>
                      <a:pPr algn="ctr"/>
                      <a:r>
                        <a:rPr lang="en-GB" sz="2200" dirty="0" err="1" smtClean="0">
                          <a:latin typeface="Times New Roman" panose="02020603050405020304" pitchFamily="18" charset="0"/>
                          <a:cs typeface="Times New Roman" panose="02020603050405020304" pitchFamily="18" charset="0"/>
                        </a:rPr>
                        <a:t>Phân</a:t>
                      </a:r>
                      <a:r>
                        <a:rPr lang="en-GB" sz="2200" baseline="0" dirty="0" smtClean="0">
                          <a:latin typeface="Times New Roman" panose="02020603050405020304" pitchFamily="18" charset="0"/>
                          <a:cs typeface="Times New Roman" panose="02020603050405020304" pitchFamily="18" charset="0"/>
                        </a:rPr>
                        <a:t> </a:t>
                      </a:r>
                      <a:r>
                        <a:rPr lang="en-GB" sz="2200" baseline="0" dirty="0" err="1" smtClean="0">
                          <a:latin typeface="Times New Roman" panose="02020603050405020304" pitchFamily="18" charset="0"/>
                          <a:cs typeface="Times New Roman" panose="02020603050405020304" pitchFamily="18" charset="0"/>
                        </a:rPr>
                        <a:t>loại</a:t>
                      </a:r>
                      <a:r>
                        <a:rPr lang="en-GB" sz="2200" baseline="0" dirty="0" smtClean="0">
                          <a:latin typeface="Times New Roman" panose="02020603050405020304" pitchFamily="18" charset="0"/>
                          <a:cs typeface="Times New Roman" panose="02020603050405020304" pitchFamily="18" charset="0"/>
                        </a:rPr>
                        <a:t> </a:t>
                      </a:r>
                      <a:r>
                        <a:rPr lang="en-GB" sz="2200" baseline="0" dirty="0" err="1" smtClean="0">
                          <a:latin typeface="Times New Roman" panose="02020603050405020304" pitchFamily="18" charset="0"/>
                          <a:cs typeface="Times New Roman" panose="02020603050405020304" pitchFamily="18" charset="0"/>
                        </a:rPr>
                        <a:t>nhiên</a:t>
                      </a:r>
                      <a:r>
                        <a:rPr lang="en-GB" sz="2200" baseline="0" dirty="0" smtClean="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liệu</a:t>
                      </a:r>
                      <a:endParaRPr 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GB" sz="2200" dirty="0" err="1">
                          <a:latin typeface="Times New Roman" panose="02020603050405020304" pitchFamily="18" charset="0"/>
                          <a:cs typeface="Times New Roman" panose="02020603050405020304" pitchFamily="18" charset="0"/>
                        </a:rPr>
                        <a:t>Ví</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dụ</a:t>
                      </a:r>
                      <a:endParaRPr 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GB" sz="2200" dirty="0" err="1">
                          <a:latin typeface="Times New Roman" panose="02020603050405020304" pitchFamily="18" charset="0"/>
                          <a:cs typeface="Times New Roman" panose="02020603050405020304" pitchFamily="18" charset="0"/>
                        </a:rPr>
                        <a:t>Tính</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chất</a:t>
                      </a:r>
                      <a:endParaRPr lang="en-US" sz="2200" dirty="0">
                        <a:latin typeface="Times New Roman" panose="02020603050405020304" pitchFamily="18" charset="0"/>
                        <a:cs typeface="Times New Roman" panose="02020603050405020304" pitchFamily="18" charset="0"/>
                      </a:endParaRPr>
                    </a:p>
                  </a:txBody>
                  <a:tcPr anchor="ctr"/>
                </a:tc>
                <a:tc>
                  <a:txBody>
                    <a:bodyPr/>
                    <a:lstStyle/>
                    <a:p>
                      <a:pPr algn="ctr"/>
                      <a:r>
                        <a:rPr lang="en-GB" sz="2200" dirty="0" err="1">
                          <a:latin typeface="Times New Roman" panose="02020603050405020304" pitchFamily="18" charset="0"/>
                          <a:cs typeface="Times New Roman" panose="02020603050405020304" pitchFamily="18" charset="0"/>
                        </a:rPr>
                        <a:t>Ứng</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dụng</a:t>
                      </a:r>
                      <a:endParaRPr lang="en-US" sz="2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966348193"/>
                  </a:ext>
                </a:extLst>
              </a:tr>
              <a:tr h="1266813">
                <a:tc>
                  <a:txBody>
                    <a:bodyPr/>
                    <a:lstStyle/>
                    <a:p>
                      <a:pPr algn="just"/>
                      <a:r>
                        <a:rPr lang="en-GB" sz="2200" dirty="0" err="1">
                          <a:latin typeface="Times New Roman" panose="02020603050405020304" pitchFamily="18" charset="0"/>
                          <a:cs typeface="Times New Roman" panose="02020603050405020304" pitchFamily="18" charset="0"/>
                        </a:rPr>
                        <a:t>Nhiên</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liệu</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rắn</a:t>
                      </a:r>
                      <a:endParaRPr lang="en-US" sz="2200" dirty="0">
                        <a:latin typeface="Times New Roman" panose="02020603050405020304" pitchFamily="18" charset="0"/>
                        <a:cs typeface="Times New Roman" panose="02020603050405020304" pitchFamily="18" charset="0"/>
                      </a:endParaRPr>
                    </a:p>
                  </a:txBody>
                  <a:tcPr anchor="ctr"/>
                </a:tc>
                <a:tc>
                  <a:txBody>
                    <a:bodyPr/>
                    <a:lstStyle/>
                    <a:p>
                      <a:pPr algn="just"/>
                      <a:r>
                        <a:rPr lang="en-GB" sz="2200" dirty="0">
                          <a:latin typeface="Times New Roman" panose="02020603050405020304" pitchFamily="18" charset="0"/>
                          <a:cs typeface="Times New Roman" panose="02020603050405020304" pitchFamily="18" charset="0"/>
                        </a:rPr>
                        <a:t>Than, </a:t>
                      </a:r>
                      <a:r>
                        <a:rPr lang="en-GB" sz="2200" dirty="0" err="1">
                          <a:latin typeface="Times New Roman" panose="02020603050405020304" pitchFamily="18" charset="0"/>
                          <a:cs typeface="Times New Roman" panose="02020603050405020304" pitchFamily="18" charset="0"/>
                        </a:rPr>
                        <a:t>gỗ</a:t>
                      </a:r>
                      <a:r>
                        <a:rPr lang="en-GB" sz="2200" dirty="0">
                          <a:latin typeface="Times New Roman" panose="02020603050405020304" pitchFamily="18" charset="0"/>
                          <a:cs typeface="Times New Roman" panose="02020603050405020304" pitchFamily="18" charset="0"/>
                        </a:rPr>
                        <a:t>,</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củi</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mùn</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cưa</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vỏ</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trấu</a:t>
                      </a:r>
                      <a:r>
                        <a:rPr lang="en-GB" sz="2200" baseline="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txBody>
                  <a:tcPr anchor="ctr"/>
                </a:tc>
                <a:tc>
                  <a:txBody>
                    <a:bodyPr/>
                    <a:lstStyle/>
                    <a:p>
                      <a:pPr algn="just"/>
                      <a:r>
                        <a:rPr lang="en-GB" sz="2200" dirty="0">
                          <a:latin typeface="Times New Roman" panose="02020603050405020304" pitchFamily="18" charset="0"/>
                          <a:cs typeface="Times New Roman" panose="02020603050405020304" pitchFamily="18" charset="0"/>
                        </a:rPr>
                        <a:t>Than </a:t>
                      </a:r>
                      <a:r>
                        <a:rPr lang="en-GB" sz="2200" dirty="0" err="1">
                          <a:latin typeface="Times New Roman" panose="02020603050405020304" pitchFamily="18" charset="0"/>
                          <a:cs typeface="Times New Roman" panose="02020603050405020304" pitchFamily="18" charset="0"/>
                        </a:rPr>
                        <a:t>cháy</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tỏa</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nhiều</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nhiệt</a:t>
                      </a:r>
                      <a:endParaRPr lang="en-US" sz="2200" dirty="0">
                        <a:latin typeface="Times New Roman" panose="02020603050405020304" pitchFamily="18" charset="0"/>
                        <a:cs typeface="Times New Roman" panose="02020603050405020304" pitchFamily="18" charset="0"/>
                      </a:endParaRPr>
                    </a:p>
                  </a:txBody>
                  <a:tcPr anchor="ctr"/>
                </a:tc>
                <a:tc>
                  <a:txBody>
                    <a:bodyPr/>
                    <a:lstStyle/>
                    <a:p>
                      <a:pPr algn="just"/>
                      <a:r>
                        <a:rPr lang="en-GB" sz="2200" dirty="0" err="1">
                          <a:latin typeface="Times New Roman" panose="02020603050405020304" pitchFamily="18" charset="0"/>
                          <a:cs typeface="Times New Roman" panose="02020603050405020304" pitchFamily="18" charset="0"/>
                        </a:rPr>
                        <a:t>Dùng</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để</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đun</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nấu</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sưởi</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ấm</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chạy</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động</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cơ</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là</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nhiên</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liệu</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trong</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công</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nghiệp</a:t>
                      </a:r>
                      <a:r>
                        <a:rPr lang="en-GB" sz="2200" baseline="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4929248"/>
                  </a:ext>
                </a:extLst>
              </a:tr>
              <a:tr h="1646856">
                <a:tc>
                  <a:txBody>
                    <a:bodyPr/>
                    <a:lstStyle/>
                    <a:p>
                      <a:pPr algn="just"/>
                      <a:r>
                        <a:rPr lang="en-GB" sz="2200">
                          <a:latin typeface="Times New Roman" panose="02020603050405020304" pitchFamily="18" charset="0"/>
                          <a:cs typeface="Times New Roman" panose="02020603050405020304" pitchFamily="18" charset="0"/>
                        </a:rPr>
                        <a:t>Nhiên</a:t>
                      </a:r>
                      <a:r>
                        <a:rPr lang="en-GB" sz="2200" baseline="0">
                          <a:latin typeface="Times New Roman" panose="02020603050405020304" pitchFamily="18" charset="0"/>
                          <a:cs typeface="Times New Roman" panose="02020603050405020304" pitchFamily="18" charset="0"/>
                        </a:rPr>
                        <a:t> liệu lỏng</a:t>
                      </a:r>
                      <a:endParaRPr lang="en-US" sz="2200">
                        <a:latin typeface="Times New Roman" panose="02020603050405020304" pitchFamily="18" charset="0"/>
                        <a:cs typeface="Times New Roman" panose="02020603050405020304" pitchFamily="18" charset="0"/>
                      </a:endParaRPr>
                    </a:p>
                  </a:txBody>
                  <a:tcPr anchor="ctr"/>
                </a:tc>
                <a:tc>
                  <a:txBody>
                    <a:bodyPr/>
                    <a:lstStyle/>
                    <a:p>
                      <a:pPr algn="just"/>
                      <a:r>
                        <a:rPr lang="en-GB" sz="2200">
                          <a:latin typeface="Times New Roman" panose="02020603050405020304" pitchFamily="18" charset="0"/>
                          <a:cs typeface="Times New Roman" panose="02020603050405020304" pitchFamily="18" charset="0"/>
                        </a:rPr>
                        <a:t>Xăng,</a:t>
                      </a:r>
                      <a:r>
                        <a:rPr lang="en-GB" sz="2200" baseline="0">
                          <a:latin typeface="Times New Roman" panose="02020603050405020304" pitchFamily="18" charset="0"/>
                          <a:cs typeface="Times New Roman" panose="02020603050405020304" pitchFamily="18" charset="0"/>
                        </a:rPr>
                        <a:t> xăng sinh học, dầu, cồn,…</a:t>
                      </a:r>
                      <a:endParaRPr lang="en-US" sz="2200">
                        <a:latin typeface="Times New Roman" panose="02020603050405020304" pitchFamily="18" charset="0"/>
                        <a:cs typeface="Times New Roman" panose="02020603050405020304" pitchFamily="18" charset="0"/>
                      </a:endParaRPr>
                    </a:p>
                  </a:txBody>
                  <a:tcPr anchor="ctr"/>
                </a:tc>
                <a:tc>
                  <a:txBody>
                    <a:bodyPr/>
                    <a:lstStyle/>
                    <a:p>
                      <a:pPr algn="just"/>
                      <a:r>
                        <a:rPr lang="en-GB" sz="2200" dirty="0" err="1">
                          <a:latin typeface="Times New Roman" panose="02020603050405020304" pitchFamily="18" charset="0"/>
                          <a:cs typeface="Times New Roman" panose="02020603050405020304" pitchFamily="18" charset="0"/>
                        </a:rPr>
                        <a:t>Là</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chất</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lỏng</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dễ</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bắt</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cháy</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dễ</a:t>
                      </a:r>
                      <a:r>
                        <a:rPr lang="en-GB" sz="2200" baseline="0" dirty="0">
                          <a:latin typeface="Times New Roman" panose="02020603050405020304" pitchFamily="18" charset="0"/>
                          <a:cs typeface="Times New Roman" panose="02020603050405020304" pitchFamily="18" charset="0"/>
                        </a:rPr>
                        <a:t> bay </a:t>
                      </a:r>
                      <a:r>
                        <a:rPr lang="en-GB" sz="2200" baseline="0" dirty="0" err="1">
                          <a:latin typeface="Times New Roman" panose="02020603050405020304" pitchFamily="18" charset="0"/>
                          <a:cs typeface="Times New Roman" panose="02020603050405020304" pitchFamily="18" charset="0"/>
                        </a:rPr>
                        <a:t>hơi</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đặc</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biệt</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xăng</a:t>
                      </a:r>
                      <a:r>
                        <a:rPr lang="en-GB" sz="2200" baseline="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txBody>
                  <a:tcPr anchor="ctr"/>
                </a:tc>
                <a:tc>
                  <a:txBody>
                    <a:bodyPr/>
                    <a:lstStyle/>
                    <a:p>
                      <a:pPr algn="just"/>
                      <a:r>
                        <a:rPr lang="en-GB" sz="2200" dirty="0" err="1">
                          <a:latin typeface="Times New Roman" panose="02020603050405020304" pitchFamily="18" charset="0"/>
                          <a:cs typeface="Times New Roman" panose="02020603050405020304" pitchFamily="18" charset="0"/>
                        </a:rPr>
                        <a:t>Là</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nhiên</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liệu</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quý</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chạy</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động</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cơ</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nhiên</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liệu</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trong</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ngành</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công</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nghiệp</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giao</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thông</a:t>
                      </a:r>
                      <a:r>
                        <a:rPr lang="en-GB" sz="2200" baseline="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13924322"/>
                  </a:ext>
                </a:extLst>
              </a:tr>
              <a:tr h="1266813">
                <a:tc>
                  <a:txBody>
                    <a:bodyPr/>
                    <a:lstStyle/>
                    <a:p>
                      <a:pPr algn="just"/>
                      <a:r>
                        <a:rPr lang="en-GB" sz="2200">
                          <a:latin typeface="Times New Roman" panose="02020603050405020304" pitchFamily="18" charset="0"/>
                          <a:cs typeface="Times New Roman" panose="02020603050405020304" pitchFamily="18" charset="0"/>
                        </a:rPr>
                        <a:t>Nhiên</a:t>
                      </a:r>
                      <a:r>
                        <a:rPr lang="en-GB" sz="2200" baseline="0">
                          <a:latin typeface="Times New Roman" panose="02020603050405020304" pitchFamily="18" charset="0"/>
                          <a:cs typeface="Times New Roman" panose="02020603050405020304" pitchFamily="18" charset="0"/>
                        </a:rPr>
                        <a:t> liệu khí</a:t>
                      </a:r>
                      <a:endParaRPr lang="en-US" sz="2200">
                        <a:latin typeface="Times New Roman" panose="02020603050405020304" pitchFamily="18" charset="0"/>
                        <a:cs typeface="Times New Roman" panose="02020603050405020304" pitchFamily="18" charset="0"/>
                      </a:endParaRPr>
                    </a:p>
                  </a:txBody>
                  <a:tcPr anchor="ctr"/>
                </a:tc>
                <a:tc>
                  <a:txBody>
                    <a:bodyPr/>
                    <a:lstStyle/>
                    <a:p>
                      <a:pPr algn="just"/>
                      <a:r>
                        <a:rPr lang="en-GB" sz="2200">
                          <a:latin typeface="Times New Roman" panose="02020603050405020304" pitchFamily="18" charset="0"/>
                          <a:cs typeface="Times New Roman" panose="02020603050405020304" pitchFamily="18" charset="0"/>
                        </a:rPr>
                        <a:t>Khí</a:t>
                      </a:r>
                      <a:r>
                        <a:rPr lang="en-GB" sz="2200" baseline="0">
                          <a:latin typeface="Times New Roman" panose="02020603050405020304" pitchFamily="18" charset="0"/>
                          <a:cs typeface="Times New Roman" panose="02020603050405020304" pitchFamily="18" charset="0"/>
                        </a:rPr>
                        <a:t> thiên nhiên, khí dầu mỏ, khí hóa lỏng</a:t>
                      </a:r>
                      <a:endParaRPr lang="en-US" sz="2200">
                        <a:latin typeface="Times New Roman" panose="02020603050405020304" pitchFamily="18" charset="0"/>
                        <a:cs typeface="Times New Roman" panose="02020603050405020304" pitchFamily="18" charset="0"/>
                      </a:endParaRPr>
                    </a:p>
                  </a:txBody>
                  <a:tcPr anchor="ctr"/>
                </a:tc>
                <a:tc>
                  <a:txBody>
                    <a:bodyPr/>
                    <a:lstStyle/>
                    <a:p>
                      <a:pPr algn="just"/>
                      <a:r>
                        <a:rPr lang="en-GB" sz="2200">
                          <a:latin typeface="Times New Roman" panose="02020603050405020304" pitchFamily="18" charset="0"/>
                          <a:cs typeface="Times New Roman" panose="02020603050405020304" pitchFamily="18" charset="0"/>
                        </a:rPr>
                        <a:t>Là</a:t>
                      </a:r>
                      <a:r>
                        <a:rPr lang="en-GB" sz="2200" baseline="0">
                          <a:latin typeface="Times New Roman" panose="02020603050405020304" pitchFamily="18" charset="0"/>
                          <a:cs typeface="Times New Roman" panose="02020603050405020304" pitchFamily="18" charset="0"/>
                        </a:rPr>
                        <a:t> chất khí dễ cháy và tỏa nhiều nhiệt</a:t>
                      </a:r>
                      <a:endParaRPr lang="en-US" sz="2200">
                        <a:latin typeface="Times New Roman" panose="02020603050405020304" pitchFamily="18" charset="0"/>
                        <a:cs typeface="Times New Roman" panose="02020603050405020304" pitchFamily="18" charset="0"/>
                      </a:endParaRPr>
                    </a:p>
                  </a:txBody>
                  <a:tcPr anchor="ctr"/>
                </a:tc>
                <a:tc>
                  <a:txBody>
                    <a:bodyPr/>
                    <a:lstStyle/>
                    <a:p>
                      <a:pPr algn="just"/>
                      <a:r>
                        <a:rPr lang="en-GB" sz="2200" dirty="0" err="1">
                          <a:latin typeface="Times New Roman" panose="02020603050405020304" pitchFamily="18" charset="0"/>
                          <a:cs typeface="Times New Roman" panose="02020603050405020304" pitchFamily="18" charset="0"/>
                        </a:rPr>
                        <a:t>Là</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nhiên</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liệu</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quý</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cho</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nhiều</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ngành</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công</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nghiệp</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như</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điện</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gốm</a:t>
                      </a:r>
                      <a:r>
                        <a:rPr lang="en-GB" sz="2200" baseline="0" dirty="0">
                          <a:latin typeface="Times New Roman" panose="02020603050405020304" pitchFamily="18" charset="0"/>
                          <a:cs typeface="Times New Roman" panose="02020603050405020304" pitchFamily="18" charset="0"/>
                        </a:rPr>
                        <a:t> </a:t>
                      </a:r>
                      <a:r>
                        <a:rPr lang="en-GB" sz="2200" baseline="0" dirty="0" err="1">
                          <a:latin typeface="Times New Roman" panose="02020603050405020304" pitchFamily="18" charset="0"/>
                          <a:cs typeface="Times New Roman" panose="02020603050405020304" pitchFamily="18" charset="0"/>
                        </a:rPr>
                        <a:t>sứ</a:t>
                      </a:r>
                      <a:r>
                        <a:rPr lang="en-GB" sz="2200" baseline="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37773493"/>
                  </a:ext>
                </a:extLst>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FC8ED-C542-4FC3-97AE-E928EBBC8D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46</a:t>
            </a:fld>
            <a:endParaRPr lang="en"/>
          </a:p>
        </p:txBody>
      </p:sp>
      <p:sp>
        <p:nvSpPr>
          <p:cNvPr id="3" name="TextBox 2">
            <a:extLst>
              <a:ext uri="{FF2B5EF4-FFF2-40B4-BE49-F238E27FC236}">
                <a16:creationId xmlns:a16="http://schemas.microsoft.com/office/drawing/2014/main" id="{02F2B5FC-60DE-4224-A5FC-49C0D2F5F6D8}"/>
              </a:ext>
            </a:extLst>
          </p:cNvPr>
          <p:cNvSpPr txBox="1"/>
          <p:nvPr/>
        </p:nvSpPr>
        <p:spPr>
          <a:xfrm>
            <a:off x="170120" y="762656"/>
            <a:ext cx="5847907" cy="707886"/>
          </a:xfrm>
          <a:prstGeom prst="rect">
            <a:avLst/>
          </a:prstGeom>
          <a:solidFill>
            <a:srgbClr val="FFFF00"/>
          </a:solidFill>
        </p:spPr>
        <p:txBody>
          <a:bodyPr wrap="square">
            <a:spAutoFit/>
          </a:bodyPr>
          <a:lstStyle/>
          <a:p>
            <a:pPr algn="just"/>
            <a:r>
              <a:rPr lang="en-US" sz="2000" b="0" i="0" dirty="0" err="1">
                <a:solidFill>
                  <a:srgbClr val="000000"/>
                </a:solidFill>
                <a:effectLst/>
                <a:latin typeface="Times New Roman" panose="02020603050405020304" pitchFamily="18" charset="0"/>
                <a:cs typeface="Times New Roman" panose="02020603050405020304" pitchFamily="18" charset="0"/>
              </a:rPr>
              <a:t>Em</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có</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nhận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xét</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gì</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về</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tính</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chất</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và</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ứng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dụng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của</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một</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số</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nhiên</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liệu</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thông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dụng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như</a:t>
            </a:r>
            <a:r>
              <a:rPr lang="en-US" sz="2000" b="0" i="0" dirty="0">
                <a:solidFill>
                  <a:srgbClr val="000000"/>
                </a:solidFill>
                <a:effectLst/>
                <a:latin typeface="Times New Roman" panose="02020603050405020304" pitchFamily="18" charset="0"/>
                <a:cs typeface="Times New Roman" panose="02020603050405020304" pitchFamily="18" charset="0"/>
              </a:rPr>
              <a:t> than, </a:t>
            </a:r>
            <a:r>
              <a:rPr lang="en-US" sz="2000" b="0" i="0" dirty="0" err="1">
                <a:solidFill>
                  <a:srgbClr val="000000"/>
                </a:solidFill>
                <a:effectLst/>
                <a:latin typeface="Times New Roman" panose="02020603050405020304" pitchFamily="18" charset="0"/>
                <a:cs typeface="Times New Roman" panose="02020603050405020304" pitchFamily="18" charset="0"/>
              </a:rPr>
              <a:t>xăng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dầu</a:t>
            </a:r>
            <a:r>
              <a:rPr lang="en-US" sz="2000" b="0" i="0" dirty="0">
                <a:solidFill>
                  <a:srgbClr val="000000"/>
                </a:solidFill>
                <a:effectLst/>
                <a:latin typeface="Times New Roman" panose="02020603050405020304" pitchFamily="18" charset="0"/>
                <a:cs typeface="Times New Roman" panose="02020603050405020304" pitchFamily="18" charset="0"/>
              </a:rPr>
              <a:t>…?</a:t>
            </a:r>
            <a:endParaRPr lang="vi-VN" sz="2000" b="0" i="0" dirty="0">
              <a:solidFill>
                <a:srgbClr val="000000"/>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FBD80DE-E6A2-47FD-915B-507322548B01}"/>
              </a:ext>
            </a:extLst>
          </p:cNvPr>
          <p:cNvSpPr txBox="1"/>
          <p:nvPr/>
        </p:nvSpPr>
        <p:spPr>
          <a:xfrm>
            <a:off x="170120" y="762656"/>
            <a:ext cx="6624083" cy="2246769"/>
          </a:xfrm>
          <a:prstGeom prst="rect">
            <a:avLst/>
          </a:prstGeom>
          <a:solidFill>
            <a:schemeClr val="accent1">
              <a:lumMod val="40000"/>
              <a:lumOff val="60000"/>
            </a:schemeClr>
          </a:solidFill>
        </p:spPr>
        <p:txBody>
          <a:bodyPr wrap="square">
            <a:spAutoFit/>
          </a:bodyPr>
          <a:lstStyle/>
          <a:p>
            <a:pPr algn="just"/>
            <a:r>
              <a:rPr lang="en-US" sz="2800" b="1" i="0" u="sng" dirty="0">
                <a:solidFill>
                  <a:srgbClr val="FF0000"/>
                </a:solidFill>
                <a:effectLst/>
                <a:latin typeface="Times New Roman" panose="02020603050405020304" pitchFamily="18" charset="0"/>
                <a:cs typeface="Times New Roman" panose="02020603050405020304" pitchFamily="18" charset="0"/>
              </a:rPr>
              <a:t>1.Tính </a:t>
            </a:r>
            <a:r>
              <a:rPr lang="en-US" sz="2800" b="1" i="0" u="sng" dirty="0" err="1">
                <a:solidFill>
                  <a:srgbClr val="FF0000"/>
                </a:solidFill>
                <a:effectLst/>
                <a:latin typeface="Times New Roman" panose="02020603050405020304" pitchFamily="18" charset="0"/>
                <a:cs typeface="Times New Roman" panose="02020603050405020304" pitchFamily="18" charset="0"/>
              </a:rPr>
              <a:t>chất</a:t>
            </a:r>
            <a:r>
              <a:rPr lang="en-US" sz="2800" b="1" i="0" u="sng" dirty="0">
                <a:solidFill>
                  <a:srgbClr val="FF0000"/>
                </a:solidFill>
                <a:effectLst/>
                <a:latin typeface="Times New Roman" panose="02020603050405020304" pitchFamily="18" charset="0"/>
                <a:cs typeface="Times New Roman" panose="02020603050405020304" pitchFamily="18" charset="0"/>
              </a:rPr>
              <a:t> </a:t>
            </a:r>
            <a:r>
              <a:rPr lang="en-US" sz="2800" b="1" i="0" u="sng" dirty="0" err="1">
                <a:solidFill>
                  <a:srgbClr val="FF0000"/>
                </a:solidFill>
                <a:effectLst/>
                <a:latin typeface="Times New Roman" panose="02020603050405020304" pitchFamily="18" charset="0"/>
                <a:cs typeface="Times New Roman" panose="02020603050405020304" pitchFamily="18" charset="0"/>
              </a:rPr>
              <a:t>và</a:t>
            </a:r>
            <a:r>
              <a:rPr lang="en-US" sz="2800" b="1" i="0" u="sng" dirty="0">
                <a:solidFill>
                  <a:srgbClr val="FF0000"/>
                </a:solidFill>
                <a:effectLst/>
                <a:latin typeface="Times New Roman" panose="02020603050405020304" pitchFamily="18" charset="0"/>
                <a:cs typeface="Times New Roman" panose="02020603050405020304" pitchFamily="18" charset="0"/>
              </a:rPr>
              <a:t> </a:t>
            </a:r>
            <a:r>
              <a:rPr lang="en-US" sz="2800" b="1" i="0" u="sng" dirty="0" err="1">
                <a:solidFill>
                  <a:srgbClr val="FF0000"/>
                </a:solidFill>
                <a:effectLst/>
                <a:latin typeface="Times New Roman" panose="02020603050405020304" pitchFamily="18" charset="0"/>
                <a:cs typeface="Times New Roman" panose="02020603050405020304" pitchFamily="18" charset="0"/>
              </a:rPr>
              <a:t>ứng</a:t>
            </a:r>
            <a:r>
              <a:rPr lang="en-US" sz="2800" b="1" i="0" u="sng" dirty="0">
                <a:solidFill>
                  <a:srgbClr val="FF0000"/>
                </a:solidFill>
                <a:effectLst/>
                <a:latin typeface="Times New Roman" panose="02020603050405020304" pitchFamily="18" charset="0"/>
                <a:cs typeface="Times New Roman" panose="02020603050405020304" pitchFamily="18" charset="0"/>
              </a:rPr>
              <a:t> </a:t>
            </a:r>
            <a:r>
              <a:rPr lang="en-US" sz="2800" b="1" i="0" u="sng" dirty="0" err="1">
                <a:solidFill>
                  <a:srgbClr val="FF0000"/>
                </a:solidFill>
                <a:effectLst/>
                <a:latin typeface="Times New Roman" panose="02020603050405020304" pitchFamily="18" charset="0"/>
                <a:cs typeface="Times New Roman" panose="02020603050405020304" pitchFamily="18" charset="0"/>
              </a:rPr>
              <a:t>dụng</a:t>
            </a:r>
            <a:r>
              <a:rPr lang="en-US" sz="2800" b="1" i="0" u="sng" dirty="0">
                <a:solidFill>
                  <a:srgbClr val="FF0000"/>
                </a:solidFill>
                <a:effectLst/>
                <a:latin typeface="Times New Roman" panose="02020603050405020304" pitchFamily="18" charset="0"/>
                <a:cs typeface="Times New Roman" panose="02020603050405020304" pitchFamily="18" charset="0"/>
              </a:rPr>
              <a:t> </a:t>
            </a:r>
            <a:r>
              <a:rPr lang="en-US" sz="2800" b="1" i="0" u="sng" dirty="0" err="1">
                <a:solidFill>
                  <a:srgbClr val="FF0000"/>
                </a:solidFill>
                <a:effectLst/>
                <a:latin typeface="Times New Roman" panose="02020603050405020304" pitchFamily="18" charset="0"/>
                <a:cs typeface="Times New Roman" panose="02020603050405020304" pitchFamily="18" charset="0"/>
              </a:rPr>
              <a:t>của</a:t>
            </a:r>
            <a:r>
              <a:rPr lang="en-US" sz="2800" b="1" i="0" u="sng" dirty="0">
                <a:solidFill>
                  <a:srgbClr val="FF0000"/>
                </a:solidFill>
                <a:effectLst/>
                <a:latin typeface="Times New Roman" panose="02020603050405020304" pitchFamily="18" charset="0"/>
                <a:cs typeface="Times New Roman" panose="02020603050405020304" pitchFamily="18" charset="0"/>
              </a:rPr>
              <a:t> </a:t>
            </a:r>
            <a:r>
              <a:rPr lang="en-US" sz="2800" b="1" i="0" u="sng" dirty="0" err="1">
                <a:solidFill>
                  <a:srgbClr val="FF0000"/>
                </a:solidFill>
                <a:effectLst/>
                <a:latin typeface="Times New Roman" panose="02020603050405020304" pitchFamily="18" charset="0"/>
                <a:cs typeface="Times New Roman" panose="02020603050405020304" pitchFamily="18" charset="0"/>
              </a:rPr>
              <a:t>một</a:t>
            </a:r>
            <a:r>
              <a:rPr lang="en-US" sz="2800" b="1" i="0" u="sng" dirty="0">
                <a:solidFill>
                  <a:srgbClr val="FF0000"/>
                </a:solidFill>
                <a:effectLst/>
                <a:latin typeface="Times New Roman" panose="02020603050405020304" pitchFamily="18" charset="0"/>
                <a:cs typeface="Times New Roman" panose="02020603050405020304" pitchFamily="18" charset="0"/>
              </a:rPr>
              <a:t> </a:t>
            </a:r>
            <a:r>
              <a:rPr lang="en-US" sz="2800" b="1" i="0" u="sng" dirty="0" err="1">
                <a:solidFill>
                  <a:srgbClr val="FF0000"/>
                </a:solidFill>
                <a:effectLst/>
                <a:latin typeface="Times New Roman" panose="02020603050405020304" pitchFamily="18" charset="0"/>
                <a:cs typeface="Times New Roman" panose="02020603050405020304" pitchFamily="18" charset="0"/>
              </a:rPr>
              <a:t>số</a:t>
            </a:r>
            <a:r>
              <a:rPr lang="en-US" sz="2800" b="1" i="0" u="sng" dirty="0">
                <a:solidFill>
                  <a:srgbClr val="FF0000"/>
                </a:solidFill>
                <a:effectLst/>
                <a:latin typeface="Times New Roman" panose="02020603050405020304" pitchFamily="18" charset="0"/>
                <a:cs typeface="Times New Roman" panose="02020603050405020304" pitchFamily="18" charset="0"/>
              </a:rPr>
              <a:t> </a:t>
            </a:r>
            <a:r>
              <a:rPr lang="en-US" sz="2800" b="1" i="0" u="sng" dirty="0" err="1">
                <a:solidFill>
                  <a:srgbClr val="FF0000"/>
                </a:solidFill>
                <a:effectLst/>
                <a:latin typeface="Times New Roman" panose="02020603050405020304" pitchFamily="18" charset="0"/>
                <a:cs typeface="Times New Roman" panose="02020603050405020304" pitchFamily="18" charset="0"/>
              </a:rPr>
              <a:t>nhiên</a:t>
            </a:r>
            <a:r>
              <a:rPr lang="en-US" sz="2800" b="1" i="0" u="sng" dirty="0">
                <a:solidFill>
                  <a:srgbClr val="FF0000"/>
                </a:solidFill>
                <a:effectLst/>
                <a:latin typeface="Times New Roman" panose="02020603050405020304" pitchFamily="18" charset="0"/>
                <a:cs typeface="Times New Roman" panose="02020603050405020304" pitchFamily="18" charset="0"/>
              </a:rPr>
              <a:t> </a:t>
            </a:r>
            <a:r>
              <a:rPr lang="en-US" sz="2800" b="1" i="0" u="sng" dirty="0" err="1">
                <a:solidFill>
                  <a:srgbClr val="FF0000"/>
                </a:solidFill>
                <a:effectLst/>
                <a:latin typeface="Times New Roman" panose="02020603050405020304" pitchFamily="18" charset="0"/>
                <a:cs typeface="Times New Roman" panose="02020603050405020304" pitchFamily="18" charset="0"/>
              </a:rPr>
              <a:t>liệu</a:t>
            </a:r>
            <a:r>
              <a:rPr lang="en-US" sz="2800" b="1" i="0" u="sng" dirty="0">
                <a:solidFill>
                  <a:srgbClr val="FF0000"/>
                </a:solidFill>
                <a:effectLst/>
                <a:latin typeface="Times New Roman" panose="02020603050405020304" pitchFamily="18" charset="0"/>
                <a:cs typeface="Times New Roman" panose="02020603050405020304" pitchFamily="18" charset="0"/>
              </a:rPr>
              <a:t> </a:t>
            </a:r>
            <a:r>
              <a:rPr lang="en-US" sz="2800" b="1" i="0" u="sng" dirty="0" err="1">
                <a:solidFill>
                  <a:srgbClr val="FF0000"/>
                </a:solidFill>
                <a:effectLst/>
                <a:latin typeface="Times New Roman" panose="02020603050405020304" pitchFamily="18" charset="0"/>
                <a:cs typeface="Times New Roman" panose="02020603050405020304" pitchFamily="18" charset="0"/>
              </a:rPr>
              <a:t>thông</a:t>
            </a:r>
            <a:r>
              <a:rPr lang="en-US" sz="2800" b="1" i="0" u="sng" dirty="0">
                <a:solidFill>
                  <a:srgbClr val="FF0000"/>
                </a:solidFill>
                <a:effectLst/>
                <a:latin typeface="Times New Roman" panose="02020603050405020304" pitchFamily="18" charset="0"/>
                <a:cs typeface="Times New Roman" panose="02020603050405020304" pitchFamily="18" charset="0"/>
              </a:rPr>
              <a:t> </a:t>
            </a:r>
            <a:r>
              <a:rPr lang="en-US" sz="2800" b="1" i="0" u="sng" dirty="0" err="1">
                <a:solidFill>
                  <a:srgbClr val="FF0000"/>
                </a:solidFill>
                <a:effectLst/>
                <a:latin typeface="Times New Roman" panose="02020603050405020304" pitchFamily="18" charset="0"/>
                <a:cs typeface="Times New Roman" panose="02020603050405020304" pitchFamily="18" charset="0"/>
              </a:rPr>
              <a:t>dụng</a:t>
            </a:r>
            <a:endParaRPr lang="en-US" sz="2800" b="1" i="0" u="sng" dirty="0">
              <a:solidFill>
                <a:srgbClr val="FF0000"/>
              </a:solidFill>
              <a:effectLst/>
              <a:latin typeface="Times New Roman" panose="02020603050405020304" pitchFamily="18" charset="0"/>
              <a:cs typeface="Times New Roman" panose="02020603050405020304" pitchFamily="18" charset="0"/>
            </a:endParaRPr>
          </a:p>
          <a:p>
            <a:pPr algn="just"/>
            <a:endParaRPr lang="en-US" sz="2800" b="1" i="0" u="sng" dirty="0">
              <a:solidFill>
                <a:srgbClr val="FF0000"/>
              </a:solidFill>
              <a:effectLst/>
              <a:latin typeface="Times New Roman" panose="02020603050405020304" pitchFamily="18" charset="0"/>
              <a:cs typeface="Times New Roman" panose="02020603050405020304" pitchFamily="18" charset="0"/>
            </a:endParaRPr>
          </a:p>
          <a:p>
            <a:pPr algn="just"/>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Các</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nhiên</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liệu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như</a:t>
            </a:r>
            <a:r>
              <a:rPr lang="en-US" sz="2800" b="0" i="0" dirty="0">
                <a:solidFill>
                  <a:srgbClr val="000000"/>
                </a:solidFill>
                <a:effectLst/>
                <a:latin typeface="Times New Roman" panose="02020603050405020304" pitchFamily="18" charset="0"/>
                <a:cs typeface="Times New Roman" panose="02020603050405020304" pitchFamily="18" charset="0"/>
              </a:rPr>
              <a:t> than, </a:t>
            </a:r>
            <a:r>
              <a:rPr lang="en-US" sz="2800" b="0" i="0" dirty="0" err="1">
                <a:solidFill>
                  <a:srgbClr val="000000"/>
                </a:solidFill>
                <a:effectLst/>
                <a:latin typeface="Times New Roman" panose="02020603050405020304" pitchFamily="18" charset="0"/>
                <a:cs typeface="Times New Roman" panose="02020603050405020304" pitchFamily="18" charset="0"/>
              </a:rPr>
              <a:t>khí</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hóa</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lỏng</a:t>
            </a:r>
            <a:r>
              <a:rPr lang="en-US" sz="2800" b="0" i="0" dirty="0">
                <a:solidFill>
                  <a:srgbClr val="000000"/>
                </a:solidFill>
                <a:effectLst/>
                <a:latin typeface="Times New Roman" panose="02020603050405020304" pitchFamily="18" charset="0"/>
                <a:cs typeface="Times New Roman" panose="02020603050405020304" pitchFamily="18" charset="0"/>
              </a:rPr>
              <a:t>(gas), </a:t>
            </a:r>
            <a:r>
              <a:rPr lang="en-US" sz="2800" b="0" i="0" dirty="0" err="1">
                <a:solidFill>
                  <a:srgbClr val="000000"/>
                </a:solidFill>
                <a:effectLst/>
                <a:latin typeface="Times New Roman" panose="02020603050405020304" pitchFamily="18" charset="0"/>
                <a:cs typeface="Times New Roman" panose="02020603050405020304" pitchFamily="18" charset="0"/>
              </a:rPr>
              <a:t>xăng</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dầu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đều</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cháy</a:t>
            </a:r>
            <a:r>
              <a:rPr lang="en-US" sz="2800" b="0" i="0" dirty="0">
                <a:solidFill>
                  <a:srgbClr val="000000"/>
                </a:solidFill>
                <a:effectLst/>
                <a:latin typeface="Times New Roman" panose="02020603050405020304" pitchFamily="18" charset="0"/>
                <a:cs typeface="Times New Roman" panose="02020603050405020304" pitchFamily="18" charset="0"/>
              </a:rPr>
              <a:t> </a:t>
            </a:r>
            <a:r>
              <a:rPr lang="en-US" sz="2800" b="0" i="0" dirty="0" err="1">
                <a:solidFill>
                  <a:srgbClr val="000000"/>
                </a:solidFill>
                <a:effectLst/>
                <a:latin typeface="Times New Roman" panose="02020603050405020304" pitchFamily="18" charset="0"/>
                <a:cs typeface="Times New Roman" panose="02020603050405020304" pitchFamily="18" charset="0"/>
              </a:rPr>
              <a:t>được</a:t>
            </a:r>
            <a:endParaRPr lang="vi-VN" sz="2800" b="0" i="0" dirty="0">
              <a:solidFill>
                <a:srgbClr val="000000"/>
              </a:solidFill>
              <a:effectLst/>
              <a:latin typeface="Times New Roman" panose="02020603050405020304" pitchFamily="18" charset="0"/>
              <a:cs typeface="Times New Roman" panose="02020603050405020304" pitchFamily="18" charset="0"/>
            </a:endParaRPr>
          </a:p>
        </p:txBody>
      </p:sp>
      <p:pic>
        <p:nvPicPr>
          <p:cNvPr id="5" name="Picture 4" descr="C Cách luyện viết chữ đẹp &amp; Kỹ năng rèn viết chữ nhanh ...">
            <a:extLst>
              <a:ext uri="{FF2B5EF4-FFF2-40B4-BE49-F238E27FC236}">
                <a16:creationId xmlns:a16="http://schemas.microsoft.com/office/drawing/2014/main" id="{D904B6D4-D22D-4816-B8E7-EB1006FC7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255" y="147103"/>
            <a:ext cx="1158948" cy="710238"/>
          </a:xfrm>
          <a:prstGeom prst="rect">
            <a:avLst/>
          </a:prstGeom>
          <a:solidFill>
            <a:srgbClr val="FF0000"/>
          </a:solidFill>
          <a:ln>
            <a:solidFill>
              <a:srgbClr val="FF0000"/>
            </a:solidFill>
          </a:ln>
        </p:spPr>
      </p:pic>
    </p:spTree>
    <p:extLst>
      <p:ext uri="{BB962C8B-B14F-4D97-AF65-F5344CB8AC3E}">
        <p14:creationId xmlns:p14="http://schemas.microsoft.com/office/powerpoint/2010/main" val="116932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DCA46A-277D-4693-8C07-3F9CEB2338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47</a:t>
            </a:fld>
            <a:endParaRPr lang="en"/>
          </a:p>
        </p:txBody>
      </p:sp>
      <p:pic>
        <p:nvPicPr>
          <p:cNvPr id="3" name="Picture 2">
            <a:extLst>
              <a:ext uri="{FF2B5EF4-FFF2-40B4-BE49-F238E27FC236}">
                <a16:creationId xmlns:a16="http://schemas.microsoft.com/office/drawing/2014/main" id="{B47BDDF9-09B9-4F8D-B64A-F709B8B96E44}"/>
              </a:ext>
            </a:extLst>
          </p:cNvPr>
          <p:cNvPicPr>
            <a:picLocks noChangeAspect="1"/>
          </p:cNvPicPr>
          <p:nvPr/>
        </p:nvPicPr>
        <p:blipFill>
          <a:blip r:embed="rId2"/>
          <a:stretch>
            <a:fillRect/>
          </a:stretch>
        </p:blipFill>
        <p:spPr>
          <a:xfrm>
            <a:off x="114598" y="1"/>
            <a:ext cx="9099252" cy="5067250"/>
          </a:xfrm>
          <a:prstGeom prst="rect">
            <a:avLst/>
          </a:prstGeom>
        </p:spPr>
      </p:pic>
    </p:spTree>
    <p:extLst>
      <p:ext uri="{BB962C8B-B14F-4D97-AF65-F5344CB8AC3E}">
        <p14:creationId xmlns:p14="http://schemas.microsoft.com/office/powerpoint/2010/main" val="39713585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1636" name="Google Shape;1636;p2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48</a:t>
            </a:fld>
            <a:endParaRPr/>
          </a:p>
        </p:txBody>
      </p:sp>
      <p:sp>
        <p:nvSpPr>
          <p:cNvPr id="11" name="Rectangle: Rounded Corners 10">
            <a:extLst>
              <a:ext uri="{FF2B5EF4-FFF2-40B4-BE49-F238E27FC236}">
                <a16:creationId xmlns:a16="http://schemas.microsoft.com/office/drawing/2014/main" id="{5269ECE3-1DAE-4B5B-88E5-AD02BDB01AB9}"/>
              </a:ext>
            </a:extLst>
          </p:cNvPr>
          <p:cNvSpPr/>
          <p:nvPr/>
        </p:nvSpPr>
        <p:spPr>
          <a:xfrm>
            <a:off x="1949450" y="0"/>
            <a:ext cx="2743939" cy="58109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3 </a:t>
            </a:r>
            <a:r>
              <a:rPr lang="en-US" sz="2400" dirty="0" err="1">
                <a:solidFill>
                  <a:srgbClr val="FF0000"/>
                </a:solidFill>
                <a:latin typeface="Times New Roman" panose="02020603050405020304" pitchFamily="18" charset="0"/>
                <a:cs typeface="Times New Roman" panose="02020603050405020304" pitchFamily="18" charset="0"/>
              </a:rPr>
              <a:t>báo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7F7AAAA-426B-4E5F-9D69-741B2D8EFF38}"/>
              </a:ext>
            </a:extLst>
          </p:cNvPr>
          <p:cNvSpPr txBox="1"/>
          <p:nvPr/>
        </p:nvSpPr>
        <p:spPr>
          <a:xfrm>
            <a:off x="63796" y="701749"/>
            <a:ext cx="8140404" cy="1415772"/>
          </a:xfrm>
          <a:prstGeom prst="rect">
            <a:avLst/>
          </a:prstGeom>
          <a:solidFill>
            <a:schemeClr val="accent1">
              <a:lumMod val="40000"/>
              <a:lumOff val="60000"/>
            </a:schemeClr>
          </a:solidFill>
        </p:spPr>
        <p:txBody>
          <a:bodyPr wrap="square">
            <a:spAutoFit/>
          </a:bodyPr>
          <a:lstStyle/>
          <a:p>
            <a:r>
              <a:rPr lang="en-US" sz="2400" b="0" i="0" dirty="0" err="1">
                <a:solidFill>
                  <a:srgbClr val="000000"/>
                </a:solidFill>
                <a:effectLst/>
                <a:latin typeface="Times New Roman" panose="02020603050405020304" pitchFamily="18" charset="0"/>
                <a:cs typeface="Times New Roman" panose="02020603050405020304" pitchFamily="18" charset="0"/>
              </a:rPr>
              <a:t>Nhóm</a:t>
            </a:r>
            <a:r>
              <a:rPr lang="en-US" sz="2400" b="0" i="0" dirty="0">
                <a:solidFill>
                  <a:srgbClr val="000000"/>
                </a:solidFill>
                <a:effectLst/>
                <a:latin typeface="Times New Roman" panose="02020603050405020304" pitchFamily="18" charset="0"/>
                <a:cs typeface="Times New Roman" panose="02020603050405020304" pitchFamily="18" charset="0"/>
              </a:rPr>
              <a:t> 3.</a:t>
            </a:r>
          </a:p>
          <a:p>
            <a:pPr marL="457200" indent="-457200">
              <a:buAutoNum type="arabicPeriod"/>
            </a:pPr>
            <a:r>
              <a:rPr lang="en-US" sz="2400" b="0" i="0" dirty="0" err="1">
                <a:solidFill>
                  <a:srgbClr val="000000"/>
                </a:solidFill>
                <a:effectLst/>
                <a:latin typeface="Times New Roman" panose="02020603050405020304" pitchFamily="18" charset="0"/>
                <a:cs typeface="Times New Roman" panose="02020603050405020304" pitchFamily="18" charset="0"/>
              </a:rPr>
              <a:t>Giới</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thiệu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sơ</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lược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về</a:t>
            </a:r>
            <a:r>
              <a:rPr lang="en-US" sz="2400" b="0" i="0" dirty="0">
                <a:solidFill>
                  <a:srgbClr val="000000"/>
                </a:solidFill>
                <a:effectLst/>
                <a:latin typeface="Times New Roman" panose="02020603050405020304" pitchFamily="18" charset="0"/>
                <a:cs typeface="Times New Roman" panose="02020603050405020304" pitchFamily="18" charset="0"/>
              </a:rPr>
              <a:t> an </a:t>
            </a:r>
            <a:r>
              <a:rPr lang="en-US" sz="2400" b="0" i="0" dirty="0" err="1">
                <a:solidFill>
                  <a:srgbClr val="000000"/>
                </a:solidFill>
                <a:effectLst/>
                <a:latin typeface="Times New Roman" panose="02020603050405020304" pitchFamily="18" charset="0"/>
                <a:cs typeface="Times New Roman" panose="02020603050405020304" pitchFamily="18" charset="0"/>
              </a:rPr>
              <a:t>ninh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năng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lượng</a:t>
            </a:r>
            <a:r>
              <a:rPr lang="en-US" sz="2400" b="0" i="0" dirty="0">
                <a:solidFill>
                  <a:srgbClr val="000000"/>
                </a:solidFill>
                <a:effectLst/>
                <a:latin typeface="Times New Roman" panose="02020603050405020304" pitchFamily="18" charset="0"/>
                <a:cs typeface="Times New Roman" panose="02020603050405020304" pitchFamily="18" charset="0"/>
              </a:rPr>
              <a:t>?</a:t>
            </a:r>
          </a:p>
          <a:p>
            <a:pPr marL="457200" indent="-457200">
              <a:buAutoNum type="arabicPeriod"/>
            </a:pPr>
            <a:r>
              <a:rPr lang="vi-VN" sz="2400" b="0" i="0" dirty="0">
                <a:solidFill>
                  <a:srgbClr val="000000"/>
                </a:solidFill>
                <a:effectLst/>
                <a:latin typeface="Times New Roman" panose="02020603050405020304" pitchFamily="18" charset="0"/>
                <a:cs typeface="Times New Roman" panose="02020603050405020304" pitchFamily="18" charset="0"/>
              </a:rPr>
              <a:t>Biển báo đặt ở các trạm xăng như hình sau có ý nghĩa gì?</a:t>
            </a:r>
            <a:endParaRPr lang="en-US" sz="2400" b="0" i="0" dirty="0">
              <a:solidFill>
                <a:srgbClr val="000000"/>
              </a:solidFill>
              <a:effectLst/>
              <a:latin typeface="Times New Roman" panose="02020603050405020304" pitchFamily="18" charset="0"/>
              <a:cs typeface="Times New Roman" panose="02020603050405020304" pitchFamily="18" charset="0"/>
            </a:endParaRPr>
          </a:p>
          <a:p>
            <a:endParaRPr lang="en-US" dirty="0"/>
          </a:p>
        </p:txBody>
      </p:sp>
      <p:pic>
        <p:nvPicPr>
          <p:cNvPr id="13" name="Picture 4" descr="Biển báo đặt ở các trạm xăng như hình sau có ý nghĩa gì">
            <a:extLst>
              <a:ext uri="{FF2B5EF4-FFF2-40B4-BE49-F238E27FC236}">
                <a16:creationId xmlns:a16="http://schemas.microsoft.com/office/drawing/2014/main" id="{61063496-0E8B-484B-8FB5-51DE9C118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609" y="2206228"/>
            <a:ext cx="6998291" cy="28610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F14859-E657-4B9A-B0DA-94088968B9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49</a:t>
            </a:fld>
            <a:endParaRPr lang="en"/>
          </a:p>
        </p:txBody>
      </p:sp>
      <p:sp>
        <p:nvSpPr>
          <p:cNvPr id="3" name="TextBox 2">
            <a:extLst>
              <a:ext uri="{FF2B5EF4-FFF2-40B4-BE49-F238E27FC236}">
                <a16:creationId xmlns:a16="http://schemas.microsoft.com/office/drawing/2014/main" id="{30838A69-4BA4-4351-BD59-466ECCCE5856}"/>
              </a:ext>
            </a:extLst>
          </p:cNvPr>
          <p:cNvSpPr txBox="1"/>
          <p:nvPr/>
        </p:nvSpPr>
        <p:spPr>
          <a:xfrm>
            <a:off x="1770023" y="941259"/>
            <a:ext cx="2908303" cy="400110"/>
          </a:xfrm>
          <a:prstGeom prst="rect">
            <a:avLst/>
          </a:prstGeom>
          <a:solidFill>
            <a:srgbClr val="FFFF00"/>
          </a:solidFill>
        </p:spPr>
        <p:txBody>
          <a:bodyPr wrap="square">
            <a:spAutoFit/>
          </a:bodyPr>
          <a:lstStyle/>
          <a:p>
            <a:r>
              <a:rPr lang="en-US" sz="2000" b="0" i="0" dirty="0">
                <a:solidFill>
                  <a:srgbClr val="000000"/>
                </a:solidFill>
                <a:effectLst/>
                <a:latin typeface="Times New Roman" panose="02020603050405020304" pitchFamily="18" charset="0"/>
                <a:cs typeface="Times New Roman" panose="02020603050405020304" pitchFamily="18" charset="0"/>
              </a:rPr>
              <a:t>An </a:t>
            </a:r>
            <a:r>
              <a:rPr lang="en-US" sz="2000" b="0" i="0" dirty="0" err="1">
                <a:solidFill>
                  <a:srgbClr val="000000"/>
                </a:solidFill>
                <a:effectLst/>
                <a:latin typeface="Times New Roman" panose="02020603050405020304" pitchFamily="18" charset="0"/>
                <a:cs typeface="Times New Roman" panose="02020603050405020304" pitchFamily="18" charset="0"/>
              </a:rPr>
              <a:t>ninh</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năng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lượng</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là</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gì</a:t>
            </a:r>
            <a:r>
              <a:rPr lang="en-US" sz="2000" b="0" i="0" dirty="0">
                <a:solidFill>
                  <a:srgbClr val="000000"/>
                </a:solidFill>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8B440D7-BCF3-47C6-84E2-F51B39D94D54}"/>
              </a:ext>
            </a:extLst>
          </p:cNvPr>
          <p:cNvSpPr txBox="1"/>
          <p:nvPr/>
        </p:nvSpPr>
        <p:spPr>
          <a:xfrm>
            <a:off x="146050" y="845379"/>
            <a:ext cx="6153150" cy="2554545"/>
          </a:xfrm>
          <a:prstGeom prst="rect">
            <a:avLst/>
          </a:prstGeom>
          <a:solidFill>
            <a:schemeClr val="accent1">
              <a:lumMod val="40000"/>
              <a:lumOff val="60000"/>
            </a:schemeClr>
          </a:solidFill>
        </p:spPr>
        <p:txBody>
          <a:bodyPr wrap="square">
            <a:spAutoFit/>
          </a:bodyPr>
          <a:lstStyle/>
          <a:p>
            <a:r>
              <a:rPr lang="en-US" sz="3200" b="1" i="0" u="sng" dirty="0">
                <a:solidFill>
                  <a:srgbClr val="FF0000"/>
                </a:solidFill>
                <a:effectLst/>
                <a:latin typeface="Times New Roman" panose="02020603050405020304" pitchFamily="18" charset="0"/>
                <a:cs typeface="Times New Roman" panose="02020603050405020304" pitchFamily="18" charset="0"/>
              </a:rPr>
              <a:t>2. </a:t>
            </a:r>
            <a:r>
              <a:rPr lang="en-US" sz="3200" b="1" i="0" u="sng" dirty="0" err="1">
                <a:solidFill>
                  <a:srgbClr val="FF0000"/>
                </a:solidFill>
                <a:effectLst/>
                <a:latin typeface="Times New Roman" panose="02020603050405020304" pitchFamily="18" charset="0"/>
                <a:cs typeface="Times New Roman" panose="02020603050405020304" pitchFamily="18" charset="0"/>
              </a:rPr>
              <a:t>Sơ</a:t>
            </a:r>
            <a:r>
              <a:rPr lang="en-US" sz="3200" b="1" i="0" u="sng" dirty="0">
                <a:solidFill>
                  <a:srgbClr val="FF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lược</a:t>
            </a:r>
            <a:r>
              <a:rPr lang="en-US" sz="3200" b="1" i="0" u="sng" dirty="0">
                <a:solidFill>
                  <a:srgbClr val="FF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về</a:t>
            </a:r>
            <a:r>
              <a:rPr lang="en-US" sz="3200" b="1" i="0" u="sng" dirty="0">
                <a:solidFill>
                  <a:srgbClr val="FF0000"/>
                </a:solidFill>
                <a:effectLst/>
                <a:latin typeface="Times New Roman" panose="02020603050405020304" pitchFamily="18" charset="0"/>
                <a:cs typeface="Times New Roman" panose="02020603050405020304" pitchFamily="18" charset="0"/>
              </a:rPr>
              <a:t> an </a:t>
            </a:r>
            <a:r>
              <a:rPr lang="en-US" sz="3200" b="1" i="0" u="sng" dirty="0" err="1">
                <a:solidFill>
                  <a:srgbClr val="FF0000"/>
                </a:solidFill>
                <a:effectLst/>
                <a:latin typeface="Times New Roman" panose="02020603050405020304" pitchFamily="18" charset="0"/>
                <a:cs typeface="Times New Roman" panose="02020603050405020304" pitchFamily="18" charset="0"/>
              </a:rPr>
              <a:t>ninh</a:t>
            </a:r>
            <a:r>
              <a:rPr lang="en-US" sz="3200" b="1" i="0" u="sng" dirty="0">
                <a:solidFill>
                  <a:srgbClr val="FF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năng</a:t>
            </a:r>
            <a:r>
              <a:rPr lang="en-US" sz="3200" b="1" i="0" u="sng" dirty="0">
                <a:solidFill>
                  <a:srgbClr val="FF0000"/>
                </a:solidFill>
                <a:effectLst/>
                <a:latin typeface="Times New Roman" panose="02020603050405020304" pitchFamily="18" charset="0"/>
                <a:cs typeface="Times New Roman" panose="02020603050405020304" pitchFamily="18" charset="0"/>
              </a:rPr>
              <a:t> </a:t>
            </a:r>
            <a:r>
              <a:rPr lang="en-US" sz="3200" b="1" i="0" u="sng" dirty="0" err="1">
                <a:solidFill>
                  <a:srgbClr val="FF0000"/>
                </a:solidFill>
                <a:effectLst/>
                <a:latin typeface="Times New Roman" panose="02020603050405020304" pitchFamily="18" charset="0"/>
                <a:cs typeface="Times New Roman" panose="02020603050405020304" pitchFamily="18" charset="0"/>
              </a:rPr>
              <a:t>lượng</a:t>
            </a:r>
            <a:endParaRPr lang="en-US" sz="3200" b="1" i="0" u="sng" dirty="0">
              <a:solidFill>
                <a:srgbClr val="FF0000"/>
              </a:solidFill>
              <a:effectLst/>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An </a:t>
            </a:r>
            <a:r>
              <a:rPr lang="en-US" sz="3200" dirty="0" err="1">
                <a:latin typeface="Times New Roman" panose="02020603050405020304" pitchFamily="18" charset="0"/>
                <a:cs typeface="Times New Roman" panose="02020603050405020304" pitchFamily="18" charset="0"/>
              </a:rPr>
              <a:t>ninh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đủ</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rẻ</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1894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sp>
        <p:nvSpPr>
          <p:cNvPr id="50" name="Google Shape;1641;p22"/>
          <p:cNvSpPr txBox="1">
            <a:spLocks/>
          </p:cNvSpPr>
          <p:nvPr/>
        </p:nvSpPr>
        <p:spPr>
          <a:xfrm>
            <a:off x="2413591" y="127986"/>
            <a:ext cx="3952877" cy="371744"/>
          </a:xfrm>
          <a:prstGeom prst="rect">
            <a:avLst/>
          </a:prstGeom>
          <a:solidFill>
            <a:schemeClr val="accent1">
              <a:lumMod val="40000"/>
              <a:lumOff val="60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gn="ctr"/>
            <a:r>
              <a:rPr lang="en-US" sz="2800" dirty="0">
                <a:solidFill>
                  <a:srgbClr val="FF0000"/>
                </a:solidFill>
                <a:latin typeface="Times New Roman" panose="02020603050405020304" pitchFamily="18" charset="0"/>
                <a:cs typeface="Times New Roman" panose="02020603050405020304" pitchFamily="18" charset="0"/>
              </a:rPr>
              <a:t>NỘI DUNG BÀI HỌC</a:t>
            </a:r>
          </a:p>
        </p:txBody>
      </p:sp>
      <p:sp>
        <p:nvSpPr>
          <p:cNvPr id="51" name="Freeform 50"/>
          <p:cNvSpPr/>
          <p:nvPr/>
        </p:nvSpPr>
        <p:spPr>
          <a:xfrm>
            <a:off x="2310063" y="939403"/>
            <a:ext cx="6386340" cy="1047751"/>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rgbClr val="92D050">
              <a:alpha val="90000"/>
            </a:srgb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74972" rIns="298797" bIns="174973" numCol="1" spcCol="1270" anchor="ctr" anchorCtr="0">
            <a:noAutofit/>
          </a:bodyPr>
          <a:lstStyle/>
          <a:p>
            <a:pPr marL="228600" lvl="1" indent="-228600" algn="just" defTabSz="977900">
              <a:lnSpc>
                <a:spcPct val="90000"/>
              </a:lnSpc>
              <a:spcBef>
                <a:spcPct val="0"/>
              </a:spcBef>
              <a:spcAft>
                <a:spcPct val="15000"/>
              </a:spcAft>
              <a:buChar char="••"/>
            </a:pPr>
            <a:r>
              <a:rPr lang="en-GB" sz="2400" kern="1200" dirty="0" err="1"/>
              <a:t>Tính</a:t>
            </a:r>
            <a:r>
              <a:rPr lang="en-GB" sz="2400" kern="1200" dirty="0"/>
              <a:t> </a:t>
            </a:r>
            <a:r>
              <a:rPr lang="en-GB" sz="2400" kern="1200" dirty="0" err="1"/>
              <a:t>chất</a:t>
            </a:r>
            <a:r>
              <a:rPr lang="en-GB" sz="2400" kern="1200" dirty="0"/>
              <a:t> </a:t>
            </a:r>
            <a:r>
              <a:rPr lang="en-GB" sz="2400" kern="1200" dirty="0" err="1"/>
              <a:t>và</a:t>
            </a:r>
            <a:r>
              <a:rPr lang="en-GB" sz="2400" kern="1200" dirty="0"/>
              <a:t> </a:t>
            </a:r>
            <a:r>
              <a:rPr lang="en-GB" sz="2400" kern="1200" dirty="0" err="1"/>
              <a:t>ứng</a:t>
            </a:r>
            <a:r>
              <a:rPr lang="en-GB" sz="2400" kern="1200" dirty="0"/>
              <a:t> </a:t>
            </a:r>
            <a:r>
              <a:rPr lang="en-GB" sz="2400" kern="1200" dirty="0" err="1"/>
              <a:t>dụng</a:t>
            </a:r>
            <a:endParaRPr lang="en-US" sz="2400" kern="1200" dirty="0"/>
          </a:p>
          <a:p>
            <a:pPr marL="228600" lvl="1" indent="-228600" algn="just" defTabSz="977900">
              <a:lnSpc>
                <a:spcPct val="90000"/>
              </a:lnSpc>
              <a:spcBef>
                <a:spcPct val="0"/>
              </a:spcBef>
              <a:spcAft>
                <a:spcPct val="15000"/>
              </a:spcAft>
              <a:buChar char="••"/>
            </a:pPr>
            <a:r>
              <a:rPr lang="en-GB" sz="2400" kern="1200" dirty="0" err="1"/>
              <a:t>Sử</a:t>
            </a:r>
            <a:r>
              <a:rPr lang="en-GB" sz="2400" kern="1200" dirty="0"/>
              <a:t> </a:t>
            </a:r>
            <a:r>
              <a:rPr lang="en-GB" sz="2400" kern="1200" dirty="0" err="1"/>
              <a:t>dụng</a:t>
            </a:r>
            <a:r>
              <a:rPr lang="en-GB" sz="2400" kern="1200" dirty="0"/>
              <a:t> </a:t>
            </a:r>
            <a:r>
              <a:rPr lang="en-GB" sz="2400" kern="1200" dirty="0" err="1"/>
              <a:t>các</a:t>
            </a:r>
            <a:r>
              <a:rPr lang="en-GB" sz="2400" kern="1200" dirty="0"/>
              <a:t> </a:t>
            </a:r>
            <a:r>
              <a:rPr lang="en-GB" sz="2400" kern="1200" dirty="0" err="1"/>
              <a:t>vật</a:t>
            </a:r>
            <a:r>
              <a:rPr lang="en-GB" sz="2400" kern="1200" dirty="0"/>
              <a:t> </a:t>
            </a:r>
            <a:r>
              <a:rPr lang="en-GB" sz="2400" kern="1200" dirty="0" err="1"/>
              <a:t>liệu</a:t>
            </a:r>
            <a:r>
              <a:rPr lang="en-GB" sz="2400" kern="1200" dirty="0"/>
              <a:t> </a:t>
            </a:r>
            <a:r>
              <a:rPr lang="en-GB" sz="2400" kern="1200" dirty="0" err="1"/>
              <a:t>đảm</a:t>
            </a:r>
            <a:r>
              <a:rPr lang="en-GB" sz="2400" kern="1200" dirty="0"/>
              <a:t> </a:t>
            </a:r>
            <a:r>
              <a:rPr lang="en-GB" sz="2400" kern="1200" dirty="0" err="1"/>
              <a:t>bảo</a:t>
            </a:r>
            <a:r>
              <a:rPr lang="en-GB" sz="2400" kern="1200" dirty="0"/>
              <a:t> </a:t>
            </a:r>
            <a:r>
              <a:rPr lang="en-GB" sz="2400" kern="1200" dirty="0" err="1"/>
              <a:t>sự</a:t>
            </a:r>
            <a:r>
              <a:rPr lang="en-GB" sz="2400" kern="1200" dirty="0"/>
              <a:t> </a:t>
            </a:r>
            <a:r>
              <a:rPr lang="en-GB" sz="2400" kern="1200" dirty="0" err="1"/>
              <a:t>phát</a:t>
            </a:r>
            <a:r>
              <a:rPr lang="en-GB" sz="2400" kern="1200" dirty="0"/>
              <a:t> </a:t>
            </a:r>
            <a:r>
              <a:rPr lang="en-GB" sz="2400" kern="1200" dirty="0" err="1"/>
              <a:t>triển</a:t>
            </a:r>
            <a:r>
              <a:rPr lang="en-GB" sz="2400" kern="1200" dirty="0"/>
              <a:t> </a:t>
            </a:r>
            <a:r>
              <a:rPr lang="en-GB" sz="2400" kern="1200" dirty="0" err="1"/>
              <a:t>bền</a:t>
            </a:r>
            <a:r>
              <a:rPr lang="en-GB" sz="2400" kern="1200" dirty="0"/>
              <a:t> </a:t>
            </a:r>
            <a:r>
              <a:rPr lang="en-GB" sz="2400" kern="1200" dirty="0" err="1"/>
              <a:t>vững</a:t>
            </a:r>
            <a:endParaRPr lang="en-US" sz="2400" kern="1200" dirty="0"/>
          </a:p>
        </p:txBody>
      </p:sp>
      <p:sp>
        <p:nvSpPr>
          <p:cNvPr id="52" name="Freeform 51"/>
          <p:cNvSpPr/>
          <p:nvPr/>
        </p:nvSpPr>
        <p:spPr>
          <a:xfrm>
            <a:off x="417095" y="854243"/>
            <a:ext cx="1892968" cy="1198396"/>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3200" b="1" kern="1200" dirty="0" err="1">
                <a:solidFill>
                  <a:srgbClr val="FF0000"/>
                </a:solidFill>
                <a:latin typeface="Times New Roman" panose="02020603050405020304" pitchFamily="18" charset="0"/>
                <a:cs typeface="Times New Roman" panose="02020603050405020304" pitchFamily="18" charset="0"/>
              </a:rPr>
              <a:t>Vật</a:t>
            </a:r>
            <a:r>
              <a:rPr lang="en-GB" sz="3200" b="1" kern="1200" dirty="0">
                <a:solidFill>
                  <a:srgbClr val="FF0000"/>
                </a:solidFill>
                <a:latin typeface="Times New Roman" panose="02020603050405020304" pitchFamily="18" charset="0"/>
                <a:cs typeface="Times New Roman" panose="02020603050405020304" pitchFamily="18" charset="0"/>
              </a:rPr>
              <a:t> </a:t>
            </a:r>
            <a:r>
              <a:rPr lang="en-GB" sz="3200" b="1" kern="1200" dirty="0" err="1">
                <a:solidFill>
                  <a:srgbClr val="FF0000"/>
                </a:solidFill>
                <a:latin typeface="Times New Roman" panose="02020603050405020304" pitchFamily="18" charset="0"/>
                <a:cs typeface="Times New Roman" panose="02020603050405020304" pitchFamily="18" charset="0"/>
              </a:rPr>
              <a:t>liệu</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sp>
        <p:nvSpPr>
          <p:cNvPr id="53" name="Freeform 52"/>
          <p:cNvSpPr/>
          <p:nvPr/>
        </p:nvSpPr>
        <p:spPr>
          <a:xfrm>
            <a:off x="2310063" y="2254595"/>
            <a:ext cx="6386340" cy="1375173"/>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chemeClr val="accent2">
              <a:lumMod val="60000"/>
              <a:lumOff val="40000"/>
              <a:alpha val="90000"/>
            </a:schemeClr>
          </a:solidFill>
        </p:spPr>
        <p:style>
          <a:lnRef idx="2">
            <a:schemeClr val="accent2">
              <a:tint val="40000"/>
              <a:alpha val="90000"/>
              <a:hueOff val="-1527263"/>
              <a:satOff val="26952"/>
              <a:lumOff val="2007"/>
              <a:alphaOff val="0"/>
            </a:schemeClr>
          </a:lnRef>
          <a:fillRef idx="1">
            <a:schemeClr val="accent2">
              <a:tint val="40000"/>
              <a:alpha val="90000"/>
              <a:hueOff val="-1527263"/>
              <a:satOff val="26952"/>
              <a:lumOff val="2007"/>
              <a:alphaOff val="0"/>
            </a:schemeClr>
          </a:fillRef>
          <a:effectRef idx="0">
            <a:schemeClr val="accent2">
              <a:tint val="40000"/>
              <a:alpha val="90000"/>
              <a:hueOff val="-1527263"/>
              <a:satOff val="26952"/>
              <a:lumOff val="2007"/>
              <a:alphaOff val="0"/>
            </a:schemeClr>
          </a:effectRef>
          <a:fontRef idx="minor">
            <a:schemeClr val="dk1">
              <a:hueOff val="0"/>
              <a:satOff val="0"/>
              <a:lumOff val="0"/>
              <a:alphaOff val="0"/>
            </a:schemeClr>
          </a:fontRef>
        </p:style>
        <p:txBody>
          <a:bodyPr spcFirstLastPara="0" vert="horz" wrap="square" lIns="247651" tIns="174972" rIns="298797" bIns="174973" numCol="1" spcCol="1270" anchor="ctr" anchorCtr="0">
            <a:noAutofit/>
          </a:bodyPr>
          <a:lstStyle/>
          <a:p>
            <a:pPr marL="228600" lvl="1" indent="-228600" algn="just" defTabSz="977900">
              <a:lnSpc>
                <a:spcPct val="90000"/>
              </a:lnSpc>
              <a:spcBef>
                <a:spcPct val="0"/>
              </a:spcBef>
              <a:spcAft>
                <a:spcPct val="15000"/>
              </a:spcAft>
              <a:buChar char="••"/>
            </a:pPr>
            <a:r>
              <a:rPr lang="en-GB" sz="2400" kern="1200" dirty="0" err="1"/>
              <a:t>Tính</a:t>
            </a:r>
            <a:r>
              <a:rPr lang="en-GB" sz="2400" kern="1200" dirty="0"/>
              <a:t> </a:t>
            </a:r>
            <a:r>
              <a:rPr lang="en-GB" sz="2400" kern="1200" dirty="0" err="1"/>
              <a:t>chất</a:t>
            </a:r>
            <a:r>
              <a:rPr lang="en-GB" sz="2400" kern="1200" dirty="0"/>
              <a:t> </a:t>
            </a:r>
            <a:r>
              <a:rPr lang="en-GB" sz="2400" kern="1200" dirty="0" err="1"/>
              <a:t>và</a:t>
            </a:r>
            <a:r>
              <a:rPr lang="en-GB" sz="2400" kern="1200" dirty="0"/>
              <a:t> </a:t>
            </a:r>
            <a:r>
              <a:rPr lang="en-GB" sz="2400" kern="1200" dirty="0" err="1"/>
              <a:t>ứng</a:t>
            </a:r>
            <a:r>
              <a:rPr lang="en-GB" sz="2400" kern="1200" dirty="0"/>
              <a:t> </a:t>
            </a:r>
            <a:r>
              <a:rPr lang="en-GB" sz="2400" kern="1200" dirty="0" err="1"/>
              <a:t>dụng</a:t>
            </a:r>
            <a:endParaRPr lang="en-US" sz="2400" kern="1200" dirty="0"/>
          </a:p>
          <a:p>
            <a:pPr marL="228600" lvl="1" indent="-228600" algn="just" defTabSz="977900">
              <a:lnSpc>
                <a:spcPct val="90000"/>
              </a:lnSpc>
              <a:spcBef>
                <a:spcPct val="0"/>
              </a:spcBef>
              <a:spcAft>
                <a:spcPct val="15000"/>
              </a:spcAft>
              <a:buChar char="••"/>
            </a:pPr>
            <a:r>
              <a:rPr lang="en-GB" sz="2400" kern="1200" dirty="0" err="1"/>
              <a:t>Sơ</a:t>
            </a:r>
            <a:r>
              <a:rPr lang="en-GB" sz="2400" kern="1200" dirty="0"/>
              <a:t> </a:t>
            </a:r>
            <a:r>
              <a:rPr lang="en-GB" sz="2400" kern="1200" dirty="0" err="1"/>
              <a:t>lược</a:t>
            </a:r>
            <a:r>
              <a:rPr lang="en-GB" sz="2400" kern="1200" dirty="0"/>
              <a:t> </a:t>
            </a:r>
            <a:r>
              <a:rPr lang="en-GB" sz="2400" kern="1200" dirty="0" err="1"/>
              <a:t>về</a:t>
            </a:r>
            <a:r>
              <a:rPr lang="en-GB" sz="2400" kern="1200" dirty="0"/>
              <a:t> an </a:t>
            </a:r>
            <a:r>
              <a:rPr lang="en-GB" sz="2400" kern="1200" dirty="0" err="1"/>
              <a:t>ninh</a:t>
            </a:r>
            <a:r>
              <a:rPr lang="en-GB" sz="2400" kern="1200" dirty="0"/>
              <a:t> </a:t>
            </a:r>
            <a:r>
              <a:rPr lang="en-GB" sz="2400" kern="1200" dirty="0" err="1"/>
              <a:t>năng</a:t>
            </a:r>
            <a:r>
              <a:rPr lang="en-GB" sz="2400" kern="1200" dirty="0"/>
              <a:t> </a:t>
            </a:r>
            <a:r>
              <a:rPr lang="en-GB" sz="2400" kern="1200" dirty="0" err="1"/>
              <a:t>lượng</a:t>
            </a:r>
            <a:endParaRPr lang="en-US" sz="2400" kern="1200" dirty="0"/>
          </a:p>
          <a:p>
            <a:pPr marL="228600" lvl="1" indent="-228600" algn="just" defTabSz="977900">
              <a:lnSpc>
                <a:spcPct val="90000"/>
              </a:lnSpc>
              <a:spcBef>
                <a:spcPct val="0"/>
              </a:spcBef>
              <a:spcAft>
                <a:spcPct val="15000"/>
              </a:spcAft>
              <a:buChar char="••"/>
            </a:pPr>
            <a:r>
              <a:rPr lang="en-GB" sz="2400" kern="1200" dirty="0" err="1"/>
              <a:t>Sử</a:t>
            </a:r>
            <a:r>
              <a:rPr lang="en-GB" sz="2400" kern="1200" dirty="0"/>
              <a:t> </a:t>
            </a:r>
            <a:r>
              <a:rPr lang="en-GB" sz="2400" kern="1200" dirty="0" err="1"/>
              <a:t>dụng</a:t>
            </a:r>
            <a:r>
              <a:rPr lang="en-GB" sz="2400" kern="1200" dirty="0"/>
              <a:t> </a:t>
            </a:r>
            <a:r>
              <a:rPr lang="en-GB" sz="2400" kern="1200" dirty="0" err="1"/>
              <a:t>nhiên</a:t>
            </a:r>
            <a:r>
              <a:rPr lang="en-GB" sz="2400" kern="1200" dirty="0"/>
              <a:t> </a:t>
            </a:r>
            <a:r>
              <a:rPr lang="en-GB" sz="2400" kern="1200" dirty="0" err="1"/>
              <a:t>liệu</a:t>
            </a:r>
            <a:r>
              <a:rPr lang="en-GB" sz="2400" kern="1200" dirty="0"/>
              <a:t> </a:t>
            </a:r>
            <a:r>
              <a:rPr lang="en-GB" sz="2400" kern="1200" dirty="0" err="1"/>
              <a:t>hiệu</a:t>
            </a:r>
            <a:r>
              <a:rPr lang="en-GB" sz="2400" kern="1200" dirty="0"/>
              <a:t> </a:t>
            </a:r>
            <a:r>
              <a:rPr lang="en-GB" sz="2400" kern="1200" dirty="0" err="1"/>
              <a:t>quả</a:t>
            </a:r>
            <a:r>
              <a:rPr lang="en-GB" sz="2400" kern="1200" dirty="0"/>
              <a:t>, an </a:t>
            </a:r>
            <a:r>
              <a:rPr lang="en-GB" sz="2400" kern="1200" dirty="0" err="1"/>
              <a:t>toàn</a:t>
            </a:r>
            <a:r>
              <a:rPr lang="en-GB" sz="2400" kern="1200" dirty="0"/>
              <a:t> </a:t>
            </a:r>
            <a:r>
              <a:rPr lang="en-GB" sz="2400" kern="1200" dirty="0" err="1"/>
              <a:t>và</a:t>
            </a:r>
            <a:r>
              <a:rPr lang="en-GB" sz="2400" kern="1200" dirty="0"/>
              <a:t> </a:t>
            </a:r>
            <a:r>
              <a:rPr lang="en-GB" sz="2400" kern="1200" dirty="0" err="1"/>
              <a:t>bảo</a:t>
            </a:r>
            <a:r>
              <a:rPr lang="en-GB" sz="2400" kern="1200" dirty="0"/>
              <a:t> </a:t>
            </a:r>
            <a:r>
              <a:rPr lang="en-GB" sz="2400" kern="1200" dirty="0" err="1"/>
              <a:t>đảm</a:t>
            </a:r>
            <a:r>
              <a:rPr lang="en-GB" sz="2400" kern="1200" dirty="0"/>
              <a:t> </a:t>
            </a:r>
            <a:r>
              <a:rPr lang="en-GB" sz="2400" kern="1200" dirty="0" err="1"/>
              <a:t>sự</a:t>
            </a:r>
            <a:r>
              <a:rPr lang="en-GB" sz="2400" kern="1200" dirty="0"/>
              <a:t> </a:t>
            </a:r>
            <a:r>
              <a:rPr lang="en-GB" sz="2400" kern="1200" dirty="0" err="1"/>
              <a:t>phát</a:t>
            </a:r>
            <a:r>
              <a:rPr lang="en-GB" sz="2400" kern="1200" dirty="0"/>
              <a:t> </a:t>
            </a:r>
            <a:r>
              <a:rPr lang="en-GB" sz="2400" kern="1200" dirty="0" err="1"/>
              <a:t>triển</a:t>
            </a:r>
            <a:r>
              <a:rPr lang="en-GB" sz="2400" kern="1200" dirty="0"/>
              <a:t> </a:t>
            </a:r>
            <a:r>
              <a:rPr lang="en-GB" sz="2400" kern="1200" dirty="0" err="1"/>
              <a:t>bền</a:t>
            </a:r>
            <a:r>
              <a:rPr lang="en-GB" sz="2400" kern="1200" dirty="0"/>
              <a:t> </a:t>
            </a:r>
            <a:r>
              <a:rPr lang="en-GB" sz="2400" kern="1200" dirty="0" err="1"/>
              <a:t>vững</a:t>
            </a:r>
            <a:r>
              <a:rPr lang="en-GB" sz="2400" kern="1200" dirty="0"/>
              <a:t>.</a:t>
            </a:r>
            <a:endParaRPr lang="en-US" sz="2400" kern="1200" dirty="0"/>
          </a:p>
        </p:txBody>
      </p:sp>
      <p:sp>
        <p:nvSpPr>
          <p:cNvPr id="54" name="Freeform 53"/>
          <p:cNvSpPr/>
          <p:nvPr/>
        </p:nvSpPr>
        <p:spPr>
          <a:xfrm>
            <a:off x="417095" y="2208789"/>
            <a:ext cx="1892968" cy="1420980"/>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p:spPr>
        <p:style>
          <a:lnRef idx="3">
            <a:schemeClr val="lt1">
              <a:hueOff val="0"/>
              <a:satOff val="0"/>
              <a:lumOff val="0"/>
              <a:alphaOff val="0"/>
            </a:schemeClr>
          </a:lnRef>
          <a:fillRef idx="1">
            <a:schemeClr val="accent2">
              <a:hueOff val="-944198"/>
              <a:satOff val="17568"/>
              <a:lumOff val="2352"/>
              <a:alphaOff val="0"/>
            </a:schemeClr>
          </a:fillRef>
          <a:effectRef idx="1">
            <a:schemeClr val="accent2">
              <a:hueOff val="-944198"/>
              <a:satOff val="17568"/>
              <a:lumOff val="2352"/>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2400" b="1" kern="1200" dirty="0" err="1"/>
              <a:t>Nhiên</a:t>
            </a:r>
            <a:r>
              <a:rPr lang="en-GB" sz="2400" b="1" kern="1200" dirty="0"/>
              <a:t> </a:t>
            </a:r>
            <a:r>
              <a:rPr lang="en-GB" sz="2400" b="1" kern="1200" dirty="0" err="1"/>
              <a:t>liệu</a:t>
            </a:r>
            <a:endParaRPr lang="en-US" sz="2400" b="1" kern="1200" dirty="0"/>
          </a:p>
        </p:txBody>
      </p:sp>
      <p:sp>
        <p:nvSpPr>
          <p:cNvPr id="55" name="Freeform 54"/>
          <p:cNvSpPr/>
          <p:nvPr/>
        </p:nvSpPr>
        <p:spPr>
          <a:xfrm>
            <a:off x="2310063" y="3899608"/>
            <a:ext cx="6386340" cy="1047751"/>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chemeClr val="accent3">
              <a:lumMod val="40000"/>
              <a:lumOff val="60000"/>
              <a:alpha val="90000"/>
            </a:schemeClr>
          </a:solidFill>
        </p:spPr>
        <p:style>
          <a:lnRef idx="2">
            <a:schemeClr val="accent2">
              <a:tint val="40000"/>
              <a:alpha val="90000"/>
              <a:hueOff val="-3054526"/>
              <a:satOff val="53905"/>
              <a:lumOff val="4014"/>
              <a:alphaOff val="0"/>
            </a:schemeClr>
          </a:lnRef>
          <a:fillRef idx="1">
            <a:schemeClr val="accent2">
              <a:tint val="40000"/>
              <a:alpha val="90000"/>
              <a:hueOff val="-3054526"/>
              <a:satOff val="53905"/>
              <a:lumOff val="4014"/>
              <a:alphaOff val="0"/>
            </a:schemeClr>
          </a:fillRef>
          <a:effectRef idx="0">
            <a:schemeClr val="accent2">
              <a:tint val="40000"/>
              <a:alpha val="90000"/>
              <a:hueOff val="-3054526"/>
              <a:satOff val="53905"/>
              <a:lumOff val="4014"/>
              <a:alphaOff val="0"/>
            </a:schemeClr>
          </a:effectRef>
          <a:fontRef idx="minor">
            <a:schemeClr val="dk1">
              <a:hueOff val="0"/>
              <a:satOff val="0"/>
              <a:lumOff val="0"/>
              <a:alphaOff val="0"/>
            </a:schemeClr>
          </a:fontRef>
        </p:style>
        <p:txBody>
          <a:bodyPr spcFirstLastPara="0" vert="horz" wrap="square" lIns="247651" tIns="174973" rIns="298797" bIns="174972" numCol="1" spcCol="1270" anchor="ctr" anchorCtr="0">
            <a:noAutofit/>
          </a:bodyPr>
          <a:lstStyle/>
          <a:p>
            <a:pPr marL="228600" lvl="1" indent="-228600" algn="just" defTabSz="977900">
              <a:lnSpc>
                <a:spcPct val="90000"/>
              </a:lnSpc>
              <a:spcBef>
                <a:spcPct val="0"/>
              </a:spcBef>
              <a:spcAft>
                <a:spcPct val="15000"/>
              </a:spcAft>
              <a:buChar char="••"/>
            </a:pPr>
            <a:r>
              <a:rPr lang="en-GB" sz="2400" kern="1200" dirty="0" err="1"/>
              <a:t>Tính</a:t>
            </a:r>
            <a:r>
              <a:rPr lang="en-GB" sz="2400" kern="1200" dirty="0"/>
              <a:t> </a:t>
            </a:r>
            <a:r>
              <a:rPr lang="en-GB" sz="2400" kern="1200" dirty="0" err="1"/>
              <a:t>chất</a:t>
            </a:r>
            <a:r>
              <a:rPr lang="en-GB" sz="2400" kern="1200" dirty="0"/>
              <a:t> </a:t>
            </a:r>
            <a:r>
              <a:rPr lang="en-GB" sz="2400" kern="1200" dirty="0" err="1"/>
              <a:t>và</a:t>
            </a:r>
            <a:r>
              <a:rPr lang="en-GB" sz="2400" kern="1200" dirty="0"/>
              <a:t> </a:t>
            </a:r>
            <a:r>
              <a:rPr lang="en-GB" sz="2400" kern="1200" dirty="0" err="1"/>
              <a:t>ứng</a:t>
            </a:r>
            <a:r>
              <a:rPr lang="en-GB" sz="2400" kern="1200" dirty="0"/>
              <a:t> </a:t>
            </a:r>
            <a:r>
              <a:rPr lang="en-GB" sz="2400" kern="1200" dirty="0" err="1"/>
              <a:t>dụng</a:t>
            </a:r>
            <a:endParaRPr lang="en-US" sz="2400" kern="1200" dirty="0"/>
          </a:p>
          <a:p>
            <a:pPr marL="228600" lvl="1" indent="-228600" algn="just" defTabSz="977900">
              <a:lnSpc>
                <a:spcPct val="90000"/>
              </a:lnSpc>
              <a:spcBef>
                <a:spcPct val="0"/>
              </a:spcBef>
              <a:spcAft>
                <a:spcPct val="15000"/>
              </a:spcAft>
              <a:buChar char="••"/>
            </a:pPr>
            <a:r>
              <a:rPr lang="en-GB" sz="2400" kern="1200" dirty="0" err="1"/>
              <a:t>Sử</a:t>
            </a:r>
            <a:r>
              <a:rPr lang="en-GB" sz="2400" kern="1200" dirty="0"/>
              <a:t> </a:t>
            </a:r>
            <a:r>
              <a:rPr lang="en-GB" sz="2400" kern="1200" dirty="0" err="1"/>
              <a:t>dụng</a:t>
            </a:r>
            <a:r>
              <a:rPr lang="en-GB" sz="2400" kern="1200" dirty="0"/>
              <a:t> </a:t>
            </a:r>
            <a:r>
              <a:rPr lang="en-GB" sz="2400" kern="1200" dirty="0" err="1"/>
              <a:t>nguyên</a:t>
            </a:r>
            <a:r>
              <a:rPr lang="en-GB" sz="2400" kern="1200" dirty="0"/>
              <a:t> </a:t>
            </a:r>
            <a:r>
              <a:rPr lang="en-GB" sz="2400" kern="1200" dirty="0" err="1"/>
              <a:t>liệu</a:t>
            </a:r>
            <a:r>
              <a:rPr lang="en-GB" sz="2400" kern="1200" dirty="0"/>
              <a:t> </a:t>
            </a:r>
            <a:r>
              <a:rPr lang="en-GB" sz="2400" kern="1200" dirty="0" err="1"/>
              <a:t>hiệu</a:t>
            </a:r>
            <a:r>
              <a:rPr lang="en-GB" sz="2400" kern="1200" dirty="0"/>
              <a:t> </a:t>
            </a:r>
            <a:r>
              <a:rPr lang="en-GB" sz="2400" kern="1200" dirty="0" err="1"/>
              <a:t>quả</a:t>
            </a:r>
            <a:r>
              <a:rPr lang="en-GB" sz="2400" kern="1200" dirty="0"/>
              <a:t>, an </a:t>
            </a:r>
            <a:r>
              <a:rPr lang="en-GB" sz="2400" kern="1200" dirty="0" err="1"/>
              <a:t>toàn</a:t>
            </a:r>
            <a:r>
              <a:rPr lang="en-GB" sz="2400" kern="1200" dirty="0"/>
              <a:t> </a:t>
            </a:r>
            <a:r>
              <a:rPr lang="en-GB" sz="2400" kern="1200" dirty="0" err="1"/>
              <a:t>và</a:t>
            </a:r>
            <a:r>
              <a:rPr lang="en-GB" sz="2400" kern="1200" dirty="0"/>
              <a:t> </a:t>
            </a:r>
            <a:r>
              <a:rPr lang="en-GB" sz="2400" kern="1200" dirty="0" err="1"/>
              <a:t>bảo</a:t>
            </a:r>
            <a:r>
              <a:rPr lang="en-GB" sz="2400" kern="1200" dirty="0"/>
              <a:t> </a:t>
            </a:r>
            <a:r>
              <a:rPr lang="en-GB" sz="2400" kern="1200" dirty="0" err="1"/>
              <a:t>đảm</a:t>
            </a:r>
            <a:r>
              <a:rPr lang="en-GB" sz="2400" kern="1200" dirty="0"/>
              <a:t> </a:t>
            </a:r>
            <a:r>
              <a:rPr lang="en-GB" sz="2400" kern="1200" dirty="0" err="1"/>
              <a:t>sự</a:t>
            </a:r>
            <a:r>
              <a:rPr lang="en-GB" sz="2400" kern="1200" dirty="0"/>
              <a:t> </a:t>
            </a:r>
            <a:r>
              <a:rPr lang="en-GB" sz="2400" kern="1200" dirty="0" err="1"/>
              <a:t>phát</a:t>
            </a:r>
            <a:r>
              <a:rPr lang="en-GB" sz="2400" kern="1200" dirty="0"/>
              <a:t> </a:t>
            </a:r>
            <a:r>
              <a:rPr lang="en-GB" sz="2400" kern="1200" dirty="0" err="1"/>
              <a:t>triển</a:t>
            </a:r>
            <a:r>
              <a:rPr lang="en-GB" sz="2400" kern="1200" dirty="0"/>
              <a:t> </a:t>
            </a:r>
            <a:r>
              <a:rPr lang="en-GB" sz="2400" kern="1200" dirty="0" err="1"/>
              <a:t>bền</a:t>
            </a:r>
            <a:r>
              <a:rPr lang="en-GB" sz="2400" kern="1200" dirty="0"/>
              <a:t> </a:t>
            </a:r>
            <a:r>
              <a:rPr lang="en-GB" sz="2400" kern="1200" dirty="0" err="1"/>
              <a:t>vững</a:t>
            </a:r>
            <a:r>
              <a:rPr lang="en-GB" sz="2400" kern="1200" dirty="0"/>
              <a:t>.</a:t>
            </a:r>
            <a:endParaRPr lang="en-US" sz="2400" kern="1200" dirty="0"/>
          </a:p>
        </p:txBody>
      </p:sp>
      <p:sp>
        <p:nvSpPr>
          <p:cNvPr id="56" name="Freeform 55"/>
          <p:cNvSpPr/>
          <p:nvPr/>
        </p:nvSpPr>
        <p:spPr>
          <a:xfrm>
            <a:off x="417095" y="3866864"/>
            <a:ext cx="1892968" cy="1113237"/>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p:spPr>
        <p:style>
          <a:lnRef idx="3">
            <a:schemeClr val="lt1">
              <a:hueOff val="0"/>
              <a:satOff val="0"/>
              <a:lumOff val="0"/>
              <a:alphaOff val="0"/>
            </a:schemeClr>
          </a:lnRef>
          <a:fillRef idx="1">
            <a:schemeClr val="accent2">
              <a:hueOff val="-1888395"/>
              <a:satOff val="35136"/>
              <a:lumOff val="4705"/>
              <a:alphaOff val="0"/>
            </a:schemeClr>
          </a:fillRef>
          <a:effectRef idx="1">
            <a:schemeClr val="accent2">
              <a:hueOff val="-1888395"/>
              <a:satOff val="35136"/>
              <a:lumOff val="4705"/>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2400" b="1" kern="1200" dirty="0" err="1"/>
              <a:t>Nguyên</a:t>
            </a:r>
            <a:r>
              <a:rPr lang="en-GB" sz="2400" b="1" kern="1200" dirty="0"/>
              <a:t> </a:t>
            </a:r>
            <a:r>
              <a:rPr lang="en-GB" sz="2400" b="1" kern="1200" dirty="0" err="1"/>
              <a:t>liệu</a:t>
            </a:r>
            <a:endParaRPr lang="en-US" sz="2400" b="1" kern="1200" dirty="0"/>
          </a:p>
        </p:txBody>
      </p:sp>
    </p:spTree>
    <p:extLst>
      <p:ext uri="{BB962C8B-B14F-4D97-AF65-F5344CB8AC3E}">
        <p14:creationId xmlns:p14="http://schemas.microsoft.com/office/powerpoint/2010/main" val="35051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ppt_x"/>
                                          </p:val>
                                        </p:tav>
                                        <p:tav tm="100000">
                                          <p:val>
                                            <p:strVal val="#ppt_x"/>
                                          </p:val>
                                        </p:tav>
                                      </p:tavLst>
                                    </p:anim>
                                    <p:anim calcmode="lin" valueType="num">
                                      <p:cBhvr additive="base">
                                        <p:cTn id="3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F31634C-4A10-4C58-B7A8-2AC8379F6E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50</a:t>
            </a:fld>
            <a:endParaRPr lang="en"/>
          </a:p>
        </p:txBody>
      </p:sp>
      <p:sp>
        <p:nvSpPr>
          <p:cNvPr id="7" name="Rectangle: Rounded Corners 6">
            <a:extLst>
              <a:ext uri="{FF2B5EF4-FFF2-40B4-BE49-F238E27FC236}">
                <a16:creationId xmlns:a16="http://schemas.microsoft.com/office/drawing/2014/main" id="{2BC367DF-F767-4CD0-9097-F2C5877D4B0E}"/>
              </a:ext>
            </a:extLst>
          </p:cNvPr>
          <p:cNvSpPr/>
          <p:nvPr/>
        </p:nvSpPr>
        <p:spPr>
          <a:xfrm>
            <a:off x="1384300" y="95692"/>
            <a:ext cx="2889989" cy="6060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4 </a:t>
            </a:r>
            <a:r>
              <a:rPr lang="en-US" sz="2400" dirty="0" err="1">
                <a:solidFill>
                  <a:srgbClr val="FF0000"/>
                </a:solidFill>
                <a:latin typeface="Times New Roman" panose="02020603050405020304" pitchFamily="18" charset="0"/>
                <a:cs typeface="Times New Roman" panose="02020603050405020304" pitchFamily="18" charset="0"/>
              </a:rPr>
              <a:t>báo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8" name="Text Placeholder 7">
            <a:extLst>
              <a:ext uri="{FF2B5EF4-FFF2-40B4-BE49-F238E27FC236}">
                <a16:creationId xmlns:a16="http://schemas.microsoft.com/office/drawing/2014/main" id="{1C3561B2-54AD-4352-A621-1FB35F36BA25}"/>
              </a:ext>
            </a:extLst>
          </p:cNvPr>
          <p:cNvSpPr txBox="1">
            <a:spLocks noGrp="1"/>
          </p:cNvSpPr>
          <p:nvPr>
            <p:ph type="body" idx="1"/>
          </p:nvPr>
        </p:nvSpPr>
        <p:spPr>
          <a:xfrm>
            <a:off x="414080" y="850605"/>
            <a:ext cx="6476408" cy="3397853"/>
          </a:xfrm>
          <a:prstGeom prst="rect">
            <a:avLst/>
          </a:prstGeom>
          <a:solidFill>
            <a:schemeClr val="accent1">
              <a:lumMod val="40000"/>
              <a:lumOff val="60000"/>
            </a:schemeClr>
          </a:solidFill>
        </p:spPr>
        <p:txBody>
          <a:bodyPr wrap="square">
            <a:spAutoFit/>
          </a:bodyPr>
          <a:lstStyle/>
          <a:p>
            <a:pPr algn="ctr"/>
            <a:r>
              <a:rPr lang="en-US" sz="2400" b="0" i="0" dirty="0" err="1">
                <a:solidFill>
                  <a:srgbClr val="000000"/>
                </a:solidFill>
                <a:effectLst/>
                <a:latin typeface="Times New Roman" panose="02020603050405020304" pitchFamily="18" charset="0"/>
                <a:cs typeface="Times New Roman" panose="02020603050405020304" pitchFamily="18" charset="0"/>
              </a:rPr>
              <a:t>Nhóm</a:t>
            </a:r>
            <a:r>
              <a:rPr lang="en-US" sz="2400" b="0" i="0" dirty="0">
                <a:solidFill>
                  <a:srgbClr val="000000"/>
                </a:solidFill>
                <a:effectLst/>
                <a:latin typeface="Times New Roman" panose="02020603050405020304" pitchFamily="18" charset="0"/>
                <a:cs typeface="Times New Roman" panose="02020603050405020304" pitchFamily="18" charset="0"/>
              </a:rPr>
              <a:t> 4</a:t>
            </a:r>
          </a:p>
          <a:p>
            <a:pPr marL="0" indent="0">
              <a:buNone/>
            </a:pPr>
            <a:r>
              <a:rPr lang="en-US" sz="2400" b="0" i="0" dirty="0">
                <a:solidFill>
                  <a:srgbClr val="000000"/>
                </a:solidFill>
                <a:effectLst/>
                <a:latin typeface="Times New Roman" panose="02020603050405020304" pitchFamily="18" charset="0"/>
                <a:cs typeface="Times New Roman" panose="02020603050405020304" pitchFamily="18" charset="0"/>
              </a:rPr>
              <a:t>1. </a:t>
            </a:r>
            <a:r>
              <a:rPr lang="vi-VN" sz="2400" b="0" i="0" dirty="0">
                <a:solidFill>
                  <a:srgbClr val="000000"/>
                </a:solidFill>
                <a:effectLst/>
                <a:latin typeface="Times New Roman" panose="02020603050405020304" pitchFamily="18" charset="0"/>
                <a:cs typeface="Times New Roman" panose="02020603050405020304" pitchFamily="18" charset="0"/>
              </a:rPr>
              <a:t>Khí thải (carbon dioxide, nitrogen dioxide, sulfur dioxide,…) bụi mịn do quá trình đốt than, xăng dầu ảnh hưởng như thế nào đến sức khỏe con người, môi trường và xã hội?</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342900">
              <a:buAutoNum type="arabicPeriod"/>
            </a:pP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400" dirty="0">
                <a:solidFill>
                  <a:srgbClr val="000000"/>
                </a:solidFill>
                <a:latin typeface="Times New Roman" panose="02020603050405020304" pitchFamily="18" charset="0"/>
                <a:cs typeface="Times New Roman" panose="02020603050405020304" pitchFamily="18" charset="0"/>
              </a:rPr>
              <a:t> </a:t>
            </a:r>
            <a:r>
              <a:rPr lang="en-US" sz="2400" b="0" i="0" dirty="0">
                <a:solidFill>
                  <a:srgbClr val="000000"/>
                </a:solidFill>
                <a:effectLst/>
                <a:latin typeface="Times New Roman" panose="02020603050405020304" pitchFamily="18" charset="0"/>
                <a:cs typeface="Times New Roman" panose="02020603050405020304" pitchFamily="18" charset="0"/>
              </a:rPr>
              <a:t>2. </a:t>
            </a:r>
            <a:r>
              <a:rPr lang="en-US" sz="2400" b="0" i="0" dirty="0" err="1">
                <a:solidFill>
                  <a:srgbClr val="000000"/>
                </a:solidFill>
                <a:effectLst/>
                <a:latin typeface="Times New Roman" panose="02020603050405020304" pitchFamily="18" charset="0"/>
                <a:cs typeface="Times New Roman" panose="02020603050405020304" pitchFamily="18" charset="0"/>
              </a:rPr>
              <a:t>Nêu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các</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cách</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sử</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dụng</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nhiên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liệu</a:t>
            </a:r>
            <a:r>
              <a:rPr lang="en-US" sz="2400" b="0" i="0" dirty="0">
                <a:solidFill>
                  <a:srgbClr val="000000"/>
                </a:solidFill>
                <a:effectLst/>
                <a:latin typeface="Times New Roman" panose="02020603050405020304" pitchFamily="18" charset="0"/>
                <a:cs typeface="Times New Roman" panose="02020603050405020304" pitchFamily="18" charset="0"/>
              </a:rPr>
              <a:t> an </a:t>
            </a:r>
            <a:r>
              <a:rPr lang="en-US" sz="2400" b="0" i="0" dirty="0" err="1">
                <a:solidFill>
                  <a:srgbClr val="000000"/>
                </a:solidFill>
                <a:effectLst/>
                <a:latin typeface="Times New Roman" panose="02020603050405020304" pitchFamily="18" charset="0"/>
                <a:cs typeface="Times New Roman" panose="02020603050405020304" pitchFamily="18" charset="0"/>
              </a:rPr>
              <a:t>toàn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hiệu</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quả</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và</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bảo</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đảm</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sự</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phát</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triển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bền</a:t>
            </a:r>
            <a:r>
              <a:rPr lang="en-US" sz="2400" b="0" i="0" dirty="0">
                <a:solidFill>
                  <a:srgbClr val="000000"/>
                </a:solidFill>
                <a:effectLst/>
                <a:latin typeface="Times New Roman" panose="02020603050405020304" pitchFamily="18" charset="0"/>
                <a:cs typeface="Times New Roman" panose="02020603050405020304" pitchFamily="18" charset="0"/>
              </a:rPr>
              <a:t> </a:t>
            </a:r>
            <a:r>
              <a:rPr lang="en-US" sz="2400" b="0" i="0" dirty="0" err="1">
                <a:solidFill>
                  <a:srgbClr val="000000"/>
                </a:solidFill>
                <a:effectLst/>
                <a:latin typeface="Times New Roman" panose="02020603050405020304" pitchFamily="18" charset="0"/>
                <a:cs typeface="Times New Roman" panose="02020603050405020304" pitchFamily="18" charset="0"/>
              </a:rPr>
              <a:t>vững</a:t>
            </a:r>
            <a:r>
              <a:rPr lang="en-US" sz="2400" b="0" i="0" dirty="0">
                <a:solidFill>
                  <a:srgbClr val="000000"/>
                </a:solidFill>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2747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439CE-F0EC-4D94-82DB-860B66F9BB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51</a:t>
            </a:fld>
            <a:endParaRPr lang="en"/>
          </a:p>
        </p:txBody>
      </p:sp>
      <p:sp>
        <p:nvSpPr>
          <p:cNvPr id="3" name="Rectangle 1">
            <a:extLst>
              <a:ext uri="{FF2B5EF4-FFF2-40B4-BE49-F238E27FC236}">
                <a16:creationId xmlns:a16="http://schemas.microsoft.com/office/drawing/2014/main" id="{D9364DE6-1DC6-4991-B548-C8884761FB8F}"/>
              </a:ext>
            </a:extLst>
          </p:cNvPr>
          <p:cNvSpPr>
            <a:spLocks noChangeArrowheads="1"/>
          </p:cNvSpPr>
          <p:nvPr/>
        </p:nvSpPr>
        <p:spPr bwMode="auto">
          <a:xfrm>
            <a:off x="596900" y="945864"/>
            <a:ext cx="5813099" cy="2677656"/>
          </a:xfrm>
          <a:prstGeom prst="rect">
            <a:avLst/>
          </a:prstGeom>
          <a:solidFill>
            <a:schemeClr val="accent1">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việc</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làm</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sau</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tác</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dụng</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gì</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Thổi</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vào</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lò</a:t>
            </a: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lphaLcPeriod"/>
              <a:tabLst/>
            </a:pP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b.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Chẻ</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nhỏ</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củi</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khi</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đun</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nấu</a:t>
            </a: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c.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để</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lửa</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quá</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to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khi</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đun</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nấu</a:t>
            </a: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9CD3A07-F947-4B57-8233-8C6A0A8AAC36}"/>
              </a:ext>
            </a:extLst>
          </p:cNvPr>
          <p:cNvSpPr/>
          <p:nvPr/>
        </p:nvSpPr>
        <p:spPr>
          <a:xfrm>
            <a:off x="1898651" y="176206"/>
            <a:ext cx="3481424" cy="590931"/>
          </a:xfrm>
          <a:prstGeom prst="rect">
            <a:avLst/>
          </a:prstGeom>
          <a:solidFill>
            <a:srgbClr val="FFFF00"/>
          </a:solidFill>
        </p:spPr>
        <p:txBody>
          <a:bodyPr wrap="square">
            <a:spAutoFit/>
          </a:bodyPr>
          <a:lstStyle/>
          <a:p>
            <a:pPr algn="ctr">
              <a:lnSpc>
                <a:spcPct val="135000"/>
              </a:lnSpc>
              <a:spcBef>
                <a:spcPts val="1200"/>
              </a:spcBef>
              <a:spcAft>
                <a:spcPts val="1200"/>
              </a:spcAft>
            </a:pP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Thảo luận nhóm</a:t>
            </a:r>
            <a:r>
              <a:rPr lang="vi-VN"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(7’)</a:t>
            </a:r>
            <a:endPar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20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9DC565-36B8-4F05-89EA-FE4D3F9454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52</a:t>
            </a:fld>
            <a:endParaRPr lang="en"/>
          </a:p>
        </p:txBody>
      </p:sp>
      <p:sp>
        <p:nvSpPr>
          <p:cNvPr id="3" name="Rectangle 1">
            <a:extLst>
              <a:ext uri="{FF2B5EF4-FFF2-40B4-BE49-F238E27FC236}">
                <a16:creationId xmlns:a16="http://schemas.microsoft.com/office/drawing/2014/main" id="{4BC5B620-2568-4FCC-BDC0-89760FB74823}"/>
              </a:ext>
            </a:extLst>
          </p:cNvPr>
          <p:cNvSpPr>
            <a:spLocks noChangeArrowheads="1"/>
          </p:cNvSpPr>
          <p:nvPr/>
        </p:nvSpPr>
        <p:spPr bwMode="auto">
          <a:xfrm>
            <a:off x="495300" y="-24031"/>
            <a:ext cx="6610349" cy="1569660"/>
          </a:xfrm>
          <a:prstGeom prst="rect">
            <a:avLst/>
          </a:prstGeom>
          <a:solidFill>
            <a:srgbClr val="F9FC7C"/>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việc</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làm</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sau</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có</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tác</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dụng</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gì</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R="0" lvl="0" algn="l" defTabSz="914400" rtl="0" eaLnBrk="0" fontAlgn="base" latinLnBrk="0" hangingPunct="0">
              <a:lnSpc>
                <a:spcPct val="100000"/>
              </a:lnSpc>
              <a:spcBef>
                <a:spcPct val="0"/>
              </a:spcBef>
              <a:spcAft>
                <a:spcPct val="0"/>
              </a:spcAft>
              <a:buClrTx/>
              <a:buSzTx/>
              <a:tabLst/>
            </a:pPr>
            <a:r>
              <a:rPr lang="en-US" altLang="en-US" sz="2400" dirty="0" smtClean="0">
                <a:solidFill>
                  <a:srgbClr val="FF0000"/>
                </a:solidFill>
                <a:latin typeface="Times New Roman" panose="02020603050405020304" pitchFamily="18" charset="0"/>
                <a:cs typeface="Times New Roman" panose="02020603050405020304" pitchFamily="18" charset="0"/>
              </a:rPr>
              <a:t>a</a:t>
            </a:r>
            <a:r>
              <a:rPr lang="en-US" altLang="en-US" sz="2400" dirty="0">
                <a:solidFill>
                  <a:srgbClr val="FF0000"/>
                </a:solidFill>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Thổi</a:t>
            </a:r>
            <a:r>
              <a:rPr kumimoji="0" lang="en-US" altLang="en-US" sz="24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vào</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lò</a:t>
            </a: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b</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Chẻ</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nhỏ</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củi</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khi</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đun</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nấu</a:t>
            </a: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c</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để</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lửa</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quá</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to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khi</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đun</a:t>
            </a: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nấu</a:t>
            </a: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4" name="Rectangle 2">
            <a:extLst>
              <a:ext uri="{FF2B5EF4-FFF2-40B4-BE49-F238E27FC236}">
                <a16:creationId xmlns:a16="http://schemas.microsoft.com/office/drawing/2014/main" id="{E36C20BA-BA2D-4446-875B-8F00B87C4F3D}"/>
              </a:ext>
            </a:extLst>
          </p:cNvPr>
          <p:cNvSpPr>
            <a:spLocks noChangeArrowheads="1"/>
          </p:cNvSpPr>
          <p:nvPr/>
        </p:nvSpPr>
        <p:spPr bwMode="auto">
          <a:xfrm>
            <a:off x="177799" y="2074140"/>
            <a:ext cx="8851603" cy="2877711"/>
          </a:xfrm>
          <a:prstGeom prst="rect">
            <a:avLst/>
          </a:prstGeom>
          <a:solidFill>
            <a:schemeClr val="accent1">
              <a:lumMod val="60000"/>
              <a:lumOff val="40000"/>
            </a:schemeClr>
          </a:solidFill>
          <a:ln>
            <a:noFill/>
          </a:ln>
          <a:effec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Tx/>
              <a:buAutoNum type="alphaLcParenR"/>
              <a:tabLst/>
            </a:pPr>
            <a:r>
              <a:rPr kumimoji="0" lang="en-US" altLang="en-US" sz="24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Thổi</a:t>
            </a:r>
            <a:r>
              <a:rPr kumimoji="0" lang="en-US" altLang="en-US" sz="2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vào</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lò</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giúp</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cung</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cấp</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đủ</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tăng</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sự</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tiếp</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xúc</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nhiên</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liệu</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b</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Chẻ</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nhỏ</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củi</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giúp</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tăng</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diện</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tích</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tiếp</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xúc</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nhiên</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liệu</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củi</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c</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để</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lửa</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quá</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to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khi</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đun</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nấu</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để</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duy</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trì</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sự</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cháy</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ở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mức</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độ</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cần</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thiết</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phù</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hợp</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với</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nhu</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cầu</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sử</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Tránh</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gây</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lãng</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phí</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nhiên</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liệu</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mất</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an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toàn</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ô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nhiễm</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môi</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trường</a:t>
            </a:r>
            <a:r>
              <a:rPr kumimoji="0" lang="en-US" altLang="en-US" sz="24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863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16" presetClass="entr" presetSubtype="21" fill="hold"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circle(in)">
                                      <p:cBhvr>
                                        <p:cTn id="28" dur="20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p:cTn id="3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7DEE8F-13DC-43EE-960E-4B4EB57DB1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53</a:t>
            </a:fld>
            <a:endParaRPr lang="en"/>
          </a:p>
        </p:txBody>
      </p:sp>
      <p:sp>
        <p:nvSpPr>
          <p:cNvPr id="4" name="TextBox 3">
            <a:extLst>
              <a:ext uri="{FF2B5EF4-FFF2-40B4-BE49-F238E27FC236}">
                <a16:creationId xmlns:a16="http://schemas.microsoft.com/office/drawing/2014/main" id="{F02DECFE-65B2-43DD-B1E8-7070A5CD96BF}"/>
              </a:ext>
            </a:extLst>
          </p:cNvPr>
          <p:cNvSpPr txBox="1"/>
          <p:nvPr/>
        </p:nvSpPr>
        <p:spPr>
          <a:xfrm>
            <a:off x="1084520" y="1067761"/>
            <a:ext cx="5092995" cy="1200329"/>
          </a:xfrm>
          <a:prstGeom prst="rect">
            <a:avLst/>
          </a:prstGeom>
          <a:solidFill>
            <a:srgbClr val="FFFF00"/>
          </a:solidFill>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Hãy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rút</a:t>
            </a:r>
            <a:r>
              <a:rPr lang="en-US" sz="2400" dirty="0">
                <a:solidFill>
                  <a:srgbClr val="FF0000"/>
                </a:solidFill>
                <a:latin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cs typeface="Times New Roman" panose="02020603050405020304" pitchFamily="18" charset="0"/>
              </a:rPr>
              <a:t>nhận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xét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liệu</a:t>
            </a:r>
            <a:r>
              <a:rPr lang="en-US" sz="2400" dirty="0">
                <a:solidFill>
                  <a:srgbClr val="FF0000"/>
                </a:solidFill>
                <a:latin typeface="Times New Roman" panose="02020603050405020304" pitchFamily="18" charset="0"/>
                <a:cs typeface="Times New Roman" panose="02020603050405020304" pitchFamily="18" charset="0"/>
              </a:rPr>
              <a:t> an </a:t>
            </a:r>
            <a:r>
              <a:rPr lang="en-US" sz="2400" dirty="0" err="1">
                <a:solidFill>
                  <a:srgbClr val="FF0000"/>
                </a:solidFill>
                <a:latin typeface="Times New Roman" panose="02020603050405020304" pitchFamily="18" charset="0"/>
                <a:cs typeface="Times New Roman" panose="02020603050405020304" pitchFamily="18" charset="0"/>
              </a:rPr>
              <a:t>toàn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hiệu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phát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triển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vững</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endParaRPr>
          </a:p>
        </p:txBody>
      </p:sp>
      <p:sp>
        <p:nvSpPr>
          <p:cNvPr id="6" name="TextBox 5">
            <a:extLst>
              <a:ext uri="{FF2B5EF4-FFF2-40B4-BE49-F238E27FC236}">
                <a16:creationId xmlns:a16="http://schemas.microsoft.com/office/drawing/2014/main" id="{1CDB3EBB-1B61-48B6-AD1A-0FB83EB62C84}"/>
              </a:ext>
            </a:extLst>
          </p:cNvPr>
          <p:cNvSpPr txBox="1"/>
          <p:nvPr/>
        </p:nvSpPr>
        <p:spPr>
          <a:xfrm>
            <a:off x="450850" y="1064341"/>
            <a:ext cx="7194550" cy="3539430"/>
          </a:xfrm>
          <a:prstGeom prst="rect">
            <a:avLst/>
          </a:prstGeom>
          <a:solidFill>
            <a:schemeClr val="accent1">
              <a:lumMod val="40000"/>
              <a:lumOff val="60000"/>
            </a:schemeClr>
          </a:solidFill>
        </p:spPr>
        <p:txBody>
          <a:bodyPr wrap="square">
            <a:spAutoFit/>
          </a:bodyPr>
          <a:lstStyle/>
          <a:p>
            <a:r>
              <a:rPr lang="en-US" sz="3200" b="1" u="sng" dirty="0">
                <a:solidFill>
                  <a:srgbClr val="FF0000"/>
                </a:solidFill>
                <a:latin typeface="Times New Roman" panose="02020603050405020304" pitchFamily="18" charset="0"/>
                <a:cs typeface="Times New Roman" panose="02020603050405020304" pitchFamily="18" charset="0"/>
              </a:rPr>
              <a:t>3. </a:t>
            </a:r>
            <a:r>
              <a:rPr lang="en-US" sz="3200" b="1" u="sng" dirty="0" err="1">
                <a:solidFill>
                  <a:srgbClr val="FF0000"/>
                </a:solidFill>
                <a:latin typeface="Times New Roman" panose="02020603050405020304" pitchFamily="18" charset="0"/>
                <a:cs typeface="Times New Roman" panose="02020603050405020304" pitchFamily="18" charset="0"/>
              </a:rPr>
              <a:t>Sử</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dụng</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nhiên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liệu</a:t>
            </a:r>
            <a:r>
              <a:rPr lang="en-US" sz="3200" b="1" u="sng" dirty="0">
                <a:solidFill>
                  <a:srgbClr val="FF0000"/>
                </a:solidFill>
                <a:latin typeface="Times New Roman" panose="02020603050405020304" pitchFamily="18" charset="0"/>
                <a:cs typeface="Times New Roman" panose="02020603050405020304" pitchFamily="18" charset="0"/>
              </a:rPr>
              <a:t> an </a:t>
            </a:r>
            <a:r>
              <a:rPr lang="en-US" sz="3200" b="1" u="sng" dirty="0" err="1">
                <a:solidFill>
                  <a:srgbClr val="FF0000"/>
                </a:solidFill>
                <a:latin typeface="Times New Roman" panose="02020603050405020304" pitchFamily="18" charset="0"/>
                <a:cs typeface="Times New Roman" panose="02020603050405020304" pitchFamily="18" charset="0"/>
              </a:rPr>
              <a:t>toàn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hiệu</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quả</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và</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bảo</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đảm</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sự</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phát</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triển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bền</a:t>
            </a:r>
            <a:r>
              <a:rPr lang="en-US" sz="3200" b="1" u="sng" dirty="0">
                <a:solidFill>
                  <a:srgbClr val="FF0000"/>
                </a:solidFill>
                <a:latin typeface="Times New Roman" panose="02020603050405020304" pitchFamily="18" charset="0"/>
                <a:cs typeface="Times New Roman" panose="02020603050405020304" pitchFamily="18" charset="0"/>
              </a:rPr>
              <a:t> </a:t>
            </a:r>
            <a:r>
              <a:rPr lang="en-US" sz="3200" b="1" u="sng" dirty="0" err="1">
                <a:solidFill>
                  <a:srgbClr val="FF0000"/>
                </a:solidFill>
                <a:latin typeface="Times New Roman" panose="02020603050405020304" pitchFamily="18" charset="0"/>
                <a:cs typeface="Times New Roman" panose="02020603050405020304" pitchFamily="18" charset="0"/>
              </a:rPr>
              <a:t>vững</a:t>
            </a:r>
            <a:r>
              <a:rPr lang="en-US" sz="3200" b="1" u="sng" dirty="0">
                <a:solidFill>
                  <a:srgbClr val="FF0000"/>
                </a:solidFill>
                <a:latin typeface="Times New Roman" panose="02020603050405020304" pitchFamily="18" charset="0"/>
                <a:cs typeface="Times New Roman" panose="02020603050405020304" pitchFamily="18" charset="0"/>
              </a:rPr>
              <a:t> </a:t>
            </a:r>
          </a:p>
          <a:p>
            <a:r>
              <a:rPr lang="en-US" sz="3200" dirty="0" err="1">
                <a:solidFill>
                  <a:srgbClr val="FF0000"/>
                </a:solidFill>
                <a:latin typeface="Times New Roman" panose="02020603050405020304" pitchFamily="18" charset="0"/>
                <a:cs typeface="Times New Roman" panose="02020603050405020304" pitchFamily="18" charset="0"/>
              </a:rPr>
              <a:t>Việc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liệu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hợp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sẽ</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mất</a:t>
            </a:r>
            <a:r>
              <a:rPr lang="en-US" sz="3200" dirty="0">
                <a:solidFill>
                  <a:srgbClr val="FF0000"/>
                </a:solidFill>
                <a:latin typeface="Times New Roman" panose="02020603050405020304" pitchFamily="18" charset="0"/>
                <a:cs typeface="Times New Roman" panose="02020603050405020304" pitchFamily="18" charset="0"/>
              </a:rPr>
              <a:t> an </a:t>
            </a:r>
            <a:r>
              <a:rPr lang="en-US" sz="3200" dirty="0" err="1">
                <a:solidFill>
                  <a:srgbClr val="FF0000"/>
                </a:solidFill>
                <a:latin typeface="Times New Roman" panose="02020603050405020304" pitchFamily="18" charset="0"/>
                <a:cs typeface="Times New Roman" panose="02020603050405020304" pitchFamily="18" charset="0"/>
              </a:rPr>
              <a:t>toàn</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lãng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gây</a:t>
            </a:r>
            <a:r>
              <a:rPr lang="en-US" sz="3200" dirty="0">
                <a:solidFill>
                  <a:srgbClr val="FF0000"/>
                </a:solidFill>
                <a:latin typeface="Times New Roman" panose="02020603050405020304" pitchFamily="18" charset="0"/>
                <a:cs typeface="Times New Roman" panose="02020603050405020304" pitchFamily="18" charset="0"/>
              </a:rPr>
              <a:t> ô </a:t>
            </a:r>
            <a:r>
              <a:rPr lang="en-US" sz="3200" dirty="0" err="1">
                <a:solidFill>
                  <a:srgbClr val="FF0000"/>
                </a:solidFill>
                <a:latin typeface="Times New Roman" panose="02020603050405020304" pitchFamily="18" charset="0"/>
                <a:cs typeface="Times New Roman" panose="02020603050405020304" pitchFamily="18" charset="0"/>
              </a:rPr>
              <a:t>nhiễm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dụng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liệu</a:t>
            </a:r>
            <a:r>
              <a:rPr lang="en-US" sz="3200" dirty="0">
                <a:solidFill>
                  <a:srgbClr val="FF0000"/>
                </a:solidFill>
                <a:latin typeface="Times New Roman" panose="02020603050405020304" pitchFamily="18" charset="0"/>
                <a:cs typeface="Times New Roman" panose="02020603050405020304" pitchFamily="18" charset="0"/>
              </a:rPr>
              <a:t> an </a:t>
            </a:r>
            <a:r>
              <a:rPr lang="en-US" sz="3200" dirty="0" err="1">
                <a:solidFill>
                  <a:srgbClr val="FF0000"/>
                </a:solidFill>
                <a:latin typeface="Times New Roman" panose="02020603050405020304" pitchFamily="18" charset="0"/>
                <a:cs typeface="Times New Roman" panose="02020603050405020304" pitchFamily="18" charset="0"/>
              </a:rPr>
              <a:t>toàn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hiệu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triển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bền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vững</a:t>
            </a:r>
            <a:endParaRPr lang="en-US" sz="3200" dirty="0"/>
          </a:p>
        </p:txBody>
      </p:sp>
      <p:sp>
        <p:nvSpPr>
          <p:cNvPr id="7" name="Arrow: Right 6">
            <a:extLst>
              <a:ext uri="{FF2B5EF4-FFF2-40B4-BE49-F238E27FC236}">
                <a16:creationId xmlns:a16="http://schemas.microsoft.com/office/drawing/2014/main" id="{0BFBA77E-711E-4504-82EA-6FBF3A4B3DCC}"/>
              </a:ext>
            </a:extLst>
          </p:cNvPr>
          <p:cNvSpPr/>
          <p:nvPr/>
        </p:nvSpPr>
        <p:spPr>
          <a:xfrm flipV="1">
            <a:off x="2774943" y="3328974"/>
            <a:ext cx="40403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5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654"/>
        <p:cNvGrpSpPr/>
        <p:nvPr/>
      </p:nvGrpSpPr>
      <p:grpSpPr>
        <a:xfrm>
          <a:off x="0" y="0"/>
          <a:ext cx="0" cy="0"/>
          <a:chOff x="0" y="0"/>
          <a:chExt cx="0" cy="0"/>
        </a:xfrm>
      </p:grpSpPr>
      <p:sp>
        <p:nvSpPr>
          <p:cNvPr id="1656" name="Google Shape;1656;p2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54</a:t>
            </a:fld>
            <a:endParaRPr/>
          </a:p>
        </p:txBody>
      </p:sp>
      <p:pic>
        <p:nvPicPr>
          <p:cNvPr id="4" name="Picture 3"/>
          <p:cNvPicPr>
            <a:picLocks noChangeAspect="1"/>
          </p:cNvPicPr>
          <p:nvPr/>
        </p:nvPicPr>
        <p:blipFill>
          <a:blip r:embed="rId3"/>
          <a:stretch>
            <a:fillRect/>
          </a:stretch>
        </p:blipFill>
        <p:spPr>
          <a:xfrm>
            <a:off x="644691" y="287307"/>
            <a:ext cx="8499309" cy="4856193"/>
          </a:xfrm>
          <a:prstGeom prst="rect">
            <a:avLst/>
          </a:prstGeom>
        </p:spPr>
      </p:pic>
    </p:spTree>
    <p:extLst>
      <p:ext uri="{BB962C8B-B14F-4D97-AF65-F5344CB8AC3E}">
        <p14:creationId xmlns:p14="http://schemas.microsoft.com/office/powerpoint/2010/main" val="497608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55</a:t>
            </a:fld>
            <a:endParaRPr lang="en"/>
          </a:p>
        </p:txBody>
      </p:sp>
      <p:grpSp>
        <p:nvGrpSpPr>
          <p:cNvPr id="16" name="Group 15"/>
          <p:cNvGrpSpPr/>
          <p:nvPr/>
        </p:nvGrpSpPr>
        <p:grpSpPr>
          <a:xfrm>
            <a:off x="0" y="15050"/>
            <a:ext cx="3183732" cy="2538189"/>
            <a:chOff x="0" y="15050"/>
            <a:chExt cx="3183732" cy="2538189"/>
          </a:xfrm>
        </p:grpSpPr>
        <p:sp>
          <p:nvSpPr>
            <p:cNvPr id="4" name="TextBox 3"/>
            <p:cNvSpPr txBox="1"/>
            <p:nvPr/>
          </p:nvSpPr>
          <p:spPr>
            <a:xfrm>
              <a:off x="0" y="2122352"/>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hóa thạch</a:t>
              </a:r>
              <a:endParaRPr lang="en-US" sz="220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7747" y="15050"/>
              <a:ext cx="3076575" cy="2076450"/>
            </a:xfrm>
            <a:prstGeom prst="rect">
              <a:avLst/>
            </a:prstGeom>
          </p:spPr>
        </p:pic>
      </p:grpSp>
      <p:grpSp>
        <p:nvGrpSpPr>
          <p:cNvPr id="17" name="Group 16"/>
          <p:cNvGrpSpPr/>
          <p:nvPr/>
        </p:nvGrpSpPr>
        <p:grpSpPr>
          <a:xfrm>
            <a:off x="3261169" y="10189"/>
            <a:ext cx="3183732" cy="2497812"/>
            <a:chOff x="3261169" y="10189"/>
            <a:chExt cx="3183732" cy="2497812"/>
          </a:xfrm>
        </p:grpSpPr>
        <p:pic>
          <p:nvPicPr>
            <p:cNvPr id="6" name="Picture 5"/>
            <p:cNvPicPr>
              <a:picLocks noChangeAspect="1"/>
            </p:cNvPicPr>
            <p:nvPr/>
          </p:nvPicPr>
          <p:blipFill>
            <a:blip r:embed="rId3"/>
            <a:stretch>
              <a:fillRect/>
            </a:stretch>
          </p:blipFill>
          <p:spPr>
            <a:xfrm>
              <a:off x="3386185" y="10189"/>
              <a:ext cx="2933700" cy="2066925"/>
            </a:xfrm>
            <a:prstGeom prst="rect">
              <a:avLst/>
            </a:prstGeom>
          </p:spPr>
        </p:pic>
        <p:sp>
          <p:nvSpPr>
            <p:cNvPr id="11" name="TextBox 10"/>
            <p:cNvSpPr txBox="1"/>
            <p:nvPr/>
          </p:nvSpPr>
          <p:spPr>
            <a:xfrm>
              <a:off x="3261169" y="2077114"/>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hạt nhân</a:t>
              </a:r>
              <a:endParaRPr lang="en-US" sz="2200">
                <a:latin typeface="Arial" panose="020B0604020202020204" pitchFamily="34" charset="0"/>
                <a:cs typeface="Arial" panose="020B0604020202020204" pitchFamily="34" charset="0"/>
              </a:endParaRPr>
            </a:p>
          </p:txBody>
        </p:sp>
      </p:grpSp>
      <p:grpSp>
        <p:nvGrpSpPr>
          <p:cNvPr id="18" name="Group 17"/>
          <p:cNvGrpSpPr/>
          <p:nvPr/>
        </p:nvGrpSpPr>
        <p:grpSpPr>
          <a:xfrm>
            <a:off x="6600476" y="138776"/>
            <a:ext cx="2349253" cy="2376243"/>
            <a:chOff x="6600476" y="138776"/>
            <a:chExt cx="2349253" cy="2376243"/>
          </a:xfrm>
        </p:grpSpPr>
        <p:pic>
          <p:nvPicPr>
            <p:cNvPr id="7" name="Picture 6"/>
            <p:cNvPicPr>
              <a:picLocks noChangeAspect="1"/>
            </p:cNvPicPr>
            <p:nvPr/>
          </p:nvPicPr>
          <p:blipFill>
            <a:blip r:embed="rId4"/>
            <a:stretch>
              <a:fillRect/>
            </a:stretch>
          </p:blipFill>
          <p:spPr>
            <a:xfrm>
              <a:off x="6783611" y="138776"/>
              <a:ext cx="1619250" cy="1800225"/>
            </a:xfrm>
            <a:prstGeom prst="rect">
              <a:avLst/>
            </a:prstGeom>
          </p:spPr>
        </p:pic>
        <p:sp>
          <p:nvSpPr>
            <p:cNvPr id="12" name="TextBox 11"/>
            <p:cNvSpPr txBox="1"/>
            <p:nvPr/>
          </p:nvSpPr>
          <p:spPr>
            <a:xfrm>
              <a:off x="6600476" y="2084132"/>
              <a:ext cx="2349253"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tái tạo</a:t>
              </a:r>
              <a:endParaRPr lang="en-US" sz="2200">
                <a:latin typeface="Arial" panose="020B0604020202020204" pitchFamily="34" charset="0"/>
                <a:cs typeface="Arial" panose="020B0604020202020204" pitchFamily="34" charset="0"/>
              </a:endParaRPr>
            </a:p>
          </p:txBody>
        </p:sp>
      </p:grpSp>
      <p:grpSp>
        <p:nvGrpSpPr>
          <p:cNvPr id="19" name="Group 18"/>
          <p:cNvGrpSpPr/>
          <p:nvPr/>
        </p:nvGrpSpPr>
        <p:grpSpPr>
          <a:xfrm>
            <a:off x="0" y="2685680"/>
            <a:ext cx="3183732" cy="2457820"/>
            <a:chOff x="0" y="2614944"/>
            <a:chExt cx="3183732" cy="2457820"/>
          </a:xfrm>
        </p:grpSpPr>
        <p:pic>
          <p:nvPicPr>
            <p:cNvPr id="8" name="Picture 7"/>
            <p:cNvPicPr>
              <a:picLocks noChangeAspect="1"/>
            </p:cNvPicPr>
            <p:nvPr/>
          </p:nvPicPr>
          <p:blipFill>
            <a:blip r:embed="rId5"/>
            <a:stretch>
              <a:fillRect/>
            </a:stretch>
          </p:blipFill>
          <p:spPr>
            <a:xfrm>
              <a:off x="402736" y="2614944"/>
              <a:ext cx="2171700" cy="1990725"/>
            </a:xfrm>
            <a:prstGeom prst="rect">
              <a:avLst/>
            </a:prstGeom>
          </p:spPr>
        </p:pic>
        <p:sp>
          <p:nvSpPr>
            <p:cNvPr id="13" name="TextBox 12"/>
            <p:cNvSpPr txBox="1"/>
            <p:nvPr/>
          </p:nvSpPr>
          <p:spPr>
            <a:xfrm>
              <a:off x="0" y="4641877"/>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không tái tạo</a:t>
              </a:r>
              <a:endParaRPr lang="en-US" sz="2200">
                <a:latin typeface="Arial" panose="020B0604020202020204" pitchFamily="34" charset="0"/>
                <a:cs typeface="Arial" panose="020B0604020202020204" pitchFamily="34" charset="0"/>
              </a:endParaRPr>
            </a:p>
          </p:txBody>
        </p:sp>
      </p:grpSp>
      <p:grpSp>
        <p:nvGrpSpPr>
          <p:cNvPr id="20" name="Group 19"/>
          <p:cNvGrpSpPr/>
          <p:nvPr/>
        </p:nvGrpSpPr>
        <p:grpSpPr>
          <a:xfrm>
            <a:off x="3275749" y="2541082"/>
            <a:ext cx="2561508" cy="2602418"/>
            <a:chOff x="3275749" y="2541082"/>
            <a:chExt cx="2561508" cy="2602418"/>
          </a:xfrm>
        </p:grpSpPr>
        <p:pic>
          <p:nvPicPr>
            <p:cNvPr id="9" name="Picture 8"/>
            <p:cNvPicPr>
              <a:picLocks noChangeAspect="1"/>
            </p:cNvPicPr>
            <p:nvPr/>
          </p:nvPicPr>
          <p:blipFill>
            <a:blip r:embed="rId6"/>
            <a:stretch>
              <a:fillRect/>
            </a:stretch>
          </p:blipFill>
          <p:spPr>
            <a:xfrm>
              <a:off x="3444609" y="2541082"/>
              <a:ext cx="2223787" cy="2138450"/>
            </a:xfrm>
            <a:prstGeom prst="rect">
              <a:avLst/>
            </a:prstGeom>
          </p:spPr>
        </p:pic>
        <p:sp>
          <p:nvSpPr>
            <p:cNvPr id="14" name="TextBox 13"/>
            <p:cNvSpPr txBox="1"/>
            <p:nvPr/>
          </p:nvSpPr>
          <p:spPr>
            <a:xfrm>
              <a:off x="3275749" y="4712613"/>
              <a:ext cx="2561508"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sinh học</a:t>
              </a:r>
              <a:endParaRPr lang="en-US" sz="2200">
                <a:latin typeface="Arial" panose="020B0604020202020204" pitchFamily="34" charset="0"/>
                <a:cs typeface="Arial" panose="020B0604020202020204" pitchFamily="34" charset="0"/>
              </a:endParaRPr>
            </a:p>
          </p:txBody>
        </p:sp>
      </p:grpSp>
      <p:grpSp>
        <p:nvGrpSpPr>
          <p:cNvPr id="21" name="Group 20"/>
          <p:cNvGrpSpPr/>
          <p:nvPr/>
        </p:nvGrpSpPr>
        <p:grpSpPr>
          <a:xfrm>
            <a:off x="6170434" y="2741727"/>
            <a:ext cx="2856483" cy="2331037"/>
            <a:chOff x="6170434" y="2741727"/>
            <a:chExt cx="2856483" cy="2331037"/>
          </a:xfrm>
        </p:grpSpPr>
        <p:pic>
          <p:nvPicPr>
            <p:cNvPr id="10" name="Picture 9"/>
            <p:cNvPicPr>
              <a:picLocks noChangeAspect="1"/>
            </p:cNvPicPr>
            <p:nvPr/>
          </p:nvPicPr>
          <p:blipFill>
            <a:blip r:embed="rId7"/>
            <a:stretch>
              <a:fillRect/>
            </a:stretch>
          </p:blipFill>
          <p:spPr>
            <a:xfrm>
              <a:off x="6226567" y="2741727"/>
              <a:ext cx="2800350" cy="1828800"/>
            </a:xfrm>
            <a:prstGeom prst="rect">
              <a:avLst/>
            </a:prstGeom>
          </p:spPr>
        </p:pic>
        <p:sp>
          <p:nvSpPr>
            <p:cNvPr id="15" name="TextBox 14"/>
            <p:cNvSpPr txBox="1"/>
            <p:nvPr/>
          </p:nvSpPr>
          <p:spPr>
            <a:xfrm>
              <a:off x="6170434" y="4641877"/>
              <a:ext cx="2779295"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Nhiên liệu xanh</a:t>
              </a:r>
              <a:endParaRPr lang="en-US" sz="22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5304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359505" y="252662"/>
            <a:ext cx="4656221" cy="2201779"/>
          </a:xfrm>
          <a:prstGeom prst="cloudCallout">
            <a:avLst>
              <a:gd name="adj1" fmla="val -44347"/>
              <a:gd name="adj2" fmla="val 52664"/>
            </a:avLst>
          </a:prstGeom>
          <a:solidFill>
            <a:srgbClr val="E8EE06"/>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56</a:t>
            </a:fld>
            <a:endParaRPr lang="en"/>
          </a:p>
        </p:txBody>
      </p:sp>
      <p:pic>
        <p:nvPicPr>
          <p:cNvPr id="7" name="Picture 6"/>
          <p:cNvPicPr>
            <a:picLocks noChangeAspect="1"/>
          </p:cNvPicPr>
          <p:nvPr/>
        </p:nvPicPr>
        <p:blipFill>
          <a:blip r:embed="rId2"/>
          <a:stretch>
            <a:fillRect/>
          </a:stretch>
        </p:blipFill>
        <p:spPr>
          <a:xfrm>
            <a:off x="518548" y="2127550"/>
            <a:ext cx="2600325" cy="2752725"/>
          </a:xfrm>
          <a:prstGeom prst="rect">
            <a:avLst/>
          </a:prstGeom>
        </p:spPr>
      </p:pic>
      <p:sp>
        <p:nvSpPr>
          <p:cNvPr id="4" name="Rectangle 3"/>
          <p:cNvSpPr/>
          <p:nvPr/>
        </p:nvSpPr>
        <p:spPr>
          <a:xfrm>
            <a:off x="3721124" y="630276"/>
            <a:ext cx="4051276" cy="1569660"/>
          </a:xfrm>
          <a:prstGeom prst="rect">
            <a:avLst/>
          </a:prstGeom>
          <a:noFill/>
        </p:spPr>
        <p:txBody>
          <a:bodyPr wrap="square">
            <a:spAutoFit/>
          </a:bodyPr>
          <a:lstStyle/>
          <a:p>
            <a:pPr algn="ctr"/>
            <a:r>
              <a:rPr lang="en-US" sz="2400" dirty="0" err="1">
                <a:solidFill>
                  <a:schemeClr val="tx1"/>
                </a:solidFill>
              </a:rPr>
              <a:t>Kể</a:t>
            </a:r>
            <a:r>
              <a:rPr lang="en-US" sz="2400" dirty="0">
                <a:solidFill>
                  <a:schemeClr val="tx1"/>
                </a:solidFill>
              </a:rPr>
              <a:t> </a:t>
            </a:r>
            <a:r>
              <a:rPr lang="en-US" sz="2400" dirty="0" err="1">
                <a:solidFill>
                  <a:schemeClr val="tx1"/>
                </a:solidFill>
              </a:rPr>
              <a:t>tên</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nguồn</a:t>
            </a:r>
            <a:r>
              <a:rPr lang="en-US" sz="2400" dirty="0">
                <a:solidFill>
                  <a:schemeClr val="tx1"/>
                </a:solidFill>
              </a:rPr>
              <a:t> </a:t>
            </a:r>
            <a:r>
              <a:rPr lang="en-US" sz="2400" dirty="0" err="1">
                <a:solidFill>
                  <a:schemeClr val="tx1"/>
                </a:solidFill>
              </a:rPr>
              <a:t>năng</a:t>
            </a:r>
            <a:r>
              <a:rPr lang="en-US" sz="2400" dirty="0">
                <a:solidFill>
                  <a:schemeClr val="tx1"/>
                </a:solidFill>
              </a:rPr>
              <a:t> </a:t>
            </a:r>
            <a:r>
              <a:rPr lang="en-US" sz="2400" dirty="0" err="1">
                <a:solidFill>
                  <a:schemeClr val="tx1"/>
                </a:solidFill>
              </a:rPr>
              <a:t>lượng</a:t>
            </a:r>
            <a:r>
              <a:rPr lang="en-US" sz="2400" dirty="0">
                <a:solidFill>
                  <a:schemeClr val="tx1"/>
                </a:solidFill>
              </a:rPr>
              <a:t> </a:t>
            </a:r>
            <a:r>
              <a:rPr lang="en-US" sz="2400" dirty="0" err="1">
                <a:solidFill>
                  <a:schemeClr val="tx1"/>
                </a:solidFill>
              </a:rPr>
              <a:t>tái</a:t>
            </a:r>
            <a:r>
              <a:rPr lang="en-US" sz="2400" dirty="0">
                <a:solidFill>
                  <a:schemeClr val="tx1"/>
                </a:solidFill>
              </a:rPr>
              <a:t> </a:t>
            </a:r>
            <a:r>
              <a:rPr lang="en-US" sz="2400" dirty="0" err="1">
                <a:solidFill>
                  <a:schemeClr val="tx1"/>
                </a:solidFill>
              </a:rPr>
              <a:t>tạo</a:t>
            </a:r>
            <a:r>
              <a:rPr lang="en-US" sz="2400" dirty="0">
                <a:solidFill>
                  <a:schemeClr val="tx1"/>
                </a:solidFill>
              </a:rPr>
              <a:t> </a:t>
            </a:r>
            <a:r>
              <a:rPr lang="en-US" sz="2400" dirty="0" err="1">
                <a:solidFill>
                  <a:schemeClr val="tx1"/>
                </a:solidFill>
              </a:rPr>
              <a:t>có</a:t>
            </a:r>
            <a:r>
              <a:rPr lang="en-US" sz="2400" dirty="0">
                <a:solidFill>
                  <a:schemeClr val="tx1"/>
                </a:solidFill>
              </a:rPr>
              <a:t> </a:t>
            </a:r>
            <a:r>
              <a:rPr lang="en-US" sz="2400" dirty="0" err="1">
                <a:solidFill>
                  <a:schemeClr val="tx1"/>
                </a:solidFill>
              </a:rPr>
              <a:t>thể</a:t>
            </a:r>
            <a:r>
              <a:rPr lang="en-US" sz="2400" dirty="0">
                <a:solidFill>
                  <a:schemeClr val="tx1"/>
                </a:solidFill>
              </a:rPr>
              <a:t> </a:t>
            </a:r>
            <a:r>
              <a:rPr lang="en-US" sz="2400" dirty="0" err="1">
                <a:solidFill>
                  <a:schemeClr val="tx1"/>
                </a:solidFill>
              </a:rPr>
              <a:t>thay</a:t>
            </a:r>
            <a:r>
              <a:rPr lang="en-US" sz="2400" dirty="0">
                <a:solidFill>
                  <a:schemeClr val="tx1"/>
                </a:solidFill>
              </a:rPr>
              <a:t> </a:t>
            </a:r>
            <a:r>
              <a:rPr lang="en-US" sz="2400" dirty="0" err="1">
                <a:solidFill>
                  <a:schemeClr val="tx1"/>
                </a:solidFill>
              </a:rPr>
              <a:t>thế</a:t>
            </a:r>
            <a:r>
              <a:rPr lang="en-US" sz="2400" dirty="0">
                <a:solidFill>
                  <a:schemeClr val="tx1"/>
                </a:solidFill>
              </a:rPr>
              <a:t> </a:t>
            </a:r>
            <a:r>
              <a:rPr lang="en-US" sz="2400" dirty="0" err="1">
                <a:solidFill>
                  <a:schemeClr val="tx1"/>
                </a:solidFill>
              </a:rPr>
              <a:t>nguồn</a:t>
            </a:r>
            <a:r>
              <a:rPr lang="en-US" sz="2400" dirty="0">
                <a:solidFill>
                  <a:schemeClr val="tx1"/>
                </a:solidFill>
              </a:rPr>
              <a:t> </a:t>
            </a:r>
            <a:r>
              <a:rPr lang="en-US" sz="2400" dirty="0" err="1">
                <a:solidFill>
                  <a:schemeClr val="tx1"/>
                </a:solidFill>
              </a:rPr>
              <a:t>năng</a:t>
            </a:r>
            <a:r>
              <a:rPr lang="en-US" sz="2400" dirty="0">
                <a:solidFill>
                  <a:schemeClr val="tx1"/>
                </a:solidFill>
              </a:rPr>
              <a:t> </a:t>
            </a:r>
            <a:r>
              <a:rPr lang="en-US" sz="2400" dirty="0" err="1">
                <a:solidFill>
                  <a:schemeClr val="tx1"/>
                </a:solidFill>
              </a:rPr>
              <a:t>lượng</a:t>
            </a:r>
            <a:r>
              <a:rPr lang="en-US" sz="2400" dirty="0">
                <a:solidFill>
                  <a:schemeClr val="tx1"/>
                </a:solidFill>
              </a:rPr>
              <a:t> </a:t>
            </a:r>
            <a:r>
              <a:rPr lang="en-US" sz="2400" dirty="0" err="1">
                <a:solidFill>
                  <a:schemeClr val="tx1"/>
                </a:solidFill>
              </a:rPr>
              <a:t>từ</a:t>
            </a:r>
            <a:r>
              <a:rPr lang="en-US" sz="2400" dirty="0">
                <a:solidFill>
                  <a:schemeClr val="tx1"/>
                </a:solidFill>
              </a:rPr>
              <a:t> </a:t>
            </a:r>
            <a:r>
              <a:rPr lang="en-US" sz="2400" dirty="0" err="1">
                <a:solidFill>
                  <a:schemeClr val="tx1"/>
                </a:solidFill>
              </a:rPr>
              <a:t>nhiên</a:t>
            </a:r>
            <a:r>
              <a:rPr lang="en-US" sz="2400" dirty="0">
                <a:solidFill>
                  <a:schemeClr val="tx1"/>
                </a:solidFill>
              </a:rPr>
              <a:t> </a:t>
            </a:r>
            <a:r>
              <a:rPr lang="en-US" sz="2400" dirty="0" err="1">
                <a:solidFill>
                  <a:schemeClr val="tx1"/>
                </a:solidFill>
              </a:rPr>
              <a:t>liệu</a:t>
            </a:r>
            <a:r>
              <a:rPr lang="en-US" sz="2400" dirty="0">
                <a:solidFill>
                  <a:schemeClr val="tx1"/>
                </a:solidFill>
              </a:rPr>
              <a:t> </a:t>
            </a:r>
            <a:r>
              <a:rPr lang="en-US" sz="2400" dirty="0" err="1">
                <a:solidFill>
                  <a:schemeClr val="tx1"/>
                </a:solidFill>
              </a:rPr>
              <a:t>hóa</a:t>
            </a:r>
            <a:r>
              <a:rPr lang="en-US" sz="2400" dirty="0">
                <a:solidFill>
                  <a:schemeClr val="tx1"/>
                </a:solidFill>
              </a:rPr>
              <a:t> </a:t>
            </a:r>
            <a:r>
              <a:rPr lang="en-US" sz="2400" dirty="0" err="1">
                <a:solidFill>
                  <a:schemeClr val="tx1"/>
                </a:solidFill>
              </a:rPr>
              <a:t>thạch</a:t>
            </a:r>
            <a:endParaRPr lang="en-US" sz="2400" dirty="0">
              <a:solidFill>
                <a:schemeClr val="tx1"/>
              </a:solidFill>
            </a:endParaRPr>
          </a:p>
        </p:txBody>
      </p:sp>
    </p:spTree>
    <p:extLst>
      <p:ext uri="{BB962C8B-B14F-4D97-AF65-F5344CB8AC3E}">
        <p14:creationId xmlns:p14="http://schemas.microsoft.com/office/powerpoint/2010/main" val="2789857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57</a:t>
            </a:fld>
            <a:endParaRPr lang="en"/>
          </a:p>
        </p:txBody>
      </p:sp>
      <p:pic>
        <p:nvPicPr>
          <p:cNvPr id="10242" name="Picture 2" descr="Khai thác năng lượng địa nhiệt của Trái Đất - Vn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32" y="60920"/>
            <a:ext cx="3629618" cy="193754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ơ hội phát triển năng lượng gió và năng lượng mặt trời tại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6151" y="60920"/>
            <a:ext cx="3224392" cy="201524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Điện mặt trời - Điện mặt trờ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457" y="2319917"/>
            <a:ext cx="2909245" cy="235871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Năng lượng sinh khối là gì?"/>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0287" y="2477691"/>
            <a:ext cx="2683042" cy="24082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16151" y="2064133"/>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Năng lượng gió</a:t>
            </a:r>
            <a:endParaRPr lang="en-US" sz="2200">
              <a:latin typeface="Arial" panose="020B0604020202020204" pitchFamily="34" charset="0"/>
              <a:cs typeface="Arial" panose="020B0604020202020204" pitchFamily="34" charset="0"/>
            </a:endParaRPr>
          </a:p>
        </p:txBody>
      </p:sp>
      <p:sp>
        <p:nvSpPr>
          <p:cNvPr id="14" name="TextBox 13"/>
          <p:cNvSpPr txBox="1"/>
          <p:nvPr/>
        </p:nvSpPr>
        <p:spPr>
          <a:xfrm>
            <a:off x="252621" y="4655006"/>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Năng lượng Mặt trời</a:t>
            </a:r>
            <a:endParaRPr lang="en-US" sz="2200">
              <a:latin typeface="Arial" panose="020B0604020202020204" pitchFamily="34" charset="0"/>
              <a:cs typeface="Arial" panose="020B0604020202020204" pitchFamily="34" charset="0"/>
            </a:endParaRPr>
          </a:p>
        </p:txBody>
      </p:sp>
      <p:sp>
        <p:nvSpPr>
          <p:cNvPr id="15" name="TextBox 14"/>
          <p:cNvSpPr txBox="1"/>
          <p:nvPr/>
        </p:nvSpPr>
        <p:spPr>
          <a:xfrm>
            <a:off x="336486" y="2037314"/>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Năng lượng địa nhiệt</a:t>
            </a:r>
            <a:endParaRPr lang="en-US" sz="2200">
              <a:latin typeface="Arial" panose="020B0604020202020204" pitchFamily="34" charset="0"/>
              <a:cs typeface="Arial" panose="020B0604020202020204" pitchFamily="34" charset="0"/>
            </a:endParaRPr>
          </a:p>
        </p:txBody>
      </p:sp>
      <p:sp>
        <p:nvSpPr>
          <p:cNvPr id="16" name="TextBox 15"/>
          <p:cNvSpPr txBox="1"/>
          <p:nvPr/>
        </p:nvSpPr>
        <p:spPr>
          <a:xfrm>
            <a:off x="4989942" y="4731674"/>
            <a:ext cx="3183732" cy="43088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200">
                <a:latin typeface="Arial" panose="020B0604020202020204" pitchFamily="34" charset="0"/>
                <a:cs typeface="Arial" panose="020B0604020202020204" pitchFamily="34" charset="0"/>
              </a:rPr>
              <a:t>Năng lượng sinh học</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82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48568-8A47-42ED-A690-CCCAA38BD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58</a:t>
            </a:fld>
            <a:endParaRPr lang="en"/>
          </a:p>
        </p:txBody>
      </p:sp>
      <p:sp>
        <p:nvSpPr>
          <p:cNvPr id="4" name="Rectangle: Rounded Corners 3">
            <a:extLst>
              <a:ext uri="{FF2B5EF4-FFF2-40B4-BE49-F238E27FC236}">
                <a16:creationId xmlns:a16="http://schemas.microsoft.com/office/drawing/2014/main" id="{2748FC4D-2CE6-4474-A33C-73D8CA37BA52}"/>
              </a:ext>
            </a:extLst>
          </p:cNvPr>
          <p:cNvSpPr/>
          <p:nvPr/>
        </p:nvSpPr>
        <p:spPr>
          <a:xfrm>
            <a:off x="527446" y="1295843"/>
            <a:ext cx="7918988" cy="12759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Bef>
                <a:spcPts val="600"/>
              </a:spcBef>
              <a:spcAft>
                <a:spcPts val="600"/>
              </a:spcAft>
            </a:pPr>
            <a:r>
              <a:rPr lang="en-GB" sz="2400" b="1" dirty="0" err="1" smtClean="0">
                <a:solidFill>
                  <a:srgbClr val="FF0000"/>
                </a:solidFill>
                <a:latin typeface="Times New Roman" panose="02020603050405020304" pitchFamily="18" charset="0"/>
                <a:cs typeface="Times New Roman" panose="02020603050405020304" pitchFamily="18" charset="0"/>
              </a:rPr>
              <a:t>Bài</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a:solidFill>
                  <a:srgbClr val="FF0000"/>
                </a:solidFill>
                <a:latin typeface="Times New Roman" panose="02020603050405020304" pitchFamily="18" charset="0"/>
                <a:cs typeface="Times New Roman" panose="02020603050405020304" pitchFamily="18" charset="0"/>
              </a:rPr>
              <a:t>8: MỘT SỐ VẬT LIỆU, NHIÊN LIỆU VÀ NGUYÊN LIỆU THÔNG DỤNG</a:t>
            </a:r>
          </a:p>
        </p:txBody>
      </p:sp>
      <p:sp>
        <p:nvSpPr>
          <p:cNvPr id="7" name="TextBox 6">
            <a:extLst>
              <a:ext uri="{FF2B5EF4-FFF2-40B4-BE49-F238E27FC236}">
                <a16:creationId xmlns:a16="http://schemas.microsoft.com/office/drawing/2014/main" id="{88F6331D-1499-4E99-A94B-DC382829EB01}"/>
              </a:ext>
            </a:extLst>
          </p:cNvPr>
          <p:cNvSpPr txBox="1"/>
          <p:nvPr/>
        </p:nvSpPr>
        <p:spPr>
          <a:xfrm>
            <a:off x="612506" y="2851287"/>
            <a:ext cx="5426787" cy="769441"/>
          </a:xfrm>
          <a:prstGeom prst="rect">
            <a:avLst/>
          </a:prstGeom>
          <a:solidFill>
            <a:schemeClr val="accent1">
              <a:lumMod val="60000"/>
              <a:lumOff val="40000"/>
            </a:schemeClr>
          </a:solidFill>
        </p:spPr>
        <p:txBody>
          <a:bodyPr wrap="square">
            <a:spAutoFit/>
          </a:bodyPr>
          <a:lstStyle/>
          <a:p>
            <a:r>
              <a:rPr lang="en-US" sz="2000" b="1" u="sng" dirty="0">
                <a:solidFill>
                  <a:srgbClr val="FF0000"/>
                </a:solidFill>
                <a:latin typeface="Times New Roman" panose="02020603050405020304" pitchFamily="18" charset="0"/>
                <a:cs typeface="Times New Roman" panose="02020603050405020304" pitchFamily="18" charset="0"/>
              </a:rPr>
              <a:t>III. MỘT SỐ NGUYÊN LIỆU THÔNG DỤNG</a:t>
            </a:r>
          </a:p>
          <a:p>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82600" y="3733800"/>
            <a:ext cx="7550150" cy="954107"/>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1. </a:t>
            </a:r>
            <a:r>
              <a:rPr lang="en-US" sz="2800" dirty="0" err="1" smtClean="0">
                <a:solidFill>
                  <a:srgbClr val="FF0000"/>
                </a:solidFill>
                <a:latin typeface="Times New Roman" panose="02020603050405020304" pitchFamily="18" charset="0"/>
                <a:cs typeface="Times New Roman" panose="02020603050405020304" pitchFamily="18" charset="0"/>
              </a:rPr>
              <a:t>Tính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chất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và</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ứng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dụng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một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số</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nguyên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liệu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thông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dụng</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59</a:t>
            </a:fld>
            <a:endParaRPr lang="en"/>
          </a:p>
        </p:txBody>
      </p:sp>
      <p:sp>
        <p:nvSpPr>
          <p:cNvPr id="6" name="Rounded Rectangle 5"/>
          <p:cNvSpPr/>
          <p:nvPr/>
        </p:nvSpPr>
        <p:spPr>
          <a:xfrm>
            <a:off x="3254436" y="1636295"/>
            <a:ext cx="4890944" cy="28033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7" name="Picture 2" descr="https://employer.123job.vn/images/temp/comin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57" y="1961148"/>
            <a:ext cx="2104948" cy="2104949"/>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42;p22"/>
          <p:cNvSpPr txBox="1">
            <a:spLocks/>
          </p:cNvSpPr>
          <p:nvPr/>
        </p:nvSpPr>
        <p:spPr>
          <a:xfrm>
            <a:off x="3495819" y="1777979"/>
            <a:ext cx="4204392" cy="243307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pPr marL="0" indent="0" algn="just">
              <a:lnSpc>
                <a:spcPct val="130000"/>
              </a:lnSpc>
              <a:spcBef>
                <a:spcPts val="600"/>
              </a:spcBef>
              <a:spcAft>
                <a:spcPts val="600"/>
              </a:spcAft>
              <a:buFont typeface="Encode Sans Semi Condensed Light"/>
              <a:buNone/>
            </a:pPr>
            <a:r>
              <a:rPr lang="en-GB" sz="2200" b="1">
                <a:latin typeface="Arial" panose="020B0604020202020204" pitchFamily="34" charset="0"/>
                <a:cs typeface="Arial" panose="020B0604020202020204" pitchFamily="34" charset="0"/>
              </a:rPr>
              <a:t>Nhiệm vụ: </a:t>
            </a:r>
          </a:p>
          <a:p>
            <a:pPr marL="0" indent="0" algn="just">
              <a:lnSpc>
                <a:spcPct val="130000"/>
              </a:lnSpc>
              <a:spcBef>
                <a:spcPts val="600"/>
              </a:spcBef>
              <a:spcAft>
                <a:spcPts val="600"/>
              </a:spcAft>
              <a:buFont typeface="Encode Sans Semi Condensed Light"/>
              <a:buNone/>
            </a:pPr>
            <a:r>
              <a:rPr lang="en-GB" sz="2200">
                <a:latin typeface="Arial" panose="020B0604020202020204" pitchFamily="34" charset="0"/>
                <a:cs typeface="Arial" panose="020B0604020202020204" pitchFamily="34" charset="0"/>
              </a:rPr>
              <a:t>Tìm hiểu một số nguyên liệu và nêu tên một số nguyên liệu; nêu thành phần hoặc tính chất, ứng dụng của một số nguyên liệu.</a:t>
            </a:r>
          </a:p>
        </p:txBody>
      </p:sp>
      <p:sp>
        <p:nvSpPr>
          <p:cNvPr id="9" name="Rectangle 8"/>
          <p:cNvSpPr/>
          <p:nvPr/>
        </p:nvSpPr>
        <p:spPr>
          <a:xfrm>
            <a:off x="753449" y="671340"/>
            <a:ext cx="3938867" cy="590931"/>
          </a:xfrm>
          <a:prstGeom prst="rect">
            <a:avLst/>
          </a:prstGeom>
        </p:spPr>
        <p:txBody>
          <a:bodyPr wrap="square">
            <a:spAutoFit/>
          </a:bodyPr>
          <a:lstStyle/>
          <a:p>
            <a:pPr algn="just">
              <a:lnSpc>
                <a:spcPct val="135000"/>
              </a:lnSpc>
              <a:spcBef>
                <a:spcPts val="1200"/>
              </a:spcBef>
              <a:spcAft>
                <a:spcPts val="1200"/>
              </a:spcAft>
            </a:pPr>
            <a:r>
              <a:rPr lang="nl-NL" sz="24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Thảo luận </a:t>
            </a:r>
            <a:r>
              <a:rPr lang="nl-NL" sz="2400" b="1"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nhóm(5 phút)</a:t>
            </a:r>
            <a:endParaRPr lang="en-US" sz="24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3970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59488" y="182833"/>
            <a:ext cx="6166882" cy="591879"/>
          </a:xfrm>
          <a:prstGeom prst="rect">
            <a:avLst/>
          </a:prstGeom>
          <a:solidFill>
            <a:srgbClr val="92D050"/>
          </a:solidFill>
        </p:spPr>
        <p:txBody>
          <a:bodyPr spcFirstLastPara="1" wrap="square" lIns="0" tIns="0" rIns="0" bIns="0" anchor="b" anchorCtr="0">
            <a:noAutofit/>
          </a:bodyPr>
          <a:lstStyle/>
          <a:p>
            <a:pPr marL="0" lvl="0" indent="0" rtl="0">
              <a:lnSpc>
                <a:spcPct val="135000"/>
              </a:lnSpc>
              <a:spcBef>
                <a:spcPts val="600"/>
              </a:spcBef>
              <a:spcAft>
                <a:spcPts val="600"/>
              </a:spcAft>
              <a:buNone/>
            </a:pPr>
            <a:r>
              <a:rPr lang="vi-VN" sz="2400" u="sng" dirty="0">
                <a:solidFill>
                  <a:srgbClr val="FF0000"/>
                </a:solidFill>
                <a:latin typeface="Times New Roman" panose="02020603050405020304" pitchFamily="18" charset="0"/>
                <a:cs typeface="Times New Roman" panose="02020603050405020304" pitchFamily="18" charset="0"/>
              </a:rPr>
              <a:t>I. </a:t>
            </a:r>
            <a:r>
              <a:rPr lang="en-US" sz="2400" u="sng" dirty="0" err="1">
                <a:solidFill>
                  <a:srgbClr val="FF0000"/>
                </a:solidFill>
                <a:latin typeface="Times New Roman" panose="02020603050405020304" pitchFamily="18" charset="0"/>
                <a:cs typeface="Times New Roman" panose="02020603050405020304" pitchFamily="18" charset="0"/>
              </a:rPr>
              <a:t>Một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số</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vật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liệu</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thông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dụng</a:t>
            </a:r>
            <a:endParaRPr lang="en-US" sz="2400" u="sng" dirty="0">
              <a:solidFill>
                <a:srgbClr val="FF0000"/>
              </a:solidFill>
              <a:latin typeface="Times New Roman" panose="02020603050405020304" pitchFamily="18" charset="0"/>
              <a:cs typeface="Times New Roman" panose="02020603050405020304" pitchFamily="18" charset="0"/>
            </a:endParaRPr>
          </a:p>
        </p:txBody>
      </p:sp>
      <p:sp>
        <p:nvSpPr>
          <p:cNvPr id="3" name="Google Shape;1593;p16">
            <a:extLst>
              <a:ext uri="{FF2B5EF4-FFF2-40B4-BE49-F238E27FC236}">
                <a16:creationId xmlns:a16="http://schemas.microsoft.com/office/drawing/2014/main" id="{C5E88CF6-6B3E-4A3A-A21E-DB58C037848F}"/>
              </a:ext>
            </a:extLst>
          </p:cNvPr>
          <p:cNvSpPr txBox="1">
            <a:spLocks/>
          </p:cNvSpPr>
          <p:nvPr/>
        </p:nvSpPr>
        <p:spPr>
          <a:xfrm>
            <a:off x="159488" y="908062"/>
            <a:ext cx="7638312" cy="628638"/>
          </a:xfrm>
          <a:prstGeom prst="rect">
            <a:avLst/>
          </a:prstGeom>
          <a:solidFill>
            <a:schemeClr val="accent2">
              <a:lumMod val="60000"/>
              <a:lumOff val="40000"/>
            </a:schemeClr>
          </a:solidFill>
          <a:ln>
            <a:noFill/>
          </a:ln>
          <a:effectLst>
            <a:outerShdw dist="19050" dir="5400000" algn="bl" rotWithShape="0">
              <a:schemeClr val="dk1">
                <a:alpha val="2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1pPr>
            <a:lvl2pPr marR="0" lvl="1"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2pPr>
            <a:lvl3pPr marR="0" lvl="2"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3pPr>
            <a:lvl4pPr marR="0" lvl="3"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4pPr>
            <a:lvl5pPr marR="0" lvl="4"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5pPr>
            <a:lvl6pPr marR="0" lvl="5"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6pPr>
            <a:lvl7pPr marR="0" lvl="6"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7pPr>
            <a:lvl8pPr marR="0" lvl="7"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8pPr>
            <a:lvl9pPr marR="0" lvl="8"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9pPr>
          </a:lstStyle>
          <a:p>
            <a:pPr algn="just">
              <a:lnSpc>
                <a:spcPct val="135000"/>
              </a:lnSpc>
              <a:spcBef>
                <a:spcPts val="600"/>
              </a:spcBef>
              <a:spcAft>
                <a:spcPts val="600"/>
              </a:spcAft>
            </a:pPr>
            <a:r>
              <a:rPr lang="en-US" sz="2400" u="sng" dirty="0">
                <a:solidFill>
                  <a:srgbClr val="FF0000"/>
                </a:solidFill>
                <a:latin typeface="Times New Roman" panose="02020603050405020304" pitchFamily="18" charset="0"/>
                <a:cs typeface="Times New Roman" panose="02020603050405020304" pitchFamily="18" charset="0"/>
              </a:rPr>
              <a:t>1</a:t>
            </a:r>
            <a:r>
              <a:rPr lang="vi-VN"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Tính</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chất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và</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ứng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dụng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của</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một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số</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vật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liệu</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thông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dụng</a:t>
            </a:r>
            <a:endParaRPr lang="en-US" sz="2400"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93"/>
                                        </p:tgtEl>
                                        <p:attrNameLst>
                                          <p:attrName>style.visibility</p:attrName>
                                        </p:attrNameLst>
                                      </p:cBhvr>
                                      <p:to>
                                        <p:strVal val="visible"/>
                                      </p:to>
                                    </p:set>
                                    <p:animEffect transition="in" filter="barn(inVertical)">
                                      <p:cBhvr>
                                        <p:cTn id="7" dur="500"/>
                                        <p:tgtEl>
                                          <p:spTgt spid="159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60</a:t>
            </a:fld>
            <a:endParaRPr lang="en"/>
          </a:p>
        </p:txBody>
      </p:sp>
      <p:pic>
        <p:nvPicPr>
          <p:cNvPr id="2" name="Picture 1"/>
          <p:cNvPicPr>
            <a:picLocks noChangeAspect="1"/>
          </p:cNvPicPr>
          <p:nvPr/>
        </p:nvPicPr>
        <p:blipFill>
          <a:blip r:embed="rId2"/>
          <a:stretch>
            <a:fillRect/>
          </a:stretch>
        </p:blipFill>
        <p:spPr>
          <a:xfrm>
            <a:off x="462963" y="0"/>
            <a:ext cx="7496175" cy="2543175"/>
          </a:xfrm>
          <a:prstGeom prst="rect">
            <a:avLst/>
          </a:prstGeom>
        </p:spPr>
      </p:pic>
      <p:pic>
        <p:nvPicPr>
          <p:cNvPr id="10" name="Picture 2" descr="Đá vôi là gì? Phân loại đá vôi - Moneyda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71" y="2610878"/>
            <a:ext cx="2554459" cy="195341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da voi - VietL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216" y="2663657"/>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Đá Lông Vũ - Nham Thạch Trắng ICDI Aquarium and Pe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7999" y="2663657"/>
            <a:ext cx="2488254" cy="1900631"/>
          </a:xfrm>
          <a:prstGeom prst="rect">
            <a:avLst/>
          </a:prstGeom>
          <a:noFill/>
          <a:extLst>
            <a:ext uri="{909E8E84-426E-40DD-AFC4-6F175D3DCCD1}">
              <a14:hiddenFill xmlns:a14="http://schemas.microsoft.com/office/drawing/2010/main">
                <a:solidFill>
                  <a:srgbClr val="FFFFFF"/>
                </a:solidFill>
              </a14:hiddenFill>
            </a:ext>
          </a:extLst>
        </p:spPr>
      </p:pic>
      <p:sp>
        <p:nvSpPr>
          <p:cNvPr id="13" name="Google Shape;204;p13"/>
          <p:cNvSpPr txBox="1">
            <a:spLocks/>
          </p:cNvSpPr>
          <p:nvPr/>
        </p:nvSpPr>
        <p:spPr>
          <a:xfrm>
            <a:off x="3081901" y="4610592"/>
            <a:ext cx="2726098" cy="456658"/>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1pPr>
            <a:lvl2pPr marR="0" lvl="1"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2pPr>
            <a:lvl3pPr marR="0" lvl="2"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3pPr>
            <a:lvl4pPr marR="0" lvl="3"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4pPr>
            <a:lvl5pPr marR="0" lvl="4"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5pPr>
            <a:lvl6pPr marR="0" lvl="5"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6pPr>
            <a:lvl7pPr marR="0" lvl="6"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7pPr>
            <a:lvl8pPr marR="0" lvl="7"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8pPr>
            <a:lvl9pPr marR="0" lvl="8"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9pPr>
          </a:lstStyle>
          <a:p>
            <a:pPr algn="ctr">
              <a:lnSpc>
                <a:spcPct val="135000"/>
              </a:lnSpc>
            </a:pPr>
            <a:r>
              <a:rPr lang="en-GB" sz="2200" b="0">
                <a:solidFill>
                  <a:schemeClr val="tx1"/>
                </a:solidFill>
                <a:latin typeface="Arial" panose="020B0604020202020204" pitchFamily="34" charset="0"/>
                <a:cs typeface="Arial" panose="020B0604020202020204" pitchFamily="34" charset="0"/>
              </a:rPr>
              <a:t>Một số mẫu đá vôi</a:t>
            </a:r>
            <a:endParaRPr lang="vi-VN" sz="22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706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61</a:t>
            </a:fld>
            <a:endParaRPr lang="en"/>
          </a:p>
        </p:txBody>
      </p:sp>
      <p:graphicFrame>
        <p:nvGraphicFramePr>
          <p:cNvPr id="7" name="Table 6"/>
          <p:cNvGraphicFramePr>
            <a:graphicFrameLocks noGrp="1"/>
          </p:cNvGraphicFramePr>
          <p:nvPr>
            <p:extLst>
              <p:ext uri="{D42A27DB-BD31-4B8C-83A1-F6EECF244321}">
                <p14:modId xmlns:p14="http://schemas.microsoft.com/office/powerpoint/2010/main" val="259471640"/>
              </p:ext>
            </p:extLst>
          </p:nvPr>
        </p:nvGraphicFramePr>
        <p:xfrm>
          <a:off x="195872" y="361928"/>
          <a:ext cx="8667031" cy="4616726"/>
        </p:xfrm>
        <a:graphic>
          <a:graphicData uri="http://schemas.openxmlformats.org/drawingml/2006/table">
            <a:tbl>
              <a:tblPr firstRow="1" firstCol="1" bandRow="1">
                <a:tableStyleId>{93296810-A885-4BE3-A3E7-6D5BEEA58F35}</a:tableStyleId>
              </a:tblPr>
              <a:tblGrid>
                <a:gridCol w="2488471">
                  <a:extLst>
                    <a:ext uri="{9D8B030D-6E8A-4147-A177-3AD203B41FA5}">
                      <a16:colId xmlns:a16="http://schemas.microsoft.com/office/drawing/2014/main" val="4015865293"/>
                    </a:ext>
                  </a:extLst>
                </a:gridCol>
                <a:gridCol w="2912283">
                  <a:extLst>
                    <a:ext uri="{9D8B030D-6E8A-4147-A177-3AD203B41FA5}">
                      <a16:colId xmlns:a16="http://schemas.microsoft.com/office/drawing/2014/main" val="3338804240"/>
                    </a:ext>
                  </a:extLst>
                </a:gridCol>
                <a:gridCol w="3266277">
                  <a:extLst>
                    <a:ext uri="{9D8B030D-6E8A-4147-A177-3AD203B41FA5}">
                      <a16:colId xmlns:a16="http://schemas.microsoft.com/office/drawing/2014/main" val="3829635679"/>
                    </a:ext>
                  </a:extLst>
                </a:gridCol>
              </a:tblGrid>
              <a:tr h="593366">
                <a:tc>
                  <a:txBody>
                    <a:bodyPr/>
                    <a:lstStyle/>
                    <a:p>
                      <a:pPr algn="ctr">
                        <a:lnSpc>
                          <a:spcPct val="150000"/>
                        </a:lnSpc>
                        <a:spcAft>
                          <a:spcPts val="1000"/>
                        </a:spcAft>
                      </a:pPr>
                      <a:r>
                        <a:rPr lang="en-US" sz="2200">
                          <a:effectLst/>
                        </a:rPr>
                        <a:t>Tên nguyên</a:t>
                      </a:r>
                      <a:r>
                        <a:rPr lang="en-US" sz="2200" baseline="0">
                          <a:effectLst/>
                        </a:rPr>
                        <a:t> liệu</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ctr">
                        <a:lnSpc>
                          <a:spcPct val="150000"/>
                        </a:lnSpc>
                        <a:spcAft>
                          <a:spcPts val="1000"/>
                        </a:spcAft>
                      </a:pPr>
                      <a:r>
                        <a:rPr lang="en-US" sz="2200">
                          <a:effectLst/>
                        </a:rPr>
                        <a:t>Thành phần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ctr">
                        <a:lnSpc>
                          <a:spcPct val="150000"/>
                        </a:lnSpc>
                        <a:spcAft>
                          <a:spcPts val="1000"/>
                        </a:spcAft>
                      </a:pPr>
                      <a:r>
                        <a:rPr lang="en-US" sz="2200">
                          <a:effectLst/>
                        </a:rPr>
                        <a:t>Ứng dụng</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881296036"/>
                  </a:ext>
                </a:extLst>
              </a:tr>
              <a:tr h="1734964">
                <a:tc>
                  <a:txBody>
                    <a:bodyPr/>
                    <a:lstStyle/>
                    <a:p>
                      <a:pPr>
                        <a:lnSpc>
                          <a:spcPct val="150000"/>
                        </a:lnSpc>
                        <a:spcAft>
                          <a:spcPts val="1000"/>
                        </a:spcAft>
                      </a:pPr>
                      <a:r>
                        <a:rPr lang="en-US" sz="2200">
                          <a:effectLst/>
                        </a:rPr>
                        <a:t>Quặng</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just">
                        <a:lnSpc>
                          <a:spcPct val="150000"/>
                        </a:lnSpc>
                        <a:spcAft>
                          <a:spcPts val="1000"/>
                        </a:spcAft>
                      </a:pPr>
                      <a:r>
                        <a:rPr lang="en-US" sz="2200">
                          <a:effectLst/>
                        </a:rPr>
                        <a:t>Là các loại đất đá chứa khoáng chất như kim loại, đá quý… với hàm lượng lớn.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just">
                        <a:lnSpc>
                          <a:spcPct val="150000"/>
                        </a:lnSpc>
                        <a:spcAft>
                          <a:spcPts val="1000"/>
                        </a:spcAft>
                      </a:pPr>
                      <a:r>
                        <a:rPr lang="en-US" sz="2200">
                          <a:effectLst/>
                        </a:rPr>
                        <a:t>Nguyên liệu quan trọng trong công nghiệp luyện kim, sản xuất nhôm, sản xuất phân bón…</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1168985747"/>
                  </a:ext>
                </a:extLst>
              </a:tr>
              <a:tr h="1734964">
                <a:tc>
                  <a:txBody>
                    <a:bodyPr/>
                    <a:lstStyle/>
                    <a:p>
                      <a:pPr>
                        <a:lnSpc>
                          <a:spcPct val="150000"/>
                        </a:lnSpc>
                        <a:spcAft>
                          <a:spcPts val="1000"/>
                        </a:spcAft>
                      </a:pPr>
                      <a:r>
                        <a:rPr lang="en-US" sz="2200">
                          <a:effectLst/>
                        </a:rPr>
                        <a:t>Đá vôi</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just">
                        <a:lnSpc>
                          <a:spcPct val="150000"/>
                        </a:lnSpc>
                        <a:spcAft>
                          <a:spcPts val="1000"/>
                        </a:spcAft>
                      </a:pPr>
                      <a:r>
                        <a:rPr lang="en-US" sz="2200">
                          <a:effectLst/>
                        </a:rPr>
                        <a:t>Thành phần chính là calcium carbonate, tương đối cứng, không tan trong nước.</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tc>
                  <a:txBody>
                    <a:bodyPr/>
                    <a:lstStyle/>
                    <a:p>
                      <a:pPr algn="just">
                        <a:lnSpc>
                          <a:spcPct val="150000"/>
                        </a:lnSpc>
                        <a:spcAft>
                          <a:spcPts val="1000"/>
                        </a:spcAft>
                      </a:pPr>
                      <a:r>
                        <a:rPr lang="en-US" sz="2200">
                          <a:effectLst/>
                        </a:rPr>
                        <a:t>Làm vật liệu xây dựng, làm chế phẩm…</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txBody>
                  <a:tcPr marL="50006" marR="50006" marT="0" marB="0" anchor="ctr"/>
                </a:tc>
                <a:extLst>
                  <a:ext uri="{0D108BD9-81ED-4DB2-BD59-A6C34878D82A}">
                    <a16:rowId xmlns:a16="http://schemas.microsoft.com/office/drawing/2014/main" val="3873656841"/>
                  </a:ext>
                </a:extLst>
              </a:tr>
            </a:tbl>
          </a:graphicData>
        </a:graphic>
      </p:graphicFrame>
    </p:spTree>
    <p:extLst>
      <p:ext uri="{BB962C8B-B14F-4D97-AF65-F5344CB8AC3E}">
        <p14:creationId xmlns:p14="http://schemas.microsoft.com/office/powerpoint/2010/main" val="39839229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62</a:t>
            </a:fld>
            <a:endParaRPr lang="en"/>
          </a:p>
        </p:txBody>
      </p:sp>
      <p:sp>
        <p:nvSpPr>
          <p:cNvPr id="4" name="Rounded Rectangle 3"/>
          <p:cNvSpPr/>
          <p:nvPr/>
        </p:nvSpPr>
        <p:spPr>
          <a:xfrm>
            <a:off x="3080083" y="1531880"/>
            <a:ext cx="5949319" cy="343095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6" name="Picture 2" descr="https://employer.123job.vn/images/temp/comin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57" y="1961148"/>
            <a:ext cx="2104948" cy="2104949"/>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642;p22"/>
          <p:cNvSpPr txBox="1">
            <a:spLocks/>
          </p:cNvSpPr>
          <p:nvPr/>
        </p:nvSpPr>
        <p:spPr>
          <a:xfrm>
            <a:off x="3227604" y="1728680"/>
            <a:ext cx="5654276" cy="303735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1pPr>
            <a:lvl2pPr marL="914400" marR="0" lvl="1"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2pPr>
            <a:lvl3pPr marL="1371600" marR="0" lvl="2" indent="-381000" algn="l" rtl="0">
              <a:lnSpc>
                <a:spcPct val="115000"/>
              </a:lnSpc>
              <a:spcBef>
                <a:spcPts val="800"/>
              </a:spcBef>
              <a:spcAft>
                <a:spcPts val="0"/>
              </a:spcAft>
              <a:buClr>
                <a:schemeClr val="accent2"/>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3pPr>
            <a:lvl4pPr marL="1828800" marR="0" lvl="3"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4pPr>
            <a:lvl5pPr marL="2286000" marR="0" lvl="4"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5pPr>
            <a:lvl6pPr marL="2743200" marR="0" lvl="5"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6pPr>
            <a:lvl7pPr marL="3200400" marR="0" lvl="6"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7pPr>
            <a:lvl8pPr marL="3657600" marR="0" lvl="7" indent="-381000" algn="l" rtl="0">
              <a:lnSpc>
                <a:spcPct val="115000"/>
              </a:lnSpc>
              <a:spcBef>
                <a:spcPts val="800"/>
              </a:spcBef>
              <a:spcAft>
                <a:spcPts val="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8pPr>
            <a:lvl9pPr marL="4114800" marR="0" lvl="8" indent="-381000" algn="l" rtl="0">
              <a:lnSpc>
                <a:spcPct val="115000"/>
              </a:lnSpc>
              <a:spcBef>
                <a:spcPts val="800"/>
              </a:spcBef>
              <a:spcAft>
                <a:spcPts val="800"/>
              </a:spcAft>
              <a:buClr>
                <a:schemeClr val="dk1"/>
              </a:buClr>
              <a:buSzPts val="2400"/>
              <a:buFont typeface="Encode Sans Semi Condensed Light"/>
              <a:buChar char="■"/>
              <a:defRPr sz="2400" b="0" i="0" u="none" strike="noStrike" cap="none">
                <a:solidFill>
                  <a:schemeClr val="dk1"/>
                </a:solidFill>
                <a:latin typeface="Encode Sans Semi Condensed Light"/>
                <a:ea typeface="Encode Sans Semi Condensed Light"/>
                <a:cs typeface="Encode Sans Semi Condensed Light"/>
                <a:sym typeface="Encode Sans Semi Condensed Light"/>
              </a:defRPr>
            </a:lvl9pPr>
          </a:lstStyle>
          <a:p>
            <a:pPr marL="0" indent="0" algn="just">
              <a:lnSpc>
                <a:spcPct val="130000"/>
              </a:lnSpc>
              <a:spcBef>
                <a:spcPts val="600"/>
              </a:spcBef>
              <a:spcAft>
                <a:spcPts val="600"/>
              </a:spcAft>
              <a:buFont typeface="Encode Sans Semi Condensed Light"/>
              <a:buNone/>
            </a:pPr>
            <a:r>
              <a:rPr lang="en-GB" sz="2200" b="1">
                <a:latin typeface="Arial" panose="020B0604020202020204" pitchFamily="34" charset="0"/>
                <a:cs typeface="Arial" panose="020B0604020202020204" pitchFamily="34" charset="0"/>
              </a:rPr>
              <a:t>Nhiệm vụ: </a:t>
            </a:r>
          </a:p>
          <a:p>
            <a:pPr marL="342900" indent="-342900" algn="just">
              <a:lnSpc>
                <a:spcPct val="130000"/>
              </a:lnSpc>
              <a:spcBef>
                <a:spcPts val="600"/>
              </a:spcBef>
              <a:spcAft>
                <a:spcPts val="600"/>
              </a:spcAft>
              <a:buFont typeface="Wingdings" panose="05000000000000000000" pitchFamily="2" charset="2"/>
              <a:buChar char="v"/>
            </a:pPr>
            <a:r>
              <a:rPr lang="en-GB" sz="2200">
                <a:latin typeface="Arial" panose="020B0604020202020204" pitchFamily="34" charset="0"/>
                <a:cs typeface="Arial" panose="020B0604020202020204" pitchFamily="34" charset="0"/>
              </a:rPr>
              <a:t>Đề xuất phương án kiểm chứng độ cứng của đá vôi và tiến hành thí nghiệm đá vôi tác dụng với dung dịch hydrochloric acid.</a:t>
            </a:r>
          </a:p>
          <a:p>
            <a:pPr marL="342900" indent="-342900" algn="just">
              <a:lnSpc>
                <a:spcPct val="130000"/>
              </a:lnSpc>
              <a:spcBef>
                <a:spcPts val="600"/>
              </a:spcBef>
              <a:spcAft>
                <a:spcPts val="600"/>
              </a:spcAft>
              <a:buFont typeface="Wingdings" panose="05000000000000000000" pitchFamily="2" charset="2"/>
              <a:buChar char="v"/>
            </a:pPr>
            <a:r>
              <a:rPr lang="en-GB" sz="2200">
                <a:latin typeface="Arial" panose="020B0604020202020204" pitchFamily="34" charset="0"/>
                <a:cs typeface="Arial" panose="020B0604020202020204" pitchFamily="34" charset="0"/>
              </a:rPr>
              <a:t>Giải thích hiện tượng mưa axit làm hư hại các hiện tượng để đá ngoài trời.</a:t>
            </a:r>
          </a:p>
        </p:txBody>
      </p:sp>
      <p:sp>
        <p:nvSpPr>
          <p:cNvPr id="8" name="Rectangle 7"/>
          <p:cNvSpPr/>
          <p:nvPr/>
        </p:nvSpPr>
        <p:spPr>
          <a:xfrm>
            <a:off x="753449" y="671340"/>
            <a:ext cx="3938867" cy="590931"/>
          </a:xfrm>
          <a:prstGeom prst="rect">
            <a:avLst/>
          </a:prstGeom>
        </p:spPr>
        <p:txBody>
          <a:bodyPr wrap="square">
            <a:spAutoFit/>
          </a:bodyPr>
          <a:lstStyle/>
          <a:p>
            <a:pPr algn="just">
              <a:lnSpc>
                <a:spcPct val="135000"/>
              </a:lnSpc>
              <a:spcBef>
                <a:spcPts val="1200"/>
              </a:spcBef>
              <a:spcAft>
                <a:spcPts val="1200"/>
              </a:spcAft>
            </a:pPr>
            <a:r>
              <a:rPr lang="nl-NL" sz="24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Thảo luận </a:t>
            </a:r>
            <a:r>
              <a:rPr lang="nl-NL" sz="2400" b="1" dirty="0" smtClean="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nhóm (5 Phút)</a:t>
            </a:r>
            <a:endParaRPr lang="en-US" sz="24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21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63</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3626338383"/>
              </p:ext>
            </p:extLst>
          </p:nvPr>
        </p:nvGraphicFramePr>
        <p:xfrm>
          <a:off x="753449" y="1656841"/>
          <a:ext cx="7428025" cy="3213609"/>
        </p:xfrm>
        <a:graphic>
          <a:graphicData uri="http://schemas.openxmlformats.org/drawingml/2006/table">
            <a:tbl>
              <a:tblPr firstRow="1" bandRow="1">
                <a:tableStyleId>{93296810-A885-4BE3-A3E7-6D5BEEA58F35}</a:tableStyleId>
              </a:tblPr>
              <a:tblGrid>
                <a:gridCol w="2476008">
                  <a:extLst>
                    <a:ext uri="{9D8B030D-6E8A-4147-A177-3AD203B41FA5}">
                      <a16:colId xmlns:a16="http://schemas.microsoft.com/office/drawing/2014/main" val="607010061"/>
                    </a:ext>
                  </a:extLst>
                </a:gridCol>
                <a:gridCol w="2610505">
                  <a:extLst>
                    <a:ext uri="{9D8B030D-6E8A-4147-A177-3AD203B41FA5}">
                      <a16:colId xmlns:a16="http://schemas.microsoft.com/office/drawing/2014/main" val="2562999665"/>
                    </a:ext>
                  </a:extLst>
                </a:gridCol>
                <a:gridCol w="2341512">
                  <a:extLst>
                    <a:ext uri="{9D8B030D-6E8A-4147-A177-3AD203B41FA5}">
                      <a16:colId xmlns:a16="http://schemas.microsoft.com/office/drawing/2014/main" val="4107926157"/>
                    </a:ext>
                  </a:extLst>
                </a:gridCol>
              </a:tblGrid>
              <a:tr h="842213">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a:t>Tính</a:t>
                      </a:r>
                      <a:r>
                        <a:rPr lang="en-GB" sz="2200" baseline="0"/>
                        <a:t> chất đá vôi</a:t>
                      </a:r>
                      <a:endParaRPr lang="en-US" sz="2200"/>
                    </a:p>
                  </a:txBody>
                  <a:tcPr anchor="ctr"/>
                </a:tc>
                <a:tc>
                  <a:txBody>
                    <a:bodyPr/>
                    <a:lstStyle/>
                    <a:p>
                      <a:pPr algn="ctr"/>
                      <a:r>
                        <a:rPr lang="en-GB" sz="2200"/>
                        <a:t>Thí</a:t>
                      </a:r>
                      <a:r>
                        <a:rPr lang="en-GB" sz="2200" baseline="0"/>
                        <a:t> nghiệm</a:t>
                      </a:r>
                      <a:endParaRPr lang="en-US" sz="2200"/>
                    </a:p>
                  </a:txBody>
                  <a:tcPr anchor="ctr"/>
                </a:tc>
                <a:tc>
                  <a:txBody>
                    <a:bodyPr/>
                    <a:lstStyle/>
                    <a:p>
                      <a:pPr algn="ctr"/>
                      <a:r>
                        <a:rPr lang="en-GB" sz="2200"/>
                        <a:t>Hiện</a:t>
                      </a:r>
                      <a:r>
                        <a:rPr lang="en-GB" sz="2200" baseline="0"/>
                        <a:t> tượng</a:t>
                      </a:r>
                      <a:endParaRPr lang="en-US" sz="2200"/>
                    </a:p>
                  </a:txBody>
                  <a:tcPr anchor="ctr"/>
                </a:tc>
                <a:extLst>
                  <a:ext uri="{0D108BD9-81ED-4DB2-BD59-A6C34878D82A}">
                    <a16:rowId xmlns:a16="http://schemas.microsoft.com/office/drawing/2014/main" val="374623728"/>
                  </a:ext>
                </a:extLst>
              </a:tr>
              <a:tr h="1152745">
                <a:tc>
                  <a:txBody>
                    <a:bodyPr/>
                    <a:lstStyle/>
                    <a:p>
                      <a:pPr algn="ctr"/>
                      <a:r>
                        <a:rPr lang="en-GB" sz="2200"/>
                        <a:t>Tính</a:t>
                      </a:r>
                      <a:r>
                        <a:rPr lang="en-GB" sz="2200" baseline="0"/>
                        <a:t> ăn mòn</a:t>
                      </a:r>
                      <a:endParaRPr lang="en-US" sz="2200"/>
                    </a:p>
                  </a:txBody>
                  <a:tcPr anchor="ctr"/>
                </a:tc>
                <a:tc>
                  <a:txBody>
                    <a:bodyPr/>
                    <a:lstStyle/>
                    <a:p>
                      <a:pPr algn="ctr"/>
                      <a:r>
                        <a:rPr lang="en-GB" sz="2200"/>
                        <a:t>Nhỏ</a:t>
                      </a:r>
                      <a:r>
                        <a:rPr lang="en-GB" sz="2200" baseline="0"/>
                        <a:t> acid vào đá vôi</a:t>
                      </a:r>
                      <a:endParaRPr lang="en-US" sz="220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a:t>Có nhiều bọt khí thoát ra</a:t>
                      </a:r>
                      <a:endParaRPr lang="en-US" sz="2200"/>
                    </a:p>
                  </a:txBody>
                  <a:tcPr anchor="ctr"/>
                </a:tc>
                <a:extLst>
                  <a:ext uri="{0D108BD9-81ED-4DB2-BD59-A6C34878D82A}">
                    <a16:rowId xmlns:a16="http://schemas.microsoft.com/office/drawing/2014/main" val="3297397170"/>
                  </a:ext>
                </a:extLst>
              </a:tr>
              <a:tr h="1218651">
                <a:tc>
                  <a:txBody>
                    <a:bodyPr/>
                    <a:lstStyle/>
                    <a:p>
                      <a:pPr algn="ctr"/>
                      <a:r>
                        <a:rPr lang="en-GB" sz="2200"/>
                        <a:t>Tính</a:t>
                      </a:r>
                      <a:r>
                        <a:rPr lang="en-GB" sz="2200" baseline="0"/>
                        <a:t> cứng</a:t>
                      </a:r>
                      <a:endParaRPr lang="en-US" sz="2200"/>
                    </a:p>
                  </a:txBody>
                  <a:tcPr anchor="ctr"/>
                </a:tc>
                <a:tc>
                  <a:txBody>
                    <a:bodyPr/>
                    <a:lstStyle/>
                    <a:p>
                      <a:pPr algn="ctr"/>
                      <a:r>
                        <a:rPr lang="en-GB" sz="2200"/>
                        <a:t>Vạch</a:t>
                      </a:r>
                      <a:r>
                        <a:rPr lang="en-GB" sz="2200" baseline="0"/>
                        <a:t> đinh sắt lên bề mặt hòn đá vôi</a:t>
                      </a:r>
                      <a:endParaRPr lang="en-US" sz="2200"/>
                    </a:p>
                  </a:txBody>
                  <a:tcPr anchor="ct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2200"/>
                        <a:t>Đá vôi bị trầy xước</a:t>
                      </a:r>
                      <a:endParaRPr lang="en-US" sz="2200"/>
                    </a:p>
                  </a:txBody>
                  <a:tcPr anchor="ctr"/>
                </a:tc>
                <a:extLst>
                  <a:ext uri="{0D108BD9-81ED-4DB2-BD59-A6C34878D82A}">
                    <a16:rowId xmlns:a16="http://schemas.microsoft.com/office/drawing/2014/main" val="772041558"/>
                  </a:ext>
                </a:extLst>
              </a:tr>
            </a:tbl>
          </a:graphicData>
        </a:graphic>
      </p:graphicFrame>
      <p:sp>
        <p:nvSpPr>
          <p:cNvPr id="5" name="Rectangle 4"/>
          <p:cNvSpPr/>
          <p:nvPr/>
        </p:nvSpPr>
        <p:spPr>
          <a:xfrm>
            <a:off x="753449" y="671340"/>
            <a:ext cx="3938867" cy="536301"/>
          </a:xfrm>
          <a:prstGeom prst="rect">
            <a:avLst/>
          </a:prstGeom>
        </p:spPr>
        <p:txBody>
          <a:bodyPr wrap="square">
            <a:spAutoFit/>
          </a:bodyPr>
          <a:lstStyle/>
          <a:p>
            <a:pPr algn="just">
              <a:lnSpc>
                <a:spcPct val="135000"/>
              </a:lnSpc>
              <a:spcBef>
                <a:spcPts val="1200"/>
              </a:spcBef>
              <a:spcAft>
                <a:spcPts val="1200"/>
              </a:spcAft>
            </a:pPr>
            <a:r>
              <a:rPr lang="nl-NL"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Tính chất của nguyên liệu</a:t>
            </a:r>
            <a:endParaRPr lang="en-US" sz="2400" b="1">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384397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64</a:t>
            </a:fld>
            <a:endParaRPr lang="en"/>
          </a:p>
        </p:txBody>
      </p:sp>
      <p:sp>
        <p:nvSpPr>
          <p:cNvPr id="4" name="Title 1"/>
          <p:cNvSpPr>
            <a:spLocks noGrp="1"/>
          </p:cNvSpPr>
          <p:nvPr>
            <p:ph type="title"/>
          </p:nvPr>
        </p:nvSpPr>
        <p:spPr>
          <a:xfrm>
            <a:off x="678778" y="240632"/>
            <a:ext cx="5673895" cy="1172141"/>
          </a:xfrm>
        </p:spPr>
        <p:txBody>
          <a:bodyPr/>
          <a:lstStyle/>
          <a:p>
            <a:pPr algn="just">
              <a:lnSpc>
                <a:spcPct val="120000"/>
              </a:lnSpc>
            </a:pPr>
            <a:r>
              <a:rPr lang="en-GB" sz="2200">
                <a:solidFill>
                  <a:schemeClr val="accent2"/>
                </a:solidFill>
                <a:latin typeface="+mn-lt"/>
              </a:rPr>
              <a:t>Nêu một số biện pháp sử dụng các nguyên liệu an toàn, hiệu quả và bảo đảm sự phát triển bền vững.</a:t>
            </a:r>
            <a:endParaRPr lang="en-US" sz="2200">
              <a:solidFill>
                <a:schemeClr val="accent2"/>
              </a:solidFill>
              <a:latin typeface="+mn-lt"/>
            </a:endParaRPr>
          </a:p>
        </p:txBody>
      </p:sp>
      <p:grpSp>
        <p:nvGrpSpPr>
          <p:cNvPr id="13" name="Group 12"/>
          <p:cNvGrpSpPr/>
          <p:nvPr/>
        </p:nvGrpSpPr>
        <p:grpSpPr>
          <a:xfrm>
            <a:off x="139114" y="1613358"/>
            <a:ext cx="3614739" cy="3482016"/>
            <a:chOff x="139114" y="1613358"/>
            <a:chExt cx="3614739" cy="3482016"/>
          </a:xfrm>
        </p:grpSpPr>
        <p:pic>
          <p:nvPicPr>
            <p:cNvPr id="9" name="Picture 8"/>
            <p:cNvPicPr>
              <a:picLocks noChangeAspect="1"/>
            </p:cNvPicPr>
            <p:nvPr/>
          </p:nvPicPr>
          <p:blipFill>
            <a:blip r:embed="rId2"/>
            <a:stretch>
              <a:fillRect/>
            </a:stretch>
          </p:blipFill>
          <p:spPr>
            <a:xfrm>
              <a:off x="139114" y="1613358"/>
              <a:ext cx="3614739" cy="2513474"/>
            </a:xfrm>
            <a:prstGeom prst="rect">
              <a:avLst/>
            </a:prstGeom>
          </p:spPr>
        </p:pic>
        <p:sp>
          <p:nvSpPr>
            <p:cNvPr id="11" name="Google Shape;204;p13"/>
            <p:cNvSpPr txBox="1">
              <a:spLocks/>
            </p:cNvSpPr>
            <p:nvPr/>
          </p:nvSpPr>
          <p:spPr>
            <a:xfrm>
              <a:off x="590298" y="4154956"/>
              <a:ext cx="2712370" cy="940418"/>
            </a:xfrm>
            <a:prstGeom prst="rect">
              <a:avLst/>
            </a:prstGeom>
            <a:solidFill>
              <a:schemeClr val="bg1"/>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1pPr>
              <a:lvl2pPr marR="0" lvl="1"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2pPr>
              <a:lvl3pPr marR="0" lvl="2"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3pPr>
              <a:lvl4pPr marR="0" lvl="3"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4pPr>
              <a:lvl5pPr marR="0" lvl="4"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5pPr>
              <a:lvl6pPr marR="0" lvl="5"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6pPr>
              <a:lvl7pPr marR="0" lvl="6"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7pPr>
              <a:lvl8pPr marR="0" lvl="7"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8pPr>
              <a:lvl9pPr marR="0" lvl="8"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9pPr>
            </a:lstStyle>
            <a:p>
              <a:pPr algn="ctr">
                <a:lnSpc>
                  <a:spcPct val="135000"/>
                </a:lnSpc>
              </a:pPr>
              <a:r>
                <a:rPr lang="en-GB" sz="2200" b="0">
                  <a:solidFill>
                    <a:schemeClr val="tx1"/>
                  </a:solidFill>
                  <a:latin typeface="Arial" panose="020B0604020202020204" pitchFamily="34" charset="0"/>
                  <a:cs typeface="Arial" panose="020B0604020202020204" pitchFamily="34" charset="0"/>
                </a:rPr>
                <a:t>Đổi mới công nghệ khai thác, chế biến</a:t>
              </a:r>
              <a:endParaRPr lang="vi-VN" sz="2200" b="0">
                <a:solidFill>
                  <a:schemeClr val="tx1"/>
                </a:solidFill>
                <a:latin typeface="Arial" panose="020B0604020202020204" pitchFamily="34" charset="0"/>
                <a:cs typeface="Arial" panose="020B0604020202020204" pitchFamily="34" charset="0"/>
              </a:endParaRPr>
            </a:p>
          </p:txBody>
        </p:sp>
      </p:grpSp>
      <p:grpSp>
        <p:nvGrpSpPr>
          <p:cNvPr id="14" name="Group 13"/>
          <p:cNvGrpSpPr/>
          <p:nvPr/>
        </p:nvGrpSpPr>
        <p:grpSpPr>
          <a:xfrm>
            <a:off x="4742698" y="1613358"/>
            <a:ext cx="3581700" cy="3498109"/>
            <a:chOff x="4742698" y="1613358"/>
            <a:chExt cx="3581700" cy="3498109"/>
          </a:xfrm>
        </p:grpSpPr>
        <p:pic>
          <p:nvPicPr>
            <p:cNvPr id="10" name="Picture 9"/>
            <p:cNvPicPr>
              <a:picLocks noChangeAspect="1"/>
            </p:cNvPicPr>
            <p:nvPr/>
          </p:nvPicPr>
          <p:blipFill>
            <a:blip r:embed="rId3"/>
            <a:stretch>
              <a:fillRect/>
            </a:stretch>
          </p:blipFill>
          <p:spPr>
            <a:xfrm>
              <a:off x="4742698" y="1613358"/>
              <a:ext cx="3581700" cy="2513474"/>
            </a:xfrm>
            <a:prstGeom prst="rect">
              <a:avLst/>
            </a:prstGeom>
          </p:spPr>
        </p:pic>
        <p:sp>
          <p:nvSpPr>
            <p:cNvPr id="12" name="Google Shape;204;p13"/>
            <p:cNvSpPr txBox="1">
              <a:spLocks/>
            </p:cNvSpPr>
            <p:nvPr/>
          </p:nvSpPr>
          <p:spPr>
            <a:xfrm>
              <a:off x="5091687" y="4171049"/>
              <a:ext cx="3232711" cy="940418"/>
            </a:xfrm>
            <a:prstGeom prst="rect">
              <a:avLst/>
            </a:prstGeom>
            <a:solidFill>
              <a:schemeClr val="bg1"/>
            </a:solid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1pPr>
              <a:lvl2pPr marR="0" lvl="1"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2pPr>
              <a:lvl3pPr marR="0" lvl="2"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3pPr>
              <a:lvl4pPr marR="0" lvl="3"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4pPr>
              <a:lvl5pPr marR="0" lvl="4"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5pPr>
              <a:lvl6pPr marR="0" lvl="5"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6pPr>
              <a:lvl7pPr marR="0" lvl="6"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7pPr>
              <a:lvl8pPr marR="0" lvl="7"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8pPr>
              <a:lvl9pPr marR="0" lvl="8" algn="l" rtl="0">
                <a:lnSpc>
                  <a:spcPct val="90000"/>
                </a:lnSpc>
                <a:spcBef>
                  <a:spcPts val="0"/>
                </a:spcBef>
                <a:spcAft>
                  <a:spcPts val="0"/>
                </a:spcAft>
                <a:buClr>
                  <a:schemeClr val="accent1"/>
                </a:buClr>
                <a:buSzPts val="3200"/>
                <a:buFont typeface="Catamaran"/>
                <a:buNone/>
                <a:defRPr sz="3200" b="1" i="0" u="none" strike="noStrike" cap="none">
                  <a:solidFill>
                    <a:schemeClr val="accent1"/>
                  </a:solidFill>
                  <a:latin typeface="Catamaran"/>
                  <a:ea typeface="Catamaran"/>
                  <a:cs typeface="Catamaran"/>
                  <a:sym typeface="Catamaran"/>
                </a:defRPr>
              </a:lvl9pPr>
            </a:lstStyle>
            <a:p>
              <a:pPr algn="ctr">
                <a:lnSpc>
                  <a:spcPct val="135000"/>
                </a:lnSpc>
              </a:pPr>
              <a:r>
                <a:rPr lang="en-GB" sz="2200" b="0">
                  <a:solidFill>
                    <a:schemeClr val="tx1"/>
                  </a:solidFill>
                  <a:latin typeface="Arial" panose="020B0604020202020204" pitchFamily="34" charset="0"/>
                  <a:cs typeface="Arial" panose="020B0604020202020204" pitchFamily="34" charset="0"/>
                </a:rPr>
                <a:t>Kiểm soát, xử lí chất thải, bảo vệ môi trường</a:t>
              </a:r>
              <a:endParaRPr lang="vi-VN" sz="2200" b="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9156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474" y="168442"/>
            <a:ext cx="3817174" cy="390014"/>
          </a:xfrm>
        </p:spPr>
        <p:txBody>
          <a:bodyPr/>
          <a:lstStyle/>
          <a:p>
            <a:r>
              <a:rPr lang="en-GB" sz="2800">
                <a:solidFill>
                  <a:schemeClr val="accent2"/>
                </a:solidFill>
                <a:latin typeface="Arial" panose="020B0604020202020204" pitchFamily="34" charset="0"/>
                <a:cs typeface="Arial" panose="020B0604020202020204" pitchFamily="34" charset="0"/>
              </a:rPr>
              <a:t>GHI NHỚ, TỔNG KẾT</a:t>
            </a:r>
            <a:endParaRPr lang="en-US" sz="2800">
              <a:solidFill>
                <a:schemeClr val="accent2"/>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65</a:t>
            </a:fld>
            <a:endParaRPr lang="en"/>
          </a:p>
        </p:txBody>
      </p:sp>
      <p:grpSp>
        <p:nvGrpSpPr>
          <p:cNvPr id="15" name="Group 14"/>
          <p:cNvGrpSpPr/>
          <p:nvPr/>
        </p:nvGrpSpPr>
        <p:grpSpPr>
          <a:xfrm>
            <a:off x="339731" y="719858"/>
            <a:ext cx="8539574" cy="955565"/>
            <a:chOff x="496142" y="1476143"/>
            <a:chExt cx="8539574" cy="999221"/>
          </a:xfrm>
        </p:grpSpPr>
        <p:sp>
          <p:nvSpPr>
            <p:cNvPr id="6" name="Freeform 5"/>
            <p:cNvSpPr/>
            <p:nvPr/>
          </p:nvSpPr>
          <p:spPr>
            <a:xfrm>
              <a:off x="805479" y="1602259"/>
              <a:ext cx="8230237" cy="873105"/>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708870" tIns="83820" rIns="83820" bIns="83820" numCol="1" spcCol="1270" anchor="ctr" anchorCtr="0">
              <a:noAutofit/>
            </a:bodyPr>
            <a:lstStyle/>
            <a:p>
              <a:pPr marL="168275" lvl="0" algn="just" defTabSz="977900">
                <a:lnSpc>
                  <a:spcPct val="90000"/>
                </a:lnSpc>
                <a:spcBef>
                  <a:spcPct val="0"/>
                </a:spcBef>
                <a:spcAft>
                  <a:spcPct val="35000"/>
                </a:spcAft>
                <a:tabLst>
                  <a:tab pos="228600" algn="l"/>
                </a:tabLst>
              </a:pPr>
              <a:r>
                <a:rPr lang="en-GB" sz="2000" kern="1200"/>
                <a:t>Một số tính chất quan trọng của vật liệu là tính dẫn điện, tính dẫn nhiệt, tính dẻo, tính cứng, tính bền khả năng chịu nhiệt,…..</a:t>
              </a:r>
              <a:endParaRPr lang="en-US" sz="2000" kern="1200"/>
            </a:p>
          </p:txBody>
        </p:sp>
        <p:sp>
          <p:nvSpPr>
            <p:cNvPr id="7" name="Rectangle 6"/>
            <p:cNvSpPr/>
            <p:nvPr/>
          </p:nvSpPr>
          <p:spPr>
            <a:xfrm>
              <a:off x="496142" y="1476143"/>
              <a:ext cx="1031867" cy="916761"/>
            </a:xfrm>
            <a:prstGeom prst="rect">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2" name="TextBox 11"/>
            <p:cNvSpPr txBox="1"/>
            <p:nvPr/>
          </p:nvSpPr>
          <p:spPr>
            <a:xfrm>
              <a:off x="770021" y="1719079"/>
              <a:ext cx="757988" cy="400110"/>
            </a:xfrm>
            <a:prstGeom prst="rect">
              <a:avLst/>
            </a:prstGeom>
            <a:noFill/>
          </p:spPr>
          <p:txBody>
            <a:bodyPr wrap="square" rtlCol="0">
              <a:spAutoFit/>
            </a:bodyPr>
            <a:lstStyle/>
            <a:p>
              <a:r>
                <a:rPr lang="en-GB" sz="2000" b="1"/>
                <a:t>1</a:t>
              </a:r>
              <a:endParaRPr lang="en-US" sz="2000" b="1"/>
            </a:p>
          </p:txBody>
        </p:sp>
      </p:grpSp>
      <p:grpSp>
        <p:nvGrpSpPr>
          <p:cNvPr id="16" name="Group 15"/>
          <p:cNvGrpSpPr/>
          <p:nvPr/>
        </p:nvGrpSpPr>
        <p:grpSpPr>
          <a:xfrm>
            <a:off x="339731" y="1746809"/>
            <a:ext cx="8539574" cy="999221"/>
            <a:chOff x="496142" y="2575286"/>
            <a:chExt cx="8539574" cy="999221"/>
          </a:xfrm>
        </p:grpSpPr>
        <p:sp>
          <p:nvSpPr>
            <p:cNvPr id="8" name="Freeform 7"/>
            <p:cNvSpPr/>
            <p:nvPr/>
          </p:nvSpPr>
          <p:spPr>
            <a:xfrm>
              <a:off x="805480" y="2701402"/>
              <a:ext cx="8230236" cy="873105"/>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08870" tIns="83820" rIns="83820" bIns="83820" numCol="1" spcCol="1270" anchor="ctr" anchorCtr="0">
              <a:noAutofit/>
            </a:bodyPr>
            <a:lstStyle/>
            <a:p>
              <a:pPr marL="168275" lvl="0" algn="just" defTabSz="977900">
                <a:lnSpc>
                  <a:spcPct val="90000"/>
                </a:lnSpc>
                <a:spcBef>
                  <a:spcPct val="0"/>
                </a:spcBef>
                <a:spcAft>
                  <a:spcPct val="35000"/>
                </a:spcAft>
              </a:pPr>
              <a:r>
                <a:rPr lang="en-GB" sz="2000" kern="1200"/>
                <a:t>Các nhiên liệu đều cháy được. An ninh năng lượng là sự bảo đảm năng lượng dưới nhiều dạng khác nhau, đủ dùng, sạch và rẻ.</a:t>
              </a:r>
              <a:endParaRPr lang="en-US" sz="2000" kern="1200"/>
            </a:p>
          </p:txBody>
        </p:sp>
        <p:sp>
          <p:nvSpPr>
            <p:cNvPr id="9" name="Rectangle 8"/>
            <p:cNvSpPr/>
            <p:nvPr/>
          </p:nvSpPr>
          <p:spPr>
            <a:xfrm>
              <a:off x="496142" y="2575286"/>
              <a:ext cx="1031867" cy="916761"/>
            </a:xfrm>
            <a:prstGeom prst="rect">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3" name="TextBox 12"/>
            <p:cNvSpPr txBox="1"/>
            <p:nvPr/>
          </p:nvSpPr>
          <p:spPr>
            <a:xfrm>
              <a:off x="805480" y="2718300"/>
              <a:ext cx="757988" cy="400110"/>
            </a:xfrm>
            <a:prstGeom prst="rect">
              <a:avLst/>
            </a:prstGeom>
            <a:noFill/>
          </p:spPr>
          <p:txBody>
            <a:bodyPr wrap="square" rtlCol="0">
              <a:spAutoFit/>
            </a:bodyPr>
            <a:lstStyle/>
            <a:p>
              <a:r>
                <a:rPr lang="en-GB" sz="2000" b="1"/>
                <a:t>2</a:t>
              </a:r>
              <a:endParaRPr lang="en-US" sz="2000" b="1"/>
            </a:p>
          </p:txBody>
        </p:sp>
      </p:grpSp>
      <p:grpSp>
        <p:nvGrpSpPr>
          <p:cNvPr id="4" name="Group 3"/>
          <p:cNvGrpSpPr/>
          <p:nvPr/>
        </p:nvGrpSpPr>
        <p:grpSpPr>
          <a:xfrm>
            <a:off x="339731" y="2805384"/>
            <a:ext cx="8539574" cy="1076578"/>
            <a:chOff x="339731" y="2961800"/>
            <a:chExt cx="8539574" cy="1076578"/>
          </a:xfrm>
        </p:grpSpPr>
        <p:sp>
          <p:nvSpPr>
            <p:cNvPr id="10" name="Freeform 9"/>
            <p:cNvSpPr/>
            <p:nvPr/>
          </p:nvSpPr>
          <p:spPr>
            <a:xfrm>
              <a:off x="649069" y="3165273"/>
              <a:ext cx="8230236" cy="873105"/>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708870" tIns="83820" rIns="83820" bIns="83820" numCol="1" spcCol="1270" anchor="ctr" anchorCtr="0">
              <a:noAutofit/>
            </a:bodyPr>
            <a:lstStyle/>
            <a:p>
              <a:pPr marL="228600" lvl="0" algn="just" defTabSz="977900">
                <a:lnSpc>
                  <a:spcPct val="90000"/>
                </a:lnSpc>
                <a:spcBef>
                  <a:spcPct val="0"/>
                </a:spcBef>
                <a:spcAft>
                  <a:spcPct val="35000"/>
                </a:spcAft>
              </a:pPr>
              <a:r>
                <a:rPr lang="en-GB" sz="2000" kern="1200"/>
                <a:t>Quặng là các loại đất, đá chứa khoáng chất với hàm lượng lớn. Đá vôi có thành phần chính là calcium carbonate, tương đối cứng, không tan trong nước, tan trong acid.</a:t>
              </a:r>
              <a:endParaRPr lang="en-US" sz="2000" kern="1200"/>
            </a:p>
          </p:txBody>
        </p:sp>
        <p:sp>
          <p:nvSpPr>
            <p:cNvPr id="11" name="Rectangle 10"/>
            <p:cNvSpPr/>
            <p:nvPr/>
          </p:nvSpPr>
          <p:spPr>
            <a:xfrm>
              <a:off x="339731" y="2961800"/>
              <a:ext cx="1031867" cy="916761"/>
            </a:xfrm>
            <a:prstGeom prst="rect">
              <a:avLst/>
            </a:prstGeom>
          </p:spPr>
          <p:style>
            <a:lnRef idx="2">
              <a:schemeClr val="lt1">
                <a:hueOff val="0"/>
                <a:satOff val="0"/>
                <a:lumOff val="0"/>
                <a:alphaOff val="0"/>
              </a:schemeClr>
            </a:lnRef>
            <a:fillRef idx="1">
              <a:schemeClr val="accent4">
                <a:tint val="50000"/>
                <a:hueOff val="0"/>
                <a:satOff val="0"/>
                <a:lumOff val="0"/>
                <a:alphaOff val="0"/>
              </a:schemeClr>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4" name="TextBox 13"/>
            <p:cNvSpPr txBox="1"/>
            <p:nvPr/>
          </p:nvSpPr>
          <p:spPr>
            <a:xfrm>
              <a:off x="649069" y="3204736"/>
              <a:ext cx="757988" cy="430887"/>
            </a:xfrm>
            <a:prstGeom prst="rect">
              <a:avLst/>
            </a:prstGeom>
            <a:noFill/>
          </p:spPr>
          <p:txBody>
            <a:bodyPr wrap="square" rtlCol="0">
              <a:spAutoFit/>
            </a:bodyPr>
            <a:lstStyle/>
            <a:p>
              <a:r>
                <a:rPr lang="en-GB" sz="2200" b="1"/>
                <a:t>3</a:t>
              </a:r>
              <a:endParaRPr lang="en-US" sz="2200" b="1"/>
            </a:p>
          </p:txBody>
        </p:sp>
      </p:grpSp>
      <p:grpSp>
        <p:nvGrpSpPr>
          <p:cNvPr id="17" name="Group 16"/>
          <p:cNvGrpSpPr/>
          <p:nvPr/>
        </p:nvGrpSpPr>
        <p:grpSpPr>
          <a:xfrm>
            <a:off x="339731" y="3960039"/>
            <a:ext cx="8539574" cy="999221"/>
            <a:chOff x="496142" y="2575286"/>
            <a:chExt cx="8539574" cy="999221"/>
          </a:xfrm>
        </p:grpSpPr>
        <p:sp>
          <p:nvSpPr>
            <p:cNvPr id="18" name="Freeform 17"/>
            <p:cNvSpPr/>
            <p:nvPr/>
          </p:nvSpPr>
          <p:spPr>
            <a:xfrm>
              <a:off x="805480" y="2701402"/>
              <a:ext cx="8230236" cy="873105"/>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08870" tIns="83820" rIns="83820" bIns="83820" numCol="1" spcCol="1270" anchor="ctr" anchorCtr="0">
              <a:noAutofit/>
            </a:bodyPr>
            <a:lstStyle/>
            <a:p>
              <a:pPr marL="168275" lvl="0" algn="just" defTabSz="977900">
                <a:lnSpc>
                  <a:spcPct val="90000"/>
                </a:lnSpc>
                <a:spcBef>
                  <a:spcPct val="0"/>
                </a:spcBef>
                <a:spcAft>
                  <a:spcPct val="35000"/>
                </a:spcAft>
              </a:pPr>
              <a:r>
                <a:rPr lang="en-GB" sz="2000" kern="1200"/>
                <a:t>Các vật liệu, nhiên liệu, nguyên liệu được sử dụng trong nhiều lĩnh vực đời sống và sản xuất. Cần sử dụng chúng an toàn, hợp lí và đảm bảo sự phát triển bền vững.</a:t>
              </a:r>
              <a:endParaRPr lang="en-US" sz="2000" kern="1200"/>
            </a:p>
          </p:txBody>
        </p:sp>
        <p:sp>
          <p:nvSpPr>
            <p:cNvPr id="19" name="Rectangle 18"/>
            <p:cNvSpPr/>
            <p:nvPr/>
          </p:nvSpPr>
          <p:spPr>
            <a:xfrm>
              <a:off x="496142" y="2575286"/>
              <a:ext cx="1031867" cy="916761"/>
            </a:xfrm>
            <a:prstGeom prst="rect">
              <a:avLst/>
            </a:prstGeom>
          </p:spPr>
          <p:style>
            <a:lnRef idx="2">
              <a:schemeClr val="lt1">
                <a:hueOff val="0"/>
                <a:satOff val="0"/>
                <a:lumOff val="0"/>
                <a:alphaOff val="0"/>
              </a:schemeClr>
            </a:lnRef>
            <a:fillRef idx="1">
              <a:schemeClr val="accent3">
                <a:tint val="50000"/>
                <a:hueOff val="0"/>
                <a:satOff val="0"/>
                <a:lumOff val="0"/>
                <a:alphaOff val="0"/>
              </a:schemeClr>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0" name="TextBox 19"/>
            <p:cNvSpPr txBox="1"/>
            <p:nvPr/>
          </p:nvSpPr>
          <p:spPr>
            <a:xfrm>
              <a:off x="805480" y="2718300"/>
              <a:ext cx="757988" cy="400110"/>
            </a:xfrm>
            <a:prstGeom prst="rect">
              <a:avLst/>
            </a:prstGeom>
            <a:noFill/>
          </p:spPr>
          <p:txBody>
            <a:bodyPr wrap="square" rtlCol="0">
              <a:spAutoFit/>
            </a:bodyPr>
            <a:lstStyle/>
            <a:p>
              <a:r>
                <a:rPr lang="en-GB" sz="2000" b="1"/>
                <a:t>4</a:t>
              </a:r>
              <a:endParaRPr lang="en-US" sz="2000" b="1"/>
            </a:p>
          </p:txBody>
        </p:sp>
      </p:grpSp>
    </p:spTree>
    <p:extLst>
      <p:ext uri="{BB962C8B-B14F-4D97-AF65-F5344CB8AC3E}">
        <p14:creationId xmlns:p14="http://schemas.microsoft.com/office/powerpoint/2010/main" val="279773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Shape 1687"/>
        <p:cNvGrpSpPr/>
        <p:nvPr/>
      </p:nvGrpSpPr>
      <p:grpSpPr>
        <a:xfrm>
          <a:off x="0" y="0"/>
          <a:ext cx="0" cy="0"/>
          <a:chOff x="0" y="0"/>
          <a:chExt cx="0" cy="0"/>
        </a:xfrm>
      </p:grpSpPr>
      <p:sp>
        <p:nvSpPr>
          <p:cNvPr id="1688" name="Google Shape;1688;p25"/>
          <p:cNvSpPr txBox="1">
            <a:spLocks noGrp="1"/>
          </p:cNvSpPr>
          <p:nvPr>
            <p:ph type="title"/>
          </p:nvPr>
        </p:nvSpPr>
        <p:spPr>
          <a:xfrm>
            <a:off x="3060423" y="118640"/>
            <a:ext cx="2281598"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800">
                <a:solidFill>
                  <a:schemeClr val="accent2"/>
                </a:solidFill>
                <a:latin typeface="Arial" panose="020B0604020202020204" pitchFamily="34" charset="0"/>
                <a:cs typeface="Arial" panose="020B0604020202020204" pitchFamily="34" charset="0"/>
              </a:rPr>
              <a:t>LUYỆN TẬP</a:t>
            </a:r>
          </a:p>
        </p:txBody>
      </p:sp>
      <p:sp>
        <p:nvSpPr>
          <p:cNvPr id="1690" name="Google Shape;1690;p2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66</a:t>
            </a:fld>
            <a:endParaRPr/>
          </a:p>
        </p:txBody>
      </p:sp>
      <p:sp>
        <p:nvSpPr>
          <p:cNvPr id="4" name="Rectangle 3"/>
          <p:cNvSpPr/>
          <p:nvPr/>
        </p:nvSpPr>
        <p:spPr>
          <a:xfrm>
            <a:off x="215270" y="735487"/>
            <a:ext cx="8664035" cy="1463478"/>
          </a:xfrm>
          <a:prstGeom prst="rect">
            <a:avLst/>
          </a:prstGeom>
        </p:spPr>
        <p:txBody>
          <a:bodyPr wrap="square">
            <a:spAutoFit/>
          </a:bodyPr>
          <a:lstStyle/>
          <a:p>
            <a:pPr algn="just">
              <a:lnSpc>
                <a:spcPct val="135000"/>
              </a:lnSpc>
              <a:spcBef>
                <a:spcPts val="600"/>
              </a:spcBef>
              <a:spcAft>
                <a:spcPts val="600"/>
              </a:spcAft>
            </a:pPr>
            <a:r>
              <a:rPr lang="en-US" sz="2200" b="1">
                <a:latin typeface="Arial" panose="020B0604020202020204" pitchFamily="34" charset="0"/>
                <a:cs typeface="Arial" panose="020B0604020202020204" pitchFamily="34" charset="0"/>
              </a:rPr>
              <a:t>Câu 1: </a:t>
            </a:r>
            <a:r>
              <a:rPr lang="en-US" sz="2200"/>
              <a:t>Khí thải (carbon dioxide, sulfur dioxide,…), bụi mịn do quá trình đốt than, xăng dầu ảnh hưởng như thế nào đối với sức khỏe con người, môi trường và xã hội.</a:t>
            </a:r>
            <a:endParaRPr lang="en-US" sz="2200">
              <a:latin typeface="Arial" panose="020B0604020202020204" pitchFamily="34" charset="0"/>
              <a:cs typeface="Arial" panose="020B0604020202020204" pitchFamily="34" charset="0"/>
            </a:endParaRPr>
          </a:p>
        </p:txBody>
      </p:sp>
      <p:pic>
        <p:nvPicPr>
          <p:cNvPr id="1030" name="Picture 6" descr="Xử lý khí thải, xu ly khi th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55" y="2690262"/>
            <a:ext cx="3542149" cy="20131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Điểm mặt 6 loại khí nhân tạo gây ô nhiễm không kh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2021" y="2659709"/>
            <a:ext cx="3362993" cy="20139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67</a:t>
            </a:fld>
            <a:endParaRPr lang="en"/>
          </a:p>
        </p:txBody>
      </p:sp>
      <p:sp>
        <p:nvSpPr>
          <p:cNvPr id="4" name="Title 1"/>
          <p:cNvSpPr>
            <a:spLocks noGrp="1"/>
          </p:cNvSpPr>
          <p:nvPr>
            <p:ph type="title"/>
          </p:nvPr>
        </p:nvSpPr>
        <p:spPr>
          <a:xfrm>
            <a:off x="353445" y="228600"/>
            <a:ext cx="8342958" cy="1002336"/>
          </a:xfrm>
        </p:spPr>
        <p:txBody>
          <a:bodyPr/>
          <a:lstStyle/>
          <a:p>
            <a:pPr algn="just">
              <a:lnSpc>
                <a:spcPct val="130000"/>
              </a:lnSpc>
            </a:pPr>
            <a:r>
              <a:rPr lang="en-GB" sz="2200">
                <a:solidFill>
                  <a:schemeClr val="tx1"/>
                </a:solidFill>
                <a:latin typeface="+mn-lt"/>
              </a:rPr>
              <a:t>Câu 2: </a:t>
            </a:r>
            <a:r>
              <a:rPr lang="en-GB" sz="2200" b="0">
                <a:solidFill>
                  <a:schemeClr val="tx1"/>
                </a:solidFill>
                <a:latin typeface="+mn-lt"/>
              </a:rPr>
              <a:t>Hiện nay, nước ta có nhiều lò nung vôi thủ công đang hoạt động. Nêu những tác động tiêu cực của chúng đến môi trường.</a:t>
            </a:r>
            <a:endParaRPr lang="en-US" sz="2200" b="0">
              <a:solidFill>
                <a:schemeClr val="tx1"/>
              </a:solidFill>
              <a:latin typeface="+mn-lt"/>
            </a:endParaRPr>
          </a:p>
        </p:txBody>
      </p:sp>
      <p:pic>
        <p:nvPicPr>
          <p:cNvPr id="2050" name="Picture 2" descr="Tối hậu thư cho lò nung vôi thủ công | DIỄN ĐÀN PHÁP LU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6158" y="1550292"/>
            <a:ext cx="4980237" cy="332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8591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9" name="Google Shape;1759;p2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68</a:t>
            </a:fld>
            <a:endParaRPr/>
          </a:p>
        </p:txBody>
      </p:sp>
      <p:sp>
        <p:nvSpPr>
          <p:cNvPr id="10" name="Rectangle 9"/>
          <p:cNvSpPr/>
          <p:nvPr/>
        </p:nvSpPr>
        <p:spPr>
          <a:xfrm>
            <a:off x="0" y="1249445"/>
            <a:ext cx="8893137" cy="532453"/>
          </a:xfrm>
          <a:prstGeom prst="rect">
            <a:avLst/>
          </a:prstGeom>
        </p:spPr>
        <p:txBody>
          <a:bodyPr wrap="square">
            <a:spAutoFit/>
          </a:bodyPr>
          <a:lstStyle/>
          <a:p>
            <a:pPr algn="ctr">
              <a:lnSpc>
                <a:spcPct val="130000"/>
              </a:lnSpc>
              <a:spcBef>
                <a:spcPts val="600"/>
              </a:spcBef>
              <a:spcAft>
                <a:spcPts val="600"/>
              </a:spcAft>
            </a:pPr>
            <a:r>
              <a:rPr lang="vi-VN" sz="2200" b="1">
                <a:latin typeface="Arial" panose="020B0604020202020204" pitchFamily="34" charset="0"/>
                <a:cs typeface="Arial" panose="020B0604020202020204" pitchFamily="34" charset="0"/>
              </a:rPr>
              <a:t>Câu </a:t>
            </a:r>
            <a:r>
              <a:rPr lang="en-GB" sz="2200" b="1">
                <a:latin typeface="Arial" panose="020B0604020202020204" pitchFamily="34" charset="0"/>
                <a:cs typeface="Arial" panose="020B0604020202020204" pitchFamily="34" charset="0"/>
              </a:rPr>
              <a:t>3:</a:t>
            </a:r>
            <a:r>
              <a:rPr lang="vi-VN" sz="2200">
                <a:latin typeface="Arial" panose="020B0604020202020204" pitchFamily="34" charset="0"/>
                <a:cs typeface="Arial" panose="020B0604020202020204" pitchFamily="34" charset="0"/>
              </a:rPr>
              <a:t> </a:t>
            </a:r>
            <a:r>
              <a:rPr lang="en-US" sz="2200"/>
              <a:t>Những đồ vật cho bởi hình dưới đây được làm từ vật liệu gì?</a:t>
            </a:r>
            <a:endParaRPr lang="vi-VN" sz="2200">
              <a:latin typeface="Arial" panose="020B0604020202020204" pitchFamily="34" charset="0"/>
              <a:cs typeface="Arial" panose="020B0604020202020204" pitchFamily="34" charset="0"/>
            </a:endParaRPr>
          </a:p>
        </p:txBody>
      </p:sp>
      <p:pic>
        <p:nvPicPr>
          <p:cNvPr id="5" name="Picture 4" descr="C:\Users\Admin\Desktop\Tech12h\Ảnh\Screenshot_23.png"/>
          <p:cNvPicPr/>
          <p:nvPr/>
        </p:nvPicPr>
        <p:blipFill>
          <a:blip r:embed="rId3">
            <a:extLst>
              <a:ext uri="{28A0092B-C50C-407E-A947-70E740481C1C}">
                <a14:useLocalDpi xmlns:a14="http://schemas.microsoft.com/office/drawing/2010/main" val="0"/>
              </a:ext>
            </a:extLst>
          </a:blip>
          <a:srcRect/>
          <a:stretch>
            <a:fillRect/>
          </a:stretch>
        </p:blipFill>
        <p:spPr bwMode="auto">
          <a:xfrm>
            <a:off x="450763" y="1912513"/>
            <a:ext cx="7585656" cy="2131453"/>
          </a:xfrm>
          <a:prstGeom prst="rect">
            <a:avLst/>
          </a:prstGeom>
          <a:noFill/>
          <a:ln>
            <a:noFill/>
          </a:ln>
        </p:spPr>
      </p:pic>
      <p:sp>
        <p:nvSpPr>
          <p:cNvPr id="6" name="Rectangle 5"/>
          <p:cNvSpPr/>
          <p:nvPr/>
        </p:nvSpPr>
        <p:spPr>
          <a:xfrm>
            <a:off x="450762" y="4082719"/>
            <a:ext cx="1094704" cy="499304"/>
          </a:xfrm>
          <a:prstGeom prst="rect">
            <a:avLst/>
          </a:prstGeom>
        </p:spPr>
        <p:txBody>
          <a:bodyPr wrap="square">
            <a:spAutoFit/>
          </a:bodyPr>
          <a:lstStyle/>
          <a:p>
            <a:pPr algn="ctr">
              <a:lnSpc>
                <a:spcPct val="135000"/>
              </a:lnSpc>
            </a:pPr>
            <a:r>
              <a:rPr lang="en-US" sz="2200" b="1">
                <a:solidFill>
                  <a:srgbClr val="0070C0"/>
                </a:solidFill>
              </a:rPr>
              <a:t>Gỗ</a:t>
            </a:r>
          </a:p>
        </p:txBody>
      </p:sp>
      <p:sp>
        <p:nvSpPr>
          <p:cNvPr id="7" name="Rectangle 6"/>
          <p:cNvSpPr/>
          <p:nvPr/>
        </p:nvSpPr>
        <p:spPr>
          <a:xfrm>
            <a:off x="2122868" y="4082719"/>
            <a:ext cx="1393063" cy="499304"/>
          </a:xfrm>
          <a:prstGeom prst="rect">
            <a:avLst/>
          </a:prstGeom>
        </p:spPr>
        <p:txBody>
          <a:bodyPr wrap="square">
            <a:spAutoFit/>
          </a:bodyPr>
          <a:lstStyle/>
          <a:p>
            <a:pPr algn="ctr">
              <a:lnSpc>
                <a:spcPct val="135000"/>
              </a:lnSpc>
            </a:pPr>
            <a:r>
              <a:rPr lang="en-US" sz="2200" b="1">
                <a:solidFill>
                  <a:srgbClr val="0070C0"/>
                </a:solidFill>
              </a:rPr>
              <a:t>Gỗ, tre</a:t>
            </a:r>
          </a:p>
        </p:txBody>
      </p:sp>
      <p:sp>
        <p:nvSpPr>
          <p:cNvPr id="8" name="Rectangle 7"/>
          <p:cNvSpPr/>
          <p:nvPr/>
        </p:nvSpPr>
        <p:spPr>
          <a:xfrm>
            <a:off x="3587065" y="4060821"/>
            <a:ext cx="1550274" cy="1006429"/>
          </a:xfrm>
          <a:prstGeom prst="rect">
            <a:avLst/>
          </a:prstGeom>
        </p:spPr>
        <p:txBody>
          <a:bodyPr wrap="square">
            <a:spAutoFit/>
          </a:bodyPr>
          <a:lstStyle/>
          <a:p>
            <a:pPr algn="ctr">
              <a:lnSpc>
                <a:spcPct val="135000"/>
              </a:lnSpc>
            </a:pPr>
            <a:r>
              <a:rPr lang="en-US" sz="2200" b="1">
                <a:solidFill>
                  <a:srgbClr val="0070C0"/>
                </a:solidFill>
              </a:rPr>
              <a:t>Thủy tinh, kim loại</a:t>
            </a:r>
          </a:p>
        </p:txBody>
      </p:sp>
      <p:sp>
        <p:nvSpPr>
          <p:cNvPr id="11" name="Rectangle 10"/>
          <p:cNvSpPr/>
          <p:nvPr/>
        </p:nvSpPr>
        <p:spPr>
          <a:xfrm>
            <a:off x="5246379" y="4060820"/>
            <a:ext cx="1550274" cy="499304"/>
          </a:xfrm>
          <a:prstGeom prst="rect">
            <a:avLst/>
          </a:prstGeom>
        </p:spPr>
        <p:txBody>
          <a:bodyPr wrap="square">
            <a:spAutoFit/>
          </a:bodyPr>
          <a:lstStyle/>
          <a:p>
            <a:pPr algn="ctr">
              <a:lnSpc>
                <a:spcPct val="135000"/>
              </a:lnSpc>
            </a:pPr>
            <a:r>
              <a:rPr lang="en-US" sz="2200" b="1">
                <a:solidFill>
                  <a:srgbClr val="0070C0"/>
                </a:solidFill>
              </a:rPr>
              <a:t>Nhựa</a:t>
            </a:r>
          </a:p>
        </p:txBody>
      </p:sp>
      <p:sp>
        <p:nvSpPr>
          <p:cNvPr id="12" name="Rectangle 11"/>
          <p:cNvSpPr/>
          <p:nvPr/>
        </p:nvSpPr>
        <p:spPr>
          <a:xfrm>
            <a:off x="6829881" y="4060820"/>
            <a:ext cx="1550274" cy="499304"/>
          </a:xfrm>
          <a:prstGeom prst="rect">
            <a:avLst/>
          </a:prstGeom>
        </p:spPr>
        <p:txBody>
          <a:bodyPr wrap="square">
            <a:spAutoFit/>
          </a:bodyPr>
          <a:lstStyle/>
          <a:p>
            <a:pPr algn="ctr">
              <a:lnSpc>
                <a:spcPct val="135000"/>
              </a:lnSpc>
            </a:pPr>
            <a:r>
              <a:rPr lang="en-GB" sz="2200" b="1">
                <a:solidFill>
                  <a:srgbClr val="0070C0"/>
                </a:solidFill>
              </a:rPr>
              <a:t>Đất</a:t>
            </a:r>
            <a:endParaRPr lang="en-US" sz="22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25"/>
          <p:cNvSpPr txBox="1">
            <a:spLocks noGrp="1"/>
          </p:cNvSpPr>
          <p:nvPr>
            <p:ph type="title"/>
          </p:nvPr>
        </p:nvSpPr>
        <p:spPr>
          <a:xfrm>
            <a:off x="3120580" y="166767"/>
            <a:ext cx="275083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800">
                <a:solidFill>
                  <a:schemeClr val="accent2"/>
                </a:solidFill>
                <a:latin typeface="Arial" panose="020B0604020202020204" pitchFamily="34" charset="0"/>
                <a:cs typeface="Arial" panose="020B0604020202020204" pitchFamily="34" charset="0"/>
              </a:rPr>
              <a:t>VẬN DỤNG</a:t>
            </a:r>
          </a:p>
        </p:txBody>
      </p:sp>
      <p:sp>
        <p:nvSpPr>
          <p:cNvPr id="1690" name="Google Shape;1690;p2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69</a:t>
            </a:fld>
            <a:endParaRPr/>
          </a:p>
        </p:txBody>
      </p:sp>
      <p:sp>
        <p:nvSpPr>
          <p:cNvPr id="4" name="Rectangle 3"/>
          <p:cNvSpPr/>
          <p:nvPr/>
        </p:nvSpPr>
        <p:spPr>
          <a:xfrm>
            <a:off x="786655" y="1119807"/>
            <a:ext cx="7418680" cy="146347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35000"/>
              </a:lnSpc>
              <a:spcBef>
                <a:spcPts val="600"/>
              </a:spcBef>
              <a:spcAft>
                <a:spcPts val="600"/>
              </a:spcAft>
            </a:pPr>
            <a:r>
              <a:rPr lang="en-US" sz="2200" b="1">
                <a:latin typeface="Arial" panose="020B0604020202020204" pitchFamily="34" charset="0"/>
                <a:cs typeface="Arial" panose="020B0604020202020204" pitchFamily="34" charset="0"/>
              </a:rPr>
              <a:t>Câu 1: </a:t>
            </a:r>
            <a:r>
              <a:rPr lang="en-US" sz="2200">
                <a:latin typeface="Arial" panose="020B0604020202020204" pitchFamily="34" charset="0"/>
                <a:cs typeface="Arial" panose="020B0604020202020204" pitchFamily="34" charset="0"/>
              </a:rPr>
              <a:t>Hãy kể tên một số nguyên liệu được sử dụng trong đời sống hàng ngày mà em biết. Từ những nguyên liệu đó có thể sản xuất ra sản phẩm gì?</a:t>
            </a:r>
          </a:p>
        </p:txBody>
      </p:sp>
      <p:sp>
        <p:nvSpPr>
          <p:cNvPr id="2" name="Rectangle 1"/>
          <p:cNvSpPr/>
          <p:nvPr/>
        </p:nvSpPr>
        <p:spPr>
          <a:xfrm>
            <a:off x="786655" y="3260250"/>
            <a:ext cx="7447547" cy="14134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35000"/>
              </a:lnSpc>
              <a:spcBef>
                <a:spcPts val="600"/>
              </a:spcBef>
              <a:spcAft>
                <a:spcPts val="600"/>
              </a:spcAft>
            </a:pPr>
            <a:r>
              <a:rPr lang="en-GB" sz="2200" b="1">
                <a:latin typeface="Arial" panose="020B0604020202020204" pitchFamily="34" charset="0"/>
                <a:cs typeface="Arial" panose="020B0604020202020204" pitchFamily="34" charset="0"/>
              </a:rPr>
              <a:t>Câu 2: </a:t>
            </a:r>
            <a:r>
              <a:rPr lang="en-GB" sz="2200">
                <a:latin typeface="Arial" panose="020B0604020202020204" pitchFamily="34" charset="0"/>
                <a:cs typeface="Arial" panose="020B0604020202020204" pitchFamily="34" charset="0"/>
              </a:rPr>
              <a:t>Hãy nêu ví dụ về việc sử dụng các nguyên liệu an toàn, hiệu quả và đảm bảo sự phát triển bền vững ở quê hương em.</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72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
        <p:nvSpPr>
          <p:cNvPr id="3" name="Thought Bubble: Cloud 2">
            <a:extLst>
              <a:ext uri="{FF2B5EF4-FFF2-40B4-BE49-F238E27FC236}">
                <a16:creationId xmlns:a16="http://schemas.microsoft.com/office/drawing/2014/main" id="{FB1D9232-4400-439A-AC3A-6317421D553F}"/>
              </a:ext>
            </a:extLst>
          </p:cNvPr>
          <p:cNvSpPr/>
          <p:nvPr/>
        </p:nvSpPr>
        <p:spPr>
          <a:xfrm>
            <a:off x="1200150" y="191386"/>
            <a:ext cx="3169831" cy="2126364"/>
          </a:xfrm>
          <a:prstGeom prst="cloudCallout">
            <a:avLst>
              <a:gd name="adj1" fmla="val 18796"/>
              <a:gd name="adj2" fmla="val 388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dirty="0">
              <a:solidFill>
                <a:srgbClr val="FF0000"/>
              </a:solidFill>
              <a:latin typeface="Times New Roman" panose="02020603050405020304" pitchFamily="18" charset="0"/>
              <a:cs typeface="Times New Roman" panose="02020603050405020304" pitchFamily="18" charset="0"/>
            </a:endParaRPr>
          </a:p>
          <a:p>
            <a:pPr algn="ctr"/>
            <a:r>
              <a:rPr lang="en-US" sz="2800" dirty="0" err="1">
                <a:solidFill>
                  <a:srgbClr val="FF0000"/>
                </a:solidFill>
                <a:latin typeface="Times New Roman" panose="02020603050405020304" pitchFamily="18" charset="0"/>
                <a:cs typeface="Times New Roman" panose="02020603050405020304" pitchFamily="18" charset="0"/>
              </a:rPr>
              <a:t>Kể</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một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liệu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biết</a:t>
            </a:r>
            <a:endParaRPr lang="en-US" sz="2800" dirty="0">
              <a:solidFill>
                <a:srgbClr val="FF0000"/>
              </a:solidFill>
              <a:latin typeface="Times New Roman" panose="02020603050405020304" pitchFamily="18" charset="0"/>
              <a:cs typeface="Times New Roman" panose="02020603050405020304" pitchFamily="18" charset="0"/>
            </a:endParaRPr>
          </a:p>
          <a:p>
            <a:pPr algn="ct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44"/>
        <p:cNvGrpSpPr/>
        <p:nvPr/>
      </p:nvGrpSpPr>
      <p:grpSpPr>
        <a:xfrm>
          <a:off x="0" y="0"/>
          <a:ext cx="0" cy="0"/>
          <a:chOff x="0" y="0"/>
          <a:chExt cx="0" cy="0"/>
        </a:xfrm>
      </p:grpSpPr>
      <p:sp>
        <p:nvSpPr>
          <p:cNvPr id="1845" name="Google Shape;1845;p3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70</a:t>
            </a:fld>
            <a:endParaRPr>
              <a:solidFill>
                <a:schemeClr val="lt1"/>
              </a:solidFill>
            </a:endParaRPr>
          </a:p>
        </p:txBody>
      </p:sp>
      <p:sp>
        <p:nvSpPr>
          <p:cNvPr id="1852" name="Google Shape;1852;p34"/>
          <p:cNvSpPr txBox="1">
            <a:spLocks noGrp="1"/>
          </p:cNvSpPr>
          <p:nvPr>
            <p:ph type="body" idx="4294967295"/>
          </p:nvPr>
        </p:nvSpPr>
        <p:spPr>
          <a:xfrm>
            <a:off x="2996127" y="212833"/>
            <a:ext cx="3356547" cy="69627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z="2800" b="1">
                <a:solidFill>
                  <a:srgbClr val="002060"/>
                </a:solidFill>
                <a:latin typeface="Arial" panose="020B0604020202020204" pitchFamily="34" charset="0"/>
                <a:ea typeface="Amatic SC"/>
                <a:cs typeface="Arial" panose="020B0604020202020204" pitchFamily="34" charset="0"/>
                <a:sym typeface="Amatic SC"/>
              </a:rPr>
              <a:t>NHIỆM VỤ VỀ NHÀ</a:t>
            </a:r>
            <a:endParaRPr lang="en-GB" sz="280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399245" y="1633150"/>
            <a:ext cx="8077595" cy="168661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30000"/>
              </a:lnSpc>
              <a:spcBef>
                <a:spcPts val="600"/>
              </a:spcBef>
              <a:spcAft>
                <a:spcPts val="600"/>
              </a:spcAft>
            </a:pPr>
            <a:r>
              <a:rPr lang="en-US" sz="2400" b="1" dirty="0">
                <a:latin typeface="Arial" panose="020B0604020202020204" pitchFamily="34" charset="0"/>
                <a:ea typeface="Arial" panose="020B0604020202020204" pitchFamily="34" charset="0"/>
                <a:cs typeface="Arial" panose="020B0604020202020204" pitchFamily="34" charset="0"/>
              </a:rPr>
              <a:t>1. </a:t>
            </a:r>
            <a:r>
              <a:rPr lang="en-US" sz="2400" dirty="0" err="1">
                <a:latin typeface="Arial" panose="020B0604020202020204" pitchFamily="34" charset="0"/>
                <a:ea typeface="Arial" panose="020B0604020202020204" pitchFamily="34" charset="0"/>
                <a:cs typeface="Arial" panose="020B0604020202020204" pitchFamily="34" charset="0"/>
              </a:rPr>
              <a:t>Làm</a:t>
            </a:r>
            <a:r>
              <a:rPr lang="en-US" sz="2400" dirty="0">
                <a:latin typeface="Arial" panose="020B0604020202020204" pitchFamily="34" charset="0"/>
                <a:ea typeface="Arial" panose="020B0604020202020204" pitchFamily="34" charset="0"/>
                <a:cs typeface="Arial" panose="020B0604020202020204" pitchFamily="34" charset="0"/>
              </a:rPr>
              <a:t> </a:t>
            </a:r>
            <a:r>
              <a:rPr lang="en-US" sz="2400" dirty="0" err="1">
                <a:latin typeface="Arial" panose="020B0604020202020204" pitchFamily="34" charset="0"/>
                <a:ea typeface="Arial" panose="020B0604020202020204" pitchFamily="34" charset="0"/>
                <a:cs typeface="Arial" panose="020B0604020202020204" pitchFamily="34" charset="0"/>
              </a:rPr>
              <a:t>bài</a:t>
            </a:r>
            <a:r>
              <a:rPr lang="en-US" sz="2400" dirty="0">
                <a:latin typeface="Arial" panose="020B0604020202020204" pitchFamily="34" charset="0"/>
                <a:ea typeface="Arial" panose="020B0604020202020204" pitchFamily="34" charset="0"/>
                <a:cs typeface="Arial" panose="020B0604020202020204" pitchFamily="34" charset="0"/>
              </a:rPr>
              <a:t> </a:t>
            </a:r>
            <a:r>
              <a:rPr lang="en-US" sz="2400" dirty="0" err="1">
                <a:latin typeface="Arial" panose="020B0604020202020204" pitchFamily="34" charset="0"/>
                <a:ea typeface="Arial" panose="020B0604020202020204" pitchFamily="34" charset="0"/>
                <a:cs typeface="Arial" panose="020B0604020202020204" pitchFamily="34" charset="0"/>
              </a:rPr>
              <a:t>tập</a:t>
            </a:r>
            <a:r>
              <a:rPr lang="en-US" sz="2400" dirty="0">
                <a:latin typeface="Arial" panose="020B0604020202020204" pitchFamily="34" charset="0"/>
                <a:ea typeface="Arial" panose="020B0604020202020204" pitchFamily="34" charset="0"/>
                <a:cs typeface="Arial" panose="020B0604020202020204" pitchFamily="34" charset="0"/>
              </a:rPr>
              <a:t> </a:t>
            </a:r>
            <a:r>
              <a:rPr lang="en-US" sz="2400" dirty="0" err="1">
                <a:latin typeface="Arial" panose="020B0604020202020204" pitchFamily="34" charset="0"/>
                <a:ea typeface="Arial" panose="020B0604020202020204" pitchFamily="34" charset="0"/>
                <a:cs typeface="Arial" panose="020B0604020202020204" pitchFamily="34" charset="0"/>
              </a:rPr>
              <a:t>số</a:t>
            </a:r>
            <a:r>
              <a:rPr lang="en-US" sz="2400" dirty="0">
                <a:latin typeface="Arial" panose="020B0604020202020204" pitchFamily="34" charset="0"/>
                <a:ea typeface="Arial" panose="020B0604020202020204" pitchFamily="34" charset="0"/>
                <a:cs typeface="Arial" panose="020B0604020202020204" pitchFamily="34" charset="0"/>
              </a:rPr>
              <a:t> </a:t>
            </a:r>
            <a:r>
              <a:rPr lang="vi-VN" sz="2400" smtClean="0">
                <a:latin typeface="Arial" panose="020B0604020202020204" pitchFamily="34" charset="0"/>
                <a:ea typeface="Arial" panose="020B0604020202020204" pitchFamily="34" charset="0"/>
                <a:cs typeface="Arial" panose="020B0604020202020204" pitchFamily="34" charset="0"/>
              </a:rPr>
              <a:t>1,</a:t>
            </a:r>
            <a:r>
              <a:rPr lang="en-US" sz="2400" smtClean="0">
                <a:latin typeface="Arial" panose="020B0604020202020204" pitchFamily="34" charset="0"/>
                <a:ea typeface="Arial" panose="020B0604020202020204" pitchFamily="34" charset="0"/>
                <a:cs typeface="Arial" panose="020B0604020202020204" pitchFamily="34" charset="0"/>
              </a:rPr>
              <a:t>2</a:t>
            </a:r>
            <a:r>
              <a:rPr lang="en-US" sz="2400" dirty="0">
                <a:latin typeface="Arial" panose="020B0604020202020204" pitchFamily="34" charset="0"/>
                <a:ea typeface="Arial" panose="020B0604020202020204" pitchFamily="34" charset="0"/>
                <a:cs typeface="Arial" panose="020B0604020202020204" pitchFamily="34" charset="0"/>
              </a:rPr>
              <a:t>, 3, 4 (SGK </a:t>
            </a:r>
            <a:r>
              <a:rPr lang="en-US" sz="2400" dirty="0" err="1">
                <a:latin typeface="Arial" panose="020B0604020202020204" pitchFamily="34" charset="0"/>
                <a:ea typeface="Arial" panose="020B0604020202020204" pitchFamily="34" charset="0"/>
                <a:cs typeface="Arial" panose="020B0604020202020204" pitchFamily="34" charset="0"/>
              </a:rPr>
              <a:t>trang</a:t>
            </a:r>
            <a:r>
              <a:rPr lang="en-US" sz="2400" dirty="0">
                <a:latin typeface="Arial" panose="020B0604020202020204" pitchFamily="34" charset="0"/>
                <a:ea typeface="Arial" panose="020B0604020202020204" pitchFamily="34" charset="0"/>
                <a:cs typeface="Arial" panose="020B0604020202020204" pitchFamily="34" charset="0"/>
              </a:rPr>
              <a:t> 65).</a:t>
            </a:r>
          </a:p>
          <a:p>
            <a:pPr algn="just">
              <a:lnSpc>
                <a:spcPct val="130000"/>
              </a:lnSpc>
              <a:spcBef>
                <a:spcPts val="600"/>
              </a:spcBef>
              <a:spcAft>
                <a:spcPts val="600"/>
              </a:spcAft>
            </a:pPr>
            <a:r>
              <a:rPr lang="en-GB" sz="2400" b="1" dirty="0">
                <a:latin typeface="Arial" panose="020B0604020202020204" pitchFamily="34" charset="0"/>
                <a:cs typeface="Arial" panose="020B0604020202020204" pitchFamily="34" charset="0"/>
              </a:rPr>
              <a:t>2. </a:t>
            </a:r>
            <a:r>
              <a:rPr lang="en-GB" sz="2400" dirty="0" err="1">
                <a:latin typeface="Arial" panose="020B0604020202020204" pitchFamily="34" charset="0"/>
                <a:cs typeface="Arial" panose="020B0604020202020204" pitchFamily="34" charset="0"/>
              </a:rPr>
              <a:t>Sưu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tầm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một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số</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mẫu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liệu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nộp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phẩm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buổi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sau</a:t>
            </a:r>
            <a:r>
              <a:rPr lang="en-GB" sz="2400"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2B1191-DFAC-4A35-B0DE-4D7F7D6F6E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pic>
        <p:nvPicPr>
          <p:cNvPr id="4" name="Picture 3">
            <a:extLst>
              <a:ext uri="{FF2B5EF4-FFF2-40B4-BE49-F238E27FC236}">
                <a16:creationId xmlns:a16="http://schemas.microsoft.com/office/drawing/2014/main" id="{CE8A3952-659B-499C-A711-58835C530F17}"/>
              </a:ext>
            </a:extLst>
          </p:cNvPr>
          <p:cNvPicPr>
            <a:picLocks noChangeAspect="1"/>
          </p:cNvPicPr>
          <p:nvPr/>
        </p:nvPicPr>
        <p:blipFill>
          <a:blip r:embed="rId3"/>
          <a:stretch>
            <a:fillRect/>
          </a:stretch>
        </p:blipFill>
        <p:spPr>
          <a:xfrm>
            <a:off x="0" y="1174750"/>
            <a:ext cx="2966484" cy="3892500"/>
          </a:xfrm>
          <a:prstGeom prst="rect">
            <a:avLst/>
          </a:prstGeom>
          <a:ln>
            <a:solidFill>
              <a:srgbClr val="FF0000"/>
            </a:solidFill>
          </a:ln>
        </p:spPr>
      </p:pic>
      <p:sp>
        <p:nvSpPr>
          <p:cNvPr id="5" name="Rectangle 4">
            <a:extLst>
              <a:ext uri="{FF2B5EF4-FFF2-40B4-BE49-F238E27FC236}">
                <a16:creationId xmlns:a16="http://schemas.microsoft.com/office/drawing/2014/main" id="{78BFF5D7-7CF0-4FB2-88BD-F26EBA36C0C3}"/>
              </a:ext>
            </a:extLst>
          </p:cNvPr>
          <p:cNvSpPr/>
          <p:nvPr/>
        </p:nvSpPr>
        <p:spPr>
          <a:xfrm>
            <a:off x="671029" y="4636363"/>
            <a:ext cx="1731929" cy="430887"/>
          </a:xfrm>
          <a:prstGeom prst="rect">
            <a:avLst/>
          </a:prstGeom>
          <a:solidFill>
            <a:srgbClr val="FFFF00"/>
          </a:solidFill>
          <a:ln>
            <a:solidFill>
              <a:srgbClr val="FF0000"/>
            </a:solidFill>
          </a:ln>
        </p:spPr>
        <p:txBody>
          <a:bodyPr wrap="square">
            <a:spAutoFit/>
          </a:bodyPr>
          <a:lstStyle/>
          <a:p>
            <a:pPr algn="ctr"/>
            <a:r>
              <a:rPr lang="en-GB" sz="2200" b="1" dirty="0" err="1">
                <a:solidFill>
                  <a:srgbClr val="FF0000"/>
                </a:solidFill>
                <a:latin typeface="Times New Roman" panose="02020603050405020304" pitchFamily="18" charset="0"/>
                <a:cs typeface="Times New Roman" panose="02020603050405020304" pitchFamily="18" charset="0"/>
              </a:rPr>
              <a:t>Nhựa</a:t>
            </a:r>
            <a:endParaRPr lang="en-US" sz="2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5FA25C7-D397-4C88-BE17-869F52C21A2E}"/>
              </a:ext>
            </a:extLst>
          </p:cNvPr>
          <p:cNvPicPr>
            <a:picLocks noChangeAspect="1"/>
          </p:cNvPicPr>
          <p:nvPr/>
        </p:nvPicPr>
        <p:blipFill>
          <a:blip r:embed="rId4"/>
          <a:stretch>
            <a:fillRect/>
          </a:stretch>
        </p:blipFill>
        <p:spPr>
          <a:xfrm>
            <a:off x="6051683" y="1174751"/>
            <a:ext cx="2966484" cy="3892500"/>
          </a:xfrm>
          <a:prstGeom prst="rect">
            <a:avLst/>
          </a:prstGeom>
          <a:ln>
            <a:solidFill>
              <a:srgbClr val="FF0000"/>
            </a:solidFill>
          </a:ln>
        </p:spPr>
      </p:pic>
      <p:sp>
        <p:nvSpPr>
          <p:cNvPr id="7" name="Rectangle 6">
            <a:extLst>
              <a:ext uri="{FF2B5EF4-FFF2-40B4-BE49-F238E27FC236}">
                <a16:creationId xmlns:a16="http://schemas.microsoft.com/office/drawing/2014/main" id="{E1F57C2C-07E2-4F27-92AD-88B8CD4D070F}"/>
              </a:ext>
            </a:extLst>
          </p:cNvPr>
          <p:cNvSpPr/>
          <p:nvPr/>
        </p:nvSpPr>
        <p:spPr>
          <a:xfrm>
            <a:off x="6722713" y="4647118"/>
            <a:ext cx="1624423" cy="461665"/>
          </a:xfrm>
          <a:prstGeom prst="rect">
            <a:avLst/>
          </a:prstGeom>
          <a:solidFill>
            <a:srgbClr val="FFFF00"/>
          </a:solidFill>
        </p:spPr>
        <p:txBody>
          <a:bodyPr wrap="square">
            <a:spAutoFit/>
          </a:bodyPr>
          <a:lstStyle/>
          <a:p>
            <a:pPr algn="ctr"/>
            <a:r>
              <a:rPr lang="en-GB" sz="2400" b="1" dirty="0">
                <a:solidFill>
                  <a:srgbClr val="FF0000"/>
                </a:solidFill>
                <a:latin typeface="Times New Roman" panose="02020603050405020304" pitchFamily="18" charset="0"/>
                <a:cs typeface="Times New Roman" panose="02020603050405020304" pitchFamily="18" charset="0"/>
              </a:rPr>
              <a:t>Kim </a:t>
            </a:r>
            <a:r>
              <a:rPr lang="en-GB" sz="2400" b="1" dirty="0" err="1">
                <a:solidFill>
                  <a:srgbClr val="FF0000"/>
                </a:solidFill>
                <a:latin typeface="Times New Roman" panose="02020603050405020304" pitchFamily="18" charset="0"/>
                <a:cs typeface="Times New Roman" panose="02020603050405020304" pitchFamily="18" charset="0"/>
              </a:rPr>
              <a:t>loại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C61B4F4-5A1A-4427-968C-64216D2CFC59}"/>
              </a:ext>
            </a:extLst>
          </p:cNvPr>
          <p:cNvPicPr>
            <a:picLocks noChangeAspect="1"/>
          </p:cNvPicPr>
          <p:nvPr/>
        </p:nvPicPr>
        <p:blipFill>
          <a:blip r:embed="rId5"/>
          <a:stretch>
            <a:fillRect/>
          </a:stretch>
        </p:blipFill>
        <p:spPr>
          <a:xfrm>
            <a:off x="2966484" y="1174751"/>
            <a:ext cx="2996166" cy="3892500"/>
          </a:xfrm>
          <a:prstGeom prst="rect">
            <a:avLst/>
          </a:prstGeom>
          <a:ln>
            <a:solidFill>
              <a:srgbClr val="FF0000"/>
            </a:solidFill>
          </a:ln>
        </p:spPr>
      </p:pic>
      <p:sp>
        <p:nvSpPr>
          <p:cNvPr id="9" name="Rectangle 8">
            <a:extLst>
              <a:ext uri="{FF2B5EF4-FFF2-40B4-BE49-F238E27FC236}">
                <a16:creationId xmlns:a16="http://schemas.microsoft.com/office/drawing/2014/main" id="{4CE0C137-2D0B-4D2F-A513-180F8F4DEFF7}"/>
              </a:ext>
            </a:extLst>
          </p:cNvPr>
          <p:cNvSpPr/>
          <p:nvPr/>
        </p:nvSpPr>
        <p:spPr>
          <a:xfrm>
            <a:off x="3740880" y="4598263"/>
            <a:ext cx="1477926" cy="461665"/>
          </a:xfrm>
          <a:prstGeom prst="rect">
            <a:avLst/>
          </a:prstGeom>
          <a:solidFill>
            <a:srgbClr val="FFFF00"/>
          </a:solidFill>
        </p:spPr>
        <p:txBody>
          <a:bodyPr wrap="square">
            <a:spAutoFit/>
          </a:bodyPr>
          <a:lstStyle/>
          <a:p>
            <a:pPr algn="ctr"/>
            <a:r>
              <a:rPr lang="en-GB" sz="2400" b="1" dirty="0">
                <a:solidFill>
                  <a:srgbClr val="FF0000"/>
                </a:solidFill>
                <a:latin typeface="Times New Roman" panose="02020603050405020304" pitchFamily="18" charset="0"/>
                <a:cs typeface="Times New Roman" panose="02020603050405020304" pitchFamily="18" charset="0"/>
              </a:rPr>
              <a:t>Cao </a:t>
            </a:r>
            <a:r>
              <a:rPr lang="en-GB" sz="2400" b="1" dirty="0" err="1">
                <a:solidFill>
                  <a:srgbClr val="FF0000"/>
                </a:solidFill>
                <a:latin typeface="Times New Roman" panose="02020603050405020304" pitchFamily="18" charset="0"/>
                <a:cs typeface="Times New Roman" panose="02020603050405020304" pitchFamily="18" charset="0"/>
              </a:rPr>
              <a:t>su</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45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FB7574-940B-4415-A1B5-001FFD0BB1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9</a:t>
            </a:fld>
            <a:endParaRPr lang="en"/>
          </a:p>
        </p:txBody>
      </p:sp>
      <p:pic>
        <p:nvPicPr>
          <p:cNvPr id="3" name="Picture 2">
            <a:extLst>
              <a:ext uri="{FF2B5EF4-FFF2-40B4-BE49-F238E27FC236}">
                <a16:creationId xmlns:a16="http://schemas.microsoft.com/office/drawing/2014/main" id="{82139C28-9A3D-4E13-BF01-CDDE31A7369A}"/>
              </a:ext>
            </a:extLst>
          </p:cNvPr>
          <p:cNvPicPr>
            <a:picLocks noChangeAspect="1"/>
          </p:cNvPicPr>
          <p:nvPr/>
        </p:nvPicPr>
        <p:blipFill>
          <a:blip r:embed="rId2"/>
          <a:stretch>
            <a:fillRect/>
          </a:stretch>
        </p:blipFill>
        <p:spPr>
          <a:xfrm>
            <a:off x="-9820" y="1181101"/>
            <a:ext cx="2992278" cy="3990444"/>
          </a:xfrm>
          <a:prstGeom prst="rect">
            <a:avLst/>
          </a:prstGeom>
          <a:ln>
            <a:solidFill>
              <a:srgbClr val="FF0000"/>
            </a:solidFill>
          </a:ln>
        </p:spPr>
      </p:pic>
      <p:sp>
        <p:nvSpPr>
          <p:cNvPr id="4" name="Rectangle 3">
            <a:extLst>
              <a:ext uri="{FF2B5EF4-FFF2-40B4-BE49-F238E27FC236}">
                <a16:creationId xmlns:a16="http://schemas.microsoft.com/office/drawing/2014/main" id="{259643FC-3727-4591-BE26-22F168FC46D7}"/>
              </a:ext>
            </a:extLst>
          </p:cNvPr>
          <p:cNvSpPr/>
          <p:nvPr/>
        </p:nvSpPr>
        <p:spPr>
          <a:xfrm>
            <a:off x="646936" y="641143"/>
            <a:ext cx="1494320" cy="461665"/>
          </a:xfrm>
          <a:prstGeom prst="rect">
            <a:avLst/>
          </a:prstGeom>
          <a:solidFill>
            <a:srgbClr val="FFFF00"/>
          </a:solidFill>
        </p:spPr>
        <p:txBody>
          <a:bodyPr wrap="none">
            <a:spAutoFit/>
          </a:bodyPr>
          <a:lstStyle/>
          <a:p>
            <a:pPr algn="ctr"/>
            <a:r>
              <a:rPr lang="en-GB" sz="2400" b="1" dirty="0" err="1">
                <a:solidFill>
                  <a:srgbClr val="FF0000"/>
                </a:solidFill>
                <a:latin typeface="Times New Roman" panose="02020603050405020304" pitchFamily="18" charset="0"/>
                <a:cs typeface="Times New Roman" panose="02020603050405020304" pitchFamily="18" charset="0"/>
              </a:rPr>
              <a:t>Thủy</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tinh</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C4448AE-865C-4F92-A707-2BF5BABA884F}"/>
              </a:ext>
            </a:extLst>
          </p:cNvPr>
          <p:cNvPicPr>
            <a:picLocks noChangeAspect="1"/>
          </p:cNvPicPr>
          <p:nvPr/>
        </p:nvPicPr>
        <p:blipFill>
          <a:blip r:embed="rId3"/>
          <a:stretch>
            <a:fillRect/>
          </a:stretch>
        </p:blipFill>
        <p:spPr>
          <a:xfrm>
            <a:off x="3065767" y="1181102"/>
            <a:ext cx="2679406" cy="4000522"/>
          </a:xfrm>
          <a:prstGeom prst="rect">
            <a:avLst/>
          </a:prstGeom>
          <a:ln>
            <a:solidFill>
              <a:srgbClr val="FF0000"/>
            </a:solidFill>
          </a:ln>
        </p:spPr>
      </p:pic>
      <p:sp>
        <p:nvSpPr>
          <p:cNvPr id="6" name="Rectangle 5">
            <a:extLst>
              <a:ext uri="{FF2B5EF4-FFF2-40B4-BE49-F238E27FC236}">
                <a16:creationId xmlns:a16="http://schemas.microsoft.com/office/drawing/2014/main" id="{DAFE4E26-57B5-4275-B561-6E762BB00F57}"/>
              </a:ext>
            </a:extLst>
          </p:cNvPr>
          <p:cNvSpPr/>
          <p:nvPr/>
        </p:nvSpPr>
        <p:spPr>
          <a:xfrm>
            <a:off x="3815266" y="516678"/>
            <a:ext cx="995269" cy="461665"/>
          </a:xfrm>
          <a:prstGeom prst="rect">
            <a:avLst/>
          </a:prstGeom>
          <a:solidFill>
            <a:srgbClr val="FFFF00"/>
          </a:solidFill>
        </p:spPr>
        <p:txBody>
          <a:bodyPr wrap="square">
            <a:spAutoFit/>
          </a:bodyPr>
          <a:lstStyle/>
          <a:p>
            <a:pPr algn="ctr"/>
            <a:r>
              <a:rPr lang="en-GB" sz="2400" b="1" dirty="0" err="1">
                <a:solidFill>
                  <a:srgbClr val="FF0000"/>
                </a:solidFill>
                <a:latin typeface="Times New Roman" panose="02020603050405020304" pitchFamily="18" charset="0"/>
                <a:cs typeface="Times New Roman" panose="02020603050405020304" pitchFamily="18" charset="0"/>
              </a:rPr>
              <a:t>Gốm</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8BABD012-B4BA-4012-9316-1168CBB6368C}"/>
              </a:ext>
            </a:extLst>
          </p:cNvPr>
          <p:cNvGrpSpPr/>
          <p:nvPr/>
        </p:nvGrpSpPr>
        <p:grpSpPr>
          <a:xfrm>
            <a:off x="5828482" y="1168400"/>
            <a:ext cx="3300581" cy="3993181"/>
            <a:chOff x="510138" y="977851"/>
            <a:chExt cx="7370511" cy="4163220"/>
          </a:xfrm>
        </p:grpSpPr>
        <p:pic>
          <p:nvPicPr>
            <p:cNvPr id="8" name="Picture 2" descr="Kinh nghiệm chọn mua bộ bàn ghế gỗ phòng khách - Nội Thất Hòa Phát">
              <a:extLst>
                <a:ext uri="{FF2B5EF4-FFF2-40B4-BE49-F238E27FC236}">
                  <a16:creationId xmlns:a16="http://schemas.microsoft.com/office/drawing/2014/main" id="{E36C5D19-C1C7-45C1-86EF-EC4F11634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138" y="977852"/>
              <a:ext cx="3671315" cy="31763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E5E6EC0-1BB0-46F6-A85C-8446A129E2EB}"/>
                </a:ext>
              </a:extLst>
            </p:cNvPr>
            <p:cNvPicPr>
              <a:picLocks noChangeAspect="1"/>
            </p:cNvPicPr>
            <p:nvPr/>
          </p:nvPicPr>
          <p:blipFill>
            <a:blip r:embed="rId5"/>
            <a:stretch>
              <a:fillRect/>
            </a:stretch>
          </p:blipFill>
          <p:spPr>
            <a:xfrm>
              <a:off x="4361083" y="977851"/>
              <a:ext cx="3430112" cy="3176303"/>
            </a:xfrm>
            <a:prstGeom prst="rect">
              <a:avLst/>
            </a:prstGeom>
            <a:ln>
              <a:solidFill>
                <a:srgbClr val="FF0000"/>
              </a:solidFill>
            </a:ln>
          </p:spPr>
        </p:pic>
        <p:sp>
          <p:nvSpPr>
            <p:cNvPr id="10" name="Rectangle 9">
              <a:extLst>
                <a:ext uri="{FF2B5EF4-FFF2-40B4-BE49-F238E27FC236}">
                  <a16:creationId xmlns:a16="http://schemas.microsoft.com/office/drawing/2014/main" id="{1E1F2C25-BAB9-4843-8612-A0ACD518BA33}"/>
                </a:ext>
              </a:extLst>
            </p:cNvPr>
            <p:cNvSpPr/>
            <p:nvPr/>
          </p:nvSpPr>
          <p:spPr>
            <a:xfrm>
              <a:off x="852288" y="4140377"/>
              <a:ext cx="2976606" cy="522553"/>
            </a:xfrm>
            <a:prstGeom prst="rect">
              <a:avLst/>
            </a:prstGeom>
            <a:ln>
              <a:solidFill>
                <a:srgbClr val="FF0000"/>
              </a:solidFill>
            </a:ln>
          </p:spPr>
          <p:txBody>
            <a:bodyPr wrap="square">
              <a:spAutoFit/>
            </a:bodyPr>
            <a:lstStyle/>
            <a:p>
              <a:pPr marL="0" lvl="0" indent="0" algn="just">
                <a:lnSpc>
                  <a:spcPct val="130000"/>
                </a:lnSpc>
                <a:spcBef>
                  <a:spcPts val="600"/>
                </a:spcBef>
                <a:spcAft>
                  <a:spcPts val="600"/>
                </a:spcAft>
                <a:buNone/>
              </a:pPr>
              <a:r>
                <a:rPr lang="en-GB" sz="2000" dirty="0">
                  <a:latin typeface="Times New Roman" panose="02020603050405020304" pitchFamily="18" charset="0"/>
                  <a:cs typeface="Times New Roman" panose="02020603050405020304" pitchFamily="18" charset="0"/>
                </a:rPr>
                <a:t>a) </a:t>
              </a:r>
              <a:r>
                <a:rPr lang="en-GB" sz="2000" dirty="0" err="1">
                  <a:latin typeface="Times New Roman" panose="02020603050405020304" pitchFamily="18" charset="0"/>
                  <a:cs typeface="Times New Roman" panose="02020603050405020304" pitchFamily="18" charset="0"/>
                </a:rPr>
                <a:t>Bàn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ghế</a:t>
              </a:r>
              <a:endParaRPr lang="en-US" sz="20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C1E98CC-8A49-47FA-897D-D7EBB6FBDDA7}"/>
                </a:ext>
              </a:extLst>
            </p:cNvPr>
            <p:cNvSpPr/>
            <p:nvPr/>
          </p:nvSpPr>
          <p:spPr>
            <a:xfrm>
              <a:off x="4271637" y="4136203"/>
              <a:ext cx="3609012" cy="462533"/>
            </a:xfrm>
            <a:prstGeom prst="rect">
              <a:avLst/>
            </a:prstGeom>
            <a:ln>
              <a:solidFill>
                <a:srgbClr val="FF0000"/>
              </a:solidFill>
            </a:ln>
          </p:spPr>
          <p:txBody>
            <a:bodyPr wrap="none">
              <a:spAutoFit/>
            </a:bodyPr>
            <a:lstStyle/>
            <a:p>
              <a:pPr marL="0" lvl="0" indent="0" algn="just">
                <a:lnSpc>
                  <a:spcPct val="130000"/>
                </a:lnSpc>
                <a:spcBef>
                  <a:spcPts val="600"/>
                </a:spcBef>
                <a:spcAft>
                  <a:spcPts val="600"/>
                </a:spcAft>
                <a:buNone/>
              </a:pPr>
              <a:r>
                <a:rPr lang="en-GB" sz="2000" dirty="0">
                  <a:latin typeface="Times New Roman" panose="02020603050405020304" pitchFamily="18" charset="0"/>
                  <a:cs typeface="Times New Roman" panose="02020603050405020304" pitchFamily="18" charset="0"/>
                </a:rPr>
                <a:t>b) </a:t>
              </a:r>
              <a:r>
                <a:rPr lang="en-GB" sz="2000" dirty="0" err="1">
                  <a:latin typeface="Times New Roman" panose="02020603050405020304" pitchFamily="18" charset="0"/>
                  <a:cs typeface="Times New Roman" panose="02020603050405020304" pitchFamily="18" charset="0"/>
                </a:rPr>
                <a:t>Tủ</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quần</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áo</a:t>
              </a:r>
              <a:endParaRPr lang="en-US" sz="20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CEE9A3B-214C-4396-B154-CC9BE426D574}"/>
                </a:ext>
              </a:extLst>
            </p:cNvPr>
            <p:cNvSpPr/>
            <p:nvPr/>
          </p:nvSpPr>
          <p:spPr>
            <a:xfrm>
              <a:off x="510138" y="4618518"/>
              <a:ext cx="7370511" cy="522553"/>
            </a:xfrm>
            <a:prstGeom prst="rect">
              <a:avLst/>
            </a:prstGeom>
            <a:ln>
              <a:solidFill>
                <a:srgbClr val="FF0000"/>
              </a:solidFill>
            </a:ln>
          </p:spPr>
          <p:txBody>
            <a:bodyPr wrap="square">
              <a:spAutoFit/>
            </a:bodyPr>
            <a:lstStyle/>
            <a:p>
              <a:pPr marL="0" lvl="0" indent="0" algn="just">
                <a:lnSpc>
                  <a:spcPct val="130000"/>
                </a:lnSpc>
                <a:spcBef>
                  <a:spcPts val="600"/>
                </a:spcBef>
                <a:spcAft>
                  <a:spcPts val="600"/>
                </a:spcAft>
                <a:buNone/>
              </a:pPr>
              <a:r>
                <a:rPr lang="en-GB" sz="2000" dirty="0" err="1">
                  <a:latin typeface="Times New Roman" panose="02020603050405020304" pitchFamily="18" charset="0"/>
                  <a:cs typeface="Times New Roman" panose="02020603050405020304" pitchFamily="18" charset="0"/>
                </a:rPr>
                <a:t>Một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số</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vật</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dụng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làm</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bằng</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gỗ</a:t>
              </a:r>
              <a:endParaRPr lang="en-US" sz="2000" dirty="0">
                <a:latin typeface="Times New Roman" panose="02020603050405020304" pitchFamily="18" charset="0"/>
                <a:cs typeface="Times New Roman" panose="02020603050405020304" pitchFamily="18" charset="0"/>
              </a:endParaRPr>
            </a:p>
          </p:txBody>
        </p:sp>
      </p:grpSp>
      <p:sp>
        <p:nvSpPr>
          <p:cNvPr id="13" name="Rectangle 12">
            <a:extLst>
              <a:ext uri="{FF2B5EF4-FFF2-40B4-BE49-F238E27FC236}">
                <a16:creationId xmlns:a16="http://schemas.microsoft.com/office/drawing/2014/main" id="{B37D8ED7-481F-4AC5-8024-BF871DAA6205}"/>
              </a:ext>
            </a:extLst>
          </p:cNvPr>
          <p:cNvSpPr/>
          <p:nvPr/>
        </p:nvSpPr>
        <p:spPr>
          <a:xfrm>
            <a:off x="6778732" y="596693"/>
            <a:ext cx="1203218" cy="430887"/>
          </a:xfrm>
          <a:prstGeom prst="rect">
            <a:avLst/>
          </a:prstGeom>
          <a:solidFill>
            <a:srgbClr val="FFFF00"/>
          </a:solidFill>
        </p:spPr>
        <p:txBody>
          <a:bodyPr wrap="square">
            <a:spAutoFit/>
          </a:bodyPr>
          <a:lstStyle/>
          <a:p>
            <a:pPr algn="ctr"/>
            <a:r>
              <a:rPr lang="en-GB" sz="2200" b="1" dirty="0" err="1">
                <a:solidFill>
                  <a:srgbClr val="FF0000"/>
                </a:solidFill>
                <a:latin typeface="Times New Roman" panose="02020603050405020304" pitchFamily="18" charset="0"/>
                <a:cs typeface="Times New Roman" panose="02020603050405020304" pitchFamily="18" charset="0"/>
              </a:rPr>
              <a:t>Gỗ</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5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Lst>
  </p:timing>
</p:sld>
</file>

<file path=ppt/theme/theme1.xml><?xml version="1.0" encoding="utf-8"?>
<a:theme xmlns:a="http://schemas.openxmlformats.org/drawingml/2006/main" name="Ephesus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4033</Words>
  <Application>Microsoft Office PowerPoint</Application>
  <PresentationFormat>On-screen Show (16:9)</PresentationFormat>
  <Paragraphs>573</Paragraphs>
  <Slides>70</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Amatic SC</vt:lpstr>
      <vt:lpstr>Times New Roman</vt:lpstr>
      <vt:lpstr>Arial</vt:lpstr>
      <vt:lpstr>Encode Sans Semi Condensed Light</vt:lpstr>
      <vt:lpstr>Calibri</vt:lpstr>
      <vt:lpstr>Wingdings</vt:lpstr>
      <vt:lpstr>Roboto</vt:lpstr>
      <vt:lpstr>Catamaran</vt:lpstr>
      <vt:lpstr>Ephesus template</vt:lpstr>
      <vt:lpstr>PowerPoint Presentation</vt:lpstr>
      <vt:lpstr>PowerPoint Presentation</vt:lpstr>
      <vt:lpstr>PowerPoint Presentation</vt:lpstr>
      <vt:lpstr>PowerPoint Presentation</vt:lpstr>
      <vt:lpstr>PowerPoint Presentation</vt:lpstr>
      <vt:lpstr>I. Một số vật liệu thông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Nhóm 1 báo cáo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Nêu một số biện pháp sử dụng các nguyên liệu an toàn, hiệu quả và bảo đảm sự phát triển bền vững.</vt:lpstr>
      <vt:lpstr>GHI NHỚ, TỔNG KẾT</vt:lpstr>
      <vt:lpstr>LUYỆN TẬP</vt:lpstr>
      <vt:lpstr>Câu 2: Hiện nay, nước ta có nhiều lò nung vôi thủ công đang hoạt động. Nêu những tác động tiêu cực của chúng đến môi trường.</vt:lpstr>
      <vt:lpstr>PowerPoint Presentation</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AN TOÀN TRONG PHÒNG THỰC HÀNH</dc:title>
  <dc:creator>Admin</dc:creator>
  <cp:lastModifiedBy>Windows User</cp:lastModifiedBy>
  <cp:revision>139</cp:revision>
  <dcterms:modified xsi:type="dcterms:W3CDTF">2023-11-07T07:14:46Z</dcterms:modified>
</cp:coreProperties>
</file>