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510" r:id="rId2"/>
    <p:sldId id="269" r:id="rId3"/>
    <p:sldId id="442" r:id="rId4"/>
    <p:sldId id="443" r:id="rId5"/>
    <p:sldId id="511" r:id="rId6"/>
    <p:sldId id="492" r:id="rId7"/>
    <p:sldId id="512" r:id="rId8"/>
    <p:sldId id="513" r:id="rId9"/>
    <p:sldId id="514" r:id="rId10"/>
    <p:sldId id="497" r:id="rId11"/>
    <p:sldId id="496" r:id="rId12"/>
    <p:sldId id="479" r:id="rId13"/>
    <p:sldId id="518" r:id="rId14"/>
    <p:sldId id="519" r:id="rId15"/>
    <p:sldId id="521" r:id="rId16"/>
    <p:sldId id="522" r:id="rId17"/>
    <p:sldId id="524" r:id="rId18"/>
    <p:sldId id="505" r:id="rId19"/>
    <p:sldId id="506" r:id="rId20"/>
    <p:sldId id="527" r:id="rId21"/>
    <p:sldId id="529" r:id="rId22"/>
    <p:sldId id="532" r:id="rId23"/>
    <p:sldId id="528" r:id="rId24"/>
    <p:sldId id="531" r:id="rId25"/>
    <p:sldId id="534" r:id="rId26"/>
    <p:sldId id="536" r:id="rId27"/>
    <p:sldId id="537" r:id="rId28"/>
    <p:sldId id="540" r:id="rId29"/>
    <p:sldId id="542" r:id="rId30"/>
    <p:sldId id="543" r:id="rId31"/>
    <p:sldId id="544" r:id="rId32"/>
    <p:sldId id="545" r:id="rId33"/>
    <p:sldId id="546" r:id="rId34"/>
    <p:sldId id="547" r:id="rId35"/>
    <p:sldId id="548" r:id="rId36"/>
    <p:sldId id="549" r:id="rId37"/>
    <p:sldId id="550" r:id="rId38"/>
    <p:sldId id="551" r:id="rId39"/>
    <p:sldId id="552" r:id="rId40"/>
    <p:sldId id="553" r:id="rId41"/>
    <p:sldId id="554" r:id="rId42"/>
    <p:sldId id="555" r:id="rId43"/>
    <p:sldId id="556" r:id="rId44"/>
    <p:sldId id="557" r:id="rId45"/>
    <p:sldId id="52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D47B5E"/>
    <a:srgbClr val="F1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19EC-B62A-4678-B8BA-C1AE3C5E471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961D-546B-4B47-B190-CEE8F668F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5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phát phiếu KWL Hướng, dẫn HS điền thông tin hiểu biết về châu Á trong cột K; Mong muốn tìm hiểu châu Á trong cột W. Cột L bỏ trống, điền sau khi học xong về châu Á.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D961D-546B-4B47-B190-CEE8F668F9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1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DB237-BCF4-4266-AD46-E505AE33065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29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F79-8167-41FA-A839-3F8DF69D5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ADCD5-9C2E-40B8-98E3-031B3586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F450-D323-4563-A436-729BB6B8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D0015-CD8B-4561-AE1D-1C1DA8E6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5AC17-12D0-4CD1-A233-CE5DB42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0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E6AC-5FFB-4089-9B52-01ED3632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DA4FF-A83F-4EAB-90E3-A612734CD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3FC80-C2C0-45D3-85F3-2447EFF2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83552-6592-45B8-9D06-DCFC9E16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EFC5E-E7A7-4E49-93AC-6AE1BB93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41531-1146-4A14-88D7-90B85B1C8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13AE7-ED98-4400-A506-A1827502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C4F03-B067-4F90-A7AF-2682AB0F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2756-F47F-46D2-91D2-8B37688F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A9294-A0BF-4CE5-BD73-0E435A5D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7134080-6AAC-4CE6-A9AE-4344E8736A57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12" y="5778056"/>
            <a:ext cx="13323599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37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A8F4-6CE1-4A22-B06E-6FE4596A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ABAA3-5DB9-491F-84D4-CCDC7A9E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4A258-286C-4A49-99B4-8CDD2526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E60F-6250-44E6-97AA-48B0BFD8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DA08-F7D1-4C30-A13E-8D11ECEF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94EE-EA31-40F9-9B1A-6C8CBC88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B86D5-893C-4D63-A0F1-CA03BDB02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E547-FCD4-4382-A17A-E64D983D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075E5-8CD7-4FEC-9EA8-4BADDFC9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9CD30-9EBE-46DC-8CD5-C8DC969F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547F-6F23-4BF0-BC7C-8A2441DE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63AA7-5262-42CC-9FAB-9AF9B504B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500C0-3678-4172-BC8B-1DAF74D1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7DED4-8CC1-4084-956E-0CEBC7DF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3D9A3-05B3-4E83-84C9-17188A5D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10854-34BC-4DE2-A84D-2BD66B5E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5C93-B365-458D-8C25-5339ABB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A7F16-51F4-4208-A33C-245991FA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C13E1-E9FB-4662-AABD-FECED50D5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73BDE-98B1-47B7-BF24-9800C227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391FC-4978-4115-9104-47B478D09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58A2C-4572-49E1-BEB0-E11E6F90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6946CD-FAC5-4A41-BBBE-E85BC544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80A08-FCF1-48D1-B861-CD8EB102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1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CF0A-CA40-4ACA-950D-B04DFE55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2A4C2-AF21-4D9D-BEC6-AEE99FF3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BE2D3-30D8-4294-8A1C-63250312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29DAA-0102-41C7-8CEE-DDD08810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B5426-CFB1-4975-A139-53AFFEE0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ED23E-CD2E-45BB-82CD-4A91784E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5C77B-7D6F-4E0B-939E-D4BBF88C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9945-D318-4126-88F7-F2E781BC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F8D67-84E7-4DC0-B01A-56EAEC4D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A97F9-C4C8-4BEB-A9B0-696BF456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615B-018C-48E7-9B72-F31CB003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9BC2A-5BFC-4ABA-9E74-FB3193BF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FEFB3-4F55-4F63-B53E-322F690B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8127-7945-4A8B-A5A1-12EF0589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2615E-926B-43CB-B8DA-9857B911A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EB7B4-A1A7-4A39-8E19-E845BA21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7CD2-9FD2-40F4-8B02-361E4ED7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BFB95-4AB4-40D3-8C6E-1646E3F8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77004-6558-4DC1-8EE3-63941914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F3FC8-5A31-4435-B5F2-45B8922E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DE8BF-065F-40AB-A557-BCBF853DE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58311-98FE-4470-A277-67386A2FF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67A52-3BF1-4DBD-BC39-556AF45E3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1F9E5-1C61-4FC7-84DB-5FA0941BB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2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F:\T0000003.AVI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28" y="-259080"/>
            <a:ext cx="12706773" cy="71475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2692400" y="2514600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:a16="http://schemas.microsoft.com/office/drawing/2014/main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954922" y="6524385"/>
            <a:ext cx="184220" cy="1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26" descr="hội cầu mùa DT Da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88000" cy="367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11" name="Picture 27" descr="Mĩ Sơ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0" y="0"/>
            <a:ext cx="6604000" cy="3657600"/>
          </a:xfrm>
          <a:prstGeom prst="rect">
            <a:avLst/>
          </a:prstGeom>
          <a:noFill/>
        </p:spPr>
      </p:pic>
      <p:pic>
        <p:nvPicPr>
          <p:cNvPr id="16414" name="Picture 30" descr="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3600" y="3629026"/>
            <a:ext cx="7518400" cy="3228975"/>
          </a:xfrm>
          <a:prstGeom prst="rect">
            <a:avLst/>
          </a:prstGeom>
          <a:noFill/>
        </p:spPr>
      </p:pic>
      <p:pic>
        <p:nvPicPr>
          <p:cNvPr id="16418" name="T0000003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4673600" y="3657600"/>
            <a:ext cx="1016000" cy="693738"/>
          </a:xfrm>
          <a:ln/>
        </p:spPr>
      </p:pic>
      <p:pic>
        <p:nvPicPr>
          <p:cNvPr id="16420" name="Picture 36" descr="Dan klonpu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657600"/>
            <a:ext cx="46736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41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MaiChau-IS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0"/>
            <a:ext cx="5486400" cy="3048000"/>
          </a:xfrm>
          <a:prstGeom prst="rect">
            <a:avLst/>
          </a:prstGeom>
          <a:noFill/>
        </p:spPr>
      </p:pic>
      <p:pic>
        <p:nvPicPr>
          <p:cNvPr id="74757" name="Picture 5" descr="Gốm DT Chă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5184" y="0"/>
            <a:ext cx="3316816" cy="3276600"/>
          </a:xfrm>
          <a:prstGeom prst="rect">
            <a:avLst/>
          </a:prstGeom>
          <a:noFill/>
        </p:spPr>
      </p:pic>
      <p:pic>
        <p:nvPicPr>
          <p:cNvPr id="74758" name="Picture 6" descr="images1370276_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048000"/>
            <a:ext cx="3860800" cy="3810000"/>
          </a:xfrm>
          <a:prstGeom prst="rect">
            <a:avLst/>
          </a:prstGeom>
          <a:noFill/>
        </p:spPr>
      </p:pic>
      <p:pic>
        <p:nvPicPr>
          <p:cNvPr id="74759" name="Picture 7" descr="images1370254_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3810000" cy="3810000"/>
          </a:xfrm>
          <a:prstGeom prst="rect">
            <a:avLst/>
          </a:prstGeom>
          <a:noFill/>
        </p:spPr>
      </p:pic>
      <p:pic>
        <p:nvPicPr>
          <p:cNvPr id="74760" name="Picture 8" descr="images1370270_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6400" y="3048000"/>
            <a:ext cx="4165600" cy="3810000"/>
          </a:xfrm>
          <a:prstGeom prst="rect">
            <a:avLst/>
          </a:prstGeom>
          <a:noFill/>
        </p:spPr>
      </p:pic>
      <p:pic>
        <p:nvPicPr>
          <p:cNvPr id="74761" name="Picture 9" descr="Thổ cẩm DT Tà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3528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37014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3" y="3274132"/>
            <a:ext cx="7106827" cy="2016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3000" b="1" i="1">
                <a:solidFill>
                  <a:srgbClr val="0000FF"/>
                </a:solidFill>
              </a:rPr>
              <a:t>Quan sát Atlat Địa lí Việt Nam, cho biết địa bàn phân bố chủ yếu của dân tộc Kinh  và các dân tộc ít người ở nước ta.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92" t="22288" r="52690" b="31973"/>
          <a:stretch/>
        </p:blipFill>
        <p:spPr>
          <a:xfrm>
            <a:off x="197398" y="2372802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681993"/>
            <a:ext cx="11717382" cy="140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Người Kinh: </a:t>
            </a: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ở đồng bằng, ven biển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và </a:t>
            </a: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trung du.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 Các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dân tộc thiểu số: đồi núi và cao nguyên.</a:t>
            </a: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2" descr="D:\5. LS&amp;ĐL 9\GA 9 (KNTTCS)\Doan ket dan t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316" y="3278776"/>
            <a:ext cx="5376515" cy="3579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3" y="3274132"/>
            <a:ext cx="7106827" cy="2016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3000" b="1" i="1">
                <a:solidFill>
                  <a:srgbClr val="0000FF"/>
                </a:solidFill>
              </a:rPr>
              <a:t>Quan sát Atlat Địa lí Việt Nam và thông tin mục 1 SGK, điền vào dấu (…) về sự phân bố các dân tộc thiểu số ở nước ta.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92" t="22288" r="52690" b="31973"/>
          <a:stretch/>
        </p:blipFill>
        <p:spPr>
          <a:xfrm>
            <a:off x="197398" y="2372802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6" y="2292642"/>
            <a:ext cx="755033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 Trung du và miền núi Bắc Bộ: 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Tày, HMông, Thái, Mường, Dao,…</a:t>
            </a:r>
            <a:endParaRPr kumimoji="0" lang="en-US" sz="3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- Tây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 Nguyên: 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Gia-rai, Ê-đê, Ba-na,…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- Các đồng bằng ven biển phía Nam và Đồng bằng sông Cửu Long: 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Hoa, Khơ-me, Chăm,...</a:t>
            </a:r>
            <a:endParaRPr kumimoji="0" lang="en-US" sz="3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5589" y="2476585"/>
            <a:ext cx="229906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0774" y="3151499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47105" y="3839477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05346" y="5219786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722937"/>
            <a:ext cx="117173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Người Kinh: </a:t>
            </a: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ở đồng bằng, ven biển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và </a:t>
            </a: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trung du.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 Các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dân tộc thiểu số: đồi núi và cao nguyên:</a:t>
            </a: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5281" y="2993110"/>
            <a:ext cx="1171738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Trung du và miền núi Bắc Bộ: Tày, HMông, Thái, Mường, Dao,…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+ Tây Nguyên: Gia-rai, Ê-đê, Ba-na,…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+  Các đồng bằng ven biển phía Nam và Đồng bằng sông Cửu Long: Hoa, Khơ-me, Chăm,…</a:t>
            </a: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3" y="2908367"/>
            <a:ext cx="7106827" cy="234289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20000"/>
              </a:lnSpc>
            </a:pPr>
            <a:r>
              <a:rPr lang="en-US" sz="3000" b="1" i="1">
                <a:solidFill>
                  <a:srgbClr val="0000FF"/>
                </a:solidFill>
                <a:cs typeface="Arial" pitchFamily="34" charset="0"/>
              </a:rPr>
              <a:t> Khai thác</a:t>
            </a:r>
            <a:r>
              <a:rPr lang="en-US" sz="3000" b="1" i="1">
                <a:solidFill>
                  <a:srgbClr val="0000FF"/>
                </a:solidFill>
              </a:rPr>
              <a:t> thông tin mục 1 SGK, cho biết sự phân bố dân tộc ở Việt Nam những năm qua có sự thay đổi như thế nào? Giải thích tại sao.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92" t="22288" r="52690" b="31973"/>
          <a:stretch/>
        </p:blipFill>
        <p:spPr>
          <a:xfrm>
            <a:off x="197398" y="2007038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  <a:endParaRPr lang="en-US" sz="3000" b="1" u="sng">
              <a:solidFill>
                <a:srgbClr val="002060"/>
              </a:solidFill>
              <a:cs typeface="Arial" pitchFamily="34" charset="0"/>
            </a:endParaRP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c. Phân bố dân tộc ở Việt Nam có sự thay đổi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804825"/>
            <a:ext cx="1171738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cs typeface="Arial" pitchFamily="34" charset="0"/>
              </a:rPr>
              <a:t>- </a:t>
            </a:r>
            <a:r>
              <a:rPr lang="vi-VN" sz="3000" b="1">
                <a:latin typeface="Calibri" pitchFamily="34" charset="0"/>
                <a:cs typeface="Calibri" pitchFamily="34" charset="0"/>
              </a:rPr>
              <a:t>Các dân tộc Việt Nam phân bố ngày càng đan xen với nhau. </a:t>
            </a:r>
            <a:endParaRPr lang="en-US" sz="3000" b="1"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>
                <a:latin typeface="Calibri" pitchFamily="34" charset="0"/>
                <a:cs typeface="Calibri" pitchFamily="34" charset="0"/>
              </a:rPr>
              <a:t>Tây Nguyên, Trung du và miền núi Bắc Bộ, Bắc Trung Bộ và Duyên hải miền Trung có nhiều dân tộc cùng sinh sống.</a:t>
            </a:r>
            <a:r>
              <a:rPr lang="en-US" sz="1600" b="1">
                <a:latin typeface="Calibri" pitchFamily="34" charset="0"/>
                <a:cs typeface="Calibri" pitchFamily="34" charset="0"/>
              </a:rPr>
              <a:t>9</a:t>
            </a:r>
            <a:endParaRPr lang="en-US" sz="3000" b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8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64525" y="1951630"/>
            <a:ext cx="10154855" cy="4906371"/>
          </a:xfrm>
          <a:prstGeom prst="rect">
            <a:avLst/>
          </a:prstGeom>
        </p:spPr>
      </p:pic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97472" y="571448"/>
            <a:ext cx="11385011" cy="124370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       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Quan sát hình ảnh sau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,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cho biết trong những năm qua đời sống của đồng bào các dân tộc thiểu số có sự thay đổi như thế nào?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92" t="22288" r="52690" b="31973"/>
          <a:stretch/>
        </p:blipFill>
        <p:spPr>
          <a:xfrm>
            <a:off x="197398" y="-24560"/>
            <a:ext cx="1000545" cy="1086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354F91-862F-4F30-8492-00509C63169F}"/>
              </a:ext>
            </a:extLst>
          </p:cNvPr>
          <p:cNvSpPr txBox="1"/>
          <p:nvPr/>
        </p:nvSpPr>
        <p:spPr>
          <a:xfrm>
            <a:off x="454307" y="1194690"/>
            <a:ext cx="6094070" cy="18174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thủ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tướng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dự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định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phát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triển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xã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vùng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dân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tộc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thiểu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em</a:t>
            </a:r>
            <a:endParaRPr lang="vi-VN" sz="2400" b="1" i="0" dirty="0">
              <a:solidFill>
                <a:srgbClr val="222222"/>
              </a:solidFill>
              <a:effectLst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967154-1725-4B0E-9D6B-7A83CC08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33200"/>
            <a:ext cx="1177145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TÔI </a:t>
            </a:r>
            <a:r>
              <a:rPr lang="en-US" sz="5400" b="1">
                <a:solidFill>
                  <a:srgbClr val="FF0000"/>
                </a:solidFill>
                <a:latin typeface="+mn-lt"/>
              </a:rPr>
              <a:t>LÀ THỦ TƯỚNG CHÍNH PHỦ VIỆT NAM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635659-D713-4F28-97FC-FC92A0DDCB78}"/>
              </a:ext>
            </a:extLst>
          </p:cNvPr>
          <p:cNvSpPr/>
          <p:nvPr/>
        </p:nvSpPr>
        <p:spPr>
          <a:xfrm>
            <a:off x="6947705" y="1197447"/>
            <a:ext cx="1863524" cy="15687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ỦNG HỘ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CA7108-85F3-4629-8206-DBE333F1E69C}"/>
              </a:ext>
            </a:extLst>
          </p:cNvPr>
          <p:cNvSpPr/>
          <p:nvPr/>
        </p:nvSpPr>
        <p:spPr>
          <a:xfrm>
            <a:off x="9874169" y="1197446"/>
            <a:ext cx="1863524" cy="15687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PHẢN ĐỐI</a:t>
            </a:r>
          </a:p>
        </p:txBody>
      </p:sp>
      <p:pic>
        <p:nvPicPr>
          <p:cNvPr id="10242" name="Picture 2" descr="Thủ tướng Phạm Minh Chính: Cần có nhận thức và giải pháp mới trong chống  dịch COVID-19 - Báo ảnh Việt Nam">
            <a:extLst>
              <a:ext uri="{FF2B5EF4-FFF2-40B4-BE49-F238E27FC236}">
                <a16:creationId xmlns:a16="http://schemas.microsoft.com/office/drawing/2014/main" id="{551998D5-81E5-4985-A067-675E07314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0" t="13840" r="27019"/>
          <a:stretch/>
        </p:blipFill>
        <p:spPr bwMode="auto">
          <a:xfrm>
            <a:off x="231494" y="3148314"/>
            <a:ext cx="2760636" cy="32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21A5D28-42FF-4A09-8581-C2225852D511}"/>
              </a:ext>
            </a:extLst>
          </p:cNvPr>
          <p:cNvSpPr/>
          <p:nvPr/>
        </p:nvSpPr>
        <p:spPr>
          <a:xfrm>
            <a:off x="2546430" y="3148314"/>
            <a:ext cx="4085864" cy="856527"/>
          </a:xfrm>
          <a:prstGeom prst="wedgeRoundRectCallout">
            <a:avLst>
              <a:gd name="adj1" fmla="val -67843"/>
              <a:gd name="adj2" fmla="val 51839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…</a:t>
            </a:r>
          </a:p>
        </p:txBody>
      </p:sp>
      <p:pic>
        <p:nvPicPr>
          <p:cNvPr id="10244" name="Picture 4" descr="Bị kẻ xấu lừa từ thiện, trường vùng cao phá đi giờ không có ai xây - Mái Ấm  Giữa Đời">
            <a:extLst>
              <a:ext uri="{FF2B5EF4-FFF2-40B4-BE49-F238E27FC236}">
                <a16:creationId xmlns:a16="http://schemas.microsoft.com/office/drawing/2014/main" id="{4D1D197D-77B0-4485-82F3-FDDC4AFDB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4" y="4087366"/>
            <a:ext cx="4328822" cy="23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Lai Châu: Cuộc sống của đồng bào dân tộc Mảng - Ảnh thời sự trong nước -  Văn hoá &amp;amp; Xã hội - Thông tấn xã Việt Nam (TTXVN)">
            <a:extLst>
              <a:ext uri="{FF2B5EF4-FFF2-40B4-BE49-F238E27FC236}">
                <a16:creationId xmlns:a16="http://schemas.microsoft.com/office/drawing/2014/main" id="{5EC00631-EAEE-4E36-A957-64C12D0CE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10651"/>
          <a:stretch/>
        </p:blipFill>
        <p:spPr bwMode="auto">
          <a:xfrm>
            <a:off x="7408872" y="3148314"/>
            <a:ext cx="4328821" cy="332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45E96A-2044-45EE-91C8-427B19DE4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820444"/>
              </p:ext>
            </p:extLst>
          </p:nvPr>
        </p:nvGraphicFramePr>
        <p:xfrm>
          <a:off x="239131" y="1734193"/>
          <a:ext cx="11630348" cy="4864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587">
                  <a:extLst>
                    <a:ext uri="{9D8B030D-6E8A-4147-A177-3AD203B41FA5}">
                      <a16:colId xmlns:a16="http://schemas.microsoft.com/office/drawing/2014/main" val="4032600831"/>
                    </a:ext>
                  </a:extLst>
                </a:gridCol>
                <a:gridCol w="2907587">
                  <a:extLst>
                    <a:ext uri="{9D8B030D-6E8A-4147-A177-3AD203B41FA5}">
                      <a16:colId xmlns:a16="http://schemas.microsoft.com/office/drawing/2014/main" val="930296848"/>
                    </a:ext>
                  </a:extLst>
                </a:gridCol>
                <a:gridCol w="2907587">
                  <a:extLst>
                    <a:ext uri="{9D8B030D-6E8A-4147-A177-3AD203B41FA5}">
                      <a16:colId xmlns:a16="http://schemas.microsoft.com/office/drawing/2014/main" val="4224175489"/>
                    </a:ext>
                  </a:extLst>
                </a:gridCol>
                <a:gridCol w="2907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544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476854"/>
                  </a:ext>
                </a:extLst>
              </a:tr>
              <a:tr h="25097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2363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83B58C-A78C-445D-A397-A0517B10E485}"/>
              </a:ext>
            </a:extLst>
          </p:cNvPr>
          <p:cNvSpPr txBox="1"/>
          <p:nvPr/>
        </p:nvSpPr>
        <p:spPr>
          <a:xfrm>
            <a:off x="261257" y="1775518"/>
            <a:ext cx="2913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2326F-CD7A-4335-A73D-E5F1D03399FF}"/>
              </a:ext>
            </a:extLst>
          </p:cNvPr>
          <p:cNvSpPr txBox="1"/>
          <p:nvPr/>
        </p:nvSpPr>
        <p:spPr>
          <a:xfrm>
            <a:off x="3174274" y="1775516"/>
            <a:ext cx="286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7860E-BBBA-4252-BE36-E20CB35D1020}"/>
              </a:ext>
            </a:extLst>
          </p:cNvPr>
          <p:cNvSpPr txBox="1"/>
          <p:nvPr/>
        </p:nvSpPr>
        <p:spPr>
          <a:xfrm>
            <a:off x="8998193" y="1843589"/>
            <a:ext cx="2836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4D215-7078-4F10-96DF-17937CE67044}"/>
              </a:ext>
            </a:extLst>
          </p:cNvPr>
          <p:cNvSpPr txBox="1"/>
          <p:nvPr/>
        </p:nvSpPr>
        <p:spPr>
          <a:xfrm>
            <a:off x="261258" y="2310324"/>
            <a:ext cx="288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cs typeface="Arial" panose="020B0604020202020204" pitchFamily="34" charset="0"/>
              </a:rPr>
              <a:t>Em đã biết những điều gì về cộng đồng các dân tộc ở Việt Nam?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FF1D5-C357-4ACE-9D75-8F188B02EBB2}"/>
              </a:ext>
            </a:extLst>
          </p:cNvPr>
          <p:cNvSpPr txBox="1"/>
          <p:nvPr/>
        </p:nvSpPr>
        <p:spPr>
          <a:xfrm>
            <a:off x="3159720" y="2427892"/>
            <a:ext cx="2914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cs typeface="Arial" panose="020B0604020202020204" pitchFamily="34" charset="0"/>
              </a:rPr>
              <a:t>Em muốn những điều gì về cộng đồng các dân tộc ở Việt Nam?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6CC9C4-9EED-48AC-B360-019114B0D796}"/>
              </a:ext>
            </a:extLst>
          </p:cNvPr>
          <p:cNvSpPr txBox="1"/>
          <p:nvPr/>
        </p:nvSpPr>
        <p:spPr>
          <a:xfrm>
            <a:off x="8987310" y="2556790"/>
            <a:ext cx="283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cs typeface="Arial" panose="020B0604020202020204" pitchFamily="34" charset="0"/>
              </a:rPr>
              <a:t>Em muốn biết thêm9 những gì về cộng đồng các dân tộc ở Việt Nam?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80131-476C-4F31-83B8-FF909BE9C159}"/>
              </a:ext>
            </a:extLst>
          </p:cNvPr>
          <p:cNvSpPr txBox="1"/>
          <p:nvPr/>
        </p:nvSpPr>
        <p:spPr>
          <a:xfrm>
            <a:off x="4914595" y="14318"/>
            <a:ext cx="254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KWLH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06D8F1-1162-4E1D-BEAB-27EE016E3AB5}"/>
              </a:ext>
            </a:extLst>
          </p:cNvPr>
          <p:cNvSpPr txBox="1"/>
          <p:nvPr/>
        </p:nvSpPr>
        <p:spPr>
          <a:xfrm>
            <a:off x="544533" y="1051492"/>
            <a:ext cx="1113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cs typeface="Arial" panose="020B0604020202020204" pitchFamily="34" charset="0"/>
              </a:rPr>
              <a:t>TOPIC: CỘNG ĐỒNG CÁC DÂN TỘC VIỆT NAM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07860E-BBBA-4252-BE36-E20CB35D1020}"/>
              </a:ext>
            </a:extLst>
          </p:cNvPr>
          <p:cNvSpPr txBox="1"/>
          <p:nvPr/>
        </p:nvSpPr>
        <p:spPr>
          <a:xfrm>
            <a:off x="6074229" y="1773921"/>
            <a:ext cx="289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6CC9C4-9EED-48AC-B360-019114B0D796}"/>
              </a:ext>
            </a:extLst>
          </p:cNvPr>
          <p:cNvSpPr txBox="1"/>
          <p:nvPr/>
        </p:nvSpPr>
        <p:spPr>
          <a:xfrm>
            <a:off x="6043787" y="2460996"/>
            <a:ext cx="2891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cs typeface="Arial" panose="020B0604020202020204" pitchFamily="34" charset="0"/>
              </a:rPr>
              <a:t>Em đã học được gì về cộng đồng các dân tộc ở Việt Nam? </a:t>
            </a:r>
          </a:p>
        </p:txBody>
      </p:sp>
    </p:spTree>
    <p:extLst>
      <p:ext uri="{BB962C8B-B14F-4D97-AF65-F5344CB8AC3E}">
        <p14:creationId xmlns:p14="http://schemas.microsoft.com/office/powerpoint/2010/main" val="237757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d. Người Việt Nam ở nước ngoài là một bộ phận của dân tộc Việt Nam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5" y="1796248"/>
            <a:ext cx="11534503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 Việt Nam có hơn </a:t>
            </a:r>
            <a:r>
              <a:rPr lang="en-US" sz="3000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5 triệu người </a:t>
            </a:r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sống, làm việc, học tập ở nước ngoài.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- Quốc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 gia có đông đảo người Việt sinh sống nhất là: </a:t>
            </a:r>
            <a:r>
              <a:rPr lang="en-US" sz="3000" b="1">
                <a:solidFill>
                  <a:srgbClr val="FF0000"/>
                </a:solidFill>
                <a:cs typeface="Arial" pitchFamily="34" charset="0"/>
              </a:rPr>
              <a:t>Hoa Kỳ.</a:t>
            </a:r>
            <a:endParaRPr kumimoji="0" lang="en-US" sz="3000" b="1" i="0" u="none" strike="noStrike" cap="none" normalizeH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000FF"/>
                </a:solidFill>
                <a:cs typeface="Arial" pitchFamily="34" charset="0"/>
              </a:rPr>
              <a:t>- Đây là một bộ phận </a:t>
            </a:r>
            <a:r>
              <a:rPr lang="en-US" sz="3000" b="1">
                <a:solidFill>
                  <a:srgbClr val="FF0000"/>
                </a:solidFill>
                <a:cs typeface="Arial" pitchFamily="34" charset="0"/>
              </a:rPr>
              <a:t>quan trọng của cộng đồng dân tộc Việt Nam.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000FF"/>
                </a:solidFill>
                <a:cs typeface="Arial" pitchFamily="34" charset="0"/>
              </a:rPr>
              <a:t> - Người Việt Nam ở nước ngoài luôn </a:t>
            </a:r>
            <a:r>
              <a:rPr lang="en-US" sz="3000" b="1">
                <a:solidFill>
                  <a:srgbClr val="FF0000"/>
                </a:solidFill>
                <a:cs typeface="Arial" pitchFamily="34" charset="0"/>
              </a:rPr>
              <a:t>hướng về xây dựng quê hương, đất nước.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1211" y="1980192"/>
            <a:ext cx="219456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8754" y="2681231"/>
            <a:ext cx="229906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9702" y="3369209"/>
            <a:ext cx="724553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……………………………………………………………..……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5431" y="4068712"/>
            <a:ext cx="559589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………………………………………………..…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501" y="4718653"/>
            <a:ext cx="183968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5. LS&amp;ĐL 9\GA 9 (KNTTCS)\2020-11-25-nguoi-vn-o-nuoc-ngoai-1-ru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7733" y="0"/>
            <a:ext cx="55560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2" y="1188720"/>
            <a:ext cx="5957297" cy="3043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cs typeface="Arial" pitchFamily="34" charset="0"/>
              </a:rPr>
              <a:t> Khai thác</a:t>
            </a:r>
            <a:r>
              <a:rPr lang="en-US" sz="3000" b="1" i="1">
                <a:solidFill>
                  <a:srgbClr val="0000FF"/>
                </a:solidFill>
              </a:rPr>
              <a:t> thông tin bên và kiến thức thực tế, để thấy được cộng đồng người Việt Nam ở nước ngoài với sự phát triển đất nước.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92" t="22288" r="52690" b="31973"/>
          <a:stretch/>
        </p:blipFill>
        <p:spPr>
          <a:xfrm>
            <a:off x="275776" y="248214"/>
            <a:ext cx="1000545" cy="1086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Qui mô, gia tăng dân số</a:t>
            </a:r>
            <a:endParaRPr lang="en-US" sz="3000" i="1"/>
          </a:p>
        </p:txBody>
      </p:sp>
      <p:pic>
        <p:nvPicPr>
          <p:cNvPr id="3074" name="Picture 2" descr="D:\5. LS&amp;ĐL 9\GA 9 (KNTTCS)\GAĐT ĐL 9 (KNTTCS)\z5579388357947_24804ba637de99c43e33d8d1ab95d2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487" y="2292824"/>
            <a:ext cx="5818412" cy="441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74378" y="2534199"/>
            <a:ext cx="5821474" cy="355309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3000" b="1" i="1">
                <a:solidFill>
                  <a:srgbClr val="0000FF"/>
                </a:solidFill>
              </a:rPr>
              <a:t>    *Khai thác thông tin SGK và thông tin dưới đây, cho biết số dân nước ta năm 2021; xếp thứ bao nhiêu trong Đông Nam Á và thế giới?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192" t="22288" r="52690" b="31973"/>
          <a:stretch/>
        </p:blipFill>
        <p:spPr>
          <a:xfrm>
            <a:off x="197398" y="1676368"/>
            <a:ext cx="1000545" cy="1086608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82880" y="1641049"/>
            <a:ext cx="11172057" cy="1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ăm 2021: dân số nước ta là 98,5 triệu người, </a:t>
            </a:r>
            <a:r>
              <a:rPr lang="en-US" sz="3200" b="1"/>
              <a:t>đứng thứ 3 Đông Nam Á và 15 trên thế giới.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Qui mô, gia tăng dân số</a:t>
            </a:r>
            <a:endParaRPr lang="en-US" sz="3000" i="1"/>
          </a:p>
        </p:txBody>
      </p:sp>
      <p:pic>
        <p:nvPicPr>
          <p:cNvPr id="3074" name="Picture 2" descr="D:\5. LS&amp;ĐL 9\GA 9 (KNTTCS)\GAĐT ĐL 9 (KNTTCS)\z5579388357947_24804ba637de99c43e33d8d1ab95d2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487" y="2292824"/>
            <a:ext cx="5818412" cy="441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74377" y="2534199"/>
            <a:ext cx="6171831" cy="156012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3200" b="1" i="1">
                <a:solidFill>
                  <a:srgbClr val="0000FF"/>
                </a:solidFill>
              </a:rPr>
              <a:t> Tính mật độ dân số Việt Nam và so sánh với thế giới năm 2021.</a:t>
            </a:r>
            <a:r>
              <a:rPr lang="en-US" sz="3000" b="1" i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192" t="22288" r="52690" b="31973"/>
          <a:stretch/>
        </p:blipFill>
        <p:spPr>
          <a:xfrm>
            <a:off x="197398" y="1676368"/>
            <a:ext cx="1000545" cy="108660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D63984A-BEDE-4B6C-9FB6-1438F6703E57}"/>
              </a:ext>
            </a:extLst>
          </p:cNvPr>
          <p:cNvSpPr txBox="1">
            <a:spLocks/>
          </p:cNvSpPr>
          <p:nvPr/>
        </p:nvSpPr>
        <p:spPr>
          <a:xfrm>
            <a:off x="266711" y="4275100"/>
            <a:ext cx="2398111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500" b="1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98 500 </a:t>
            </a:r>
            <a:r>
              <a:rPr lang="en-US" sz="3500" b="1" dirty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E6ACB51-0A05-4164-AE7E-075A690CA1DC}"/>
              </a:ext>
            </a:extLst>
          </p:cNvPr>
          <p:cNvSpPr txBox="1">
            <a:spLocks/>
          </p:cNvSpPr>
          <p:nvPr/>
        </p:nvSpPr>
        <p:spPr>
          <a:xfrm>
            <a:off x="318964" y="4891436"/>
            <a:ext cx="1890018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500" b="1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</a:t>
            </a:r>
            <a:endParaRPr lang="en-US" sz="35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FE1F1E-49DE-42D1-B97D-52D1D23C5B26}"/>
              </a:ext>
            </a:extLst>
          </p:cNvPr>
          <p:cNvCxnSpPr/>
          <p:nvPr/>
        </p:nvCxnSpPr>
        <p:spPr>
          <a:xfrm flipV="1">
            <a:off x="489855" y="4885515"/>
            <a:ext cx="1678577" cy="59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quals 13">
            <a:extLst>
              <a:ext uri="{FF2B5EF4-FFF2-40B4-BE49-F238E27FC236}">
                <a16:creationId xmlns:a16="http://schemas.microsoft.com/office/drawing/2014/main" id="{FF687773-E3CD-4EB1-8295-4957907DE0D7}"/>
              </a:ext>
            </a:extLst>
          </p:cNvPr>
          <p:cNvSpPr/>
          <p:nvPr/>
        </p:nvSpPr>
        <p:spPr>
          <a:xfrm>
            <a:off x="2304762" y="4744330"/>
            <a:ext cx="638175" cy="2942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B0832BE-9E82-459D-8D5B-40517C226742}"/>
              </a:ext>
            </a:extLst>
          </p:cNvPr>
          <p:cNvSpPr txBox="1">
            <a:spLocks/>
          </p:cNvSpPr>
          <p:nvPr/>
        </p:nvSpPr>
        <p:spPr>
          <a:xfrm>
            <a:off x="2934213" y="4533744"/>
            <a:ext cx="3666752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500" b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297 </a:t>
            </a:r>
            <a:r>
              <a:rPr lang="en-US" sz="3500" b="1" dirty="0" err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5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/km</a:t>
            </a:r>
            <a:r>
              <a:rPr lang="en-US" sz="3500" b="1" baseline="300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3" grpId="0"/>
      <p:bldP spid="25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44136" y="4364230"/>
          <a:ext cx="11286309" cy="184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7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Năm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1989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1999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Số dân (triệu người)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64,4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76,5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86,0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98,5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Tỉ lệ tăng dân số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2,10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1,51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1,06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0,94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5580" y="3644534"/>
            <a:ext cx="1124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Bảng 1.1. SỐ DÂN VÀ TỈ LỆ TĂNG DÂN SỐ NƯỚC TA GIAI ĐOẠN 1989 - 2021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00504" y="857831"/>
            <a:ext cx="11712822" cy="23164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    *Khai thác bảng 1.1 SGK, nhận xét:</a:t>
            </a:r>
          </a:p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- Sự thay đổi qui mô dân số của nước ta giai đoạn 1989 - 2021.</a:t>
            </a:r>
          </a:p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- Tỉ lệ tăng dân số của nước ta giai đoạn 1989 - 2021.</a:t>
            </a:r>
          </a:p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- Rút ra nhận xét về sự gia tăng dân số ở nước ta.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192" t="22288" r="52690" b="31973"/>
          <a:stretch/>
        </p:blipFill>
        <p:spPr>
          <a:xfrm>
            <a:off x="223524" y="0"/>
            <a:ext cx="1000545" cy="108660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78822" y="178563"/>
            <a:ext cx="11333999" cy="311327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    - Giai đoạn 1989 - 2021:</a:t>
            </a:r>
          </a:p>
          <a:p>
            <a:pPr algn="just">
              <a:lnSpc>
                <a:spcPct val="130000"/>
              </a:lnSpc>
            </a:pPr>
            <a:endParaRPr lang="en-US" sz="3000" b="1" i="1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330" y="681051"/>
            <a:ext cx="109591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	+ Dân số tăng 34,1 triệu người; tăng liên tục.</a:t>
            </a:r>
          </a:p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	+ Trung bình mỗi năm, dân số tăng thêm gần 1,07 triệu người.</a:t>
            </a:r>
          </a:p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	+ Tỉ lệ tăng dân số giảm liên tục; giảm 1,16%.</a:t>
            </a:r>
          </a:p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FF0000"/>
                </a:solidFill>
              </a:rPr>
              <a:t>=&gt; Việt Nam là nước đông dân và dân số tăng nhanh.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Qui mô, gia tăng dân số</a:t>
            </a:r>
            <a:endParaRPr lang="en-US" sz="3000" i="1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72955" y="1641049"/>
            <a:ext cx="114231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/>
              <a:t>- Tỉ lệ tăng dân số giảm, nhưng do quy mô dân số lớn nên mỗi năm vẫn tăng khoảng 1 triệu người.</a:t>
            </a:r>
          </a:p>
          <a:p>
            <a:pPr algn="just">
              <a:lnSpc>
                <a:spcPct val="150000"/>
              </a:lnSpc>
            </a:pPr>
            <a:r>
              <a:rPr lang="en-US" sz="3200" b="1" i="1"/>
              <a:t>=&gt; Việt Nam là nước đông dân và dân số tăng nhanh.</a:t>
            </a: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669726" y="4789679"/>
            <a:ext cx="10681897" cy="13701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>
                <a:solidFill>
                  <a:srgbClr val="0000FF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     Dân số đông và tăng nhanh đã gây ra những hậu quả gì đối với kinh tế - xã hội và môi trường?</a:t>
            </a:r>
            <a:endParaRPr lang="en-US" sz="2800" b="1" i="1" dirty="0">
              <a:solidFill>
                <a:srgbClr val="0000FF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92" t="22288" r="52690" b="31973"/>
          <a:stretch/>
        </p:blipFill>
        <p:spPr>
          <a:xfrm>
            <a:off x="515911" y="3922926"/>
            <a:ext cx="1000545" cy="10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90900" y="141024"/>
            <a:ext cx="5616622" cy="1328023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HẬU QUẢ CỦA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DÂN SỐ ĐÔNG VÀ TĂNG NHANH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1981200" y="2015947"/>
            <a:ext cx="24003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4838700" y="2015947"/>
            <a:ext cx="24384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7699373" y="2006479"/>
            <a:ext cx="24765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198" y="2776886"/>
            <a:ext cx="2400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Kìm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hãm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phát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triển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kinh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0365" y="2654053"/>
            <a:ext cx="2702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lang="en-US" sz="3000" b="1">
                <a:solidFill>
                  <a:srgbClr val="3333FF"/>
                </a:solidFill>
                <a:cs typeface="Arial" panose="020B0604020202020204" pitchFamily="34" charset="0"/>
              </a:rPr>
              <a:t>S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ức ép về</a:t>
            </a:r>
            <a:r>
              <a:rPr kumimoji="0" lang="en-US" sz="3000" b="1" u="none" strike="noStrike" kern="1200" cap="none" spc="0" normalizeH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y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dục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1" u="none" strike="noStrike" kern="1200" cap="none" spc="0" normalizeH="0" baseline="0" noProof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ở, việc</a:t>
            </a:r>
            <a:r>
              <a:rPr kumimoji="0" lang="en-US" sz="3000" b="1" u="none" strike="noStrike" kern="1200" cap="none" spc="0" normalizeH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làm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…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4633" y="2831476"/>
            <a:ext cx="2388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Cạn kiệt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tài nguyên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2150" y="1985265"/>
            <a:ext cx="2419350" cy="609398"/>
          </a:xfrm>
          <a:prstGeom prst="rect">
            <a:avLst/>
          </a:prstGeom>
          <a:solidFill>
            <a:srgbClr val="92D050"/>
          </a:solidFill>
        </p:spPr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KINH TẾ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38700" y="1959865"/>
            <a:ext cx="2438401" cy="609398"/>
          </a:xfrm>
          <a:prstGeom prst="rect">
            <a:avLst/>
          </a:prstGeom>
          <a:solidFill>
            <a:srgbClr val="92D050"/>
          </a:solidFill>
        </p:spPr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XÃ HỘI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86674" y="1951227"/>
            <a:ext cx="2489199" cy="609398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MÔI TRƯỜNG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6591" y="4130216"/>
            <a:ext cx="2866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Tệ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nạn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xã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hội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52179" y="3876603"/>
            <a:ext cx="2442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Ô </a:t>
            </a:r>
            <a:r>
              <a:rPr kumimoji="0" lang="en-US" sz="3000" b="1" u="none" strike="noStrike" kern="1200" cap="none" spc="0" normalizeH="0" baseline="0" noProof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nhiễm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môi trường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stCxn id="3" idx="2"/>
          </p:cNvCxnSpPr>
          <p:nvPr/>
        </p:nvCxnSpPr>
        <p:spPr>
          <a:xfrm rot="5400000">
            <a:off x="4416296" y="176952"/>
            <a:ext cx="490820" cy="307501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" idx="2"/>
            <a:endCxn id="12" idx="0"/>
          </p:cNvCxnSpPr>
          <p:nvPr/>
        </p:nvCxnSpPr>
        <p:spPr>
          <a:xfrm rot="5400000">
            <a:off x="5883147" y="1643801"/>
            <a:ext cx="490818" cy="14131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2"/>
            <a:endCxn id="13" idx="0"/>
          </p:cNvCxnSpPr>
          <p:nvPr/>
        </p:nvCxnSpPr>
        <p:spPr>
          <a:xfrm rot="16200000" flipH="1">
            <a:off x="7324152" y="344105"/>
            <a:ext cx="482180" cy="273206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5105401"/>
            <a:ext cx="2463801" cy="152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89" y="5133523"/>
            <a:ext cx="2435010" cy="149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Giá vàng giảm mạnh khi GDP Mỹ tăng trưởng ngoài dự đoá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58" y="5148763"/>
            <a:ext cx="2460412" cy="1483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785"/>
    </mc:Choice>
    <mc:Fallback xmlns="">
      <p:transition spd="slow" advClick="0" advTm="53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10" grpId="0"/>
      <p:bldP spid="11" grpId="0" animBg="1"/>
      <p:bldP spid="12" grpId="0" animBg="1"/>
      <p:bldP spid="13" grpId="0" animBg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Cơ cấu dân số theo nhóm tuổi và giới tính</a:t>
            </a:r>
            <a:endParaRPr lang="en-US" sz="3000" i="1"/>
          </a:p>
        </p:txBody>
      </p:sp>
      <p:pic>
        <p:nvPicPr>
          <p:cNvPr id="7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2" y="1815184"/>
            <a:ext cx="1418472" cy="14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7103" y="2982807"/>
            <a:ext cx="10466364" cy="98774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i="1">
                <a:solidFill>
                  <a:srgbClr val="0000FF"/>
                </a:solidFill>
                <a:cs typeface="Times New Roman" panose="02020603050405020304" pitchFamily="18" charset="0"/>
              </a:rPr>
              <a:t>Yêu cầu: Dựa </a:t>
            </a:r>
            <a:r>
              <a:rPr lang="en-US" sz="30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vào</a:t>
            </a:r>
            <a:r>
              <a:rPr lang="en-US" sz="30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thông</a:t>
            </a:r>
            <a:r>
              <a:rPr lang="en-US" sz="30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tin SGK</a:t>
            </a:r>
            <a:r>
              <a:rPr lang="en-US" sz="3000" b="1" i="1">
                <a:solidFill>
                  <a:srgbClr val="0000FF"/>
                </a:solidFill>
                <a:cs typeface="Times New Roman" panose="02020603050405020304" pitchFamily="18" charset="0"/>
              </a:rPr>
              <a:t>, Bảng 1.2, H.1 SGK và bảng sau, các nhóm hoàn </a:t>
            </a:r>
            <a:r>
              <a:rPr lang="en-US" sz="30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thiện</a:t>
            </a:r>
            <a:r>
              <a:rPr lang="en-US" sz="30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sz="30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err="1">
                <a:solidFill>
                  <a:srgbClr val="0000FF"/>
                </a:solidFill>
                <a:cs typeface="Times New Roman" panose="02020603050405020304" pitchFamily="18" charset="0"/>
              </a:rPr>
              <a:t>tập</a:t>
            </a:r>
            <a:r>
              <a:rPr lang="en-US" sz="3000" b="1" i="1">
                <a:solidFill>
                  <a:srgbClr val="0000FF"/>
                </a:solidFill>
                <a:cs typeface="Times New Roman" panose="02020603050405020304" pitchFamily="18" charset="0"/>
              </a:rPr>
              <a:t> sau:</a:t>
            </a:r>
            <a:endParaRPr lang="en-US" sz="30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3797" y="4244980"/>
            <a:ext cx="11071267" cy="10156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i="1" u="sng">
                <a:solidFill>
                  <a:srgbClr val="FF0000"/>
                </a:solidFill>
                <a:cs typeface="Times New Roman" panose="02020603050405020304" pitchFamily="18" charset="0"/>
              </a:rPr>
              <a:t>+Nhóm 1,3: </a:t>
            </a:r>
            <a:r>
              <a:rPr 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ta, giai đoạn 1999 - 2021.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9922" y="5525755"/>
            <a:ext cx="11155671" cy="10156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i="1" u="sng">
                <a:solidFill>
                  <a:srgbClr val="006666"/>
                </a:solidFill>
                <a:cs typeface="Times New Roman" panose="02020603050405020304" pitchFamily="18" charset="0"/>
              </a:rPr>
              <a:t>+Nhóm 2,4: </a:t>
            </a:r>
            <a:r>
              <a:rPr lang="en-US" sz="3000" b="1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ta, giai đoạn 1999 - 2021.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3846264" y="1815184"/>
            <a:ext cx="3823855" cy="906543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64329" y="4990009"/>
          <a:ext cx="6687989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Năm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1999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2009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2021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49,2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49,4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50,6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49,8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38206" y="4432608"/>
            <a:ext cx="6966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>
                <a:ea typeface="Calibri" pitchFamily="34" charset="0"/>
                <a:cs typeface="Times New Roman" pitchFamily="18" charset="0"/>
              </a:rPr>
              <a:t> giới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>
                <a:ea typeface="Calibri" pitchFamily="34" charset="0"/>
                <a:cs typeface="Times New Roman" pitchFamily="18" charset="0"/>
              </a:rPr>
              <a:t>nước</a:t>
            </a:r>
            <a:r>
              <a:rPr lang="en-US" altLang="en-US" sz="2800" b="1">
                <a:ea typeface="Calibri" pitchFamily="34" charset="0"/>
                <a:cs typeface="Times New Roman" pitchFamily="18" charset="0"/>
              </a:rPr>
              <a:t> ta </a:t>
            </a:r>
            <a:r>
              <a:rPr lang="en-US" altLang="en-US" sz="2800" b="1" i="1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2891" y="1576236"/>
          <a:ext cx="6831879" cy="2575179"/>
        </p:xfrm>
        <a:graphic>
          <a:graphicData uri="http://schemas.openxmlformats.org/drawingml/2006/table">
            <a:tbl>
              <a:tblPr/>
              <a:tblGrid>
                <a:gridCol w="267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364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Năm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Nhóm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1999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Dưới 15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33,1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15 đến 64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65 tuổi trở lên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538652" y="953594"/>
            <a:ext cx="6244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>
                <a:ea typeface="Calibri" pitchFamily="34" charset="0"/>
                <a:cs typeface="Times New Roman" pitchFamily="18" charset="0"/>
              </a:rPr>
              <a:t> nhóm tuổi </a:t>
            </a:r>
            <a:r>
              <a:rPr lang="en-US" altLang="en-US" sz="2800" b="1" i="1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4088674"/>
            <a:ext cx="4741817" cy="2573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187915" y="418117"/>
            <a:ext cx="4710656" cy="147732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>
                <a:solidFill>
                  <a:srgbClr val="FF0000"/>
                </a:solidFill>
                <a:cs typeface="Times New Roman" panose="02020603050405020304" pitchFamily="18" charset="0"/>
              </a:rPr>
              <a:t>+Nhóm 1,3:</a:t>
            </a:r>
            <a:r>
              <a:rPr 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661" y="2391229"/>
            <a:ext cx="4762909" cy="147732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>
                <a:solidFill>
                  <a:srgbClr val="006666"/>
                </a:solidFill>
                <a:cs typeface="Times New Roman" panose="02020603050405020304" pitchFamily="18" charset="0"/>
              </a:rPr>
              <a:t>+Nhóm 2,4:</a:t>
            </a:r>
            <a:r>
              <a:rPr lang="en-US" sz="3000" b="1" i="1">
                <a:solidFill>
                  <a:srgbClr val="006666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675"/>
    </mc:Choice>
    <mc:Fallback xmlns=""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 animBg="1"/>
      <p:bldP spid="14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2891" y="1576236"/>
          <a:ext cx="6831879" cy="2575179"/>
        </p:xfrm>
        <a:graphic>
          <a:graphicData uri="http://schemas.openxmlformats.org/drawingml/2006/table">
            <a:tbl>
              <a:tblPr/>
              <a:tblGrid>
                <a:gridCol w="267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364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Năm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Nhóm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1999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Dưới 15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33,1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15 đến 64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65 tuổi trở lên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538652" y="953594"/>
            <a:ext cx="6244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>
                <a:ea typeface="Calibri" pitchFamily="34" charset="0"/>
                <a:cs typeface="Times New Roman" pitchFamily="18" charset="0"/>
              </a:rPr>
              <a:t> nhóm tuổi </a:t>
            </a:r>
            <a:r>
              <a:rPr lang="en-US" altLang="en-US" sz="2800" b="1" i="1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915" y="418117"/>
            <a:ext cx="4710656" cy="147732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>
                <a:solidFill>
                  <a:srgbClr val="FF0000"/>
                </a:solidFill>
                <a:cs typeface="Times New Roman" panose="02020603050405020304" pitchFamily="18" charset="0"/>
              </a:rPr>
              <a:t>+Nhóm 1,3:</a:t>
            </a:r>
            <a:r>
              <a:rPr 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224" y="4428210"/>
            <a:ext cx="653841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15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tuổi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giảm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từ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15 - 64 tuổi: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giảm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số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từ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60 tuổi trở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lên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tăng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878472" y="5014408"/>
            <a:ext cx="373036" cy="1143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9916" y="4986312"/>
            <a:ext cx="443552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cấu dân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trẻ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nhưng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xu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già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hóa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675"/>
    </mc:Choice>
    <mc:Fallback xmlns=""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1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4553" y="4597881"/>
                <a:ext cx="2071755" cy="207175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09037" y="2377445"/>
            <a:ext cx="9707880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1. Dân tộc và dân số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3589" y="1201783"/>
            <a:ext cx="101498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bg1"/>
                </a:solidFill>
              </a:rPr>
              <a:t>CHƯƠNG 1. ĐỊA LÍ DÂN CƯ VIỆT NAM</a:t>
            </a:r>
          </a:p>
        </p:txBody>
      </p:sp>
    </p:spTree>
    <p:extLst>
      <p:ext uri="{BB962C8B-B14F-4D97-AF65-F5344CB8AC3E}">
        <p14:creationId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Cơ cấu dân số theo nhóm tuổi và giới tính</a:t>
            </a:r>
            <a:endParaRPr lang="en-US" sz="3000" i="1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2955" y="1641049"/>
            <a:ext cx="114231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/>
              <a:t>- Cơ cấu theo nhóm tuổi: </a:t>
            </a:r>
          </a:p>
          <a:p>
            <a:pPr algn="just">
              <a:lnSpc>
                <a:spcPct val="150000"/>
              </a:lnSpc>
            </a:pPr>
            <a:r>
              <a:rPr lang="en-US" sz="3200" b="1"/>
              <a:t>+ Tỉ lệ dân số dưới 15 tuổi giảm; từ 65 tuổi trở lên tăng; từ 15 - 64 tuổi chiếm tỉ lệ lớn nhất. </a:t>
            </a:r>
          </a:p>
          <a:p>
            <a:pPr algn="just">
              <a:lnSpc>
                <a:spcPct val="150000"/>
              </a:lnSpc>
            </a:pPr>
            <a:r>
              <a:rPr lang="en-US" sz="3200" b="1"/>
              <a:t>+ Việt Nam đang ở trong thời kì dân số vàng và có xu hướng già hoá dân số. 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2568" y="1578068"/>
          <a:ext cx="6687989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Năm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1999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2009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2021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49,2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49,4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50,6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49,8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84199" y="1034315"/>
            <a:ext cx="6966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>
                <a:ea typeface="Calibri" pitchFamily="34" charset="0"/>
                <a:cs typeface="Times New Roman" pitchFamily="18" charset="0"/>
              </a:rPr>
              <a:t> giới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>
                <a:ea typeface="Calibri" pitchFamily="34" charset="0"/>
                <a:cs typeface="Times New Roman" pitchFamily="18" charset="0"/>
              </a:rPr>
              <a:t>nước</a:t>
            </a:r>
            <a:r>
              <a:rPr lang="en-US" altLang="en-US" sz="2800" b="1">
                <a:ea typeface="Calibri" pitchFamily="34" charset="0"/>
                <a:cs typeface="Times New Roman" pitchFamily="18" charset="0"/>
              </a:rPr>
              <a:t> ta </a:t>
            </a:r>
            <a:r>
              <a:rPr lang="en-US" altLang="en-US" sz="2800" b="1" i="1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0" y="1754904"/>
            <a:ext cx="4741817" cy="257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35660" y="68240"/>
            <a:ext cx="4762909" cy="147732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>
                <a:solidFill>
                  <a:srgbClr val="006666"/>
                </a:solidFill>
                <a:cs typeface="Times New Roman" panose="02020603050405020304" pitchFamily="18" charset="0"/>
              </a:rPr>
              <a:t>+Nhóm 2,4:</a:t>
            </a:r>
            <a:r>
              <a:rPr lang="en-US" sz="3000" b="1" i="1">
                <a:solidFill>
                  <a:srgbClr val="006666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223" y="4428210"/>
            <a:ext cx="670219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giới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tính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nữ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luôn lớn hơn nam.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lệ dân số nữ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có xu hướng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giảm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tính khi sinh: 112 bé nam/100 nữ.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946712" y="5014408"/>
            <a:ext cx="373036" cy="1143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9916" y="4713352"/>
            <a:ext cx="443552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cấu dân </a:t>
            </a:r>
            <a:r>
              <a:rPr kumimoji="0" lang="en-US" sz="3000" b="1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theo</a:t>
            </a:r>
            <a:r>
              <a:rPr kumimoji="0" lang="en-US" sz="3000" b="1" i="1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giới tính ở nước ta </a:t>
            </a:r>
            <a:r>
              <a:rPr kumimoji="0" lang="en-US" sz="3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khá</a:t>
            </a:r>
            <a:r>
              <a:rPr kumimoji="0" lang="en-US" sz="3000" b="1" i="1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cân bằng.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675"/>
    </mc:Choice>
    <mc:Fallback xmlns=""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Cơ cấu dân số theo nhóm tuổi và giới tính</a:t>
            </a:r>
            <a:endParaRPr lang="en-US" sz="3000" i="1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2955" y="1600105"/>
            <a:ext cx="11668836" cy="19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/>
              <a:t>- Cơ cấu theo giới tính: </a:t>
            </a:r>
          </a:p>
          <a:p>
            <a:pPr algn="just">
              <a:lnSpc>
                <a:spcPct val="130000"/>
              </a:lnSpc>
            </a:pPr>
            <a:r>
              <a:rPr lang="en-US" sz="3200" b="1"/>
              <a:t>+</a:t>
            </a:r>
            <a:r>
              <a:rPr lang="vi-VN" sz="3200" b="1"/>
              <a:t>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Tỉ số giới tính khá cân bằng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: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99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,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4 nam/100 nữ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 (2021)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+ Tình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trạng mất cân bằng giới tính khi sinh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: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112 bé trai/100 bé gái.</a:t>
            </a:r>
            <a:endParaRPr lang="en-US" sz="3200" b="1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55BAB53-F2A5-4408-9862-F215DBF3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80" y="348310"/>
            <a:ext cx="9652288" cy="591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92523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1. Người Kinh tập trung chủ yếu ở khu vực nào?</a:t>
            </a:r>
            <a:endParaRPr lang="en-US" sz="35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4137" y="2375059"/>
            <a:ext cx="6823881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i="1">
                <a:solidFill>
                  <a:srgbClr val="0000FF"/>
                </a:solidFill>
              </a:rPr>
              <a:t>Đồng bằng, ven biển và trung du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372609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2. Dân tộc nào sau đây sinh sống chủ yếu ở Tây Nguyên: Thái, Mường, Ê-đê, Ba-na, Chăm, Khơ-me?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3210" y="2888844"/>
            <a:ext cx="4433456" cy="67710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Ê-đê và Ba-na.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5" y="1188891"/>
            <a:ext cx="11268106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3. Người Việt Nam sinh sống, làm việc và học tập chủ yếu ở quốc gia nào?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1612" y="3043799"/>
            <a:ext cx="2361063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Hoa Kỳ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0941535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4. Năm 2021, dân số Việt Nam đứng sau các quốc gia nào ở Đông Nam Á?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1307" y="3071095"/>
            <a:ext cx="6346722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In-đô-nê-xi-a và Phi-lip-pin.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5" y="1188891"/>
            <a:ext cx="10889282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5. Tỉ lệ tăng dân số ở nước ta hiện nay đang biến đổi theo xu hướng…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2480" y="2549226"/>
            <a:ext cx="3462845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Giảm dần.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1436160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6. Về cơ cấu dân số theo nhóm tuổi hiện nay nước ta đang trong thời kì…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5794" y="2549226"/>
            <a:ext cx="7969531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dân số vàng và có xu hướng già hóa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39692" y="2664198"/>
            <a:ext cx="7348463" cy="354788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900" b="1" i="1">
                <a:solidFill>
                  <a:srgbClr val="0000FF"/>
                </a:solidFill>
              </a:rPr>
              <a:t>    - Dựa vào những hiểu biết cá nhân, cho biết nước ta có bao nhiêu dân tộc? Kể tên một số dân tộc mà em biết.</a:t>
            </a:r>
          </a:p>
          <a:p>
            <a:pPr algn="just">
              <a:lnSpc>
                <a:spcPct val="130000"/>
              </a:lnSpc>
            </a:pPr>
            <a:r>
              <a:rPr lang="en-US" sz="2900" b="1" i="1">
                <a:solidFill>
                  <a:srgbClr val="0000FF"/>
                </a:solidFill>
              </a:rPr>
              <a:t>    - Các dân tộc Việt Nam có những đặc điểm nào khác nhau?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92" t="22288" r="52690" b="31973"/>
          <a:stretch/>
        </p:blipFill>
        <p:spPr>
          <a:xfrm>
            <a:off x="197398" y="2120510"/>
            <a:ext cx="1000545" cy="10866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214" y="3272477"/>
            <a:ext cx="476250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7. Tỉ số giới tính khi sinh của nước ta năm 2021 là bao nhiêu?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1869" y="2549226"/>
            <a:ext cx="4433456" cy="67710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112 bé trai/100 bé gái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8. Hiện nay, sự phân bố các dân tộc ở nước ta…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0192" y="2549225"/>
            <a:ext cx="4845133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5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đang</a:t>
            </a:r>
            <a:r>
              <a:rPr lang="en-US" sz="35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c</a:t>
            </a:r>
            <a:r>
              <a:rPr lang="en-US" sz="3500" b="1" i="1">
                <a:solidFill>
                  <a:srgbClr val="0000FF"/>
                </a:solidFill>
              </a:rPr>
              <a:t>ó sự thay đổi.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9. Hai dân tộc thiểu số có qui mô dân số lớn nhất nước ta là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7363" y="3122431"/>
            <a:ext cx="4845133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Tày và Thái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2506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10. Nguyên nhân chủ yếu của vấn đề già hóa dân số nước ta là</a:t>
            </a:r>
            <a:endParaRPr lang="en-US" sz="35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0246" y="2407546"/>
            <a:ext cx="9405080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chất lượng cuộc sống ngày càng được nâng cao.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70022" y="2058393"/>
            <a:ext cx="11210300" cy="314140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just">
              <a:lnSpc>
                <a:spcPct val="130000"/>
              </a:lnSpc>
            </a:pPr>
            <a:r>
              <a:rPr lang="en-US" sz="3200" b="1" i="1">
                <a:solidFill>
                  <a:srgbClr val="0000FF"/>
                </a:solidFill>
                <a:cs typeface="Arial" pitchFamily="34" charset="0"/>
              </a:rPr>
              <a:t>Về nhà:</a:t>
            </a:r>
          </a:p>
          <a:p>
            <a:pPr lvl="0" algn="just">
              <a:lnSpc>
                <a:spcPct val="130000"/>
              </a:lnSpc>
            </a:pPr>
            <a:r>
              <a:rPr lang="en-US" sz="3200" b="1" i="1">
                <a:solidFill>
                  <a:srgbClr val="0000FF"/>
                </a:solidFill>
                <a:cs typeface="Arial" pitchFamily="34" charset="0"/>
              </a:rPr>
              <a:t>+ Sưu tầm thông tin tư liệu viết 1 đoạn văn khoảng 10 dòng về một dân tộc thiểu số ở nước ta mà em biết.</a:t>
            </a:r>
          </a:p>
          <a:p>
            <a:pPr lvl="0" algn="just">
              <a:lnSpc>
                <a:spcPct val="130000"/>
              </a:lnSpc>
            </a:pPr>
            <a:r>
              <a:rPr lang="en-US" sz="3200" b="1" i="1">
                <a:solidFill>
                  <a:srgbClr val="0000FF"/>
                </a:solidFill>
                <a:cs typeface="Arial" pitchFamily="34" charset="0"/>
              </a:rPr>
              <a:t>+ Dựa vào bảng 1.1 SGK vẽ biểu đồ thể hiện số dân và tỉ lệ dân số nước ta</a:t>
            </a:r>
            <a:r>
              <a:rPr lang="en-US" sz="1600" b="1" i="1">
                <a:solidFill>
                  <a:srgbClr val="0000FF"/>
                </a:solidFill>
                <a:cs typeface="Arial" pitchFamily="34" charset="0"/>
              </a:rPr>
              <a:t>9,</a:t>
            </a:r>
            <a:r>
              <a:rPr lang="en-US" sz="3200" b="1" i="1">
                <a:solidFill>
                  <a:srgbClr val="0000FF"/>
                </a:solidFill>
                <a:cs typeface="Arial" pitchFamily="34" charset="0"/>
              </a:rPr>
              <a:t> giai đoạn 1989 - 2021. Nhận xét.</a:t>
            </a: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37" y="728354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06343" y="4886717"/>
            <a:ext cx="1250868" cy="1971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ow to Write a Genuine Thank You Note - Sugar and Spice">
            <a:extLst>
              <a:ext uri="{FF2B5EF4-FFF2-40B4-BE49-F238E27FC236}">
                <a16:creationId xmlns:a16="http://schemas.microsoft.com/office/drawing/2014/main" id="{A2CB3D84-D7B7-4A53-867E-EF721C4814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5504" b="-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5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7" y="1737363"/>
            <a:ext cx="11717382" cy="75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/>
              <a:t>- Việt Nam có 54 dân tộc cùng chung sống.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0"/>
            <a:ext cx="5994400" cy="3282950"/>
            <a:chOff x="0" y="0"/>
            <a:chExt cx="2832" cy="2068"/>
          </a:xfrm>
          <a:solidFill>
            <a:schemeClr val="bg1"/>
          </a:solidFill>
        </p:grpSpPr>
        <p:pic>
          <p:nvPicPr>
            <p:cNvPr id="22532" name="Picture 4" descr="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832" cy="2068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192" y="1632"/>
              <a:ext cx="110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</a:rPr>
                <a:t>Dân tộc Thái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994400" y="0"/>
            <a:ext cx="6197600" cy="3276600"/>
            <a:chOff x="2832" y="0"/>
            <a:chExt cx="2928" cy="2064"/>
          </a:xfrm>
          <a:solidFill>
            <a:schemeClr val="bg1"/>
          </a:solidFill>
        </p:grpSpPr>
        <p:pic>
          <p:nvPicPr>
            <p:cNvPr id="22533" name="Picture 5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2" y="0"/>
              <a:ext cx="2928" cy="206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4656" y="0"/>
              <a:ext cx="110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</a:rPr>
                <a:t>Dân tộc Tày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0" y="3276600"/>
            <a:ext cx="3962400" cy="3581400"/>
            <a:chOff x="0" y="2064"/>
            <a:chExt cx="1872" cy="2256"/>
          </a:xfrm>
          <a:solidFill>
            <a:schemeClr val="bg1"/>
          </a:solidFill>
        </p:grpSpPr>
        <p:pic>
          <p:nvPicPr>
            <p:cNvPr id="22534" name="Picture 6" descr="Người Hmô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064"/>
              <a:ext cx="1824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624" y="3993"/>
              <a:ext cx="1248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</a:rPr>
                <a:t>Dân tộc H mông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8026400" y="3276600"/>
            <a:ext cx="4165600" cy="3581400"/>
            <a:chOff x="4224" y="2064"/>
            <a:chExt cx="1536" cy="2256"/>
          </a:xfrm>
          <a:solidFill>
            <a:schemeClr val="bg1"/>
          </a:solidFill>
        </p:grpSpPr>
        <p:pic>
          <p:nvPicPr>
            <p:cNvPr id="22546" name="Picture 18" descr="Dao đỏ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24" y="2064"/>
              <a:ext cx="1536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5" name="Text Box 27"/>
            <p:cNvSpPr txBox="1">
              <a:spLocks noChangeArrowheads="1"/>
            </p:cNvSpPr>
            <p:nvPr/>
          </p:nvSpPr>
          <p:spPr bwMode="auto">
            <a:xfrm>
              <a:off x="4320" y="4041"/>
              <a:ext cx="1200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</a:rPr>
                <a:t>Dân tộc Dao đỏ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860800" y="3276600"/>
            <a:ext cx="4165600" cy="3581400"/>
            <a:chOff x="1824" y="2064"/>
            <a:chExt cx="1968" cy="2256"/>
          </a:xfrm>
          <a:solidFill>
            <a:schemeClr val="bg1"/>
          </a:solidFill>
        </p:grpSpPr>
        <p:pic>
          <p:nvPicPr>
            <p:cNvPr id="22557" name="Picture 29" descr="Hà nhì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064"/>
              <a:ext cx="1968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61" name="Text Box 33"/>
            <p:cNvSpPr txBox="1">
              <a:spLocks noChangeArrowheads="1"/>
            </p:cNvSpPr>
            <p:nvPr/>
          </p:nvSpPr>
          <p:spPr bwMode="auto">
            <a:xfrm>
              <a:off x="2400" y="2208"/>
              <a:ext cx="134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</a:rPr>
                <a:t>Dân tộc Hà Nhì</a:t>
              </a: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10536" y="2701114"/>
            <a:ext cx="6567352" cy="142110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50000"/>
              </a:lnSpc>
              <a:defRPr/>
            </a:pPr>
            <a:r>
              <a:rPr lang="en-US" sz="2900" b="1" i="1">
                <a:solidFill>
                  <a:srgbClr val="0000FF"/>
                </a:solidFill>
                <a:cs typeface="Arial" pitchFamily="34" charset="0"/>
              </a:rPr>
              <a:t>      Quan sát biểu đồ, nhận xét tỉ lệ giữa các dân tộc ở nước ta.</a:t>
            </a:r>
            <a:endParaRPr lang="en-US" sz="29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92" t="22288" r="52690" b="31973"/>
          <a:stretch/>
        </p:blipFill>
        <p:spPr>
          <a:xfrm>
            <a:off x="197398" y="1923980"/>
            <a:ext cx="1000545" cy="1086608"/>
          </a:xfrm>
          <a:prstGeom prst="rect">
            <a:avLst/>
          </a:prstGeom>
        </p:spPr>
      </p:pic>
      <p:pic>
        <p:nvPicPr>
          <p:cNvPr id="10" name="Picture 9" descr="Chart, pie chart&#10;&#10;Description automatically generated">
            <a:extLst>
              <a:ext uri="{FF2B5EF4-FFF2-40B4-BE49-F238E27FC236}">
                <a16:creationId xmlns:a16="http://schemas.microsoft.com/office/drawing/2014/main" id="{0442D093-FEE9-4F42-ADE6-0C1A01CB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526" y="1616506"/>
            <a:ext cx="4879783" cy="493009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150258" y="1607710"/>
            <a:ext cx="4899546" cy="80021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Biểu đồ cơ cấu dân tộc của nước ta năm 2019 </a:t>
            </a:r>
            <a:r>
              <a:rPr kumimoji="0" lang="en-US" sz="23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(Đơn vị. %)</a:t>
            </a:r>
            <a:endParaRPr kumimoji="0" 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2881" y="1776552"/>
            <a:ext cx="117173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/>
              <a:t>- Dân tộc Kinh chiếm khoảng 85% dân số.</a:t>
            </a:r>
          </a:p>
          <a:p>
            <a:pPr algn="just">
              <a:lnSpc>
                <a:spcPct val="150000"/>
              </a:lnSpc>
            </a:pPr>
            <a:r>
              <a:rPr lang="en-US" sz="3200" b="1"/>
              <a:t>- Các dân tộc thiểu số chiếm khoảng 15% dân số (2021).</a:t>
            </a: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3161230"/>
            <a:ext cx="11717382" cy="71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/>
              <a:t>- </a:t>
            </a:r>
            <a:r>
              <a:rPr lang="vi-VN" sz="3000" b="1">
                <a:latin typeface="Calibri" pitchFamily="34" charset="0"/>
                <a:cs typeface="Calibri" pitchFamily="34" charset="0"/>
              </a:rPr>
              <a:t>Các dân tộc luôn đoàn kết, tạo nên cộng đồng các dân tộc Việt Nam.</a:t>
            </a:r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23599" y="2465978"/>
            <a:ext cx="7448801" cy="198319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3200" b="1" i="1">
                <a:solidFill>
                  <a:srgbClr val="0000FF"/>
                </a:solidFill>
                <a:cs typeface="Arial" pitchFamily="34" charset="0"/>
              </a:rPr>
              <a:t>       </a:t>
            </a:r>
            <a:r>
              <a:rPr lang="en-US" sz="3200" b="1" i="1">
                <a:solidFill>
                  <a:srgbClr val="0000FF"/>
                </a:solidFill>
              </a:rPr>
              <a:t>Kể tên một số phong tục, tập quán, sản phẩm thủ công của một số dân tộc mà em biết.</a:t>
            </a:r>
            <a:endParaRPr lang="en-US" sz="32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92" t="22288" r="52690" b="31973"/>
          <a:stretch/>
        </p:blipFill>
        <p:spPr>
          <a:xfrm>
            <a:off x="197398" y="1732715"/>
            <a:ext cx="1000545" cy="1086608"/>
          </a:xfrm>
          <a:prstGeom prst="rect">
            <a:avLst/>
          </a:prstGeom>
        </p:spPr>
      </p:pic>
      <p:pic>
        <p:nvPicPr>
          <p:cNvPr id="8" name="Picture 2" descr="Dưới bóng nhà rông - Báo Gia Lai điện tử - Tin nhanh - Chính xác">
            <a:extLst>
              <a:ext uri="{FF2B5EF4-FFF2-40B4-BE49-F238E27FC236}">
                <a16:creationId xmlns:a16="http://schemas.microsoft.com/office/drawing/2014/main" id="{B0B43971-70BF-468C-9C0E-AAA4000B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1"/>
          <a:stretch/>
        </p:blipFill>
        <p:spPr bwMode="auto">
          <a:xfrm>
            <a:off x="6897189" y="4127852"/>
            <a:ext cx="4575767" cy="257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174" y="1071154"/>
            <a:ext cx="4483825" cy="2965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ậu quả gia tăng dân số"/>
  <p:tag name="ISPRING_SLIDE_INDENT_LEVEL" val="0"/>
  <p:tag name="TIMING" val="|5.253|5.743|1.494|0.75|0.592|0.625|0.652|1.255|1.11|1.339|2.096|1.663|0.931|4.086|5.653|3.276|2.499|0.815|8.799|1.22"/>
  <p:tag name="ISPRING_SLIDE_ID_2" val="{1B3B83C9-B1AB-4792-AC13-8C2E56B9912E}"/>
  <p:tag name="GENSWF_ADVANCE_TIME" val="53.7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2517</Words>
  <Application>Microsoft Office PowerPoint</Application>
  <PresentationFormat>Widescreen</PresentationFormat>
  <Paragraphs>371</Paragraphs>
  <Slides>45</Slides>
  <Notes>25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Cambria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TÔI LÀ THỦ TƯỚNG CHÍNH PHỦ VIỆT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Asus</cp:lastModifiedBy>
  <cp:revision>94</cp:revision>
  <dcterms:created xsi:type="dcterms:W3CDTF">2021-08-30T08:45:47Z</dcterms:created>
  <dcterms:modified xsi:type="dcterms:W3CDTF">2024-08-24T12:29:18Z</dcterms:modified>
</cp:coreProperties>
</file>