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4" r:id="rId2"/>
    <p:sldId id="33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20" r:id="rId19"/>
    <p:sldId id="322" r:id="rId20"/>
    <p:sldId id="323" r:id="rId21"/>
    <p:sldId id="324" r:id="rId22"/>
    <p:sldId id="325" r:id="rId23"/>
    <p:sldId id="326" r:id="rId24"/>
    <p:sldId id="327" r:id="rId25"/>
    <p:sldId id="328" r:id="rId26"/>
    <p:sldId id="329" r:id="rId27"/>
    <p:sldId id="330" r:id="rId28"/>
    <p:sldId id="331" r:id="rId29"/>
    <p:sldId id="257" r:id="rId30"/>
    <p:sldId id="258" r:id="rId31"/>
    <p:sldId id="259"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p:cViewPr varScale="1">
        <p:scale>
          <a:sx n="84" d="100"/>
          <a:sy n="84" d="100"/>
        </p:scale>
        <p:origin x="768"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9EA721-4791-484C-A41C-E40E2BBFBBC5}" type="datetimeFigureOut">
              <a:rPr lang="en-US" smtClean="0"/>
              <a:t>17/09/2022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387411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EA721-4791-484C-A41C-E40E2BBFBBC5}" type="datetimeFigureOut">
              <a:rPr lang="en-US" smtClean="0"/>
              <a:t>17/09/2022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258910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EA721-4791-484C-A41C-E40E2BBFBBC5}" type="datetimeFigureOut">
              <a:rPr lang="en-US" smtClean="0"/>
              <a:t>17/09/2022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177202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custDataLst>
              <p:tags r:id="rId2"/>
            </p:custDataLst>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custDataLst>
              <p:tags r:id="rId3"/>
            </p:custDataLst>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custDataLst>
              <p:tags r:id="rId4"/>
            </p:custDataLst>
          </p:nvPr>
        </p:nvSpPr>
        <p:spPr>
          <a:ln/>
        </p:spPr>
        <p:txBody>
          <a:bodyPr/>
          <a:lstStyle>
            <a:lvl1pPr>
              <a:defRPr/>
            </a:lvl1pPr>
          </a:lstStyle>
          <a:p>
            <a:pPr>
              <a:defRPr/>
            </a:pPr>
            <a:fld id="{A58C5D3C-903A-406F-A3FE-37B89F95F6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45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EA721-4791-484C-A41C-E40E2BBFBBC5}" type="datetimeFigureOut">
              <a:rPr lang="en-US" smtClean="0"/>
              <a:t>17/09/2022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341872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9EA721-4791-484C-A41C-E40E2BBFBBC5}" type="datetimeFigureOut">
              <a:rPr lang="en-US" smtClean="0"/>
              <a:t>17/09/2022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234642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9EA721-4791-484C-A41C-E40E2BBFBBC5}" type="datetimeFigureOut">
              <a:rPr lang="en-US" smtClean="0"/>
              <a:t>17/09/2022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184388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9EA721-4791-484C-A41C-E40E2BBFBBC5}" type="datetimeFigureOut">
              <a:rPr lang="en-US" smtClean="0"/>
              <a:t>17/09/2022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43394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9EA721-4791-484C-A41C-E40E2BBFBBC5}" type="datetimeFigureOut">
              <a:rPr lang="en-US" smtClean="0"/>
              <a:t>17/09/2022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104036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EA721-4791-484C-A41C-E40E2BBFBBC5}" type="datetimeFigureOut">
              <a:rPr lang="en-US" smtClean="0"/>
              <a:t>17/09/2022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318751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9EA721-4791-484C-A41C-E40E2BBFBBC5}" type="datetimeFigureOut">
              <a:rPr lang="en-US" smtClean="0"/>
              <a:t>17/09/2022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2747759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9EA721-4791-484C-A41C-E40E2BBFBBC5}" type="datetimeFigureOut">
              <a:rPr lang="en-US" smtClean="0"/>
              <a:t>17/09/2022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AD0CA-F150-4CB8-B309-A8B4FA11F253}" type="slidenum">
              <a:rPr lang="en-US" smtClean="0"/>
              <a:t>‹#›</a:t>
            </a:fld>
            <a:endParaRPr lang="en-US"/>
          </a:p>
        </p:txBody>
      </p:sp>
    </p:spTree>
    <p:extLst>
      <p:ext uri="{BB962C8B-B14F-4D97-AF65-F5344CB8AC3E}">
        <p14:creationId xmlns:p14="http://schemas.microsoft.com/office/powerpoint/2010/main" val="259773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29EA721-4791-484C-A41C-E40E2BBFBBC5}" type="datetimeFigureOut">
              <a:rPr lang="en-US" smtClean="0"/>
              <a:t>17/09/2022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E0AD0CA-F150-4CB8-B309-A8B4FA11F253}" type="slidenum">
              <a:rPr lang="en-US" smtClean="0"/>
              <a:t>‹#›</a:t>
            </a:fld>
            <a:endParaRPr lang="en-US"/>
          </a:p>
        </p:txBody>
      </p:sp>
    </p:spTree>
    <p:extLst>
      <p:ext uri="{BB962C8B-B14F-4D97-AF65-F5344CB8AC3E}">
        <p14:creationId xmlns:p14="http://schemas.microsoft.com/office/powerpoint/2010/main" val="1714037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sv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images.google.com.vn/imgres?imgurl=http://www.biomed-vietnam.com/?do=product&amp;dtd=thumbnail&amp;id=21172&amp;w=200&amp;h=200&amp;imgrefurl=http://www.biomed-vietnam.com/?do=product&amp;dtd=view&amp;id=21172&amp;h=200&amp;w=160&amp;sz=24&amp;hl=vi&amp;start=35&amp;usg=__ZZZXJ0mRVHtUdKyzhU83egOz1lw=&amp;tbnid=XSwFyY5N2FIP-M:&amp;tbnh=104&amp;tbnw=83&amp;prev=/images?q=c%C3%A2n+x%C3%A1ch&amp;start=20&amp;gbv=2&amp;ndsp=20&amp;hl=vi&amp;sa=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9.gif"/></Relationships>
</file>

<file path=ppt/slides/_rels/slide6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60.gif"/></Relationships>
</file>

<file path=ppt/slides/_rels/slide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60.gif"/></Relationships>
</file>

<file path=ppt/slides/_rels/slide6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60.gif"/><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7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9.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6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E0001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45" y="3584972"/>
            <a:ext cx="2286000" cy="15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00" y="0"/>
            <a:ext cx="1714500" cy="16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7340" y="459583"/>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43252" y="1714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72102" y="2857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2" y="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2" y="38290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4452" y="27432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5777" y="1296591"/>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5"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6202" y="40005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6"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3716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7"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9352" y="26860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8"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00552" y="25717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304800" y="1857375"/>
            <a:ext cx="8426824" cy="91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5400" b="1" dirty="0" err="1">
                <a:solidFill>
                  <a:srgbClr val="FF0000"/>
                </a:solidFill>
                <a:latin typeface="Times New Roman" panose="02020603050405020304" pitchFamily="18" charset="0"/>
                <a:cs typeface="Times New Roman" panose="02020603050405020304" pitchFamily="18" charset="0"/>
              </a:rPr>
              <a:t>CHỦ</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FF0000"/>
                </a:solidFill>
                <a:latin typeface="Times New Roman" panose="02020603050405020304" pitchFamily="18" charset="0"/>
                <a:cs typeface="Times New Roman" panose="02020603050405020304" pitchFamily="18" charset="0"/>
              </a:rPr>
              <a:t>ĐỀ</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smtClean="0">
                <a:solidFill>
                  <a:srgbClr val="FF0000"/>
                </a:solidFill>
                <a:latin typeface="Times New Roman" panose="02020603050405020304" pitchFamily="18" charset="0"/>
                <a:cs typeface="Times New Roman" panose="02020603050405020304" pitchFamily="18" charset="0"/>
              </a:rPr>
              <a:t>2: </a:t>
            </a:r>
            <a:r>
              <a:rPr lang="en-US" altLang="vi-VN" sz="5400" b="1" dirty="0" err="1">
                <a:solidFill>
                  <a:srgbClr val="FF0000"/>
                </a:solidFill>
                <a:latin typeface="Times New Roman" panose="02020603050405020304" pitchFamily="18" charset="0"/>
                <a:cs typeface="Times New Roman" panose="02020603050405020304" pitchFamily="18" charset="0"/>
              </a:rPr>
              <a:t>CÁC</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FF0000"/>
                </a:solidFill>
                <a:latin typeface="Times New Roman" panose="02020603050405020304" pitchFamily="18" charset="0"/>
                <a:cs typeface="Times New Roman" panose="02020603050405020304" pitchFamily="18" charset="0"/>
              </a:rPr>
              <a:t>PHÉP</a:t>
            </a:r>
            <a:r>
              <a:rPr lang="en-US" altLang="vi-VN" sz="5400" b="1" dirty="0">
                <a:solidFill>
                  <a:srgbClr val="FF0000"/>
                </a:solidFill>
                <a:latin typeface="Times New Roman" panose="02020603050405020304" pitchFamily="18" charset="0"/>
                <a:cs typeface="Times New Roman" panose="02020603050405020304" pitchFamily="18" charset="0"/>
              </a:rPr>
              <a:t> </a:t>
            </a:r>
            <a:r>
              <a:rPr lang="en-US" altLang="vi-VN" sz="5400" b="1" dirty="0" err="1">
                <a:solidFill>
                  <a:srgbClr val="FF0000"/>
                </a:solidFill>
                <a:latin typeface="Times New Roman" panose="02020603050405020304" pitchFamily="18" charset="0"/>
                <a:cs typeface="Times New Roman" panose="02020603050405020304" pitchFamily="18" charset="0"/>
              </a:rPr>
              <a:t>ĐO</a:t>
            </a:r>
            <a:endParaRPr lang="vi-VN" altLang="vi-VN"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19912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1B24782-C445-468D-97EA-AA7E6D5B7DFA}"/>
              </a:ext>
            </a:extLst>
          </p:cNvPr>
          <p:cNvSpPr txBox="1">
            <a:spLocks noGrp="1"/>
          </p:cNvSpPr>
          <p:nvPr>
            <p:ph sz="half" idx="1"/>
          </p:nvPr>
        </p:nvSpPr>
        <p:spPr>
          <a:xfrm>
            <a:off x="201268" y="103852"/>
            <a:ext cx="5208932" cy="769441"/>
          </a:xfrm>
          <a:prstGeom prst="rect">
            <a:avLst/>
          </a:prstGeom>
          <a:noFill/>
          <a:ln>
            <a:noFill/>
          </a:ln>
        </p:spPr>
        <p:txBody>
          <a:bodyPr wrap="square" rtlCol="0">
            <a:spAutoFit/>
          </a:bodyPr>
          <a:lstStyle/>
          <a:p>
            <a:pPr marL="0" indent="0">
              <a:buNone/>
            </a:pPr>
            <a:r>
              <a:rPr lang="en-US" sz="4400" b="1" u="sng" dirty="0" smtClean="0">
                <a:latin typeface="Times New Roman" panose="02020603050405020304" pitchFamily="18" charset="0"/>
                <a:ea typeface="Calibri" panose="020F0502020204030204" pitchFamily="34" charset="0"/>
                <a:cs typeface="Times New Roman" pitchFamily="18" charset="0"/>
              </a:rPr>
              <a:t>2. </a:t>
            </a:r>
            <a:r>
              <a:rPr lang="en-US" sz="4400" b="1" u="sng" dirty="0" err="1">
                <a:latin typeface="Times New Roman" pitchFamily="18" charset="0"/>
                <a:cs typeface="Times New Roman" pitchFamily="18" charset="0"/>
              </a:rPr>
              <a:t>Cách</a:t>
            </a:r>
            <a:r>
              <a:rPr lang="en-US" sz="4400" b="1" u="sng" dirty="0">
                <a:latin typeface="Times New Roman" pitchFamily="18" charset="0"/>
                <a:cs typeface="Times New Roman" pitchFamily="18" charset="0"/>
              </a:rPr>
              <a:t> </a:t>
            </a:r>
            <a:r>
              <a:rPr lang="en-US" sz="4400" b="1" u="sng" dirty="0" err="1">
                <a:latin typeface="Times New Roman" pitchFamily="18" charset="0"/>
                <a:cs typeface="Times New Roman" pitchFamily="18" charset="0"/>
              </a:rPr>
              <a:t>đo</a:t>
            </a:r>
            <a:r>
              <a:rPr lang="en-US" sz="4400" b="1" u="sng" dirty="0">
                <a:latin typeface="Times New Roman" pitchFamily="18" charset="0"/>
                <a:cs typeface="Times New Roman" pitchFamily="18" charset="0"/>
              </a:rPr>
              <a:t> </a:t>
            </a:r>
            <a:r>
              <a:rPr lang="en-US" sz="4400" b="1" u="sng" dirty="0" err="1" smtClean="0">
                <a:latin typeface="Times New Roman" pitchFamily="18" charset="0"/>
                <a:cs typeface="Times New Roman" pitchFamily="18" charset="0"/>
              </a:rPr>
              <a:t>chiều</a:t>
            </a:r>
            <a:r>
              <a:rPr lang="en-US" sz="4400" b="1" u="sng" dirty="0" smtClean="0">
                <a:latin typeface="Times New Roman" pitchFamily="18" charset="0"/>
                <a:cs typeface="Times New Roman" pitchFamily="18" charset="0"/>
              </a:rPr>
              <a:t> </a:t>
            </a:r>
            <a:r>
              <a:rPr lang="en-US" sz="4400" b="1" u="sng" dirty="0" err="1" smtClean="0">
                <a:latin typeface="Times New Roman" pitchFamily="18" charset="0"/>
                <a:cs typeface="Times New Roman" pitchFamily="18" charset="0"/>
              </a:rPr>
              <a:t>dài</a:t>
            </a:r>
            <a:endParaRPr lang="en-US" sz="4400" b="1" u="sng" dirty="0">
              <a:latin typeface="Times New Roman" pitchFamily="18" charset="0"/>
              <a:cs typeface="Times New Roman" pitchFamily="18" charset="0"/>
            </a:endParaRPr>
          </a:p>
        </p:txBody>
      </p:sp>
      <p:sp>
        <p:nvSpPr>
          <p:cNvPr id="2" name="Cloud Callout 1"/>
          <p:cNvSpPr/>
          <p:nvPr/>
        </p:nvSpPr>
        <p:spPr>
          <a:xfrm>
            <a:off x="201268" y="1047750"/>
            <a:ext cx="8839200" cy="2862469"/>
          </a:xfrm>
          <a:prstGeom prst="cloud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smtClean="0">
                <a:solidFill>
                  <a:srgbClr val="0070C0"/>
                </a:solidFill>
                <a:latin typeface="Times New Roman" pitchFamily="18" charset="0"/>
                <a:cs typeface="Times New Roman" pitchFamily="18" charset="0"/>
              </a:rPr>
              <a:t>Để </a:t>
            </a:r>
            <a:r>
              <a:rPr lang="de-DE" sz="4000" b="1" dirty="0">
                <a:solidFill>
                  <a:srgbClr val="0070C0"/>
                </a:solidFill>
                <a:latin typeface="Times New Roman" pitchFamily="18" charset="0"/>
                <a:cs typeface="Times New Roman" pitchFamily="18" charset="0"/>
              </a:rPr>
              <a:t>đo chiều </a:t>
            </a:r>
            <a:r>
              <a:rPr lang="de-DE" sz="4000" b="1" dirty="0" smtClean="0">
                <a:solidFill>
                  <a:srgbClr val="0070C0"/>
                </a:solidFill>
                <a:latin typeface="Times New Roman" pitchFamily="18" charset="0"/>
                <a:cs typeface="Times New Roman" pitchFamily="18" charset="0"/>
              </a:rPr>
              <a:t>dài của một vật, </a:t>
            </a:r>
            <a:r>
              <a:rPr lang="de-DE" sz="4000" b="1" dirty="0">
                <a:solidFill>
                  <a:srgbClr val="0070C0"/>
                </a:solidFill>
                <a:latin typeface="Times New Roman" pitchFamily="18" charset="0"/>
                <a:cs typeface="Times New Roman" pitchFamily="18" charset="0"/>
              </a:rPr>
              <a:t>người ta dùng dụng cụ gì?</a:t>
            </a:r>
            <a:endParaRPr lang="en-US" sz="4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7055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587" y="54750"/>
            <a:ext cx="3511158" cy="14022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43" y="54750"/>
            <a:ext cx="2421192" cy="23306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79" y="2632669"/>
            <a:ext cx="4493014" cy="16981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712" y="1502184"/>
            <a:ext cx="4342288" cy="3345517"/>
          </a:xfrm>
          <a:prstGeom prst="rect">
            <a:avLst/>
          </a:prstGeom>
        </p:spPr>
      </p:pic>
      <p:sp>
        <p:nvSpPr>
          <p:cNvPr id="6" name="TextBox 5"/>
          <p:cNvSpPr txBox="1"/>
          <p:nvPr/>
        </p:nvSpPr>
        <p:spPr>
          <a:xfrm>
            <a:off x="2365686" y="4324481"/>
            <a:ext cx="4138480" cy="707886"/>
          </a:xfrm>
          <a:prstGeom prst="rect">
            <a:avLst/>
          </a:prstGeom>
          <a:noFill/>
        </p:spPr>
        <p:txBody>
          <a:bodyPr wrap="square" rtlCol="0">
            <a:spAutoFit/>
          </a:bodyPr>
          <a:lstStyle/>
          <a:p>
            <a:pPr algn="ctr"/>
            <a:r>
              <a:rPr lang="en-US" sz="4000" b="1" dirty="0" err="1" smtClean="0">
                <a:solidFill>
                  <a:srgbClr val="7030A0"/>
                </a:solidFill>
                <a:latin typeface="Times New Roman" pitchFamily="18" charset="0"/>
                <a:cs typeface="Times New Roman" pitchFamily="18" charset="0"/>
              </a:rPr>
              <a:t>THƯỚC</a:t>
            </a:r>
            <a:r>
              <a:rPr lang="en-US" sz="4000" b="1" dirty="0" smtClean="0">
                <a:solidFill>
                  <a:srgbClr val="7030A0"/>
                </a:solidFill>
                <a:latin typeface="Times New Roman" pitchFamily="18" charset="0"/>
                <a:cs typeface="Times New Roman" pitchFamily="18" charset="0"/>
              </a:rPr>
              <a:t> </a:t>
            </a:r>
            <a:r>
              <a:rPr lang="en-US" sz="4000" b="1" dirty="0" err="1" smtClean="0">
                <a:solidFill>
                  <a:srgbClr val="7030A0"/>
                </a:solidFill>
                <a:latin typeface="Times New Roman" pitchFamily="18" charset="0"/>
                <a:cs typeface="Times New Roman" pitchFamily="18" charset="0"/>
              </a:rPr>
              <a:t>KẺ</a:t>
            </a:r>
            <a:endParaRPr lang="en-US"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110599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851" y="725522"/>
            <a:ext cx="2619375" cy="21568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3" y="150000"/>
            <a:ext cx="5326281" cy="3398270"/>
          </a:xfrm>
          <a:prstGeom prst="rect">
            <a:avLst/>
          </a:prstGeom>
        </p:spPr>
      </p:pic>
      <p:sp>
        <p:nvSpPr>
          <p:cNvPr id="4" name="TextBox 3"/>
          <p:cNvSpPr txBox="1"/>
          <p:nvPr/>
        </p:nvSpPr>
        <p:spPr>
          <a:xfrm>
            <a:off x="3210339" y="4323522"/>
            <a:ext cx="3001618" cy="646331"/>
          </a:xfrm>
          <a:prstGeom prst="rect">
            <a:avLst/>
          </a:prstGeom>
          <a:noFill/>
        </p:spPr>
        <p:txBody>
          <a:bodyPr wrap="square" rtlCol="0">
            <a:spAutoFit/>
          </a:bodyPr>
          <a:lstStyle/>
          <a:p>
            <a:r>
              <a:rPr lang="en-US" sz="3600" b="1" dirty="0" err="1" smtClean="0">
                <a:solidFill>
                  <a:srgbClr val="FF0000"/>
                </a:solidFill>
                <a:latin typeface="Times New Roman" pitchFamily="18" charset="0"/>
                <a:cs typeface="Times New Roman" pitchFamily="18" charset="0"/>
              </a:rPr>
              <a:t>THƯỚC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DÂY</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1536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460" y="0"/>
            <a:ext cx="2813540" cy="299440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0338"/>
            <a:ext cx="3537021" cy="30647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545" y="133350"/>
            <a:ext cx="2934118" cy="2730430"/>
          </a:xfrm>
          <a:prstGeom prst="rect">
            <a:avLst/>
          </a:prstGeom>
        </p:spPr>
      </p:pic>
      <p:sp>
        <p:nvSpPr>
          <p:cNvPr id="5" name="TextBox 4"/>
          <p:cNvSpPr txBox="1"/>
          <p:nvPr/>
        </p:nvSpPr>
        <p:spPr>
          <a:xfrm>
            <a:off x="2793442" y="3999244"/>
            <a:ext cx="4019339" cy="646331"/>
          </a:xfrm>
          <a:prstGeom prst="rect">
            <a:avLst/>
          </a:prstGeom>
          <a:noFill/>
        </p:spPr>
        <p:txBody>
          <a:bodyPr wrap="square" rtlCol="0">
            <a:spAutoFit/>
          </a:bodyPr>
          <a:lstStyle/>
          <a:p>
            <a:pPr algn="ctr"/>
            <a:r>
              <a:rPr lang="en-US" sz="3600" b="1" dirty="0" err="1" smtClean="0">
                <a:solidFill>
                  <a:srgbClr val="00B0F0"/>
                </a:solidFill>
                <a:latin typeface="Times New Roman" pitchFamily="18" charset="0"/>
                <a:cs typeface="Times New Roman" pitchFamily="18" charset="0"/>
              </a:rPr>
              <a:t>THƯỚC</a:t>
            </a:r>
            <a:r>
              <a:rPr lang="en-US" sz="3600" b="1" dirty="0" smtClean="0">
                <a:solidFill>
                  <a:srgbClr val="00B0F0"/>
                </a:solidFill>
                <a:latin typeface="Times New Roman" pitchFamily="18" charset="0"/>
                <a:cs typeface="Times New Roman" pitchFamily="18" charset="0"/>
              </a:rPr>
              <a:t> </a:t>
            </a:r>
            <a:r>
              <a:rPr lang="en-US" sz="3600" b="1" dirty="0" err="1" smtClean="0">
                <a:solidFill>
                  <a:srgbClr val="00B0F0"/>
                </a:solidFill>
                <a:latin typeface="Times New Roman" pitchFamily="18" charset="0"/>
                <a:cs typeface="Times New Roman" pitchFamily="18" charset="0"/>
              </a:rPr>
              <a:t>CUỘN</a:t>
            </a:r>
            <a:endParaRPr lang="en-US" sz="36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1168356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1B24782-C445-468D-97EA-AA7E6D5B7DFA}"/>
              </a:ext>
            </a:extLst>
          </p:cNvPr>
          <p:cNvSpPr txBox="1">
            <a:spLocks noGrp="1"/>
          </p:cNvSpPr>
          <p:nvPr>
            <p:ph sz="half" idx="1"/>
          </p:nvPr>
        </p:nvSpPr>
        <p:spPr>
          <a:xfrm>
            <a:off x="76200" y="33576"/>
            <a:ext cx="8763000" cy="2901820"/>
          </a:xfrm>
          <a:prstGeom prst="rect">
            <a:avLst/>
          </a:prstGeom>
          <a:noFill/>
          <a:ln>
            <a:noFill/>
          </a:ln>
        </p:spPr>
        <p:txBody>
          <a:bodyPr wrap="square" rtlCol="0">
            <a:spAutoFit/>
          </a:bodyPr>
          <a:lstStyle/>
          <a:p>
            <a:pPr marL="0" indent="0">
              <a:buNone/>
            </a:pPr>
            <a:r>
              <a:rPr lang="en-US" sz="3200" b="1" dirty="0" smtClean="0">
                <a:latin typeface="Times New Roman" pitchFamily="18" charset="0"/>
                <a:ea typeface="Calibri" panose="020F0502020204030204" pitchFamily="34" charset="0"/>
                <a:cs typeface="Times New Roman" pitchFamily="18" charset="0"/>
              </a:rPr>
              <a:t>2.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đo</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chiều</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dài</a:t>
            </a:r>
            <a:endParaRPr lang="en-US" sz="3200" b="1" dirty="0">
              <a:latin typeface="Times New Roman" pitchFamily="18" charset="0"/>
              <a:cs typeface="Times New Roman" pitchFamily="18" charset="0"/>
            </a:endParaRPr>
          </a:p>
          <a:p>
            <a:pPr marL="0" indent="0">
              <a:buNone/>
            </a:pPr>
            <a:r>
              <a:rPr lang="en-US" sz="32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Dụng</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cụ</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đo</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chiều</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dài</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a:t>
            </a:r>
            <a:r>
              <a:rPr lang="en-US" sz="3600" b="1" dirty="0" err="1" smtClean="0">
                <a:solidFill>
                  <a:srgbClr val="00B0F0"/>
                </a:solidFill>
                <a:latin typeface="Times New Roman" pitchFamily="18" charset="0"/>
                <a:cs typeface="Times New Roman" pitchFamily="18" charset="0"/>
              </a:rPr>
              <a:t>hước</a:t>
            </a:r>
            <a:r>
              <a:rPr lang="en-US" sz="3600" b="1" dirty="0" smtClean="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dây</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thước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kẻ</a:t>
            </a:r>
            <a:r>
              <a:rPr lang="en-US" sz="3600" b="1" dirty="0">
                <a:solidFill>
                  <a:srgbClr val="00B0F0"/>
                </a:solidFill>
                <a:latin typeface="Times New Roman" pitchFamily="18" charset="0"/>
                <a:cs typeface="Times New Roman" pitchFamily="18" charset="0"/>
              </a:rPr>
              <a:t>, </a:t>
            </a:r>
            <a:r>
              <a:rPr lang="en-US" sz="3600" b="1" dirty="0" smtClean="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thước</a:t>
            </a:r>
            <a:r>
              <a:rPr lang="en-US" sz="3600" b="1" dirty="0">
                <a:solidFill>
                  <a:srgbClr val="00B0F0"/>
                </a:solidFill>
                <a:latin typeface="Times New Roman" pitchFamily="18" charset="0"/>
                <a:cs typeface="Times New Roman" pitchFamily="18" charset="0"/>
              </a:rPr>
              <a:t> </a:t>
            </a:r>
            <a:r>
              <a:rPr lang="en-US" sz="3600" b="1" dirty="0" err="1">
                <a:solidFill>
                  <a:srgbClr val="00B0F0"/>
                </a:solidFill>
                <a:latin typeface="Times New Roman" pitchFamily="18" charset="0"/>
                <a:cs typeface="Times New Roman" pitchFamily="18" charset="0"/>
              </a:rPr>
              <a:t>cuộn</a:t>
            </a:r>
            <a:r>
              <a:rPr lang="en-US" sz="3600" b="1" dirty="0">
                <a:solidFill>
                  <a:srgbClr val="00B0F0"/>
                </a:solidFill>
                <a:latin typeface="Times New Roman" pitchFamily="18" charset="0"/>
                <a:cs typeface="Times New Roman" pitchFamily="18" charset="0"/>
              </a:rPr>
              <a:t>...</a:t>
            </a:r>
          </a:p>
          <a:p>
            <a:pPr marL="0" indent="0">
              <a:lnSpc>
                <a:spcPct val="120000"/>
              </a:lnSpc>
              <a:spcBef>
                <a:spcPts val="0"/>
              </a:spcBef>
              <a:spcAft>
                <a:spcPts val="45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00038" indent="-300038">
              <a:buAutoNum type="romanUcPeriod"/>
            </a:pPr>
            <a:endParaRPr lang="en-US" sz="1400" b="1" dirty="0">
              <a:solidFill>
                <a:srgbClr val="000000"/>
              </a:solidFill>
              <a:latin typeface="Times New Roman" panose="02020603050405020304" pitchFamily="18" charset="0"/>
              <a:ea typeface="Calibri" panose="020F0502020204030204" pitchFamily="34" charset="0"/>
            </a:endParaRPr>
          </a:p>
          <a:p>
            <a:pPr marL="428625" indent="-428625">
              <a:buAutoNum type="romanUcPeriod"/>
            </a:pPr>
            <a:endParaRPr lang="en-US" dirty="0"/>
          </a:p>
        </p:txBody>
      </p:sp>
      <p:sp>
        <p:nvSpPr>
          <p:cNvPr id="2" name="Oval Callout 1"/>
          <p:cNvSpPr/>
          <p:nvPr/>
        </p:nvSpPr>
        <p:spPr>
          <a:xfrm>
            <a:off x="2057400" y="1581150"/>
            <a:ext cx="7169426" cy="3220864"/>
          </a:xfrm>
          <a:prstGeom prst="wedgeEllipseCallout">
            <a:avLst>
              <a:gd name="adj1" fmla="val -51517"/>
              <a:gd name="adj2" fmla="val 61745"/>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0" dirty="0">
                <a:solidFill>
                  <a:srgbClr val="7030A0"/>
                </a:solidFill>
                <a:latin typeface="Times New Roman" pitchFamily="18" charset="0"/>
                <a:cs typeface="Times New Roman" pitchFamily="18" charset="0"/>
              </a:rPr>
              <a:t>Em đã thấy người ta dùng thước dây, thước cuộn trong những trường hợp nào?</a:t>
            </a:r>
            <a:endParaRPr lang="en-US" sz="4000" dirty="0">
              <a:solidFill>
                <a:srgbClr val="7030A0"/>
              </a:solidFill>
              <a:latin typeface="Times New Roman" pitchFamily="18" charset="0"/>
              <a:cs typeface="Times New Roman" pitchFamily="18" charset="0"/>
            </a:endParaRPr>
          </a:p>
        </p:txBody>
      </p:sp>
      <p:sp>
        <p:nvSpPr>
          <p:cNvPr id="4" name="Oval 3"/>
          <p:cNvSpPr/>
          <p:nvPr/>
        </p:nvSpPr>
        <p:spPr>
          <a:xfrm>
            <a:off x="1676400" y="4802014"/>
            <a:ext cx="407504" cy="397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7002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3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044CAA1-E598-4B5D-AB1B-47D1C68FA32D}"/>
              </a:ext>
            </a:extLst>
          </p:cNvPr>
          <p:cNvSpPr>
            <a:spLocks noGrp="1"/>
          </p:cNvSpPr>
          <p:nvPr>
            <p:ph sz="half" idx="2"/>
          </p:nvPr>
        </p:nvSpPr>
        <p:spPr>
          <a:xfrm>
            <a:off x="228600" y="2469552"/>
            <a:ext cx="8915400" cy="762000"/>
          </a:xfrm>
          <a:ln>
            <a:noFill/>
          </a:ln>
        </p:spPr>
        <p:txBody>
          <a:bodyPr>
            <a:noAutofit/>
          </a:bodyPr>
          <a:lstStyle/>
          <a:p>
            <a:pPr marL="0" indent="0">
              <a:buNone/>
            </a:pPr>
            <a:r>
              <a:rPr lang="de-DE" sz="2000" b="1" dirty="0">
                <a:solidFill>
                  <a:srgbClr val="0070C0"/>
                </a:solidFill>
                <a:latin typeface="Times New Roman" pitchFamily="18" charset="0"/>
                <a:cs typeface="Times New Roman" pitchFamily="18" charset="0"/>
              </a:rPr>
              <a:t>? Nghiên cứu thông tin trong SGK hãy cho biết thế nào là giới hạn đo?</a:t>
            </a:r>
            <a:endParaRPr lang="en-US" sz="2000" b="1" dirty="0">
              <a:solidFill>
                <a:srgbClr val="0070C0"/>
              </a:solidFill>
              <a:latin typeface="Times New Roman" pitchFamily="18" charset="0"/>
              <a:cs typeface="Times New Roman" pitchFamily="18" charset="0"/>
            </a:endParaRPr>
          </a:p>
          <a:p>
            <a:pPr marL="0" indent="0">
              <a:buNone/>
            </a:pPr>
            <a:r>
              <a:rPr lang="de-DE" sz="2000" b="1" dirty="0">
                <a:solidFill>
                  <a:srgbClr val="0070C0"/>
                </a:solidFill>
                <a:latin typeface="Times New Roman" pitchFamily="18" charset="0"/>
                <a:cs typeface="Times New Roman" pitchFamily="18" charset="0"/>
              </a:rPr>
              <a:t>? Độ chia nhỏ nhất là gì</a:t>
            </a:r>
            <a:r>
              <a:rPr lang="de-DE" sz="2000" b="1" dirty="0" smtClean="0">
                <a:solidFill>
                  <a:srgbClr val="0070C0"/>
                </a:solidFill>
                <a:latin typeface="Times New Roman" pitchFamily="18" charset="0"/>
                <a:cs typeface="Times New Roman" pitchFamily="18" charset="0"/>
              </a:rPr>
              <a:t>?</a:t>
            </a:r>
            <a:endParaRPr lang="en-US" sz="2000" b="1" dirty="0">
              <a:solidFill>
                <a:srgbClr val="0070C0"/>
              </a:solidFill>
              <a:latin typeface="Times New Roman" pitchFamily="18" charset="0"/>
              <a:cs typeface="Times New Roman" pitchFamily="18" charset="0"/>
            </a:endParaRPr>
          </a:p>
        </p:txBody>
      </p:sp>
      <p:sp>
        <p:nvSpPr>
          <p:cNvPr id="8" name="Content Placeholder 7">
            <a:extLst>
              <a:ext uri="{FF2B5EF4-FFF2-40B4-BE49-F238E27FC236}">
                <a16:creationId xmlns:a16="http://schemas.microsoft.com/office/drawing/2014/main" id="{E1B24782-C445-468D-97EA-AA7E6D5B7DFA}"/>
              </a:ext>
            </a:extLst>
          </p:cNvPr>
          <p:cNvSpPr txBox="1">
            <a:spLocks noGrp="1"/>
          </p:cNvSpPr>
          <p:nvPr>
            <p:ph sz="half" idx="1"/>
          </p:nvPr>
        </p:nvSpPr>
        <p:spPr>
          <a:xfrm>
            <a:off x="152400" y="-3810"/>
            <a:ext cx="8796128" cy="3133165"/>
          </a:xfrm>
          <a:prstGeom prst="rect">
            <a:avLst/>
          </a:prstGeom>
          <a:noFill/>
          <a:ln>
            <a:noFill/>
          </a:ln>
        </p:spPr>
        <p:txBody>
          <a:bodyPr wrap="square" rtlCol="0">
            <a:spAutoFit/>
          </a:bodyPr>
          <a:lstStyle/>
          <a:p>
            <a:pPr marL="0" indent="0">
              <a:buNone/>
            </a:pPr>
            <a:r>
              <a:rPr lang="en-US" sz="3200" b="1" u="sng" dirty="0" smtClean="0">
                <a:latin typeface="Times New Roman" pitchFamily="18" charset="0"/>
                <a:ea typeface="Calibri" panose="020F0502020204030204" pitchFamily="34" charset="0"/>
                <a:cs typeface="Times New Roman" pitchFamily="18" charset="0"/>
              </a:rPr>
              <a:t>2. </a:t>
            </a:r>
            <a:r>
              <a:rPr lang="en-US" sz="3200" b="1" u="sng" dirty="0" err="1">
                <a:latin typeface="Times New Roman" pitchFamily="18" charset="0"/>
                <a:cs typeface="Times New Roman" pitchFamily="18" charset="0"/>
              </a:rPr>
              <a:t>Cách</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đo</a:t>
            </a:r>
            <a:r>
              <a:rPr lang="en-US" sz="3200" b="1" u="sng" dirty="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chiều</a:t>
            </a:r>
            <a:r>
              <a:rPr lang="en-US" sz="3200" b="1" u="sng" dirty="0" smtClean="0">
                <a:latin typeface="Times New Roman" pitchFamily="18" charset="0"/>
                <a:cs typeface="Times New Roman" pitchFamily="18" charset="0"/>
              </a:rPr>
              <a:t>  </a:t>
            </a:r>
            <a:r>
              <a:rPr lang="en-US" sz="3200" b="1" u="sng" dirty="0" err="1">
                <a:latin typeface="Times New Roman" pitchFamily="18" charset="0"/>
                <a:cs typeface="Times New Roman" pitchFamily="18" charset="0"/>
              </a:rPr>
              <a:t>dài</a:t>
            </a:r>
            <a:endParaRPr lang="en-US" sz="3200" b="1" u="sng" dirty="0">
              <a:latin typeface="Times New Roman" pitchFamily="18" charset="0"/>
              <a:cs typeface="Times New Roman" pitchFamily="18" charset="0"/>
            </a:endParaRPr>
          </a:p>
          <a:p>
            <a:pPr marL="0" indent="0">
              <a:buNone/>
            </a:pP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cụ</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dây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kẻ</a:t>
            </a:r>
            <a:r>
              <a:rPr lang="en-US" sz="2400" b="1" dirty="0" smtClean="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thước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cuộn</a:t>
            </a:r>
            <a:r>
              <a:rPr lang="en-US" sz="2400" b="1" dirty="0">
                <a:solidFill>
                  <a:srgbClr val="0070C0"/>
                </a:solidFill>
                <a:latin typeface="Times New Roman" pitchFamily="18" charset="0"/>
                <a:cs typeface="Times New Roman" pitchFamily="18" charset="0"/>
              </a:rPr>
              <a:t>...</a:t>
            </a:r>
          </a:p>
          <a:p>
            <a:pPr marL="0" indent="0">
              <a:buNone/>
            </a:pPr>
            <a:r>
              <a:rPr lang="de-DE" sz="2400" b="1" dirty="0">
                <a:solidFill>
                  <a:srgbClr val="FF0000"/>
                </a:solidFill>
                <a:latin typeface="Times New Roman" pitchFamily="18" charset="0"/>
                <a:cs typeface="Times New Roman" pitchFamily="18" charset="0"/>
              </a:rPr>
              <a:t>- Giới hạn đo của thước là độ dài lớn nhất ghi trên thước</a:t>
            </a:r>
            <a:r>
              <a:rPr lang="en-US" sz="2400" b="1" dirty="0">
                <a:solidFill>
                  <a:srgbClr val="FF0000"/>
                </a:solidFill>
                <a:latin typeface="Times New Roman" pitchFamily="18" charset="0"/>
                <a:cs typeface="Times New Roman" pitchFamily="18" charset="0"/>
              </a:rPr>
              <a:t> </a:t>
            </a:r>
          </a:p>
          <a:p>
            <a:pPr marL="0" indent="0">
              <a:buNone/>
            </a:pPr>
            <a:r>
              <a:rPr lang="de-DE" sz="2400" b="1" dirty="0">
                <a:solidFill>
                  <a:srgbClr val="FF0000"/>
                </a:solidFill>
                <a:latin typeface="Times New Roman" pitchFamily="18" charset="0"/>
                <a:cs typeface="Times New Roman" pitchFamily="18" charset="0"/>
              </a:rPr>
              <a:t>- Độ chia nhỏ nhất của thước là độ dài giữa hai vạch chia liên tiếp trên thước.</a:t>
            </a:r>
            <a:endParaRPr lang="en-US" sz="2400" b="1" dirty="0">
              <a:solidFill>
                <a:srgbClr val="FF0000"/>
              </a:solidFill>
              <a:latin typeface="Times New Roman" pitchFamily="18" charset="0"/>
              <a:cs typeface="Times New Roman" pitchFamily="18" charset="0"/>
            </a:endParaRPr>
          </a:p>
          <a:p>
            <a:pPr marL="0" indent="0">
              <a:buNone/>
            </a:pPr>
            <a:endParaRPr lang="en-US" sz="1800" b="1" dirty="0">
              <a:solidFill>
                <a:srgbClr val="0070C0"/>
              </a:solidFill>
              <a:latin typeface="Times New Roman" panose="02020603050405020304" pitchFamily="18" charset="0"/>
              <a:ea typeface="Calibri" panose="020F0502020204030204" pitchFamily="34" charset="0"/>
            </a:endParaRPr>
          </a:p>
          <a:p>
            <a:pPr marL="428625" indent="-428625">
              <a:buAutoNum type="romanUcPeriod"/>
            </a:pPr>
            <a:endParaRPr lang="en-US" dirty="0">
              <a:solidFill>
                <a:srgbClr val="0070C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214" y="2861982"/>
            <a:ext cx="5874026" cy="2370173"/>
          </a:xfrm>
          <a:prstGeom prst="rect">
            <a:avLst/>
          </a:prstGeom>
        </p:spPr>
      </p:pic>
    </p:spTree>
    <p:extLst>
      <p:ext uri="{BB962C8B-B14F-4D97-AF65-F5344CB8AC3E}">
        <p14:creationId xmlns:p14="http://schemas.microsoft.com/office/powerpoint/2010/main" val="266474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heckerboard(across)">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 y="1"/>
            <a:ext cx="3688080" cy="5143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1" y="11431"/>
            <a:ext cx="5486399" cy="2026919"/>
          </a:xfrm>
          <a:prstGeom prst="rect">
            <a:avLst/>
          </a:prstGeom>
        </p:spPr>
      </p:pic>
      <p:sp>
        <p:nvSpPr>
          <p:cNvPr id="7" name="Oval Callout 6"/>
          <p:cNvSpPr/>
          <p:nvPr/>
        </p:nvSpPr>
        <p:spPr>
          <a:xfrm>
            <a:off x="3581400" y="2266950"/>
            <a:ext cx="5562600" cy="2090685"/>
          </a:xfrm>
          <a:prstGeom prst="wedgeEllipseCallout">
            <a:avLst>
              <a:gd name="adj1" fmla="val -33454"/>
              <a:gd name="adj2" fmla="val 8503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Để</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đo</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chiều</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dài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lớp</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học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em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chọn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thước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đo</a:t>
            </a:r>
            <a:r>
              <a:rPr lang="en-US" sz="2800" b="1" dirty="0" smtClean="0">
                <a:solidFill>
                  <a:srgbClr val="0070C0"/>
                </a:solidFill>
                <a:latin typeface="Times New Roman" panose="02020603050405020304" pitchFamily="18" charset="0"/>
                <a:cs typeface="Times New Roman" panose="02020603050405020304" pitchFamily="18" charset="0"/>
              </a:rPr>
              <a:t> ở </a:t>
            </a:r>
            <a:r>
              <a:rPr lang="en-US" sz="2800" b="1" dirty="0" err="1" smtClean="0">
                <a:solidFill>
                  <a:srgbClr val="0070C0"/>
                </a:solidFill>
                <a:latin typeface="Times New Roman" panose="02020603050405020304" pitchFamily="18" charset="0"/>
                <a:cs typeface="Times New Roman" panose="02020603050405020304" pitchFamily="18" charset="0"/>
              </a:rPr>
              <a:t>hình</a:t>
            </a:r>
            <a:r>
              <a:rPr lang="en-US" sz="2800" b="1" dirty="0" smtClean="0">
                <a:solidFill>
                  <a:srgbClr val="0070C0"/>
                </a:solidFill>
                <a:latin typeface="Times New Roman" panose="02020603050405020304" pitchFamily="18" charset="0"/>
                <a:cs typeface="Times New Roman" panose="02020603050405020304" pitchFamily="18" charset="0"/>
              </a:rPr>
              <a:t> 3.3 </a:t>
            </a:r>
            <a:r>
              <a:rPr lang="en-US" sz="2800" b="1" dirty="0" err="1" smtClean="0">
                <a:solidFill>
                  <a:srgbClr val="0070C0"/>
                </a:solidFill>
                <a:latin typeface="Times New Roman" panose="02020603050405020304" pitchFamily="18" charset="0"/>
                <a:cs typeface="Times New Roman" panose="02020603050405020304" pitchFamily="18" charset="0"/>
              </a:rPr>
              <a:t>có</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thuận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tiện</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không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Vì</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sao</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Oval 8"/>
          <p:cNvSpPr/>
          <p:nvPr/>
        </p:nvSpPr>
        <p:spPr>
          <a:xfrm>
            <a:off x="3938117" y="4629150"/>
            <a:ext cx="407504" cy="397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a:t>
            </a:r>
            <a:endParaRPr lang="en-US" sz="3200" dirty="0">
              <a:solidFill>
                <a:srgbClr val="FF0000"/>
              </a:solidFill>
            </a:endParaRPr>
          </a:p>
        </p:txBody>
      </p:sp>
    </p:spTree>
    <p:extLst>
      <p:ext uri="{BB962C8B-B14F-4D97-AF65-F5344CB8AC3E}">
        <p14:creationId xmlns:p14="http://schemas.microsoft.com/office/powerpoint/2010/main" val="38116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550"/>
            <a:ext cx="3886200" cy="4876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0"/>
            <a:ext cx="5715000" cy="4933950"/>
          </a:xfrm>
          <a:prstGeom prst="rect">
            <a:avLst/>
          </a:prstGeom>
        </p:spPr>
      </p:pic>
    </p:spTree>
    <p:extLst>
      <p:ext uri="{BB962C8B-B14F-4D97-AF65-F5344CB8AC3E}">
        <p14:creationId xmlns:p14="http://schemas.microsoft.com/office/powerpoint/2010/main" val="3575758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 y="285750"/>
            <a:ext cx="8915400" cy="3416320"/>
          </a:xfrm>
          <a:prstGeom prst="rect">
            <a:avLst/>
          </a:prstGeom>
          <a:noFill/>
        </p:spPr>
        <p:txBody>
          <a:bodyPr wrap="square" rtlCol="0">
            <a:spAutoFit/>
          </a:bodyPr>
          <a:lstStyle/>
          <a:p>
            <a:pPr algn="ctr">
              <a:lnSpc>
                <a:spcPct val="200000"/>
              </a:lnSpc>
            </a:pPr>
            <a:r>
              <a:rPr lang="en-US" sz="3600" b="1" dirty="0" err="1" smtClean="0">
                <a:solidFill>
                  <a:srgbClr val="7030A0"/>
                </a:solidFill>
                <a:latin typeface="Times New Roman" pitchFamily="18" charset="0"/>
                <a:cs typeface="Times New Roman" pitchFamily="18" charset="0"/>
              </a:rPr>
              <a:t>HỌC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SINH</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LÀM</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VIỆC</a:t>
            </a:r>
            <a:r>
              <a:rPr lang="en-US" sz="3600" b="1" dirty="0" smtClean="0">
                <a:solidFill>
                  <a:srgbClr val="7030A0"/>
                </a:solidFill>
                <a:latin typeface="Times New Roman" pitchFamily="18" charset="0"/>
                <a:cs typeface="Times New Roman" pitchFamily="18" charset="0"/>
              </a:rPr>
              <a:t> THEO </a:t>
            </a:r>
            <a:r>
              <a:rPr lang="en-US" sz="3600" b="1" dirty="0" err="1" smtClean="0">
                <a:solidFill>
                  <a:srgbClr val="7030A0"/>
                </a:solidFill>
                <a:latin typeface="Times New Roman" pitchFamily="18" charset="0"/>
                <a:cs typeface="Times New Roman" pitchFamily="18" charset="0"/>
              </a:rPr>
              <a:t>NHÓM</a:t>
            </a:r>
            <a:endParaRPr lang="en-US" sz="3600" b="1" dirty="0" smtClean="0">
              <a:solidFill>
                <a:srgbClr val="7030A0"/>
              </a:solidFill>
              <a:latin typeface="Times New Roman" pitchFamily="18" charset="0"/>
              <a:cs typeface="Times New Roman" pitchFamily="18" charset="0"/>
            </a:endParaRPr>
          </a:p>
          <a:p>
            <a:pPr>
              <a:lnSpc>
                <a:spcPct val="200000"/>
              </a:lnSpc>
            </a:pP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Đọc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kết</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quả</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đo</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chính</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xác</a:t>
            </a:r>
            <a:r>
              <a:rPr lang="en-US" sz="3600" b="1" dirty="0" smtClean="0">
                <a:solidFill>
                  <a:srgbClr val="7030A0"/>
                </a:solidFill>
                <a:latin typeface="Times New Roman" pitchFamily="18" charset="0"/>
                <a:cs typeface="Times New Roman" pitchFamily="18" charset="0"/>
              </a:rPr>
              <a:t> ở </a:t>
            </a:r>
            <a:r>
              <a:rPr lang="en-US" sz="3600" b="1" dirty="0" err="1" smtClean="0">
                <a:solidFill>
                  <a:srgbClr val="7030A0"/>
                </a:solidFill>
                <a:latin typeface="Times New Roman" pitchFamily="18" charset="0"/>
                <a:cs typeface="Times New Roman" pitchFamily="18" charset="0"/>
              </a:rPr>
              <a:t>hình</a:t>
            </a:r>
            <a:r>
              <a:rPr lang="en-US" sz="3600" b="1" dirty="0" smtClean="0">
                <a:solidFill>
                  <a:srgbClr val="7030A0"/>
                </a:solidFill>
                <a:latin typeface="Times New Roman" pitchFamily="18" charset="0"/>
                <a:cs typeface="Times New Roman" pitchFamily="18" charset="0"/>
              </a:rPr>
              <a:t> 3.4.</a:t>
            </a:r>
          </a:p>
          <a:p>
            <a:pPr>
              <a:lnSpc>
                <a:spcPct val="200000"/>
              </a:lnSpc>
            </a:pP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Nêu</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các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bước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đo</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độ</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dài</a:t>
            </a:r>
            <a:r>
              <a:rPr lang="en-US" sz="3600" b="1" dirty="0" smtClean="0">
                <a:solidFill>
                  <a:srgbClr val="7030A0"/>
                </a:solidFill>
                <a:latin typeface="Times New Roman" pitchFamily="18" charset="0"/>
                <a:cs typeface="Times New Roman" pitchFamily="18" charset="0"/>
              </a:rPr>
              <a:t> 1 </a:t>
            </a:r>
            <a:r>
              <a:rPr lang="en-US" sz="3600" b="1" dirty="0" err="1" smtClean="0">
                <a:solidFill>
                  <a:srgbClr val="7030A0"/>
                </a:solidFill>
                <a:latin typeface="Times New Roman" pitchFamily="18" charset="0"/>
                <a:cs typeface="Times New Roman" pitchFamily="18" charset="0"/>
              </a:rPr>
              <a:t>vật</a:t>
            </a:r>
            <a:r>
              <a:rPr lang="en-US" sz="3600" b="1" dirty="0" smtClean="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743951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7089" y="603115"/>
            <a:ext cx="4854102" cy="400110"/>
          </a:xfrm>
          <a:prstGeom prst="rect">
            <a:avLst/>
          </a:prstGeom>
          <a:noFill/>
        </p:spPr>
        <p:txBody>
          <a:bodyPr wrap="square" rtlCol="0">
            <a:spAutoFit/>
          </a:bodyPr>
          <a:lstStyle/>
          <a:p>
            <a:pPr algn="ctr"/>
            <a:r>
              <a:rPr lang="en-US" sz="2000" b="1" dirty="0" err="1" smtClean="0">
                <a:latin typeface="Times New Roman" pitchFamily="18" charset="0"/>
                <a:cs typeface="Times New Roman" pitchFamily="18" charset="0"/>
              </a:rPr>
              <a:t>LUYỆN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TẬP</a:t>
            </a:r>
            <a:endParaRPr lang="en-US" sz="2000" b="1" dirty="0">
              <a:latin typeface="Times New Roman" pitchFamily="18" charset="0"/>
              <a:cs typeface="Times New Roman" pitchFamily="18" charset="0"/>
            </a:endParaRPr>
          </a:p>
        </p:txBody>
      </p:sp>
      <p:sp>
        <p:nvSpPr>
          <p:cNvPr id="3" name="Rectangle 2"/>
          <p:cNvSpPr/>
          <p:nvPr/>
        </p:nvSpPr>
        <p:spPr>
          <a:xfrm>
            <a:off x="1381327" y="1219925"/>
            <a:ext cx="5797685" cy="2169825"/>
          </a:xfrm>
          <a:prstGeom prst="rect">
            <a:avLst/>
          </a:prstGeom>
        </p:spPr>
        <p:txBody>
          <a:bodyPr wrap="square">
            <a:spAutoFit/>
          </a:bodyPr>
          <a:lstStyle/>
          <a:p>
            <a:pPr lvl="0">
              <a:lnSpc>
                <a:spcPct val="150000"/>
              </a:lnSpc>
            </a:pPr>
            <a:r>
              <a:rPr lang="en-US" sz="1800" b="1" dirty="0" err="1" smtClean="0">
                <a:solidFill>
                  <a:srgbClr val="00B0F0"/>
                </a:solidFill>
                <a:latin typeface="Times New Roman" pitchFamily="18" charset="0"/>
                <a:cs typeface="Times New Roman" pitchFamily="18" charset="0"/>
              </a:rPr>
              <a:t>Câu</a:t>
            </a:r>
            <a:r>
              <a:rPr lang="en-US" sz="1800" b="1" dirty="0" smtClean="0">
                <a:solidFill>
                  <a:srgbClr val="00B0F0"/>
                </a:solidFill>
                <a:latin typeface="Times New Roman" pitchFamily="18" charset="0"/>
                <a:cs typeface="Times New Roman" pitchFamily="18" charset="0"/>
              </a:rPr>
              <a:t> 1. </a:t>
            </a:r>
            <a:r>
              <a:rPr lang="en-US" sz="1800" b="1" dirty="0" err="1" smtClean="0">
                <a:solidFill>
                  <a:srgbClr val="00B0F0"/>
                </a:solidFill>
                <a:latin typeface="Times New Roman" pitchFamily="18" charset="0"/>
                <a:cs typeface="Times New Roman" pitchFamily="18" charset="0"/>
              </a:rPr>
              <a:t>Để</a:t>
            </a:r>
            <a:r>
              <a:rPr lang="en-US" sz="1800" b="1" dirty="0" smtClean="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đo</a:t>
            </a:r>
            <a:r>
              <a:rPr lang="en-US" sz="1800" b="1" dirty="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độ</a:t>
            </a:r>
            <a:r>
              <a:rPr lang="en-US" sz="1800" b="1" dirty="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dài</a:t>
            </a:r>
            <a:r>
              <a:rPr lang="en-US" sz="1800" b="1" dirty="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của</a:t>
            </a:r>
            <a:r>
              <a:rPr lang="en-US" sz="1800" b="1" dirty="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một</a:t>
            </a:r>
            <a:r>
              <a:rPr lang="en-US" sz="1800" b="1" dirty="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vật</a:t>
            </a:r>
            <a:r>
              <a:rPr lang="en-US" sz="1800" b="1" dirty="0">
                <a:solidFill>
                  <a:srgbClr val="00B0F0"/>
                </a:solidFill>
                <a:latin typeface="Times New Roman" pitchFamily="18" charset="0"/>
                <a:cs typeface="Times New Roman" pitchFamily="18" charset="0"/>
              </a:rPr>
              <a:t>, ta </a:t>
            </a:r>
            <a:r>
              <a:rPr lang="en-US" sz="1800" b="1" dirty="0" err="1">
                <a:solidFill>
                  <a:srgbClr val="00B0F0"/>
                </a:solidFill>
                <a:latin typeface="Times New Roman" pitchFamily="18" charset="0"/>
                <a:cs typeface="Times New Roman" pitchFamily="18" charset="0"/>
              </a:rPr>
              <a:t>nên</a:t>
            </a:r>
            <a:r>
              <a:rPr lang="en-US" sz="1800" b="1" dirty="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dùng</a:t>
            </a:r>
            <a:r>
              <a:rPr lang="en-US" sz="1800" b="1" dirty="0" smtClean="0">
                <a:solidFill>
                  <a:srgbClr val="00B0F0"/>
                </a:solidFill>
                <a:latin typeface="Times New Roman" pitchFamily="18" charset="0"/>
                <a:cs typeface="Times New Roman" pitchFamily="18" charset="0"/>
              </a:rPr>
              <a:t>: </a:t>
            </a:r>
            <a:endParaRPr lang="en-US" sz="1800" b="1" dirty="0">
              <a:solidFill>
                <a:srgbClr val="00B0F0"/>
              </a:solidFill>
              <a:latin typeface="Times New Roman" pitchFamily="18" charset="0"/>
              <a:cs typeface="Times New Roman" pitchFamily="18" charset="0"/>
            </a:endParaRPr>
          </a:p>
          <a:p>
            <a:pPr lvl="0">
              <a:lnSpc>
                <a:spcPct val="150000"/>
              </a:lnSpc>
            </a:pPr>
            <a:r>
              <a:rPr lang="en-US" sz="1800" b="1" dirty="0" smtClean="0">
                <a:solidFill>
                  <a:srgbClr val="00B0F0"/>
                </a:solidFill>
                <a:latin typeface="Times New Roman" pitchFamily="18" charset="0"/>
                <a:cs typeface="Times New Roman" pitchFamily="18" charset="0"/>
              </a:rPr>
              <a:t>A. </a:t>
            </a:r>
            <a:r>
              <a:rPr lang="en-US" sz="1800" b="1" dirty="0" err="1" smtClean="0">
                <a:solidFill>
                  <a:srgbClr val="00B0F0"/>
                </a:solidFill>
                <a:latin typeface="Times New Roman" pitchFamily="18" charset="0"/>
                <a:cs typeface="Times New Roman" pitchFamily="18" charset="0"/>
              </a:rPr>
              <a:t>Thước</a:t>
            </a:r>
            <a:r>
              <a:rPr lang="en-US" sz="1800" b="1" dirty="0" smtClean="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đo</a:t>
            </a:r>
            <a:r>
              <a:rPr lang="en-US" sz="1800" b="1" dirty="0">
                <a:solidFill>
                  <a:srgbClr val="00B0F0"/>
                </a:solidFill>
                <a:latin typeface="Times New Roman" pitchFamily="18" charset="0"/>
                <a:cs typeface="Times New Roman" pitchFamily="18" charset="0"/>
              </a:rPr>
              <a:t>.               </a:t>
            </a:r>
            <a:endParaRPr lang="en-US" sz="1800" b="1" dirty="0" smtClean="0">
              <a:solidFill>
                <a:srgbClr val="00B0F0"/>
              </a:solidFill>
              <a:latin typeface="Times New Roman" pitchFamily="18" charset="0"/>
              <a:cs typeface="Times New Roman" pitchFamily="18" charset="0"/>
            </a:endParaRPr>
          </a:p>
          <a:p>
            <a:pPr lvl="0">
              <a:lnSpc>
                <a:spcPct val="150000"/>
              </a:lnSpc>
            </a:pPr>
            <a:r>
              <a:rPr lang="en-US" sz="1800" b="1" dirty="0" smtClean="0">
                <a:solidFill>
                  <a:srgbClr val="00B0F0"/>
                </a:solidFill>
                <a:latin typeface="Times New Roman" pitchFamily="18" charset="0"/>
                <a:cs typeface="Times New Roman" pitchFamily="18" charset="0"/>
              </a:rPr>
              <a:t>B. Gang </a:t>
            </a:r>
            <a:r>
              <a:rPr lang="en-US" sz="1800" b="1" dirty="0" err="1">
                <a:solidFill>
                  <a:srgbClr val="00B0F0"/>
                </a:solidFill>
                <a:latin typeface="Times New Roman" pitchFamily="18" charset="0"/>
                <a:cs typeface="Times New Roman" pitchFamily="18" charset="0"/>
              </a:rPr>
              <a:t>bàn</a:t>
            </a:r>
            <a:r>
              <a:rPr lang="en-US" sz="1800" b="1" dirty="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tay</a:t>
            </a:r>
            <a:r>
              <a:rPr lang="en-US" sz="1800" b="1" dirty="0">
                <a:solidFill>
                  <a:srgbClr val="00B0F0"/>
                </a:solidFill>
                <a:latin typeface="Times New Roman" pitchFamily="18" charset="0"/>
                <a:cs typeface="Times New Roman" pitchFamily="18" charset="0"/>
              </a:rPr>
              <a:t>.       </a:t>
            </a:r>
            <a:r>
              <a:rPr lang="en-US" sz="1800" b="1" dirty="0" smtClean="0">
                <a:solidFill>
                  <a:srgbClr val="00B0F0"/>
                </a:solidFill>
                <a:latin typeface="Times New Roman" pitchFamily="18" charset="0"/>
                <a:cs typeface="Times New Roman" pitchFamily="18" charset="0"/>
              </a:rPr>
              <a:t>      </a:t>
            </a:r>
          </a:p>
          <a:p>
            <a:pPr lvl="0">
              <a:lnSpc>
                <a:spcPct val="150000"/>
              </a:lnSpc>
            </a:pPr>
            <a:r>
              <a:rPr lang="en-US" sz="1800" b="1" dirty="0" smtClean="0">
                <a:solidFill>
                  <a:srgbClr val="00B0F0"/>
                </a:solidFill>
                <a:latin typeface="Times New Roman" pitchFamily="18" charset="0"/>
                <a:cs typeface="Times New Roman" pitchFamily="18" charset="0"/>
              </a:rPr>
              <a:t>C. </a:t>
            </a:r>
            <a:r>
              <a:rPr lang="en-US" sz="1800" b="1" dirty="0" err="1" smtClean="0">
                <a:solidFill>
                  <a:srgbClr val="00B0F0"/>
                </a:solidFill>
                <a:latin typeface="Times New Roman" pitchFamily="18" charset="0"/>
                <a:cs typeface="Times New Roman" pitchFamily="18" charset="0"/>
              </a:rPr>
              <a:t>Sợi</a:t>
            </a:r>
            <a:r>
              <a:rPr lang="en-US" sz="1800" b="1" dirty="0" smtClean="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dây</a:t>
            </a:r>
            <a:r>
              <a:rPr lang="en-US" sz="1800" b="1" dirty="0">
                <a:solidFill>
                  <a:srgbClr val="00B0F0"/>
                </a:solidFill>
                <a:latin typeface="Times New Roman" pitchFamily="18" charset="0"/>
                <a:cs typeface="Times New Roman" pitchFamily="18" charset="0"/>
              </a:rPr>
              <a:t>.           </a:t>
            </a:r>
            <a:endParaRPr lang="en-US" sz="1800" b="1" dirty="0" smtClean="0">
              <a:solidFill>
                <a:srgbClr val="00B0F0"/>
              </a:solidFill>
              <a:latin typeface="Times New Roman" pitchFamily="18" charset="0"/>
              <a:cs typeface="Times New Roman" pitchFamily="18" charset="0"/>
            </a:endParaRPr>
          </a:p>
          <a:p>
            <a:pPr lvl="0">
              <a:lnSpc>
                <a:spcPct val="150000"/>
              </a:lnSpc>
            </a:pPr>
            <a:r>
              <a:rPr lang="en-US" sz="1800" b="1" dirty="0" smtClean="0">
                <a:solidFill>
                  <a:srgbClr val="00B0F0"/>
                </a:solidFill>
                <a:latin typeface="Times New Roman" pitchFamily="18" charset="0"/>
                <a:cs typeface="Times New Roman" pitchFamily="18" charset="0"/>
              </a:rPr>
              <a:t>D. </a:t>
            </a:r>
            <a:r>
              <a:rPr lang="en-US" sz="1800" b="1" dirty="0" err="1" smtClean="0">
                <a:solidFill>
                  <a:srgbClr val="00B0F0"/>
                </a:solidFill>
                <a:latin typeface="Times New Roman" pitchFamily="18" charset="0"/>
                <a:cs typeface="Times New Roman" pitchFamily="18" charset="0"/>
              </a:rPr>
              <a:t>Bàn</a:t>
            </a:r>
            <a:r>
              <a:rPr lang="en-US" sz="1800" b="1" dirty="0" smtClean="0">
                <a:solidFill>
                  <a:srgbClr val="00B0F0"/>
                </a:solidFill>
                <a:latin typeface="Times New Roman" pitchFamily="18" charset="0"/>
                <a:cs typeface="Times New Roman" pitchFamily="18" charset="0"/>
              </a:rPr>
              <a:t> </a:t>
            </a:r>
            <a:r>
              <a:rPr lang="en-US" sz="1800" b="1" dirty="0" err="1">
                <a:solidFill>
                  <a:srgbClr val="00B0F0"/>
                </a:solidFill>
                <a:latin typeface="Times New Roman" pitchFamily="18" charset="0"/>
                <a:cs typeface="Times New Roman" pitchFamily="18" charset="0"/>
              </a:rPr>
              <a:t>chân</a:t>
            </a:r>
            <a:r>
              <a:rPr lang="en-US" sz="1800" b="1" dirty="0">
                <a:solidFill>
                  <a:srgbClr val="00B0F0"/>
                </a:solidFill>
                <a:latin typeface="Times New Roman" pitchFamily="18" charset="0"/>
                <a:cs typeface="Times New Roman" pitchFamily="18" charset="0"/>
              </a:rPr>
              <a:t>.</a:t>
            </a:r>
            <a:endParaRPr lang="en-US" sz="1800" b="1" dirty="0">
              <a:solidFill>
                <a:srgbClr val="00B0F0"/>
              </a:solidFill>
              <a:effectLst/>
              <a:latin typeface="Times New Roman" pitchFamily="18" charset="0"/>
              <a:cs typeface="Times New Roman" pitchFamily="18" charset="0"/>
            </a:endParaRPr>
          </a:p>
        </p:txBody>
      </p:sp>
      <p:sp>
        <p:nvSpPr>
          <p:cNvPr id="4" name="Oval 3"/>
          <p:cNvSpPr/>
          <p:nvPr/>
        </p:nvSpPr>
        <p:spPr>
          <a:xfrm>
            <a:off x="1441174" y="1759226"/>
            <a:ext cx="318052" cy="33793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latin typeface="Times New Roman" pitchFamily="18" charset="0"/>
                <a:cs typeface="Times New Roman" pitchFamily="18" charset="0"/>
              </a:rPr>
              <a:t>A</a:t>
            </a:r>
            <a:endParaRPr lang="en-US" sz="1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456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E0001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45" y="3584972"/>
            <a:ext cx="2286000" cy="15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00" y="0"/>
            <a:ext cx="1714500" cy="16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7340" y="459583"/>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43252" y="1714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72102" y="2857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2" y="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2" y="38290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14452" y="27432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5777" y="1296591"/>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5"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6202" y="40005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6"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13716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7"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9352" y="26860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8" descr="PUL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00552" y="25717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113351" y="607648"/>
            <a:ext cx="8732188" cy="2728055"/>
          </a:xfrm>
          <a:prstGeom prst="rect">
            <a:avLst/>
          </a:prstGeom>
          <a:noFill/>
        </p:spPr>
        <p:txBody>
          <a:bodyPr wrap="square" lIns="68580" tIns="34290" rIns="68580" bIns="34290" rtlCol="0">
            <a:spAutoFit/>
          </a:bodyPr>
          <a:lstStyle>
            <a:defPPr>
              <a:defRPr lang="en-US"/>
            </a:defPPr>
            <a:lvl1pPr>
              <a:defRPr sz="4800" b="1">
                <a:solidFill>
                  <a:srgbClr val="00B050"/>
                </a:solidFill>
                <a:latin typeface="Times New Roman" pitchFamily="18" charset="0"/>
                <a:cs typeface="Times New Roman" pitchFamily="18" charset="0"/>
              </a:defRPr>
            </a:lvl1pPr>
          </a:lstStyle>
          <a:p>
            <a:pPr algn="ctr">
              <a:lnSpc>
                <a:spcPct val="120000"/>
              </a:lnSpc>
              <a:spcAft>
                <a:spcPts val="600"/>
              </a:spcAft>
            </a:pPr>
            <a:r>
              <a:rPr lang="en-US" u="sng" dirty="0">
                <a:solidFill>
                  <a:srgbClr val="0070C0"/>
                </a:solidFill>
                <a:ea typeface="Arial" panose="020B0604020202020204" pitchFamily="34" charset="0"/>
              </a:rPr>
              <a:t>BÀI 3</a:t>
            </a:r>
            <a:r>
              <a:rPr lang="en-US" dirty="0">
                <a:solidFill>
                  <a:srgbClr val="0070C0"/>
                </a:solidFill>
                <a:ea typeface="Arial" panose="020B0604020202020204" pitchFamily="34" charset="0"/>
              </a:rPr>
              <a:t>: </a:t>
            </a:r>
          </a:p>
          <a:p>
            <a:pPr algn="ctr">
              <a:lnSpc>
                <a:spcPct val="120000"/>
              </a:lnSpc>
              <a:spcAft>
                <a:spcPts val="600"/>
              </a:spcAft>
            </a:pPr>
            <a:r>
              <a:rPr lang="en-US" dirty="0">
                <a:solidFill>
                  <a:srgbClr val="0070C0"/>
                </a:solidFill>
                <a:ea typeface="Arial" panose="020B0604020202020204" pitchFamily="34" charset="0"/>
              </a:rPr>
              <a:t>ĐO CHIỀU DÀI, KHỐI LƯỢNG VÀ THỜI GIAN</a:t>
            </a:r>
            <a:endParaRPr lang="en-US" dirty="0">
              <a:solidFill>
                <a:srgbClr val="0070C0"/>
              </a:solidFill>
              <a:ea typeface="Calibri" panose="020F0502020204030204" pitchFamily="34" charset="0"/>
            </a:endParaRPr>
          </a:p>
        </p:txBody>
      </p:sp>
    </p:spTree>
    <p:extLst>
      <p:ext uri="{BB962C8B-B14F-4D97-AF65-F5344CB8AC3E}">
        <p14:creationId xmlns:p14="http://schemas.microsoft.com/office/powerpoint/2010/main" val="3298912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7705" y="804218"/>
            <a:ext cx="5973417" cy="2400657"/>
          </a:xfrm>
          <a:prstGeom prst="rect">
            <a:avLst/>
          </a:prstGeom>
        </p:spPr>
        <p:txBody>
          <a:bodyPr wrap="square">
            <a:spAutoFit/>
          </a:bodyPr>
          <a:lstStyle/>
          <a:p>
            <a:pPr lvl="0">
              <a:lnSpc>
                <a:spcPct val="150000"/>
              </a:lnSpc>
            </a:pPr>
            <a:r>
              <a:rPr lang="en-US" sz="2000" b="1" dirty="0" err="1" smtClean="0">
                <a:solidFill>
                  <a:srgbClr val="7030A0"/>
                </a:solidFill>
                <a:latin typeface="Times New Roman" pitchFamily="18" charset="0"/>
                <a:cs typeface="Times New Roman" pitchFamily="18" charset="0"/>
              </a:rPr>
              <a:t>Câu</a:t>
            </a:r>
            <a:r>
              <a:rPr lang="en-US" sz="2000" b="1" dirty="0" smtClean="0">
                <a:solidFill>
                  <a:srgbClr val="7030A0"/>
                </a:solidFill>
                <a:latin typeface="Times New Roman" pitchFamily="18" charset="0"/>
                <a:cs typeface="Times New Roman" pitchFamily="18" charset="0"/>
              </a:rPr>
              <a:t> 2. </a:t>
            </a:r>
            <a:r>
              <a:rPr lang="en-US" sz="2000" b="1" dirty="0" err="1" smtClean="0">
                <a:solidFill>
                  <a:srgbClr val="7030A0"/>
                </a:solidFill>
                <a:latin typeface="Times New Roman" pitchFamily="18" charset="0"/>
                <a:cs typeface="Times New Roman" pitchFamily="18" charset="0"/>
              </a:rPr>
              <a:t>Giới</a:t>
            </a:r>
            <a:r>
              <a:rPr lang="en-US" sz="2000" b="1" dirty="0" smtClean="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hạn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của</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thước</a:t>
            </a:r>
            <a:r>
              <a:rPr lang="en-US" sz="2000" b="1" dirty="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là</a:t>
            </a:r>
            <a:r>
              <a:rPr lang="en-US" sz="2000" b="1" dirty="0">
                <a:solidFill>
                  <a:srgbClr val="7030A0"/>
                </a:solidFill>
                <a:latin typeface="Times New Roman" pitchFamily="18" charset="0"/>
                <a:cs typeface="Times New Roman" pitchFamily="18" charset="0"/>
              </a:rPr>
              <a:t>:</a:t>
            </a:r>
            <a:r>
              <a:rPr lang="en-US" sz="2000" b="1" dirty="0" smtClean="0">
                <a:solidFill>
                  <a:srgbClr val="7030A0"/>
                </a:solidFill>
                <a:latin typeface="Times New Roman" pitchFamily="18" charset="0"/>
                <a:cs typeface="Times New Roman" pitchFamily="18" charset="0"/>
              </a:rPr>
              <a:t> </a:t>
            </a:r>
            <a:endParaRPr lang="en-US" sz="2000" b="1" dirty="0">
              <a:solidFill>
                <a:srgbClr val="7030A0"/>
              </a:solidFill>
              <a:latin typeface="Times New Roman" pitchFamily="18" charset="0"/>
              <a:cs typeface="Times New Roman" pitchFamily="18" charset="0"/>
            </a:endParaRPr>
          </a:p>
          <a:p>
            <a:pPr>
              <a:lnSpc>
                <a:spcPct val="150000"/>
              </a:lnSpc>
            </a:pPr>
            <a:r>
              <a:rPr lang="fr-FR" sz="2000" b="1" dirty="0">
                <a:solidFill>
                  <a:srgbClr val="7030A0"/>
                </a:solidFill>
                <a:latin typeface="Times New Roman" pitchFamily="18" charset="0"/>
                <a:cs typeface="Times New Roman" pitchFamily="18" charset="0"/>
              </a:rPr>
              <a:t>A. </a:t>
            </a:r>
            <a:r>
              <a:rPr lang="fr-FR" sz="2000" b="1" dirty="0" err="1">
                <a:solidFill>
                  <a:srgbClr val="7030A0"/>
                </a:solidFill>
                <a:latin typeface="Times New Roman" pitchFamily="18" charset="0"/>
                <a:cs typeface="Times New Roman" pitchFamily="18" charset="0"/>
              </a:rPr>
              <a:t>Đ</a:t>
            </a:r>
            <a:r>
              <a:rPr lang="fr-FR" sz="2000" b="1" dirty="0" err="1" smtClean="0">
                <a:solidFill>
                  <a:srgbClr val="7030A0"/>
                </a:solidFill>
                <a:latin typeface="Times New Roman" pitchFamily="18" charset="0"/>
                <a:cs typeface="Times New Roman" pitchFamily="18" charset="0"/>
              </a:rPr>
              <a:t>ộ</a:t>
            </a:r>
            <a:r>
              <a:rPr lang="fr-FR" sz="2000" b="1" dirty="0" smtClean="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dài</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giữa</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hai</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vạch</a:t>
            </a:r>
            <a:r>
              <a:rPr lang="fr-FR" sz="2000" b="1" dirty="0">
                <a:solidFill>
                  <a:srgbClr val="7030A0"/>
                </a:solidFill>
                <a:latin typeface="Times New Roman" pitchFamily="18" charset="0"/>
                <a:cs typeface="Times New Roman" pitchFamily="18" charset="0"/>
              </a:rPr>
              <a:t> chia </a:t>
            </a:r>
            <a:r>
              <a:rPr lang="fr-FR" sz="2000" b="1" dirty="0" err="1">
                <a:solidFill>
                  <a:srgbClr val="7030A0"/>
                </a:solidFill>
                <a:latin typeface="Times New Roman" pitchFamily="18" charset="0"/>
                <a:cs typeface="Times New Roman" pitchFamily="18" charset="0"/>
              </a:rPr>
              <a:t>liên</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tiếp</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trên</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thước</a:t>
            </a:r>
            <a:r>
              <a:rPr lang="fr-FR" sz="2000" b="1" dirty="0" smtClean="0">
                <a:solidFill>
                  <a:srgbClr val="7030A0"/>
                </a:solidFill>
                <a:latin typeface="Times New Roman" pitchFamily="18" charset="0"/>
                <a:cs typeface="Times New Roman" pitchFamily="18" charset="0"/>
              </a:rPr>
              <a:t>.</a:t>
            </a:r>
            <a:r>
              <a:rPr lang="fr-FR" sz="2000" b="1" dirty="0">
                <a:solidFill>
                  <a:srgbClr val="7030A0"/>
                </a:solidFill>
                <a:latin typeface="Times New Roman" pitchFamily="18" charset="0"/>
                <a:cs typeface="Times New Roman" pitchFamily="18" charset="0"/>
              </a:rPr>
              <a:t>	</a:t>
            </a:r>
            <a:endParaRPr lang="en-US" sz="2000" b="1" dirty="0">
              <a:solidFill>
                <a:srgbClr val="7030A0"/>
              </a:solidFill>
              <a:latin typeface="Times New Roman" pitchFamily="18" charset="0"/>
              <a:cs typeface="Times New Roman" pitchFamily="18" charset="0"/>
            </a:endParaRPr>
          </a:p>
          <a:p>
            <a:pPr>
              <a:lnSpc>
                <a:spcPct val="150000"/>
              </a:lnSpc>
            </a:pPr>
            <a:r>
              <a:rPr lang="en-US" sz="2000" b="1" dirty="0">
                <a:solidFill>
                  <a:srgbClr val="7030A0"/>
                </a:solidFill>
                <a:latin typeface="Times New Roman" pitchFamily="18" charset="0"/>
                <a:cs typeface="Times New Roman" pitchFamily="18" charset="0"/>
              </a:rPr>
              <a:t>B. </a:t>
            </a:r>
            <a:r>
              <a:rPr lang="fr-FR" sz="2000" b="1" dirty="0" err="1">
                <a:solidFill>
                  <a:srgbClr val="7030A0"/>
                </a:solidFill>
                <a:latin typeface="Times New Roman" pitchFamily="18" charset="0"/>
                <a:cs typeface="Times New Roman" pitchFamily="18" charset="0"/>
              </a:rPr>
              <a:t>Đ</a:t>
            </a:r>
            <a:r>
              <a:rPr lang="fr-FR" sz="2000" b="1" dirty="0" err="1" smtClean="0">
                <a:solidFill>
                  <a:srgbClr val="7030A0"/>
                </a:solidFill>
                <a:latin typeface="Times New Roman" pitchFamily="18" charset="0"/>
                <a:cs typeface="Times New Roman" pitchFamily="18" charset="0"/>
              </a:rPr>
              <a:t>ộ</a:t>
            </a:r>
            <a:r>
              <a:rPr lang="fr-FR" sz="2000" b="1" dirty="0" smtClean="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dài</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nhỏ</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nhất</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ghi</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trên</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thước</a:t>
            </a:r>
            <a:r>
              <a:rPr lang="fr-FR" sz="2000" b="1" dirty="0">
                <a:solidFill>
                  <a:srgbClr val="7030A0"/>
                </a:solidFill>
                <a:latin typeface="Times New Roman" pitchFamily="18" charset="0"/>
                <a:cs typeface="Times New Roman" pitchFamily="18" charset="0"/>
              </a:rPr>
              <a:t>. 	</a:t>
            </a:r>
            <a:endParaRPr lang="en-US" sz="2000" b="1" dirty="0">
              <a:solidFill>
                <a:srgbClr val="7030A0"/>
              </a:solidFill>
              <a:latin typeface="Times New Roman" pitchFamily="18" charset="0"/>
              <a:cs typeface="Times New Roman" pitchFamily="18" charset="0"/>
            </a:endParaRPr>
          </a:p>
          <a:p>
            <a:pPr>
              <a:lnSpc>
                <a:spcPct val="150000"/>
              </a:lnSpc>
            </a:pPr>
            <a:r>
              <a:rPr lang="fr-FR" sz="2000" b="1" dirty="0">
                <a:solidFill>
                  <a:srgbClr val="7030A0"/>
                </a:solidFill>
                <a:latin typeface="Times New Roman" pitchFamily="18" charset="0"/>
                <a:cs typeface="Times New Roman" pitchFamily="18" charset="0"/>
              </a:rPr>
              <a:t>C. </a:t>
            </a:r>
            <a:r>
              <a:rPr lang="fr-FR" sz="2000" b="1" dirty="0" err="1">
                <a:solidFill>
                  <a:srgbClr val="7030A0"/>
                </a:solidFill>
                <a:latin typeface="Times New Roman" pitchFamily="18" charset="0"/>
                <a:cs typeface="Times New Roman" pitchFamily="18" charset="0"/>
              </a:rPr>
              <a:t>Đ</a:t>
            </a:r>
            <a:r>
              <a:rPr lang="fr-FR" sz="2000" b="1" dirty="0" err="1" smtClean="0">
                <a:solidFill>
                  <a:srgbClr val="7030A0"/>
                </a:solidFill>
                <a:latin typeface="Times New Roman" pitchFamily="18" charset="0"/>
                <a:cs typeface="Times New Roman" pitchFamily="18" charset="0"/>
              </a:rPr>
              <a:t>ộ</a:t>
            </a:r>
            <a:r>
              <a:rPr lang="fr-FR" sz="2000" b="1" dirty="0" smtClean="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dài</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lớn</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nhất</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ghi</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trên</a:t>
            </a:r>
            <a:r>
              <a:rPr lang="fr-FR" sz="2000" b="1" dirty="0">
                <a:solidFill>
                  <a:srgbClr val="7030A0"/>
                </a:solidFill>
                <a:latin typeface="Times New Roman" pitchFamily="18" charset="0"/>
                <a:cs typeface="Times New Roman" pitchFamily="18" charset="0"/>
              </a:rPr>
              <a:t> </a:t>
            </a:r>
            <a:r>
              <a:rPr lang="fr-FR" sz="2000" b="1" dirty="0" err="1">
                <a:solidFill>
                  <a:srgbClr val="7030A0"/>
                </a:solidFill>
                <a:latin typeface="Times New Roman" pitchFamily="18" charset="0"/>
                <a:cs typeface="Times New Roman" pitchFamily="18" charset="0"/>
              </a:rPr>
              <a:t>thước</a:t>
            </a:r>
            <a:r>
              <a:rPr lang="fr-FR" sz="2000" b="1" dirty="0" smtClean="0">
                <a:solidFill>
                  <a:srgbClr val="7030A0"/>
                </a:solidFill>
                <a:latin typeface="Times New Roman" pitchFamily="18" charset="0"/>
                <a:cs typeface="Times New Roman" pitchFamily="18" charset="0"/>
              </a:rPr>
              <a:t>.</a:t>
            </a:r>
          </a:p>
          <a:p>
            <a:pPr>
              <a:lnSpc>
                <a:spcPct val="150000"/>
              </a:lnSpc>
            </a:pPr>
            <a:r>
              <a:rPr lang="fr-FR" sz="2000" b="1" dirty="0" smtClean="0">
                <a:solidFill>
                  <a:srgbClr val="7030A0"/>
                </a:solidFill>
                <a:latin typeface="Times New Roman" pitchFamily="18" charset="0"/>
                <a:cs typeface="Times New Roman" pitchFamily="18" charset="0"/>
              </a:rPr>
              <a:t>D. </a:t>
            </a:r>
            <a:r>
              <a:rPr lang="fr-FR" sz="2000" b="1" dirty="0" err="1" smtClean="0">
                <a:solidFill>
                  <a:srgbClr val="7030A0"/>
                </a:solidFill>
                <a:latin typeface="Times New Roman" pitchFamily="18" charset="0"/>
                <a:cs typeface="Times New Roman" pitchFamily="18" charset="0"/>
              </a:rPr>
              <a:t>Độ</a:t>
            </a:r>
            <a:r>
              <a:rPr lang="fr-FR" sz="2000" b="1" dirty="0" smtClean="0">
                <a:solidFill>
                  <a:srgbClr val="7030A0"/>
                </a:solidFill>
                <a:latin typeface="Times New Roman" pitchFamily="18" charset="0"/>
                <a:cs typeface="Times New Roman" pitchFamily="18" charset="0"/>
              </a:rPr>
              <a:t> </a:t>
            </a:r>
            <a:r>
              <a:rPr lang="fr-FR" sz="2000" b="1" dirty="0" err="1" smtClean="0">
                <a:solidFill>
                  <a:srgbClr val="7030A0"/>
                </a:solidFill>
                <a:latin typeface="Times New Roman" pitchFamily="18" charset="0"/>
                <a:cs typeface="Times New Roman" pitchFamily="18" charset="0"/>
              </a:rPr>
              <a:t>dài</a:t>
            </a:r>
            <a:r>
              <a:rPr lang="fr-FR" sz="2000" b="1" dirty="0" smtClean="0">
                <a:solidFill>
                  <a:srgbClr val="7030A0"/>
                </a:solidFill>
                <a:latin typeface="Times New Roman" pitchFamily="18" charset="0"/>
                <a:cs typeface="Times New Roman" pitchFamily="18" charset="0"/>
              </a:rPr>
              <a:t> </a:t>
            </a:r>
            <a:r>
              <a:rPr lang="fr-FR" sz="2000" b="1" dirty="0" err="1" smtClean="0">
                <a:solidFill>
                  <a:srgbClr val="7030A0"/>
                </a:solidFill>
                <a:latin typeface="Times New Roman" pitchFamily="18" charset="0"/>
                <a:cs typeface="Times New Roman" pitchFamily="18" charset="0"/>
              </a:rPr>
              <a:t>bất</a:t>
            </a:r>
            <a:r>
              <a:rPr lang="fr-FR" sz="2000" b="1" dirty="0" smtClean="0">
                <a:solidFill>
                  <a:srgbClr val="7030A0"/>
                </a:solidFill>
                <a:latin typeface="Times New Roman" pitchFamily="18" charset="0"/>
                <a:cs typeface="Times New Roman" pitchFamily="18" charset="0"/>
              </a:rPr>
              <a:t> </a:t>
            </a:r>
            <a:r>
              <a:rPr lang="fr-FR" sz="2000" b="1" dirty="0" err="1" smtClean="0">
                <a:solidFill>
                  <a:srgbClr val="7030A0"/>
                </a:solidFill>
                <a:latin typeface="Times New Roman" pitchFamily="18" charset="0"/>
                <a:cs typeface="Times New Roman" pitchFamily="18" charset="0"/>
              </a:rPr>
              <a:t>kì</a:t>
            </a:r>
            <a:r>
              <a:rPr lang="fr-FR" sz="2000" b="1" dirty="0" smtClean="0">
                <a:solidFill>
                  <a:srgbClr val="7030A0"/>
                </a:solidFill>
                <a:latin typeface="Times New Roman" pitchFamily="18" charset="0"/>
                <a:cs typeface="Times New Roman" pitchFamily="18" charset="0"/>
              </a:rPr>
              <a:t> </a:t>
            </a:r>
            <a:r>
              <a:rPr lang="fr-FR" sz="2000" b="1" dirty="0" err="1" smtClean="0">
                <a:solidFill>
                  <a:srgbClr val="7030A0"/>
                </a:solidFill>
                <a:latin typeface="Times New Roman" pitchFamily="18" charset="0"/>
                <a:cs typeface="Times New Roman" pitchFamily="18" charset="0"/>
              </a:rPr>
              <a:t>trên</a:t>
            </a:r>
            <a:r>
              <a:rPr lang="fr-FR" sz="2000" b="1" dirty="0" smtClean="0">
                <a:solidFill>
                  <a:srgbClr val="7030A0"/>
                </a:solidFill>
                <a:latin typeface="Times New Roman" pitchFamily="18" charset="0"/>
                <a:cs typeface="Times New Roman" pitchFamily="18" charset="0"/>
              </a:rPr>
              <a:t> </a:t>
            </a:r>
            <a:r>
              <a:rPr lang="fr-FR" sz="2000" b="1" dirty="0" err="1" smtClean="0">
                <a:solidFill>
                  <a:srgbClr val="7030A0"/>
                </a:solidFill>
                <a:latin typeface="Times New Roman" pitchFamily="18" charset="0"/>
                <a:cs typeface="Times New Roman" pitchFamily="18" charset="0"/>
              </a:rPr>
              <a:t>thước</a:t>
            </a:r>
            <a:r>
              <a:rPr lang="fr-FR" sz="2000" b="1" dirty="0" smtClean="0">
                <a:solidFill>
                  <a:srgbClr val="7030A0"/>
                </a:solidFill>
                <a:latin typeface="Times New Roman" pitchFamily="18" charset="0"/>
                <a:cs typeface="Times New Roman" pitchFamily="18" charset="0"/>
              </a:rPr>
              <a:t>.</a:t>
            </a:r>
            <a:r>
              <a:rPr lang="fr-FR" sz="2000" b="1" dirty="0">
                <a:solidFill>
                  <a:srgbClr val="7030A0"/>
                </a:solidFill>
                <a:latin typeface="Times New Roman" pitchFamily="18" charset="0"/>
                <a:cs typeface="Times New Roman" pitchFamily="18" charset="0"/>
              </a:rPr>
              <a:t>	</a:t>
            </a:r>
            <a:endParaRPr lang="en-US" sz="2000" b="1" dirty="0">
              <a:solidFill>
                <a:srgbClr val="7030A0"/>
              </a:solidFill>
              <a:latin typeface="Times New Roman" pitchFamily="18" charset="0"/>
              <a:cs typeface="Times New Roman" pitchFamily="18" charset="0"/>
            </a:endParaRPr>
          </a:p>
        </p:txBody>
      </p:sp>
      <p:sp>
        <p:nvSpPr>
          <p:cNvPr id="3" name="Oval 2"/>
          <p:cNvSpPr/>
          <p:nvPr/>
        </p:nvSpPr>
        <p:spPr>
          <a:xfrm>
            <a:off x="2047461" y="2365513"/>
            <a:ext cx="327991" cy="2882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latin typeface="Times New Roman" pitchFamily="18" charset="0"/>
                <a:cs typeface="Times New Roman" pitchFamily="18" charset="0"/>
              </a:rPr>
              <a:t>C</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768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p:cTn id="19"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3" end="3"/>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p:cTn id="25"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0627" y="1037932"/>
            <a:ext cx="6838122" cy="2862322"/>
          </a:xfrm>
          <a:prstGeom prst="rect">
            <a:avLst/>
          </a:prstGeom>
        </p:spPr>
        <p:txBody>
          <a:bodyPr wrap="square">
            <a:spAutoFit/>
          </a:bodyPr>
          <a:lstStyle/>
          <a:p>
            <a:pPr lvl="0">
              <a:lnSpc>
                <a:spcPct val="150000"/>
              </a:lnSpc>
            </a:pPr>
            <a:r>
              <a:rPr lang="fr-FR" sz="2400" b="1" dirty="0" err="1" smtClean="0">
                <a:solidFill>
                  <a:srgbClr val="FF0000"/>
                </a:solidFill>
                <a:latin typeface="Times New Roman" pitchFamily="18" charset="0"/>
                <a:cs typeface="Times New Roman" pitchFamily="18" charset="0"/>
              </a:rPr>
              <a:t>Câu</a:t>
            </a:r>
            <a:r>
              <a:rPr lang="fr-FR" sz="2400" b="1" dirty="0" smtClean="0">
                <a:solidFill>
                  <a:srgbClr val="FF0000"/>
                </a:solidFill>
                <a:latin typeface="Times New Roman" pitchFamily="18" charset="0"/>
                <a:cs typeface="Times New Roman" pitchFamily="18" charset="0"/>
              </a:rPr>
              <a:t> 3. </a:t>
            </a:r>
            <a:r>
              <a:rPr lang="fr-FR" sz="2400" b="1" dirty="0" err="1" smtClean="0">
                <a:solidFill>
                  <a:srgbClr val="FF0000"/>
                </a:solidFill>
                <a:latin typeface="Times New Roman" pitchFamily="18" charset="0"/>
                <a:cs typeface="Times New Roman" pitchFamily="18" charset="0"/>
              </a:rPr>
              <a:t>Đơn</a:t>
            </a:r>
            <a:r>
              <a:rPr lang="fr-FR" sz="2400" b="1" dirty="0" smtClean="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vị</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dùng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để</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đo</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chiều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dài</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của</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một</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vật</a:t>
            </a:r>
            <a:r>
              <a:rPr lang="fr-FR" sz="2400" b="1" dirty="0">
                <a:solidFill>
                  <a:srgbClr val="FF0000"/>
                </a:solidFill>
                <a:latin typeface="Times New Roman" pitchFamily="18" charset="0"/>
                <a:cs typeface="Times New Roman" pitchFamily="18" charset="0"/>
              </a:rPr>
              <a:t> </a:t>
            </a:r>
            <a:r>
              <a:rPr lang="fr-FR" sz="2400" b="1" dirty="0" smtClean="0">
                <a:solidFill>
                  <a:srgbClr val="FF0000"/>
                </a:solidFill>
                <a:latin typeface="Times New Roman" pitchFamily="18" charset="0"/>
                <a:cs typeface="Times New Roman" pitchFamily="18" charset="0"/>
              </a:rPr>
              <a:t>là:</a:t>
            </a:r>
            <a:endParaRPr lang="en-US" sz="2400" b="1" dirty="0">
              <a:solidFill>
                <a:srgbClr val="FF0000"/>
              </a:solidFill>
              <a:latin typeface="Times New Roman" pitchFamily="18" charset="0"/>
              <a:cs typeface="Times New Roman" pitchFamily="18" charset="0"/>
            </a:endParaRPr>
          </a:p>
          <a:p>
            <a:pPr marL="457200" indent="-457200">
              <a:lnSpc>
                <a:spcPct val="150000"/>
              </a:lnSpc>
              <a:buAutoNum type="alphaUcPeriod"/>
            </a:pPr>
            <a:r>
              <a:rPr lang="en-US" sz="2400" b="1" dirty="0" err="1" smtClean="0">
                <a:solidFill>
                  <a:srgbClr val="FF0000"/>
                </a:solidFill>
                <a:latin typeface="Times New Roman" pitchFamily="18" charset="0"/>
                <a:cs typeface="Times New Roman" pitchFamily="18" charset="0"/>
              </a:rPr>
              <a:t>m</a:t>
            </a:r>
            <a:r>
              <a:rPr lang="en-US" sz="2400" b="1" baseline="30000" dirty="0" err="1" smtClean="0">
                <a:solidFill>
                  <a:srgbClr val="FF0000"/>
                </a:solidFill>
                <a:latin typeface="Times New Roman" pitchFamily="18" charset="0"/>
                <a:cs typeface="Times New Roman" pitchFamily="18" charset="0"/>
              </a:rPr>
              <a:t>2</a:t>
            </a:r>
            <a:r>
              <a:rPr lang="en-US" sz="2400" b="1" dirty="0" smtClean="0">
                <a:solidFill>
                  <a:srgbClr val="FF0000"/>
                </a:solidFill>
                <a:latin typeface="Times New Roman" pitchFamily="18" charset="0"/>
                <a:cs typeface="Times New Roman" pitchFamily="18" charset="0"/>
              </a:rPr>
              <a:t>                  </a:t>
            </a:r>
          </a:p>
          <a:p>
            <a:pPr marL="457200" indent="-457200">
              <a:lnSpc>
                <a:spcPct val="150000"/>
              </a:lnSpc>
              <a:buAutoNum type="alphaUcPeriod"/>
            </a:pPr>
            <a:r>
              <a:rPr lang="en-US" sz="2400" b="1" dirty="0" smtClean="0">
                <a:solidFill>
                  <a:srgbClr val="FF0000"/>
                </a:solidFill>
                <a:latin typeface="Times New Roman" pitchFamily="18" charset="0"/>
                <a:cs typeface="Times New Roman" pitchFamily="18" charset="0"/>
              </a:rPr>
              <a:t>m                   </a:t>
            </a:r>
          </a:p>
          <a:p>
            <a:pPr marL="457200" indent="-457200">
              <a:lnSpc>
                <a:spcPct val="150000"/>
              </a:lnSpc>
              <a:buAutoNum type="alphaUcPeriod"/>
            </a:pPr>
            <a:r>
              <a:rPr lang="en-US" sz="2400" b="1" dirty="0" smtClean="0">
                <a:solidFill>
                  <a:srgbClr val="FF0000"/>
                </a:solidFill>
                <a:latin typeface="Times New Roman" pitchFamily="18" charset="0"/>
                <a:cs typeface="Times New Roman" pitchFamily="18" charset="0"/>
              </a:rPr>
              <a:t>kg                  </a:t>
            </a:r>
          </a:p>
          <a:p>
            <a:pPr marL="457200" indent="-457200">
              <a:lnSpc>
                <a:spcPct val="150000"/>
              </a:lnSpc>
              <a:buAutoNum type="alphaUcPeriod"/>
            </a:pPr>
            <a:r>
              <a:rPr lang="en-US" sz="2400" b="1" dirty="0" smtClean="0">
                <a:solidFill>
                  <a:srgbClr val="FF0000"/>
                </a:solidFill>
                <a:latin typeface="Times New Roman" pitchFamily="18" charset="0"/>
                <a:cs typeface="Times New Roman" pitchFamily="18" charset="0"/>
              </a:rPr>
              <a:t>l</a:t>
            </a:r>
            <a:r>
              <a:rPr lang="en-US" sz="2400" b="1" dirty="0">
                <a:solidFill>
                  <a:srgbClr val="FF0000"/>
                </a:solidFill>
                <a:latin typeface="Times New Roman" pitchFamily="18" charset="0"/>
                <a:cs typeface="Times New Roman" pitchFamily="18" charset="0"/>
              </a:rPr>
              <a:t>.</a:t>
            </a:r>
          </a:p>
        </p:txBody>
      </p:sp>
      <p:sp>
        <p:nvSpPr>
          <p:cNvPr id="3" name="Oval 2"/>
          <p:cNvSpPr/>
          <p:nvPr/>
        </p:nvSpPr>
        <p:spPr>
          <a:xfrm>
            <a:off x="1530627" y="2315818"/>
            <a:ext cx="387625" cy="3876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itchFamily="18" charset="0"/>
                <a:cs typeface="Times New Roman" pitchFamily="18" charset="0"/>
              </a:rPr>
              <a:t>B</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1317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61257" y="213439"/>
            <a:ext cx="85747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563563" algn="l"/>
              </a:tabLst>
            </a:pP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Câu</a:t>
            </a:r>
            <a:r>
              <a:rPr kumimoji="0" lang="fr-FR" sz="1800" b="0" i="0" u="none" strike="noStrike" cap="none" normalizeH="0" dirty="0" smtClean="0">
                <a:ln>
                  <a:noFill/>
                </a:ln>
                <a:solidFill>
                  <a:srgbClr val="FF0000"/>
                </a:solidFill>
                <a:effectLst/>
                <a:latin typeface="Times New Roman" pitchFamily="18" charset="0"/>
                <a:cs typeface="Times New Roman" pitchFamily="18" charset="0"/>
              </a:rPr>
              <a:t> 4.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Xác</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định</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giới</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hạn</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đo</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GHĐ</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và</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độ</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chia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nhỏ</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nhất</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ĐCNN</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của</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thước</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trong</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hình</a:t>
            </a:r>
            <a:r>
              <a:rPr kumimoji="0" lang="fr-FR" sz="1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fr-FR" sz="1800" b="0" i="0" u="none" strike="noStrike" cap="none" normalizeH="0" baseline="0" dirty="0" err="1" smtClean="0">
                <a:ln>
                  <a:noFill/>
                </a:ln>
                <a:solidFill>
                  <a:srgbClr val="FF0000"/>
                </a:solidFill>
                <a:effectLst/>
                <a:latin typeface="Times New Roman" pitchFamily="18" charset="0"/>
                <a:cs typeface="Times New Roman" pitchFamily="18" charset="0"/>
              </a:rPr>
              <a:t>sau</a:t>
            </a:r>
            <a:endParaRPr kumimoji="0" lang="en-US" sz="18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63563"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14" y="1080198"/>
            <a:ext cx="6440993" cy="828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52764" y="2001729"/>
            <a:ext cx="73917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200000"/>
              </a:lnSpc>
              <a:spcBef>
                <a:spcPct val="0"/>
              </a:spcBef>
              <a:spcAft>
                <a:spcPct val="0"/>
              </a:spcAft>
              <a:buClrTx/>
              <a:buSzTx/>
              <a:buFontTx/>
              <a:buNone/>
              <a:tabLst>
                <a:tab pos="630238" algn="l"/>
              </a:tabLst>
            </a:pPr>
            <a:r>
              <a:rPr kumimoji="0" lang="fr-FR" sz="18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A.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GHĐ</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10cm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ĐCNN</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0 cm	                             </a:t>
            </a:r>
            <a:r>
              <a:rPr kumimoji="0" lang="fr-FR" sz="18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B.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GHĐ</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10cm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ĐCNN</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1cm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a:t>
            </a:r>
            <a:endParaRPr kumimoji="0" lang="en-US" sz="1800" b="0"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tab pos="630238" algn="l"/>
              </a:tabLst>
            </a:pPr>
            <a:r>
              <a:rPr kumimoji="0" lang="fr-FR" sz="18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C.</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GHĐ</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10cm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ĐCNN</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0,5cm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1"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D.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GHĐ</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10cm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ĐCNN</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 </a:t>
            </a:r>
            <a:r>
              <a:rPr kumimoji="0" lang="fr-FR" sz="1800" b="0" i="0" u="none" strike="noStrike" cap="none" normalizeH="0" baseline="0" dirty="0" err="1" smtClean="0">
                <a:ln>
                  <a:noFill/>
                </a:ln>
                <a:solidFill>
                  <a:srgbClr val="0070C0"/>
                </a:solidFill>
                <a:effectLst/>
                <a:latin typeface="Times New Roman" pitchFamily="18" charset="0"/>
                <a:ea typeface="Calibri" pitchFamily="34" charset="0"/>
                <a:cs typeface="Times New Roman" pitchFamily="18" charset="0"/>
              </a:rPr>
              <a:t>1mm</a:t>
            </a:r>
            <a:r>
              <a:rPr kumimoji="0" lang="fr-FR" sz="1800" b="0" i="0" u="none" strike="noStrike" cap="none" normalizeH="0" baseline="0" dirty="0" smtClean="0">
                <a:ln>
                  <a:noFill/>
                </a:ln>
                <a:solidFill>
                  <a:srgbClr val="0070C0"/>
                </a:solidFill>
                <a:effectLst/>
                <a:latin typeface="Times New Roman" pitchFamily="18" charset="0"/>
                <a:ea typeface="Calibri" pitchFamily="34" charset="0"/>
                <a:cs typeface="Times New Roman" pitchFamily="18" charset="0"/>
              </a:rPr>
              <a:t>.</a:t>
            </a:r>
            <a:endParaRPr kumimoji="0" lang="fr-FR" sz="1800" b="0" i="0" u="none" strike="noStrike" cap="none" normalizeH="0" baseline="0" dirty="0" smtClean="0">
              <a:ln>
                <a:noFill/>
              </a:ln>
              <a:solidFill>
                <a:srgbClr val="0070C0"/>
              </a:solidFill>
              <a:effectLst/>
              <a:latin typeface="Times New Roman" pitchFamily="18" charset="0"/>
              <a:cs typeface="Times New Roman" pitchFamily="18" charset="0"/>
            </a:endParaRPr>
          </a:p>
        </p:txBody>
      </p:sp>
      <p:sp>
        <p:nvSpPr>
          <p:cNvPr id="4" name="Oval 3"/>
          <p:cNvSpPr/>
          <p:nvPr/>
        </p:nvSpPr>
        <p:spPr>
          <a:xfrm>
            <a:off x="862141" y="2813538"/>
            <a:ext cx="363087" cy="3114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latin typeface="Times New Roman" pitchFamily="18" charset="0"/>
                <a:cs typeface="Times New Roman" pitchFamily="18" charset="0"/>
              </a:rPr>
              <a:t>C</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34741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790" y="394842"/>
            <a:ext cx="6659219" cy="3831818"/>
          </a:xfrm>
          <a:prstGeom prst="rect">
            <a:avLst/>
          </a:prstGeom>
        </p:spPr>
        <p:txBody>
          <a:bodyPr wrap="square">
            <a:spAutoFit/>
          </a:bodyPr>
          <a:lstStyle/>
          <a:p>
            <a:pPr lvl="0">
              <a:lnSpc>
                <a:spcPct val="150000"/>
              </a:lnSpc>
            </a:pPr>
            <a:r>
              <a:rPr lang="en-US" sz="1800" dirty="0" err="1" smtClean="0">
                <a:solidFill>
                  <a:srgbClr val="7030A0"/>
                </a:solidFill>
                <a:latin typeface="Times New Roman" pitchFamily="18" charset="0"/>
                <a:cs typeface="Times New Roman" pitchFamily="18" charset="0"/>
              </a:rPr>
              <a:t>Câu</a:t>
            </a:r>
            <a:r>
              <a:rPr lang="en-US" sz="1800" dirty="0" smtClean="0">
                <a:solidFill>
                  <a:srgbClr val="7030A0"/>
                </a:solidFill>
                <a:latin typeface="Times New Roman" pitchFamily="18" charset="0"/>
                <a:cs typeface="Times New Roman" pitchFamily="18" charset="0"/>
              </a:rPr>
              <a:t> 5. Cho </a:t>
            </a:r>
            <a:r>
              <a:rPr lang="en-US" sz="1800" dirty="0" err="1">
                <a:solidFill>
                  <a:srgbClr val="7030A0"/>
                </a:solidFill>
                <a:latin typeface="Times New Roman" pitchFamily="18" charset="0"/>
                <a:cs typeface="Times New Roman" pitchFamily="18" charset="0"/>
              </a:rPr>
              <a:t>các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bước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đo</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độ</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dài</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gồm</a:t>
            </a:r>
            <a:r>
              <a:rPr lang="en-US" sz="1800" dirty="0">
                <a:solidFill>
                  <a:srgbClr val="7030A0"/>
                </a:solidFill>
                <a:latin typeface="Times New Roman" pitchFamily="18" charset="0"/>
                <a:cs typeface="Times New Roman" pitchFamily="18" charset="0"/>
              </a:rPr>
              <a:t>:</a:t>
            </a:r>
          </a:p>
          <a:p>
            <a:pPr>
              <a:lnSpc>
                <a:spcPct val="150000"/>
              </a:lnSpc>
            </a:pPr>
            <a:r>
              <a:rPr lang="en-US" sz="1800" dirty="0">
                <a:solidFill>
                  <a:srgbClr val="7030A0"/>
                </a:solidFill>
                <a:latin typeface="Times New Roman" pitchFamily="18" charset="0"/>
                <a:cs typeface="Times New Roman" pitchFamily="18" charset="0"/>
              </a:rPr>
              <a:t>(1) </a:t>
            </a:r>
            <a:r>
              <a:rPr lang="en-US" sz="1800" dirty="0" err="1">
                <a:solidFill>
                  <a:srgbClr val="7030A0"/>
                </a:solidFill>
                <a:latin typeface="Times New Roman" pitchFamily="18" charset="0"/>
                <a:cs typeface="Times New Roman" pitchFamily="18" charset="0"/>
              </a:rPr>
              <a:t>Đặt</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thước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đo</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và</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mắt</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nhìn</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đúng</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cách</a:t>
            </a:r>
            <a:r>
              <a:rPr lang="en-US" sz="1800" dirty="0">
                <a:solidFill>
                  <a:srgbClr val="7030A0"/>
                </a:solidFill>
                <a:latin typeface="Times New Roman" pitchFamily="18" charset="0"/>
                <a:cs typeface="Times New Roman" pitchFamily="18" charset="0"/>
              </a:rPr>
              <a:t>.</a:t>
            </a:r>
          </a:p>
          <a:p>
            <a:pPr>
              <a:lnSpc>
                <a:spcPct val="150000"/>
              </a:lnSpc>
            </a:pPr>
            <a:r>
              <a:rPr lang="en-US" sz="1800" dirty="0">
                <a:solidFill>
                  <a:srgbClr val="7030A0"/>
                </a:solidFill>
                <a:latin typeface="Times New Roman" pitchFamily="18" charset="0"/>
                <a:cs typeface="Times New Roman" pitchFamily="18" charset="0"/>
              </a:rPr>
              <a:t>(2) </a:t>
            </a:r>
            <a:r>
              <a:rPr lang="en-US" sz="1800" dirty="0" err="1">
                <a:solidFill>
                  <a:srgbClr val="7030A0"/>
                </a:solidFill>
                <a:latin typeface="Times New Roman" pitchFamily="18" charset="0"/>
                <a:cs typeface="Times New Roman" pitchFamily="18" charset="0"/>
              </a:rPr>
              <a:t>Ước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lượng</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độ</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dài</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cần</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đo</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để</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chọn</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thước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đo</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thích</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hợp</a:t>
            </a:r>
            <a:r>
              <a:rPr lang="en-US" sz="1800" dirty="0">
                <a:solidFill>
                  <a:srgbClr val="7030A0"/>
                </a:solidFill>
                <a:latin typeface="Times New Roman" pitchFamily="18" charset="0"/>
                <a:cs typeface="Times New Roman" pitchFamily="18" charset="0"/>
              </a:rPr>
              <a:t>.</a:t>
            </a:r>
          </a:p>
          <a:p>
            <a:pPr>
              <a:lnSpc>
                <a:spcPct val="150000"/>
              </a:lnSpc>
            </a:pPr>
            <a:r>
              <a:rPr lang="en-US" sz="1800" dirty="0">
                <a:solidFill>
                  <a:srgbClr val="7030A0"/>
                </a:solidFill>
                <a:latin typeface="Times New Roman" pitchFamily="18" charset="0"/>
                <a:cs typeface="Times New Roman" pitchFamily="18" charset="0"/>
              </a:rPr>
              <a:t>(3) </a:t>
            </a:r>
            <a:r>
              <a:rPr lang="en-US" sz="1800" dirty="0" err="1">
                <a:solidFill>
                  <a:srgbClr val="7030A0"/>
                </a:solidFill>
                <a:latin typeface="Times New Roman" pitchFamily="18" charset="0"/>
                <a:cs typeface="Times New Roman" pitchFamily="18" charset="0"/>
              </a:rPr>
              <a:t>Đọc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ghi</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kết</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quả</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đo</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đúng</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quy</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định</a:t>
            </a:r>
            <a:r>
              <a:rPr lang="en-US" sz="1800" dirty="0">
                <a:solidFill>
                  <a:srgbClr val="7030A0"/>
                </a:solidFill>
                <a:latin typeface="Times New Roman" pitchFamily="18" charset="0"/>
                <a:cs typeface="Times New Roman" pitchFamily="18" charset="0"/>
              </a:rPr>
              <a:t>.</a:t>
            </a:r>
          </a:p>
          <a:p>
            <a:pPr>
              <a:lnSpc>
                <a:spcPct val="150000"/>
              </a:lnSpc>
            </a:pPr>
            <a:r>
              <a:rPr lang="en-US" sz="1800" dirty="0" err="1">
                <a:solidFill>
                  <a:srgbClr val="7030A0"/>
                </a:solidFill>
                <a:latin typeface="Times New Roman" pitchFamily="18" charset="0"/>
                <a:cs typeface="Times New Roman" pitchFamily="18" charset="0"/>
              </a:rPr>
              <a:t>Thứ</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tự</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đúng</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các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bước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thực</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hiện</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để</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đo</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độ</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dài</a:t>
            </a:r>
            <a:r>
              <a:rPr lang="en-US" sz="1800" dirty="0">
                <a:solidFill>
                  <a:srgbClr val="7030A0"/>
                </a:solidFill>
                <a:latin typeface="Times New Roman" pitchFamily="18" charset="0"/>
                <a:cs typeface="Times New Roman" pitchFamily="18" charset="0"/>
              </a:rPr>
              <a:t> </a:t>
            </a:r>
            <a:r>
              <a:rPr lang="en-US" sz="1800" dirty="0" err="1">
                <a:solidFill>
                  <a:srgbClr val="7030A0"/>
                </a:solidFill>
                <a:latin typeface="Times New Roman" pitchFamily="18" charset="0"/>
                <a:cs typeface="Times New Roman" pitchFamily="18" charset="0"/>
              </a:rPr>
              <a:t>là</a:t>
            </a:r>
            <a:endParaRPr lang="en-US" sz="1800" dirty="0">
              <a:solidFill>
                <a:srgbClr val="7030A0"/>
              </a:solidFill>
              <a:latin typeface="Times New Roman" pitchFamily="18" charset="0"/>
              <a:cs typeface="Times New Roman" pitchFamily="18" charset="0"/>
            </a:endParaRPr>
          </a:p>
          <a:p>
            <a:pPr marL="342900" indent="-342900">
              <a:lnSpc>
                <a:spcPct val="150000"/>
              </a:lnSpc>
              <a:buAutoNum type="alphaUcPeriod"/>
            </a:pPr>
            <a:r>
              <a:rPr lang="fr-FR" sz="1800" dirty="0" smtClean="0">
                <a:solidFill>
                  <a:srgbClr val="7030A0"/>
                </a:solidFill>
                <a:latin typeface="Times New Roman" pitchFamily="18" charset="0"/>
                <a:cs typeface="Times New Roman" pitchFamily="18" charset="0"/>
              </a:rPr>
              <a:t>(</a:t>
            </a:r>
            <a:r>
              <a:rPr lang="fr-FR" sz="1800" dirty="0">
                <a:solidFill>
                  <a:srgbClr val="7030A0"/>
                </a:solidFill>
                <a:latin typeface="Times New Roman" pitchFamily="18" charset="0"/>
                <a:cs typeface="Times New Roman" pitchFamily="18" charset="0"/>
              </a:rPr>
              <a:t>2), (1), (3).      </a:t>
            </a:r>
            <a:endParaRPr lang="fr-FR" sz="1800" dirty="0" smtClean="0">
              <a:solidFill>
                <a:srgbClr val="7030A0"/>
              </a:solidFill>
              <a:latin typeface="Times New Roman" pitchFamily="18" charset="0"/>
              <a:cs typeface="Times New Roman" pitchFamily="18" charset="0"/>
            </a:endParaRPr>
          </a:p>
          <a:p>
            <a:pPr marL="342900" indent="-342900">
              <a:lnSpc>
                <a:spcPct val="150000"/>
              </a:lnSpc>
              <a:buAutoNum type="alphaUcPeriod"/>
            </a:pPr>
            <a:r>
              <a:rPr lang="fr-FR" sz="1800" dirty="0" smtClean="0">
                <a:solidFill>
                  <a:srgbClr val="7030A0"/>
                </a:solidFill>
                <a:latin typeface="Times New Roman" pitchFamily="18" charset="0"/>
                <a:cs typeface="Times New Roman" pitchFamily="18" charset="0"/>
              </a:rPr>
              <a:t>(</a:t>
            </a:r>
            <a:r>
              <a:rPr lang="fr-FR" sz="1800" dirty="0">
                <a:solidFill>
                  <a:srgbClr val="7030A0"/>
                </a:solidFill>
                <a:latin typeface="Times New Roman" pitchFamily="18" charset="0"/>
                <a:cs typeface="Times New Roman" pitchFamily="18" charset="0"/>
              </a:rPr>
              <a:t>3), (2), (1).            </a:t>
            </a:r>
            <a:endParaRPr lang="fr-FR" sz="1800" dirty="0" smtClean="0">
              <a:solidFill>
                <a:srgbClr val="7030A0"/>
              </a:solidFill>
              <a:latin typeface="Times New Roman" pitchFamily="18" charset="0"/>
              <a:cs typeface="Times New Roman" pitchFamily="18" charset="0"/>
            </a:endParaRPr>
          </a:p>
          <a:p>
            <a:pPr marL="342900" indent="-342900">
              <a:lnSpc>
                <a:spcPct val="150000"/>
              </a:lnSpc>
              <a:buAutoNum type="alphaUcPeriod"/>
            </a:pPr>
            <a:r>
              <a:rPr lang="fr-FR" sz="1800" dirty="0" smtClean="0">
                <a:solidFill>
                  <a:srgbClr val="7030A0"/>
                </a:solidFill>
                <a:latin typeface="Times New Roman" pitchFamily="18" charset="0"/>
                <a:cs typeface="Times New Roman" pitchFamily="18" charset="0"/>
              </a:rPr>
              <a:t>(</a:t>
            </a:r>
            <a:r>
              <a:rPr lang="fr-FR" sz="1800" dirty="0">
                <a:solidFill>
                  <a:srgbClr val="7030A0"/>
                </a:solidFill>
                <a:latin typeface="Times New Roman" pitchFamily="18" charset="0"/>
                <a:cs typeface="Times New Roman" pitchFamily="18" charset="0"/>
              </a:rPr>
              <a:t>1), (2), (3).          </a:t>
            </a:r>
            <a:endParaRPr lang="fr-FR" sz="1800" dirty="0" smtClean="0">
              <a:solidFill>
                <a:srgbClr val="7030A0"/>
              </a:solidFill>
              <a:latin typeface="Times New Roman" pitchFamily="18" charset="0"/>
              <a:cs typeface="Times New Roman" pitchFamily="18" charset="0"/>
            </a:endParaRPr>
          </a:p>
          <a:p>
            <a:pPr marL="342900" indent="-342900">
              <a:lnSpc>
                <a:spcPct val="150000"/>
              </a:lnSpc>
              <a:buAutoNum type="alphaUcPeriod"/>
            </a:pPr>
            <a:r>
              <a:rPr lang="fr-FR" sz="1800" dirty="0" smtClean="0">
                <a:solidFill>
                  <a:srgbClr val="7030A0"/>
                </a:solidFill>
                <a:latin typeface="Times New Roman" pitchFamily="18" charset="0"/>
                <a:cs typeface="Times New Roman" pitchFamily="18" charset="0"/>
              </a:rPr>
              <a:t>(</a:t>
            </a:r>
            <a:r>
              <a:rPr lang="fr-FR" sz="1800" dirty="0">
                <a:solidFill>
                  <a:srgbClr val="7030A0"/>
                </a:solidFill>
                <a:latin typeface="Times New Roman" pitchFamily="18" charset="0"/>
                <a:cs typeface="Times New Roman" pitchFamily="18" charset="0"/>
              </a:rPr>
              <a:t>2), (3), (1).</a:t>
            </a:r>
            <a:endParaRPr lang="en-US" sz="1800" dirty="0">
              <a:solidFill>
                <a:srgbClr val="7030A0"/>
              </a:solidFill>
              <a:latin typeface="Times New Roman" pitchFamily="18" charset="0"/>
              <a:cs typeface="Times New Roman" pitchFamily="18" charset="0"/>
            </a:endParaRPr>
          </a:p>
        </p:txBody>
      </p:sp>
      <p:sp>
        <p:nvSpPr>
          <p:cNvPr id="3" name="Oval 2"/>
          <p:cNvSpPr/>
          <p:nvPr/>
        </p:nvSpPr>
        <p:spPr>
          <a:xfrm>
            <a:off x="1013790" y="2554357"/>
            <a:ext cx="327993" cy="2981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latin typeface="Times New Roman" pitchFamily="18" charset="0"/>
                <a:cs typeface="Times New Roman" pitchFamily="18" charset="0"/>
              </a:rPr>
              <a:t>A</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385911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1000"/>
                                        <p:tgtEl>
                                          <p:spTgt spid="2">
                                            <p:txEl>
                                              <p:pRg st="7" end="7"/>
                                            </p:txEl>
                                          </p:spTgt>
                                        </p:tgtEl>
                                      </p:cBhvr>
                                    </p:animEffect>
                                    <p:anim calcmode="lin" valueType="num">
                                      <p:cBhvr>
                                        <p:cTn id="1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1000"/>
                                        <p:tgtEl>
                                          <p:spTgt spid="2">
                                            <p:txEl>
                                              <p:pRg st="8" end="8"/>
                                            </p:txEl>
                                          </p:spTgt>
                                        </p:tgtEl>
                                      </p:cBhvr>
                                    </p:animEffect>
                                    <p:anim calcmode="lin" valueType="num">
                                      <p:cBhvr>
                                        <p:cTn id="2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9652" y="685800"/>
            <a:ext cx="5297557" cy="523220"/>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VẬN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DỤNG</a:t>
            </a:r>
            <a:endParaRPr lang="en-US" sz="2800" b="1" dirty="0">
              <a:solidFill>
                <a:srgbClr val="FF0000"/>
              </a:solidFill>
              <a:latin typeface="Times New Roman" pitchFamily="18" charset="0"/>
              <a:cs typeface="Times New Roman" pitchFamily="18" charset="0"/>
            </a:endParaRPr>
          </a:p>
        </p:txBody>
      </p:sp>
      <p:sp>
        <p:nvSpPr>
          <p:cNvPr id="3" name="TextBox 2"/>
          <p:cNvSpPr txBox="1"/>
          <p:nvPr/>
        </p:nvSpPr>
        <p:spPr>
          <a:xfrm>
            <a:off x="1232452" y="1828800"/>
            <a:ext cx="7076661" cy="400110"/>
          </a:xfrm>
          <a:prstGeom prst="rect">
            <a:avLst/>
          </a:prstGeom>
          <a:noFill/>
        </p:spPr>
        <p:txBody>
          <a:bodyPr wrap="square" rtlCol="0">
            <a:spAutoFit/>
          </a:bodyPr>
          <a:lstStyle/>
          <a:p>
            <a:r>
              <a:rPr lang="en-US" sz="2000" dirty="0" err="1" smtClean="0">
                <a:solidFill>
                  <a:srgbClr val="7030A0"/>
                </a:solidFill>
                <a:latin typeface="Times New Roman" pitchFamily="18" charset="0"/>
                <a:cs typeface="Times New Roman" pitchFamily="18" charset="0"/>
              </a:rPr>
              <a:t>Thực</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hành</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theo</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nhóm</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mỗi</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nhóm</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thực</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hành</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trong</a:t>
            </a:r>
            <a:r>
              <a:rPr lang="en-US" sz="2000" dirty="0" smtClean="0">
                <a:solidFill>
                  <a:srgbClr val="7030A0"/>
                </a:solidFill>
                <a:latin typeface="Times New Roman" pitchFamily="18" charset="0"/>
                <a:cs typeface="Times New Roman" pitchFamily="18" charset="0"/>
              </a:rPr>
              <a:t> 7 </a:t>
            </a:r>
            <a:r>
              <a:rPr lang="en-US" sz="2000" dirty="0" err="1" smtClean="0">
                <a:solidFill>
                  <a:srgbClr val="7030A0"/>
                </a:solidFill>
                <a:latin typeface="Times New Roman" pitchFamily="18" charset="0"/>
                <a:cs typeface="Times New Roman" pitchFamily="18" charset="0"/>
              </a:rPr>
              <a:t>phút</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đo</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độ</a:t>
            </a:r>
            <a:r>
              <a:rPr lang="en-US" sz="2000" dirty="0" smtClean="0">
                <a:solidFill>
                  <a:srgbClr val="7030A0"/>
                </a:solidFill>
                <a:latin typeface="Times New Roman" pitchFamily="18" charset="0"/>
                <a:cs typeface="Times New Roman" pitchFamily="18" charset="0"/>
              </a:rPr>
              <a:t> </a:t>
            </a:r>
            <a:r>
              <a:rPr lang="en-US" sz="2000" dirty="0" err="1" smtClean="0">
                <a:solidFill>
                  <a:srgbClr val="7030A0"/>
                </a:solidFill>
                <a:latin typeface="Times New Roman" pitchFamily="18" charset="0"/>
                <a:cs typeface="Times New Roman" pitchFamily="18" charset="0"/>
              </a:rPr>
              <a:t>dài</a:t>
            </a:r>
            <a:r>
              <a:rPr lang="en-US" sz="2000" dirty="0" smtClean="0">
                <a:solidFill>
                  <a:srgbClr val="7030A0"/>
                </a:solidFill>
                <a:latin typeface="Times New Roman" pitchFamily="18" charset="0"/>
                <a:cs typeface="Times New Roman" pitchFamily="18" charset="0"/>
              </a:rPr>
              <a:t> </a:t>
            </a:r>
            <a:endParaRPr lang="en-US" sz="2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32179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62500655"/>
              </p:ext>
            </p:extLst>
          </p:nvPr>
        </p:nvGraphicFramePr>
        <p:xfrm>
          <a:off x="596348" y="1793039"/>
          <a:ext cx="8319052" cy="2798076"/>
        </p:xfrm>
        <a:graphic>
          <a:graphicData uri="http://schemas.openxmlformats.org/drawingml/2006/table">
            <a:tbl>
              <a:tblPr firstRow="1" firstCol="1" bandRow="1">
                <a:tableStyleId>{5C22544A-7EE6-4342-B048-85BDC9FD1C3A}</a:tableStyleId>
              </a:tblPr>
              <a:tblGrid>
                <a:gridCol w="4353339">
                  <a:extLst>
                    <a:ext uri="{9D8B030D-6E8A-4147-A177-3AD203B41FA5}">
                      <a16:colId xmlns:a16="http://schemas.microsoft.com/office/drawing/2014/main" val="20000"/>
                    </a:ext>
                  </a:extLst>
                </a:gridCol>
                <a:gridCol w="1381539">
                  <a:extLst>
                    <a:ext uri="{9D8B030D-6E8A-4147-A177-3AD203B41FA5}">
                      <a16:colId xmlns:a16="http://schemas.microsoft.com/office/drawing/2014/main" val="20001"/>
                    </a:ext>
                  </a:extLst>
                </a:gridCol>
                <a:gridCol w="1252330">
                  <a:extLst>
                    <a:ext uri="{9D8B030D-6E8A-4147-A177-3AD203B41FA5}">
                      <a16:colId xmlns:a16="http://schemas.microsoft.com/office/drawing/2014/main" val="20002"/>
                    </a:ext>
                  </a:extLst>
                </a:gridCol>
                <a:gridCol w="1331844">
                  <a:extLst>
                    <a:ext uri="{9D8B030D-6E8A-4147-A177-3AD203B41FA5}">
                      <a16:colId xmlns:a16="http://schemas.microsoft.com/office/drawing/2014/main" val="20003"/>
                    </a:ext>
                  </a:extLst>
                </a:gridCol>
              </a:tblGrid>
              <a:tr h="751245">
                <a:tc>
                  <a:txBody>
                    <a:bodyPr/>
                    <a:lstStyle/>
                    <a:p>
                      <a:pPr algn="ctr">
                        <a:lnSpc>
                          <a:spcPct val="115000"/>
                        </a:lnSpc>
                        <a:spcAft>
                          <a:spcPts val="0"/>
                        </a:spcAft>
                      </a:pPr>
                      <a:r>
                        <a:rPr lang="vi-VN" sz="1600" dirty="0">
                          <a:solidFill>
                            <a:schemeClr val="tx1"/>
                          </a:solidFill>
                          <a:effectLst/>
                          <a:latin typeface="+mj-lt"/>
                        </a:rPr>
                        <a:t>Tên vật cần đo</a:t>
                      </a:r>
                      <a:endParaRPr lang="en-US" sz="1600" dirty="0">
                        <a:solidFill>
                          <a:schemeClr val="tx1"/>
                        </a:solidFill>
                        <a:effectLst/>
                        <a:latin typeface="+mj-lt"/>
                        <a:ea typeface="Calibri"/>
                        <a:cs typeface="Times New Roman"/>
                      </a:endParaRPr>
                    </a:p>
                  </a:txBody>
                  <a:tcPr marL="68580" marR="68580" marT="0" marB="0" anchor="ctr">
                    <a:solidFill>
                      <a:schemeClr val="accent2">
                        <a:lumMod val="20000"/>
                        <a:lumOff val="80000"/>
                      </a:schemeClr>
                    </a:solidFill>
                  </a:tcPr>
                </a:tc>
                <a:tc>
                  <a:txBody>
                    <a:bodyPr/>
                    <a:lstStyle/>
                    <a:p>
                      <a:pPr algn="ctr">
                        <a:lnSpc>
                          <a:spcPct val="115000"/>
                        </a:lnSpc>
                        <a:spcAft>
                          <a:spcPts val="0"/>
                        </a:spcAft>
                      </a:pPr>
                      <a:r>
                        <a:rPr lang="vi-VN" sz="1600" dirty="0">
                          <a:solidFill>
                            <a:schemeClr val="tx1"/>
                          </a:solidFill>
                          <a:effectLst/>
                          <a:latin typeface="+mj-lt"/>
                        </a:rPr>
                        <a:t>Chiều dài</a:t>
                      </a:r>
                      <a:endParaRPr lang="en-US" sz="1600" dirty="0">
                        <a:solidFill>
                          <a:schemeClr val="tx1"/>
                        </a:solidFill>
                        <a:effectLst/>
                        <a:latin typeface="+mj-lt"/>
                      </a:endParaRPr>
                    </a:p>
                    <a:p>
                      <a:pPr algn="ctr">
                        <a:lnSpc>
                          <a:spcPct val="115000"/>
                        </a:lnSpc>
                        <a:spcAft>
                          <a:spcPts val="0"/>
                        </a:spcAft>
                      </a:pPr>
                      <a:r>
                        <a:rPr lang="vi-VN" sz="1600" dirty="0">
                          <a:solidFill>
                            <a:schemeClr val="tx1"/>
                          </a:solidFill>
                          <a:effectLst/>
                          <a:latin typeface="+mj-lt"/>
                        </a:rPr>
                        <a:t>ước lượng</a:t>
                      </a:r>
                      <a:endParaRPr lang="en-US" sz="1600" dirty="0">
                        <a:solidFill>
                          <a:schemeClr val="tx1"/>
                        </a:solidFill>
                        <a:effectLst/>
                        <a:latin typeface="+mj-lt"/>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vi-VN" sz="1600">
                          <a:solidFill>
                            <a:schemeClr val="tx1"/>
                          </a:solidFill>
                          <a:effectLst/>
                          <a:latin typeface="+mj-lt"/>
                        </a:rPr>
                        <a:t>Dụng cụ đo lựa chọn</a:t>
                      </a:r>
                      <a:endParaRPr lang="en-US" sz="1600">
                        <a:solidFill>
                          <a:schemeClr val="tx1"/>
                        </a:solidFill>
                        <a:effectLst/>
                        <a:latin typeface="+mj-lt"/>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vi-VN" sz="1600" dirty="0">
                          <a:solidFill>
                            <a:schemeClr val="tx1"/>
                          </a:solidFill>
                          <a:effectLst/>
                          <a:latin typeface="+mj-lt"/>
                        </a:rPr>
                        <a:t>Kết quả đo đước</a:t>
                      </a:r>
                      <a:endParaRPr lang="en-US" sz="1600" dirty="0">
                        <a:solidFill>
                          <a:schemeClr val="tx1"/>
                        </a:solidFill>
                        <a:effectLst/>
                        <a:latin typeface="+mj-lt"/>
                        <a:ea typeface="Calibri"/>
                        <a:cs typeface="Times New Roman"/>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0"/>
                  </a:ext>
                </a:extLst>
              </a:tr>
              <a:tr h="239421">
                <a:tc>
                  <a:txBody>
                    <a:bodyPr/>
                    <a:lstStyle/>
                    <a:p>
                      <a:pPr marL="342900" indent="-342900" algn="just">
                        <a:lnSpc>
                          <a:spcPct val="115000"/>
                        </a:lnSpc>
                        <a:spcAft>
                          <a:spcPts val="0"/>
                        </a:spcAft>
                        <a:buAutoNum type="arabicPeriod"/>
                      </a:pPr>
                      <a:r>
                        <a:rPr lang="en-US" sz="1600" dirty="0" smtClean="0">
                          <a:solidFill>
                            <a:schemeClr val="tx1"/>
                          </a:solidFill>
                          <a:effectLst/>
                          <a:latin typeface="Times New Roman" pitchFamily="18" charset="0"/>
                          <a:cs typeface="Times New Roman" pitchFamily="18" charset="0"/>
                        </a:rPr>
                        <a:t>C</a:t>
                      </a:r>
                      <a:r>
                        <a:rPr lang="vi-VN" sz="1600" dirty="0" smtClean="0">
                          <a:solidFill>
                            <a:schemeClr val="tx1"/>
                          </a:solidFill>
                          <a:effectLst/>
                          <a:latin typeface="Times New Roman" pitchFamily="18" charset="0"/>
                          <a:cs typeface="Times New Roman" pitchFamily="18" charset="0"/>
                        </a:rPr>
                        <a:t>hiều dài</a:t>
                      </a:r>
                      <a:r>
                        <a:rPr lang="en-US" sz="1600" dirty="0" smtClean="0">
                          <a:solidFill>
                            <a:schemeClr val="tx1"/>
                          </a:solidFill>
                          <a:effectLst/>
                          <a:latin typeface="Times New Roman" pitchFamily="18" charset="0"/>
                          <a:cs typeface="Times New Roman" pitchFamily="18" charset="0"/>
                        </a:rPr>
                        <a:t>, </a:t>
                      </a:r>
                      <a:r>
                        <a:rPr lang="en-US" sz="1600" dirty="0" err="1" smtClean="0">
                          <a:solidFill>
                            <a:schemeClr val="tx1"/>
                          </a:solidFill>
                          <a:effectLst/>
                          <a:latin typeface="Times New Roman" pitchFamily="18" charset="0"/>
                          <a:cs typeface="Times New Roman" pitchFamily="18" charset="0"/>
                        </a:rPr>
                        <a:t>chiều</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rộng</a:t>
                      </a:r>
                      <a:r>
                        <a:rPr lang="vi-VN" sz="1600" dirty="0" smtClean="0">
                          <a:solidFill>
                            <a:schemeClr val="tx1"/>
                          </a:solidFill>
                          <a:effectLst/>
                          <a:latin typeface="Times New Roman" pitchFamily="18" charset="0"/>
                          <a:cs typeface="Times New Roman" pitchFamily="18" charset="0"/>
                        </a:rPr>
                        <a:t> </a:t>
                      </a:r>
                      <a:r>
                        <a:rPr lang="en-US" sz="1600" dirty="0" err="1" smtClean="0">
                          <a:solidFill>
                            <a:schemeClr val="tx1"/>
                          </a:solidFill>
                          <a:effectLst/>
                          <a:latin typeface="Times New Roman" pitchFamily="18" charset="0"/>
                          <a:cs typeface="Times New Roman" pitchFamily="18" charset="0"/>
                        </a:rPr>
                        <a:t>lớp</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học</a:t>
                      </a:r>
                      <a:r>
                        <a:rPr lang="vi-VN" sz="1600" dirty="0" smtClean="0">
                          <a:solidFill>
                            <a:schemeClr val="tx1"/>
                          </a:solidFill>
                          <a:effectLst/>
                          <a:latin typeface="Times New Roman" pitchFamily="18" charset="0"/>
                          <a:cs typeface="Times New Roman" pitchFamily="18" charset="0"/>
                        </a:rPr>
                        <a:t> </a:t>
                      </a:r>
                      <a:r>
                        <a:rPr lang="en-US" sz="1600" dirty="0" err="1" smtClean="0">
                          <a:solidFill>
                            <a:schemeClr val="tx1"/>
                          </a:solidFill>
                          <a:effectLst/>
                          <a:latin typeface="Times New Roman" pitchFamily="18" charset="0"/>
                          <a:cs typeface="Times New Roman" pitchFamily="18" charset="0"/>
                        </a:rPr>
                        <a:t>của</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em</a:t>
                      </a:r>
                      <a:endParaRPr lang="en-US" sz="1600" baseline="0" dirty="0" smtClean="0">
                        <a:solidFill>
                          <a:schemeClr val="tx1"/>
                        </a:solidFill>
                        <a:effectLst/>
                        <a:latin typeface="Times New Roman" pitchFamily="18" charset="0"/>
                        <a:cs typeface="Times New Roman" pitchFamily="18" charset="0"/>
                      </a:endParaRPr>
                    </a:p>
                    <a:p>
                      <a:pPr marL="0" indent="0" algn="just">
                        <a:lnSpc>
                          <a:spcPct val="115000"/>
                        </a:lnSpc>
                        <a:spcAft>
                          <a:spcPts val="0"/>
                        </a:spcAft>
                        <a:buNone/>
                      </a:pPr>
                      <a:endParaRPr lang="en-US" sz="1600"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1"/>
                  </a:ext>
                </a:extLst>
              </a:tr>
              <a:tr h="495333">
                <a:tc>
                  <a:txBody>
                    <a:bodyPr/>
                    <a:lstStyle/>
                    <a:p>
                      <a:pPr algn="just">
                        <a:lnSpc>
                          <a:spcPct val="115000"/>
                        </a:lnSpc>
                        <a:spcAft>
                          <a:spcPts val="0"/>
                        </a:spcAft>
                      </a:pPr>
                      <a:r>
                        <a:rPr lang="vi-VN" sz="1600" dirty="0">
                          <a:solidFill>
                            <a:schemeClr val="tx1"/>
                          </a:solidFill>
                          <a:effectLst/>
                          <a:latin typeface="Times New Roman" pitchFamily="18" charset="0"/>
                          <a:cs typeface="Times New Roman" pitchFamily="18" charset="0"/>
                        </a:rPr>
                        <a:t>2. chiều </a:t>
                      </a:r>
                      <a:r>
                        <a:rPr lang="vi-VN" sz="1600" dirty="0" smtClean="0">
                          <a:solidFill>
                            <a:schemeClr val="tx1"/>
                          </a:solidFill>
                          <a:effectLst/>
                          <a:latin typeface="Times New Roman" pitchFamily="18" charset="0"/>
                          <a:cs typeface="Times New Roman" pitchFamily="18" charset="0"/>
                        </a:rPr>
                        <a:t>dài</a:t>
                      </a:r>
                      <a:r>
                        <a:rPr lang="en-US" sz="1600" dirty="0" smtClean="0">
                          <a:solidFill>
                            <a:schemeClr val="tx1"/>
                          </a:solidFill>
                          <a:effectLst/>
                          <a:latin typeface="Times New Roman" pitchFamily="18" charset="0"/>
                          <a:cs typeface="Times New Roman" pitchFamily="18" charset="0"/>
                        </a:rPr>
                        <a:t>, </a:t>
                      </a:r>
                      <a:r>
                        <a:rPr lang="en-US" sz="1600" dirty="0" err="1" smtClean="0">
                          <a:solidFill>
                            <a:schemeClr val="tx1"/>
                          </a:solidFill>
                          <a:effectLst/>
                          <a:latin typeface="Times New Roman" pitchFamily="18" charset="0"/>
                          <a:cs typeface="Times New Roman" pitchFamily="18" charset="0"/>
                        </a:rPr>
                        <a:t>chiều</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rộng</a:t>
                      </a:r>
                      <a:r>
                        <a:rPr lang="vi-VN" sz="1600" dirty="0" smtClean="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chiếc </a:t>
                      </a:r>
                      <a:r>
                        <a:rPr lang="en-US" sz="1600" dirty="0" err="1" smtClean="0">
                          <a:solidFill>
                            <a:schemeClr val="tx1"/>
                          </a:solidFill>
                          <a:effectLst/>
                          <a:latin typeface="Times New Roman" pitchFamily="18" charset="0"/>
                          <a:cs typeface="Times New Roman" pitchFamily="18" charset="0"/>
                        </a:rPr>
                        <a:t>bàn</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học</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của</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em</a:t>
                      </a:r>
                      <a:endParaRPr lang="en-US" sz="1600"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a:solidFill>
                            <a:schemeClr val="tx1"/>
                          </a:solidFill>
                          <a:effectLst/>
                        </a:rPr>
                        <a:t> </a:t>
                      </a:r>
                      <a:endParaRPr lang="en-US" sz="110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2"/>
                  </a:ext>
                </a:extLst>
              </a:tr>
              <a:tr h="495333">
                <a:tc>
                  <a:txBody>
                    <a:bodyPr/>
                    <a:lstStyle/>
                    <a:p>
                      <a:pPr algn="just">
                        <a:lnSpc>
                          <a:spcPct val="115000"/>
                        </a:lnSpc>
                        <a:spcAft>
                          <a:spcPts val="0"/>
                        </a:spcAft>
                      </a:pPr>
                      <a:r>
                        <a:rPr lang="vi-VN" sz="1600" dirty="0">
                          <a:solidFill>
                            <a:schemeClr val="tx1"/>
                          </a:solidFill>
                          <a:effectLst/>
                          <a:latin typeface="Times New Roman" pitchFamily="18" charset="0"/>
                          <a:cs typeface="Times New Roman" pitchFamily="18" charset="0"/>
                        </a:rPr>
                        <a:t>3. </a:t>
                      </a:r>
                      <a:r>
                        <a:rPr lang="en-US" sz="1600" dirty="0" err="1" smtClean="0">
                          <a:solidFill>
                            <a:schemeClr val="tx1"/>
                          </a:solidFill>
                          <a:effectLst/>
                          <a:latin typeface="Times New Roman" pitchFamily="18" charset="0"/>
                          <a:cs typeface="Times New Roman" pitchFamily="18" charset="0"/>
                        </a:rPr>
                        <a:t>Chiều</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dài</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chiều</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rộng</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cuốn</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sách</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KHTN</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lớp</a:t>
                      </a:r>
                      <a:r>
                        <a:rPr lang="en-US" sz="1600" baseline="0" dirty="0" smtClean="0">
                          <a:solidFill>
                            <a:schemeClr val="tx1"/>
                          </a:solidFill>
                          <a:effectLst/>
                          <a:latin typeface="Times New Roman" pitchFamily="18" charset="0"/>
                          <a:cs typeface="Times New Roman" pitchFamily="18" charset="0"/>
                        </a:rPr>
                        <a:t> 6</a:t>
                      </a:r>
                      <a:endParaRPr lang="en-US" sz="1600"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3"/>
                  </a:ext>
                </a:extLst>
              </a:tr>
              <a:tr h="495333">
                <a:tc>
                  <a:txBody>
                    <a:bodyPr/>
                    <a:lstStyle/>
                    <a:p>
                      <a:pPr algn="just">
                        <a:lnSpc>
                          <a:spcPct val="115000"/>
                        </a:lnSpc>
                        <a:spcAft>
                          <a:spcPts val="0"/>
                        </a:spcAft>
                      </a:pPr>
                      <a:r>
                        <a:rPr lang="vi-VN" sz="1600" dirty="0">
                          <a:solidFill>
                            <a:schemeClr val="tx1"/>
                          </a:solidFill>
                          <a:effectLst/>
                          <a:latin typeface="Times New Roman" pitchFamily="18" charset="0"/>
                          <a:cs typeface="Times New Roman" pitchFamily="18" charset="0"/>
                        </a:rPr>
                        <a:t>4. </a:t>
                      </a:r>
                      <a:r>
                        <a:rPr lang="en-US" sz="1600" dirty="0" err="1" smtClean="0">
                          <a:solidFill>
                            <a:schemeClr val="tx1"/>
                          </a:solidFill>
                          <a:effectLst/>
                          <a:latin typeface="Times New Roman" pitchFamily="18" charset="0"/>
                          <a:cs typeface="Times New Roman" pitchFamily="18" charset="0"/>
                        </a:rPr>
                        <a:t>Độ</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dày</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cuốn</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sách</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KHTN</a:t>
                      </a:r>
                      <a:r>
                        <a:rPr lang="en-US" sz="1600" baseline="0" dirty="0" smtClean="0">
                          <a:solidFill>
                            <a:schemeClr val="tx1"/>
                          </a:solidFill>
                          <a:effectLst/>
                          <a:latin typeface="Times New Roman" pitchFamily="18" charset="0"/>
                          <a:cs typeface="Times New Roman" pitchFamily="18" charset="0"/>
                        </a:rPr>
                        <a:t> </a:t>
                      </a:r>
                      <a:r>
                        <a:rPr lang="en-US" sz="1600" baseline="0" dirty="0" err="1" smtClean="0">
                          <a:solidFill>
                            <a:schemeClr val="tx1"/>
                          </a:solidFill>
                          <a:effectLst/>
                          <a:latin typeface="Times New Roman" pitchFamily="18" charset="0"/>
                          <a:cs typeface="Times New Roman" pitchFamily="18" charset="0"/>
                        </a:rPr>
                        <a:t>lớp</a:t>
                      </a:r>
                      <a:r>
                        <a:rPr lang="en-US" sz="1600" baseline="0" dirty="0" smtClean="0">
                          <a:solidFill>
                            <a:schemeClr val="tx1"/>
                          </a:solidFill>
                          <a:effectLst/>
                          <a:latin typeface="Times New Roman" pitchFamily="18" charset="0"/>
                          <a:cs typeface="Times New Roman" pitchFamily="18" charset="0"/>
                        </a:rPr>
                        <a:t> 6</a:t>
                      </a:r>
                      <a:endParaRPr lang="en-US" sz="1600"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a:solidFill>
                            <a:schemeClr val="tx1"/>
                          </a:solidFill>
                          <a:effectLst/>
                        </a:rPr>
                        <a:t> </a:t>
                      </a:r>
                      <a:endParaRPr lang="en-US" sz="110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nSpc>
                          <a:spcPct val="115000"/>
                        </a:lnSpc>
                        <a:spcAft>
                          <a:spcPts val="0"/>
                        </a:spcAft>
                      </a:pPr>
                      <a:r>
                        <a:rPr lang="vi-VN" sz="1400" dirty="0">
                          <a:solidFill>
                            <a:schemeClr val="tx1"/>
                          </a:solidFill>
                          <a:effectLst/>
                        </a:rPr>
                        <a:t> </a:t>
                      </a:r>
                      <a:endParaRPr lang="en-US"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3" name="Rectangle 1"/>
          <p:cNvSpPr>
            <a:spLocks noChangeArrowheads="1"/>
          </p:cNvSpPr>
          <p:nvPr/>
        </p:nvSpPr>
        <p:spPr bwMode="auto">
          <a:xfrm>
            <a:off x="1604962" y="-130071"/>
            <a:ext cx="495520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50000"/>
              </a:lnSpc>
              <a:spcBef>
                <a:spcPct val="0"/>
              </a:spcBef>
              <a:spcAft>
                <a:spcPct val="0"/>
              </a:spcAft>
              <a:buClrTx/>
              <a:buSzTx/>
              <a:buFontTx/>
              <a:buNone/>
              <a:tabLst>
                <a:tab pos="228600" algn="l"/>
              </a:tabLst>
            </a:pP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PHIẾU</a:t>
            </a:r>
            <a:r>
              <a:rPr kumimoji="0" lang="en-US"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HỌC</a:t>
            </a:r>
            <a:r>
              <a:rPr kumimoji="0" lang="en-US"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TẬP</a:t>
            </a:r>
            <a:endParaRPr lang="en-US" sz="1800" dirty="0">
              <a:latin typeface="Times New Roman" pitchFamily="18" charset="0"/>
              <a:cs typeface="Times New Roman" pitchFamily="18" charset="0"/>
            </a:endParaRPr>
          </a:p>
          <a:p>
            <a:pPr marL="0" marR="0" lvl="0" indent="450850" algn="l" defTabSz="914400" rtl="0" eaLnBrk="1" fontAlgn="base" latinLnBrk="0" hangingPunct="1">
              <a:lnSpc>
                <a:spcPct val="150000"/>
              </a:lnSpc>
              <a:spcBef>
                <a:spcPct val="0"/>
              </a:spcBef>
              <a:spcAft>
                <a:spcPct val="0"/>
              </a:spcAft>
              <a:buClrTx/>
              <a:buSzTx/>
              <a:buFontTx/>
              <a:buNone/>
              <a:tabLst>
                <a:tab pos="228600" algn="l"/>
              </a:tabLst>
            </a:pP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Bài</a:t>
            </a:r>
            <a:r>
              <a:rPr kumimoji="0" lang="en-US"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 </a:t>
            </a: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ĐO</a:t>
            </a:r>
            <a:r>
              <a:rPr kumimoji="0" lang="en-US"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CHIỀU</a:t>
            </a:r>
            <a:r>
              <a:rPr kumimoji="0" lang="en-US" sz="1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DÀI</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l" defTabSz="914400" rtl="0" eaLnBrk="0" fontAlgn="base" latinLnBrk="0" hangingPunct="0">
              <a:lnSpc>
                <a:spcPct val="150000"/>
              </a:lnSpc>
              <a:spcBef>
                <a:spcPct val="0"/>
              </a:spcBef>
              <a:spcAft>
                <a:spcPct val="0"/>
              </a:spcAft>
              <a:buClrTx/>
              <a:buSzTx/>
              <a:buFontTx/>
              <a:buNone/>
              <a:tabLst>
                <a:tab pos="228600" algn="l"/>
              </a:tabLst>
            </a:pP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Họ</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tên</a:t>
            </a:r>
            <a:r>
              <a:rPr kumimoji="0" lang="en-US"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l" defTabSz="914400" rtl="0" eaLnBrk="0" fontAlgn="base" latinLnBrk="0" hangingPunct="0">
              <a:lnSpc>
                <a:spcPct val="150000"/>
              </a:lnSpc>
              <a:spcBef>
                <a:spcPct val="0"/>
              </a:spcBef>
              <a:spcAft>
                <a:spcPct val="0"/>
              </a:spcAft>
              <a:buClrTx/>
              <a:buSzTx/>
              <a:buFontTx/>
              <a:buNone/>
              <a:tabLst>
                <a:tab pos="228600" algn="l"/>
              </a:tabLst>
            </a:pP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Lớp</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1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Nhóm</a:t>
            </a:r>
            <a:r>
              <a:rPr kumimoji="0" lang="en-US" sz="1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323674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277" y="228312"/>
            <a:ext cx="7026966" cy="646331"/>
          </a:xfrm>
          <a:prstGeom prst="rect">
            <a:avLst/>
          </a:prstGeom>
          <a:noFill/>
        </p:spPr>
        <p:txBody>
          <a:bodyPr wrap="square" rtlCol="0">
            <a:spAutoFit/>
          </a:bodyPr>
          <a:lstStyle/>
          <a:p>
            <a:pPr algn="ctr"/>
            <a:r>
              <a:rPr lang="en-US" sz="1800" b="1" dirty="0" err="1" smtClean="0">
                <a:solidFill>
                  <a:srgbClr val="00B0F0"/>
                </a:solidFill>
                <a:latin typeface="Times New Roman" pitchFamily="18" charset="0"/>
                <a:cs typeface="Times New Roman" pitchFamily="18" charset="0"/>
              </a:rPr>
              <a:t>HƯỚNG</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DẪN</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ĐO</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ĐỘ</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DÀI</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ĐƯỜNG</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KÍNH</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NẮP</a:t>
            </a:r>
            <a:r>
              <a:rPr lang="en-US" sz="1800" b="1" dirty="0" smtClean="0">
                <a:solidFill>
                  <a:srgbClr val="00B0F0"/>
                </a:solidFill>
                <a:latin typeface="Times New Roman" pitchFamily="18" charset="0"/>
                <a:cs typeface="Times New Roman" pitchFamily="18" charset="0"/>
              </a:rPr>
              <a:t> CHAI </a:t>
            </a:r>
            <a:r>
              <a:rPr lang="en-US" sz="1800" b="1" dirty="0" err="1" smtClean="0">
                <a:solidFill>
                  <a:srgbClr val="00B0F0"/>
                </a:solidFill>
                <a:latin typeface="Times New Roman" pitchFamily="18" charset="0"/>
                <a:cs typeface="Times New Roman" pitchFamily="18" charset="0"/>
              </a:rPr>
              <a:t>HOẶC</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MỘT</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VẬT</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HÌNH</a:t>
            </a:r>
            <a:r>
              <a:rPr lang="en-US" sz="1800" b="1" dirty="0" smtClean="0">
                <a:solidFill>
                  <a:srgbClr val="00B0F0"/>
                </a:solidFill>
                <a:latin typeface="Times New Roman" pitchFamily="18" charset="0"/>
                <a:cs typeface="Times New Roman" pitchFamily="18" charset="0"/>
              </a:rPr>
              <a:t> </a:t>
            </a:r>
            <a:r>
              <a:rPr lang="en-US" sz="1800" b="1" dirty="0" err="1" smtClean="0">
                <a:solidFill>
                  <a:srgbClr val="00B0F0"/>
                </a:solidFill>
                <a:latin typeface="Times New Roman" pitchFamily="18" charset="0"/>
                <a:cs typeface="Times New Roman" pitchFamily="18" charset="0"/>
              </a:rPr>
              <a:t>TRÒN</a:t>
            </a:r>
            <a:endParaRPr lang="en-US" sz="1800" b="1" dirty="0">
              <a:solidFill>
                <a:srgbClr val="00B0F0"/>
              </a:solidFill>
              <a:latin typeface="Times New Roman" pitchFamily="18" charset="0"/>
              <a:cs typeface="Times New Roman" pitchFamily="18" charset="0"/>
            </a:endParaRPr>
          </a:p>
        </p:txBody>
      </p:sp>
      <p:sp>
        <p:nvSpPr>
          <p:cNvPr id="3" name="Rectangle 2"/>
          <p:cNvSpPr/>
          <p:nvPr/>
        </p:nvSpPr>
        <p:spPr>
          <a:xfrm>
            <a:off x="198782" y="1196670"/>
            <a:ext cx="8696739" cy="3416320"/>
          </a:xfrm>
          <a:prstGeom prst="rect">
            <a:avLst/>
          </a:prstGeom>
        </p:spPr>
        <p:txBody>
          <a:bodyPr wrap="square">
            <a:spAutoFit/>
          </a:bodyPr>
          <a:lstStyle/>
          <a:p>
            <a:pPr>
              <a:lnSpc>
                <a:spcPct val="150000"/>
              </a:lnSpc>
            </a:pP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Đề</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xuất</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được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phương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án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đo</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đường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kính</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nắp</a:t>
            </a:r>
            <a:r>
              <a:rPr lang="en-US" sz="1600" dirty="0">
                <a:solidFill>
                  <a:srgbClr val="FF0000"/>
                </a:solidFill>
                <a:latin typeface="Times New Roman" pitchFamily="18" charset="0"/>
                <a:cs typeface="Times New Roman" pitchFamily="18" charset="0"/>
              </a:rPr>
              <a:t> </a:t>
            </a:r>
            <a:r>
              <a:rPr lang="en-US" sz="1600" dirty="0" smtClean="0">
                <a:solidFill>
                  <a:srgbClr val="FF0000"/>
                </a:solidFill>
                <a:latin typeface="Times New Roman" pitchFamily="18" charset="0"/>
                <a:cs typeface="Times New Roman" pitchFamily="18" charset="0"/>
              </a:rPr>
              <a:t>chai:</a:t>
            </a:r>
            <a:endParaRPr lang="en-US" sz="1600" dirty="0">
              <a:solidFill>
                <a:srgbClr val="FF0000"/>
              </a:solidFill>
              <a:latin typeface="Times New Roman" pitchFamily="18" charset="0"/>
              <a:cs typeface="Times New Roman" pitchFamily="18" charset="0"/>
            </a:endParaRPr>
          </a:p>
          <a:p>
            <a:pPr>
              <a:lnSpc>
                <a:spcPct val="150000"/>
              </a:lnSpc>
            </a:pP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Phương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án</a:t>
            </a:r>
            <a:r>
              <a:rPr lang="en-US" sz="1600" dirty="0">
                <a:solidFill>
                  <a:srgbClr val="0070C0"/>
                </a:solidFill>
                <a:latin typeface="Times New Roman" pitchFamily="18" charset="0"/>
                <a:cs typeface="Times New Roman" pitchFamily="18" charset="0"/>
              </a:rPr>
              <a:t> 1: </a:t>
            </a:r>
            <a:r>
              <a:rPr lang="en-US" sz="1600" dirty="0" err="1">
                <a:solidFill>
                  <a:srgbClr val="0070C0"/>
                </a:solidFill>
                <a:latin typeface="Times New Roman" pitchFamily="18" charset="0"/>
                <a:cs typeface="Times New Roman" pitchFamily="18" charset="0"/>
              </a:rPr>
              <a:t>Đặt</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nắp</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lên</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giấy</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dùng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bút</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chì</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vẽ</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vòng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tròn</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nắp</a:t>
            </a:r>
            <a:r>
              <a:rPr lang="en-US" sz="1600" dirty="0">
                <a:solidFill>
                  <a:srgbClr val="0070C0"/>
                </a:solidFill>
                <a:latin typeface="Times New Roman" pitchFamily="18" charset="0"/>
                <a:cs typeface="Times New Roman" pitchFamily="18" charset="0"/>
              </a:rPr>
              <a:t> chai </a:t>
            </a:r>
            <a:r>
              <a:rPr lang="en-US" sz="1600" dirty="0" err="1">
                <a:solidFill>
                  <a:srgbClr val="0070C0"/>
                </a:solidFill>
                <a:latin typeface="Times New Roman" pitchFamily="18" charset="0"/>
                <a:cs typeface="Times New Roman" pitchFamily="18" charset="0"/>
              </a:rPr>
              <a:t>trên</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giấy</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Dùng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kéo</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cắt</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vòng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tròn</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Gập</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đôi</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vòng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tròn</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Đo</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độ</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dài</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đường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vừa</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gập</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đó</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chính</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là</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đường</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kính</a:t>
            </a:r>
            <a:r>
              <a:rPr lang="en-US" sz="1600" dirty="0">
                <a:solidFill>
                  <a:srgbClr val="0070C0"/>
                </a:solidFill>
                <a:latin typeface="Times New Roman" pitchFamily="18" charset="0"/>
                <a:cs typeface="Times New Roman" pitchFamily="18" charset="0"/>
              </a:rPr>
              <a:t> </a:t>
            </a:r>
            <a:r>
              <a:rPr lang="en-US" sz="1600" dirty="0" err="1">
                <a:solidFill>
                  <a:srgbClr val="0070C0"/>
                </a:solidFill>
                <a:latin typeface="Times New Roman" pitchFamily="18" charset="0"/>
                <a:cs typeface="Times New Roman" pitchFamily="18" charset="0"/>
              </a:rPr>
              <a:t>nắp</a:t>
            </a:r>
            <a:r>
              <a:rPr lang="en-US" sz="1600" dirty="0">
                <a:solidFill>
                  <a:srgbClr val="0070C0"/>
                </a:solidFill>
                <a:latin typeface="Times New Roman" pitchFamily="18" charset="0"/>
                <a:cs typeface="Times New Roman" pitchFamily="18" charset="0"/>
              </a:rPr>
              <a:t> chai.</a:t>
            </a:r>
          </a:p>
          <a:p>
            <a:pPr>
              <a:lnSpc>
                <a:spcPct val="150000"/>
              </a:lnSpc>
            </a:pP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Phương</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án</a:t>
            </a:r>
            <a:r>
              <a:rPr lang="en-US" sz="1600" dirty="0">
                <a:solidFill>
                  <a:srgbClr val="7030A0"/>
                </a:solidFill>
                <a:latin typeface="Times New Roman" pitchFamily="18" charset="0"/>
                <a:cs typeface="Times New Roman" pitchFamily="18" charset="0"/>
              </a:rPr>
              <a:t> 2: </a:t>
            </a:r>
            <a:r>
              <a:rPr lang="en-US" sz="1600" dirty="0" err="1">
                <a:solidFill>
                  <a:srgbClr val="7030A0"/>
                </a:solidFill>
                <a:latin typeface="Times New Roman" pitchFamily="18" charset="0"/>
                <a:cs typeface="Times New Roman" pitchFamily="18" charset="0"/>
              </a:rPr>
              <a:t>Đặt</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một</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đầu</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sợi</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dây</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tại</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một</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điểm</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trên</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nắp</a:t>
            </a:r>
            <a:r>
              <a:rPr lang="en-US" sz="1600" dirty="0">
                <a:solidFill>
                  <a:srgbClr val="7030A0"/>
                </a:solidFill>
                <a:latin typeface="Times New Roman" pitchFamily="18" charset="0"/>
                <a:cs typeface="Times New Roman" pitchFamily="18" charset="0"/>
              </a:rPr>
              <a:t>, di </a:t>
            </a:r>
            <a:r>
              <a:rPr lang="en-US" sz="1600" dirty="0" err="1">
                <a:solidFill>
                  <a:srgbClr val="7030A0"/>
                </a:solidFill>
                <a:latin typeface="Times New Roman" pitchFamily="18" charset="0"/>
                <a:cs typeface="Times New Roman" pitchFamily="18" charset="0"/>
              </a:rPr>
              <a:t>chuyển</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đầu</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dây</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còn</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lại</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trên</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vành</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nắp</a:t>
            </a:r>
            <a:r>
              <a:rPr lang="en-US" sz="1600" dirty="0">
                <a:solidFill>
                  <a:srgbClr val="7030A0"/>
                </a:solidFill>
                <a:latin typeface="Times New Roman" pitchFamily="18" charset="0"/>
                <a:cs typeface="Times New Roman" pitchFamily="18" charset="0"/>
              </a:rPr>
              <a:t> chai </a:t>
            </a:r>
            <a:r>
              <a:rPr lang="en-US" sz="1600" dirty="0" err="1">
                <a:solidFill>
                  <a:srgbClr val="7030A0"/>
                </a:solidFill>
                <a:latin typeface="Times New Roman" pitchFamily="18" charset="0"/>
                <a:cs typeface="Times New Roman" pitchFamily="18" charset="0"/>
              </a:rPr>
              <a:t>đến</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vị</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trí</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chiều</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dài</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dây</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lớn</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nhất</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Dùng</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bút</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chì</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đánh</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dấu</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rồi</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dùng</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thước</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đo</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độ</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dài</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vừa</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đánh</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dấu</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đó</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chính</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là</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đường</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kính</a:t>
            </a:r>
            <a:r>
              <a:rPr lang="en-US" sz="1600" dirty="0">
                <a:solidFill>
                  <a:srgbClr val="7030A0"/>
                </a:solidFill>
                <a:latin typeface="Times New Roman" pitchFamily="18" charset="0"/>
                <a:cs typeface="Times New Roman" pitchFamily="18" charset="0"/>
              </a:rPr>
              <a:t> </a:t>
            </a:r>
            <a:r>
              <a:rPr lang="en-US" sz="1600" dirty="0" err="1">
                <a:solidFill>
                  <a:srgbClr val="7030A0"/>
                </a:solidFill>
                <a:latin typeface="Times New Roman" pitchFamily="18" charset="0"/>
                <a:cs typeface="Times New Roman" pitchFamily="18" charset="0"/>
              </a:rPr>
              <a:t>nắp</a:t>
            </a:r>
            <a:r>
              <a:rPr lang="en-US" sz="1600" dirty="0">
                <a:solidFill>
                  <a:srgbClr val="7030A0"/>
                </a:solidFill>
                <a:latin typeface="Times New Roman" pitchFamily="18" charset="0"/>
                <a:cs typeface="Times New Roman" pitchFamily="18" charset="0"/>
              </a:rPr>
              <a:t> chai.</a:t>
            </a:r>
          </a:p>
          <a:p>
            <a:pPr>
              <a:lnSpc>
                <a:spcPct val="150000"/>
              </a:lnSpc>
            </a:pP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Phương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án</a:t>
            </a:r>
            <a:r>
              <a:rPr lang="en-US" sz="1600" dirty="0">
                <a:solidFill>
                  <a:srgbClr val="00B050"/>
                </a:solidFill>
                <a:latin typeface="Times New Roman" pitchFamily="18" charset="0"/>
                <a:cs typeface="Times New Roman" pitchFamily="18" charset="0"/>
              </a:rPr>
              <a:t> 3: </a:t>
            </a:r>
            <a:r>
              <a:rPr lang="en-US" sz="1600" dirty="0" err="1">
                <a:solidFill>
                  <a:srgbClr val="00B050"/>
                </a:solidFill>
                <a:latin typeface="Times New Roman" pitchFamily="18" charset="0"/>
                <a:cs typeface="Times New Roman" pitchFamily="18" charset="0"/>
              </a:rPr>
              <a:t>Đặt</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nắp</a:t>
            </a:r>
            <a:r>
              <a:rPr lang="en-US" sz="1600" dirty="0">
                <a:solidFill>
                  <a:srgbClr val="00B050"/>
                </a:solidFill>
                <a:latin typeface="Times New Roman" pitchFamily="18" charset="0"/>
                <a:cs typeface="Times New Roman" pitchFamily="18" charset="0"/>
              </a:rPr>
              <a:t> chai </a:t>
            </a:r>
            <a:r>
              <a:rPr lang="en-US" sz="1600" dirty="0" err="1">
                <a:solidFill>
                  <a:srgbClr val="00B050"/>
                </a:solidFill>
                <a:latin typeface="Times New Roman" pitchFamily="18" charset="0"/>
                <a:cs typeface="Times New Roman" pitchFamily="18" charset="0"/>
              </a:rPr>
              <a:t>trên</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tờ</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giấy</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dùng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thước</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và</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bút</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chì</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kẻ</a:t>
            </a:r>
            <a:r>
              <a:rPr lang="en-US" sz="1600" dirty="0">
                <a:solidFill>
                  <a:srgbClr val="00B050"/>
                </a:solidFill>
                <a:latin typeface="Times New Roman" pitchFamily="18" charset="0"/>
                <a:cs typeface="Times New Roman" pitchFamily="18" charset="0"/>
              </a:rPr>
              <a:t> 2 </a:t>
            </a:r>
            <a:r>
              <a:rPr lang="en-US" sz="1600" dirty="0" err="1">
                <a:solidFill>
                  <a:srgbClr val="00B050"/>
                </a:solidFill>
                <a:latin typeface="Times New Roman" pitchFamily="18" charset="0"/>
                <a:cs typeface="Times New Roman" pitchFamily="18" charset="0"/>
              </a:rPr>
              <a:t>đường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thẳng</a:t>
            </a:r>
            <a:r>
              <a:rPr lang="en-US" sz="1600" dirty="0">
                <a:solidFill>
                  <a:srgbClr val="00B050"/>
                </a:solidFill>
                <a:latin typeface="Times New Roman" pitchFamily="18" charset="0"/>
                <a:cs typeface="Times New Roman" pitchFamily="18" charset="0"/>
              </a:rPr>
              <a:t> song </a:t>
            </a:r>
            <a:r>
              <a:rPr lang="en-US" sz="1600" dirty="0" err="1">
                <a:solidFill>
                  <a:srgbClr val="00B050"/>
                </a:solidFill>
                <a:latin typeface="Times New Roman" pitchFamily="18" charset="0"/>
                <a:cs typeface="Times New Roman" pitchFamily="18" charset="0"/>
              </a:rPr>
              <a:t>song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tiếp</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xúc</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với</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nắp</a:t>
            </a:r>
            <a:r>
              <a:rPr lang="en-US" sz="1600" dirty="0">
                <a:solidFill>
                  <a:srgbClr val="00B050"/>
                </a:solidFill>
                <a:latin typeface="Times New Roman" pitchFamily="18" charset="0"/>
                <a:cs typeface="Times New Roman" pitchFamily="18" charset="0"/>
              </a:rPr>
              <a:t> chai. </a:t>
            </a:r>
            <a:r>
              <a:rPr lang="en-US" sz="1600" dirty="0" err="1">
                <a:solidFill>
                  <a:srgbClr val="00B050"/>
                </a:solidFill>
                <a:latin typeface="Times New Roman" pitchFamily="18" charset="0"/>
                <a:cs typeface="Times New Roman" pitchFamily="18" charset="0"/>
              </a:rPr>
              <a:t>Đo</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khoảng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cách</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giữa</a:t>
            </a:r>
            <a:r>
              <a:rPr lang="en-US" sz="1600" dirty="0">
                <a:solidFill>
                  <a:srgbClr val="00B050"/>
                </a:solidFill>
                <a:latin typeface="Times New Roman" pitchFamily="18" charset="0"/>
                <a:cs typeface="Times New Roman" pitchFamily="18" charset="0"/>
              </a:rPr>
              <a:t> 2 </a:t>
            </a:r>
            <a:r>
              <a:rPr lang="en-US" sz="1600" dirty="0" err="1">
                <a:solidFill>
                  <a:srgbClr val="00B050"/>
                </a:solidFill>
                <a:latin typeface="Times New Roman" pitchFamily="18" charset="0"/>
                <a:cs typeface="Times New Roman" pitchFamily="18" charset="0"/>
              </a:rPr>
              <a:t>đường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thẳng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này</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đó</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chính</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là</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đường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kính</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nắp</a:t>
            </a:r>
            <a:r>
              <a:rPr lang="en-US" sz="1600" dirty="0">
                <a:solidFill>
                  <a:srgbClr val="00B050"/>
                </a:solidFill>
                <a:latin typeface="Times New Roman" pitchFamily="18" charset="0"/>
                <a:cs typeface="Times New Roman" pitchFamily="18" charset="0"/>
              </a:rPr>
              <a:t> chai.</a:t>
            </a:r>
          </a:p>
          <a:p>
            <a:pPr>
              <a:lnSpc>
                <a:spcPct val="150000"/>
              </a:lnSpc>
            </a:pP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Đo</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được</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đường</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kính</a:t>
            </a:r>
            <a:r>
              <a:rPr lang="en-US" sz="1600" dirty="0">
                <a:solidFill>
                  <a:srgbClr val="00B050"/>
                </a:solidFill>
                <a:latin typeface="Times New Roman" pitchFamily="18" charset="0"/>
                <a:cs typeface="Times New Roman" pitchFamily="18" charset="0"/>
              </a:rPr>
              <a:t> </a:t>
            </a:r>
            <a:r>
              <a:rPr lang="en-US" sz="1600" dirty="0" err="1">
                <a:solidFill>
                  <a:srgbClr val="00B050"/>
                </a:solidFill>
                <a:latin typeface="Times New Roman" pitchFamily="18" charset="0"/>
                <a:cs typeface="Times New Roman" pitchFamily="18" charset="0"/>
              </a:rPr>
              <a:t>nắp</a:t>
            </a:r>
            <a:r>
              <a:rPr lang="en-US" sz="1600" dirty="0">
                <a:solidFill>
                  <a:srgbClr val="00B050"/>
                </a:solidFill>
                <a:latin typeface="Times New Roman" pitchFamily="18" charset="0"/>
                <a:cs typeface="Times New Roman" pitchFamily="18" charset="0"/>
              </a:rPr>
              <a:t> chai.</a:t>
            </a:r>
          </a:p>
        </p:txBody>
      </p:sp>
    </p:spTree>
    <p:extLst>
      <p:ext uri="{BB962C8B-B14F-4D97-AF65-F5344CB8AC3E}">
        <p14:creationId xmlns:p14="http://schemas.microsoft.com/office/powerpoint/2010/main" val="185988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8009" y="387626"/>
            <a:ext cx="536713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CỦNG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CỐ</a:t>
            </a:r>
            <a:endParaRPr lang="en-US" sz="2400" b="1" dirty="0">
              <a:solidFill>
                <a:srgbClr val="FF0000"/>
              </a:solidFill>
              <a:latin typeface="Times New Roman" pitchFamily="18" charset="0"/>
              <a:cs typeface="Times New Roman" pitchFamily="18" charset="0"/>
            </a:endParaRPr>
          </a:p>
        </p:txBody>
      </p:sp>
      <p:sp>
        <p:nvSpPr>
          <p:cNvPr id="3" name="TextBox 2"/>
          <p:cNvSpPr txBox="1"/>
          <p:nvPr/>
        </p:nvSpPr>
        <p:spPr>
          <a:xfrm>
            <a:off x="1302026" y="1351722"/>
            <a:ext cx="6788426" cy="646331"/>
          </a:xfrm>
          <a:prstGeom prst="rect">
            <a:avLst/>
          </a:prstGeom>
          <a:noFill/>
        </p:spPr>
        <p:txBody>
          <a:bodyPr wrap="square" rtlCol="0">
            <a:spAutoFit/>
          </a:bodyPr>
          <a:lstStyle/>
          <a:p>
            <a:r>
              <a:rPr lang="en-US" sz="3600" b="1" dirty="0" err="1" smtClean="0">
                <a:solidFill>
                  <a:srgbClr val="7030A0"/>
                </a:solidFill>
                <a:latin typeface="Times New Roman" pitchFamily="18" charset="0"/>
                <a:cs typeface="Times New Roman" pitchFamily="18" charset="0"/>
              </a:rPr>
              <a:t>Em</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hãy</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nêu</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các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bước</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đo</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độ</a:t>
            </a:r>
            <a:r>
              <a:rPr lang="en-US" sz="3600" b="1" dirty="0" smtClean="0">
                <a:solidFill>
                  <a:srgbClr val="7030A0"/>
                </a:solidFill>
                <a:latin typeface="Times New Roman" pitchFamily="18" charset="0"/>
                <a:cs typeface="Times New Roman" pitchFamily="18" charset="0"/>
              </a:rPr>
              <a:t> </a:t>
            </a:r>
            <a:r>
              <a:rPr lang="en-US" sz="3600" b="1" dirty="0" err="1" smtClean="0">
                <a:solidFill>
                  <a:srgbClr val="7030A0"/>
                </a:solidFill>
                <a:latin typeface="Times New Roman" pitchFamily="18" charset="0"/>
                <a:cs typeface="Times New Roman" pitchFamily="18" charset="0"/>
              </a:rPr>
              <a:t>dài</a:t>
            </a:r>
            <a:r>
              <a:rPr lang="en-US" sz="3600" b="1" dirty="0" smtClean="0">
                <a:solidFill>
                  <a:srgbClr val="7030A0"/>
                </a:solidFill>
                <a:latin typeface="Times New Roman" pitchFamily="18" charset="0"/>
                <a:cs typeface="Times New Roman" pitchFamily="18" charset="0"/>
              </a:rPr>
              <a:t>?</a:t>
            </a:r>
            <a:endParaRPr lang="en-US" sz="3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967343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357" y="882849"/>
            <a:ext cx="8875643" cy="3170099"/>
          </a:xfrm>
          <a:prstGeom prst="rect">
            <a:avLst/>
          </a:prstGeom>
        </p:spPr>
        <p:txBody>
          <a:bodyPr wrap="square">
            <a:spAutoFit/>
          </a:bodyPr>
          <a:lstStyle/>
          <a:p>
            <a:pPr algn="ctr"/>
            <a:r>
              <a:rPr lang="en-US" sz="2000" b="1" dirty="0" err="1" smtClean="0">
                <a:solidFill>
                  <a:srgbClr val="FF0000"/>
                </a:solidFill>
                <a:latin typeface="Times New Roman" pitchFamily="18" charset="0"/>
                <a:cs typeface="Times New Roman" pitchFamily="18" charset="0"/>
              </a:rPr>
              <a:t>CÁCH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ĐO</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CHIỀU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DÀI</a:t>
            </a:r>
            <a:endParaRPr lang="en-US" sz="2000" b="1" dirty="0">
              <a:solidFill>
                <a:srgbClr val="7030A0"/>
              </a:solidFill>
              <a:latin typeface="Times New Roman" pitchFamily="18" charset="0"/>
              <a:cs typeface="Times New Roman" pitchFamily="18" charset="0"/>
            </a:endParaRPr>
          </a:p>
          <a:p>
            <a:pPr>
              <a:lnSpc>
                <a:spcPct val="150000"/>
              </a:lnSpc>
            </a:pPr>
            <a:r>
              <a:rPr lang="en-US" sz="2000" b="1" dirty="0">
                <a:solidFill>
                  <a:srgbClr val="7030A0"/>
                </a:solidFill>
                <a:latin typeface="Times New Roman" pitchFamily="18" charset="0"/>
                <a:cs typeface="Times New Roman" pitchFamily="18" charset="0"/>
              </a:rPr>
              <a:t>+ </a:t>
            </a:r>
            <a:r>
              <a:rPr lang="vi-VN" sz="2000" b="1" dirty="0" smtClean="0">
                <a:solidFill>
                  <a:srgbClr val="7030A0"/>
                </a:solidFill>
                <a:latin typeface="Times New Roman" pitchFamily="18" charset="0"/>
                <a:cs typeface="Times New Roman" pitchFamily="18" charset="0"/>
              </a:rPr>
              <a:t>Bướ</a:t>
            </a:r>
            <a:r>
              <a:rPr lang="en-US" sz="2000" b="1" dirty="0" smtClean="0">
                <a:solidFill>
                  <a:srgbClr val="7030A0"/>
                </a:solidFill>
                <a:latin typeface="Times New Roman" pitchFamily="18" charset="0"/>
                <a:cs typeface="Times New Roman" pitchFamily="18" charset="0"/>
              </a:rPr>
              <a:t>c 1: </a:t>
            </a:r>
            <a:r>
              <a:rPr lang="en-US" sz="2000" b="1" dirty="0" err="1" smtClean="0">
                <a:solidFill>
                  <a:srgbClr val="7030A0"/>
                </a:solidFill>
                <a:latin typeface="Times New Roman" pitchFamily="18" charset="0"/>
                <a:cs typeface="Times New Roman" pitchFamily="18" charset="0"/>
              </a:rPr>
              <a:t>Ước</a:t>
            </a:r>
            <a:r>
              <a:rPr lang="en-US" sz="2000" b="1" dirty="0" smtClean="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lượng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độ</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dài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cần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để</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chọn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thước</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phù</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hợp</a:t>
            </a:r>
            <a:r>
              <a:rPr lang="en-US" sz="2000" b="1" dirty="0">
                <a:solidFill>
                  <a:srgbClr val="7030A0"/>
                </a:solidFill>
                <a:latin typeface="Times New Roman" pitchFamily="18" charset="0"/>
                <a:cs typeface="Times New Roman" pitchFamily="18" charset="0"/>
              </a:rPr>
              <a:t>.</a:t>
            </a:r>
          </a:p>
          <a:p>
            <a:pPr>
              <a:lnSpc>
                <a:spcPct val="150000"/>
              </a:lnSpc>
            </a:pPr>
            <a:r>
              <a:rPr lang="en-US" sz="2000" b="1" dirty="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Bước</a:t>
            </a:r>
            <a:r>
              <a:rPr lang="en-US" sz="2000" b="1" dirty="0" smtClean="0">
                <a:solidFill>
                  <a:srgbClr val="7030A0"/>
                </a:solidFill>
                <a:latin typeface="Times New Roman" pitchFamily="18" charset="0"/>
                <a:cs typeface="Times New Roman" pitchFamily="18" charset="0"/>
              </a:rPr>
              <a:t> 2: </a:t>
            </a:r>
            <a:r>
              <a:rPr lang="en-US" sz="2000" b="1" dirty="0" err="1" smtClean="0">
                <a:solidFill>
                  <a:srgbClr val="7030A0"/>
                </a:solidFill>
                <a:latin typeface="Times New Roman" pitchFamily="18" charset="0"/>
                <a:cs typeface="Times New Roman" pitchFamily="18" charset="0"/>
              </a:rPr>
              <a:t>Đặt</a:t>
            </a:r>
            <a:r>
              <a:rPr lang="en-US" sz="2000" b="1" dirty="0" smtClean="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thước</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dọc</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theo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chiều</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dài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cần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của</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vật</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sao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một</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đầu</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của</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vật</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bằng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với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vạch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số</a:t>
            </a:r>
            <a:r>
              <a:rPr lang="en-US" sz="2000" b="1" dirty="0">
                <a:solidFill>
                  <a:srgbClr val="7030A0"/>
                </a:solidFill>
                <a:latin typeface="Times New Roman" pitchFamily="18" charset="0"/>
                <a:cs typeface="Times New Roman" pitchFamily="18" charset="0"/>
              </a:rPr>
              <a:t> 0 </a:t>
            </a:r>
            <a:r>
              <a:rPr lang="en-US" sz="2000" b="1" dirty="0" err="1">
                <a:solidFill>
                  <a:srgbClr val="7030A0"/>
                </a:solidFill>
                <a:latin typeface="Times New Roman" pitchFamily="18" charset="0"/>
                <a:cs typeface="Times New Roman" pitchFamily="18" charset="0"/>
              </a:rPr>
              <a:t>của</a:t>
            </a:r>
            <a:r>
              <a:rPr lang="en-US" sz="2000" b="1" dirty="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thước</a:t>
            </a:r>
            <a:r>
              <a:rPr lang="en-US" sz="2000" b="1" dirty="0" smtClean="0">
                <a:solidFill>
                  <a:srgbClr val="7030A0"/>
                </a:solidFill>
                <a:latin typeface="Times New Roman" pitchFamily="18" charset="0"/>
                <a:cs typeface="Times New Roman" pitchFamily="18" charset="0"/>
              </a:rPr>
              <a:t>.</a:t>
            </a:r>
            <a:endParaRPr lang="en-US" sz="2000" b="1" dirty="0">
              <a:solidFill>
                <a:srgbClr val="7030A0"/>
              </a:solidFill>
              <a:latin typeface="Times New Roman" pitchFamily="18" charset="0"/>
              <a:cs typeface="Times New Roman" pitchFamily="18" charset="0"/>
            </a:endParaRPr>
          </a:p>
          <a:p>
            <a:pPr>
              <a:lnSpc>
                <a:spcPct val="150000"/>
              </a:lnSpc>
            </a:pPr>
            <a:r>
              <a:rPr lang="en-US" sz="2000" b="1" dirty="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Bước</a:t>
            </a:r>
            <a:r>
              <a:rPr lang="en-US" sz="2000" b="1" dirty="0" smtClean="0">
                <a:solidFill>
                  <a:srgbClr val="7030A0"/>
                </a:solidFill>
                <a:latin typeface="Times New Roman" pitchFamily="18" charset="0"/>
                <a:cs typeface="Times New Roman" pitchFamily="18" charset="0"/>
              </a:rPr>
              <a:t> 3: </a:t>
            </a:r>
            <a:r>
              <a:rPr lang="en-US" sz="2000" b="1" dirty="0" err="1" smtClean="0">
                <a:solidFill>
                  <a:srgbClr val="7030A0"/>
                </a:solidFill>
                <a:latin typeface="Times New Roman" pitchFamily="18" charset="0"/>
                <a:cs typeface="Times New Roman" pitchFamily="18" charset="0"/>
              </a:rPr>
              <a:t>Đặt</a:t>
            </a:r>
            <a:r>
              <a:rPr lang="en-US" sz="2000" b="1" dirty="0" smtClean="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mắt</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nhìn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theo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hướng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vuông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góc</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với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cạnh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thước</a:t>
            </a:r>
            <a:r>
              <a:rPr lang="en-US" sz="2000" b="1" dirty="0">
                <a:solidFill>
                  <a:srgbClr val="7030A0"/>
                </a:solidFill>
                <a:latin typeface="Times New Roman" pitchFamily="18" charset="0"/>
                <a:cs typeface="Times New Roman" pitchFamily="18" charset="0"/>
              </a:rPr>
              <a:t> ở </a:t>
            </a:r>
            <a:r>
              <a:rPr lang="en-US" sz="2000" b="1" dirty="0" err="1">
                <a:solidFill>
                  <a:srgbClr val="7030A0"/>
                </a:solidFill>
                <a:latin typeface="Times New Roman" pitchFamily="18" charset="0"/>
                <a:cs typeface="Times New Roman" pitchFamily="18" charset="0"/>
              </a:rPr>
              <a:t>đầu</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còn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lại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của</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vật</a:t>
            </a:r>
            <a:r>
              <a:rPr lang="en-US" sz="2000" b="1" dirty="0">
                <a:solidFill>
                  <a:srgbClr val="7030A0"/>
                </a:solidFill>
                <a:latin typeface="Times New Roman" pitchFamily="18" charset="0"/>
                <a:cs typeface="Times New Roman" pitchFamily="18" charset="0"/>
              </a:rPr>
              <a:t>.</a:t>
            </a:r>
          </a:p>
          <a:p>
            <a:pPr>
              <a:lnSpc>
                <a:spcPct val="150000"/>
              </a:lnSpc>
            </a:pPr>
            <a:r>
              <a:rPr lang="en-US" sz="2000" b="1" dirty="0" smtClean="0">
                <a:solidFill>
                  <a:srgbClr val="7030A0"/>
                </a:solidFill>
                <a:latin typeface="Times New Roman" pitchFamily="18" charset="0"/>
                <a:cs typeface="Times New Roman" pitchFamily="18" charset="0"/>
              </a:rPr>
              <a:t>+</a:t>
            </a:r>
            <a:r>
              <a:rPr lang="en-US" sz="2000" b="1" dirty="0" err="1" smtClean="0">
                <a:solidFill>
                  <a:srgbClr val="7030A0"/>
                </a:solidFill>
                <a:latin typeface="Times New Roman" pitchFamily="18" charset="0"/>
                <a:cs typeface="Times New Roman" pitchFamily="18" charset="0"/>
              </a:rPr>
              <a:t>Bước</a:t>
            </a:r>
            <a:r>
              <a:rPr lang="en-US" sz="2000" b="1" dirty="0" smtClean="0">
                <a:solidFill>
                  <a:srgbClr val="7030A0"/>
                </a:solidFill>
                <a:latin typeface="Times New Roman" pitchFamily="18" charset="0"/>
                <a:cs typeface="Times New Roman" pitchFamily="18" charset="0"/>
              </a:rPr>
              <a:t> 4: </a:t>
            </a:r>
            <a:r>
              <a:rPr lang="en-US" sz="2000" b="1" dirty="0" err="1" smtClean="0">
                <a:solidFill>
                  <a:srgbClr val="7030A0"/>
                </a:solidFill>
                <a:latin typeface="Times New Roman" pitchFamily="18" charset="0"/>
                <a:cs typeface="Times New Roman" pitchFamily="18" charset="0"/>
              </a:rPr>
              <a:t>Đọc</a:t>
            </a:r>
            <a:r>
              <a:rPr lang="en-US" sz="2000" b="1" dirty="0" smtClean="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và</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ghi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kết</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quả</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theo</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vạch</a:t>
            </a:r>
            <a:r>
              <a:rPr lang="en-US" sz="2000" b="1" dirty="0">
                <a:solidFill>
                  <a:srgbClr val="7030A0"/>
                </a:solidFill>
                <a:latin typeface="Times New Roman" pitchFamily="18" charset="0"/>
                <a:cs typeface="Times New Roman" pitchFamily="18" charset="0"/>
              </a:rPr>
              <a:t> ở </a:t>
            </a:r>
            <a:r>
              <a:rPr lang="en-US" sz="2000" b="1" dirty="0" err="1">
                <a:solidFill>
                  <a:srgbClr val="7030A0"/>
                </a:solidFill>
                <a:latin typeface="Times New Roman" pitchFamily="18" charset="0"/>
                <a:cs typeface="Times New Roman" pitchFamily="18" charset="0"/>
              </a:rPr>
              <a:t>thước</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gần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nhất</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với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đầu</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còn</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lại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của</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vật</a:t>
            </a:r>
            <a:r>
              <a:rPr lang="en-US" sz="2000" b="1"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877725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837" y="1"/>
            <a:ext cx="9501440" cy="5500593"/>
          </a:xfrm>
          <a:prstGeom prst="rect">
            <a:avLst/>
          </a:prstGeom>
        </p:spPr>
      </p:pic>
      <p:sp>
        <p:nvSpPr>
          <p:cNvPr id="3074" name="Text Box 4"/>
          <p:cNvSpPr txBox="1">
            <a:spLocks noChangeArrowheads="1"/>
          </p:cNvSpPr>
          <p:nvPr/>
        </p:nvSpPr>
        <p:spPr bwMode="auto">
          <a:xfrm>
            <a:off x="717177" y="2486773"/>
            <a:ext cx="8426824" cy="57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200" b="1">
                <a:solidFill>
                  <a:srgbClr val="FF0000"/>
                </a:solidFill>
                <a:latin typeface="Times New Roman" panose="02020603050405020304" pitchFamily="18" charset="0"/>
                <a:cs typeface="Times New Roman" panose="02020603050405020304" pitchFamily="18" charset="0"/>
              </a:rPr>
              <a:t>PHẦN II: </a:t>
            </a:r>
            <a:r>
              <a:rPr lang="en-US" altLang="vi-VN" sz="3200" b="1">
                <a:solidFill>
                  <a:srgbClr val="FF0000"/>
                </a:solidFill>
                <a:latin typeface="Times New Roman" panose="02020603050405020304" pitchFamily="18" charset="0"/>
                <a:cs typeface="Times New Roman" panose="02020603050405020304" pitchFamily="18" charset="0"/>
              </a:rPr>
              <a:t>ĐO KHỐI LƯỢNG</a:t>
            </a:r>
            <a:endParaRPr lang="vi-VN" altLang="vi-VN" sz="3200" b="1">
              <a:solidFill>
                <a:srgbClr val="FF0000"/>
              </a:solidFill>
              <a:latin typeface="Times New Roman" panose="02020603050405020304" pitchFamily="18" charset="0"/>
              <a:cs typeface="Times New Roman" panose="02020603050405020304" pitchFamily="18" charset="0"/>
            </a:endParaRPr>
          </a:p>
        </p:txBody>
      </p:sp>
      <p:sp>
        <p:nvSpPr>
          <p:cNvPr id="3075" name="Text Box 4"/>
          <p:cNvSpPr txBox="1">
            <a:spLocks noChangeArrowheads="1"/>
          </p:cNvSpPr>
          <p:nvPr/>
        </p:nvSpPr>
        <p:spPr bwMode="auto">
          <a:xfrm>
            <a:off x="506133" y="1542678"/>
            <a:ext cx="8426824" cy="68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3900" b="1">
                <a:solidFill>
                  <a:srgbClr val="FF0000"/>
                </a:solidFill>
                <a:latin typeface="Times New Roman" panose="02020603050405020304" pitchFamily="18" charset="0"/>
                <a:cs typeface="Times New Roman" panose="02020603050405020304" pitchFamily="18" charset="0"/>
              </a:rPr>
              <a:t>CHỦ ĐỀ II: CÁC PHÉP ĐO</a:t>
            </a:r>
            <a:endParaRPr lang="vi-VN" altLang="vi-VN" sz="39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010673"/>
      </p:ext>
    </p:extLst>
  </p:cSld>
  <p:clrMapOvr>
    <a:masterClrMapping/>
  </p:clrMapOvr>
  <p:transition>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23950"/>
            <a:ext cx="8763000" cy="3023905"/>
          </a:xfrm>
          <a:prstGeom prst="rect">
            <a:avLst/>
          </a:prstGeom>
          <a:noFill/>
        </p:spPr>
        <p:txBody>
          <a:bodyPr wrap="square" lIns="68580" tIns="34290" rIns="68580" bIns="34290" rtlCol="0">
            <a:spAutoFit/>
          </a:bodyPr>
          <a:lstStyle/>
          <a:p>
            <a:pPr>
              <a:lnSpc>
                <a:spcPct val="150000"/>
              </a:lnSpc>
            </a:pP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sát</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ảnh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sau</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biết</a:t>
            </a:r>
            <a:r>
              <a:rPr lang="en-US" sz="3200" b="1" dirty="0">
                <a:latin typeface="Times New Roman" pitchFamily="18" charset="0"/>
                <a:cs typeface="Times New Roman" pitchFamily="18" charset="0"/>
              </a:rPr>
              <a:t>:</a:t>
            </a:r>
          </a:p>
          <a:p>
            <a:pPr>
              <a:lnSpc>
                <a:spcPct val="150000"/>
              </a:lnSpc>
            </a:pP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p>
          <a:p>
            <a:pPr>
              <a:lnSpc>
                <a:spcPct val="150000"/>
              </a:lnSpc>
            </a:pP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do </a:t>
            </a:r>
            <a:r>
              <a:rPr lang="en-US" sz="3200" b="1" dirty="0" err="1">
                <a:latin typeface="Times New Roman" pitchFamily="18" charset="0"/>
                <a:cs typeface="Times New Roman" pitchFamily="18" charset="0"/>
              </a:rPr>
              <a:t>tự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a:t>
            </a:r>
          </a:p>
          <a:p>
            <a:pPr>
              <a:lnSpc>
                <a:spcPct val="150000"/>
              </a:lnSpc>
            </a:pP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do con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a:t>
            </a:r>
          </a:p>
        </p:txBody>
      </p:sp>
      <p:sp>
        <p:nvSpPr>
          <p:cNvPr id="5" name="TextBox 4"/>
          <p:cNvSpPr txBox="1"/>
          <p:nvPr/>
        </p:nvSpPr>
        <p:spPr>
          <a:xfrm>
            <a:off x="609600" y="285750"/>
            <a:ext cx="7772400" cy="561692"/>
          </a:xfrm>
          <a:prstGeom prst="rect">
            <a:avLst/>
          </a:prstGeom>
          <a:noFill/>
        </p:spPr>
        <p:txBody>
          <a:bodyPr wrap="square" lIns="68580" tIns="34290" rIns="68580" bIns="34290" rtlCol="0">
            <a:spAutoFit/>
          </a:bodyPr>
          <a:lstStyle/>
          <a:p>
            <a:pPr algn="ct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LÀM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VIỆC</a:t>
            </a:r>
            <a:r>
              <a:rPr lang="en-US" sz="3200" b="1" dirty="0" smtClean="0">
                <a:solidFill>
                  <a:srgbClr val="FF0000"/>
                </a:solidFill>
                <a:latin typeface="Times New Roman" pitchFamily="18" charset="0"/>
                <a:cs typeface="Times New Roman" pitchFamily="18" charset="0"/>
              </a:rPr>
              <a:t> THEO </a:t>
            </a:r>
            <a:r>
              <a:rPr lang="en-US" sz="3200" b="1" dirty="0" err="1" smtClean="0">
                <a:solidFill>
                  <a:srgbClr val="FF0000"/>
                </a:solidFill>
                <a:latin typeface="Times New Roman" pitchFamily="18" charset="0"/>
                <a:cs typeface="Times New Roman" pitchFamily="18" charset="0"/>
              </a:rPr>
              <a:t>BÀN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608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1434662" y="251095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4932972" y="3522080"/>
            <a:ext cx="2147383"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indent="338138" algn="just" eaLnBrk="0" fontAlgn="base" hangingPunct="0">
              <a:spcBef>
                <a:spcPct val="0"/>
              </a:spcBef>
              <a:spcAft>
                <a:spcPct val="0"/>
              </a:spcAft>
            </a:pPr>
            <a:r>
              <a:rPr lang="en-US" altLang="en-US" sz="1100">
                <a:latin typeface="Calibri" panose="020F0502020204030204" pitchFamily="34" charset="0"/>
                <a:ea typeface="Arial" panose="020B0604020202020204" pitchFamily="34" charset="0"/>
                <a:cs typeface="Times New Roman" panose="02020603050405020304" pitchFamily="18" charset="0"/>
              </a:rPr>
              <a:t>                                                    </a:t>
            </a:r>
            <a:endParaRPr lang="en-US" altLang="en-US">
              <a:latin typeface="Arial" panose="020B0604020202020204" pitchFamily="34" charset="0"/>
            </a:endParaRPr>
          </a:p>
        </p:txBody>
      </p:sp>
      <p:sp>
        <p:nvSpPr>
          <p:cNvPr id="11" name="Rectangle 11"/>
          <p:cNvSpPr>
            <a:spLocks noChangeArrowheads="1"/>
          </p:cNvSpPr>
          <p:nvPr/>
        </p:nvSpPr>
        <p:spPr bwMode="auto">
          <a:xfrm>
            <a:off x="991472" y="-157802"/>
            <a:ext cx="6626122" cy="330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38138"/>
            <a:endParaRPr lang="en-US" altLang="en-US" sz="1500" dirty="0">
              <a:latin typeface="Times New Roman" panose="02020603050405020304" pitchFamily="18" charset="0"/>
              <a:ea typeface="Arial" panose="020B0604020202020204" pitchFamily="34" charset="0"/>
              <a:cs typeface="Times New Roman" panose="02020603050405020304" pitchFamily="18" charset="0"/>
            </a:endParaRPr>
          </a:p>
          <a:p>
            <a:pPr indent="338138"/>
            <a:endParaRPr lang="en-US" altLang="en-US" sz="1500" dirty="0">
              <a:latin typeface="Times New Roman" panose="02020603050405020304" pitchFamily="18" charset="0"/>
              <a:ea typeface="Arial" panose="020B0604020202020204" pitchFamily="34" charset="0"/>
              <a:cs typeface="Times New Roman" panose="02020603050405020304" pitchFamily="18" charset="0"/>
            </a:endParaRPr>
          </a:p>
          <a:p>
            <a:pPr indent="338138"/>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kể</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số</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đơn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vị</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dùng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khối</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con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biết</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a:p>
            <a:pPr indent="338138"/>
            <a:endParaRPr kumimoji="0" lang="en-US" altLang="en-US"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indent="338138"/>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gọi</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cụ</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dùng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khối</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p>
          <a:p>
            <a:pPr indent="338138"/>
            <a:endParaRPr kumimoji="0" lang="en-US" altLang="en-US"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indent="338138"/>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kể</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tên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một</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số</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cụ</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dùng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đo</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khối</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mà</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con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biết</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indent="338138"/>
            <a:endPar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338138"/>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?4.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Trong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thực</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tế</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ta hay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dùng</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loại</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nào</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nhiều</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nhất</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indent="338138"/>
            <a:r>
              <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a:p>
            <a:pPr indent="338138"/>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GHĐ, ĐCNN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(1)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(2), ĐCNN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b="0" i="0" u="none" strike="noStrike" cap="none" normalizeH="0" baseline="0" dirty="0" err="1"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cân</a:t>
            </a:r>
            <a:r>
              <a:rPr kumimoji="0" lang="en-US" altLang="en-US" b="0" i="0" u="none" strike="noStrike" cap="none" normalizeH="0" baseline="0" dirty="0" smtClean="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(3)</a:t>
            </a:r>
            <a:endParaRPr kumimoji="0" lang="en-US" altLang="en-US"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indent="338138"/>
            <a:endParaRPr kumimoji="0" lang="en-US" altLang="en-US"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12" name="Rectangle 12"/>
          <p:cNvSpPr>
            <a:spLocks noChangeArrowheads="1"/>
          </p:cNvSpPr>
          <p:nvPr/>
        </p:nvSpPr>
        <p:spPr bwMode="auto">
          <a:xfrm>
            <a:off x="790688" y="1304226"/>
            <a:ext cx="13856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200">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939643" y="3405654"/>
            <a:ext cx="6905314" cy="2829780"/>
            <a:chOff x="1346580" y="3060003"/>
            <a:chExt cx="9207085" cy="3773038"/>
          </a:xfrm>
        </p:grpSpPr>
        <p:grpSp>
          <p:nvGrpSpPr>
            <p:cNvPr id="7" name="Group 6"/>
            <p:cNvGrpSpPr/>
            <p:nvPr/>
          </p:nvGrpSpPr>
          <p:grpSpPr>
            <a:xfrm>
              <a:off x="1346580" y="3154298"/>
              <a:ext cx="3587909" cy="3151911"/>
              <a:chOff x="600346" y="2408061"/>
              <a:chExt cx="3587909" cy="3587909"/>
            </a:xfrm>
          </p:grpSpPr>
          <p:pic>
            <p:nvPicPr>
              <p:cNvPr id="5" name="Picture 4"/>
              <p:cNvPicPr>
                <a:picLocks noChangeAspect="1"/>
              </p:cNvPicPr>
              <p:nvPr/>
            </p:nvPicPr>
            <p:blipFill>
              <a:blip r:embed="rId2"/>
              <a:stretch>
                <a:fillRect/>
              </a:stretch>
            </p:blipFill>
            <p:spPr>
              <a:xfrm>
                <a:off x="600346" y="2408061"/>
                <a:ext cx="3587909" cy="3587909"/>
              </a:xfrm>
              <a:prstGeom prst="rect">
                <a:avLst/>
              </a:prstGeom>
            </p:spPr>
          </p:pic>
          <p:sp>
            <p:nvSpPr>
              <p:cNvPr id="6" name="Rectangle 5"/>
              <p:cNvSpPr/>
              <p:nvPr/>
            </p:nvSpPr>
            <p:spPr bwMode="auto">
              <a:xfrm>
                <a:off x="2431717" y="2599282"/>
                <a:ext cx="1756537" cy="315922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500">
                  <a:latin typeface="Arial" charset="0"/>
                </a:endParaRPr>
              </a:p>
            </p:txBody>
          </p:sp>
        </p:grpSp>
        <p:sp>
          <p:nvSpPr>
            <p:cNvPr id="10" name="Rectangle 7"/>
            <p:cNvSpPr>
              <a:spLocks noChangeArrowheads="1"/>
            </p:cNvSpPr>
            <p:nvPr/>
          </p:nvSpPr>
          <p:spPr bwMode="auto">
            <a:xfrm>
              <a:off x="6674761" y="6484228"/>
              <a:ext cx="2668252"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338138" algn="just" eaLnBrk="0" fontAlgn="base" hangingPunct="0">
                <a:spcBef>
                  <a:spcPct val="0"/>
                </a:spcBef>
                <a:spcAft>
                  <a:spcPct val="0"/>
                </a:spcAft>
              </a:pPr>
              <a:r>
                <a:rPr lang="en-US" altLang="en-US" sz="1100" dirty="0">
                  <a:latin typeface="Calibri" panose="020F0502020204030204" pitchFamily="34" charset="0"/>
                  <a:ea typeface="Arial" panose="020B0604020202020204" pitchFamily="34" charset="0"/>
                  <a:cs typeface="Times New Roman" panose="02020603050405020304" pitchFamily="18" charset="0"/>
                </a:rPr>
                <a:t>                                              </a:t>
              </a:r>
              <a:endParaRPr lang="en-US" altLang="en-US" dirty="0">
                <a:latin typeface="Arial" panose="020B0604020202020204" pitchFamily="34" charset="0"/>
              </a:endParaRPr>
            </a:p>
          </p:txBody>
        </p:sp>
        <p:pic>
          <p:nvPicPr>
            <p:cNvPr id="8200"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249" y="3154298"/>
              <a:ext cx="3403416" cy="315191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690" y="3060003"/>
              <a:ext cx="2783707" cy="324620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3"/>
            <p:cNvSpPr>
              <a:spLocks noChangeArrowheads="1"/>
            </p:cNvSpPr>
            <p:nvPr/>
          </p:nvSpPr>
          <p:spPr bwMode="auto">
            <a:xfrm>
              <a:off x="5132176" y="3662840"/>
              <a:ext cx="4036148" cy="4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338138" algn="just" eaLnBrk="0" fontAlgn="base" hangingPunct="0">
                <a:spcBef>
                  <a:spcPct val="0"/>
                </a:spcBef>
                <a:spcAft>
                  <a:spcPct val="0"/>
                </a:spcAft>
              </a:pPr>
              <a:r>
                <a:rPr lang="en-US" altLang="en-US" sz="1500" dirty="0">
                  <a:latin typeface="Times New Roman" panose="02020603050405020304" pitchFamily="18" charset="0"/>
                  <a:ea typeface="Arial" panose="020B0604020202020204" pitchFamily="34" charset="0"/>
                  <a:cs typeface="Times New Roman" panose="02020603050405020304" pitchFamily="18" charset="0"/>
                </a:rPr>
                <a:t>                                                    </a:t>
              </a:r>
              <a:endParaRPr lang="en-US" altLang="en-US" sz="1500" dirty="0">
                <a:latin typeface="Times New Roman" panose="02020603050405020304" pitchFamily="18" charset="0"/>
                <a:cs typeface="Times New Roman" panose="02020603050405020304" pitchFamily="18" charset="0"/>
              </a:endParaRPr>
            </a:p>
          </p:txBody>
        </p:sp>
        <p:sp>
          <p:nvSpPr>
            <p:cNvPr id="14" name="Rectangle 14"/>
            <p:cNvSpPr>
              <a:spLocks noChangeArrowheads="1"/>
            </p:cNvSpPr>
            <p:nvPr/>
          </p:nvSpPr>
          <p:spPr bwMode="auto">
            <a:xfrm>
              <a:off x="1346580" y="5914269"/>
              <a:ext cx="862328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1pPr>
              <a:lvl2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2pPr>
              <a:lvl3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3pPr>
              <a:lvl4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4pPr>
              <a:lvl5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5pPr>
              <a:lvl6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6pPr>
              <a:lvl7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7pPr>
              <a:lvl8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8pPr>
              <a:lvl9pPr eaLnBrk="0" fontAlgn="base" hangingPunct="0">
                <a:spcBef>
                  <a:spcPct val="0"/>
                </a:spcBef>
                <a:spcAft>
                  <a:spcPct val="0"/>
                </a:spcAft>
                <a:tabLst>
                  <a:tab pos="2970213" algn="ctr"/>
                  <a:tab pos="4371975" algn="l"/>
                </a:tabLst>
                <a:defRPr>
                  <a:solidFill>
                    <a:schemeClr val="tx1"/>
                  </a:solidFill>
                  <a:latin typeface="Arial" panose="020B0604020202020204" pitchFamily="34" charset="0"/>
                </a:defRPr>
              </a:lvl9pPr>
            </a:lstStyle>
            <a:p>
              <a:pPr indent="338138" algn="just">
                <a:tabLst>
                  <a:tab pos="2227660" algn="ctr"/>
                  <a:tab pos="3278981" algn="l"/>
                </a:tabLst>
              </a:pPr>
              <a:endParaRPr lang="en-US" altLang="en-US" sz="1500" dirty="0">
                <a:latin typeface="Times New Roman" panose="02020603050405020304" pitchFamily="18" charset="0"/>
                <a:ea typeface="Arial" panose="020B0604020202020204" pitchFamily="34" charset="0"/>
                <a:cs typeface="Times New Roman" panose="02020603050405020304" pitchFamily="18" charset="0"/>
              </a:endParaRPr>
            </a:p>
            <a:p>
              <a:pPr indent="338138" algn="just">
                <a:tabLst>
                  <a:tab pos="2227660" algn="ctr"/>
                  <a:tab pos="3278981" algn="l"/>
                </a:tabLst>
              </a:pPr>
              <a:r>
                <a:rPr lang="en-US" altLang="en-US" sz="1500" dirty="0">
                  <a:latin typeface="Times New Roman" panose="02020603050405020304" pitchFamily="18" charset="0"/>
                  <a:ea typeface="Arial" panose="020B0604020202020204" pitchFamily="34" charset="0"/>
                  <a:cs typeface="Times New Roman" panose="02020603050405020304" pitchFamily="18" charset="0"/>
                </a:rPr>
                <a:t> (1)	                                                   (2)                                                          (3)</a:t>
              </a:r>
              <a:endParaRPr lang="en-US" altLang="en-US" sz="1500" dirty="0">
                <a:latin typeface="Times New Roman" panose="02020603050405020304" pitchFamily="18" charset="0"/>
                <a:cs typeface="Times New Roman" panose="02020603050405020304" pitchFamily="18" charset="0"/>
              </a:endParaRPr>
            </a:p>
          </p:txBody>
        </p:sp>
      </p:grpSp>
      <p:sp>
        <p:nvSpPr>
          <p:cNvPr id="16" name="Rectangle 15"/>
          <p:cNvSpPr/>
          <p:nvPr/>
        </p:nvSpPr>
        <p:spPr>
          <a:xfrm>
            <a:off x="1211044" y="3057681"/>
            <a:ext cx="7693212" cy="734047"/>
          </a:xfrm>
          <a:prstGeom prst="rect">
            <a:avLst/>
          </a:prstGeom>
        </p:spPr>
        <p:txBody>
          <a:bodyPr wrap="square" lIns="68580" tIns="34290" rIns="68580" bIns="34290">
            <a:spAutoFit/>
          </a:bodyPr>
          <a:lstStyle/>
          <a:p>
            <a:pPr algn="just">
              <a:lnSpc>
                <a:spcPct val="120000"/>
              </a:lnSpc>
              <a:tabLst>
                <a:tab pos="202883" algn="l"/>
                <a:tab pos="472916" algn="l"/>
              </a:tabLst>
            </a:pP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Cân</a:t>
            </a: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a:latin typeface="Times New Roman" panose="02020603050405020304" pitchFamily="18" charset="0"/>
                <a:ea typeface="Arial" panose="020B0604020202020204" pitchFamily="34" charset="0"/>
                <a:cs typeface="Times New Roman" panose="02020603050405020304" pitchFamily="18" charset="0"/>
              </a:rPr>
              <a:t>(1) </a:t>
            </a:r>
            <a:r>
              <a:rPr lang="en-US" dirty="0" smtClean="0">
                <a:latin typeface="Times New Roman" panose="02020603050405020304" pitchFamily="18" charset="0"/>
                <a:ea typeface="Arial" panose="020B0604020202020204" pitchFamily="34" charset="0"/>
                <a:cs typeface="Times New Roman" panose="02020603050405020304" pitchFamily="18" charset="0"/>
              </a:rPr>
              <a:t>GHĐ: </a:t>
            </a:r>
            <a:r>
              <a:rPr lang="en-US" dirty="0">
                <a:latin typeface="Times New Roman" panose="02020603050405020304" pitchFamily="18" charset="0"/>
                <a:ea typeface="Arial" panose="020B0604020202020204" pitchFamily="34" charset="0"/>
                <a:cs typeface="Times New Roman" panose="02020603050405020304" pitchFamily="18" charset="0"/>
              </a:rPr>
              <a:t>20kg, </a:t>
            </a:r>
            <a:r>
              <a:rPr lang="en-US" dirty="0" smtClean="0">
                <a:latin typeface="Times New Roman" panose="02020603050405020304" pitchFamily="18" charset="0"/>
                <a:ea typeface="Arial" panose="020B0604020202020204" pitchFamily="34" charset="0"/>
                <a:cs typeface="Times New Roman" panose="02020603050405020304" pitchFamily="18" charset="0"/>
              </a:rPr>
              <a:t>ĐCNN: 0,05kg.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Cân</a:t>
            </a:r>
            <a:r>
              <a:rPr lang="en-US" dirty="0" smtClean="0">
                <a:latin typeface="Times New Roman" panose="02020603050405020304" pitchFamily="18" charset="0"/>
                <a:ea typeface="Arial" panose="020B0604020202020204" pitchFamily="34" charset="0"/>
                <a:cs typeface="Times New Roman" panose="02020603050405020304" pitchFamily="18" charset="0"/>
              </a:rPr>
              <a:t> (2) GHĐ: 2kg, ĐCNN: 10g.</a:t>
            </a:r>
            <a:endParaRPr lang="en-US" dirty="0" smtClean="0">
              <a:latin typeface="Times New Roman" panose="02020603050405020304" pitchFamily="18" charset="0"/>
              <a:cs typeface="Times New Roman" panose="02020603050405020304" pitchFamily="18" charset="0"/>
            </a:endParaRPr>
          </a:p>
          <a:p>
            <a:pPr marL="337661" algn="just">
              <a:lnSpc>
                <a:spcPct val="120000"/>
              </a:lnSpc>
              <a:tabLst>
                <a:tab pos="202883" algn="l"/>
                <a:tab pos="472916" algn="l"/>
              </a:tabLst>
            </a:pP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Cân</a:t>
            </a: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a:latin typeface="Times New Roman" panose="02020603050405020304" pitchFamily="18" charset="0"/>
                <a:ea typeface="Arial" panose="020B0604020202020204" pitchFamily="34" charset="0"/>
                <a:cs typeface="Times New Roman" panose="02020603050405020304" pitchFamily="18" charset="0"/>
              </a:rPr>
              <a:t>(3) </a:t>
            </a:r>
            <a:r>
              <a:rPr lang="en-US" dirty="0" smtClean="0">
                <a:latin typeface="Times New Roman" panose="02020603050405020304" pitchFamily="18" charset="0"/>
                <a:ea typeface="Arial" panose="020B0604020202020204" pitchFamily="34" charset="0"/>
                <a:cs typeface="Times New Roman" panose="02020603050405020304" pitchFamily="18" charset="0"/>
              </a:rPr>
              <a:t>ĐCNN: </a:t>
            </a:r>
            <a:r>
              <a:rPr lang="en-US" dirty="0">
                <a:latin typeface="Times New Roman" panose="02020603050405020304" pitchFamily="18" charset="0"/>
                <a:ea typeface="Arial" panose="020B0604020202020204" pitchFamily="34" charset="0"/>
                <a:cs typeface="Times New Roman" panose="02020603050405020304" pitchFamily="18" charset="0"/>
              </a:rPr>
              <a:t>0,001kg.</a:t>
            </a:r>
            <a:endParaRPr lang="en-US" dirty="0">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1170792" y="570179"/>
            <a:ext cx="5705451" cy="401648"/>
          </a:xfrm>
          <a:prstGeom prst="rect">
            <a:avLst/>
          </a:prstGeom>
          <a:noFill/>
        </p:spPr>
        <p:txBody>
          <a:bodyPr wrap="square" lIns="68580" tIns="34290" rIns="68580" bIns="34290" rtlCol="0">
            <a:spAutoFit/>
          </a:bodyPr>
          <a:lstStyle/>
          <a:p>
            <a:pPr algn="just">
              <a:lnSpc>
                <a:spcPct val="120000"/>
              </a:lnSpc>
              <a:tabLst>
                <a:tab pos="472916" algn="l"/>
              </a:tabLst>
            </a:pPr>
            <a:r>
              <a:rPr lang="en-US" dirty="0" smtClean="0">
                <a:latin typeface="Times New Roman" panose="02020603050405020304" pitchFamily="18" charset="0"/>
                <a:ea typeface="Arial" panose="020B0604020202020204" pitchFamily="34" charset="0"/>
                <a:cs typeface="Times New Roman" panose="02020603050405020304" pitchFamily="18" charset="0"/>
              </a:rPr>
              <a:t>   =&gt;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Đơn</a:t>
            </a: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vị</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đo</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khối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lượng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Tấn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tạ</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yến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kilogam</a:t>
            </a:r>
            <a:r>
              <a:rPr lang="en-US" dirty="0">
                <a:latin typeface="Times New Roman" panose="02020603050405020304" pitchFamily="18" charset="0"/>
                <a:ea typeface="Arial" panose="020B0604020202020204" pitchFamily="34" charset="0"/>
                <a:cs typeface="Times New Roman" panose="02020603050405020304" pitchFamily="18" charset="0"/>
              </a:rPr>
              <a:t>, gam…</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295400" y="1059649"/>
            <a:ext cx="4282653" cy="401648"/>
          </a:xfrm>
          <a:prstGeom prst="rect">
            <a:avLst/>
          </a:prstGeom>
          <a:noFill/>
        </p:spPr>
        <p:txBody>
          <a:bodyPr wrap="square" lIns="68580" tIns="34290" rIns="68580" bIns="34290" rtlCol="0">
            <a:spAutoFit/>
          </a:bodyPr>
          <a:lstStyle/>
          <a:p>
            <a:pPr algn="just">
              <a:lnSpc>
                <a:spcPct val="120000"/>
              </a:lnSpc>
              <a:tabLst>
                <a:tab pos="472916" algn="l"/>
              </a:tabLst>
            </a:pPr>
            <a:r>
              <a:rPr lang="en-US" dirty="0" smtClean="0">
                <a:latin typeface="Times New Roman" panose="02020603050405020304" pitchFamily="18" charset="0"/>
                <a:ea typeface="Arial" panose="020B0604020202020204" pitchFamily="34" charset="0"/>
                <a:cs typeface="Times New Roman" panose="02020603050405020304" pitchFamily="18" charset="0"/>
              </a:rPr>
              <a:t>   =&gt;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Dụng</a:t>
            </a: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cụ</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dùng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đo</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khối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lượng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Cân</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127595" y="1513426"/>
            <a:ext cx="7395136" cy="401648"/>
          </a:xfrm>
          <a:prstGeom prst="rect">
            <a:avLst/>
          </a:prstGeom>
          <a:noFill/>
        </p:spPr>
        <p:txBody>
          <a:bodyPr wrap="square" lIns="68580" tIns="34290" rIns="68580" bIns="34290" rtlCol="0">
            <a:spAutoFit/>
          </a:bodyPr>
          <a:lstStyle/>
          <a:p>
            <a:pPr algn="just">
              <a:lnSpc>
                <a:spcPct val="120000"/>
              </a:lnSpc>
              <a:tabLst>
                <a:tab pos="472916" algn="l"/>
              </a:tabLst>
            </a:pPr>
            <a:r>
              <a:rPr lang="en-US" dirty="0" smtClean="0">
                <a:latin typeface="Times New Roman" panose="02020603050405020304" pitchFamily="18" charset="0"/>
                <a:ea typeface="Arial" panose="020B0604020202020204" pitchFamily="34" charset="0"/>
                <a:cs typeface="Times New Roman" panose="02020603050405020304" pitchFamily="18" charset="0"/>
              </a:rPr>
              <a:t>   =&gt;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Một</a:t>
            </a: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số</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loại</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cân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như</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Cân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đòn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cân</a:t>
            </a:r>
            <a:r>
              <a:rPr lang="en-US" dirty="0">
                <a:latin typeface="Times New Roman" panose="02020603050405020304" pitchFamily="18" charset="0"/>
                <a:ea typeface="Arial" panose="020B0604020202020204" pitchFamily="34" charset="0"/>
                <a:cs typeface="Times New Roman" panose="02020603050405020304" pitchFamily="18" charset="0"/>
              </a:rPr>
              <a:t> y </a:t>
            </a:r>
            <a:r>
              <a:rPr lang="en-US" dirty="0" err="1">
                <a:latin typeface="Times New Roman" panose="02020603050405020304" pitchFamily="18" charset="0"/>
                <a:ea typeface="Arial" panose="020B0604020202020204" pitchFamily="34" charset="0"/>
                <a:cs typeface="Times New Roman" panose="02020603050405020304" pitchFamily="18" charset="0"/>
              </a:rPr>
              <a:t>tế</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cân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điện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tử</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cân</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đồng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hồ</a:t>
            </a:r>
            <a:r>
              <a:rPr lang="en-US" dirty="0" smtClean="0">
                <a:latin typeface="Times New Roman" panose="02020603050405020304" pitchFamily="18" charset="0"/>
                <a:ea typeface="Arial" panose="020B060402020202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153474" y="1722909"/>
            <a:ext cx="6242941" cy="734047"/>
          </a:xfrm>
          <a:prstGeom prst="rect">
            <a:avLst/>
          </a:prstGeom>
          <a:noFill/>
        </p:spPr>
        <p:txBody>
          <a:bodyPr wrap="square" lIns="68580" tIns="34290" rIns="68580" bIns="34290" rtlCol="0">
            <a:spAutoFit/>
          </a:bodyPr>
          <a:lstStyle/>
          <a:p>
            <a:pPr algn="just">
              <a:lnSpc>
                <a:spcPct val="120000"/>
              </a:lnSpc>
              <a:tabLst>
                <a:tab pos="472916" algn="l"/>
              </a:tabLst>
            </a:pPr>
            <a:r>
              <a:rPr lang="en-US" dirty="0" smtClean="0">
                <a:latin typeface="Times New Roman" panose="02020603050405020304" pitchFamily="18" charset="0"/>
                <a:ea typeface="Arial" panose="020B0604020202020204" pitchFamily="34" charset="0"/>
                <a:cs typeface="Times New Roman" panose="02020603050405020304" pitchFamily="18" charset="0"/>
              </a:rPr>
              <a:t>    =&gt; </a:t>
            </a:r>
            <a:r>
              <a:rPr lang="en-US" dirty="0" err="1" smtClean="0">
                <a:latin typeface="Times New Roman" panose="02020603050405020304" pitchFamily="18" charset="0"/>
                <a:ea typeface="Arial" panose="020B0604020202020204" pitchFamily="34" charset="0"/>
                <a:cs typeface="Times New Roman" panose="02020603050405020304" pitchFamily="18" charset="0"/>
              </a:rPr>
              <a:t>Cân</a:t>
            </a:r>
            <a:r>
              <a:rPr lang="en-US" dirty="0" smtClean="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đồng</a:t>
            </a: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dirty="0" err="1">
                <a:latin typeface="Times New Roman" panose="02020603050405020304" pitchFamily="18" charset="0"/>
                <a:ea typeface="Arial" panose="020B0604020202020204" pitchFamily="34" charset="0"/>
                <a:cs typeface="Times New Roman" panose="02020603050405020304" pitchFamily="18" charset="0"/>
              </a:rPr>
              <a:t>hồ</a:t>
            </a:r>
            <a:r>
              <a:rPr lang="en-US" dirty="0">
                <a:latin typeface="Times New Roman" panose="02020603050405020304" pitchFamily="18" charset="0"/>
                <a:ea typeface="Arial" panose="020B060402020202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lnSpc>
                <a:spcPct val="120000"/>
              </a:lnSpc>
              <a:tabLst>
                <a:tab pos="472916" algn="l"/>
              </a:tabLst>
            </a:pPr>
            <a:endParaRPr lang="en-US" dirty="0">
              <a:latin typeface="Times New Roman" panose="02020603050405020304" pitchFamily="18" charset="0"/>
              <a:cs typeface="Times New Roman" panose="02020603050405020304" pitchFamily="18" charset="0"/>
            </a:endParaRPr>
          </a:p>
        </p:txBody>
      </p:sp>
      <p:sp>
        <p:nvSpPr>
          <p:cNvPr id="21" name="Rectangle 20"/>
          <p:cNvSpPr/>
          <p:nvPr/>
        </p:nvSpPr>
        <p:spPr bwMode="auto">
          <a:xfrm>
            <a:off x="4439198" y="53396"/>
            <a:ext cx="1637203" cy="277752"/>
          </a:xfrm>
          <a:prstGeom prst="rect">
            <a:avLst/>
          </a:prstGeom>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1500" dirty="0" err="1">
                <a:solidFill>
                  <a:schemeClr val="tx1"/>
                </a:solidFill>
                <a:latin typeface="Arial" charset="0"/>
              </a:rPr>
              <a:t>Thời</a:t>
            </a:r>
            <a:r>
              <a:rPr lang="en-US" sz="1500" dirty="0">
                <a:solidFill>
                  <a:schemeClr val="tx1"/>
                </a:solidFill>
                <a:latin typeface="Arial" charset="0"/>
              </a:rPr>
              <a:t> </a:t>
            </a:r>
            <a:r>
              <a:rPr lang="en-US" sz="1500" dirty="0" err="1">
                <a:solidFill>
                  <a:schemeClr val="tx1"/>
                </a:solidFill>
                <a:latin typeface="Arial" charset="0"/>
              </a:rPr>
              <a:t>gian</a:t>
            </a:r>
            <a:r>
              <a:rPr lang="en-US" sz="1500" dirty="0">
                <a:solidFill>
                  <a:schemeClr val="tx1"/>
                </a:solidFill>
                <a:latin typeface="Arial" charset="0"/>
              </a:rPr>
              <a:t>: 3 </a:t>
            </a:r>
            <a:r>
              <a:rPr lang="en-US" sz="1500" dirty="0" err="1">
                <a:solidFill>
                  <a:schemeClr val="tx1"/>
                </a:solidFill>
                <a:latin typeface="Arial" charset="0"/>
              </a:rPr>
              <a:t>phút</a:t>
            </a:r>
            <a:endParaRPr lang="en-US" sz="1500" dirty="0">
              <a:solidFill>
                <a:schemeClr val="tx1"/>
              </a:solidFill>
              <a:latin typeface="Arial" charset="0"/>
            </a:endParaRPr>
          </a:p>
        </p:txBody>
      </p:sp>
      <p:sp>
        <p:nvSpPr>
          <p:cNvPr id="22" name="Rectangle 21"/>
          <p:cNvSpPr/>
          <p:nvPr/>
        </p:nvSpPr>
        <p:spPr bwMode="auto">
          <a:xfrm>
            <a:off x="1986454" y="46982"/>
            <a:ext cx="2357046" cy="277752"/>
          </a:xfrm>
          <a:prstGeom prst="rect">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1500" dirty="0">
                <a:latin typeface="Arial" charset="0"/>
              </a:rPr>
              <a:t>THẢO LUẬN CẶP ĐÔI</a:t>
            </a:r>
          </a:p>
        </p:txBody>
      </p:sp>
    </p:spTree>
    <p:extLst>
      <p:ext uri="{BB962C8B-B14F-4D97-AF65-F5344CB8AC3E}">
        <p14:creationId xmlns:p14="http://schemas.microsoft.com/office/powerpoint/2010/main" val="310664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3" grpId="0"/>
      <p:bldP spid="24" grpId="0"/>
      <p:bldP spid="25" grpId="0"/>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32212" y="1770955"/>
            <a:ext cx="5659820" cy="346249"/>
          </a:xfrm>
          <a:prstGeom prst="rect">
            <a:avLst/>
          </a:prstGeom>
        </p:spPr>
        <p:txBody>
          <a:bodyPr wrap="square" lIns="68580" tIns="34290" rIns="68580" bIns="34290">
            <a:spAutoFit/>
          </a:bodyPr>
          <a:lstStyle/>
          <a:p>
            <a:r>
              <a:rPr lang="vi-VN" sz="1800" dirty="0">
                <a:solidFill>
                  <a:srgbClr val="FF0000"/>
                </a:solidFill>
                <a:latin typeface="Times New Roman" panose="02020603050405020304" pitchFamily="18" charset="0"/>
                <a:cs typeface="Times New Roman" panose="02020603050405020304" pitchFamily="18" charset="0"/>
              </a:rPr>
              <a:t>   Ngoài ra người ta còn dùng các đ</a:t>
            </a:r>
            <a:r>
              <a:rPr lang="en-US" sz="1800" dirty="0">
                <a:solidFill>
                  <a:srgbClr val="FF0000"/>
                </a:solidFill>
                <a:latin typeface="Times New Roman" panose="02020603050405020304" pitchFamily="18" charset="0"/>
                <a:cs typeface="Times New Roman" panose="02020603050405020304" pitchFamily="18" charset="0"/>
              </a:rPr>
              <a:t>ơ</a:t>
            </a:r>
            <a:r>
              <a:rPr lang="vi-VN" sz="1800" dirty="0">
                <a:solidFill>
                  <a:srgbClr val="FF0000"/>
                </a:solidFill>
                <a:latin typeface="Times New Roman" panose="02020603050405020304" pitchFamily="18" charset="0"/>
                <a:cs typeface="Times New Roman" panose="02020603050405020304" pitchFamily="18" charset="0"/>
              </a:rPr>
              <a:t>n vị </a:t>
            </a:r>
            <a:r>
              <a:rPr lang="en-US" sz="1800" dirty="0" err="1">
                <a:solidFill>
                  <a:srgbClr val="FF0000"/>
                </a:solidFill>
                <a:latin typeface="Times New Roman" panose="02020603050405020304" pitchFamily="18" charset="0"/>
                <a:cs typeface="Times New Roman" panose="02020603050405020304" pitchFamily="18" charset="0"/>
              </a:rPr>
              <a:t>đo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khối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lượng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nào</a:t>
            </a:r>
            <a:r>
              <a:rPr lang="en-US" sz="1800" dirty="0">
                <a:solidFill>
                  <a:srgbClr val="FF0000"/>
                </a:solidFill>
                <a:latin typeface="Times New Roman" panose="02020603050405020304" pitchFamily="18" charset="0"/>
                <a:cs typeface="Times New Roman" panose="02020603050405020304" pitchFamily="18" charset="0"/>
              </a:rPr>
              <a:t>?</a:t>
            </a:r>
            <a:endParaRPr lang="vi-VN" sz="1800" dirty="0">
              <a:solidFill>
                <a:srgbClr val="FF0000"/>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056534835"/>
              </p:ext>
            </p:extLst>
          </p:nvPr>
        </p:nvGraphicFramePr>
        <p:xfrm>
          <a:off x="3392362" y="2234755"/>
          <a:ext cx="5539518" cy="1943100"/>
        </p:xfrm>
        <a:graphic>
          <a:graphicData uri="http://schemas.openxmlformats.org/drawingml/2006/table">
            <a:tbl>
              <a:tblPr firstRow="1" bandRow="1">
                <a:tableStyleId>{5C22544A-7EE6-4342-B048-85BDC9FD1C3A}</a:tableStyleId>
              </a:tblPr>
              <a:tblGrid>
                <a:gridCol w="1846506">
                  <a:extLst>
                    <a:ext uri="{9D8B030D-6E8A-4147-A177-3AD203B41FA5}">
                      <a16:colId xmlns:a16="http://schemas.microsoft.com/office/drawing/2014/main" val="3979404495"/>
                    </a:ext>
                  </a:extLst>
                </a:gridCol>
                <a:gridCol w="1846506">
                  <a:extLst>
                    <a:ext uri="{9D8B030D-6E8A-4147-A177-3AD203B41FA5}">
                      <a16:colId xmlns:a16="http://schemas.microsoft.com/office/drawing/2014/main" val="4141984493"/>
                    </a:ext>
                  </a:extLst>
                </a:gridCol>
                <a:gridCol w="1846506">
                  <a:extLst>
                    <a:ext uri="{9D8B030D-6E8A-4147-A177-3AD203B41FA5}">
                      <a16:colId xmlns:a16="http://schemas.microsoft.com/office/drawing/2014/main" val="3632965719"/>
                    </a:ext>
                  </a:extLst>
                </a:gridCol>
              </a:tblGrid>
              <a:tr h="297180">
                <a:tc>
                  <a:txBody>
                    <a:bodyPr/>
                    <a:lstStyle/>
                    <a:p>
                      <a:pPr algn="ctr"/>
                      <a:r>
                        <a:rPr lang="vi-VN" sz="1500" dirty="0" smtClean="0">
                          <a:solidFill>
                            <a:schemeClr val="tx1"/>
                          </a:solidFill>
                          <a:latin typeface="Times New Roman" panose="02020603050405020304" pitchFamily="18" charset="0"/>
                          <a:cs typeface="Times New Roman" panose="02020603050405020304" pitchFamily="18" charset="0"/>
                        </a:rPr>
                        <a:t>Đơn</a:t>
                      </a:r>
                      <a:r>
                        <a:rPr lang="vi-VN" sz="1500" baseline="0" dirty="0" smtClean="0">
                          <a:solidFill>
                            <a:schemeClr val="tx1"/>
                          </a:solidFill>
                          <a:latin typeface="Times New Roman" panose="02020603050405020304" pitchFamily="18" charset="0"/>
                          <a:cs typeface="Times New Roman" panose="02020603050405020304" pitchFamily="18" charset="0"/>
                        </a:rPr>
                        <a:t> vị</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1500" dirty="0" smtClean="0">
                          <a:solidFill>
                            <a:schemeClr val="tx1"/>
                          </a:solidFill>
                          <a:latin typeface="Times New Roman" panose="02020603050405020304" pitchFamily="18" charset="0"/>
                          <a:cs typeface="Times New Roman" panose="02020603050405020304" pitchFamily="18" charset="0"/>
                        </a:rPr>
                        <a:t>Ký</a:t>
                      </a:r>
                      <a:r>
                        <a:rPr lang="vi-VN" sz="1500" baseline="0" dirty="0" smtClean="0">
                          <a:solidFill>
                            <a:schemeClr val="tx1"/>
                          </a:solidFill>
                          <a:latin typeface="Times New Roman" panose="02020603050405020304" pitchFamily="18" charset="0"/>
                          <a:cs typeface="Times New Roman" panose="02020603050405020304" pitchFamily="18" charset="0"/>
                        </a:rPr>
                        <a:t> hiệu </a:t>
                      </a:r>
                      <a:endParaRPr lang="en-US" sz="15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1500" dirty="0" smtClean="0">
                          <a:solidFill>
                            <a:schemeClr val="tx1"/>
                          </a:solidFill>
                          <a:latin typeface="Times New Roman" panose="02020603050405020304" pitchFamily="18" charset="0"/>
                          <a:cs typeface="Times New Roman" panose="02020603050405020304" pitchFamily="18" charset="0"/>
                        </a:rPr>
                        <a:t>Đổi</a:t>
                      </a:r>
                      <a:r>
                        <a:rPr lang="vi-VN" sz="1500" baseline="0" dirty="0" smtClean="0">
                          <a:solidFill>
                            <a:schemeClr val="tx1"/>
                          </a:solidFill>
                          <a:latin typeface="Times New Roman" panose="02020603050405020304" pitchFamily="18" charset="0"/>
                          <a:cs typeface="Times New Roman" panose="02020603050405020304" pitchFamily="18" charset="0"/>
                        </a:rPr>
                        <a:t> ra kilôgam</a:t>
                      </a:r>
                      <a:endParaRPr lang="en-US" sz="1500"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6286344"/>
                  </a:ext>
                </a:extLst>
              </a:tr>
              <a:tr h="297180">
                <a:tc>
                  <a:txBody>
                    <a:bodyPr/>
                    <a:lstStyle/>
                    <a:p>
                      <a:r>
                        <a:rPr lang="vi-VN" sz="1500" dirty="0" smtClean="0">
                          <a:latin typeface="Times New Roman" panose="02020603050405020304" pitchFamily="18" charset="0"/>
                          <a:cs typeface="Times New Roman" panose="02020603050405020304" pitchFamily="18" charset="0"/>
                        </a:rPr>
                        <a:t>tấn (tonne)</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1500" dirty="0" smtClean="0">
                          <a:latin typeface="Times New Roman" panose="02020603050405020304" pitchFamily="18" charset="0"/>
                          <a:cs typeface="Times New Roman" panose="02020603050405020304" pitchFamily="18" charset="0"/>
                        </a:rPr>
                        <a:t>t</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1500" dirty="0" smtClean="0">
                          <a:latin typeface="Times New Roman" panose="02020603050405020304" pitchFamily="18" charset="0"/>
                          <a:cs typeface="Times New Roman" panose="02020603050405020304" pitchFamily="18" charset="0"/>
                        </a:rPr>
                        <a:t>       </a:t>
                      </a:r>
                      <a:r>
                        <a:rPr lang="vi-VN" sz="1500" dirty="0" smtClean="0">
                          <a:latin typeface="Times New Roman" panose="02020603050405020304" pitchFamily="18" charset="0"/>
                          <a:cs typeface="Times New Roman" panose="02020603050405020304" pitchFamily="18" charset="0"/>
                        </a:rPr>
                        <a:t>1000kg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590031"/>
                  </a:ext>
                </a:extLst>
              </a:tr>
              <a:tr h="525780">
                <a:tc>
                  <a:txBody>
                    <a:bodyPr/>
                    <a:lstStyle/>
                    <a:p>
                      <a:r>
                        <a:rPr lang="vi-VN" sz="1500" dirty="0" smtClean="0">
                          <a:latin typeface="Times New Roman" panose="02020603050405020304" pitchFamily="18" charset="0"/>
                          <a:cs typeface="Times New Roman" panose="02020603050405020304" pitchFamily="18" charset="0"/>
                        </a:rPr>
                        <a:t>kilôgam (kilogram)</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1500" dirty="0" smtClean="0">
                          <a:latin typeface="Times New Roman" panose="02020603050405020304" pitchFamily="18" charset="0"/>
                          <a:cs typeface="Times New Roman" panose="02020603050405020304" pitchFamily="18" charset="0"/>
                        </a:rPr>
                        <a:t>kg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1500" dirty="0" smtClean="0">
                          <a:latin typeface="Times New Roman" panose="02020603050405020304" pitchFamily="18" charset="0"/>
                          <a:cs typeface="Times New Roman" panose="02020603050405020304" pitchFamily="18" charset="0"/>
                        </a:rPr>
                        <a:t>       1kg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444276"/>
                  </a:ext>
                </a:extLst>
              </a:tr>
              <a:tr h="297180">
                <a:tc>
                  <a:txBody>
                    <a:bodyPr/>
                    <a:lstStyle/>
                    <a:p>
                      <a:r>
                        <a:rPr lang="vi-VN" sz="1500" dirty="0" smtClean="0">
                          <a:latin typeface="Times New Roman" panose="02020603050405020304" pitchFamily="18" charset="0"/>
                          <a:cs typeface="Times New Roman" panose="02020603050405020304" pitchFamily="18" charset="0"/>
                        </a:rPr>
                        <a:t>gam (gram)</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1500" dirty="0" smtClean="0">
                          <a:latin typeface="Times New Roman" panose="02020603050405020304" pitchFamily="18" charset="0"/>
                          <a:cs typeface="Times New Roman" panose="02020603050405020304" pitchFamily="18" charset="0"/>
                        </a:rPr>
                        <a:t>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1500" dirty="0" smtClean="0">
                          <a:latin typeface="Times New Roman" panose="02020603050405020304" pitchFamily="18" charset="0"/>
                          <a:cs typeface="Times New Roman" panose="02020603050405020304" pitchFamily="18" charset="0"/>
                        </a:rPr>
                        <a:t>        0,001kg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7682540"/>
                  </a:ext>
                </a:extLst>
              </a:tr>
              <a:tr h="525780">
                <a:tc>
                  <a:txBody>
                    <a:bodyPr/>
                    <a:lstStyle/>
                    <a:p>
                      <a:r>
                        <a:rPr lang="vi-VN" sz="1500" dirty="0" smtClean="0">
                          <a:latin typeface="Times New Roman" panose="02020603050405020304" pitchFamily="18" charset="0"/>
                          <a:cs typeface="Times New Roman" panose="02020603050405020304" pitchFamily="18" charset="0"/>
                        </a:rPr>
                        <a:t>miligam (miligram)</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vi-VN" sz="1500" dirty="0" smtClean="0">
                          <a:latin typeface="Times New Roman" panose="02020603050405020304" pitchFamily="18" charset="0"/>
                          <a:cs typeface="Times New Roman" panose="02020603050405020304" pitchFamily="18" charset="0"/>
                        </a:rPr>
                        <a:t>mg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1500" dirty="0" smtClean="0">
                          <a:latin typeface="Times New Roman" panose="02020603050405020304" pitchFamily="18" charset="0"/>
                          <a:cs typeface="Times New Roman" panose="02020603050405020304" pitchFamily="18" charset="0"/>
                        </a:rPr>
                        <a:t>        0,000.001kg</a:t>
                      </a:r>
                      <a:endParaRPr lang="en-US" sz="1500" dirty="0">
                        <a:latin typeface="Times New Roman" panose="02020603050405020304" pitchFamily="18" charset="0"/>
                        <a:cs typeface="Times New Roman" panose="02020603050405020304" pitchFamily="18" charset="0"/>
                      </a:endParaRPr>
                    </a:p>
                  </a:txBody>
                  <a:tcPr marL="68580" marR="68580" marT="34290" marB="3429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4267272"/>
                  </a:ext>
                </a:extLst>
              </a:tr>
            </a:tbl>
          </a:graphicData>
        </a:graphic>
      </p:graphicFrame>
      <p:sp>
        <p:nvSpPr>
          <p:cNvPr id="12" name="Rectangle 11"/>
          <p:cNvSpPr/>
          <p:nvPr/>
        </p:nvSpPr>
        <p:spPr>
          <a:xfrm>
            <a:off x="3332212" y="1118628"/>
            <a:ext cx="5458694" cy="623248"/>
          </a:xfrm>
          <a:prstGeom prst="rect">
            <a:avLst/>
          </a:prstGeom>
        </p:spPr>
        <p:txBody>
          <a:bodyPr wrap="square" lIns="68580" tIns="34290" rIns="68580" bIns="34290">
            <a:spAutoFit/>
          </a:bodyPr>
          <a:lstStyle/>
          <a:p>
            <a:r>
              <a:rPr lang="vi-VN" sz="1800" dirty="0">
                <a:solidFill>
                  <a:srgbClr val="FF0000"/>
                </a:solidFill>
                <a:latin typeface="Times New Roman" panose="02020603050405020304" pitchFamily="18" charset="0"/>
                <a:cs typeface="Times New Roman" panose="02020603050405020304" pitchFamily="18" charset="0"/>
              </a:rPr>
              <a:t>     Đơn vị đo khối lượng trong hệ thống đo lường chính thức của nước ta hiện nay là </a:t>
            </a:r>
            <a:r>
              <a:rPr lang="en-US" sz="1800" dirty="0" err="1">
                <a:solidFill>
                  <a:srgbClr val="FF0000"/>
                </a:solidFill>
                <a:latin typeface="Times New Roman" panose="02020603050405020304" pitchFamily="18" charset="0"/>
                <a:cs typeface="Times New Roman" panose="02020603050405020304" pitchFamily="18" charset="0"/>
              </a:rPr>
              <a:t>gì</a:t>
            </a:r>
            <a:r>
              <a:rPr lang="en-US" sz="1800" dirty="0">
                <a:solidFill>
                  <a:srgbClr val="FF0000"/>
                </a:solidFill>
                <a:latin typeface="Times New Roman" panose="02020603050405020304" pitchFamily="18" charset="0"/>
                <a:cs typeface="Times New Roman" panose="02020603050405020304" pitchFamily="18" charset="0"/>
              </a:rPr>
              <a:t>?</a:t>
            </a:r>
            <a:endParaRPr lang="vi-VN" sz="1800" dirty="0">
              <a:solidFill>
                <a:srgbClr val="FF0000"/>
              </a:solidFill>
              <a:latin typeface="Times New Roman" panose="02020603050405020304" pitchFamily="18" charset="0"/>
              <a:cs typeface="Times New Roman" panose="02020603050405020304" pitchFamily="18" charset="0"/>
            </a:endParaRPr>
          </a:p>
        </p:txBody>
      </p:sp>
      <p:sp>
        <p:nvSpPr>
          <p:cNvPr id="16" name="AutoShape 4" descr="20%"/>
          <p:cNvSpPr>
            <a:spLocks noChangeArrowheads="1"/>
          </p:cNvSpPr>
          <p:nvPr/>
        </p:nvSpPr>
        <p:spPr bwMode="auto">
          <a:xfrm>
            <a:off x="144895" y="0"/>
            <a:ext cx="3134918"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6"/>
          <p:cNvSpPr txBox="1">
            <a:spLocks noChangeArrowheads="1"/>
          </p:cNvSpPr>
          <p:nvPr/>
        </p:nvSpPr>
        <p:spPr bwMode="auto">
          <a:xfrm>
            <a:off x="289634" y="1475663"/>
            <a:ext cx="1300563" cy="37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9" tIns="50945" rIns="101889" bIns="50945">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1800" b="1" i="1" dirty="0">
                <a:latin typeface="Times New Roman" panose="02020603050405020304" pitchFamily="18" charset="0"/>
                <a:cs typeface="Times New Roman" panose="02020603050405020304" pitchFamily="18" charset="0"/>
              </a:rPr>
              <a:t>Kí hiệu</a:t>
            </a:r>
            <a:r>
              <a:rPr lang="vi-VN" altLang="vi-VN" sz="1800" dirty="0">
                <a:latin typeface="Times New Roman" panose="02020603050405020304" pitchFamily="18" charset="0"/>
                <a:cs typeface="Times New Roman" panose="02020603050405020304" pitchFamily="18" charset="0"/>
              </a:rPr>
              <a:t>: </a:t>
            </a:r>
            <a:r>
              <a:rPr lang="vi-VN" altLang="vi-VN" sz="1800" b="1" dirty="0">
                <a:solidFill>
                  <a:srgbClr val="FF0000"/>
                </a:solidFill>
                <a:latin typeface="Times New Roman" panose="02020603050405020304" pitchFamily="18" charset="0"/>
                <a:cs typeface="Times New Roman" panose="02020603050405020304" pitchFamily="18" charset="0"/>
              </a:rPr>
              <a:t>kg</a:t>
            </a:r>
          </a:p>
        </p:txBody>
      </p:sp>
      <p:sp>
        <p:nvSpPr>
          <p:cNvPr id="18" name="Text Box 6"/>
          <p:cNvSpPr txBox="1">
            <a:spLocks noChangeArrowheads="1"/>
          </p:cNvSpPr>
          <p:nvPr/>
        </p:nvSpPr>
        <p:spPr bwMode="auto">
          <a:xfrm>
            <a:off x="92500" y="66736"/>
            <a:ext cx="299539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1800" b="1" dirty="0">
                <a:solidFill>
                  <a:srgbClr val="FF0000"/>
                </a:solidFill>
                <a:latin typeface="Times New Roman" panose="02020603050405020304" pitchFamily="18" charset="0"/>
                <a:cs typeface="Times New Roman" panose="02020603050405020304" pitchFamily="18" charset="0"/>
              </a:rPr>
              <a:t>III. ĐO KHỐI LƯỢNG</a:t>
            </a:r>
          </a:p>
        </p:txBody>
      </p:sp>
      <p:sp>
        <p:nvSpPr>
          <p:cNvPr id="19" name="Text Box 25"/>
          <p:cNvSpPr txBox="1">
            <a:spLocks noChangeArrowheads="1"/>
          </p:cNvSpPr>
          <p:nvPr/>
        </p:nvSpPr>
        <p:spPr bwMode="auto">
          <a:xfrm>
            <a:off x="117036" y="569668"/>
            <a:ext cx="2880122" cy="734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107829" y="1793054"/>
            <a:ext cx="2977546" cy="1731243"/>
          </a:xfrm>
          <a:prstGeom prst="rect">
            <a:avLst/>
          </a:prstGeom>
        </p:spPr>
        <p:txBody>
          <a:bodyPr wrap="square" lIns="68580" tIns="34290" rIns="68580" bIns="34290">
            <a:spAutoFit/>
          </a:bodyPr>
          <a:lstStyle/>
          <a:p>
            <a:pPr algn="just">
              <a:lnSpc>
                <a:spcPct val="120000"/>
              </a:lnSpc>
              <a:spcAft>
                <a:spcPts val="450"/>
              </a:spcAft>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kilogam</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tấn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(tone); gam (gram);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miligam</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(milligram)…</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 Box 25"/>
          <p:cNvSpPr txBox="1">
            <a:spLocks noChangeArrowheads="1"/>
          </p:cNvSpPr>
          <p:nvPr/>
        </p:nvSpPr>
        <p:spPr bwMode="auto">
          <a:xfrm>
            <a:off x="117037" y="313368"/>
            <a:ext cx="3464450" cy="401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 Box 5"/>
          <p:cNvSpPr txBox="1">
            <a:spLocks noChangeArrowheads="1"/>
          </p:cNvSpPr>
          <p:nvPr/>
        </p:nvSpPr>
        <p:spPr bwMode="auto">
          <a:xfrm>
            <a:off x="-152216" y="1061387"/>
            <a:ext cx="38162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9" tIns="50945" rIns="101889" bIns="50945">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just">
              <a:lnSpc>
                <a:spcPct val="150000"/>
              </a:lnSpc>
              <a:spcBef>
                <a:spcPts val="450"/>
              </a:spcBef>
              <a:buNone/>
            </a:pPr>
            <a:r>
              <a:rPr lang="en-US" altLang="vi-VN" sz="1700" b="1" i="1" dirty="0">
                <a:latin typeface="Times New Roman" panose="02020603050405020304" pitchFamily="18" charset="0"/>
                <a:cs typeface="Times New Roman" panose="02020603050405020304" pitchFamily="18" charset="0"/>
              </a:rPr>
              <a:t>    -  </a:t>
            </a:r>
            <a:r>
              <a:rPr lang="en-US" altLang="vi-VN" sz="1700" b="1" i="1" dirty="0">
                <a:solidFill>
                  <a:srgbClr val="0000CC"/>
                </a:solidFill>
                <a:latin typeface="Times New Roman" panose="02020603050405020304" pitchFamily="18" charset="0"/>
                <a:cs typeface="Times New Roman" panose="02020603050405020304" pitchFamily="18" charset="0"/>
              </a:rPr>
              <a:t>Đ</a:t>
            </a:r>
            <a:r>
              <a:rPr lang="vi-VN" altLang="vi-VN" sz="1700" b="1" i="1" dirty="0">
                <a:solidFill>
                  <a:srgbClr val="0000CC"/>
                </a:solidFill>
                <a:latin typeface="Times New Roman" panose="02020603050405020304" pitchFamily="18" charset="0"/>
                <a:cs typeface="Times New Roman" panose="02020603050405020304" pitchFamily="18" charset="0"/>
              </a:rPr>
              <a:t>ơn vị đo khối lượng là</a:t>
            </a:r>
            <a:r>
              <a:rPr lang="en-US" altLang="vi-VN" sz="1700" b="1" i="1" dirty="0">
                <a:solidFill>
                  <a:srgbClr val="0000CC"/>
                </a:solidFill>
                <a:latin typeface="Times New Roman" panose="02020603050405020304" pitchFamily="18" charset="0"/>
                <a:cs typeface="Times New Roman" panose="02020603050405020304" pitchFamily="18" charset="0"/>
              </a:rPr>
              <a:t> </a:t>
            </a:r>
            <a:r>
              <a:rPr lang="vi-VN" altLang="vi-VN" sz="1700" b="1" i="1" dirty="0">
                <a:solidFill>
                  <a:srgbClr val="FF0000"/>
                </a:solidFill>
                <a:latin typeface="Times New Roman" panose="02020603050405020304" pitchFamily="18" charset="0"/>
                <a:cs typeface="Times New Roman" panose="02020603050405020304" pitchFamily="18" charset="0"/>
              </a:rPr>
              <a:t>kilôgam</a:t>
            </a:r>
            <a:r>
              <a:rPr lang="vi-VN" altLang="vi-VN" sz="1500" dirty="0">
                <a:latin typeface="Times New Roman" panose="02020603050405020304" pitchFamily="18" charset="0"/>
                <a:cs typeface="Times New Roman" panose="02020603050405020304" pitchFamily="18" charset="0"/>
              </a:rPr>
              <a:t>.</a:t>
            </a:r>
          </a:p>
        </p:txBody>
      </p:sp>
      <p:sp>
        <p:nvSpPr>
          <p:cNvPr id="2" name="Rectangle 1"/>
          <p:cNvSpPr/>
          <p:nvPr/>
        </p:nvSpPr>
        <p:spPr>
          <a:xfrm>
            <a:off x="243393" y="3158577"/>
            <a:ext cx="2841982" cy="1130566"/>
          </a:xfrm>
          <a:prstGeom prst="rect">
            <a:avLst/>
          </a:prstGeom>
        </p:spPr>
        <p:txBody>
          <a:bodyPr wrap="square" lIns="68580" tIns="34290" rIns="68580" bIns="34290">
            <a:spAutoFit/>
          </a:bodyPr>
          <a:lstStyle/>
          <a:p>
            <a:pPr algn="just">
              <a:lnSpc>
                <a:spcPct val="120000"/>
              </a:lnSpc>
              <a:spcAft>
                <a:spcPts val="450"/>
              </a:spcAft>
            </a:pP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450"/>
              </a:spcAft>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1tạ = 100kg; 1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10kg.</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743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3"/>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par>
                                <p:cTn id="16" presetID="2" presetClass="exit" presetSubtype="4" fill="hold" grpId="1" nodeType="with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par>
                                <p:cTn id="20" presetID="5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Scale>
                                      <p:cBhvr>
                                        <p:cTn id="2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7"/>
                                        </p:tgtEl>
                                        <p:attrNameLst>
                                          <p:attrName>ppt_x</p:attrName>
                                          <p:attrName>ppt_y</p:attrName>
                                        </p:attrNameLst>
                                      </p:cBhvr>
                                    </p:animMotion>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 presetClass="exit" presetSubtype="4" fill="hold" grpId="1" nodeType="withEffect">
                                  <p:stCondLst>
                                    <p:cond delay="0"/>
                                  </p:stCondLst>
                                  <p:childTnLst>
                                    <p:anim calcmode="lin" valueType="num">
                                      <p:cBhvr additive="base">
                                        <p:cTn id="37" dur="500"/>
                                        <p:tgtEl>
                                          <p:spTgt spid="9"/>
                                        </p:tgtEl>
                                        <p:attrNameLst>
                                          <p:attrName>ppt_x</p:attrName>
                                        </p:attrNameLst>
                                      </p:cBhvr>
                                      <p:tavLst>
                                        <p:tav tm="0">
                                          <p:val>
                                            <p:strVal val="ppt_x"/>
                                          </p:val>
                                        </p:tav>
                                        <p:tav tm="100000">
                                          <p:val>
                                            <p:strVal val="ppt_x"/>
                                          </p:val>
                                        </p:tav>
                                      </p:tavLst>
                                    </p:anim>
                                    <p:anim calcmode="lin" valueType="num">
                                      <p:cBhvr additive="base">
                                        <p:cTn id="38" dur="500"/>
                                        <p:tgtEl>
                                          <p:spTgt spid="9"/>
                                        </p:tgtEl>
                                        <p:attrNameLst>
                                          <p:attrName>ppt_y</p:attrName>
                                        </p:attrNameLst>
                                      </p:cBhvr>
                                      <p:tavLst>
                                        <p:tav tm="0">
                                          <p:val>
                                            <p:strVal val="ppt_y"/>
                                          </p:val>
                                        </p:tav>
                                        <p:tav tm="100000">
                                          <p:val>
                                            <p:strVal val="1+ppt_h/2"/>
                                          </p:val>
                                        </p:tav>
                                      </p:tavLst>
                                    </p:anim>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7" grpId="0"/>
      <p:bldP spid="20" grpId="0"/>
      <p:bldP spid="22"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943"/>
            <a:ext cx="9144000" cy="4791616"/>
          </a:xfrm>
          <a:prstGeom prst="rect">
            <a:avLst/>
          </a:prstGeom>
        </p:spPr>
      </p:pic>
    </p:spTree>
    <p:extLst>
      <p:ext uri="{BB962C8B-B14F-4D97-AF65-F5344CB8AC3E}">
        <p14:creationId xmlns:p14="http://schemas.microsoft.com/office/powerpoint/2010/main" val="3983890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144895" y="0"/>
            <a:ext cx="3134918"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17036" y="1754054"/>
            <a:ext cx="4572000" cy="687368"/>
          </a:xfrm>
          <a:prstGeom prst="rect">
            <a:avLst/>
          </a:prstGeom>
        </p:spPr>
        <p:txBody>
          <a:bodyPr lIns="68580" tIns="34290" rIns="68580" bIns="34290">
            <a:spAutoFit/>
          </a:bodyPr>
          <a:lstStyle/>
          <a:p>
            <a:pPr eaLnBrk="0" hangingPunct="0">
              <a:lnSpc>
                <a:spcPct val="120000"/>
              </a:lnSpc>
              <a:spcAft>
                <a:spcPts val="45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0" hangingPunct="0">
              <a:lnSpc>
                <a:spcPct val="120000"/>
              </a:lnSpc>
              <a:spcAft>
                <a:spcPts val="45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 Box 6"/>
          <p:cNvSpPr txBox="1">
            <a:spLocks noChangeArrowheads="1"/>
          </p:cNvSpPr>
          <p:nvPr/>
        </p:nvSpPr>
        <p:spPr bwMode="auto">
          <a:xfrm>
            <a:off x="289634" y="1475662"/>
            <a:ext cx="1300563" cy="33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9" tIns="50945" rIns="101889" bIns="50945">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1500" b="1" i="1" dirty="0">
                <a:latin typeface="Times New Roman" panose="02020603050405020304" pitchFamily="18" charset="0"/>
                <a:cs typeface="Times New Roman" panose="02020603050405020304" pitchFamily="18" charset="0"/>
              </a:rPr>
              <a:t>Kí hiệu</a:t>
            </a:r>
            <a:r>
              <a:rPr lang="vi-VN" altLang="vi-VN" sz="1500" dirty="0">
                <a:latin typeface="Times New Roman" panose="02020603050405020304" pitchFamily="18" charset="0"/>
                <a:cs typeface="Times New Roman" panose="02020603050405020304" pitchFamily="18" charset="0"/>
              </a:rPr>
              <a:t>: </a:t>
            </a:r>
            <a:r>
              <a:rPr lang="vi-VN" altLang="vi-VN" sz="1500" b="1" dirty="0">
                <a:solidFill>
                  <a:srgbClr val="FF0000"/>
                </a:solidFill>
                <a:latin typeface="Times New Roman" panose="02020603050405020304" pitchFamily="18" charset="0"/>
                <a:cs typeface="Times New Roman" panose="02020603050405020304" pitchFamily="18" charset="0"/>
              </a:rPr>
              <a:t>kg</a:t>
            </a:r>
          </a:p>
        </p:txBody>
      </p:sp>
      <p:sp>
        <p:nvSpPr>
          <p:cNvPr id="8"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9" name="Text Box 25"/>
          <p:cNvSpPr txBox="1">
            <a:spLocks noChangeArrowheads="1"/>
          </p:cNvSpPr>
          <p:nvPr/>
        </p:nvSpPr>
        <p:spPr bwMode="auto">
          <a:xfrm>
            <a:off x="117036" y="569668"/>
            <a:ext cx="2880122" cy="80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 Box 25"/>
          <p:cNvSpPr txBox="1">
            <a:spLocks noChangeArrowheads="1"/>
          </p:cNvSpPr>
          <p:nvPr/>
        </p:nvSpPr>
        <p:spPr bwMode="auto">
          <a:xfrm>
            <a:off x="11703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5"/>
          <p:cNvSpPr txBox="1">
            <a:spLocks noChangeArrowheads="1"/>
          </p:cNvSpPr>
          <p:nvPr/>
        </p:nvSpPr>
        <p:spPr bwMode="auto">
          <a:xfrm>
            <a:off x="-39374" y="1109722"/>
            <a:ext cx="3192941" cy="44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9" tIns="50945" rIns="101889" bIns="50945">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just">
              <a:lnSpc>
                <a:spcPct val="150000"/>
              </a:lnSpc>
              <a:spcBef>
                <a:spcPts val="450"/>
              </a:spcBef>
              <a:buNone/>
            </a:pPr>
            <a:r>
              <a:rPr lang="en-US" altLang="vi-VN" sz="1500" b="1" i="1" dirty="0">
                <a:latin typeface="Times New Roman" panose="02020603050405020304" pitchFamily="18" charset="0"/>
                <a:cs typeface="Times New Roman" panose="02020603050405020304" pitchFamily="18" charset="0"/>
              </a:rPr>
              <a:t>    -  </a:t>
            </a:r>
            <a:r>
              <a:rPr lang="en-US" altLang="vi-VN" sz="1500" b="1" i="1" dirty="0">
                <a:solidFill>
                  <a:srgbClr val="0000CC"/>
                </a:solidFill>
                <a:latin typeface="Times New Roman" panose="02020603050405020304" pitchFamily="18" charset="0"/>
                <a:cs typeface="Times New Roman" panose="02020603050405020304" pitchFamily="18" charset="0"/>
              </a:rPr>
              <a:t>Đ</a:t>
            </a:r>
            <a:r>
              <a:rPr lang="vi-VN" altLang="vi-VN" sz="1500" b="1" i="1" dirty="0">
                <a:solidFill>
                  <a:srgbClr val="0000CC"/>
                </a:solidFill>
                <a:latin typeface="Times New Roman" panose="02020603050405020304" pitchFamily="18" charset="0"/>
                <a:cs typeface="Times New Roman" panose="02020603050405020304" pitchFamily="18" charset="0"/>
              </a:rPr>
              <a:t>ơn vị đo khối lượng là</a:t>
            </a:r>
            <a:r>
              <a:rPr lang="en-US" altLang="vi-VN" sz="1500" b="1" i="1" dirty="0">
                <a:solidFill>
                  <a:srgbClr val="0000CC"/>
                </a:solidFill>
                <a:latin typeface="Times New Roman" panose="02020603050405020304" pitchFamily="18" charset="0"/>
                <a:cs typeface="Times New Roman" panose="02020603050405020304" pitchFamily="18" charset="0"/>
              </a:rPr>
              <a:t> </a:t>
            </a:r>
            <a:r>
              <a:rPr lang="vi-VN" altLang="vi-VN" sz="1500" b="1" i="1" dirty="0">
                <a:solidFill>
                  <a:srgbClr val="FF0000"/>
                </a:solidFill>
                <a:latin typeface="Times New Roman" panose="02020603050405020304" pitchFamily="18" charset="0"/>
                <a:cs typeface="Times New Roman" panose="02020603050405020304" pitchFamily="18" charset="0"/>
              </a:rPr>
              <a:t>kilôgam</a:t>
            </a:r>
            <a:r>
              <a:rPr lang="vi-VN" altLang="vi-VN" sz="15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633886" y="486493"/>
            <a:ext cx="4982991" cy="346249"/>
          </a:xfrm>
          <a:prstGeom prst="rect">
            <a:avLst/>
          </a:prstGeom>
          <a:noFill/>
        </p:spPr>
        <p:txBody>
          <a:bodyPr wrap="square" lIns="68580" tIns="34290" rIns="68580" bIns="34290" rtlCol="0">
            <a:spAutoFit/>
          </a:bodyPr>
          <a:lstStyle/>
          <a:p>
            <a:r>
              <a:rPr lang="en-US" sz="1800" dirty="0" err="1">
                <a:solidFill>
                  <a:srgbClr val="FF0000"/>
                </a:solidFill>
                <a:latin typeface="Times New Roman" panose="02020603050405020304" pitchFamily="18" charset="0"/>
                <a:cs typeface="Times New Roman" panose="02020603050405020304" pitchFamily="18" charset="0"/>
              </a:rPr>
              <a:t>Để</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khối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lượng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người</a:t>
            </a:r>
            <a:r>
              <a:rPr lang="en-US" sz="1800" dirty="0">
                <a:solidFill>
                  <a:srgbClr val="FF0000"/>
                </a:solidFill>
                <a:latin typeface="Times New Roman" panose="02020603050405020304" pitchFamily="18" charset="0"/>
                <a:cs typeface="Times New Roman" panose="02020603050405020304" pitchFamily="18" charset="0"/>
              </a:rPr>
              <a:t> ta </a:t>
            </a:r>
            <a:r>
              <a:rPr lang="en-US" sz="1800" dirty="0" err="1">
                <a:solidFill>
                  <a:srgbClr val="FF0000"/>
                </a:solidFill>
                <a:latin typeface="Times New Roman" panose="02020603050405020304" pitchFamily="18" charset="0"/>
                <a:cs typeface="Times New Roman" panose="02020603050405020304" pitchFamily="18" charset="0"/>
              </a:rPr>
              <a:t>dùng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dụng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cụ</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gì</a:t>
            </a:r>
            <a:r>
              <a:rPr lang="en-US" sz="1800" dirty="0">
                <a:solidFill>
                  <a:srgbClr val="FF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44896" y="2429085"/>
            <a:ext cx="4572000" cy="346249"/>
          </a:xfrm>
          <a:prstGeom prst="rect">
            <a:avLst/>
          </a:prstGeom>
        </p:spPr>
        <p:txBody>
          <a:bodyPr lIns="68580" tIns="34290" rIns="68580" bIns="34290">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khối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422401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16" presetClass="exit" presetSubtype="21" fill="hold" grpId="1" nodeType="withEffect">
                                  <p:stCondLst>
                                    <p:cond delay="0"/>
                                  </p:stCondLst>
                                  <p:childTnLst>
                                    <p:animEffect transition="out" filter="barn(inVertic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4"/>
          <p:cNvPicPr>
            <a:picLocks noChangeAspect="1" noChangeArrowheads="1"/>
          </p:cNvPicPr>
          <p:nvPr/>
        </p:nvPicPr>
        <p:blipFill>
          <a:blip r:embed="rId2">
            <a:extLst>
              <a:ext uri="{28A0092B-C50C-407E-A947-70E740481C1C}">
                <a14:useLocalDpi xmlns:a14="http://schemas.microsoft.com/office/drawing/2010/main" val="0"/>
              </a:ext>
            </a:extLst>
          </a:blip>
          <a:srcRect l="10417" t="34027" r="18750" b="31944"/>
          <a:stretch>
            <a:fillRect/>
          </a:stretch>
        </p:blipFill>
        <p:spPr bwMode="auto">
          <a:xfrm>
            <a:off x="0" y="834840"/>
            <a:ext cx="9144000" cy="309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DA1C224-6525-43E5-B964-6B2D7D40E465}"/>
              </a:ext>
            </a:extLst>
          </p:cNvPr>
          <p:cNvSpPr/>
          <p:nvPr/>
        </p:nvSpPr>
        <p:spPr>
          <a:xfrm>
            <a:off x="7064376" y="3181539"/>
            <a:ext cx="1895662" cy="538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d</a:t>
            </a:r>
          </a:p>
        </p:txBody>
      </p:sp>
      <p:sp>
        <p:nvSpPr>
          <p:cNvPr id="2" name="Rectangle 8">
            <a:extLst>
              <a:ext uri="{FF2B5EF4-FFF2-40B4-BE49-F238E27FC236}">
                <a16:creationId xmlns:a16="http://schemas.microsoft.com/office/drawing/2014/main" id="{674A4D80-C08B-4219-9557-6E9F71899B74}"/>
              </a:ext>
            </a:extLst>
          </p:cNvPr>
          <p:cNvSpPr/>
          <p:nvPr/>
        </p:nvSpPr>
        <p:spPr>
          <a:xfrm>
            <a:off x="267074" y="3187140"/>
            <a:ext cx="1894728" cy="538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a</a:t>
            </a:r>
          </a:p>
        </p:txBody>
      </p:sp>
      <p:sp>
        <p:nvSpPr>
          <p:cNvPr id="3" name="Rectangle 8">
            <a:extLst>
              <a:ext uri="{FF2B5EF4-FFF2-40B4-BE49-F238E27FC236}">
                <a16:creationId xmlns:a16="http://schemas.microsoft.com/office/drawing/2014/main" id="{54DB6DD7-E482-4EE0-8C59-0CE3BA55C1F4}"/>
              </a:ext>
            </a:extLst>
          </p:cNvPr>
          <p:cNvSpPr/>
          <p:nvPr/>
        </p:nvSpPr>
        <p:spPr>
          <a:xfrm>
            <a:off x="4819464" y="3184339"/>
            <a:ext cx="1895662" cy="539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c</a:t>
            </a:r>
          </a:p>
        </p:txBody>
      </p:sp>
      <p:sp>
        <p:nvSpPr>
          <p:cNvPr id="5" name="Rectangle 8">
            <a:extLst>
              <a:ext uri="{FF2B5EF4-FFF2-40B4-BE49-F238E27FC236}">
                <a16:creationId xmlns:a16="http://schemas.microsoft.com/office/drawing/2014/main" id="{67AD991B-9E3A-4C19-A912-0897B9BC1D40}"/>
              </a:ext>
            </a:extLst>
          </p:cNvPr>
          <p:cNvSpPr/>
          <p:nvPr/>
        </p:nvSpPr>
        <p:spPr>
          <a:xfrm>
            <a:off x="2544670" y="3187140"/>
            <a:ext cx="1895662" cy="573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b</a:t>
            </a:r>
          </a:p>
        </p:txBody>
      </p:sp>
      <p:sp>
        <p:nvSpPr>
          <p:cNvPr id="11" name="Text Box 10"/>
          <p:cNvSpPr txBox="1">
            <a:spLocks noChangeArrowheads="1"/>
          </p:cNvSpPr>
          <p:nvPr/>
        </p:nvSpPr>
        <p:spPr bwMode="auto">
          <a:xfrm>
            <a:off x="201709" y="4033185"/>
            <a:ext cx="8664949" cy="35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vi-VN" sz="1800" b="1" i="1" dirty="0">
                <a:latin typeface="Times New Roman" panose="02020603050405020304" pitchFamily="18" charset="0"/>
                <a:cs typeface="Times New Roman" panose="02020603050405020304" pitchFamily="18" charset="0"/>
              </a:rPr>
              <a:t>   </a:t>
            </a:r>
            <a:r>
              <a:rPr lang="vi-VN" altLang="vi-VN" sz="1800" b="1" i="1" dirty="0">
                <a:latin typeface="Times New Roman" panose="02020603050405020304" pitchFamily="18" charset="0"/>
                <a:cs typeface="Times New Roman" panose="02020603050405020304" pitchFamily="18" charset="0"/>
              </a:rPr>
              <a:t>Hãy chỉ trên các hình </a:t>
            </a:r>
            <a:r>
              <a:rPr lang="en-US" altLang="vi-VN" sz="1800" b="1" i="1" dirty="0">
                <a:latin typeface="Times New Roman" panose="02020603050405020304" pitchFamily="18" charset="0"/>
                <a:cs typeface="Times New Roman" panose="02020603050405020304" pitchFamily="18" charset="0"/>
              </a:rPr>
              <a:t>a</a:t>
            </a:r>
            <a:r>
              <a:rPr lang="vi-VN" altLang="vi-VN" sz="1800" b="1" i="1" dirty="0">
                <a:latin typeface="Times New Roman" panose="02020603050405020304" pitchFamily="18" charset="0"/>
                <a:cs typeface="Times New Roman" panose="02020603050405020304" pitchFamily="18" charset="0"/>
              </a:rPr>
              <a:t>, </a:t>
            </a:r>
            <a:r>
              <a:rPr lang="en-US" altLang="vi-VN" sz="1800" b="1" i="1" dirty="0">
                <a:latin typeface="Times New Roman" panose="02020603050405020304" pitchFamily="18" charset="0"/>
                <a:cs typeface="Times New Roman" panose="02020603050405020304" pitchFamily="18" charset="0"/>
              </a:rPr>
              <a:t>b</a:t>
            </a:r>
            <a:r>
              <a:rPr lang="vi-VN" altLang="vi-VN" sz="1800" b="1" i="1" dirty="0">
                <a:latin typeface="Times New Roman" panose="02020603050405020304" pitchFamily="18" charset="0"/>
                <a:cs typeface="Times New Roman" panose="02020603050405020304" pitchFamily="18" charset="0"/>
              </a:rPr>
              <a:t>, </a:t>
            </a:r>
            <a:r>
              <a:rPr lang="en-US" altLang="vi-VN" sz="1800" b="1" i="1" dirty="0">
                <a:latin typeface="Times New Roman" panose="02020603050405020304" pitchFamily="18" charset="0"/>
                <a:cs typeface="Times New Roman" panose="02020603050405020304" pitchFamily="18" charset="0"/>
              </a:rPr>
              <a:t>c </a:t>
            </a:r>
            <a:r>
              <a:rPr lang="en-US" altLang="vi-VN" sz="1800" b="1" i="1" dirty="0" err="1">
                <a:latin typeface="Times New Roman" panose="02020603050405020304" pitchFamily="18" charset="0"/>
                <a:cs typeface="Times New Roman" panose="02020603050405020304" pitchFamily="18" charset="0"/>
              </a:rPr>
              <a:t>và</a:t>
            </a:r>
            <a:r>
              <a:rPr lang="vi-VN" altLang="vi-VN" sz="1800" b="1" i="1" dirty="0">
                <a:latin typeface="Times New Roman" panose="02020603050405020304" pitchFamily="18" charset="0"/>
                <a:cs typeface="Times New Roman" panose="02020603050405020304" pitchFamily="18" charset="0"/>
              </a:rPr>
              <a:t> </a:t>
            </a:r>
            <a:r>
              <a:rPr lang="en-US" altLang="vi-VN" sz="1800" b="1" i="1" dirty="0">
                <a:latin typeface="Times New Roman" panose="02020603050405020304" pitchFamily="18" charset="0"/>
                <a:cs typeface="Times New Roman" panose="02020603050405020304" pitchFamily="18" charset="0"/>
              </a:rPr>
              <a:t>d</a:t>
            </a:r>
            <a:r>
              <a:rPr lang="vi-VN" altLang="vi-VN" sz="1800" b="1" i="1" dirty="0">
                <a:latin typeface="Times New Roman" panose="02020603050405020304" pitchFamily="18" charset="0"/>
                <a:cs typeface="Times New Roman" panose="02020603050405020304" pitchFamily="18" charset="0"/>
              </a:rPr>
              <a:t> xem đâu là cân tạ, cân đòn, cân đồng hồ, cân y tế</a:t>
            </a:r>
            <a:r>
              <a:rPr lang="en-US" altLang="vi-VN" sz="1800" b="1" i="1" dirty="0">
                <a:latin typeface="Times New Roman" panose="02020603050405020304" pitchFamily="18" charset="0"/>
                <a:cs typeface="Times New Roman" panose="02020603050405020304" pitchFamily="18" charset="0"/>
              </a:rPr>
              <a:t>?</a:t>
            </a:r>
            <a:endParaRPr lang="vi-VN" altLang="vi-VN" sz="1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384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from="(-#ppt_w/2)" to="(#ppt_x)" calcmode="lin" valueType="num">
                                      <p:cBhvr>
                                        <p:cTn id="7" dur="600" fill="hold">
                                          <p:stCondLst>
                                            <p:cond delay="0"/>
                                          </p:stCondLst>
                                        </p:cTn>
                                        <p:tgtEl>
                                          <p:spTgt spid="11"/>
                                        </p:tgtEl>
                                        <p:attrNameLst>
                                          <p:attrName>ppt_x</p:attrName>
                                        </p:attrNameLst>
                                      </p:cBhvr>
                                    </p:anim>
                                    <p:anim from="0" to="-1.0" calcmode="lin" valueType="num">
                                      <p:cBhvr>
                                        <p:cTn id="8" dur="200" decel="50000" autoRev="1" fill="hold">
                                          <p:stCondLst>
                                            <p:cond delay="600"/>
                                          </p:stCondLst>
                                        </p:cTn>
                                        <p:tgtEl>
                                          <p:spTgt spid="11"/>
                                        </p:tgtEl>
                                        <p:attrNameLst>
                                          <p:attrName>xshear</p:attrName>
                                        </p:attrNameLst>
                                      </p:cBhvr>
                                    </p:anim>
                                    <p:animScale>
                                      <p:cBhvr>
                                        <p:cTn id="9" dur="200" decel="100000" autoRev="1" fill="hold">
                                          <p:stCondLst>
                                            <p:cond delay="600"/>
                                          </p:stCondLst>
                                        </p:cTn>
                                        <p:tgtEl>
                                          <p:spTgt spid="11"/>
                                        </p:tgtEl>
                                      </p:cBhvr>
                                      <p:from x="100000" y="100000"/>
                                      <p:to x="80000" y="100000"/>
                                    </p:animScale>
                                    <p:anim by="(#ppt_h/3+#ppt_w*0.1)" calcmode="lin" valueType="num">
                                      <p:cBhvr additive="sum">
                                        <p:cTn id="10" dur="200" decel="100000" autoRev="1" fill="hold">
                                          <p:stCondLst>
                                            <p:cond delay="600"/>
                                          </p:stCondLst>
                                        </p:cTn>
                                        <p:tgtEl>
                                          <p:spTgt spid="1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8" presetClass="exit" presetSubtype="32" fill="hold" grpId="1" nodeType="clickEffect">
                                  <p:stCondLst>
                                    <p:cond delay="0"/>
                                  </p:stCondLst>
                                  <p:childTnLst>
                                    <p:animEffect transition="out" filter="diamond(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p:cNvPicPr>
            <a:picLocks noChangeAspect="1" noChangeArrowheads="1"/>
          </p:cNvPicPr>
          <p:nvPr/>
        </p:nvPicPr>
        <p:blipFill>
          <a:blip r:embed="rId2">
            <a:extLst>
              <a:ext uri="{28A0092B-C50C-407E-A947-70E740481C1C}">
                <a14:useLocalDpi xmlns:a14="http://schemas.microsoft.com/office/drawing/2010/main" val="0"/>
              </a:ext>
            </a:extLst>
          </a:blip>
          <a:srcRect l="10417" t="34027" r="18750" b="31944"/>
          <a:stretch>
            <a:fillRect/>
          </a:stretch>
        </p:blipFill>
        <p:spPr bwMode="auto">
          <a:xfrm>
            <a:off x="0" y="132604"/>
            <a:ext cx="9144000" cy="37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FCCDF4D-FA3C-45B7-B1C8-6E3A1511754F}"/>
              </a:ext>
            </a:extLst>
          </p:cNvPr>
          <p:cNvSpPr/>
          <p:nvPr/>
        </p:nvSpPr>
        <p:spPr>
          <a:xfrm>
            <a:off x="7133479" y="3882153"/>
            <a:ext cx="1895662" cy="538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d</a:t>
            </a:r>
          </a:p>
        </p:txBody>
      </p:sp>
      <p:sp>
        <p:nvSpPr>
          <p:cNvPr id="2" name="Rectangle 8">
            <a:extLst>
              <a:ext uri="{FF2B5EF4-FFF2-40B4-BE49-F238E27FC236}">
                <a16:creationId xmlns:a16="http://schemas.microsoft.com/office/drawing/2014/main" id="{1CD05F73-7762-4C88-86D9-D5429F31A0AF}"/>
              </a:ext>
            </a:extLst>
          </p:cNvPr>
          <p:cNvSpPr/>
          <p:nvPr/>
        </p:nvSpPr>
        <p:spPr>
          <a:xfrm>
            <a:off x="294155" y="3897011"/>
            <a:ext cx="1894728" cy="538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a</a:t>
            </a:r>
          </a:p>
        </p:txBody>
      </p:sp>
      <p:sp>
        <p:nvSpPr>
          <p:cNvPr id="3" name="Rectangle 8">
            <a:extLst>
              <a:ext uri="{FF2B5EF4-FFF2-40B4-BE49-F238E27FC236}">
                <a16:creationId xmlns:a16="http://schemas.microsoft.com/office/drawing/2014/main" id="{43E2458E-0898-4670-BEBE-183C3DB63E6A}"/>
              </a:ext>
            </a:extLst>
          </p:cNvPr>
          <p:cNvSpPr/>
          <p:nvPr/>
        </p:nvSpPr>
        <p:spPr>
          <a:xfrm>
            <a:off x="4866156" y="3874270"/>
            <a:ext cx="1895662" cy="539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c</a:t>
            </a:r>
          </a:p>
        </p:txBody>
      </p:sp>
      <p:sp>
        <p:nvSpPr>
          <p:cNvPr id="5" name="Rectangle 8">
            <a:extLst>
              <a:ext uri="{FF2B5EF4-FFF2-40B4-BE49-F238E27FC236}">
                <a16:creationId xmlns:a16="http://schemas.microsoft.com/office/drawing/2014/main" id="{0DE1D014-E657-4AD7-9864-60C63295378E}"/>
              </a:ext>
            </a:extLst>
          </p:cNvPr>
          <p:cNvSpPr/>
          <p:nvPr/>
        </p:nvSpPr>
        <p:spPr>
          <a:xfrm>
            <a:off x="2581089" y="3882151"/>
            <a:ext cx="1895662" cy="573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9913" tIns="39956" rIns="79913" bIns="39956" anchor="ctr"/>
          <a:lstStyle/>
          <a:p>
            <a:pPr algn="ctr" eaLnBrk="1" hangingPunct="1">
              <a:defRPr/>
            </a:pPr>
            <a:r>
              <a:rPr lang="en-US" sz="2100" dirty="0" err="1">
                <a:solidFill>
                  <a:srgbClr val="FF0000"/>
                </a:solidFill>
                <a:latin typeface="Times New Roman" pitchFamily="18" charset="0"/>
                <a:cs typeface="Times New Roman" pitchFamily="18" charset="0"/>
              </a:rPr>
              <a:t>Hình</a:t>
            </a:r>
            <a:r>
              <a:rPr lang="en-US" sz="2100" dirty="0">
                <a:solidFill>
                  <a:srgbClr val="FF0000"/>
                </a:solidFill>
                <a:latin typeface="Times New Roman" pitchFamily="18" charset="0"/>
                <a:cs typeface="Times New Roman" pitchFamily="18" charset="0"/>
              </a:rPr>
              <a:t> b</a:t>
            </a:r>
          </a:p>
        </p:txBody>
      </p:sp>
      <p:sp>
        <p:nvSpPr>
          <p:cNvPr id="4" name="Rectangle 3"/>
          <p:cNvSpPr/>
          <p:nvPr/>
        </p:nvSpPr>
        <p:spPr>
          <a:xfrm>
            <a:off x="630620" y="4485871"/>
            <a:ext cx="8221718" cy="346249"/>
          </a:xfrm>
          <a:prstGeom prst="rect">
            <a:avLst/>
          </a:prstGeom>
        </p:spPr>
        <p:txBody>
          <a:bodyPr wrap="square" lIns="68580" tIns="34290" rIns="68580" bIns="34290">
            <a:spAutoFit/>
          </a:bodyPr>
          <a:lstStyle/>
          <a:p>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định</a:t>
            </a:r>
            <a:r>
              <a:rPr lang="en-US" sz="1800" dirty="0">
                <a:latin typeface="Times New Roman" panose="02020603050405020304" pitchFamily="18" charset="0"/>
                <a:cs typeface="Times New Roman" panose="02020603050405020304" pitchFamily="18" charset="0"/>
              </a:rPr>
              <a:t> GHĐ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ĐCNN </a:t>
            </a:r>
            <a:r>
              <a:rPr lang="en-US" sz="1800" dirty="0" err="1">
                <a:latin typeface="Times New Roman" panose="02020603050405020304" pitchFamily="18" charset="0"/>
                <a:cs typeface="Times New Roman" panose="02020603050405020304" pitchFamily="18" charset="0"/>
              </a:rPr>
              <a:t>giống</a:t>
            </a:r>
            <a:r>
              <a:rPr lang="en-US" sz="1800" dirty="0">
                <a:latin typeface="Times New Roman" panose="02020603050405020304" pitchFamily="18" charset="0"/>
                <a:cs typeface="Times New Roman" panose="02020603050405020304" pitchFamily="18" charset="0"/>
              </a:rPr>
              <a:t> hay </a:t>
            </a:r>
            <a:r>
              <a:rPr lang="en-US" sz="1800" dirty="0" err="1">
                <a:latin typeface="Times New Roman" panose="02020603050405020304" pitchFamily="18" charset="0"/>
                <a:cs typeface="Times New Roman" panose="02020603050405020304" pitchFamily="18" charset="0"/>
              </a:rPr>
              <a:t>khác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a:t>
            </a:r>
          </a:p>
        </p:txBody>
      </p:sp>
      <p:sp>
        <p:nvSpPr>
          <p:cNvPr id="6" name="Rectangle 5"/>
          <p:cNvSpPr/>
          <p:nvPr/>
        </p:nvSpPr>
        <p:spPr>
          <a:xfrm>
            <a:off x="630622" y="4485871"/>
            <a:ext cx="6244673" cy="346249"/>
          </a:xfrm>
          <a:prstGeom prst="rect">
            <a:avLst/>
          </a:prstGeom>
        </p:spPr>
        <p:txBody>
          <a:bodyPr wrap="square" lIns="68580" tIns="34290" rIns="68580" bIns="34290">
            <a:spAutoFit/>
          </a:bodyPr>
          <a:lstStyle/>
          <a:p>
            <a:r>
              <a:rPr lang="en-US" sz="1800"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Trong thực tế người ta thường dùng loại cân nào</a:t>
            </a:r>
            <a:r>
              <a:rPr lang="en-US" sz="1800" dirty="0">
                <a:latin typeface="Times New Roman" panose="02020603050405020304" pitchFamily="18" charset="0"/>
                <a:cs typeface="Times New Roman" panose="02020603050405020304" pitchFamily="18" charset="0"/>
              </a:rPr>
              <a:t>.</a:t>
            </a:r>
            <a:endParaRPr lang="vi-VN" sz="1800" dirty="0">
              <a:latin typeface="Times New Roman" panose="02020603050405020304" pitchFamily="18" charset="0"/>
              <a:cs typeface="Times New Roman" panose="02020603050405020304" pitchFamily="18" charset="0"/>
            </a:endParaRPr>
          </a:p>
        </p:txBody>
      </p:sp>
      <p:sp>
        <p:nvSpPr>
          <p:cNvPr id="7" name="Rectangle 6"/>
          <p:cNvSpPr/>
          <p:nvPr/>
        </p:nvSpPr>
        <p:spPr bwMode="auto">
          <a:xfrm rot="1108480">
            <a:off x="8001860" y="3298034"/>
            <a:ext cx="77051" cy="3428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endParaRPr lang="en-US" sz="1500">
              <a:latin typeface="Arial" charset="0"/>
            </a:endParaRPr>
          </a:p>
        </p:txBody>
      </p:sp>
    </p:spTree>
    <p:extLst>
      <p:ext uri="{BB962C8B-B14F-4D97-AF65-F5344CB8AC3E}">
        <p14:creationId xmlns:p14="http://schemas.microsoft.com/office/powerpoint/2010/main" val="27099183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144894" y="0"/>
            <a:ext cx="4198505"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17036" y="1754054"/>
            <a:ext cx="4572000" cy="687368"/>
          </a:xfrm>
          <a:prstGeom prst="rect">
            <a:avLst/>
          </a:prstGeom>
        </p:spPr>
        <p:txBody>
          <a:bodyPr lIns="68580" tIns="34290" rIns="68580" bIns="34290">
            <a:spAutoFit/>
          </a:bodyPr>
          <a:lstStyle/>
          <a:p>
            <a:pPr eaLnBrk="0" hangingPunct="0">
              <a:lnSpc>
                <a:spcPct val="120000"/>
              </a:lnSpc>
              <a:spcAft>
                <a:spcPts val="45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0" hangingPunct="0">
              <a:lnSpc>
                <a:spcPct val="120000"/>
              </a:lnSpc>
              <a:spcAft>
                <a:spcPts val="450"/>
              </a:spcAft>
            </a:pP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 Box 6"/>
          <p:cNvSpPr txBox="1">
            <a:spLocks noChangeArrowheads="1"/>
          </p:cNvSpPr>
          <p:nvPr/>
        </p:nvSpPr>
        <p:spPr bwMode="auto">
          <a:xfrm>
            <a:off x="289634" y="1475662"/>
            <a:ext cx="1300563" cy="33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9" tIns="50945" rIns="101889" bIns="50945">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1500" b="1" i="1" dirty="0">
                <a:latin typeface="Times New Roman" panose="02020603050405020304" pitchFamily="18" charset="0"/>
                <a:cs typeface="Times New Roman" panose="02020603050405020304" pitchFamily="18" charset="0"/>
              </a:rPr>
              <a:t>Kí hiệu</a:t>
            </a:r>
            <a:r>
              <a:rPr lang="vi-VN" altLang="vi-VN" sz="1500" dirty="0">
                <a:latin typeface="Times New Roman" panose="02020603050405020304" pitchFamily="18" charset="0"/>
                <a:cs typeface="Times New Roman" panose="02020603050405020304" pitchFamily="18" charset="0"/>
              </a:rPr>
              <a:t>: </a:t>
            </a:r>
            <a:r>
              <a:rPr lang="vi-VN" altLang="vi-VN" sz="1500" b="1" dirty="0">
                <a:solidFill>
                  <a:srgbClr val="FF0000"/>
                </a:solidFill>
                <a:latin typeface="Times New Roman" panose="02020603050405020304" pitchFamily="18" charset="0"/>
                <a:cs typeface="Times New Roman" panose="02020603050405020304" pitchFamily="18" charset="0"/>
              </a:rPr>
              <a:t>kg</a:t>
            </a:r>
          </a:p>
        </p:txBody>
      </p:sp>
      <p:sp>
        <p:nvSpPr>
          <p:cNvPr id="8"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9" name="Text Box 25"/>
          <p:cNvSpPr txBox="1">
            <a:spLocks noChangeArrowheads="1"/>
          </p:cNvSpPr>
          <p:nvPr/>
        </p:nvSpPr>
        <p:spPr bwMode="auto">
          <a:xfrm>
            <a:off x="117036" y="569668"/>
            <a:ext cx="2880122" cy="80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 Box 25"/>
          <p:cNvSpPr txBox="1">
            <a:spLocks noChangeArrowheads="1"/>
          </p:cNvSpPr>
          <p:nvPr/>
        </p:nvSpPr>
        <p:spPr bwMode="auto">
          <a:xfrm>
            <a:off x="11703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5"/>
          <p:cNvSpPr txBox="1">
            <a:spLocks noChangeArrowheads="1"/>
          </p:cNvSpPr>
          <p:nvPr/>
        </p:nvSpPr>
        <p:spPr bwMode="auto">
          <a:xfrm>
            <a:off x="-39374" y="1109722"/>
            <a:ext cx="3192941" cy="44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9" tIns="50945" rIns="101889" bIns="50945">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just">
              <a:lnSpc>
                <a:spcPct val="150000"/>
              </a:lnSpc>
              <a:spcBef>
                <a:spcPts val="450"/>
              </a:spcBef>
              <a:buNone/>
            </a:pPr>
            <a:r>
              <a:rPr lang="en-US" altLang="vi-VN" sz="1500" b="1" i="1" dirty="0">
                <a:latin typeface="Times New Roman" panose="02020603050405020304" pitchFamily="18" charset="0"/>
                <a:cs typeface="Times New Roman" panose="02020603050405020304" pitchFamily="18" charset="0"/>
              </a:rPr>
              <a:t>    -  </a:t>
            </a:r>
            <a:r>
              <a:rPr lang="en-US" altLang="vi-VN" sz="1500" b="1" i="1" dirty="0">
                <a:solidFill>
                  <a:srgbClr val="0000CC"/>
                </a:solidFill>
                <a:latin typeface="Times New Roman" panose="02020603050405020304" pitchFamily="18" charset="0"/>
                <a:cs typeface="Times New Roman" panose="02020603050405020304" pitchFamily="18" charset="0"/>
              </a:rPr>
              <a:t>Đ</a:t>
            </a:r>
            <a:r>
              <a:rPr lang="vi-VN" altLang="vi-VN" sz="1500" b="1" i="1" dirty="0">
                <a:solidFill>
                  <a:srgbClr val="0000CC"/>
                </a:solidFill>
                <a:latin typeface="Times New Roman" panose="02020603050405020304" pitchFamily="18" charset="0"/>
                <a:cs typeface="Times New Roman" panose="02020603050405020304" pitchFamily="18" charset="0"/>
              </a:rPr>
              <a:t>ơn vị đo khối lượng là</a:t>
            </a:r>
            <a:r>
              <a:rPr lang="en-US" altLang="vi-VN" sz="1500" b="1" i="1" dirty="0">
                <a:solidFill>
                  <a:srgbClr val="0000CC"/>
                </a:solidFill>
                <a:latin typeface="Times New Roman" panose="02020603050405020304" pitchFamily="18" charset="0"/>
                <a:cs typeface="Times New Roman" panose="02020603050405020304" pitchFamily="18" charset="0"/>
              </a:rPr>
              <a:t> </a:t>
            </a:r>
            <a:r>
              <a:rPr lang="vi-VN" altLang="vi-VN" sz="1500" b="1" i="1" dirty="0">
                <a:solidFill>
                  <a:srgbClr val="FF0000"/>
                </a:solidFill>
                <a:latin typeface="Times New Roman" panose="02020603050405020304" pitchFamily="18" charset="0"/>
                <a:cs typeface="Times New Roman" panose="02020603050405020304" pitchFamily="18" charset="0"/>
              </a:rPr>
              <a:t>kilôgam</a:t>
            </a:r>
            <a:r>
              <a:rPr lang="vi-VN" altLang="vi-VN" sz="1500" dirty="0">
                <a:latin typeface="Times New Roman" panose="02020603050405020304" pitchFamily="18" charset="0"/>
                <a:cs typeface="Times New Roman" panose="02020603050405020304" pitchFamily="18" charset="0"/>
              </a:rPr>
              <a:t>.</a:t>
            </a:r>
          </a:p>
        </p:txBody>
      </p:sp>
      <p:sp>
        <p:nvSpPr>
          <p:cNvPr id="10" name="Rectangle 9"/>
          <p:cNvSpPr/>
          <p:nvPr/>
        </p:nvSpPr>
        <p:spPr>
          <a:xfrm>
            <a:off x="144896" y="2429085"/>
            <a:ext cx="4572000" cy="346249"/>
          </a:xfrm>
          <a:prstGeom prst="rect">
            <a:avLst/>
          </a:prstGeom>
        </p:spPr>
        <p:txBody>
          <a:bodyPr lIns="68580" tIns="34290" rIns="68580" bIns="34290">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Để</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khối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lượng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người</a:t>
            </a:r>
            <a:r>
              <a:rPr lang="en-US" dirty="0">
                <a:solidFill>
                  <a:srgbClr val="000000"/>
                </a:solidFill>
                <a:latin typeface="Times New Roman" panose="02020603050405020304" pitchFamily="18" charset="0"/>
                <a:ea typeface="Calibri" panose="020F0502020204030204" pitchFamily="34" charset="0"/>
              </a:rPr>
              <a:t> ta </a:t>
            </a:r>
            <a:r>
              <a:rPr lang="en-US" dirty="0" err="1">
                <a:solidFill>
                  <a:srgbClr val="000000"/>
                </a:solidFill>
                <a:latin typeface="Times New Roman" panose="02020603050405020304" pitchFamily="18" charset="0"/>
                <a:ea typeface="Calibri" panose="020F0502020204030204" pitchFamily="34" charset="0"/>
              </a:rPr>
              <a:t>dùng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p>
        </p:txBody>
      </p:sp>
      <p:sp>
        <p:nvSpPr>
          <p:cNvPr id="13" name="Rectangle 12"/>
          <p:cNvSpPr/>
          <p:nvPr/>
        </p:nvSpPr>
        <p:spPr>
          <a:xfrm>
            <a:off x="144896" y="2730692"/>
            <a:ext cx="4572000" cy="623248"/>
          </a:xfrm>
          <a:prstGeom prst="rect">
            <a:avLst/>
          </a:prstGeom>
        </p:spPr>
        <p:txBody>
          <a:bodyPr lIns="68580" tIns="34290" rIns="68580" bIns="34290">
            <a:spAutoFit/>
          </a:bodyPr>
          <a:lstStyle/>
          <a:p>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Có</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loại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khác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nhau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đòn</a:t>
            </a:r>
            <a:r>
              <a:rPr lang="en-US" dirty="0">
                <a:solidFill>
                  <a:srgbClr val="000000"/>
                </a:solidFill>
                <a:latin typeface="Times New Roman" panose="02020603050405020304" pitchFamily="18" charset="0"/>
                <a:ea typeface="Calibri" panose="020F0502020204030204" pitchFamily="34" charset="0"/>
              </a:rPr>
              <a:t>;</a:t>
            </a:r>
          </a:p>
          <a:p>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y </a:t>
            </a:r>
            <a:r>
              <a:rPr lang="en-US" dirty="0" err="1">
                <a:solidFill>
                  <a:srgbClr val="000000"/>
                </a:solidFill>
                <a:latin typeface="Times New Roman" panose="02020603050405020304" pitchFamily="18" charset="0"/>
                <a:ea typeface="Calibri" panose="020F0502020204030204" pitchFamily="34" charset="0"/>
              </a:rPr>
              <a:t>tế</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tạ</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điện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tử</a:t>
            </a:r>
            <a:r>
              <a:rPr lang="en-US" dirty="0" smtClean="0">
                <a:solidFill>
                  <a:srgbClr val="000000"/>
                </a:solidFill>
                <a:latin typeface="Times New Roman" panose="02020603050405020304" pitchFamily="18" charset="0"/>
                <a:ea typeface="Calibri" panose="020F0502020204030204" pitchFamily="34" charset="0"/>
              </a:rPr>
              <a:t>, </a:t>
            </a:r>
            <a:r>
              <a:rPr lang="en-US" dirty="0" err="1" smtClean="0">
                <a:solidFill>
                  <a:srgbClr val="000000"/>
                </a:solidFill>
                <a:latin typeface="Times New Roman" panose="02020603050405020304" pitchFamily="18" charset="0"/>
                <a:ea typeface="Calibri" panose="020F0502020204030204" pitchFamily="34" charset="0"/>
              </a:rPr>
              <a:t>cân</a:t>
            </a:r>
            <a:r>
              <a:rPr lang="en-US" dirty="0" smtClean="0">
                <a:solidFill>
                  <a:srgbClr val="000000"/>
                </a:solidFill>
                <a:latin typeface="Times New Roman" panose="02020603050405020304" pitchFamily="18" charset="0"/>
                <a:ea typeface="Calibri" panose="020F0502020204030204" pitchFamily="34" charset="0"/>
              </a:rPr>
              <a:t> </a:t>
            </a:r>
            <a:r>
              <a:rPr lang="en-US" dirty="0" err="1" smtClean="0">
                <a:solidFill>
                  <a:srgbClr val="000000"/>
                </a:solidFill>
                <a:latin typeface="Times New Roman" panose="02020603050405020304" pitchFamily="18" charset="0"/>
                <a:ea typeface="Calibri" panose="020F0502020204030204" pitchFamily="34" charset="0"/>
              </a:rPr>
              <a:t>đồng</a:t>
            </a:r>
            <a:r>
              <a:rPr lang="en-US" dirty="0" smtClean="0">
                <a:solidFill>
                  <a:srgbClr val="000000"/>
                </a:solidFill>
                <a:latin typeface="Times New Roman" panose="02020603050405020304" pitchFamily="18" charset="0"/>
                <a:ea typeface="Calibri" panose="020F0502020204030204" pitchFamily="34" charset="0"/>
              </a:rPr>
              <a:t> </a:t>
            </a:r>
            <a:r>
              <a:rPr lang="en-US" dirty="0" err="1" smtClean="0">
                <a:solidFill>
                  <a:srgbClr val="000000"/>
                </a:solidFill>
                <a:latin typeface="Times New Roman" panose="02020603050405020304" pitchFamily="18" charset="0"/>
                <a:ea typeface="Calibri" panose="020F0502020204030204" pitchFamily="34" charset="0"/>
              </a:rPr>
              <a:t>hồ</a:t>
            </a:r>
            <a:r>
              <a:rPr lang="en-US" dirty="0" smtClean="0">
                <a:solidFill>
                  <a:srgbClr val="000000"/>
                </a:solidFill>
                <a:latin typeface="Times New Roman" panose="02020603050405020304" pitchFamily="18" charset="0"/>
                <a:ea typeface="Calibri" panose="020F0502020204030204" pitchFamily="34" charset="0"/>
              </a:rPr>
              <a:t>…</a:t>
            </a:r>
            <a:endParaRPr lang="en-US" dirty="0"/>
          </a:p>
        </p:txBody>
      </p:sp>
      <p:pic>
        <p:nvPicPr>
          <p:cNvPr id="14" name="Picture 4" descr="can dong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670" y="188465"/>
            <a:ext cx="3236543" cy="258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800600" y="3562350"/>
            <a:ext cx="4267200" cy="623248"/>
          </a:xfrm>
          <a:prstGeom prst="rect">
            <a:avLst/>
          </a:prstGeom>
          <a:noFill/>
        </p:spPr>
        <p:txBody>
          <a:bodyPr wrap="square" lIns="68580" tIns="34290" rIns="68580" bIns="34290" rtlCol="0">
            <a:spAutoFit/>
          </a:bodyPr>
          <a:lstStyle/>
          <a:p>
            <a:r>
              <a:rPr lang="en-US" sz="1800" dirty="0">
                <a:solidFill>
                  <a:srgbClr val="FF0000"/>
                </a:solidFill>
                <a:latin typeface="Times New Roman" panose="02020603050405020304" pitchFamily="18" charset="0"/>
                <a:cs typeface="Times New Roman" panose="02020603050405020304" pitchFamily="18" charset="0"/>
              </a:rPr>
              <a:t>=&gt;</a:t>
            </a:r>
            <a:r>
              <a:rPr lang="en-US" sz="1800" dirty="0" err="1">
                <a:solidFill>
                  <a:srgbClr val="FF0000"/>
                </a:solidFill>
                <a:latin typeface="Times New Roman" panose="02020603050405020304" pitchFamily="18" charset="0"/>
                <a:cs typeface="Times New Roman" panose="02020603050405020304" pitchFamily="18" charset="0"/>
              </a:rPr>
              <a:t>Cân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đồng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hồ</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một</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trong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số</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những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loại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thường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được</a:t>
            </a:r>
            <a:r>
              <a:rPr lang="en-US" dirty="0">
                <a:solidFill>
                  <a:srgbClr val="FF0000"/>
                </a:solidFill>
                <a:latin typeface="Times New Roman" panose="02020603050405020304" pitchFamily="18" charset="0"/>
                <a:cs typeface="Times New Roman" panose="02020603050405020304" pitchFamily="18" charset="0"/>
              </a:rPr>
              <a:t> </a:t>
            </a:r>
            <a:r>
              <a:rPr lang="en-US" sz="1800" dirty="0" err="1" smtClean="0">
                <a:solidFill>
                  <a:srgbClr val="FF0000"/>
                </a:solidFill>
                <a:latin typeface="Times New Roman" panose="02020603050405020304" pitchFamily="18" charset="0"/>
                <a:cs typeface="Times New Roman" panose="02020603050405020304" pitchFamily="18" charset="0"/>
              </a:rPr>
              <a:t>dùng</a:t>
            </a:r>
            <a:r>
              <a:rPr lang="en-US" sz="1800" dirty="0" smtClean="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để</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khối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lượng</a:t>
            </a:r>
            <a:r>
              <a:rPr lang="en-US" sz="1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8936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6197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vi-VN"/>
          </a:p>
        </p:txBody>
      </p:sp>
      <p:pic>
        <p:nvPicPr>
          <p:cNvPr id="2049" name="Picture 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9" y="850599"/>
            <a:ext cx="521494" cy="521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831501" y="1015293"/>
            <a:ext cx="8112879"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fontAlgn="base">
              <a:spcBef>
                <a:spcPct val="0"/>
              </a:spcBef>
              <a:spcAft>
                <a:spcPct val="0"/>
              </a:spcAft>
            </a:pPr>
            <a:r>
              <a:rPr lang="en-US" sz="1800" u="sng" dirty="0" err="1">
                <a:latin typeface="Times New Roman" pitchFamily="18" charset="0"/>
                <a:ea typeface="Calibri" pitchFamily="34" charset="0"/>
                <a:cs typeface="Times New Roman" pitchFamily="18" charset="0"/>
              </a:rPr>
              <a:t>Bước</a:t>
            </a:r>
            <a:r>
              <a:rPr lang="en-US" sz="1800" u="sng" dirty="0">
                <a:latin typeface="Times New Roman" pitchFamily="18" charset="0"/>
                <a:ea typeface="Calibri" pitchFamily="34" charset="0"/>
                <a:cs typeface="Times New Roman" pitchFamily="18" charset="0"/>
              </a:rPr>
              <a:t> 2: HS </a:t>
            </a:r>
            <a:r>
              <a:rPr lang="en-US" sz="1800" u="sng" dirty="0" err="1">
                <a:latin typeface="Times New Roman" pitchFamily="18" charset="0"/>
                <a:ea typeface="Calibri" pitchFamily="34" charset="0"/>
                <a:cs typeface="Times New Roman" pitchFamily="18" charset="0"/>
              </a:rPr>
              <a:t>hoạt</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động</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nhóm</a:t>
            </a:r>
            <a:r>
              <a:rPr lang="en-US" sz="1800" u="sng" dirty="0">
                <a:latin typeface="Times New Roman" pitchFamily="18" charset="0"/>
                <a:ea typeface="Calibri" pitchFamily="34" charset="0"/>
                <a:cs typeface="Times New Roman" pitchFamily="18" charset="0"/>
              </a:rPr>
              <a:t> (7 </a:t>
            </a:r>
            <a:r>
              <a:rPr lang="en-US" sz="1800" u="sng" dirty="0" err="1">
                <a:latin typeface="Times New Roman" pitchFamily="18" charset="0"/>
                <a:ea typeface="Calibri" pitchFamily="34" charset="0"/>
                <a:cs typeface="Times New Roman" pitchFamily="18" charset="0"/>
              </a:rPr>
              <a:t>phút</a:t>
            </a:r>
            <a:r>
              <a:rPr lang="en-US" sz="1800" u="sng" dirty="0">
                <a:latin typeface="Times New Roman" pitchFamily="18" charset="0"/>
                <a:ea typeface="Calibri" pitchFamily="34" charset="0"/>
                <a:cs typeface="Times New Roman" pitchFamily="18" charset="0"/>
              </a:rPr>
              <a:t>)</a:t>
            </a:r>
          </a:p>
          <a:p>
            <a:pPr marL="257175" indent="-257175" fontAlgn="base">
              <a:spcBef>
                <a:spcPct val="0"/>
              </a:spcBef>
              <a:spcAft>
                <a:spcPct val="0"/>
              </a:spcAft>
              <a:buFontTx/>
              <a:buChar char="-"/>
            </a:pPr>
            <a:r>
              <a:rPr lang="en-US" sz="1800" dirty="0" err="1">
                <a:latin typeface="Times New Roman" pitchFamily="18" charset="0"/>
                <a:ea typeface="Calibri" pitchFamily="34" charset="0"/>
                <a:cs typeface="Times New Roman" pitchFamily="18" charset="0"/>
              </a:rPr>
              <a:t>Thống</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nhất</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đáp</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án</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của</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các</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câu</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hỏi</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trong</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bước</a:t>
            </a:r>
            <a:r>
              <a:rPr lang="en-US" sz="1800" dirty="0">
                <a:latin typeface="Times New Roman" pitchFamily="18" charset="0"/>
                <a:ea typeface="Calibri" pitchFamily="34" charset="0"/>
                <a:cs typeface="Times New Roman" pitchFamily="18" charset="0"/>
              </a:rPr>
              <a:t> 1.</a:t>
            </a:r>
          </a:p>
          <a:p>
            <a:pPr marL="257175" indent="-257175" fontAlgn="base">
              <a:spcBef>
                <a:spcPct val="0"/>
              </a:spcBef>
              <a:spcAft>
                <a:spcPct val="0"/>
              </a:spcAft>
              <a:buFontTx/>
              <a:buChar char="-"/>
            </a:pP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1800" dirty="0">
              <a:latin typeface="Times New Roman" pitchFamily="18" charset="0"/>
              <a:cs typeface="Times New Roman" pitchFamily="18" charset="0"/>
            </a:endParaRPr>
          </a:p>
          <a:p>
            <a:pPr eaLnBrk="0" fontAlgn="base" hangingPunct="0">
              <a:spcBef>
                <a:spcPct val="0"/>
              </a:spcBef>
              <a:spcAft>
                <a:spcPct val="0"/>
              </a:spcAft>
            </a:pP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Viết</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các</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bước</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đo</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khối</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lượng</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bằng</a:t>
            </a:r>
            <a:r>
              <a:rPr lang="en-US" sz="1800" dirty="0">
                <a:latin typeface="Times New Roman" pitchFamily="18" charset="0"/>
                <a:ea typeface="Calibri" pitchFamily="34" charset="0"/>
                <a:cs typeface="Times New Roman" pitchFamily="18" charset="0"/>
              </a:rPr>
              <a:t> </a:t>
            </a:r>
            <a:r>
              <a:rPr lang="en-US" sz="1800" dirty="0" err="1">
                <a:latin typeface="Times New Roman" pitchFamily="18" charset="0"/>
                <a:ea typeface="Calibri" pitchFamily="34" charset="0"/>
                <a:cs typeface="Times New Roman" pitchFamily="18" charset="0"/>
              </a:rPr>
              <a:t>cân</a:t>
            </a:r>
            <a:r>
              <a:rPr lang="en-US" sz="1800" dirty="0">
                <a:latin typeface="Times New Roman" pitchFamily="18" charset="0"/>
                <a:ea typeface="Calibri" pitchFamily="34" charset="0"/>
                <a:cs typeface="Times New Roman" pitchFamily="18" charset="0"/>
              </a:rPr>
              <a:t>? </a:t>
            </a:r>
            <a:endParaRPr lang="en-US" sz="1800" dirty="0">
              <a:latin typeface="Times New Roman" pitchFamily="18" charset="0"/>
              <a:cs typeface="Times New Roman" pitchFamily="18" charset="0"/>
            </a:endParaRPr>
          </a:p>
        </p:txBody>
      </p:sp>
      <p:sp>
        <p:nvSpPr>
          <p:cNvPr id="6" name="Rectangle 5"/>
          <p:cNvSpPr>
            <a:spLocks noChangeArrowheads="1"/>
          </p:cNvSpPr>
          <p:nvPr/>
        </p:nvSpPr>
        <p:spPr bwMode="auto">
          <a:xfrm>
            <a:off x="0" y="46197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vi-VN"/>
          </a:p>
        </p:txBody>
      </p:sp>
      <p:pic>
        <p:nvPicPr>
          <p:cNvPr id="2052" name="Picture 45" descr="Description: Description: 65772719"/>
          <p:cNvPicPr>
            <a:picLocks noChangeAspect="1" noChangeArrowheads="1"/>
          </p:cNvPicPr>
          <p:nvPr/>
        </p:nvPicPr>
        <p:blipFill>
          <a:blip r:embed="rId3" cstate="print">
            <a:extLst>
              <a:ext uri="{28A0092B-C50C-407E-A947-70E740481C1C}">
                <a14:useLocalDpi xmlns:a14="http://schemas.microsoft.com/office/drawing/2010/main" val="0"/>
              </a:ext>
            </a:extLst>
          </a:blip>
          <a:srcRect l="13750" t="17500" r="18750" b="14999"/>
          <a:stretch>
            <a:fillRect/>
          </a:stretch>
        </p:blipFill>
        <p:spPr bwMode="auto">
          <a:xfrm>
            <a:off x="250033" y="813689"/>
            <a:ext cx="385763" cy="385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831501" y="681973"/>
            <a:ext cx="930850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fontAlgn="base">
              <a:spcBef>
                <a:spcPct val="0"/>
              </a:spcBef>
              <a:spcAft>
                <a:spcPct val="0"/>
              </a:spcAft>
              <a:tabLst>
                <a:tab pos="3646885" algn="l"/>
              </a:tabLst>
            </a:pPr>
            <a:r>
              <a:rPr lang="en-US" sz="1800" u="sng" dirty="0" err="1">
                <a:latin typeface="Times New Roman" pitchFamily="18" charset="0"/>
                <a:ea typeface="Calibri" pitchFamily="34" charset="0"/>
                <a:cs typeface="Times New Roman" pitchFamily="18" charset="0"/>
              </a:rPr>
              <a:t>Bước</a:t>
            </a:r>
            <a:r>
              <a:rPr lang="en-US" sz="1800" u="sng" dirty="0">
                <a:latin typeface="Times New Roman" pitchFamily="18" charset="0"/>
                <a:ea typeface="Calibri" pitchFamily="34" charset="0"/>
                <a:cs typeface="Times New Roman" pitchFamily="18" charset="0"/>
              </a:rPr>
              <a:t> 1: </a:t>
            </a:r>
            <a:r>
              <a:rPr lang="en-US" sz="1800" u="sng" dirty="0" err="1">
                <a:latin typeface="Times New Roman" pitchFamily="18" charset="0"/>
                <a:ea typeface="Calibri" pitchFamily="34" charset="0"/>
                <a:cs typeface="Times New Roman" pitchFamily="18" charset="0"/>
              </a:rPr>
              <a:t>Học</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sinh</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hoàn</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thành</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cá</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nhân</a:t>
            </a:r>
            <a:r>
              <a:rPr lang="en-US" sz="1800" u="sng" dirty="0">
                <a:latin typeface="Times New Roman" pitchFamily="18" charset="0"/>
                <a:ea typeface="Calibri" pitchFamily="34" charset="0"/>
                <a:cs typeface="Times New Roman" pitchFamily="18" charset="0"/>
              </a:rPr>
              <a:t> 6 </a:t>
            </a:r>
            <a:r>
              <a:rPr lang="en-US" sz="1800" u="sng" dirty="0" err="1">
                <a:latin typeface="Times New Roman" pitchFamily="18" charset="0"/>
                <a:ea typeface="Calibri" pitchFamily="34" charset="0"/>
                <a:cs typeface="Times New Roman" pitchFamily="18" charset="0"/>
              </a:rPr>
              <a:t>câu</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hỏi</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trong</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phiếu</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học</a:t>
            </a:r>
            <a:r>
              <a:rPr lang="en-US" sz="1800" u="sng" dirty="0">
                <a:latin typeface="Times New Roman" pitchFamily="18" charset="0"/>
                <a:ea typeface="Calibri" pitchFamily="34" charset="0"/>
                <a:cs typeface="Times New Roman" pitchFamily="18" charset="0"/>
              </a:rPr>
              <a:t> </a:t>
            </a:r>
            <a:r>
              <a:rPr lang="en-US" sz="1800" u="sng" dirty="0" err="1">
                <a:latin typeface="Times New Roman" pitchFamily="18" charset="0"/>
                <a:ea typeface="Calibri" pitchFamily="34" charset="0"/>
                <a:cs typeface="Times New Roman" pitchFamily="18" charset="0"/>
              </a:rPr>
              <a:t>tập</a:t>
            </a:r>
            <a:r>
              <a:rPr lang="en-US" sz="1800" u="sng" dirty="0">
                <a:latin typeface="Times New Roman" pitchFamily="18" charset="0"/>
                <a:ea typeface="Calibri" pitchFamily="34" charset="0"/>
                <a:cs typeface="Times New Roman" pitchFamily="18" charset="0"/>
              </a:rPr>
              <a:t> (3 </a:t>
            </a:r>
            <a:r>
              <a:rPr lang="en-US" sz="1800" u="sng" dirty="0" err="1">
                <a:latin typeface="Times New Roman" pitchFamily="18" charset="0"/>
                <a:ea typeface="Calibri" pitchFamily="34" charset="0"/>
                <a:cs typeface="Times New Roman" pitchFamily="18" charset="0"/>
              </a:rPr>
              <a:t>phút</a:t>
            </a:r>
            <a:r>
              <a:rPr lang="en-US" sz="1800" u="sng" dirty="0">
                <a:latin typeface="Times New Roman" pitchFamily="18" charset="0"/>
                <a:ea typeface="Calibri" pitchFamily="34" charset="0"/>
                <a:cs typeface="Times New Roman" pitchFamily="18" charset="0"/>
              </a:rPr>
              <a:t>)	</a:t>
            </a:r>
            <a:endParaRPr lang="en-US" sz="1800" dirty="0">
              <a:latin typeface="Times New Roman" pitchFamily="18" charset="0"/>
              <a:cs typeface="Times New Roman" pitchFamily="18" charset="0"/>
            </a:endParaRPr>
          </a:p>
        </p:txBody>
      </p:sp>
      <p:sp>
        <p:nvSpPr>
          <p:cNvPr id="9" name="Rectangle 8"/>
          <p:cNvSpPr/>
          <p:nvPr/>
        </p:nvSpPr>
        <p:spPr>
          <a:xfrm>
            <a:off x="3555828" y="337218"/>
            <a:ext cx="2616372" cy="346249"/>
          </a:xfrm>
          <a:prstGeom prst="rect">
            <a:avLst/>
          </a:prstGeom>
        </p:spPr>
        <p:txBody>
          <a:bodyPr wrap="square" lIns="68580" tIns="34290" rIns="68580" bIns="34290">
            <a:spAutoFit/>
          </a:bodyPr>
          <a:lstStyle/>
          <a:p>
            <a:r>
              <a:rPr lang="vi-VN" sz="1800" b="1" dirty="0">
                <a:solidFill>
                  <a:srgbClr val="FF0000"/>
                </a:solidFill>
                <a:latin typeface="Times New Roman" panose="02020603050405020304" pitchFamily="18" charset="0"/>
                <a:cs typeface="Times New Roman" panose="02020603050405020304" pitchFamily="18" charset="0"/>
              </a:rPr>
              <a:t>PHIẾU HỌC TẬP</a:t>
            </a:r>
          </a:p>
        </p:txBody>
      </p:sp>
      <p:sp>
        <p:nvSpPr>
          <p:cNvPr id="12" name="Rectangle 8"/>
          <p:cNvSpPr>
            <a:spLocks noChangeArrowheads="1"/>
          </p:cNvSpPr>
          <p:nvPr/>
        </p:nvSpPr>
        <p:spPr bwMode="auto">
          <a:xfrm>
            <a:off x="2438400" y="1647342"/>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vi-VN"/>
          </a:p>
        </p:txBody>
      </p:sp>
    </p:spTree>
    <p:extLst>
      <p:ext uri="{BB962C8B-B14F-4D97-AF65-F5344CB8AC3E}">
        <p14:creationId xmlns:p14="http://schemas.microsoft.com/office/powerpoint/2010/main" val="8968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3229" y="42889"/>
            <a:ext cx="6471745" cy="1731243"/>
          </a:xfrm>
          <a:prstGeom prst="rect">
            <a:avLst/>
          </a:prstGeom>
        </p:spPr>
        <p:txBody>
          <a:bodyPr wrap="square" lIns="68580" tIns="34290" rIns="68580" bIns="34290">
            <a:spAutoFit/>
          </a:bodyPr>
          <a:lstStyle/>
          <a:p>
            <a:r>
              <a:rPr lang="en-US" sz="1800" dirty="0">
                <a:latin typeface="Times New Roman" panose="02020603050405020304" pitchFamily="18" charset="0"/>
                <a:cs typeface="Times New Roman" panose="02020603050405020304" pitchFamily="18" charset="0"/>
              </a:rPr>
              <a:t>		                  </a:t>
            </a:r>
            <a:r>
              <a:rPr lang="vi-VN" sz="1800" b="1" dirty="0">
                <a:solidFill>
                  <a:srgbClr val="FF0000"/>
                </a:solidFill>
                <a:latin typeface="Times New Roman" panose="02020603050405020304" pitchFamily="18" charset="0"/>
                <a:cs typeface="Times New Roman" panose="02020603050405020304" pitchFamily="18" charset="0"/>
              </a:rPr>
              <a:t>PHIẾU HỌC TẬP</a:t>
            </a:r>
          </a:p>
          <a:p>
            <a:r>
              <a:rPr lang="en-US" sz="1800" b="1" dirty="0">
                <a:solidFill>
                  <a:srgbClr val="FF0000"/>
                </a:solidFill>
                <a:latin typeface="Times New Roman" panose="02020603050405020304" pitchFamily="18" charset="0"/>
                <a:cs typeface="Times New Roman" panose="02020603050405020304" pitchFamily="18" charset="0"/>
              </a:rPr>
              <a:t>		          </a:t>
            </a:r>
            <a:r>
              <a:rPr lang="vi-VN" sz="1800" b="1" dirty="0">
                <a:solidFill>
                  <a:srgbClr val="FF0000"/>
                </a:solidFill>
                <a:latin typeface="Times New Roman" panose="02020603050405020304" pitchFamily="18" charset="0"/>
                <a:cs typeface="Times New Roman" panose="02020603050405020304" pitchFamily="18" charset="0"/>
              </a:rPr>
              <a:t>Bài 3: ĐO KHỐI LƯỢNG</a:t>
            </a:r>
          </a:p>
          <a:p>
            <a:r>
              <a:rPr lang="vi-VN" sz="1800" dirty="0">
                <a:latin typeface="Times New Roman" panose="02020603050405020304" pitchFamily="18" charset="0"/>
                <a:cs typeface="Times New Roman" panose="02020603050405020304" pitchFamily="18" charset="0"/>
              </a:rPr>
              <a:t>Họ và tên:…………………………………………………………… </a:t>
            </a:r>
          </a:p>
          <a:p>
            <a:r>
              <a:rPr lang="vi-VN" sz="1800" dirty="0">
                <a:latin typeface="Times New Roman" panose="02020603050405020304" pitchFamily="18" charset="0"/>
                <a:cs typeface="Times New Roman" panose="02020603050405020304" pitchFamily="18" charset="0"/>
              </a:rPr>
              <a:t>Lớp: ……………………………. Nhóm: ……</a:t>
            </a:r>
          </a:p>
          <a:p>
            <a:r>
              <a:rPr lang="en-US" sz="1800" dirty="0">
                <a:solidFill>
                  <a:srgbClr val="FF0000"/>
                </a:solidFill>
                <a:latin typeface="Times New Roman" panose="02020603050405020304" pitchFamily="18" charset="0"/>
                <a:cs typeface="Times New Roman" panose="02020603050405020304" pitchFamily="18" charset="0"/>
              </a:rPr>
              <a:t>?</a:t>
            </a:r>
            <a:r>
              <a:rPr lang="vi-VN" sz="1800" dirty="0">
                <a:solidFill>
                  <a:srgbClr val="FF0000"/>
                </a:solidFill>
                <a:latin typeface="Times New Roman" panose="02020603050405020304" pitchFamily="18" charset="0"/>
                <a:cs typeface="Times New Roman" panose="02020603050405020304" pitchFamily="18" charset="0"/>
              </a:rPr>
              <a:t>1. Hãy ước lượng khối lượng và lựa chọn cân phù hợp để cân các vật sau</a:t>
            </a:r>
            <a:r>
              <a:rPr lang="en-US" sz="1800" dirty="0">
                <a:solidFill>
                  <a:srgbClr val="FF0000"/>
                </a:solidFill>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631531956"/>
              </p:ext>
            </p:extLst>
          </p:nvPr>
        </p:nvGraphicFramePr>
        <p:xfrm>
          <a:off x="993229" y="1762157"/>
          <a:ext cx="7338848" cy="2582269"/>
        </p:xfrm>
        <a:graphic>
          <a:graphicData uri="http://schemas.openxmlformats.org/drawingml/2006/table">
            <a:tbl>
              <a:tblPr firstRow="1" bandRow="1">
                <a:tableStyleId>{5C22544A-7EE6-4342-B048-85BDC9FD1C3A}</a:tableStyleId>
              </a:tblPr>
              <a:tblGrid>
                <a:gridCol w="3171143">
                  <a:extLst>
                    <a:ext uri="{9D8B030D-6E8A-4147-A177-3AD203B41FA5}">
                      <a16:colId xmlns:a16="http://schemas.microsoft.com/office/drawing/2014/main" val="1376737614"/>
                    </a:ext>
                  </a:extLst>
                </a:gridCol>
                <a:gridCol w="2315712">
                  <a:extLst>
                    <a:ext uri="{9D8B030D-6E8A-4147-A177-3AD203B41FA5}">
                      <a16:colId xmlns:a16="http://schemas.microsoft.com/office/drawing/2014/main" val="4057046454"/>
                    </a:ext>
                  </a:extLst>
                </a:gridCol>
                <a:gridCol w="1851993">
                  <a:extLst>
                    <a:ext uri="{9D8B030D-6E8A-4147-A177-3AD203B41FA5}">
                      <a16:colId xmlns:a16="http://schemas.microsoft.com/office/drawing/2014/main" val="4156041039"/>
                    </a:ext>
                  </a:extLst>
                </a:gridCol>
              </a:tblGrid>
              <a:tr h="851649">
                <a:tc>
                  <a:txBody>
                    <a:bodyPr/>
                    <a:lstStyle/>
                    <a:p>
                      <a:pPr algn="ctr">
                        <a:lnSpc>
                          <a:spcPct val="120000"/>
                        </a:lnSpc>
                        <a:spcAft>
                          <a:spcPts val="0"/>
                        </a:spcAft>
                      </a:pPr>
                      <a:r>
                        <a:rPr lang="vi-VN" sz="1800" b="1"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Tên hoạt động</a:t>
                      </a:r>
                      <a:endParaRPr lang="en-US" sz="18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b="1" dirty="0" err="1"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800" b="1" baseline="0" dirty="0"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18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vi-VN" sz="1800" b="1"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ước lượng</a:t>
                      </a:r>
                      <a:endParaRPr lang="en-US" sz="18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Aft>
                          <a:spcPts val="0"/>
                        </a:spcAft>
                      </a:pPr>
                      <a:r>
                        <a:rPr lang="en-US" sz="1800" b="1" dirty="0" err="1" smtClean="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endParaRPr lang="en-US" sz="18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7139475"/>
                  </a:ext>
                </a:extLst>
              </a:tr>
              <a:tr h="346930">
                <a:tc>
                  <a:txBody>
                    <a:bodyPr/>
                    <a:lstStyle/>
                    <a:p>
                      <a:pPr algn="just">
                        <a:lnSpc>
                          <a:spcPct val="120000"/>
                        </a:lnSpc>
                        <a:spcAft>
                          <a:spcPts val="0"/>
                        </a:spcAft>
                      </a:pPr>
                      <a:r>
                        <a:rPr lang="vi-VN" sz="18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1. Cuốn sách giáo khoa KHTN 6.</a:t>
                      </a:r>
                      <a:endParaRPr lang="en-US" sz="1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3661810"/>
                  </a:ext>
                </a:extLst>
              </a:tr>
              <a:tr h="328592">
                <a:tc>
                  <a:txBody>
                    <a:bodyPr/>
                    <a:lstStyle/>
                    <a:p>
                      <a:pPr algn="just">
                        <a:lnSpc>
                          <a:spcPct val="120000"/>
                        </a:lnSpc>
                        <a:spcAft>
                          <a:spcPts val="0"/>
                        </a:spcAft>
                      </a:pPr>
                      <a:r>
                        <a:rPr lang="vi-VN" sz="1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2. Một quả Pin con thỏ.</a:t>
                      </a:r>
                      <a:endParaRPr lang="en-US" sz="18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1731314"/>
                  </a:ext>
                </a:extLst>
              </a:tr>
              <a:tr h="346930">
                <a:tc>
                  <a:txBody>
                    <a:bodyPr/>
                    <a:lstStyle/>
                    <a:p>
                      <a:pPr algn="just">
                        <a:lnSpc>
                          <a:spcPct val="120000"/>
                        </a:lnSpc>
                        <a:spcAft>
                          <a:spcPts val="0"/>
                        </a:spcAft>
                      </a:pPr>
                      <a:r>
                        <a:rPr lang="vi-VN" sz="18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3. Một quả nặng bằng sắt.</a:t>
                      </a:r>
                      <a:endParaRPr lang="en-US" sz="1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8635309"/>
                  </a:ext>
                </a:extLst>
              </a:tr>
              <a:tr h="346930">
                <a:tc>
                  <a:txBody>
                    <a:bodyPr/>
                    <a:lstStyle/>
                    <a:p>
                      <a:pPr algn="just">
                        <a:lnSpc>
                          <a:spcPct val="120000"/>
                        </a:lnSpc>
                        <a:spcAft>
                          <a:spcPts val="0"/>
                        </a:spcAft>
                      </a:pPr>
                      <a:r>
                        <a:rPr lang="vi-VN" sz="18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4. Một cái cặp đựng sách.</a:t>
                      </a:r>
                      <a:endParaRPr lang="en-US" sz="18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6998476"/>
                  </a:ext>
                </a:extLst>
              </a:tr>
              <a:tr h="346930">
                <a:tc>
                  <a:txBody>
                    <a:bodyPr/>
                    <a:lstStyle/>
                    <a:p>
                      <a:pPr algn="just">
                        <a:lnSpc>
                          <a:spcPct val="120000"/>
                        </a:lnSpc>
                        <a:spcAft>
                          <a:spcPts val="0"/>
                        </a:spcAft>
                      </a:pPr>
                      <a:r>
                        <a:rPr lang="vi-VN" sz="1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5. Một bạn HS trong nhóm em.</a:t>
                      </a:r>
                      <a:endParaRPr lang="en-US" sz="18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solidFill>
                          <a:sysClr val="windowText" lastClr="000000"/>
                        </a:solidFill>
                        <a:latin typeface="Times New Roman" panose="02020603050405020304" pitchFamily="18" charset="0"/>
                        <a:cs typeface="Times New Roman" panose="02020603050405020304" pitchFamily="18" charset="0"/>
                      </a:endParaRPr>
                    </a:p>
                  </a:txBody>
                  <a:tcPr marL="68580" marR="68580" marT="34290" marB="3429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7255746"/>
                  </a:ext>
                </a:extLst>
              </a:tr>
            </a:tbl>
          </a:graphicData>
        </a:graphic>
      </p:graphicFrame>
      <p:sp>
        <p:nvSpPr>
          <p:cNvPr id="7" name="Rectangle 6"/>
          <p:cNvSpPr/>
          <p:nvPr/>
        </p:nvSpPr>
        <p:spPr>
          <a:xfrm>
            <a:off x="993229" y="4344426"/>
            <a:ext cx="6632027" cy="623248"/>
          </a:xfrm>
          <a:prstGeom prst="rect">
            <a:avLst/>
          </a:prstGeom>
        </p:spPr>
        <p:txBody>
          <a:bodyPr wrap="square" lIns="68580" tIns="34290" rIns="68580" bIns="34290">
            <a:spAutoFit/>
          </a:bodyPr>
          <a:lstStyle/>
          <a:p>
            <a:r>
              <a:rPr lang="en-US" sz="1800" dirty="0">
                <a:solidFill>
                  <a:srgbClr val="FF0000"/>
                </a:solidFill>
                <a:latin typeface="Times New Roman" panose="02020603050405020304" pitchFamily="18" charset="0"/>
                <a:cs typeface="Times New Roman" panose="02020603050405020304" pitchFamily="18" charset="0"/>
              </a:rPr>
              <a:t>=&gt;</a:t>
            </a:r>
            <a:r>
              <a:rPr lang="vi-VN" sz="1800" dirty="0">
                <a:solidFill>
                  <a:srgbClr val="FF0000"/>
                </a:solidFill>
                <a:latin typeface="Times New Roman" panose="02020603050405020304" pitchFamily="18" charset="0"/>
                <a:cs typeface="Times New Roman" panose="02020603050405020304" pitchFamily="18" charset="0"/>
              </a:rPr>
              <a:t>  Để lựa chọn cân đo khối lượng của một vật ta cần ước lượng khối lượng của vật đó trước khi đo.</a:t>
            </a:r>
          </a:p>
        </p:txBody>
      </p:sp>
    </p:spTree>
    <p:extLst>
      <p:ext uri="{BB962C8B-B14F-4D97-AF65-F5344CB8AC3E}">
        <p14:creationId xmlns:p14="http://schemas.microsoft.com/office/powerpoint/2010/main" val="10860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6678" y="-1"/>
            <a:ext cx="9137322" cy="5105725"/>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11" name="Text Box 25"/>
          <p:cNvSpPr txBox="1">
            <a:spLocks noChangeArrowheads="1"/>
          </p:cNvSpPr>
          <p:nvPr/>
        </p:nvSpPr>
        <p:spPr bwMode="auto">
          <a:xfrm>
            <a:off x="667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4895" y="686021"/>
            <a:ext cx="3134918" cy="401648"/>
          </a:xfrm>
          <a:prstGeom prst="rect">
            <a:avLst/>
          </a:prstGeom>
        </p:spPr>
        <p:txBody>
          <a:bodyPr wrap="squar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35230" y="959707"/>
            <a:ext cx="4572000" cy="1987724"/>
          </a:xfrm>
          <a:prstGeom prst="rect">
            <a:avLst/>
          </a:prstGeom>
        </p:spPr>
        <p:txBody>
          <a:bodyPr lIns="68580" tIns="34290" rIns="68580" bIns="34290">
            <a:spAutoFit/>
          </a:bodyPr>
          <a:lstStyle/>
          <a:p>
            <a:pPr marL="257175" indent="-257175" algn="just">
              <a:lnSpc>
                <a:spcPct val="120000"/>
              </a:lnSpc>
              <a:spcAft>
                <a:spcPts val="450"/>
              </a:spcAft>
              <a:buAutoNum type="alphaLcParenR"/>
            </a:pP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20000"/>
              </a:lnSpc>
              <a:spcAft>
                <a:spcPts val="450"/>
              </a:spcAft>
              <a:buFontTx/>
              <a:buChar char="-"/>
            </a:pP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45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450"/>
              </a:spcAft>
            </a:pP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141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81"/>
            <a:ext cx="9144000" cy="5138738"/>
          </a:xfrm>
          <a:prstGeom prst="rect">
            <a:avLst/>
          </a:prstGeom>
        </p:spPr>
      </p:pic>
    </p:spTree>
    <p:extLst>
      <p:ext uri="{BB962C8B-B14F-4D97-AF65-F5344CB8AC3E}">
        <p14:creationId xmlns:p14="http://schemas.microsoft.com/office/powerpoint/2010/main" val="192955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6913" y="1"/>
            <a:ext cx="1968168" cy="346249"/>
          </a:xfrm>
          <a:prstGeom prst="rect">
            <a:avLst/>
          </a:prstGeom>
        </p:spPr>
        <p:txBody>
          <a:bodyPr wrap="none" lIns="68580" tIns="34290" rIns="68580" bIns="34290">
            <a:spAutoFit/>
          </a:bodyPr>
          <a:lstStyle/>
          <a:p>
            <a:r>
              <a:rPr lang="vi-VN" sz="1800" b="1" dirty="0">
                <a:solidFill>
                  <a:srgbClr val="FF0000"/>
                </a:solidFill>
                <a:latin typeface="Times New Roman" panose="02020603050405020304" pitchFamily="18" charset="0"/>
                <a:cs typeface="Times New Roman" panose="02020603050405020304" pitchFamily="18" charset="0"/>
              </a:rPr>
              <a:t>PHIẾU HỌC TẬP</a:t>
            </a:r>
          </a:p>
        </p:txBody>
      </p:sp>
      <p:pic>
        <p:nvPicPr>
          <p:cNvPr id="2" name="Picture 1"/>
          <p:cNvPicPr>
            <a:picLocks noChangeAspect="1"/>
          </p:cNvPicPr>
          <p:nvPr/>
        </p:nvPicPr>
        <p:blipFill>
          <a:blip r:embed="rId2"/>
          <a:stretch>
            <a:fillRect/>
          </a:stretch>
        </p:blipFill>
        <p:spPr>
          <a:xfrm>
            <a:off x="349152" y="409865"/>
            <a:ext cx="4963732" cy="2433779"/>
          </a:xfrm>
          <a:prstGeom prst="rect">
            <a:avLst/>
          </a:prstGeom>
        </p:spPr>
      </p:pic>
      <p:pic>
        <p:nvPicPr>
          <p:cNvPr id="3" name="Picture 2"/>
          <p:cNvPicPr>
            <a:picLocks noChangeAspect="1"/>
          </p:cNvPicPr>
          <p:nvPr/>
        </p:nvPicPr>
        <p:blipFill>
          <a:blip r:embed="rId3"/>
          <a:stretch>
            <a:fillRect/>
          </a:stretch>
        </p:blipFill>
        <p:spPr>
          <a:xfrm>
            <a:off x="113669" y="3190618"/>
            <a:ext cx="5380995" cy="1827296"/>
          </a:xfrm>
          <a:prstGeom prst="rect">
            <a:avLst/>
          </a:prstGeom>
        </p:spPr>
      </p:pic>
      <p:sp>
        <p:nvSpPr>
          <p:cNvPr id="5" name="TextBox 4"/>
          <p:cNvSpPr txBox="1"/>
          <p:nvPr/>
        </p:nvSpPr>
        <p:spPr>
          <a:xfrm>
            <a:off x="6089574" y="409863"/>
            <a:ext cx="2627522" cy="1454244"/>
          </a:xfrm>
          <a:prstGeom prst="rect">
            <a:avLst/>
          </a:prstGeom>
          <a:noFill/>
        </p:spPr>
        <p:txBody>
          <a:bodyPr wrap="square" lIns="68580" tIns="34290" rIns="68580" bIns="34290" rtlCol="0">
            <a:spAutoFit/>
          </a:bodyPr>
          <a:lstStyle/>
          <a:p>
            <a:pPr algn="just"/>
            <a:r>
              <a:rPr lang="en-US" sz="1800" dirty="0">
                <a:solidFill>
                  <a:srgbClr val="FF0000"/>
                </a:solidFill>
                <a:latin typeface="Times New Roman" panose="02020603050405020304" pitchFamily="18" charset="0"/>
                <a:cs typeface="Times New Roman" panose="02020603050405020304" pitchFamily="18" charset="0"/>
              </a:rPr>
              <a:t>?2. </a:t>
            </a:r>
            <a:r>
              <a:rPr lang="en-US" sz="1800" dirty="0" err="1">
                <a:solidFill>
                  <a:srgbClr val="FF0000"/>
                </a:solidFill>
                <a:latin typeface="Times New Roman" panose="02020603050405020304" pitchFamily="18" charset="0"/>
                <a:cs typeface="Times New Roman" panose="02020603050405020304" pitchFamily="18" charset="0"/>
              </a:rPr>
              <a:t>Em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hãy</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chỉ</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ra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tên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các</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bộ</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phận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tương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ứng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trên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đồng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hồ</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cân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điện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tử</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dựa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vào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gợi</a:t>
            </a:r>
            <a:r>
              <a:rPr lang="en-US" sz="1800" dirty="0">
                <a:solidFill>
                  <a:srgbClr val="FF0000"/>
                </a:solidFill>
                <a:latin typeface="Times New Roman" panose="02020603050405020304" pitchFamily="18" charset="0"/>
                <a:cs typeface="Times New Roman" panose="02020603050405020304" pitchFamily="18" charset="0"/>
              </a:rPr>
              <a:t> ý </a:t>
            </a:r>
            <a:r>
              <a:rPr lang="en-US" sz="1800" dirty="0" err="1">
                <a:solidFill>
                  <a:srgbClr val="FF0000"/>
                </a:solidFill>
                <a:latin typeface="Times New Roman" panose="02020603050405020304" pitchFamily="18" charset="0"/>
                <a:cs typeface="Times New Roman" panose="02020603050405020304" pitchFamily="18" charset="0"/>
              </a:rPr>
              <a:t>trên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hình</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sau</a:t>
            </a:r>
            <a:r>
              <a:rPr lang="en-US" sz="1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41673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an dong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677" y="665818"/>
            <a:ext cx="4308662" cy="34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Line 11"/>
          <p:cNvSpPr>
            <a:spLocks noChangeShapeType="1"/>
          </p:cNvSpPr>
          <p:nvPr/>
        </p:nvSpPr>
        <p:spPr bwMode="auto">
          <a:xfrm flipH="1" flipV="1">
            <a:off x="1014132" y="1498789"/>
            <a:ext cx="3854824" cy="3343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3325" name="Line 13"/>
          <p:cNvSpPr>
            <a:spLocks noChangeShapeType="1"/>
          </p:cNvSpPr>
          <p:nvPr/>
        </p:nvSpPr>
        <p:spPr bwMode="auto">
          <a:xfrm flipH="1">
            <a:off x="809628" y="1303618"/>
            <a:ext cx="3593353" cy="10029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3326" name="Text Box 14"/>
          <p:cNvSpPr txBox="1">
            <a:spLocks noChangeArrowheads="1"/>
          </p:cNvSpPr>
          <p:nvPr/>
        </p:nvSpPr>
        <p:spPr bwMode="auto">
          <a:xfrm>
            <a:off x="7446309" y="3146052"/>
            <a:ext cx="1368052"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100" b="1" i="1" dirty="0">
                <a:solidFill>
                  <a:srgbClr val="FF0000"/>
                </a:solidFill>
                <a:latin typeface="Times New Roman" panose="02020603050405020304" pitchFamily="18" charset="0"/>
                <a:cs typeface="Times New Roman" panose="02020603050405020304" pitchFamily="18" charset="0"/>
              </a:rPr>
              <a:t>kim cân</a:t>
            </a:r>
          </a:p>
        </p:txBody>
      </p:sp>
      <p:sp>
        <p:nvSpPr>
          <p:cNvPr id="13327" name="Line 15"/>
          <p:cNvSpPr>
            <a:spLocks noChangeShapeType="1"/>
          </p:cNvSpPr>
          <p:nvPr/>
        </p:nvSpPr>
        <p:spPr bwMode="auto">
          <a:xfrm>
            <a:off x="5412444" y="843244"/>
            <a:ext cx="2269191" cy="460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3328" name="Text Box 16"/>
          <p:cNvSpPr txBox="1">
            <a:spLocks noChangeArrowheads="1"/>
          </p:cNvSpPr>
          <p:nvPr/>
        </p:nvSpPr>
        <p:spPr bwMode="auto">
          <a:xfrm>
            <a:off x="7446309" y="2680074"/>
            <a:ext cx="1368052"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thân</a:t>
            </a:r>
            <a:r>
              <a:rPr lang="vi-VN" altLang="vi-VN" sz="2100" b="1" i="1">
                <a:solidFill>
                  <a:srgbClr val="FF0000"/>
                </a:solidFill>
                <a:latin typeface="Times New Roman" panose="02020603050405020304" pitchFamily="18" charset="0"/>
                <a:cs typeface="Times New Roman" panose="02020603050405020304" pitchFamily="18" charset="0"/>
              </a:rPr>
              <a:t> cân</a:t>
            </a:r>
          </a:p>
        </p:txBody>
      </p:sp>
      <p:sp>
        <p:nvSpPr>
          <p:cNvPr id="11272" name="Line 21"/>
          <p:cNvSpPr>
            <a:spLocks noChangeShapeType="1"/>
          </p:cNvSpPr>
          <p:nvPr/>
        </p:nvSpPr>
        <p:spPr bwMode="auto">
          <a:xfrm>
            <a:off x="3059206" y="348596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3343" name="Text Box 31"/>
          <p:cNvSpPr txBox="1">
            <a:spLocks noChangeArrowheads="1"/>
          </p:cNvSpPr>
          <p:nvPr/>
        </p:nvSpPr>
        <p:spPr bwMode="auto">
          <a:xfrm>
            <a:off x="7157760" y="2213163"/>
            <a:ext cx="1944221"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100" b="1" i="1" dirty="0">
                <a:solidFill>
                  <a:srgbClr val="FF0000"/>
                </a:solidFill>
                <a:latin typeface="Times New Roman" panose="02020603050405020304" pitchFamily="18" charset="0"/>
                <a:cs typeface="Times New Roman" panose="02020603050405020304" pitchFamily="18" charset="0"/>
              </a:rPr>
              <a:t>ốc điều chỉnh</a:t>
            </a:r>
          </a:p>
        </p:txBody>
      </p:sp>
      <p:sp>
        <p:nvSpPr>
          <p:cNvPr id="13344" name="Line 32"/>
          <p:cNvSpPr>
            <a:spLocks noChangeShapeType="1"/>
          </p:cNvSpPr>
          <p:nvPr/>
        </p:nvSpPr>
        <p:spPr bwMode="auto">
          <a:xfrm flipH="1">
            <a:off x="1316691" y="3384178"/>
            <a:ext cx="3592420" cy="5967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3345" name="Text Box 33"/>
          <p:cNvSpPr txBox="1">
            <a:spLocks noChangeArrowheads="1"/>
          </p:cNvSpPr>
          <p:nvPr/>
        </p:nvSpPr>
        <p:spPr bwMode="auto">
          <a:xfrm>
            <a:off x="7136281" y="3552265"/>
            <a:ext cx="1890993"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Bảng số cân</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3348" name="Text Box 36"/>
          <p:cNvSpPr txBox="1">
            <a:spLocks noChangeArrowheads="1"/>
          </p:cNvSpPr>
          <p:nvPr/>
        </p:nvSpPr>
        <p:spPr bwMode="auto">
          <a:xfrm>
            <a:off x="4148047" y="4600951"/>
            <a:ext cx="1055221" cy="35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1800" b="1">
                <a:latin typeface="Times New Roman" panose="02020603050405020304" pitchFamily="18" charset="0"/>
                <a:cs typeface="Times New Roman" panose="02020603050405020304" pitchFamily="18" charset="0"/>
              </a:rPr>
              <a:t>Hình 5.2</a:t>
            </a:r>
          </a:p>
        </p:txBody>
      </p:sp>
      <p:sp>
        <p:nvSpPr>
          <p:cNvPr id="16" name="Text Box 16"/>
          <p:cNvSpPr txBox="1">
            <a:spLocks noChangeArrowheads="1"/>
          </p:cNvSpPr>
          <p:nvPr/>
        </p:nvSpPr>
        <p:spPr bwMode="auto">
          <a:xfrm>
            <a:off x="7526620" y="1748118"/>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100" b="1" i="1">
                <a:solidFill>
                  <a:srgbClr val="FF0000"/>
                </a:solidFill>
                <a:latin typeface="Times New Roman" panose="02020603050405020304" pitchFamily="18" charset="0"/>
                <a:cs typeface="Times New Roman" panose="02020603050405020304" pitchFamily="18" charset="0"/>
              </a:rPr>
              <a:t>đĩa cân</a:t>
            </a:r>
          </a:p>
        </p:txBody>
      </p:sp>
      <p:sp>
        <p:nvSpPr>
          <p:cNvPr id="17" name="Text Box 16"/>
          <p:cNvSpPr txBox="1">
            <a:spLocks noChangeArrowheads="1"/>
          </p:cNvSpPr>
          <p:nvPr/>
        </p:nvSpPr>
        <p:spPr bwMode="auto">
          <a:xfrm>
            <a:off x="627532" y="1162611"/>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3.</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8" name="Text Box 16"/>
          <p:cNvSpPr txBox="1">
            <a:spLocks noChangeArrowheads="1"/>
          </p:cNvSpPr>
          <p:nvPr/>
        </p:nvSpPr>
        <p:spPr bwMode="auto">
          <a:xfrm>
            <a:off x="590179" y="2255185"/>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5.</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9" name="Text Box 16"/>
          <p:cNvSpPr txBox="1">
            <a:spLocks noChangeArrowheads="1"/>
          </p:cNvSpPr>
          <p:nvPr/>
        </p:nvSpPr>
        <p:spPr bwMode="auto">
          <a:xfrm>
            <a:off x="590179" y="2790265"/>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1.</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0" name="Line 32"/>
          <p:cNvSpPr>
            <a:spLocks noChangeShapeType="1"/>
          </p:cNvSpPr>
          <p:nvPr/>
        </p:nvSpPr>
        <p:spPr bwMode="auto">
          <a:xfrm flipH="1">
            <a:off x="916081" y="2970493"/>
            <a:ext cx="2521324" cy="182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21" name="Text Box 16"/>
          <p:cNvSpPr txBox="1">
            <a:spLocks noChangeArrowheads="1"/>
          </p:cNvSpPr>
          <p:nvPr/>
        </p:nvSpPr>
        <p:spPr bwMode="auto">
          <a:xfrm>
            <a:off x="7451915" y="929155"/>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2.</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2" name="Text Box 16"/>
          <p:cNvSpPr txBox="1">
            <a:spLocks noChangeArrowheads="1"/>
          </p:cNvSpPr>
          <p:nvPr/>
        </p:nvSpPr>
        <p:spPr bwMode="auto">
          <a:xfrm>
            <a:off x="897408" y="3908986"/>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4.</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3" name="Title 1"/>
          <p:cNvSpPr txBox="1">
            <a:spLocks noChangeArrowheads="1"/>
          </p:cNvSpPr>
          <p:nvPr/>
        </p:nvSpPr>
        <p:spPr bwMode="auto">
          <a:xfrm>
            <a:off x="288554" y="30495"/>
            <a:ext cx="8228853" cy="80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marL="508000" indent="-508000" algn="l" rtl="0" eaLnBrk="0" fontAlgn="base" hangingPunct="0">
              <a:spcBef>
                <a:spcPct val="20000"/>
              </a:spcBef>
              <a:spcAft>
                <a:spcPct val="0"/>
              </a:spcAft>
              <a:buChar char="•"/>
              <a:defRPr sz="4800">
                <a:solidFill>
                  <a:schemeClr val="tx1"/>
                </a:solidFill>
                <a:latin typeface="+mn-lt"/>
                <a:ea typeface="+mn-ea"/>
                <a:cs typeface="+mn-cs"/>
              </a:defRPr>
            </a:lvl1pPr>
            <a:lvl2pPr marL="1103313" indent="-423863" algn="l" rtl="0" eaLnBrk="0" fontAlgn="base" hangingPunct="0">
              <a:spcBef>
                <a:spcPct val="20000"/>
              </a:spcBef>
              <a:spcAft>
                <a:spcPct val="0"/>
              </a:spcAft>
              <a:buChar char="–"/>
              <a:defRPr sz="4200">
                <a:solidFill>
                  <a:schemeClr val="tx1"/>
                </a:solidFill>
                <a:latin typeface="+mn-lt"/>
                <a:cs typeface="+mn-cs"/>
              </a:defRPr>
            </a:lvl2pPr>
            <a:lvl3pPr marL="1697038" indent="-338138" algn="l" rtl="0" eaLnBrk="0" fontAlgn="base" hangingPunct="0">
              <a:spcBef>
                <a:spcPct val="20000"/>
              </a:spcBef>
              <a:spcAft>
                <a:spcPct val="0"/>
              </a:spcAft>
              <a:buChar char="•"/>
              <a:defRPr sz="3600">
                <a:solidFill>
                  <a:schemeClr val="tx1"/>
                </a:solidFill>
                <a:latin typeface="+mn-lt"/>
                <a:cs typeface="+mn-cs"/>
              </a:defRPr>
            </a:lvl3pPr>
            <a:lvl4pPr marL="2376488" indent="-338138" algn="l" rtl="0" eaLnBrk="0" fontAlgn="base" hangingPunct="0">
              <a:spcBef>
                <a:spcPct val="20000"/>
              </a:spcBef>
              <a:spcAft>
                <a:spcPct val="0"/>
              </a:spcAft>
              <a:buChar char="–"/>
              <a:defRPr sz="3000">
                <a:solidFill>
                  <a:schemeClr val="tx1"/>
                </a:solidFill>
                <a:latin typeface="+mn-lt"/>
                <a:cs typeface="+mn-cs"/>
              </a:defRPr>
            </a:lvl4pPr>
            <a:lvl5pPr marL="3055938" indent="-338138" algn="l" rtl="0" eaLnBrk="0" fontAlgn="base" hangingPunct="0">
              <a:spcBef>
                <a:spcPct val="20000"/>
              </a:spcBef>
              <a:spcAft>
                <a:spcPct val="0"/>
              </a:spcAft>
              <a:buChar char="»"/>
              <a:defRPr sz="3000">
                <a:solidFill>
                  <a:schemeClr val="tx1"/>
                </a:solidFill>
                <a:latin typeface="+mn-lt"/>
                <a:cs typeface="+mn-cs"/>
              </a:defRPr>
            </a:lvl5pPr>
            <a:lvl6pPr marL="3735941" indent="-339631" algn="l" rtl="0" fontAlgn="base">
              <a:spcBef>
                <a:spcPct val="20000"/>
              </a:spcBef>
              <a:spcAft>
                <a:spcPct val="0"/>
              </a:spcAft>
              <a:buChar char="»"/>
              <a:defRPr sz="3000">
                <a:solidFill>
                  <a:schemeClr val="tx1"/>
                </a:solidFill>
                <a:latin typeface="+mn-lt"/>
                <a:cs typeface="+mn-cs"/>
              </a:defRPr>
            </a:lvl6pPr>
            <a:lvl7pPr marL="4415203" indent="-339631" algn="l" rtl="0" fontAlgn="base">
              <a:spcBef>
                <a:spcPct val="20000"/>
              </a:spcBef>
              <a:spcAft>
                <a:spcPct val="0"/>
              </a:spcAft>
              <a:buChar char="»"/>
              <a:defRPr sz="3000">
                <a:solidFill>
                  <a:schemeClr val="tx1"/>
                </a:solidFill>
                <a:latin typeface="+mn-lt"/>
                <a:cs typeface="+mn-cs"/>
              </a:defRPr>
            </a:lvl7pPr>
            <a:lvl8pPr marL="5094465" indent="-339631" algn="l" rtl="0" fontAlgn="base">
              <a:spcBef>
                <a:spcPct val="20000"/>
              </a:spcBef>
              <a:spcAft>
                <a:spcPct val="0"/>
              </a:spcAft>
              <a:buChar char="»"/>
              <a:defRPr sz="3000">
                <a:solidFill>
                  <a:schemeClr val="tx1"/>
                </a:solidFill>
                <a:latin typeface="+mn-lt"/>
                <a:cs typeface="+mn-cs"/>
              </a:defRPr>
            </a:lvl8pPr>
            <a:lvl9pPr marL="5773727" indent="-339631" algn="l" rtl="0" fontAlgn="base">
              <a:spcBef>
                <a:spcPct val="20000"/>
              </a:spcBef>
              <a:spcAft>
                <a:spcPct val="0"/>
              </a:spcAft>
              <a:buChar char="»"/>
              <a:defRPr sz="3000">
                <a:solidFill>
                  <a:schemeClr val="tx1"/>
                </a:solidFill>
                <a:latin typeface="+mn-lt"/>
                <a:cs typeface="+mn-cs"/>
              </a:defRPr>
            </a:lvl9pPr>
          </a:lstStyle>
          <a:p>
            <a:pPr marL="0" indent="0">
              <a:buNone/>
              <a:defRPr/>
            </a:pP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vi-VN" altLang="en-US" sz="2400" b="1" kern="0" dirty="0">
                <a:solidFill>
                  <a:srgbClr val="FF0000"/>
                </a:solidFill>
                <a:latin typeface="Times New Roman" panose="02020603050405020304" pitchFamily="18" charset="0"/>
                <a:cs typeface="Times New Roman" panose="02020603050405020304" pitchFamily="18" charset="0"/>
              </a:rPr>
              <a:t> Cấu tạo của cân đồng hồ:</a:t>
            </a:r>
          </a:p>
        </p:txBody>
      </p:sp>
    </p:spTree>
    <p:extLst>
      <p:ext uri="{BB962C8B-B14F-4D97-AF65-F5344CB8AC3E}">
        <p14:creationId xmlns:p14="http://schemas.microsoft.com/office/powerpoint/2010/main" val="1090642338"/>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linds(horizontal)">
                                      <p:cBhvr>
                                        <p:cTn id="14" dur="500"/>
                                        <p:tgtEl>
                                          <p:spTgt spid="1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23" presetClass="entr" presetSubtype="16" fill="hold" nodeType="with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13325"/>
                                        </p:tgtEl>
                                        <p:attrNameLst>
                                          <p:attrName>style.visibility</p:attrName>
                                        </p:attrNameLst>
                                      </p:cBhvr>
                                      <p:to>
                                        <p:strVal val="visible"/>
                                      </p:to>
                                    </p:set>
                                    <p:anim calcmode="lin" valueType="num">
                                      <p:cBhvr>
                                        <p:cTn id="30" dur="500" fill="hold"/>
                                        <p:tgtEl>
                                          <p:spTgt spid="13325"/>
                                        </p:tgtEl>
                                        <p:attrNameLst>
                                          <p:attrName>ppt_w</p:attrName>
                                        </p:attrNameLst>
                                      </p:cBhvr>
                                      <p:tavLst>
                                        <p:tav tm="0">
                                          <p:val>
                                            <p:fltVal val="0"/>
                                          </p:val>
                                        </p:tav>
                                        <p:tav tm="100000">
                                          <p:val>
                                            <p:strVal val="#ppt_w"/>
                                          </p:val>
                                        </p:tav>
                                      </p:tavLst>
                                    </p:anim>
                                    <p:anim calcmode="lin" valueType="num">
                                      <p:cBhvr>
                                        <p:cTn id="31" dur="500" fill="hold"/>
                                        <p:tgtEl>
                                          <p:spTgt spid="13325"/>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3323"/>
                                        </p:tgtEl>
                                        <p:attrNameLst>
                                          <p:attrName>style.visibility</p:attrName>
                                        </p:attrNameLst>
                                      </p:cBhvr>
                                      <p:to>
                                        <p:strVal val="visible"/>
                                      </p:to>
                                    </p:set>
                                    <p:anim calcmode="lin" valueType="num">
                                      <p:cBhvr>
                                        <p:cTn id="34" dur="500" fill="hold"/>
                                        <p:tgtEl>
                                          <p:spTgt spid="13323"/>
                                        </p:tgtEl>
                                        <p:attrNameLst>
                                          <p:attrName>ppt_w</p:attrName>
                                        </p:attrNameLst>
                                      </p:cBhvr>
                                      <p:tavLst>
                                        <p:tav tm="0">
                                          <p:val>
                                            <p:fltVal val="0"/>
                                          </p:val>
                                        </p:tav>
                                        <p:tav tm="100000">
                                          <p:val>
                                            <p:strVal val="#ppt_w"/>
                                          </p:val>
                                        </p:tav>
                                      </p:tavLst>
                                    </p:anim>
                                    <p:anim calcmode="lin" valueType="num">
                                      <p:cBhvr>
                                        <p:cTn id="35" dur="500" fill="hold"/>
                                        <p:tgtEl>
                                          <p:spTgt spid="13323"/>
                                        </p:tgtEl>
                                        <p:attrNameLst>
                                          <p:attrName>ppt_h</p:attrName>
                                        </p:attrNameLst>
                                      </p:cBhvr>
                                      <p:tavLst>
                                        <p:tav tm="0">
                                          <p:val>
                                            <p:fltVal val="0"/>
                                          </p:val>
                                        </p:tav>
                                        <p:tav tm="100000">
                                          <p:val>
                                            <p:strVal val="#ppt_h"/>
                                          </p:val>
                                        </p:tav>
                                      </p:tavLst>
                                    </p:anim>
                                  </p:childTnLst>
                                </p:cTn>
                              </p:par>
                              <p:par>
                                <p:cTn id="36" presetID="3" presetClass="entr" presetSubtype="10" fill="hold" grpId="0" nodeType="withEffect">
                                  <p:stCondLst>
                                    <p:cond delay="0"/>
                                  </p:stCondLst>
                                  <p:childTnLst>
                                    <p:set>
                                      <p:cBhvr>
                                        <p:cTn id="37" dur="1" fill="hold">
                                          <p:stCondLst>
                                            <p:cond delay="0"/>
                                          </p:stCondLst>
                                        </p:cTn>
                                        <p:tgtEl>
                                          <p:spTgt spid="13348"/>
                                        </p:tgtEl>
                                        <p:attrNameLst>
                                          <p:attrName>style.visibility</p:attrName>
                                        </p:attrNameLst>
                                      </p:cBhvr>
                                      <p:to>
                                        <p:strVal val="visible"/>
                                      </p:to>
                                    </p:set>
                                    <p:animEffect transition="in" filter="blinds(horizontal)">
                                      <p:cBhvr>
                                        <p:cTn id="38" dur="500"/>
                                        <p:tgtEl>
                                          <p:spTgt spid="13348"/>
                                        </p:tgtEl>
                                      </p:cBhvr>
                                    </p:animEffect>
                                  </p:childTnLst>
                                </p:cTn>
                              </p:par>
                              <p:par>
                                <p:cTn id="39" presetID="3" presetClass="entr" presetSubtype="10" fill="hold" nodeType="withEffect">
                                  <p:stCondLst>
                                    <p:cond delay="0"/>
                                  </p:stCondLst>
                                  <p:childTnLst>
                                    <p:set>
                                      <p:cBhvr>
                                        <p:cTn id="40" dur="1" fill="hold">
                                          <p:stCondLst>
                                            <p:cond delay="0"/>
                                          </p:stCondLst>
                                        </p:cTn>
                                        <p:tgtEl>
                                          <p:spTgt spid="13327"/>
                                        </p:tgtEl>
                                        <p:attrNameLst>
                                          <p:attrName>style.visibility</p:attrName>
                                        </p:attrNameLst>
                                      </p:cBhvr>
                                      <p:to>
                                        <p:strVal val="visible"/>
                                      </p:to>
                                    </p:set>
                                    <p:animEffect transition="in" filter="blinds(horizontal)">
                                      <p:cBhvr>
                                        <p:cTn id="41" dur="500"/>
                                        <p:tgtEl>
                                          <p:spTgt spid="133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32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34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332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34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path" presetSubtype="0" accel="50000" decel="50000" fill="hold" grpId="1" nodeType="clickEffect">
                                  <p:stCondLst>
                                    <p:cond delay="0"/>
                                  </p:stCondLst>
                                  <p:childTnLst>
                                    <p:animMotion origin="layout" path="M -3.13725E-6 3.88889E-6 L -0.70302 0.01967 " pathEditMode="relative" rAng="0" ptsTypes="AA">
                                      <p:cBhvr>
                                        <p:cTn id="57" dur="2000" fill="hold"/>
                                        <p:tgtEl>
                                          <p:spTgt spid="13328"/>
                                        </p:tgtEl>
                                        <p:attrNameLst>
                                          <p:attrName>ppt_x</p:attrName>
                                          <p:attrName>ppt_y</p:attrName>
                                        </p:attrNameLst>
                                      </p:cBhvr>
                                      <p:rCtr x="-35151" y="984"/>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path" presetSubtype="0" accel="50000" decel="50000" fill="hold" grpId="1" nodeType="clickEffect">
                                  <p:stCondLst>
                                    <p:cond delay="0"/>
                                  </p:stCondLst>
                                  <p:childTnLst>
                                    <p:animMotion origin="layout" path="M -2.32026E-6 -6.79012E-7 L 0.02962 -0.16281 " pathEditMode="relative" rAng="0" ptsTypes="AA">
                                      <p:cBhvr>
                                        <p:cTn id="61" dur="2000" fill="hold"/>
                                        <p:tgtEl>
                                          <p:spTgt spid="16"/>
                                        </p:tgtEl>
                                        <p:attrNameLst>
                                          <p:attrName>ppt_x</p:attrName>
                                          <p:attrName>ppt_y</p:attrName>
                                        </p:attrNameLst>
                                      </p:cBhvr>
                                      <p:rCtr x="1481" y="-8140"/>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path" presetSubtype="0" accel="50000" decel="50000" fill="hold" grpId="1" nodeType="clickEffect">
                                  <p:stCondLst>
                                    <p:cond delay="0"/>
                                  </p:stCondLst>
                                  <p:childTnLst>
                                    <p:animMotion origin="layout" path="M 4.65443E-6 4.95837E-6 L -0.70533 -0.38183 " pathEditMode="relative" rAng="0" ptsTypes="AA">
                                      <p:cBhvr>
                                        <p:cTn id="65" dur="2000" fill="hold"/>
                                        <p:tgtEl>
                                          <p:spTgt spid="13326"/>
                                        </p:tgtEl>
                                        <p:attrNameLst>
                                          <p:attrName>ppt_x</p:attrName>
                                          <p:attrName>ppt_y</p:attrName>
                                        </p:attrNameLst>
                                      </p:cBhvr>
                                      <p:rCtr x="-35273" y="-19103"/>
                                    </p:animMotion>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path" presetSubtype="0" accel="50000" decel="50000" fill="hold" grpId="1" nodeType="clickEffect">
                                  <p:stCondLst>
                                    <p:cond delay="0"/>
                                  </p:stCondLst>
                                  <p:childTnLst>
                                    <p:animMotion origin="layout" path="M 9.54054E-7 2.79371E-6 L -0.63283 0.06868 " pathEditMode="relative" rAng="0" ptsTypes="AA">
                                      <p:cBhvr>
                                        <p:cTn id="69" dur="2000" fill="hold"/>
                                        <p:tgtEl>
                                          <p:spTgt spid="13345"/>
                                        </p:tgtEl>
                                        <p:attrNameLst>
                                          <p:attrName>ppt_x</p:attrName>
                                          <p:attrName>ppt_y</p:attrName>
                                        </p:attrNameLst>
                                      </p:cBhvr>
                                      <p:rCtr x="-31641" y="3423"/>
                                    </p:animMotion>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path" presetSubtype="0" accel="50000" decel="50000" fill="hold" grpId="1" nodeType="clickEffect">
                                  <p:stCondLst>
                                    <p:cond delay="0"/>
                                  </p:stCondLst>
                                  <p:childTnLst>
                                    <p:animMotion origin="layout" path="M 4.65443E-6 -1.44311E-6 L -0.68385 0.01018 " pathEditMode="relative" rAng="0" ptsTypes="AA">
                                      <p:cBhvr>
                                        <p:cTn id="73" dur="2000" fill="hold"/>
                                        <p:tgtEl>
                                          <p:spTgt spid="13343"/>
                                        </p:tgtEl>
                                        <p:attrNameLst>
                                          <p:attrName>ppt_x</p:attrName>
                                          <p:attrName>ppt_y</p:attrName>
                                        </p:attrNameLst>
                                      </p:cBhvr>
                                      <p:rCtr x="-34192" y="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6" grpId="0"/>
      <p:bldP spid="13326" grpId="1"/>
      <p:bldP spid="13328" grpId="0"/>
      <p:bldP spid="13328" grpId="1"/>
      <p:bldP spid="13343" grpId="0"/>
      <p:bldP spid="13343" grpId="1"/>
      <p:bldP spid="13345" grpId="0"/>
      <p:bldP spid="13345" grpId="1"/>
      <p:bldP spid="13348" grpId="0"/>
      <p:bldP spid="16" grpId="0"/>
      <p:bldP spid="16" grpId="1"/>
      <p:bldP spid="17" grpId="0"/>
      <p:bldP spid="18" grpId="0"/>
      <p:bldP spid="19"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133" y="562163"/>
            <a:ext cx="4476750" cy="423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4"/>
          <p:cNvSpPr txBox="1">
            <a:spLocks noChangeArrowheads="1"/>
          </p:cNvSpPr>
          <p:nvPr/>
        </p:nvSpPr>
        <p:spPr bwMode="auto">
          <a:xfrm>
            <a:off x="6852399" y="2754780"/>
            <a:ext cx="1913405"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Bộ chỉ thị cân</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2" name="Text Box 16"/>
          <p:cNvSpPr txBox="1">
            <a:spLocks noChangeArrowheads="1"/>
          </p:cNvSpPr>
          <p:nvPr/>
        </p:nvSpPr>
        <p:spPr bwMode="auto">
          <a:xfrm>
            <a:off x="6373347" y="1816288"/>
            <a:ext cx="2770654"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dirty="0" err="1">
                <a:solidFill>
                  <a:srgbClr val="FF0000"/>
                </a:solidFill>
                <a:latin typeface="Times New Roman" panose="02020603050405020304" pitchFamily="18" charset="0"/>
                <a:cs typeface="Times New Roman" panose="02020603050405020304" pitchFamily="18" charset="0"/>
              </a:rPr>
              <a:t>Cảm</a:t>
            </a:r>
            <a:r>
              <a:rPr lang="en-US" altLang="vi-VN" sz="2100" b="1" i="1" dirty="0">
                <a:solidFill>
                  <a:srgbClr val="FF0000"/>
                </a:solidFill>
                <a:latin typeface="Times New Roman" panose="02020603050405020304" pitchFamily="18" charset="0"/>
                <a:cs typeface="Times New Roman" panose="02020603050405020304" pitchFamily="18" charset="0"/>
              </a:rPr>
              <a:t> </a:t>
            </a:r>
            <a:r>
              <a:rPr lang="en-US" altLang="vi-VN" sz="2100" b="1" i="1" dirty="0" err="1">
                <a:solidFill>
                  <a:srgbClr val="FF0000"/>
                </a:solidFill>
                <a:latin typeface="Times New Roman" panose="02020603050405020304" pitchFamily="18" charset="0"/>
                <a:cs typeface="Times New Roman" panose="02020603050405020304" pitchFamily="18" charset="0"/>
              </a:rPr>
              <a:t>biến</a:t>
            </a:r>
            <a:r>
              <a:rPr lang="en-US" altLang="vi-VN" sz="2100" b="1" i="1" dirty="0">
                <a:solidFill>
                  <a:srgbClr val="FF0000"/>
                </a:solidFill>
                <a:latin typeface="Times New Roman" panose="02020603050405020304" pitchFamily="18" charset="0"/>
                <a:cs typeface="Times New Roman" panose="02020603050405020304" pitchFamily="18" charset="0"/>
              </a:rPr>
              <a:t> </a:t>
            </a:r>
            <a:r>
              <a:rPr lang="en-US" altLang="vi-VN" sz="2100" b="1" i="1" dirty="0" err="1">
                <a:solidFill>
                  <a:srgbClr val="FF0000"/>
                </a:solidFill>
                <a:latin typeface="Times New Roman" panose="02020603050405020304" pitchFamily="18" charset="0"/>
                <a:cs typeface="Times New Roman" panose="02020603050405020304" pitchFamily="18" charset="0"/>
              </a:rPr>
              <a:t>trọng</a:t>
            </a:r>
            <a:r>
              <a:rPr lang="en-US" altLang="vi-VN" sz="2100" b="1" i="1" dirty="0">
                <a:solidFill>
                  <a:srgbClr val="FF0000"/>
                </a:solidFill>
                <a:latin typeface="Times New Roman" panose="02020603050405020304" pitchFamily="18" charset="0"/>
                <a:cs typeface="Times New Roman" panose="02020603050405020304" pitchFamily="18" charset="0"/>
              </a:rPr>
              <a:t> </a:t>
            </a:r>
            <a:r>
              <a:rPr lang="en-US" altLang="vi-VN" sz="2100" b="1" i="1" dirty="0" err="1">
                <a:solidFill>
                  <a:srgbClr val="FF0000"/>
                </a:solidFill>
                <a:latin typeface="Times New Roman" panose="02020603050405020304" pitchFamily="18" charset="0"/>
                <a:cs typeface="Times New Roman" panose="02020603050405020304" pitchFamily="18" charset="0"/>
              </a:rPr>
              <a:t>lượng</a:t>
            </a:r>
            <a:endParaRPr lang="vi-VN" altLang="vi-VN" sz="2100" b="1" i="1" dirty="0">
              <a:solidFill>
                <a:srgbClr val="FF0000"/>
              </a:solidFill>
              <a:latin typeface="Times New Roman" panose="02020603050405020304" pitchFamily="18" charset="0"/>
              <a:cs typeface="Times New Roman" panose="02020603050405020304" pitchFamily="18" charset="0"/>
            </a:endParaRPr>
          </a:p>
        </p:txBody>
      </p:sp>
      <p:sp>
        <p:nvSpPr>
          <p:cNvPr id="13" name="Text Box 31"/>
          <p:cNvSpPr txBox="1">
            <a:spLocks noChangeArrowheads="1"/>
          </p:cNvSpPr>
          <p:nvPr/>
        </p:nvSpPr>
        <p:spPr bwMode="auto">
          <a:xfrm>
            <a:off x="7015818" y="2246780"/>
            <a:ext cx="1944221"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Bàn cân</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5" name="Text Box 16"/>
          <p:cNvSpPr txBox="1">
            <a:spLocks noChangeArrowheads="1"/>
          </p:cNvSpPr>
          <p:nvPr/>
        </p:nvSpPr>
        <p:spPr bwMode="auto">
          <a:xfrm>
            <a:off x="6881347" y="1342839"/>
            <a:ext cx="1574426"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Khung cân</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6" name="Text Box 16"/>
          <p:cNvSpPr txBox="1">
            <a:spLocks noChangeArrowheads="1"/>
          </p:cNvSpPr>
          <p:nvPr/>
        </p:nvSpPr>
        <p:spPr bwMode="auto">
          <a:xfrm>
            <a:off x="5931650" y="698501"/>
            <a:ext cx="36792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3.</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7" name="Line 15"/>
          <p:cNvSpPr>
            <a:spLocks noChangeShapeType="1"/>
          </p:cNvSpPr>
          <p:nvPr/>
        </p:nvSpPr>
        <p:spPr bwMode="auto">
          <a:xfrm flipV="1">
            <a:off x="3475694" y="3079751"/>
            <a:ext cx="2113243" cy="165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8" name="Line 15"/>
          <p:cNvSpPr>
            <a:spLocks noChangeShapeType="1"/>
          </p:cNvSpPr>
          <p:nvPr/>
        </p:nvSpPr>
        <p:spPr bwMode="auto">
          <a:xfrm>
            <a:off x="477186" y="1110318"/>
            <a:ext cx="1784537" cy="638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19" name="Text Box 16"/>
          <p:cNvSpPr txBox="1">
            <a:spLocks noChangeArrowheads="1"/>
          </p:cNvSpPr>
          <p:nvPr/>
        </p:nvSpPr>
        <p:spPr bwMode="auto">
          <a:xfrm>
            <a:off x="5539441" y="2699685"/>
            <a:ext cx="393140"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2.</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2299" name="Text Box 16"/>
          <p:cNvSpPr txBox="1">
            <a:spLocks noChangeArrowheads="1"/>
          </p:cNvSpPr>
          <p:nvPr/>
        </p:nvSpPr>
        <p:spPr bwMode="auto">
          <a:xfrm>
            <a:off x="314702" y="755464"/>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1.</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12300" name="Text Box 16"/>
          <p:cNvSpPr txBox="1">
            <a:spLocks noChangeArrowheads="1"/>
          </p:cNvSpPr>
          <p:nvPr/>
        </p:nvSpPr>
        <p:spPr bwMode="auto">
          <a:xfrm>
            <a:off x="50430" y="2220633"/>
            <a:ext cx="1073897"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4.</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2" name="Line 15"/>
          <p:cNvSpPr>
            <a:spLocks noChangeShapeType="1"/>
          </p:cNvSpPr>
          <p:nvPr/>
        </p:nvSpPr>
        <p:spPr bwMode="auto">
          <a:xfrm flipV="1">
            <a:off x="573370" y="1910604"/>
            <a:ext cx="2216897" cy="4062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23" name="Line 15"/>
          <p:cNvSpPr>
            <a:spLocks noChangeShapeType="1"/>
          </p:cNvSpPr>
          <p:nvPr/>
        </p:nvSpPr>
        <p:spPr bwMode="auto">
          <a:xfrm flipV="1">
            <a:off x="4147113" y="998258"/>
            <a:ext cx="1784537" cy="571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79913" tIns="39956" rIns="79913" bIns="39956"/>
          <a:lstStyle/>
          <a:p>
            <a:endParaRPr lang="en-US" sz="1100"/>
          </a:p>
        </p:txBody>
      </p:sp>
      <p:sp>
        <p:nvSpPr>
          <p:cNvPr id="20" name="Title 1"/>
          <p:cNvSpPr txBox="1">
            <a:spLocks noChangeArrowheads="1"/>
          </p:cNvSpPr>
          <p:nvPr/>
        </p:nvSpPr>
        <p:spPr bwMode="auto">
          <a:xfrm>
            <a:off x="288554" y="122331"/>
            <a:ext cx="8228853" cy="80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lstStyle>
            <a:lvl1pPr marL="508000" indent="-508000" algn="l" rtl="0" eaLnBrk="0" fontAlgn="base" hangingPunct="0">
              <a:spcBef>
                <a:spcPct val="20000"/>
              </a:spcBef>
              <a:spcAft>
                <a:spcPct val="0"/>
              </a:spcAft>
              <a:buChar char="•"/>
              <a:defRPr sz="4800">
                <a:solidFill>
                  <a:schemeClr val="tx1"/>
                </a:solidFill>
                <a:latin typeface="+mn-lt"/>
                <a:ea typeface="+mn-ea"/>
                <a:cs typeface="+mn-cs"/>
              </a:defRPr>
            </a:lvl1pPr>
            <a:lvl2pPr marL="1103313" indent="-423863" algn="l" rtl="0" eaLnBrk="0" fontAlgn="base" hangingPunct="0">
              <a:spcBef>
                <a:spcPct val="20000"/>
              </a:spcBef>
              <a:spcAft>
                <a:spcPct val="0"/>
              </a:spcAft>
              <a:buChar char="–"/>
              <a:defRPr sz="4200">
                <a:solidFill>
                  <a:schemeClr val="tx1"/>
                </a:solidFill>
                <a:latin typeface="+mn-lt"/>
                <a:cs typeface="+mn-cs"/>
              </a:defRPr>
            </a:lvl2pPr>
            <a:lvl3pPr marL="1697038" indent="-338138" algn="l" rtl="0" eaLnBrk="0" fontAlgn="base" hangingPunct="0">
              <a:spcBef>
                <a:spcPct val="20000"/>
              </a:spcBef>
              <a:spcAft>
                <a:spcPct val="0"/>
              </a:spcAft>
              <a:buChar char="•"/>
              <a:defRPr sz="3600">
                <a:solidFill>
                  <a:schemeClr val="tx1"/>
                </a:solidFill>
                <a:latin typeface="+mn-lt"/>
                <a:cs typeface="+mn-cs"/>
              </a:defRPr>
            </a:lvl3pPr>
            <a:lvl4pPr marL="2376488" indent="-338138" algn="l" rtl="0" eaLnBrk="0" fontAlgn="base" hangingPunct="0">
              <a:spcBef>
                <a:spcPct val="20000"/>
              </a:spcBef>
              <a:spcAft>
                <a:spcPct val="0"/>
              </a:spcAft>
              <a:buChar char="–"/>
              <a:defRPr sz="3000">
                <a:solidFill>
                  <a:schemeClr val="tx1"/>
                </a:solidFill>
                <a:latin typeface="+mn-lt"/>
                <a:cs typeface="+mn-cs"/>
              </a:defRPr>
            </a:lvl4pPr>
            <a:lvl5pPr marL="3055938" indent="-338138" algn="l" rtl="0" eaLnBrk="0" fontAlgn="base" hangingPunct="0">
              <a:spcBef>
                <a:spcPct val="20000"/>
              </a:spcBef>
              <a:spcAft>
                <a:spcPct val="0"/>
              </a:spcAft>
              <a:buChar char="»"/>
              <a:defRPr sz="3000">
                <a:solidFill>
                  <a:schemeClr val="tx1"/>
                </a:solidFill>
                <a:latin typeface="+mn-lt"/>
                <a:cs typeface="+mn-cs"/>
              </a:defRPr>
            </a:lvl5pPr>
            <a:lvl6pPr marL="3735941" indent="-339631" algn="l" rtl="0" fontAlgn="base">
              <a:spcBef>
                <a:spcPct val="20000"/>
              </a:spcBef>
              <a:spcAft>
                <a:spcPct val="0"/>
              </a:spcAft>
              <a:buChar char="»"/>
              <a:defRPr sz="3000">
                <a:solidFill>
                  <a:schemeClr val="tx1"/>
                </a:solidFill>
                <a:latin typeface="+mn-lt"/>
                <a:cs typeface="+mn-cs"/>
              </a:defRPr>
            </a:lvl6pPr>
            <a:lvl7pPr marL="4415203" indent="-339631" algn="l" rtl="0" fontAlgn="base">
              <a:spcBef>
                <a:spcPct val="20000"/>
              </a:spcBef>
              <a:spcAft>
                <a:spcPct val="0"/>
              </a:spcAft>
              <a:buChar char="»"/>
              <a:defRPr sz="3000">
                <a:solidFill>
                  <a:schemeClr val="tx1"/>
                </a:solidFill>
                <a:latin typeface="+mn-lt"/>
                <a:cs typeface="+mn-cs"/>
              </a:defRPr>
            </a:lvl7pPr>
            <a:lvl8pPr marL="5094465" indent="-339631" algn="l" rtl="0" fontAlgn="base">
              <a:spcBef>
                <a:spcPct val="20000"/>
              </a:spcBef>
              <a:spcAft>
                <a:spcPct val="0"/>
              </a:spcAft>
              <a:buChar char="»"/>
              <a:defRPr sz="3000">
                <a:solidFill>
                  <a:schemeClr val="tx1"/>
                </a:solidFill>
                <a:latin typeface="+mn-lt"/>
                <a:cs typeface="+mn-cs"/>
              </a:defRPr>
            </a:lvl8pPr>
            <a:lvl9pPr marL="5773727" indent="-339631" algn="l" rtl="0" fontAlgn="base">
              <a:spcBef>
                <a:spcPct val="20000"/>
              </a:spcBef>
              <a:spcAft>
                <a:spcPct val="0"/>
              </a:spcAft>
              <a:buChar char="»"/>
              <a:defRPr sz="3000">
                <a:solidFill>
                  <a:schemeClr val="tx1"/>
                </a:solidFill>
                <a:latin typeface="+mn-lt"/>
                <a:cs typeface="+mn-cs"/>
              </a:defRPr>
            </a:lvl9pPr>
          </a:lstStyle>
          <a:p>
            <a:pPr marL="0" indent="0">
              <a:buNone/>
              <a:defRPr/>
            </a:pPr>
            <a:r>
              <a:rPr lang="en-US" altLang="en-US" sz="2400" b="1" kern="0" dirty="0">
                <a:solidFill>
                  <a:srgbClr val="FF0000"/>
                </a:solidFill>
                <a:latin typeface="Times New Roman" panose="02020603050405020304" pitchFamily="18" charset="0"/>
                <a:cs typeface="Times New Roman" panose="02020603050405020304" pitchFamily="18" charset="0"/>
              </a:rPr>
              <a:t> </a:t>
            </a:r>
            <a:r>
              <a:rPr lang="vi-VN" altLang="en-US" sz="2400" b="1" kern="0" dirty="0">
                <a:solidFill>
                  <a:srgbClr val="FF0000"/>
                </a:solidFill>
                <a:latin typeface="Times New Roman" panose="02020603050405020304" pitchFamily="18" charset="0"/>
                <a:cs typeface="Times New Roman" panose="02020603050405020304" pitchFamily="18" charset="0"/>
              </a:rPr>
              <a:t> Cấu tạo của cân điện tử:</a:t>
            </a:r>
          </a:p>
        </p:txBody>
      </p:sp>
    </p:spTree>
    <p:extLst>
      <p:ext uri="{BB962C8B-B14F-4D97-AF65-F5344CB8AC3E}">
        <p14:creationId xmlns:p14="http://schemas.microsoft.com/office/powerpoint/2010/main" val="69796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42" presetClass="path" presetSubtype="0" accel="50000" decel="50000" fill="hold" grpId="1" nodeType="clickEffect">
                                  <p:stCondLst>
                                    <p:cond delay="0"/>
                                  </p:stCondLst>
                                  <p:childTnLst>
                                    <p:animMotion origin="layout" path="M -4.39672E-6 4.98612E-6 L -0.66367 -0.11865 " pathEditMode="relative" rAng="0" ptsTypes="AA">
                                      <p:cBhvr>
                                        <p:cTn id="36" dur="2000" fill="hold"/>
                                        <p:tgtEl>
                                          <p:spTgt spid="15"/>
                                        </p:tgtEl>
                                        <p:attrNameLst>
                                          <p:attrName>ppt_x</p:attrName>
                                          <p:attrName>ppt_y</p:attrName>
                                        </p:attrNameLst>
                                      </p:cBhvr>
                                      <p:rCtr x="-33190" y="-5944"/>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path" presetSubtype="0" accel="50000" decel="50000" fill="hold" grpId="1" nodeType="clickEffect">
                                  <p:stCondLst>
                                    <p:cond delay="0"/>
                                  </p:stCondLst>
                                  <p:childTnLst>
                                    <p:animMotion origin="layout" path="M -2.4183E-6 1.79012E-6 L -0.11305 -0.00752 " pathEditMode="relative" rAng="0" ptsTypes="AA">
                                      <p:cBhvr>
                                        <p:cTn id="40" dur="2000" fill="hold"/>
                                        <p:tgtEl>
                                          <p:spTgt spid="11"/>
                                        </p:tgtEl>
                                        <p:attrNameLst>
                                          <p:attrName>ppt_x</p:attrName>
                                          <p:attrName>ppt_y</p:attrName>
                                        </p:attrNameLst>
                                      </p:cBhvr>
                                      <p:rCtr x="-5658" y="-386"/>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path" presetSubtype="0" accel="50000" decel="50000" fill="hold" grpId="1" nodeType="clickEffect">
                                  <p:stCondLst>
                                    <p:cond delay="0"/>
                                  </p:stCondLst>
                                  <p:childTnLst>
                                    <p:animMotion origin="layout" path="M 3.79149E-6 5.82794E-7 L -0.01575 -0.21832 " pathEditMode="relative" rAng="0" ptsTypes="AA">
                                      <p:cBhvr>
                                        <p:cTn id="44" dur="2000" fill="hold"/>
                                        <p:tgtEl>
                                          <p:spTgt spid="12"/>
                                        </p:tgtEl>
                                        <p:attrNameLst>
                                          <p:attrName>ppt_x</p:attrName>
                                          <p:attrName>ppt_y</p:attrName>
                                        </p:attrNameLst>
                                      </p:cBhvr>
                                      <p:rCtr x="-794" y="-10916"/>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path" presetSubtype="0" accel="50000" decel="50000" fill="hold" grpId="1" nodeType="clickEffect">
                                  <p:stCondLst>
                                    <p:cond delay="0"/>
                                  </p:stCondLst>
                                  <p:childTnLst>
                                    <p:animMotion origin="layout" path="M -2.61438E-7 -2.83951E-6 L -0.73774 -0.00135 " pathEditMode="relative" rAng="0" ptsTypes="AA">
                                      <p:cBhvr>
                                        <p:cTn id="48" dur="2000" fill="hold"/>
                                        <p:tgtEl>
                                          <p:spTgt spid="13"/>
                                        </p:tgtEl>
                                        <p:attrNameLst>
                                          <p:attrName>ppt_x</p:attrName>
                                          <p:attrName>ppt_y</p:attrName>
                                        </p:attrNameLst>
                                      </p:cBhvr>
                                      <p:rCtr x="-36887"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5" grpId="0"/>
      <p:bldP spid="15" grpId="1"/>
      <p:bldP spid="16"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28729" y="1087817"/>
            <a:ext cx="5316617" cy="3022588"/>
          </a:xfrm>
          <a:prstGeom prst="rect">
            <a:avLst/>
          </a:prstGeom>
          <a:noFill/>
          <a:ln>
            <a:noFill/>
          </a:ln>
        </p:spPr>
      </p:pic>
      <p:sp>
        <p:nvSpPr>
          <p:cNvPr id="5" name="Rectangle 4"/>
          <p:cNvSpPr/>
          <p:nvPr/>
        </p:nvSpPr>
        <p:spPr>
          <a:xfrm>
            <a:off x="480852" y="390179"/>
            <a:ext cx="7543799" cy="623248"/>
          </a:xfrm>
          <a:prstGeom prst="rect">
            <a:avLst/>
          </a:prstGeom>
        </p:spPr>
        <p:txBody>
          <a:bodyPr wrap="square" lIns="68580" tIns="34290" rIns="68580" bIns="34290">
            <a:spAutoFit/>
          </a:bodyPr>
          <a:lstStyle/>
          <a:p>
            <a:r>
              <a:rPr lang="en-US" sz="1800" dirty="0">
                <a:solidFill>
                  <a:srgbClr val="FF0000"/>
                </a:solidFill>
                <a:latin typeface="Times New Roman" panose="02020603050405020304" pitchFamily="18" charset="0"/>
                <a:ea typeface="Calibri" panose="020F0502020204030204" pitchFamily="34" charset="0"/>
              </a:rPr>
              <a:t>?3.  </a:t>
            </a:r>
            <a:r>
              <a:rPr lang="en-US" sz="1800" dirty="0" err="1">
                <a:solidFill>
                  <a:srgbClr val="FF0000"/>
                </a:solidFill>
                <a:latin typeface="Times New Roman" panose="02020603050405020304" pitchFamily="18" charset="0"/>
                <a:ea typeface="Calibri" panose="020F0502020204030204" pitchFamily="34" charset="0"/>
              </a:rPr>
              <a:t>Chọn</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cách</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đặt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mắt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đọc</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kết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quả</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đọc</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kết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quả</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đo</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khối</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lượng</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đúng</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chỉ</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ra</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kết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quả</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chính</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xác</a:t>
            </a:r>
            <a:r>
              <a:rPr lang="en-US" sz="1800" dirty="0">
                <a:solidFill>
                  <a:srgbClr val="FF0000"/>
                </a:solidFill>
                <a:latin typeface="Times New Roman" panose="02020603050405020304" pitchFamily="18" charset="0"/>
                <a:ea typeface="Calibri" panose="020F0502020204030204" pitchFamily="34" charset="0"/>
              </a:rPr>
              <a:t> ?</a:t>
            </a:r>
            <a:endParaRPr lang="en-US" sz="1800" dirty="0">
              <a:solidFill>
                <a:srgbClr val="FF0000"/>
              </a:solidFill>
            </a:endParaRPr>
          </a:p>
        </p:txBody>
      </p:sp>
      <p:sp>
        <p:nvSpPr>
          <p:cNvPr id="6" name="Rectangle 5"/>
          <p:cNvSpPr/>
          <p:nvPr/>
        </p:nvSpPr>
        <p:spPr>
          <a:xfrm>
            <a:off x="3103162" y="63616"/>
            <a:ext cx="1968168" cy="346249"/>
          </a:xfrm>
          <a:prstGeom prst="rect">
            <a:avLst/>
          </a:prstGeom>
        </p:spPr>
        <p:txBody>
          <a:bodyPr wrap="none" lIns="68580" tIns="34290" rIns="68580" bIns="34290">
            <a:spAutoFit/>
          </a:bodyPr>
          <a:lstStyle/>
          <a:p>
            <a:r>
              <a:rPr lang="vi-VN" sz="1800" b="1" dirty="0">
                <a:solidFill>
                  <a:srgbClr val="FF0000"/>
                </a:solidFill>
                <a:latin typeface="Times New Roman" panose="02020603050405020304" pitchFamily="18" charset="0"/>
                <a:cs typeface="Times New Roman" panose="02020603050405020304" pitchFamily="18" charset="0"/>
              </a:rPr>
              <a:t>PHIẾU HỌC TẬP</a:t>
            </a:r>
          </a:p>
        </p:txBody>
      </p:sp>
      <p:sp>
        <p:nvSpPr>
          <p:cNvPr id="7" name="Oval 6"/>
          <p:cNvSpPr/>
          <p:nvPr/>
        </p:nvSpPr>
        <p:spPr bwMode="auto">
          <a:xfrm>
            <a:off x="3897566" y="3860626"/>
            <a:ext cx="321245" cy="202224"/>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endParaRPr lang="en-US" sz="1500">
              <a:latin typeface="Arial" charset="0"/>
            </a:endParaRPr>
          </a:p>
        </p:txBody>
      </p:sp>
      <p:sp>
        <p:nvSpPr>
          <p:cNvPr id="9" name="Rectangle 8"/>
          <p:cNvSpPr/>
          <p:nvPr/>
        </p:nvSpPr>
        <p:spPr>
          <a:xfrm>
            <a:off x="893940" y="4229523"/>
            <a:ext cx="7041524" cy="401648"/>
          </a:xfrm>
          <a:prstGeom prst="rect">
            <a:avLst/>
          </a:prstGeom>
        </p:spPr>
        <p:txBody>
          <a:bodyPr wrap="square" lIns="68580" tIns="34290" rIns="68580" bIns="34290">
            <a:spAutoFit/>
          </a:bodyPr>
          <a:lstStyle/>
          <a:p>
            <a:pPr marL="16193" indent="67628" algn="just">
              <a:lnSpc>
                <a:spcPct val="120000"/>
              </a:lnSpc>
              <a:spcAft>
                <a:spcPts val="450"/>
              </a:spcAft>
            </a:pPr>
            <a:r>
              <a:rPr lang="en-US" sz="1800" dirty="0">
                <a:solidFill>
                  <a:srgbClr val="FF0000"/>
                </a:solidFill>
                <a:latin typeface="Times New Roman" panose="02020603050405020304" pitchFamily="18" charset="0"/>
                <a:ea typeface="Calibri" panose="020F0502020204030204" pitchFamily="34" charset="0"/>
              </a:rPr>
              <a:t>=&gt;</a:t>
            </a:r>
            <a:r>
              <a:rPr lang="en-US" sz="1800" dirty="0" err="1">
                <a:solidFill>
                  <a:srgbClr val="FF0000"/>
                </a:solidFill>
                <a:latin typeface="Times New Roman" panose="02020603050405020304" pitchFamily="18" charset="0"/>
                <a:ea typeface="Calibri" panose="020F0502020204030204" pitchFamily="34" charset="0"/>
              </a:rPr>
              <a:t>Đặt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mắt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nhìn</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theo</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hướng</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vuông</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góc</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với</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mặt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số</a:t>
            </a:r>
            <a:r>
              <a:rPr lang="en-US" sz="1800" dirty="0">
                <a:solidFill>
                  <a:srgbClr val="FF0000"/>
                </a:solidFill>
                <a:latin typeface="Times New Roman" panose="02020603050405020304" pitchFamily="18" charset="0"/>
                <a:ea typeface="Calibri" panose="020F0502020204030204" pitchFamily="34" charset="0"/>
              </a:rPr>
              <a:t>.</a:t>
            </a:r>
            <a:endParaRPr lang="en-US" sz="1800" dirty="0">
              <a:solidFill>
                <a:srgbClr val="FF0000"/>
              </a:solidFill>
              <a:latin typeface="Times New Roman" panose="02020603050405020304" pitchFamily="18" charset="0"/>
              <a:ea typeface="Times New Roman" panose="02020603050405020304" pitchFamily="18" charset="0"/>
            </a:endParaRPr>
          </a:p>
        </p:txBody>
      </p:sp>
      <p:sp>
        <p:nvSpPr>
          <p:cNvPr id="10" name="Rectangle 9"/>
          <p:cNvSpPr/>
          <p:nvPr/>
        </p:nvSpPr>
        <p:spPr>
          <a:xfrm>
            <a:off x="888643" y="4476645"/>
            <a:ext cx="7041524" cy="401648"/>
          </a:xfrm>
          <a:prstGeom prst="rect">
            <a:avLst/>
          </a:prstGeom>
        </p:spPr>
        <p:txBody>
          <a:bodyPr wrap="square" lIns="68580" tIns="34290" rIns="68580" bIns="34290">
            <a:spAutoFit/>
          </a:bodyPr>
          <a:lstStyle/>
          <a:p>
            <a:pPr marL="16193" indent="67628" algn="just">
              <a:lnSpc>
                <a:spcPct val="120000"/>
              </a:lnSpc>
              <a:spcAft>
                <a:spcPts val="450"/>
              </a:spcAft>
            </a:pPr>
            <a:r>
              <a:rPr lang="en-US" sz="1800" dirty="0">
                <a:solidFill>
                  <a:srgbClr val="FF0000"/>
                </a:solidFill>
                <a:latin typeface="Times New Roman" panose="02020603050405020304" pitchFamily="18" charset="0"/>
                <a:ea typeface="Calibri" panose="020F0502020204030204" pitchFamily="34" charset="0"/>
              </a:rPr>
              <a:t>=&gt;</a:t>
            </a:r>
            <a:r>
              <a:rPr lang="en-US" sz="1800" dirty="0" err="1">
                <a:solidFill>
                  <a:srgbClr val="FF0000"/>
                </a:solidFill>
                <a:latin typeface="Times New Roman" panose="02020603050405020304" pitchFamily="18" charset="0"/>
                <a:ea typeface="Calibri" panose="020F0502020204030204" pitchFamily="34" charset="0"/>
              </a:rPr>
              <a:t>Đọc</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và</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ghi</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kết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quả</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đo</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theo</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vạch</a:t>
            </a:r>
            <a:r>
              <a:rPr lang="en-US" sz="1800" dirty="0">
                <a:solidFill>
                  <a:srgbClr val="FF0000"/>
                </a:solidFill>
                <a:latin typeface="Times New Roman" panose="02020603050405020304" pitchFamily="18" charset="0"/>
                <a:ea typeface="Calibri" panose="020F0502020204030204" pitchFamily="34" charset="0"/>
              </a:rPr>
              <a:t> chia </a:t>
            </a:r>
            <a:r>
              <a:rPr lang="en-US" sz="1800" dirty="0" err="1">
                <a:solidFill>
                  <a:srgbClr val="FF0000"/>
                </a:solidFill>
                <a:latin typeface="Times New Roman" panose="02020603050405020304" pitchFamily="18" charset="0"/>
                <a:ea typeface="Calibri" panose="020F0502020204030204" pitchFamily="34" charset="0"/>
              </a:rPr>
              <a:t>gần</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nhất</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với</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đầu</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kim</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của</a:t>
            </a:r>
            <a:r>
              <a:rPr lang="en-US" sz="1800" dirty="0">
                <a:solidFill>
                  <a:srgbClr val="FF0000"/>
                </a:solidFill>
                <a:latin typeface="Times New Roman" panose="02020603050405020304" pitchFamily="18" charset="0"/>
                <a:ea typeface="Calibri" panose="020F0502020204030204" pitchFamily="34" charset="0"/>
              </a:rPr>
              <a:t> </a:t>
            </a:r>
            <a:r>
              <a:rPr lang="en-US" sz="1800" dirty="0" err="1">
                <a:solidFill>
                  <a:srgbClr val="FF0000"/>
                </a:solidFill>
                <a:latin typeface="Times New Roman" panose="02020603050405020304" pitchFamily="18" charset="0"/>
                <a:ea typeface="Calibri" panose="020F0502020204030204" pitchFamily="34" charset="0"/>
              </a:rPr>
              <a:t>cân</a:t>
            </a:r>
            <a:r>
              <a:rPr lang="en-US" sz="1800" dirty="0">
                <a:solidFill>
                  <a:srgbClr val="FF0000"/>
                </a:solidFill>
                <a:latin typeface="Times New Roman" panose="02020603050405020304" pitchFamily="18" charset="0"/>
                <a:ea typeface="Calibri" panose="020F0502020204030204" pitchFamily="34" charset="0"/>
              </a:rPr>
              <a:t>.</a:t>
            </a:r>
            <a:endParaRPr lang="en-US" sz="1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3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92500" y="8334"/>
            <a:ext cx="5044049"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0600" y="2575917"/>
            <a:ext cx="4572000" cy="401648"/>
          </a:xfrm>
          <a:prstGeom prst="rect">
            <a:avLst/>
          </a:prstGeom>
        </p:spPr>
        <p:txBody>
          <a:bodyPr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7" name="Text Box 25"/>
          <p:cNvSpPr txBox="1">
            <a:spLocks noChangeArrowheads="1"/>
          </p:cNvSpPr>
          <p:nvPr/>
        </p:nvSpPr>
        <p:spPr bwMode="auto">
          <a:xfrm>
            <a:off x="11703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44895" y="532658"/>
            <a:ext cx="4870534" cy="2256002"/>
          </a:xfrm>
          <a:prstGeom prst="rect">
            <a:avLst/>
          </a:prstGeom>
        </p:spPr>
        <p:txBody>
          <a:bodyPr wrap="squar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20000"/>
              </a:lnSpc>
              <a:spcAft>
                <a:spcPts val="450"/>
              </a:spcAft>
              <a:buAutoNum type="alphaLcParenR"/>
            </a:pP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14313" indent="-214313" algn="just">
              <a:lnSpc>
                <a:spcPct val="120000"/>
              </a:lnSpc>
              <a:spcAft>
                <a:spcPts val="450"/>
              </a:spcAft>
              <a:buFontTx/>
              <a:buChar char="-"/>
            </a:pP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319597" y="2312812"/>
            <a:ext cx="3825406" cy="798167"/>
          </a:xfrm>
          <a:prstGeom prst="rect">
            <a:avLst/>
          </a:prstGeom>
        </p:spPr>
        <p:txBody>
          <a:bodyPr wrap="none" lIns="68580" tIns="34290" rIns="68580" bIns="34290">
            <a:spAutoFit/>
          </a:bodyPr>
          <a:lstStyle/>
          <a:p>
            <a:pPr algn="just">
              <a:lnSpc>
                <a:spcPct val="120000"/>
              </a:lnSpc>
              <a:spcAft>
                <a:spcPts val="450"/>
              </a:spcAft>
            </a:pP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450"/>
              </a:spcAft>
            </a:pP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0600" y="3691582"/>
            <a:ext cx="4572000" cy="401648"/>
          </a:xfrm>
          <a:prstGeom prst="rect">
            <a:avLst/>
          </a:prstGeom>
        </p:spPr>
        <p:txBody>
          <a:bodyPr lIns="68580" tIns="34290" rIns="68580" bIns="34290">
            <a:spAutoFit/>
          </a:bodyPr>
          <a:lstStyle/>
          <a:p>
            <a:pPr marL="16193" indent="67628" algn="just">
              <a:lnSpc>
                <a:spcPct val="120000"/>
              </a:lnSpc>
              <a:spcAft>
                <a:spcPts val="450"/>
              </a:spcAft>
            </a:pP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đĩa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hoặc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treo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vật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lên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smtClean="0">
                <a:solidFill>
                  <a:srgbClr val="000000"/>
                </a:solidFill>
                <a:latin typeface="Times New Roman" panose="02020603050405020304" pitchFamily="18" charset="0"/>
                <a:ea typeface="Calibri" panose="020F0502020204030204" pitchFamily="34" charset="0"/>
              </a:rPr>
              <a:t>.</a:t>
            </a:r>
            <a:endParaRPr lang="en-US" sz="1200" dirty="0">
              <a:latin typeface="Times New Roman" panose="02020603050405020304" pitchFamily="18" charset="0"/>
              <a:ea typeface="Times New Roman" panose="02020603050405020304" pitchFamily="18" charset="0"/>
            </a:endParaRPr>
          </a:p>
        </p:txBody>
      </p:sp>
      <p:sp>
        <p:nvSpPr>
          <p:cNvPr id="9" name="Rectangle 8"/>
          <p:cNvSpPr/>
          <p:nvPr/>
        </p:nvSpPr>
        <p:spPr>
          <a:xfrm>
            <a:off x="144895" y="4008321"/>
            <a:ext cx="4769924" cy="401648"/>
          </a:xfrm>
          <a:prstGeom prst="rect">
            <a:avLst/>
          </a:prstGeom>
        </p:spPr>
        <p:txBody>
          <a:bodyPr wrap="square" lIns="68580" tIns="34290" rIns="68580" bIns="34290">
            <a:spAutoFit/>
          </a:bodyPr>
          <a:lstStyle/>
          <a:p>
            <a:pPr marL="16193" indent="67628" algn="just">
              <a:lnSpc>
                <a:spcPct val="120000"/>
              </a:lnSpc>
              <a:spcAft>
                <a:spcPts val="450"/>
              </a:spcAft>
            </a:pP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mắt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nhìn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theo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hướng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vuông</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góc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mặt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số</a:t>
            </a:r>
            <a:r>
              <a:rPr lang="en-US" dirty="0" smtClean="0">
                <a:solidFill>
                  <a:srgbClr val="000000"/>
                </a:solidFill>
                <a:latin typeface="Times New Roman" panose="02020603050405020304" pitchFamily="18" charset="0"/>
                <a:ea typeface="Calibri" panose="020F0502020204030204" pitchFamily="34" charset="0"/>
              </a:rPr>
              <a:t>.</a:t>
            </a:r>
            <a:endParaRPr lang="en-US" sz="1200" dirty="0">
              <a:latin typeface="Times New Roman" panose="02020603050405020304" pitchFamily="18" charset="0"/>
              <a:ea typeface="Times New Roman" panose="02020603050405020304" pitchFamily="18" charset="0"/>
            </a:endParaRPr>
          </a:p>
        </p:txBody>
      </p:sp>
      <p:sp>
        <p:nvSpPr>
          <p:cNvPr id="10" name="Rectangle 9"/>
          <p:cNvSpPr/>
          <p:nvPr/>
        </p:nvSpPr>
        <p:spPr>
          <a:xfrm>
            <a:off x="144895" y="4307087"/>
            <a:ext cx="4572000" cy="734047"/>
          </a:xfrm>
          <a:prstGeom prst="rect">
            <a:avLst/>
          </a:prstGeom>
        </p:spPr>
        <p:txBody>
          <a:bodyPr lIns="68580" tIns="34290" rIns="68580" bIns="34290">
            <a:spAutoFit/>
          </a:bodyPr>
          <a:lstStyle/>
          <a:p>
            <a:pPr marL="16193" indent="67628" algn="just">
              <a:lnSpc>
                <a:spcPct val="120000"/>
              </a:lnSpc>
              <a:spcAft>
                <a:spcPts val="450"/>
              </a:spcAft>
            </a:pP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Đọc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và</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ghi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kết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quả</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theo</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vạch</a:t>
            </a:r>
            <a:r>
              <a:rPr lang="en-US" dirty="0">
                <a:solidFill>
                  <a:srgbClr val="000000"/>
                </a:solidFill>
                <a:latin typeface="Times New Roman" panose="02020603050405020304" pitchFamily="18" charset="0"/>
                <a:ea typeface="Calibri" panose="020F0502020204030204" pitchFamily="34" charset="0"/>
              </a:rPr>
              <a:t> chia </a:t>
            </a:r>
            <a:r>
              <a:rPr lang="en-US" dirty="0" err="1">
                <a:solidFill>
                  <a:srgbClr val="000000"/>
                </a:solidFill>
                <a:latin typeface="Times New Roman" panose="02020603050405020304" pitchFamily="18" charset="0"/>
                <a:ea typeface="Calibri" panose="020F0502020204030204" pitchFamily="34" charset="0"/>
              </a:rPr>
              <a:t>gần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nhất</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với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đầu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kim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của</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a:t>
            </a:r>
            <a:endParaRPr lang="en-US" sz="1200" dirty="0">
              <a:latin typeface="Times New Roman" panose="02020603050405020304" pitchFamily="18" charset="0"/>
              <a:ea typeface="Times New Roman" panose="02020603050405020304" pitchFamily="18" charset="0"/>
            </a:endParaRPr>
          </a:p>
        </p:txBody>
      </p:sp>
      <p:pic>
        <p:nvPicPr>
          <p:cNvPr id="11" name="Picture 4" descr="can dong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085" y="3270809"/>
            <a:ext cx="2168907" cy="173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04776" y="2822554"/>
            <a:ext cx="4800600" cy="964367"/>
          </a:xfrm>
          <a:prstGeom prst="rect">
            <a:avLst/>
          </a:prstGeom>
        </p:spPr>
        <p:txBody>
          <a:bodyPr wrap="square" lIns="68580" tIns="34290" rIns="68580" bIns="34290">
            <a:spAutoFit/>
          </a:bodyPr>
          <a:lstStyle/>
          <a:p>
            <a:pPr algn="just">
              <a:spcAft>
                <a:spcPts val="450"/>
              </a:spcAft>
            </a:pP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6193" indent="67628" algn="just">
              <a:spcAft>
                <a:spcPts val="450"/>
              </a:spcAft>
            </a:pP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Điều</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chỉnh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kim</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về</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vạch</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số</a:t>
            </a:r>
            <a:r>
              <a:rPr lang="en-US" dirty="0">
                <a:solidFill>
                  <a:srgbClr val="000000"/>
                </a:solidFill>
                <a:latin typeface="Times New Roman" panose="02020603050405020304" pitchFamily="18" charset="0"/>
                <a:ea typeface="Calibri" panose="020F0502020204030204" pitchFamily="34" charset="0"/>
              </a:rPr>
              <a:t> 0 </a:t>
            </a:r>
            <a:r>
              <a:rPr lang="en-US" dirty="0" err="1">
                <a:solidFill>
                  <a:srgbClr val="000000"/>
                </a:solidFill>
                <a:latin typeface="Times New Roman" panose="02020603050405020304" pitchFamily="18" charset="0"/>
                <a:ea typeface="Calibri" panose="020F0502020204030204" pitchFamily="34" charset="0"/>
              </a:rPr>
              <a:t>trước</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khi</a:t>
            </a:r>
            <a:r>
              <a:rPr lang="en-US" dirty="0">
                <a:solidFill>
                  <a:srgbClr val="000000"/>
                </a:solidFill>
                <a:latin typeface="Times New Roman" panose="02020603050405020304" pitchFamily="18" charset="0"/>
                <a:ea typeface="Calibri" panose="020F0502020204030204" pitchFamily="34" charset="0"/>
              </a:rPr>
              <a:t> </a:t>
            </a:r>
            <a:r>
              <a:rPr lang="en-US" dirty="0" err="1">
                <a:solidFill>
                  <a:srgbClr val="000000"/>
                </a:solidFill>
                <a:latin typeface="Times New Roman" panose="02020603050405020304" pitchFamily="18" charset="0"/>
                <a:ea typeface="Calibri" panose="020F0502020204030204" pitchFamily="34" charset="0"/>
              </a:rPr>
              <a:t>cân</a:t>
            </a:r>
            <a:r>
              <a:rPr lang="en-US" dirty="0">
                <a:solidFill>
                  <a:srgbClr val="000000"/>
                </a:solidFill>
                <a:latin typeface="Times New Roman" panose="02020603050405020304" pitchFamily="18" charset="0"/>
                <a:ea typeface="Calibri" panose="020F0502020204030204" pitchFamily="34" charset="0"/>
              </a:rPr>
              <a:t>.</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944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xit" presetSubtype="4" fill="hold" grpId="1" nodeType="withEffect">
                                  <p:stCondLst>
                                    <p:cond delay="0"/>
                                  </p:stCondLst>
                                  <p:childTnLst>
                                    <p:anim calcmode="lin" valueType="num">
                                      <p:cBhvr additive="base">
                                        <p:cTn id="21" dur="500"/>
                                        <p:tgtEl>
                                          <p:spTgt spid="2"/>
                                        </p:tgtEl>
                                        <p:attrNameLst>
                                          <p:attrName>ppt_x</p:attrName>
                                        </p:attrNameLst>
                                      </p:cBhvr>
                                      <p:tavLst>
                                        <p:tav tm="0">
                                          <p:val>
                                            <p:strVal val="ppt_x"/>
                                          </p:val>
                                        </p:tav>
                                        <p:tav tm="100000">
                                          <p:val>
                                            <p:strVal val="ppt_x"/>
                                          </p:val>
                                        </p:tav>
                                      </p:tavLst>
                                    </p:anim>
                                    <p:anim calcmode="lin" valueType="num">
                                      <p:cBhvr additive="base">
                                        <p:cTn id="22" dur="500"/>
                                        <p:tgtEl>
                                          <p:spTgt spid="2"/>
                                        </p:tgtEl>
                                        <p:attrNameLst>
                                          <p:attrName>ppt_y</p:attrName>
                                        </p:attrNameLst>
                                      </p:cBhvr>
                                      <p:tavLst>
                                        <p:tav tm="0">
                                          <p:val>
                                            <p:strVal val="ppt_y"/>
                                          </p:val>
                                        </p:tav>
                                        <p:tav tm="100000">
                                          <p:val>
                                            <p:strVal val="1+ppt_h/2"/>
                                          </p:val>
                                        </p:tav>
                                      </p:tavLst>
                                    </p:anim>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P spid="3" grpId="0"/>
      <p:bldP spid="9" grpId="0"/>
      <p:bldP spid="10"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92498" y="8334"/>
            <a:ext cx="4174702"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92498" y="1742133"/>
            <a:ext cx="4572000" cy="401648"/>
          </a:xfrm>
          <a:prstGeom prst="rect">
            <a:avLst/>
          </a:prstGeom>
        </p:spPr>
        <p:txBody>
          <a:bodyPr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7" name="Text Box 25"/>
          <p:cNvSpPr txBox="1">
            <a:spLocks noChangeArrowheads="1"/>
          </p:cNvSpPr>
          <p:nvPr/>
        </p:nvSpPr>
        <p:spPr bwMode="auto">
          <a:xfrm>
            <a:off x="11703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5236" y="637726"/>
            <a:ext cx="4870534" cy="1194686"/>
          </a:xfrm>
          <a:prstGeom prst="rect">
            <a:avLst/>
          </a:prstGeom>
        </p:spPr>
        <p:txBody>
          <a:bodyPr wrap="squar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20000"/>
              </a:lnSpc>
              <a:spcAft>
                <a:spcPts val="450"/>
              </a:spcAft>
              <a:buAutoNum type="alphaLcParenR"/>
            </a:pP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04774" y="2202992"/>
            <a:ext cx="3879908" cy="401648"/>
          </a:xfrm>
          <a:prstGeom prst="rect">
            <a:avLst/>
          </a:prstGeom>
        </p:spPr>
        <p:txBody>
          <a:bodyPr wrap="non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551789" y="1104007"/>
            <a:ext cx="2321789" cy="346249"/>
          </a:xfrm>
          <a:prstGeom prst="rect">
            <a:avLst/>
          </a:prstGeom>
        </p:spPr>
        <p:txBody>
          <a:bodyPr wrap="none" lIns="68580" tIns="34290" rIns="68580" bIns="34290">
            <a:spAutoFit/>
          </a:bodyPr>
          <a:lstStyle/>
          <a:p>
            <a:r>
              <a:rPr lang="en-US" sz="1800" b="1" u="sng" dirty="0" err="1">
                <a:solidFill>
                  <a:srgbClr val="FF0000"/>
                </a:solidFill>
                <a:latin typeface="Times New Roman" pitchFamily="18" charset="0"/>
                <a:cs typeface="Times New Roman" pitchFamily="18" charset="0"/>
              </a:rPr>
              <a:t>Thực</a:t>
            </a:r>
            <a:r>
              <a:rPr lang="en-US" sz="1800" b="1" u="sng" dirty="0">
                <a:solidFill>
                  <a:srgbClr val="FF0000"/>
                </a:solidFill>
                <a:latin typeface="Times New Roman" pitchFamily="18" charset="0"/>
                <a:cs typeface="Times New Roman" pitchFamily="18" charset="0"/>
              </a:rPr>
              <a:t> </a:t>
            </a:r>
            <a:r>
              <a:rPr lang="en-US" sz="1800" b="1" u="sng" dirty="0" err="1">
                <a:solidFill>
                  <a:srgbClr val="FF0000"/>
                </a:solidFill>
                <a:latin typeface="Times New Roman" pitchFamily="18" charset="0"/>
                <a:cs typeface="Times New Roman" pitchFamily="18" charset="0"/>
              </a:rPr>
              <a:t>hành</a:t>
            </a:r>
            <a:r>
              <a:rPr lang="en-US" sz="1800" b="1" u="sng" dirty="0">
                <a:solidFill>
                  <a:srgbClr val="FF0000"/>
                </a:solidFill>
                <a:latin typeface="Times New Roman" pitchFamily="18" charset="0"/>
                <a:cs typeface="Times New Roman" pitchFamily="18" charset="0"/>
              </a:rPr>
              <a:t> </a:t>
            </a:r>
            <a:r>
              <a:rPr lang="en-US" sz="1800" b="1" u="sng" dirty="0" err="1">
                <a:solidFill>
                  <a:srgbClr val="FF0000"/>
                </a:solidFill>
                <a:latin typeface="Times New Roman" pitchFamily="18" charset="0"/>
                <a:cs typeface="Times New Roman" pitchFamily="18" charset="0"/>
              </a:rPr>
              <a:t>theo</a:t>
            </a:r>
            <a:r>
              <a:rPr lang="en-US" sz="1800" b="1" u="sng" dirty="0">
                <a:solidFill>
                  <a:srgbClr val="FF0000"/>
                </a:solidFill>
                <a:latin typeface="Times New Roman" pitchFamily="18" charset="0"/>
                <a:cs typeface="Times New Roman" pitchFamily="18" charset="0"/>
              </a:rPr>
              <a:t> </a:t>
            </a:r>
            <a:r>
              <a:rPr lang="en-US" sz="1800" b="1" u="sng" dirty="0" err="1">
                <a:solidFill>
                  <a:srgbClr val="FF0000"/>
                </a:solidFill>
                <a:latin typeface="Times New Roman" pitchFamily="18" charset="0"/>
                <a:cs typeface="Times New Roman" pitchFamily="18" charset="0"/>
              </a:rPr>
              <a:t>nhóm</a:t>
            </a:r>
            <a:endParaRPr lang="vi-VN" sz="1800" dirty="0">
              <a:solidFill>
                <a:srgbClr val="FF0000"/>
              </a:solidFill>
              <a:latin typeface="Times New Roman" pitchFamily="18" charset="0"/>
              <a:cs typeface="Times New Roman"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176161458"/>
              </p:ext>
            </p:extLst>
          </p:nvPr>
        </p:nvGraphicFramePr>
        <p:xfrm>
          <a:off x="4343400" y="2062198"/>
          <a:ext cx="4647590" cy="2615184"/>
        </p:xfrm>
        <a:graphic>
          <a:graphicData uri="http://schemas.openxmlformats.org/drawingml/2006/table">
            <a:tbl>
              <a:tblPr firstRow="1" firstCol="1" bandRow="1">
                <a:tableStyleId>{5C22544A-7EE6-4342-B048-85BDC9FD1C3A}</a:tableStyleId>
              </a:tblPr>
              <a:tblGrid>
                <a:gridCol w="452078">
                  <a:extLst>
                    <a:ext uri="{9D8B030D-6E8A-4147-A177-3AD203B41FA5}">
                      <a16:colId xmlns:a16="http://schemas.microsoft.com/office/drawing/2014/main" val="20000"/>
                    </a:ext>
                  </a:extLst>
                </a:gridCol>
                <a:gridCol w="439350">
                  <a:extLst>
                    <a:ext uri="{9D8B030D-6E8A-4147-A177-3AD203B41FA5}">
                      <a16:colId xmlns:a16="http://schemas.microsoft.com/office/drawing/2014/main" val="20001"/>
                    </a:ext>
                  </a:extLst>
                </a:gridCol>
                <a:gridCol w="452078">
                  <a:extLst>
                    <a:ext uri="{9D8B030D-6E8A-4147-A177-3AD203B41FA5}">
                      <a16:colId xmlns:a16="http://schemas.microsoft.com/office/drawing/2014/main" val="20002"/>
                    </a:ext>
                  </a:extLst>
                </a:gridCol>
                <a:gridCol w="464334">
                  <a:extLst>
                    <a:ext uri="{9D8B030D-6E8A-4147-A177-3AD203B41FA5}">
                      <a16:colId xmlns:a16="http://schemas.microsoft.com/office/drawing/2014/main" val="20003"/>
                    </a:ext>
                  </a:extLst>
                </a:gridCol>
                <a:gridCol w="501576">
                  <a:extLst>
                    <a:ext uri="{9D8B030D-6E8A-4147-A177-3AD203B41FA5}">
                      <a16:colId xmlns:a16="http://schemas.microsoft.com/office/drawing/2014/main" val="20004"/>
                    </a:ext>
                  </a:extLst>
                </a:gridCol>
                <a:gridCol w="501576">
                  <a:extLst>
                    <a:ext uri="{9D8B030D-6E8A-4147-A177-3AD203B41FA5}">
                      <a16:colId xmlns:a16="http://schemas.microsoft.com/office/drawing/2014/main" val="20005"/>
                    </a:ext>
                  </a:extLst>
                </a:gridCol>
                <a:gridCol w="429922">
                  <a:extLst>
                    <a:ext uri="{9D8B030D-6E8A-4147-A177-3AD203B41FA5}">
                      <a16:colId xmlns:a16="http://schemas.microsoft.com/office/drawing/2014/main" val="20006"/>
                    </a:ext>
                  </a:extLst>
                </a:gridCol>
                <a:gridCol w="429922">
                  <a:extLst>
                    <a:ext uri="{9D8B030D-6E8A-4147-A177-3AD203B41FA5}">
                      <a16:colId xmlns:a16="http://schemas.microsoft.com/office/drawing/2014/main" val="20007"/>
                    </a:ext>
                  </a:extLst>
                </a:gridCol>
                <a:gridCol w="488377">
                  <a:extLst>
                    <a:ext uri="{9D8B030D-6E8A-4147-A177-3AD203B41FA5}">
                      <a16:colId xmlns:a16="http://schemas.microsoft.com/office/drawing/2014/main" val="20008"/>
                    </a:ext>
                  </a:extLst>
                </a:gridCol>
                <a:gridCol w="488377">
                  <a:extLst>
                    <a:ext uri="{9D8B030D-6E8A-4147-A177-3AD203B41FA5}">
                      <a16:colId xmlns:a16="http://schemas.microsoft.com/office/drawing/2014/main" val="20009"/>
                    </a:ext>
                  </a:extLst>
                </a:gridCol>
              </a:tblGrid>
              <a:tr h="364279">
                <a:tc rowSpan="2">
                  <a:txBody>
                    <a:bodyPr/>
                    <a:lstStyle/>
                    <a:p>
                      <a:pPr algn="ctr">
                        <a:lnSpc>
                          <a:spcPct val="120000"/>
                        </a:lnSpc>
                        <a:spcAft>
                          <a:spcPts val="0"/>
                        </a:spcAft>
                        <a:tabLst>
                          <a:tab pos="6645910" algn="l"/>
                        </a:tabLst>
                      </a:pPr>
                      <a:r>
                        <a:rPr lang="vi-VN" sz="1100" b="1" dirty="0">
                          <a:solidFill>
                            <a:schemeClr val="tx1"/>
                          </a:solidFill>
                          <a:effectLst/>
                        </a:rPr>
                        <a:t>Tên học sinh</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rowSpan="2">
                  <a:txBody>
                    <a:bodyPr/>
                    <a:lstStyle/>
                    <a:p>
                      <a:pPr algn="ctr">
                        <a:lnSpc>
                          <a:spcPct val="120000"/>
                        </a:lnSpc>
                        <a:spcAft>
                          <a:spcPts val="0"/>
                        </a:spcAft>
                        <a:tabLst>
                          <a:tab pos="6645910" algn="l"/>
                        </a:tabLst>
                      </a:pPr>
                      <a:r>
                        <a:rPr lang="vi-VN" sz="1100" b="1" dirty="0">
                          <a:solidFill>
                            <a:schemeClr val="tx1"/>
                          </a:solidFill>
                          <a:effectLst/>
                        </a:rPr>
                        <a:t>Tên vật cần đo</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rowSpan="2">
                  <a:txBody>
                    <a:bodyPr/>
                    <a:lstStyle/>
                    <a:p>
                      <a:pPr>
                        <a:lnSpc>
                          <a:spcPct val="120000"/>
                        </a:lnSpc>
                        <a:spcAft>
                          <a:spcPts val="0"/>
                        </a:spcAft>
                        <a:tabLst>
                          <a:tab pos="6645910" algn="l"/>
                        </a:tabLst>
                      </a:pPr>
                      <a:r>
                        <a:rPr lang="vi-VN" sz="1100" b="1" dirty="0">
                          <a:solidFill>
                            <a:schemeClr val="tx1"/>
                          </a:solidFill>
                          <a:effectLst/>
                        </a:rPr>
                        <a:t>Khối lượng ước lượng</a:t>
                      </a:r>
                      <a:endParaRPr lang="vi-VN" sz="800" b="1" dirty="0">
                        <a:solidFill>
                          <a:schemeClr val="tx1"/>
                        </a:solidFill>
                        <a:effectLst/>
                      </a:endParaRPr>
                    </a:p>
                    <a:p>
                      <a:pPr>
                        <a:lnSpc>
                          <a:spcPct val="120000"/>
                        </a:lnSpc>
                        <a:spcAft>
                          <a:spcPts val="0"/>
                        </a:spcAft>
                        <a:tabLst>
                          <a:tab pos="6645910" algn="l"/>
                        </a:tabLst>
                      </a:pPr>
                      <a:r>
                        <a:rPr lang="vi-VN" sz="1100" b="1" dirty="0">
                          <a:solidFill>
                            <a:schemeClr val="tx1"/>
                          </a:solidFill>
                          <a:effectLst/>
                        </a:rPr>
                        <a:t>(g;kg)</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gridSpan="3">
                  <a:txBody>
                    <a:bodyPr/>
                    <a:lstStyle/>
                    <a:p>
                      <a:pPr algn="ctr">
                        <a:lnSpc>
                          <a:spcPct val="120000"/>
                        </a:lnSpc>
                        <a:spcAft>
                          <a:spcPts val="0"/>
                        </a:spcAft>
                        <a:tabLst>
                          <a:tab pos="6645910" algn="l"/>
                        </a:tabLst>
                      </a:pPr>
                      <a:r>
                        <a:rPr lang="vi-VN" sz="1100" b="1" dirty="0">
                          <a:solidFill>
                            <a:schemeClr val="tx1"/>
                          </a:solidFill>
                          <a:effectLst/>
                        </a:rPr>
                        <a:t>Chọn dụng cụ đo khối lượng</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hMerge="1">
                  <a:txBody>
                    <a:bodyPr/>
                    <a:lstStyle/>
                    <a:p>
                      <a:endParaRPr lang="vi-VN"/>
                    </a:p>
                  </a:txBody>
                  <a:tcPr/>
                </a:tc>
                <a:tc hMerge="1">
                  <a:txBody>
                    <a:bodyPr/>
                    <a:lstStyle/>
                    <a:p>
                      <a:endParaRPr lang="vi-VN"/>
                    </a:p>
                  </a:txBody>
                  <a:tcPr/>
                </a:tc>
                <a:tc gridSpan="4">
                  <a:txBody>
                    <a:bodyPr/>
                    <a:lstStyle/>
                    <a:p>
                      <a:pPr algn="ctr">
                        <a:lnSpc>
                          <a:spcPct val="120000"/>
                        </a:lnSpc>
                        <a:spcAft>
                          <a:spcPts val="0"/>
                        </a:spcAft>
                        <a:tabLst>
                          <a:tab pos="6645910" algn="l"/>
                        </a:tabLst>
                      </a:pPr>
                      <a:r>
                        <a:rPr lang="vi-VN" sz="1100" b="1" dirty="0">
                          <a:solidFill>
                            <a:schemeClr val="tx1"/>
                          </a:solidFill>
                          <a:effectLst/>
                        </a:rPr>
                        <a:t>Kết quả đo (g;kg)</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hMerge="1">
                  <a:txBody>
                    <a:bodyPr/>
                    <a:lstStyle/>
                    <a:p>
                      <a:endParaRPr lang="vi-VN"/>
                    </a:p>
                  </a:txBody>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1112544">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a:lnSpc>
                          <a:spcPct val="120000"/>
                        </a:lnSpc>
                        <a:spcAft>
                          <a:spcPts val="0"/>
                        </a:spcAft>
                        <a:tabLst>
                          <a:tab pos="6645910" algn="l"/>
                        </a:tabLst>
                      </a:pPr>
                      <a:r>
                        <a:rPr lang="vi-VN" sz="1100" b="1" dirty="0">
                          <a:solidFill>
                            <a:schemeClr val="tx1"/>
                          </a:solidFill>
                          <a:effectLst/>
                        </a:rPr>
                        <a:t>Loại cân</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lnSpc>
                          <a:spcPct val="120000"/>
                        </a:lnSpc>
                        <a:spcAft>
                          <a:spcPts val="0"/>
                        </a:spcAft>
                        <a:tabLst>
                          <a:tab pos="6645910" algn="l"/>
                        </a:tabLst>
                      </a:pPr>
                      <a:r>
                        <a:rPr lang="vi-VN" sz="1100" b="1" dirty="0">
                          <a:solidFill>
                            <a:schemeClr val="tx1"/>
                          </a:solidFill>
                          <a:effectLst/>
                        </a:rPr>
                        <a:t>GHĐ</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lnSpc>
                          <a:spcPct val="120000"/>
                        </a:lnSpc>
                        <a:spcAft>
                          <a:spcPts val="0"/>
                        </a:spcAft>
                        <a:tabLst>
                          <a:tab pos="6645910" algn="l"/>
                        </a:tabLst>
                      </a:pPr>
                      <a:r>
                        <a:rPr lang="vi-VN" sz="1100" b="1" dirty="0">
                          <a:solidFill>
                            <a:schemeClr val="tx1"/>
                          </a:solidFill>
                          <a:effectLst/>
                        </a:rPr>
                        <a:t>ĐCNN</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lnSpc>
                          <a:spcPct val="120000"/>
                        </a:lnSpc>
                        <a:spcAft>
                          <a:spcPts val="0"/>
                        </a:spcAft>
                        <a:tabLst>
                          <a:tab pos="6645910" algn="l"/>
                        </a:tabLst>
                      </a:pPr>
                      <a:r>
                        <a:rPr lang="vi-VN" sz="1100" b="1" dirty="0" smtClean="0">
                          <a:solidFill>
                            <a:schemeClr val="tx1"/>
                          </a:solidFill>
                          <a:effectLst/>
                        </a:rPr>
                        <a:t>Lần1</a:t>
                      </a:r>
                      <a:endParaRPr lang="en-US" sz="1100" b="1" dirty="0" smtClean="0">
                        <a:solidFill>
                          <a:schemeClr val="tx1"/>
                        </a:solidFill>
                        <a:effectLst/>
                      </a:endParaRPr>
                    </a:p>
                    <a:p>
                      <a:pPr algn="ctr">
                        <a:lnSpc>
                          <a:spcPct val="120000"/>
                        </a:lnSpc>
                        <a:spcAft>
                          <a:spcPts val="0"/>
                        </a:spcAft>
                        <a:tabLst>
                          <a:tab pos="6645910" algn="l"/>
                        </a:tabLst>
                      </a:pPr>
                      <a:r>
                        <a:rPr lang="vi-VN" sz="1100" b="1" dirty="0" smtClean="0">
                          <a:solidFill>
                            <a:schemeClr val="tx1"/>
                          </a:solidFill>
                          <a:effectLst/>
                        </a:rPr>
                        <a:t> </a:t>
                      </a:r>
                      <a:r>
                        <a:rPr lang="vi-VN" sz="1100" b="1" dirty="0">
                          <a:solidFill>
                            <a:schemeClr val="tx1"/>
                          </a:solidFill>
                          <a:effectLst/>
                        </a:rPr>
                        <a:t>m</a:t>
                      </a:r>
                      <a:r>
                        <a:rPr lang="vi-VN" sz="1100" b="1" baseline="-25000" dirty="0">
                          <a:solidFill>
                            <a:schemeClr val="tx1"/>
                          </a:solidFill>
                          <a:effectLst/>
                        </a:rPr>
                        <a:t>1</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lnSpc>
                          <a:spcPct val="120000"/>
                        </a:lnSpc>
                        <a:spcAft>
                          <a:spcPts val="0"/>
                        </a:spcAft>
                        <a:tabLst>
                          <a:tab pos="6645910" algn="l"/>
                        </a:tabLst>
                      </a:pPr>
                      <a:r>
                        <a:rPr lang="vi-VN" sz="1100" b="1" dirty="0">
                          <a:solidFill>
                            <a:schemeClr val="tx1"/>
                          </a:solidFill>
                          <a:effectLst/>
                        </a:rPr>
                        <a:t>Lần2 </a:t>
                      </a:r>
                      <a:endParaRPr lang="en-US" sz="1100" b="1" dirty="0" smtClean="0">
                        <a:solidFill>
                          <a:schemeClr val="tx1"/>
                        </a:solidFill>
                        <a:effectLst/>
                      </a:endParaRPr>
                    </a:p>
                    <a:p>
                      <a:pPr algn="ctr">
                        <a:lnSpc>
                          <a:spcPct val="120000"/>
                        </a:lnSpc>
                        <a:spcAft>
                          <a:spcPts val="0"/>
                        </a:spcAft>
                        <a:tabLst>
                          <a:tab pos="6645910" algn="l"/>
                        </a:tabLst>
                      </a:pPr>
                      <a:r>
                        <a:rPr lang="vi-VN" sz="1100" b="1" dirty="0" smtClean="0">
                          <a:solidFill>
                            <a:schemeClr val="tx1"/>
                          </a:solidFill>
                          <a:effectLst/>
                        </a:rPr>
                        <a:t>m</a:t>
                      </a:r>
                      <a:r>
                        <a:rPr lang="vi-VN" sz="1100" b="1" baseline="-25000" dirty="0" smtClean="0">
                          <a:solidFill>
                            <a:schemeClr val="tx1"/>
                          </a:solidFill>
                          <a:effectLst/>
                        </a:rPr>
                        <a:t>2</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lnSpc>
                          <a:spcPct val="120000"/>
                        </a:lnSpc>
                        <a:spcAft>
                          <a:spcPts val="0"/>
                        </a:spcAft>
                        <a:tabLst>
                          <a:tab pos="6645910" algn="l"/>
                        </a:tabLst>
                      </a:pPr>
                      <a:r>
                        <a:rPr lang="vi-VN" sz="1100" b="1" dirty="0">
                          <a:solidFill>
                            <a:schemeClr val="tx1"/>
                          </a:solidFill>
                          <a:effectLst/>
                        </a:rPr>
                        <a:t>Lần3 </a:t>
                      </a:r>
                      <a:endParaRPr lang="en-US" sz="1100" b="1" dirty="0" smtClean="0">
                        <a:solidFill>
                          <a:schemeClr val="tx1"/>
                        </a:solidFill>
                        <a:effectLst/>
                      </a:endParaRPr>
                    </a:p>
                    <a:p>
                      <a:pPr algn="ctr">
                        <a:lnSpc>
                          <a:spcPct val="120000"/>
                        </a:lnSpc>
                        <a:spcAft>
                          <a:spcPts val="0"/>
                        </a:spcAft>
                        <a:tabLst>
                          <a:tab pos="6645910" algn="l"/>
                        </a:tabLst>
                      </a:pPr>
                      <a:r>
                        <a:rPr lang="vi-VN" sz="1100" b="1" dirty="0" smtClean="0">
                          <a:solidFill>
                            <a:schemeClr val="tx1"/>
                          </a:solidFill>
                          <a:effectLst/>
                        </a:rPr>
                        <a:t>m</a:t>
                      </a:r>
                      <a:r>
                        <a:rPr lang="vi-VN" sz="1100" b="1" baseline="-25000" dirty="0" smtClean="0">
                          <a:solidFill>
                            <a:schemeClr val="tx1"/>
                          </a:solidFill>
                          <a:effectLst/>
                        </a:rPr>
                        <a:t>3</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gn="ctr">
                        <a:lnSpc>
                          <a:spcPct val="120000"/>
                        </a:lnSpc>
                        <a:spcAft>
                          <a:spcPts val="0"/>
                        </a:spcAft>
                        <a:tabLst>
                          <a:tab pos="6645910" algn="l"/>
                        </a:tabLst>
                      </a:pPr>
                      <a:r>
                        <a:rPr lang="vi-VN" sz="1100" b="1" dirty="0">
                          <a:solidFill>
                            <a:schemeClr val="tx1"/>
                          </a:solidFill>
                          <a:effectLst/>
                        </a:rPr>
                        <a:t>Trung bình cộng m</a:t>
                      </a:r>
                      <a:endParaRPr lang="vi-VN" sz="800" b="1" dirty="0">
                        <a:solidFill>
                          <a:schemeClr val="tx1"/>
                        </a:solidFill>
                        <a:effectLst/>
                        <a:latin typeface="Calibri"/>
                        <a:ea typeface="Calibri"/>
                        <a:cs typeface="Times New Roman"/>
                      </a:endParaRPr>
                    </a:p>
                  </a:txBody>
                  <a:tcPr marL="51435" marR="5143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82140">
                <a:tc rowSpan="5">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182140">
                <a:tc vMerge="1">
                  <a:txBody>
                    <a:bodyPr/>
                    <a:lstStyle/>
                    <a:p>
                      <a:endParaRPr lang="vi-VN"/>
                    </a:p>
                  </a:txBody>
                  <a:tcPr/>
                </a:tc>
                <a:tc>
                  <a:txBody>
                    <a:bodyPr/>
                    <a:lstStyle/>
                    <a:p>
                      <a:pPr>
                        <a:lnSpc>
                          <a:spcPct val="120000"/>
                        </a:lnSpc>
                        <a:spcAft>
                          <a:spcPts val="0"/>
                        </a:spcAft>
                        <a:tabLst>
                          <a:tab pos="6645910" algn="l"/>
                        </a:tabLst>
                      </a:pPr>
                      <a:r>
                        <a:rPr lang="vi-VN" sz="1100" b="1">
                          <a:solidFill>
                            <a:schemeClr val="tx1"/>
                          </a:solidFill>
                          <a:effectLst/>
                        </a:rPr>
                        <a:t>….</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182140">
                <a:tc vMerge="1">
                  <a:txBody>
                    <a:bodyPr/>
                    <a:lstStyle/>
                    <a:p>
                      <a:endParaRPr lang="vi-VN"/>
                    </a:p>
                  </a:txBody>
                  <a:tcPr/>
                </a:tc>
                <a:tc>
                  <a:txBody>
                    <a:bodyPr/>
                    <a:lstStyle/>
                    <a:p>
                      <a:pPr>
                        <a:lnSpc>
                          <a:spcPct val="120000"/>
                        </a:lnSpc>
                        <a:spcAft>
                          <a:spcPts val="0"/>
                        </a:spcAft>
                        <a:tabLst>
                          <a:tab pos="6645910" algn="l"/>
                        </a:tabLst>
                      </a:pPr>
                      <a:r>
                        <a:rPr lang="vi-VN" sz="1100" b="1">
                          <a:solidFill>
                            <a:schemeClr val="tx1"/>
                          </a:solidFill>
                          <a:effectLst/>
                        </a:rPr>
                        <a:t>….</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182140">
                <a:tc vMerge="1">
                  <a:txBody>
                    <a:bodyPr/>
                    <a:lstStyle/>
                    <a:p>
                      <a:endParaRPr lang="vi-VN"/>
                    </a:p>
                  </a:txBody>
                  <a:tcPr/>
                </a:tc>
                <a:tc>
                  <a:txBody>
                    <a:bodyPr/>
                    <a:lstStyle/>
                    <a:p>
                      <a:pPr>
                        <a:lnSpc>
                          <a:spcPct val="120000"/>
                        </a:lnSpc>
                        <a:spcAft>
                          <a:spcPts val="0"/>
                        </a:spcAft>
                        <a:tabLst>
                          <a:tab pos="6645910" algn="l"/>
                        </a:tabLst>
                      </a:pPr>
                      <a:r>
                        <a:rPr lang="vi-VN" sz="1100" b="1">
                          <a:solidFill>
                            <a:schemeClr val="tx1"/>
                          </a:solidFill>
                          <a:effectLst/>
                        </a:rPr>
                        <a:t>…..</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182140">
                <a:tc vMerge="1">
                  <a:txBody>
                    <a:bodyPr/>
                    <a:lstStyle/>
                    <a:p>
                      <a:endParaRPr lang="vi-VN"/>
                    </a:p>
                  </a:txBody>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a:solidFill>
                            <a:schemeClr val="tx1"/>
                          </a:solidFill>
                          <a:effectLst/>
                        </a:rPr>
                        <a:t> </a:t>
                      </a:r>
                      <a:endParaRPr lang="vi-VN" sz="800" b="1">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tc>
                  <a:txBody>
                    <a:bodyPr/>
                    <a:lstStyle/>
                    <a:p>
                      <a:pPr>
                        <a:lnSpc>
                          <a:spcPct val="120000"/>
                        </a:lnSpc>
                        <a:spcAft>
                          <a:spcPts val="0"/>
                        </a:spcAft>
                        <a:tabLst>
                          <a:tab pos="6645910" algn="l"/>
                        </a:tabLst>
                      </a:pPr>
                      <a:r>
                        <a:rPr lang="vi-VN" sz="1100" b="1" dirty="0">
                          <a:solidFill>
                            <a:schemeClr val="tx1"/>
                          </a:solidFill>
                          <a:effectLst/>
                        </a:rPr>
                        <a:t> </a:t>
                      </a:r>
                      <a:endParaRPr lang="vi-VN" sz="800" b="1" dirty="0">
                        <a:solidFill>
                          <a:schemeClr val="tx1"/>
                        </a:solidFill>
                        <a:effectLst/>
                        <a:latin typeface="Calibri"/>
                        <a:ea typeface="Calibri"/>
                        <a:cs typeface="Times New Roman"/>
                      </a:endParaRPr>
                    </a:p>
                  </a:txBody>
                  <a:tcPr marL="51435" marR="51435"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bl>
          </a:graphicData>
        </a:graphic>
      </p:graphicFrame>
      <p:sp>
        <p:nvSpPr>
          <p:cNvPr id="16" name="Rectangle 4"/>
          <p:cNvSpPr>
            <a:spLocks noChangeArrowheads="1"/>
          </p:cNvSpPr>
          <p:nvPr/>
        </p:nvSpPr>
        <p:spPr bwMode="auto">
          <a:xfrm>
            <a:off x="5278963" y="1563252"/>
            <a:ext cx="1063433"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tabLst>
                <a:tab pos="4983956" algn="l"/>
              </a:tabLst>
            </a:pPr>
            <a:r>
              <a:rPr lang="en-US" sz="1500" b="1" i="1" dirty="0" err="1">
                <a:latin typeface="Times New Roman" pitchFamily="18" charset="0"/>
                <a:ea typeface="Calibri" pitchFamily="34" charset="0"/>
                <a:cs typeface="Times New Roman" pitchFamily="18" charset="0"/>
              </a:rPr>
              <a:t>Nhóm</a:t>
            </a:r>
            <a:r>
              <a:rPr lang="en-US" sz="1500" b="1" i="1" dirty="0">
                <a:latin typeface="Times New Roman" pitchFamily="18" charset="0"/>
                <a:ea typeface="Calibri" pitchFamily="34" charset="0"/>
                <a:cs typeface="Times New Roman" pitchFamily="18" charset="0"/>
              </a:rPr>
              <a:t> ……</a:t>
            </a:r>
            <a:endParaRPr lang="vi-VN" sz="1500" dirty="0">
              <a:latin typeface="Times New Roman" pitchFamily="18" charset="0"/>
              <a:cs typeface="Times New Roman" pitchFamily="18" charset="0"/>
            </a:endParaRPr>
          </a:p>
          <a:p>
            <a:pPr eaLnBrk="0" fontAlgn="base" hangingPunct="0">
              <a:spcBef>
                <a:spcPct val="0"/>
              </a:spcBef>
              <a:spcAft>
                <a:spcPct val="0"/>
              </a:spcAft>
              <a:tabLst>
                <a:tab pos="4983956" algn="l"/>
              </a:tabLst>
            </a:pPr>
            <a:endParaRPr lang="vi-VN" dirty="0">
              <a:latin typeface="Arial" pitchFamily="34" charset="0"/>
              <a:cs typeface="Arial" pitchFamily="34" charset="0"/>
            </a:endParaRPr>
          </a:p>
        </p:txBody>
      </p:sp>
    </p:spTree>
    <p:extLst>
      <p:ext uri="{BB962C8B-B14F-4D97-AF65-F5344CB8AC3E}">
        <p14:creationId xmlns:p14="http://schemas.microsoft.com/office/powerpoint/2010/main" val="13886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58139" y="-39962"/>
            <a:ext cx="5105319"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44895" y="1301848"/>
            <a:ext cx="4572000" cy="401648"/>
          </a:xfrm>
          <a:prstGeom prst="rect">
            <a:avLst/>
          </a:prstGeom>
        </p:spPr>
        <p:txBody>
          <a:bodyPr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7" name="Text Box 25"/>
          <p:cNvSpPr txBox="1">
            <a:spLocks noChangeArrowheads="1"/>
          </p:cNvSpPr>
          <p:nvPr/>
        </p:nvSpPr>
        <p:spPr bwMode="auto">
          <a:xfrm>
            <a:off x="11703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44894" y="608748"/>
            <a:ext cx="6027306" cy="798167"/>
          </a:xfrm>
          <a:prstGeom prst="rect">
            <a:avLst/>
          </a:prstGeom>
        </p:spPr>
        <p:txBody>
          <a:bodyPr wrap="squar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20000"/>
              </a:lnSpc>
              <a:spcAft>
                <a:spcPts val="450"/>
              </a:spcAft>
              <a:buAutoNum type="alphaLcParenR"/>
            </a:pP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611091" y="1894208"/>
            <a:ext cx="3433696" cy="734047"/>
          </a:xfrm>
          <a:prstGeom prst="rect">
            <a:avLst/>
          </a:prstGeom>
        </p:spPr>
        <p:txBody>
          <a:bodyPr wrap="square" lIns="68580" tIns="34290" rIns="68580" bIns="34290">
            <a:spAutoFit/>
          </a:bodyPr>
          <a:lstStyle/>
          <a:p>
            <a:pPr algn="just">
              <a:lnSpc>
                <a:spcPct val="120000"/>
              </a:lnSpc>
              <a:spcAft>
                <a:spcPts val="450"/>
              </a:spcAft>
            </a:pP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74992" y="1625265"/>
            <a:ext cx="3475952" cy="401648"/>
          </a:xfrm>
          <a:prstGeom prst="rect">
            <a:avLst/>
          </a:prstGeom>
        </p:spPr>
        <p:txBody>
          <a:bodyPr wrap="none"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44895" y="2002328"/>
            <a:ext cx="4572000" cy="401648"/>
          </a:xfrm>
          <a:prstGeom prst="rect">
            <a:avLst/>
          </a:prstGeom>
        </p:spPr>
        <p:txBody>
          <a:bodyPr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9312" y="3222333"/>
            <a:ext cx="5778648" cy="364715"/>
          </a:xfrm>
          <a:prstGeom prst="rect">
            <a:avLst/>
          </a:prstGeom>
        </p:spPr>
        <p:txBody>
          <a:bodyPr wrap="square" lIns="68580" tIns="34290" rIns="68580" bIns="34290">
            <a:spAutoFit/>
          </a:bodyPr>
          <a:lstStyle/>
          <a:p>
            <a:pPr algn="just">
              <a:lnSpc>
                <a:spcPct val="120000"/>
              </a:lnSpc>
              <a:spcAft>
                <a:spcPts val="45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GHĐ </a:t>
            </a:r>
            <a:r>
              <a:rPr lang="en-US"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ĐCNN </a:t>
            </a:r>
            <a:r>
              <a:rPr lang="en-US"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8139" y="3513778"/>
            <a:ext cx="5259747" cy="761234"/>
          </a:xfrm>
          <a:prstGeom prst="rect">
            <a:avLst/>
          </a:prstGeom>
        </p:spPr>
        <p:txBody>
          <a:bodyPr wrap="square" lIns="68580" tIns="34290" rIns="68580" bIns="34290">
            <a:spAutoFit/>
          </a:bodyPr>
          <a:lstStyle/>
          <a:p>
            <a:pPr algn="just">
              <a:lnSpc>
                <a:spcPct val="120000"/>
              </a:lnSpc>
              <a:spcAft>
                <a:spcPts val="45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kim</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vạch</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450"/>
              </a:spcAft>
            </a:pPr>
            <a:r>
              <a:rPr lang="en-US" dirty="0" smtClean="0">
                <a:solidFill>
                  <a:srgbClr val="000000"/>
                </a:solidFill>
                <a:latin typeface="Times New Roman" panose="02020603050405020304" pitchFamily="18" charset="0"/>
                <a:ea typeface="Calibri" panose="020F0502020204030204" pitchFamily="34" charset="0"/>
              </a:rPr>
              <a:t>.</a:t>
            </a:r>
            <a:endParaRPr lang="en-US" dirty="0"/>
          </a:p>
        </p:txBody>
      </p:sp>
      <p:sp>
        <p:nvSpPr>
          <p:cNvPr id="12" name="Rectangle 11"/>
          <p:cNvSpPr/>
          <p:nvPr/>
        </p:nvSpPr>
        <p:spPr>
          <a:xfrm>
            <a:off x="117037" y="3807192"/>
            <a:ext cx="4908966" cy="364715"/>
          </a:xfrm>
          <a:prstGeom prst="rect">
            <a:avLst/>
          </a:prstGeom>
        </p:spPr>
        <p:txBody>
          <a:bodyPr wrap="square" lIns="68580" tIns="34290" rIns="68580" bIns="34290">
            <a:spAutoFit/>
          </a:bodyPr>
          <a:lstStyle/>
          <a:p>
            <a:pPr algn="just">
              <a:lnSpc>
                <a:spcPct val="120000"/>
              </a:lnSpc>
              <a:spcAft>
                <a:spcPts val="45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đĩa</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treo</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móc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89312" y="4160365"/>
            <a:ext cx="5074146" cy="315471"/>
          </a:xfrm>
          <a:prstGeom prst="rect">
            <a:avLst/>
          </a:prstGeom>
        </p:spPr>
        <p:txBody>
          <a:bodyPr wrap="none" lIns="68580" tIns="34290" rIns="68580" bIns="34290">
            <a:spAutoFit/>
          </a:bodyPr>
          <a:lstStyle/>
          <a:p>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Bước</a:t>
            </a:r>
            <a:r>
              <a:rPr lang="en-US" sz="1600" dirty="0">
                <a:solidFill>
                  <a:srgbClr val="000000"/>
                </a:solidFill>
                <a:latin typeface="Times New Roman" panose="02020603050405020304" pitchFamily="18" charset="0"/>
                <a:ea typeface="Calibri" panose="020F0502020204030204" pitchFamily="34" charset="0"/>
              </a:rPr>
              <a:t> 5: </a:t>
            </a:r>
            <a:r>
              <a:rPr lang="en-US" sz="1600" dirty="0" err="1">
                <a:solidFill>
                  <a:srgbClr val="000000"/>
                </a:solidFill>
                <a:latin typeface="Times New Roman" panose="02020603050405020304" pitchFamily="18" charset="0"/>
                <a:ea typeface="Calibri" panose="020F0502020204030204" pitchFamily="34" charset="0"/>
              </a:rPr>
              <a:t>Đặt</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mắt</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nhìn</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và</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ghi</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kết</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quả</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mỗi</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lần</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đo</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đúng</a:t>
            </a:r>
            <a:r>
              <a:rPr lang="en-US" sz="1600" dirty="0">
                <a:solidFill>
                  <a:srgbClr val="000000"/>
                </a:solidFill>
                <a:latin typeface="Times New Roman" panose="02020603050405020304" pitchFamily="18" charset="0"/>
                <a:ea typeface="Calibri" panose="020F0502020204030204" pitchFamily="34" charset="0"/>
              </a:rPr>
              <a:t> </a:t>
            </a:r>
            <a:r>
              <a:rPr lang="en-US" sz="1600" dirty="0" err="1">
                <a:solidFill>
                  <a:srgbClr val="000000"/>
                </a:solidFill>
                <a:latin typeface="Times New Roman" panose="02020603050405020304" pitchFamily="18" charset="0"/>
                <a:ea typeface="Calibri" panose="020F0502020204030204" pitchFamily="34" charset="0"/>
              </a:rPr>
              <a:t>cách</a:t>
            </a:r>
            <a:endParaRPr lang="vi-VN" sz="1600" dirty="0"/>
          </a:p>
        </p:txBody>
      </p:sp>
      <p:sp>
        <p:nvSpPr>
          <p:cNvPr id="14" name="Rectangle 13"/>
          <p:cNvSpPr/>
          <p:nvPr/>
        </p:nvSpPr>
        <p:spPr>
          <a:xfrm>
            <a:off x="96255" y="2320241"/>
            <a:ext cx="4572000" cy="1019766"/>
          </a:xfrm>
          <a:prstGeom prst="rect">
            <a:avLst/>
          </a:prstGeom>
        </p:spPr>
        <p:txBody>
          <a:bodyPr lIns="68580" tIns="34290" rIns="68580" bIns="34290">
            <a:spAutoFit/>
          </a:bodyPr>
          <a:lstStyle/>
          <a:p>
            <a:pPr algn="just">
              <a:lnSpc>
                <a:spcPct val="120000"/>
              </a:lnSpc>
              <a:spcAft>
                <a:spcPts val="450"/>
              </a:spcAft>
            </a:pPr>
            <a:r>
              <a:rPr lang="en-US" sz="1600" dirty="0" err="1">
                <a:solidFill>
                  <a:srgbClr val="000000"/>
                </a:solidFill>
                <a:latin typeface="Times New Roman" pitchFamily="18" charset="0"/>
                <a:ea typeface="Calibri" panose="020F0502020204030204" pitchFamily="34" charset="0"/>
                <a:cs typeface="Times New Roman" panose="02020603050405020304" pitchFamily="18" charset="0"/>
              </a:rPr>
              <a:t>Khi</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itchFamily="18" charset="0"/>
              <a:ea typeface="Calibri" panose="020F0502020204030204" pitchFamily="34" charset="0"/>
              <a:cs typeface="Times New Roman" pitchFamily="18" charset="0"/>
            </a:endParaRPr>
          </a:p>
          <a:p>
            <a:pPr algn="just">
              <a:lnSpc>
                <a:spcPct val="120000"/>
              </a:lnSpc>
              <a:spcAft>
                <a:spcPts val="45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itchFamily="18" charset="0"/>
              <a:ea typeface="Calibri" panose="020F0502020204030204" pitchFamily="34" charset="0"/>
              <a:cs typeface="Times New Roman" pitchFamily="18" charset="0"/>
            </a:endParaRPr>
          </a:p>
        </p:txBody>
      </p:sp>
      <p:pic>
        <p:nvPicPr>
          <p:cNvPr id="15" name="Picture 4" descr="can dong 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543" y="2985947"/>
            <a:ext cx="2168907" cy="173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5964" y="4475836"/>
            <a:ext cx="1376018" cy="401648"/>
          </a:xfrm>
          <a:prstGeom prst="rect">
            <a:avLst/>
          </a:prstGeom>
        </p:spPr>
        <p:txBody>
          <a:bodyPr wrap="non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6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9" grpId="0"/>
      <p:bldP spid="10" grpId="0"/>
      <p:bldP spid="12" grpId="0"/>
      <p:bldP spid="13" grpId="0"/>
      <p:bldP spid="1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2892016" y="851901"/>
            <a:ext cx="5885894" cy="3517529"/>
          </a:xfrm>
        </p:spPr>
        <p:txBody>
          <a:bodyPr>
            <a:normAutofit fontScale="85000" lnSpcReduction="10000"/>
          </a:bodyPr>
          <a:lstStyle/>
          <a:p>
            <a:pPr marL="0" indent="0" algn="just">
              <a:lnSpc>
                <a:spcPct val="120000"/>
              </a:lnSpc>
              <a:spcBef>
                <a:spcPts val="0"/>
              </a:spcBef>
              <a:buNone/>
            </a:pP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0" indent="0" algn="just">
              <a:lnSpc>
                <a:spcPct val="120000"/>
              </a:lnSpc>
              <a:spcBef>
                <a:spcPts val="0"/>
              </a:spcBef>
              <a:buNone/>
            </a:pP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None/>
            </a:pPr>
            <a:r>
              <a:rPr lang="en-US"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Viết</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 con </a:t>
            </a:r>
            <a:r>
              <a:rPr lang="en-US"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đã</a:t>
            </a:r>
            <a:r>
              <a:rPr lang="en-US"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học</a:t>
            </a:r>
            <a:r>
              <a:rPr lang="en-US"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được</a:t>
            </a:r>
            <a:r>
              <a:rPr lang="en-US"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trong</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giờ</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học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vào</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phiếu</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học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tập</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KWL.</a:t>
            </a:r>
          </a:p>
          <a:p>
            <a:pPr marL="0" indent="0" algn="just">
              <a:lnSpc>
                <a:spcPct val="120000"/>
              </a:lnSpc>
              <a:spcBef>
                <a:spcPts val="0"/>
              </a:spcBef>
              <a:buNone/>
            </a:pP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Tóm</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tắt</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bài</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học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dưới</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dạng</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sơ</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đồ</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duy</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p:txBody>
      </p:sp>
      <p:sp>
        <p:nvSpPr>
          <p:cNvPr id="4" name="Rectangle: Rounded Corners 3">
            <a:extLst>
              <a:ext uri="{FF2B5EF4-FFF2-40B4-BE49-F238E27FC236}">
                <a16:creationId xmlns:a16="http://schemas.microsoft.com/office/drawing/2014/main" id="{D8307A86-20A6-4131-AAD1-FC9E489470C8}"/>
              </a:ext>
            </a:extLst>
          </p:cNvPr>
          <p:cNvSpPr/>
          <p:nvPr/>
        </p:nvSpPr>
        <p:spPr>
          <a:xfrm rot="1860000">
            <a:off x="-220137" y="-312198"/>
            <a:ext cx="683855" cy="624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Rectangle: Rounded Corners 4">
            <a:extLst>
              <a:ext uri="{FF2B5EF4-FFF2-40B4-BE49-F238E27FC236}">
                <a16:creationId xmlns:a16="http://schemas.microsoft.com/office/drawing/2014/main" id="{718646F6-A4A8-4746-8FEF-2ECDA34C04CC}"/>
              </a:ext>
            </a:extLst>
          </p:cNvPr>
          <p:cNvSpPr/>
          <p:nvPr/>
        </p:nvSpPr>
        <p:spPr>
          <a:xfrm rot="3480000">
            <a:off x="8337174" y="4412883"/>
            <a:ext cx="1861305" cy="14802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081" b="6081"/>
          <a:stretch/>
        </p:blipFill>
        <p:spPr>
          <a:xfrm>
            <a:off x="336799" y="3296320"/>
            <a:ext cx="2066830" cy="1020413"/>
          </a:xfrm>
          <a:prstGeom prst="rect">
            <a:avLst/>
          </a:prstGeom>
        </p:spPr>
      </p:pic>
      <p:pic>
        <p:nvPicPr>
          <p:cNvPr id="9" name="Graphic 8">
            <a:extLst>
              <a:ext uri="{FF2B5EF4-FFF2-40B4-BE49-F238E27FC236}">
                <a16:creationId xmlns:a16="http://schemas.microsoft.com/office/drawing/2014/main" id="{96A0E7E3-845D-4751-854C-80431DBDF2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36800" y="851900"/>
            <a:ext cx="2180478" cy="2180478"/>
          </a:xfrm>
          <a:prstGeom prst="rect">
            <a:avLst/>
          </a:prstGeom>
        </p:spPr>
      </p:pic>
      <p:sp>
        <p:nvSpPr>
          <p:cNvPr id="8" name="AutoShape 10"/>
          <p:cNvSpPr>
            <a:spLocks noChangeArrowheads="1"/>
          </p:cNvSpPr>
          <p:nvPr/>
        </p:nvSpPr>
        <p:spPr bwMode="auto">
          <a:xfrm>
            <a:off x="3122552" y="164033"/>
            <a:ext cx="4034118" cy="559360"/>
          </a:xfrm>
          <a:prstGeom prst="horizontalScroll">
            <a:avLst>
              <a:gd name="adj" fmla="val 12500"/>
            </a:avLst>
          </a:prstGeom>
          <a:solidFill>
            <a:schemeClr val="accent1"/>
          </a:solidFill>
          <a:ln w="9525">
            <a:solidFill>
              <a:schemeClr val="tx1"/>
            </a:solidFill>
            <a:round/>
            <a:headEnd/>
            <a:tailEnd/>
          </a:ln>
        </p:spPr>
        <p:txBody>
          <a:bodyPr wrap="none" lIns="79913" tIns="39956" rIns="79913" bIns="39956" anchor="ct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500" b="1" dirty="0">
                <a:solidFill>
                  <a:srgbClr val="FF0000"/>
                </a:solidFill>
                <a:latin typeface="Times New Roman" panose="02020603050405020304" pitchFamily="18" charset="0"/>
                <a:cs typeface="Times New Roman" panose="02020603050405020304" pitchFamily="18" charset="0"/>
              </a:rPr>
              <a:t>LUYỆN TẬP</a:t>
            </a:r>
            <a:endParaRPr lang="vi-VN" altLang="vi-VN" sz="2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33123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6"/>
          <p:cNvSpPr>
            <a:spLocks noGrp="1" noChangeArrowheads="1"/>
          </p:cNvSpPr>
          <p:nvPr>
            <p:ph type="title"/>
          </p:nvPr>
        </p:nvSpPr>
        <p:spPr>
          <a:xfrm>
            <a:off x="457576" y="302559"/>
            <a:ext cx="8228853" cy="806824"/>
          </a:xfrm>
          <a:prstGeom prst="ribbon">
            <a:avLst>
              <a:gd name="adj1" fmla="val 12500"/>
              <a:gd name="adj2" fmla="val 50000"/>
            </a:avLst>
          </a:prstGeom>
          <a:solidFill>
            <a:schemeClr val="accent1"/>
          </a:solidFill>
          <a:ln>
            <a:solidFill>
              <a:schemeClr val="tx1"/>
            </a:solidFill>
            <a:round/>
            <a:headEnd/>
            <a:tailEnd/>
          </a:ln>
        </p:spPr>
        <p:txBody>
          <a:bodyPr wrap="none"/>
          <a:lstStyle/>
          <a:p>
            <a:r>
              <a:rPr lang="en-US" altLang="vi-VN" sz="2600" b="1" i="1">
                <a:solidFill>
                  <a:srgbClr val="FF0000"/>
                </a:solidFill>
                <a:latin typeface="Times New Roman" panose="02020603050405020304" pitchFamily="18" charset="0"/>
                <a:cs typeface="Times New Roman" panose="02020603050405020304" pitchFamily="18" charset="0"/>
              </a:rPr>
              <a:t>GHI NHỚ</a:t>
            </a:r>
            <a:endParaRPr lang="vi-VN" altLang="vi-VN" sz="2600" b="1" i="1">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32" y="1069702"/>
            <a:ext cx="8189104" cy="386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0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159684" y="928512"/>
            <a:ext cx="8866654" cy="85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vi-VN" sz="2500">
                <a:solidFill>
                  <a:schemeClr val="accent2"/>
                </a:solidFill>
                <a:latin typeface="Times New Roman" panose="02020603050405020304" pitchFamily="18" charset="0"/>
                <a:cs typeface="Times New Roman" panose="02020603050405020304" pitchFamily="18" charset="0"/>
              </a:rPr>
              <a:t>  </a:t>
            </a:r>
            <a:r>
              <a:rPr lang="en-US" altLang="vi-VN" sz="2500" b="1">
                <a:solidFill>
                  <a:schemeClr val="accent2"/>
                </a:solidFill>
                <a:latin typeface="Times New Roman" panose="02020603050405020304" pitchFamily="18" charset="0"/>
                <a:cs typeface="Times New Roman" panose="02020603050405020304" pitchFamily="18" charset="0"/>
              </a:rPr>
              <a:t>1.</a:t>
            </a:r>
            <a:r>
              <a:rPr lang="en-US" altLang="vi-VN" sz="2500">
                <a:solidFill>
                  <a:schemeClr val="accent2"/>
                </a:solidFill>
                <a:latin typeface="Times New Roman" panose="02020603050405020304" pitchFamily="18" charset="0"/>
                <a:cs typeface="Times New Roman" panose="02020603050405020304" pitchFamily="18" charset="0"/>
              </a:rPr>
              <a:t> </a:t>
            </a:r>
            <a:r>
              <a:rPr lang="en-US" altLang="vi-VN" sz="2500" b="1" i="1">
                <a:solidFill>
                  <a:schemeClr val="accent2"/>
                </a:solidFill>
                <a:latin typeface="Times New Roman" panose="02020603050405020304" pitchFamily="18" charset="0"/>
                <a:cs typeface="Times New Roman" panose="02020603050405020304" pitchFamily="18" charset="0"/>
              </a:rPr>
              <a:t>Quan sát các hình vẽ dưới đây, hãy chỉ ra đâu là cân tiểu ly, cân điện tử, cân đồng hồ, cân xách?</a:t>
            </a:r>
          </a:p>
        </p:txBody>
      </p:sp>
      <p:sp>
        <p:nvSpPr>
          <p:cNvPr id="16387" name="AutoShape 10"/>
          <p:cNvSpPr>
            <a:spLocks noChangeArrowheads="1"/>
          </p:cNvSpPr>
          <p:nvPr/>
        </p:nvSpPr>
        <p:spPr bwMode="auto">
          <a:xfrm>
            <a:off x="2340161" y="260538"/>
            <a:ext cx="4034118" cy="559360"/>
          </a:xfrm>
          <a:prstGeom prst="horizontalScroll">
            <a:avLst>
              <a:gd name="adj" fmla="val 12500"/>
            </a:avLst>
          </a:prstGeom>
          <a:solidFill>
            <a:schemeClr val="accent1"/>
          </a:solidFill>
          <a:ln w="9525">
            <a:solidFill>
              <a:schemeClr val="tx1"/>
            </a:solidFill>
            <a:round/>
            <a:headEnd/>
            <a:tailEnd/>
          </a:ln>
        </p:spPr>
        <p:txBody>
          <a:bodyPr wrap="none" lIns="79913" tIns="39956" rIns="79913" bIns="39956" anchor="ct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500" b="1" dirty="0">
                <a:solidFill>
                  <a:srgbClr val="FF0000"/>
                </a:solidFill>
                <a:latin typeface="Times New Roman" panose="02020603050405020304" pitchFamily="18" charset="0"/>
                <a:cs typeface="Times New Roman" panose="02020603050405020304" pitchFamily="18" charset="0"/>
              </a:rPr>
              <a:t>LUYỆN TẬP</a:t>
            </a:r>
            <a:endParaRPr lang="vi-VN" altLang="vi-VN" sz="2500" b="1" dirty="0">
              <a:solidFill>
                <a:srgbClr val="FF0000"/>
              </a:solidFill>
              <a:latin typeface="Times New Roman" panose="02020603050405020304" pitchFamily="18" charset="0"/>
              <a:cs typeface="Times New Roman" panose="02020603050405020304" pitchFamily="18" charset="0"/>
            </a:endParaRPr>
          </a:p>
        </p:txBody>
      </p:sp>
      <p:sp>
        <p:nvSpPr>
          <p:cNvPr id="23567" name="Text Box 15"/>
          <p:cNvSpPr txBox="1">
            <a:spLocks noChangeArrowheads="1"/>
          </p:cNvSpPr>
          <p:nvPr/>
        </p:nvSpPr>
        <p:spPr bwMode="auto">
          <a:xfrm>
            <a:off x="274544" y="4434729"/>
            <a:ext cx="1871382"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Cân điện tử</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3568" name="Text Box 16"/>
          <p:cNvSpPr txBox="1">
            <a:spLocks noChangeArrowheads="1"/>
          </p:cNvSpPr>
          <p:nvPr/>
        </p:nvSpPr>
        <p:spPr bwMode="auto">
          <a:xfrm>
            <a:off x="2922870" y="4462743"/>
            <a:ext cx="2016125"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Cân đồng hồ</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3569" name="Text Box 17"/>
          <p:cNvSpPr txBox="1">
            <a:spLocks noChangeArrowheads="1"/>
          </p:cNvSpPr>
          <p:nvPr/>
        </p:nvSpPr>
        <p:spPr bwMode="auto">
          <a:xfrm>
            <a:off x="5330268" y="4434729"/>
            <a:ext cx="2088029"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Cân tiểu ly</a:t>
            </a:r>
            <a:endParaRPr lang="vi-VN" altLang="vi-VN" sz="2100" b="1" i="1">
              <a:solidFill>
                <a:srgbClr val="FF0000"/>
              </a:solidFill>
              <a:latin typeface="Times New Roman" panose="02020603050405020304" pitchFamily="18" charset="0"/>
              <a:cs typeface="Times New Roman" panose="02020603050405020304" pitchFamily="18" charset="0"/>
            </a:endParaRPr>
          </a:p>
        </p:txBody>
      </p:sp>
      <p:sp>
        <p:nvSpPr>
          <p:cNvPr id="23570" name="Text Box 18"/>
          <p:cNvSpPr txBox="1">
            <a:spLocks noChangeArrowheads="1"/>
          </p:cNvSpPr>
          <p:nvPr/>
        </p:nvSpPr>
        <p:spPr bwMode="auto">
          <a:xfrm>
            <a:off x="7611597" y="4462743"/>
            <a:ext cx="1584698"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100" b="1" i="1">
                <a:solidFill>
                  <a:srgbClr val="FF0000"/>
                </a:solidFill>
                <a:latin typeface="Times New Roman" panose="02020603050405020304" pitchFamily="18" charset="0"/>
                <a:cs typeface="Times New Roman" panose="02020603050405020304" pitchFamily="18" charset="0"/>
              </a:rPr>
              <a:t>Cân x</a:t>
            </a:r>
            <a:r>
              <a:rPr lang="vi-VN" altLang="vi-VN" sz="2100" b="1" i="1">
                <a:solidFill>
                  <a:srgbClr val="FF0000"/>
                </a:solidFill>
                <a:latin typeface="Times New Roman" panose="02020603050405020304" pitchFamily="18" charset="0"/>
                <a:cs typeface="Times New Roman" panose="02020603050405020304" pitchFamily="18" charset="0"/>
              </a:rPr>
              <a:t>ách</a:t>
            </a:r>
          </a:p>
        </p:txBody>
      </p:sp>
      <p:sp>
        <p:nvSpPr>
          <p:cNvPr id="23573" name="Text Box 21"/>
          <p:cNvSpPr txBox="1">
            <a:spLocks noChangeArrowheads="1"/>
          </p:cNvSpPr>
          <p:nvPr/>
        </p:nvSpPr>
        <p:spPr bwMode="auto">
          <a:xfrm>
            <a:off x="3059206" y="4462743"/>
            <a:ext cx="1368052"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2100" b="1" i="1" dirty="0">
                <a:solidFill>
                  <a:srgbClr val="FF0000"/>
                </a:solidFill>
                <a:latin typeface="Times New Roman" panose="02020603050405020304" pitchFamily="18" charset="0"/>
                <a:cs typeface="Times New Roman" panose="02020603050405020304" pitchFamily="18" charset="0"/>
              </a:rPr>
              <a:t>Hình 2</a:t>
            </a:r>
          </a:p>
        </p:txBody>
      </p:sp>
      <p:sp>
        <p:nvSpPr>
          <p:cNvPr id="23574" name="Text Box 22"/>
          <p:cNvSpPr txBox="1">
            <a:spLocks noChangeArrowheads="1"/>
          </p:cNvSpPr>
          <p:nvPr/>
        </p:nvSpPr>
        <p:spPr bwMode="auto">
          <a:xfrm>
            <a:off x="5451662" y="4434729"/>
            <a:ext cx="1368052"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2100" b="1" i="1">
                <a:solidFill>
                  <a:srgbClr val="FF0000"/>
                </a:solidFill>
                <a:latin typeface="Times New Roman" panose="02020603050405020304" pitchFamily="18" charset="0"/>
                <a:cs typeface="Times New Roman" panose="02020603050405020304" pitchFamily="18" charset="0"/>
              </a:rPr>
              <a:t>Hình 3</a:t>
            </a:r>
          </a:p>
        </p:txBody>
      </p:sp>
      <p:sp>
        <p:nvSpPr>
          <p:cNvPr id="23575" name="Text Box 23"/>
          <p:cNvSpPr txBox="1">
            <a:spLocks noChangeArrowheads="1"/>
          </p:cNvSpPr>
          <p:nvPr/>
        </p:nvSpPr>
        <p:spPr bwMode="auto">
          <a:xfrm>
            <a:off x="7563037" y="4434729"/>
            <a:ext cx="1368986"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2100" b="1" i="1">
                <a:solidFill>
                  <a:srgbClr val="FF0000"/>
                </a:solidFill>
                <a:latin typeface="Times New Roman" panose="02020603050405020304" pitchFamily="18" charset="0"/>
                <a:cs typeface="Times New Roman" panose="02020603050405020304" pitchFamily="18" charset="0"/>
              </a:rPr>
              <a:t>Hình 4</a:t>
            </a:r>
          </a:p>
        </p:txBody>
      </p:sp>
      <p:pic>
        <p:nvPicPr>
          <p:cNvPr id="16395" name="Picture 24" descr="can dien 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1" y="2164604"/>
            <a:ext cx="2353235" cy="22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5" descr="can dong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040" y="2164604"/>
            <a:ext cx="2376581" cy="22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6" descr="%3Fdo%3Dproduct%26dtd%3Dthumbnail%26id%3D21172%26w%3D200%26h%3D20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3324" y="2025465"/>
            <a:ext cx="2050676" cy="222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7" descr="cantieu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202" y="2062818"/>
            <a:ext cx="2395257" cy="218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1" name="Text Box 29"/>
          <p:cNvSpPr txBox="1">
            <a:spLocks noChangeArrowheads="1"/>
          </p:cNvSpPr>
          <p:nvPr/>
        </p:nvSpPr>
        <p:spPr bwMode="auto">
          <a:xfrm>
            <a:off x="361393" y="4479552"/>
            <a:ext cx="1368051" cy="4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2100" b="1" i="1" dirty="0">
                <a:solidFill>
                  <a:srgbClr val="FF0000"/>
                </a:solidFill>
                <a:latin typeface="Times New Roman" panose="02020603050405020304" pitchFamily="18" charset="0"/>
                <a:cs typeface="Times New Roman" panose="02020603050405020304" pitchFamily="18" charset="0"/>
              </a:rPr>
              <a:t>Hình </a:t>
            </a:r>
            <a:r>
              <a:rPr lang="en-US" altLang="vi-VN" sz="2100" b="1" i="1" dirty="0">
                <a:solidFill>
                  <a:srgbClr val="FF0000"/>
                </a:solidFill>
                <a:latin typeface="Times New Roman" panose="02020603050405020304" pitchFamily="18" charset="0"/>
                <a:cs typeface="Times New Roman" panose="02020603050405020304" pitchFamily="18" charset="0"/>
              </a:rPr>
              <a:t>1</a:t>
            </a:r>
            <a:endParaRPr lang="vi-VN" altLang="vi-VN" sz="21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48819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23581"/>
                                        </p:tgtEl>
                                      </p:cBhvr>
                                    </p:animEffect>
                                    <p:set>
                                      <p:cBhvr>
                                        <p:cTn id="7" dur="1" fill="hold">
                                          <p:stCondLst>
                                            <p:cond delay="499"/>
                                          </p:stCondLst>
                                        </p:cTn>
                                        <p:tgtEl>
                                          <p:spTgt spid="23581"/>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23567"/>
                                        </p:tgtEl>
                                        <p:attrNameLst>
                                          <p:attrName>style.visibility</p:attrName>
                                        </p:attrNameLst>
                                      </p:cBhvr>
                                      <p:to>
                                        <p:strVal val="visible"/>
                                      </p:to>
                                    </p:set>
                                    <p:animEffect transition="in" filter="blinds(horizontal)">
                                      <p:cBhvr>
                                        <p:cTn id="10" dur="500"/>
                                        <p:tgtEl>
                                          <p:spTgt spid="235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0" nodeType="clickEffect">
                                  <p:stCondLst>
                                    <p:cond delay="0"/>
                                  </p:stCondLst>
                                  <p:childTnLst>
                                    <p:animEffect transition="out" filter="blinds(horizontal)">
                                      <p:cBhvr>
                                        <p:cTn id="14" dur="500"/>
                                        <p:tgtEl>
                                          <p:spTgt spid="23573"/>
                                        </p:tgtEl>
                                      </p:cBhvr>
                                    </p:animEffect>
                                    <p:set>
                                      <p:cBhvr>
                                        <p:cTn id="15" dur="1" fill="hold">
                                          <p:stCondLst>
                                            <p:cond delay="499"/>
                                          </p:stCondLst>
                                        </p:cTn>
                                        <p:tgtEl>
                                          <p:spTgt spid="23573"/>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23568"/>
                                        </p:tgtEl>
                                        <p:attrNameLst>
                                          <p:attrName>style.visibility</p:attrName>
                                        </p:attrNameLst>
                                      </p:cBhvr>
                                      <p:to>
                                        <p:strVal val="visible"/>
                                      </p:to>
                                    </p:set>
                                    <p:animEffect transition="in" filter="blinds(horizontal)">
                                      <p:cBhvr>
                                        <p:cTn id="18" dur="500"/>
                                        <p:tgtEl>
                                          <p:spTgt spid="235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0" nodeType="clickEffect">
                                  <p:stCondLst>
                                    <p:cond delay="0"/>
                                  </p:stCondLst>
                                  <p:childTnLst>
                                    <p:animEffect transition="out" filter="blinds(horizontal)">
                                      <p:cBhvr>
                                        <p:cTn id="22" dur="500"/>
                                        <p:tgtEl>
                                          <p:spTgt spid="23574"/>
                                        </p:tgtEl>
                                      </p:cBhvr>
                                    </p:animEffect>
                                    <p:set>
                                      <p:cBhvr>
                                        <p:cTn id="23" dur="1" fill="hold">
                                          <p:stCondLst>
                                            <p:cond delay="499"/>
                                          </p:stCondLst>
                                        </p:cTn>
                                        <p:tgtEl>
                                          <p:spTgt spid="23574"/>
                                        </p:tgtEl>
                                        <p:attrNameLst>
                                          <p:attrName>style.visibility</p:attrName>
                                        </p:attrNameLst>
                                      </p:cBhvr>
                                      <p:to>
                                        <p:strVal val="hidden"/>
                                      </p:to>
                                    </p:set>
                                  </p:childTnLst>
                                </p:cTn>
                              </p:par>
                              <p:par>
                                <p:cTn id="24" presetID="3" presetClass="entr" presetSubtype="10" fill="hold" grpId="0" nodeType="withEffect">
                                  <p:stCondLst>
                                    <p:cond delay="0"/>
                                  </p:stCondLst>
                                  <p:childTnLst>
                                    <p:set>
                                      <p:cBhvr>
                                        <p:cTn id="25" dur="1" fill="hold">
                                          <p:stCondLst>
                                            <p:cond delay="0"/>
                                          </p:stCondLst>
                                        </p:cTn>
                                        <p:tgtEl>
                                          <p:spTgt spid="23569"/>
                                        </p:tgtEl>
                                        <p:attrNameLst>
                                          <p:attrName>style.visibility</p:attrName>
                                        </p:attrNameLst>
                                      </p:cBhvr>
                                      <p:to>
                                        <p:strVal val="visible"/>
                                      </p:to>
                                    </p:set>
                                    <p:animEffect transition="in" filter="blinds(horizontal)">
                                      <p:cBhvr>
                                        <p:cTn id="26" dur="500"/>
                                        <p:tgtEl>
                                          <p:spTgt spid="2356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3575"/>
                                        </p:tgtEl>
                                      </p:cBhvr>
                                    </p:animEffect>
                                    <p:set>
                                      <p:cBhvr>
                                        <p:cTn id="31" dur="1" fill="hold">
                                          <p:stCondLst>
                                            <p:cond delay="499"/>
                                          </p:stCondLst>
                                        </p:cTn>
                                        <p:tgtEl>
                                          <p:spTgt spid="23575"/>
                                        </p:tgtEl>
                                        <p:attrNameLst>
                                          <p:attrName>style.visibility</p:attrName>
                                        </p:attrNameLst>
                                      </p:cBhvr>
                                      <p:to>
                                        <p:strVal val="hidden"/>
                                      </p:to>
                                    </p:set>
                                  </p:childTnLst>
                                </p:cTn>
                              </p:par>
                              <p:par>
                                <p:cTn id="32" presetID="3" presetClass="entr" presetSubtype="10" fill="hold" grpId="0" nodeType="with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blinds(horizontal)">
                                      <p:cBhvr>
                                        <p:cTn id="34" dur="500"/>
                                        <p:tgtEl>
                                          <p:spTgt spid="23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p:bldP spid="23568" grpId="0"/>
      <p:bldP spid="23569" grpId="0"/>
      <p:bldP spid="23570" grpId="0"/>
      <p:bldP spid="23573" grpId="0"/>
      <p:bldP spid="23574" grpId="0"/>
      <p:bldP spid="23575" grpId="0"/>
      <p:bldP spid="2358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412" y="209550"/>
            <a:ext cx="8655988" cy="1546577"/>
          </a:xfrm>
          <a:prstGeom prst="rect">
            <a:avLst/>
          </a:prstGeom>
          <a:noFill/>
        </p:spPr>
        <p:txBody>
          <a:bodyPr wrap="square" lIns="68580" tIns="34290" rIns="68580" bIns="34290" rtlCol="0">
            <a:spAutoFit/>
          </a:bodyPr>
          <a:lstStyle/>
          <a:p>
            <a:r>
              <a:rPr lang="en-US" sz="4800" b="1" dirty="0" err="1">
                <a:solidFill>
                  <a:srgbClr val="00B050"/>
                </a:solidFill>
                <a:latin typeface="Times New Roman" pitchFamily="18" charset="0"/>
                <a:cs typeface="Times New Roman" pitchFamily="18" charset="0"/>
              </a:rPr>
              <a:t>Dựa</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vào</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đâu</a:t>
            </a:r>
            <a:r>
              <a:rPr lang="en-US" sz="4800" b="1" dirty="0">
                <a:solidFill>
                  <a:srgbClr val="00B050"/>
                </a:solidFill>
                <a:latin typeface="Times New Roman" pitchFamily="18" charset="0"/>
                <a:cs typeface="Times New Roman" pitchFamily="18" charset="0"/>
              </a:rPr>
              <a:t> ta </a:t>
            </a:r>
            <a:r>
              <a:rPr lang="en-US" sz="4800" b="1" dirty="0" err="1">
                <a:solidFill>
                  <a:srgbClr val="00B050"/>
                </a:solidFill>
                <a:latin typeface="Times New Roman" pitchFamily="18" charset="0"/>
                <a:cs typeface="Times New Roman" pitchFamily="18" charset="0"/>
              </a:rPr>
              <a:t>cảm</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nhận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các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hiện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tượng</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đó</a:t>
            </a:r>
            <a:r>
              <a:rPr lang="en-US" sz="4800" b="1" dirty="0">
                <a:solidFill>
                  <a:srgbClr val="00B050"/>
                </a:solidFill>
                <a:latin typeface="Times New Roman" pitchFamily="18" charset="0"/>
                <a:cs typeface="Times New Roman" pitchFamily="18" charset="0"/>
              </a:rPr>
              <a:t>?</a:t>
            </a:r>
          </a:p>
        </p:txBody>
      </p:sp>
      <p:sp>
        <p:nvSpPr>
          <p:cNvPr id="6" name="TextBox 5"/>
          <p:cNvSpPr txBox="1"/>
          <p:nvPr/>
        </p:nvSpPr>
        <p:spPr>
          <a:xfrm>
            <a:off x="236552" y="2038350"/>
            <a:ext cx="7962568" cy="684803"/>
          </a:xfrm>
          <a:prstGeom prst="rect">
            <a:avLst/>
          </a:prstGeom>
          <a:noFill/>
        </p:spPr>
        <p:txBody>
          <a:bodyPr wrap="square" lIns="68580" tIns="34290" rIns="68580" bIns="34290" rtlCol="0">
            <a:spAutoFit/>
          </a:bodyPr>
          <a:lstStyle/>
          <a:p>
            <a:r>
              <a:rPr lang="en-US" sz="4000" b="1" dirty="0">
                <a:solidFill>
                  <a:srgbClr val="FF0000"/>
                </a:solidFill>
                <a:latin typeface="Times New Roman" pitchFamily="18" charset="0"/>
                <a:cs typeface="Times New Roman" pitchFamily="18" charset="0"/>
              </a:rPr>
              <a:t>=&gt; </a:t>
            </a:r>
            <a:r>
              <a:rPr lang="en-US" sz="4000" b="1" dirty="0" err="1">
                <a:solidFill>
                  <a:srgbClr val="FF0000"/>
                </a:solidFill>
                <a:latin typeface="Times New Roman" pitchFamily="18" charset="0"/>
                <a:cs typeface="Times New Roman" pitchFamily="18" charset="0"/>
              </a:rPr>
              <a:t>Dựa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quan</a:t>
            </a:r>
            <a:endParaRPr lang="en-US" sz="4000" b="1" dirty="0">
              <a:solidFill>
                <a:srgbClr val="FF0000"/>
              </a:solidFill>
              <a:latin typeface="Times New Roman" pitchFamily="18" charset="0"/>
              <a:cs typeface="Times New Roman" pitchFamily="18" charset="0"/>
            </a:endParaRPr>
          </a:p>
        </p:txBody>
      </p:sp>
      <p:sp>
        <p:nvSpPr>
          <p:cNvPr id="7" name="TextBox 6"/>
          <p:cNvSpPr txBox="1"/>
          <p:nvPr/>
        </p:nvSpPr>
        <p:spPr>
          <a:xfrm>
            <a:off x="259412" y="2757443"/>
            <a:ext cx="8732188" cy="2285241"/>
          </a:xfrm>
          <a:prstGeom prst="rect">
            <a:avLst/>
          </a:prstGeom>
          <a:noFill/>
        </p:spPr>
        <p:txBody>
          <a:bodyPr wrap="square" lIns="68580" tIns="34290" rIns="68580" bIns="34290" rtlCol="0">
            <a:spAutoFit/>
          </a:bodyPr>
          <a:lstStyle>
            <a:defPPr>
              <a:defRPr lang="en-US"/>
            </a:defPPr>
            <a:lvl1pPr>
              <a:defRPr sz="4800" b="1">
                <a:solidFill>
                  <a:srgbClr val="00B050"/>
                </a:solidFill>
                <a:latin typeface="Times New Roman" pitchFamily="18" charset="0"/>
                <a:cs typeface="Times New Roman" pitchFamily="18" charset="0"/>
              </a:defRPr>
            </a:lvl1pPr>
          </a:lstStyle>
          <a:p>
            <a:r>
              <a:rPr lang="en-US" dirty="0" err="1"/>
              <a:t>Vậy</a:t>
            </a:r>
            <a:r>
              <a:rPr lang="en-US" dirty="0"/>
              <a:t> </a:t>
            </a:r>
            <a:r>
              <a:rPr lang="en-US" dirty="0" err="1"/>
              <a:t>các</a:t>
            </a:r>
            <a:r>
              <a:rPr lang="en-US" dirty="0"/>
              <a:t> </a:t>
            </a:r>
            <a:r>
              <a:rPr lang="en-US" dirty="0" err="1"/>
              <a:t>giác</a:t>
            </a:r>
            <a:r>
              <a:rPr lang="en-US" dirty="0"/>
              <a:t> </a:t>
            </a:r>
            <a:r>
              <a:rPr lang="en-US" dirty="0" err="1"/>
              <a:t>quan</a:t>
            </a:r>
            <a:r>
              <a:rPr lang="en-US" dirty="0"/>
              <a:t> </a:t>
            </a:r>
            <a:r>
              <a:rPr lang="en-US" dirty="0" err="1"/>
              <a:t>có</a:t>
            </a:r>
            <a:r>
              <a:rPr lang="en-US" dirty="0"/>
              <a:t> </a:t>
            </a:r>
            <a:r>
              <a:rPr lang="en-US" dirty="0" err="1"/>
              <a:t>giúp</a:t>
            </a:r>
            <a:r>
              <a:rPr lang="en-US" dirty="0"/>
              <a:t> ta </a:t>
            </a:r>
            <a:r>
              <a:rPr lang="en-US" dirty="0" err="1"/>
              <a:t>cảm</a:t>
            </a:r>
            <a:r>
              <a:rPr lang="en-US" dirty="0"/>
              <a:t> </a:t>
            </a:r>
            <a:r>
              <a:rPr lang="en-US" dirty="0" err="1"/>
              <a:t>nhận</a:t>
            </a:r>
            <a:r>
              <a:rPr lang="en-US" dirty="0"/>
              <a:t> </a:t>
            </a:r>
            <a:r>
              <a:rPr lang="en-US" dirty="0" err="1"/>
              <a:t>chính</a:t>
            </a:r>
            <a:r>
              <a:rPr lang="en-US" dirty="0"/>
              <a:t> </a:t>
            </a:r>
            <a:r>
              <a:rPr lang="en-US" dirty="0" err="1"/>
              <a:t>xác</a:t>
            </a:r>
            <a:r>
              <a:rPr lang="en-US" dirty="0"/>
              <a:t> </a:t>
            </a:r>
            <a:r>
              <a:rPr lang="en-US" dirty="0" err="1"/>
              <a:t>các</a:t>
            </a:r>
            <a:r>
              <a:rPr lang="en-US" dirty="0"/>
              <a:t> </a:t>
            </a:r>
            <a:r>
              <a:rPr lang="en-US" dirty="0" err="1"/>
              <a:t>hiện</a:t>
            </a:r>
            <a:r>
              <a:rPr lang="en-US" dirty="0"/>
              <a:t> </a:t>
            </a:r>
            <a:r>
              <a:rPr lang="en-US" dirty="0" err="1"/>
              <a:t>tượng</a:t>
            </a:r>
            <a:r>
              <a:rPr lang="en-US" dirty="0"/>
              <a:t> hay </a:t>
            </a:r>
            <a:r>
              <a:rPr lang="en-US" dirty="0" err="1"/>
              <a:t>không</a:t>
            </a:r>
            <a:r>
              <a:rPr lang="en-US" dirty="0"/>
              <a:t>?</a:t>
            </a:r>
          </a:p>
        </p:txBody>
      </p:sp>
    </p:spTree>
    <p:extLst>
      <p:ext uri="{BB962C8B-B14F-4D97-AF65-F5344CB8AC3E}">
        <p14:creationId xmlns:p14="http://schemas.microsoft.com/office/powerpoint/2010/main" val="207864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anim calcmode="lin" valueType="num">
                                      <p:cBhvr>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F85761-DEB3-44FC-B645-AAC7276D819C}"/>
              </a:ext>
            </a:extLst>
          </p:cNvPr>
          <p:cNvSpPr>
            <a:spLocks noChangeArrowheads="1"/>
          </p:cNvSpPr>
          <p:nvPr/>
        </p:nvSpPr>
        <p:spPr bwMode="auto">
          <a:xfrm>
            <a:off x="450954" y="560991"/>
            <a:ext cx="8216714" cy="173124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68580" tIns="34290" rIns="68580" bIns="34290" anchor="ctr">
            <a:spAutoFit/>
          </a:bodyPr>
          <a:lstStyle/>
          <a:p>
            <a:pPr>
              <a:defRPr/>
            </a:pPr>
            <a:r>
              <a:rPr lang="vi-VN" sz="1800" b="1" dirty="0">
                <a:latin typeface="Times New Roman" panose="02020603050405020304" pitchFamily="18" charset="0"/>
                <a:cs typeface="Times New Roman" panose="02020603050405020304" pitchFamily="18" charset="0"/>
              </a:rPr>
              <a:t>Câu 2: Khi mua trái cây ở chợ, loại cân thích hợp là</a:t>
            </a:r>
          </a:p>
          <a:p>
            <a:pPr>
              <a:defRPr/>
            </a:pP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A. cân tạ.                       </a:t>
            </a: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B. cân Roberval.          </a:t>
            </a:r>
            <a:endParaRPr lang="en-US" sz="1800" b="1" dirty="0">
              <a:latin typeface="Times New Roman" panose="02020603050405020304" pitchFamily="18" charset="0"/>
              <a:cs typeface="Times New Roman" panose="02020603050405020304" pitchFamily="18" charset="0"/>
            </a:endParaRPr>
          </a:p>
          <a:p>
            <a:pPr>
              <a:defRPr/>
            </a:pP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C. cân đồng hồ.             </a:t>
            </a: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D. cân tiểu li.</a:t>
            </a:r>
          </a:p>
          <a:p>
            <a:pPr>
              <a:defRPr/>
            </a:pPr>
            <a:r>
              <a:rPr lang="vi-VN" sz="1800" b="1" dirty="0">
                <a:latin typeface="Times New Roman" panose="02020603050405020304" pitchFamily="18" charset="0"/>
                <a:cs typeface="Times New Roman" panose="02020603050405020304" pitchFamily="18" charset="0"/>
              </a:rPr>
              <a:t>Câu 3: Loại cân thích hợp để sử dụng cân vàng, bạc ở các tiệm vàng là</a:t>
            </a:r>
          </a:p>
          <a:p>
            <a:pPr marL="1028700" lvl="2" indent="-342900">
              <a:buAutoNum type="alphaUcPeriod"/>
              <a:defRPr/>
            </a:pPr>
            <a:r>
              <a:rPr lang="vi-VN" sz="1800" b="1" dirty="0">
                <a:latin typeface="Times New Roman" panose="02020603050405020304" pitchFamily="18" charset="0"/>
                <a:cs typeface="Times New Roman" panose="02020603050405020304" pitchFamily="18" charset="0"/>
              </a:rPr>
              <a:t>cân tạ            </a:t>
            </a: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          B. cân đòn            </a:t>
            </a:r>
            <a:endParaRPr lang="en-US" sz="1800" b="1" dirty="0">
              <a:latin typeface="Times New Roman" panose="02020603050405020304" pitchFamily="18" charset="0"/>
              <a:cs typeface="Times New Roman" panose="02020603050405020304" pitchFamily="18" charset="0"/>
            </a:endParaRPr>
          </a:p>
          <a:p>
            <a:pPr lvl="2">
              <a:defRPr/>
            </a:pPr>
            <a:r>
              <a:rPr lang="vi-VN" sz="1800" b="1" dirty="0">
                <a:latin typeface="Times New Roman" panose="02020603050405020304" pitchFamily="18" charset="0"/>
                <a:cs typeface="Times New Roman" panose="02020603050405020304" pitchFamily="18" charset="0"/>
              </a:rPr>
              <a:t>C. cân đồng hồ.         </a:t>
            </a:r>
            <a:r>
              <a:rPr lang="en-US" sz="1800"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a:t>
            </a:r>
            <a:r>
              <a:rPr lang="vi-VN" sz="1800" b="1" dirty="0" smtClean="0">
                <a:latin typeface="Times New Roman" panose="02020603050405020304" pitchFamily="18" charset="0"/>
                <a:cs typeface="Times New Roman" panose="02020603050405020304" pitchFamily="18" charset="0"/>
              </a:rPr>
              <a:t>D</a:t>
            </a:r>
            <a:r>
              <a:rPr lang="vi-VN" sz="1800" b="1" dirty="0">
                <a:latin typeface="Times New Roman" panose="02020603050405020304" pitchFamily="18" charset="0"/>
                <a:cs typeface="Times New Roman" panose="02020603050405020304" pitchFamily="18" charset="0"/>
              </a:rPr>
              <a:t>. cân tiểu li.</a:t>
            </a:r>
          </a:p>
        </p:txBody>
      </p:sp>
      <p:sp>
        <p:nvSpPr>
          <p:cNvPr id="5" name="Oval 4">
            <a:extLst>
              <a:ext uri="{FF2B5EF4-FFF2-40B4-BE49-F238E27FC236}">
                <a16:creationId xmlns:a16="http://schemas.microsoft.com/office/drawing/2014/main" id="{42D2EBF6-A4C4-480E-B67E-2172BFA3F8E5}"/>
              </a:ext>
            </a:extLst>
          </p:cNvPr>
          <p:cNvSpPr/>
          <p:nvPr/>
        </p:nvSpPr>
        <p:spPr>
          <a:xfrm>
            <a:off x="1309687" y="1111471"/>
            <a:ext cx="364907" cy="3764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vi-VN" sz="180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EEBF8F1C-594B-4082-B93D-6AC71E4848FE}"/>
              </a:ext>
            </a:extLst>
          </p:cNvPr>
          <p:cNvSpPr/>
          <p:nvPr/>
        </p:nvSpPr>
        <p:spPr>
          <a:xfrm>
            <a:off x="4532588" y="1962808"/>
            <a:ext cx="381915" cy="3294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vi-VN" sz="1800">
              <a:latin typeface="Times New Roman" panose="02020603050405020304" pitchFamily="18" charset="0"/>
              <a:cs typeface="Times New Roman" panose="02020603050405020304" pitchFamily="18" charset="0"/>
            </a:endParaRPr>
          </a:p>
        </p:txBody>
      </p:sp>
      <p:sp>
        <p:nvSpPr>
          <p:cNvPr id="7" name="AutoShape 10"/>
          <p:cNvSpPr>
            <a:spLocks noChangeArrowheads="1"/>
          </p:cNvSpPr>
          <p:nvPr/>
        </p:nvSpPr>
        <p:spPr bwMode="auto">
          <a:xfrm>
            <a:off x="2284982" y="1631"/>
            <a:ext cx="4034118" cy="559360"/>
          </a:xfrm>
          <a:prstGeom prst="horizontalScroll">
            <a:avLst>
              <a:gd name="adj" fmla="val 12500"/>
            </a:avLst>
          </a:prstGeom>
          <a:solidFill>
            <a:schemeClr val="accent1"/>
          </a:solidFill>
          <a:ln w="9525">
            <a:solidFill>
              <a:schemeClr val="tx1"/>
            </a:solidFill>
            <a:round/>
            <a:headEnd/>
            <a:tailEnd/>
          </a:ln>
        </p:spPr>
        <p:txBody>
          <a:bodyPr wrap="none" lIns="79913" tIns="39956" rIns="79913" bIns="39956" anchor="ct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500" b="1">
                <a:solidFill>
                  <a:srgbClr val="FF0000"/>
                </a:solidFill>
                <a:latin typeface="Times New Roman" panose="02020603050405020304" pitchFamily="18" charset="0"/>
                <a:cs typeface="Times New Roman" panose="02020603050405020304" pitchFamily="18" charset="0"/>
              </a:rPr>
              <a:t>LUYỆN TẬP</a:t>
            </a:r>
            <a:endParaRPr lang="vi-VN" altLang="vi-VN" sz="25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50954" y="2277486"/>
            <a:ext cx="5973494" cy="1398844"/>
          </a:xfrm>
          <a:prstGeom prst="rect">
            <a:avLst/>
          </a:prstGeom>
        </p:spPr>
        <p:txBody>
          <a:bodyPr wrap="square" lIns="68580" tIns="34290" rIns="68580" bIns="34290">
            <a:spAutoFit/>
          </a:bodyPr>
          <a:lstStyle/>
          <a:p>
            <a:pPr algn="just">
              <a:lnSpc>
                <a:spcPct val="120000"/>
              </a:lnSpc>
              <a:spcAft>
                <a:spcPts val="600"/>
              </a:spcAft>
            </a:pPr>
            <a:r>
              <a:rPr lang="en-US" sz="1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1800" b="1" dirty="0">
                <a:latin typeface="Times New Roman" panose="02020603050405020304" pitchFamily="18" charset="0"/>
                <a:ea typeface="Calibri" panose="020F0502020204030204" pitchFamily="34" charset="0"/>
                <a:cs typeface="Times New Roman" panose="02020603050405020304" pitchFamily="18" charset="0"/>
              </a:rPr>
              <a:t> 4.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bán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hàng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hồ</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bên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Hãy</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800" b="1" dirty="0">
                <a:latin typeface="Times New Roman" panose="02020603050405020304" pitchFamily="18" charset="0"/>
                <a:ea typeface="Calibri" panose="020F0502020204030204" pitchFamily="34" charset="0"/>
                <a:cs typeface="Times New Roman" panose="02020603050405020304" pitchFamily="18" charset="0"/>
              </a:rPr>
              <a:t> GHĐ, ĐCNN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này</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giá</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trị</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hoa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quả</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đĩa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1800" b="1"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6646698" y="2584271"/>
            <a:ext cx="2105960" cy="2239977"/>
          </a:xfrm>
          <a:prstGeom prst="rect">
            <a:avLst/>
          </a:prstGeom>
        </p:spPr>
      </p:pic>
      <p:sp>
        <p:nvSpPr>
          <p:cNvPr id="8" name="Rectangle 7"/>
          <p:cNvSpPr/>
          <p:nvPr/>
        </p:nvSpPr>
        <p:spPr>
          <a:xfrm>
            <a:off x="451956" y="3607785"/>
            <a:ext cx="3905556" cy="810991"/>
          </a:xfrm>
          <a:prstGeom prst="rect">
            <a:avLst/>
          </a:prstGeom>
        </p:spPr>
        <p:txBody>
          <a:bodyPr wrap="none" lIns="68580" tIns="34290" rIns="68580" bIns="34290">
            <a:spAutoFit/>
          </a:bodyPr>
          <a:lstStyle/>
          <a:p>
            <a:pPr algn="just">
              <a:lnSpc>
                <a:spcPct val="120000"/>
              </a:lnSpc>
              <a:spcAft>
                <a:spcPts val="600"/>
              </a:spcAft>
            </a:pP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600"/>
              </a:spcAft>
            </a:pP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GHĐ: 10kg;  ĐCNN: 0,25kg;  m = 2kg</a:t>
            </a:r>
            <a:endParaRPr lang="en-US"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8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505" y="840637"/>
            <a:ext cx="6274676" cy="3289944"/>
          </a:xfrm>
          <a:prstGeom prst="rect">
            <a:avLst/>
          </a:prstGeom>
          <a:noFill/>
          <a:ln>
            <a:noFill/>
          </a:ln>
        </p:spPr>
      </p:pic>
      <p:sp>
        <p:nvSpPr>
          <p:cNvPr id="5" name="Rectangle 4"/>
          <p:cNvSpPr/>
          <p:nvPr/>
        </p:nvSpPr>
        <p:spPr>
          <a:xfrm>
            <a:off x="485301" y="600658"/>
            <a:ext cx="856645" cy="346249"/>
          </a:xfrm>
          <a:prstGeom prst="rect">
            <a:avLst/>
          </a:prstGeom>
        </p:spPr>
        <p:txBody>
          <a:bodyPr wrap="none" lIns="68580" tIns="34290" rIns="68580" bIns="34290">
            <a:spAutoFit/>
          </a:bodyPr>
          <a:lstStyle/>
          <a:p>
            <a:r>
              <a:rPr lang="vi-VN" sz="1800" b="1" dirty="0">
                <a:latin typeface="Times New Roman" panose="02020603050405020304" pitchFamily="18" charset="0"/>
                <a:cs typeface="Times New Roman" panose="02020603050405020304" pitchFamily="18" charset="0"/>
              </a:rPr>
              <a:t>Câu </a:t>
            </a:r>
            <a:r>
              <a:rPr lang="en-US" sz="1800" b="1" dirty="0">
                <a:latin typeface="Times New Roman" panose="02020603050405020304" pitchFamily="18" charset="0"/>
                <a:cs typeface="Times New Roman" panose="02020603050405020304" pitchFamily="18" charset="0"/>
              </a:rPr>
              <a:t>5</a:t>
            </a:r>
            <a:r>
              <a:rPr lang="vi-VN" sz="1800" b="1" dirty="0">
                <a:latin typeface="Times New Roman" panose="02020603050405020304" pitchFamily="18" charset="0"/>
                <a:cs typeface="Times New Roman" panose="02020603050405020304" pitchFamily="18" charset="0"/>
              </a:rPr>
              <a:t>: </a:t>
            </a:r>
            <a:endParaRPr lang="en-US" sz="1800" dirty="0"/>
          </a:p>
        </p:txBody>
      </p:sp>
      <p:sp>
        <p:nvSpPr>
          <p:cNvPr id="6" name="AutoShape 10"/>
          <p:cNvSpPr>
            <a:spLocks noChangeArrowheads="1"/>
          </p:cNvSpPr>
          <p:nvPr/>
        </p:nvSpPr>
        <p:spPr bwMode="auto">
          <a:xfrm>
            <a:off x="2284982" y="1631"/>
            <a:ext cx="4034118" cy="559360"/>
          </a:xfrm>
          <a:prstGeom prst="horizontalScroll">
            <a:avLst>
              <a:gd name="adj" fmla="val 12500"/>
            </a:avLst>
          </a:prstGeom>
          <a:solidFill>
            <a:schemeClr val="accent1"/>
          </a:solidFill>
          <a:ln w="9525">
            <a:solidFill>
              <a:schemeClr val="tx1"/>
            </a:solidFill>
            <a:round/>
            <a:headEnd/>
            <a:tailEnd/>
          </a:ln>
        </p:spPr>
        <p:txBody>
          <a:bodyPr wrap="none" lIns="79913" tIns="39956" rIns="79913" bIns="39956" anchor="ct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500" b="1">
                <a:solidFill>
                  <a:srgbClr val="FF0000"/>
                </a:solidFill>
                <a:latin typeface="Times New Roman" panose="02020603050405020304" pitchFamily="18" charset="0"/>
                <a:cs typeface="Times New Roman" panose="02020603050405020304" pitchFamily="18" charset="0"/>
              </a:rPr>
              <a:t>LUYỆN TẬP</a:t>
            </a:r>
            <a:endParaRPr lang="vi-VN" altLang="vi-VN" sz="25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828893" y="2057402"/>
            <a:ext cx="1372618" cy="346249"/>
          </a:xfrm>
          <a:prstGeom prst="rect">
            <a:avLst/>
          </a:prstGeom>
          <a:noFill/>
        </p:spPr>
        <p:txBody>
          <a:bodyPr wrap="square" lIns="68580" tIns="34290" rIns="68580" bIns="34290" rtlCol="0">
            <a:spAutoFit/>
          </a:bodyPr>
          <a:lstStyle/>
          <a:p>
            <a:r>
              <a:rPr lang="en-US" sz="1800" b="1" dirty="0" err="1">
                <a:solidFill>
                  <a:srgbClr val="FF0000"/>
                </a:solidFill>
                <a:latin typeface="Times New Roman" panose="02020603050405020304" pitchFamily="18" charset="0"/>
                <a:cs typeface="Times New Roman" panose="02020603050405020304" pitchFamily="18" charset="0"/>
              </a:rPr>
              <a:t>khối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lượng</a:t>
            </a:r>
            <a:r>
              <a:rPr lang="en-US" sz="1800" b="1" dirty="0">
                <a:solidFill>
                  <a:srgbClr val="FF0000"/>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4185746" y="2537362"/>
            <a:ext cx="1372618" cy="346249"/>
          </a:xfrm>
          <a:prstGeom prst="rect">
            <a:avLst/>
          </a:prstGeom>
          <a:noFill/>
        </p:spPr>
        <p:txBody>
          <a:bodyPr wrap="square" lIns="68580" tIns="34290" rIns="68580" bIns="34290" rtlCol="0">
            <a:spAutoFit/>
          </a:bodyPr>
          <a:lstStyle/>
          <a:p>
            <a:r>
              <a:rPr lang="en-US" sz="1800" b="1" dirty="0" err="1">
                <a:solidFill>
                  <a:srgbClr val="FF0000"/>
                </a:solidFill>
                <a:latin typeface="Times New Roman" panose="02020603050405020304" pitchFamily="18" charset="0"/>
                <a:cs typeface="Times New Roman" panose="02020603050405020304" pitchFamily="18" charset="0"/>
              </a:rPr>
              <a:t>lượng</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85298" y="4264293"/>
            <a:ext cx="8805041" cy="401648"/>
          </a:xfrm>
          <a:prstGeom prst="rect">
            <a:avLst/>
          </a:prstGeom>
        </p:spPr>
        <p:txBody>
          <a:bodyPr wrap="square" lIns="68580" tIns="34290" rIns="68580" bIns="34290">
            <a:spAutoFit/>
          </a:bodyPr>
          <a:lstStyle/>
          <a:p>
            <a:pPr algn="just">
              <a:lnSpc>
                <a:spcPct val="120000"/>
              </a:lnSpc>
              <a:spcAft>
                <a:spcPts val="600"/>
              </a:spcAft>
            </a:pPr>
            <a:r>
              <a:rPr lang="en-US" sz="1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1800" b="1" dirty="0">
                <a:latin typeface="Times New Roman" panose="02020603050405020304" pitchFamily="18" charset="0"/>
                <a:ea typeface="Calibri" panose="020F0502020204030204" pitchFamily="34" charset="0"/>
                <a:cs typeface="Times New Roman" panose="02020603050405020304" pitchFamily="18" charset="0"/>
              </a:rPr>
              <a:t> 6.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vỏ</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hộp</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sữa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ông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thọ</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ghi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tịnh</a:t>
            </a:r>
            <a:r>
              <a:rPr lang="en-US" sz="1800" b="1" dirty="0">
                <a:latin typeface="Times New Roman" panose="02020603050405020304" pitchFamily="18" charset="0"/>
                <a:ea typeface="Calibri" panose="020F0502020204030204" pitchFamily="34" charset="0"/>
                <a:cs typeface="Times New Roman" panose="02020603050405020304" pitchFamily="18" charset="0"/>
              </a:rPr>
              <a:t> 500g, con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đó</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1800" b="1" dirty="0">
                <a:latin typeface="Times New Roman" panose="02020603050405020304" pitchFamily="18" charset="0"/>
                <a:ea typeface="Calibri" panose="020F0502020204030204" pitchFamily="34" charset="0"/>
                <a:cs typeface="Times New Roman" panose="02020603050405020304" pitchFamily="18" charset="0"/>
              </a:rPr>
              <a:t>?</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38506" y="4633819"/>
            <a:ext cx="5065169" cy="346249"/>
          </a:xfrm>
          <a:prstGeom prst="rect">
            <a:avLst/>
          </a:prstGeom>
        </p:spPr>
        <p:txBody>
          <a:bodyPr wrap="none" lIns="68580" tIns="34290" rIns="68580" bIns="34290">
            <a:spAutoFit/>
          </a:bodyPr>
          <a:lstStyle/>
          <a:p>
            <a:r>
              <a:rPr lang="en-US" sz="1800" b="1" dirty="0">
                <a:solidFill>
                  <a:srgbClr val="FF0000"/>
                </a:solidFill>
                <a:latin typeface="Times New Roman" panose="02020603050405020304" pitchFamily="18" charset="0"/>
                <a:ea typeface="Calibri" panose="020F0502020204030204" pitchFamily="34" charset="0"/>
              </a:rPr>
              <a:t>=&gt; Cho </a:t>
            </a:r>
            <a:r>
              <a:rPr lang="en-US" sz="1800" b="1" dirty="0" err="1">
                <a:solidFill>
                  <a:srgbClr val="FF0000"/>
                </a:solidFill>
                <a:latin typeface="Times New Roman" panose="02020603050405020304" pitchFamily="18" charset="0"/>
                <a:ea typeface="Calibri" panose="020F0502020204030204" pitchFamily="34" charset="0"/>
              </a:rPr>
              <a:t>biết</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khối</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lượng</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của</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sữa</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trong</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hộp</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err="1">
                <a:solidFill>
                  <a:srgbClr val="FF0000"/>
                </a:solidFill>
                <a:latin typeface="Times New Roman" panose="02020603050405020304" pitchFamily="18" charset="0"/>
                <a:ea typeface="Calibri" panose="020F0502020204030204" pitchFamily="34" charset="0"/>
              </a:rPr>
              <a:t>là</a:t>
            </a:r>
            <a:r>
              <a:rPr lang="en-US" sz="1800" b="1" dirty="0">
                <a:solidFill>
                  <a:srgbClr val="FF0000"/>
                </a:solidFill>
                <a:latin typeface="Times New Roman" panose="02020603050405020304" pitchFamily="18" charset="0"/>
                <a:ea typeface="Calibri" panose="020F0502020204030204" pitchFamily="34" charset="0"/>
              </a:rPr>
              <a:t> 500g.</a:t>
            </a:r>
            <a:endParaRPr lang="en-US" sz="1800" b="1" dirty="0">
              <a:solidFill>
                <a:srgbClr val="FF0000"/>
              </a:solidFill>
            </a:endParaRPr>
          </a:p>
        </p:txBody>
      </p:sp>
    </p:spTree>
    <p:extLst>
      <p:ext uri="{BB962C8B-B14F-4D97-AF65-F5344CB8AC3E}">
        <p14:creationId xmlns:p14="http://schemas.microsoft.com/office/powerpoint/2010/main" val="7461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20%"/>
          <p:cNvSpPr>
            <a:spLocks noChangeArrowheads="1"/>
          </p:cNvSpPr>
          <p:nvPr/>
        </p:nvSpPr>
        <p:spPr bwMode="auto">
          <a:xfrm>
            <a:off x="58139" y="-39962"/>
            <a:ext cx="4520303" cy="5135166"/>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lnSpc>
                <a:spcPct val="120000"/>
              </a:lnSpc>
              <a:spcAft>
                <a:spcPts val="45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44895" y="1502672"/>
            <a:ext cx="4572000" cy="401648"/>
          </a:xfrm>
          <a:prstGeom prst="rect">
            <a:avLst/>
          </a:prstGeom>
        </p:spPr>
        <p:txBody>
          <a:bodyPr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92500" y="6673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cs typeface="Times New Roman" panose="02020603050405020304" pitchFamily="18" charset="0"/>
              </a:rPr>
              <a:t>III. ĐO KHỐI LƯỢNG</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7" name="Text Box 25"/>
          <p:cNvSpPr txBox="1">
            <a:spLocks noChangeArrowheads="1"/>
          </p:cNvSpPr>
          <p:nvPr/>
        </p:nvSpPr>
        <p:spPr bwMode="auto">
          <a:xfrm>
            <a:off x="117037" y="313367"/>
            <a:ext cx="3464450" cy="438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44895" y="608748"/>
            <a:ext cx="4870534" cy="1194686"/>
          </a:xfrm>
          <a:prstGeom prst="rect">
            <a:avLst/>
          </a:prstGeom>
        </p:spPr>
        <p:txBody>
          <a:bodyPr wrap="squar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20000"/>
              </a:lnSpc>
              <a:spcAft>
                <a:spcPts val="450"/>
              </a:spcAft>
              <a:buAutoNum type="alphaLcParenR"/>
            </a:pP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phù</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272286" y="1765312"/>
            <a:ext cx="3475952" cy="401648"/>
          </a:xfrm>
          <a:prstGeom prst="rect">
            <a:avLst/>
          </a:prstGeom>
        </p:spPr>
        <p:txBody>
          <a:bodyPr wrap="none"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khối</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44895" y="2002328"/>
            <a:ext cx="4572000" cy="401648"/>
          </a:xfrm>
          <a:prstGeom prst="rect">
            <a:avLst/>
          </a:prstGeom>
        </p:spPr>
        <p:txBody>
          <a:bodyPr lIns="68580" tIns="34290" rIns="68580" bIns="34290">
            <a:spAutoFit/>
          </a:bodyPr>
          <a:lstStyle/>
          <a:p>
            <a:pPr algn="just">
              <a:lnSpc>
                <a:spcPct val="120000"/>
              </a:lnSpc>
              <a:spcAft>
                <a:spcPts val="45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37652" y="2301157"/>
            <a:ext cx="1376018" cy="401648"/>
          </a:xfrm>
          <a:prstGeom prst="rect">
            <a:avLst/>
          </a:prstGeom>
        </p:spPr>
        <p:txBody>
          <a:bodyPr wrap="non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32323" y="2556081"/>
            <a:ext cx="1333378" cy="401648"/>
          </a:xfrm>
          <a:prstGeom prst="rect">
            <a:avLst/>
          </a:prstGeom>
        </p:spPr>
        <p:txBody>
          <a:bodyPr wrap="none" lIns="68580" tIns="34290" rIns="68580" bIns="34290">
            <a:spAutoFit/>
          </a:bodyPr>
          <a:lstStyle/>
          <a:p>
            <a:pPr algn="just">
              <a:lnSpc>
                <a:spcPct val="120000"/>
              </a:lnSpc>
              <a:spcAft>
                <a:spcPts val="450"/>
              </a:spcAft>
            </a:pP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53959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6617" y="541550"/>
            <a:ext cx="1483845" cy="14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060826" y="88"/>
            <a:ext cx="8083177" cy="43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2300" b="1" i="1" dirty="0" err="1">
                <a:solidFill>
                  <a:srgbClr val="FF0000"/>
                </a:solidFill>
                <a:latin typeface="Times New Roman" panose="02020603050405020304" pitchFamily="18" charset="0"/>
                <a:cs typeface="Times New Roman" panose="02020603050405020304" pitchFamily="18" charset="0"/>
              </a:rPr>
              <a:t>Thiết</a:t>
            </a:r>
            <a:r>
              <a:rPr lang="en-US" altLang="vi-VN" sz="2300" b="1" i="1" dirty="0">
                <a:solidFill>
                  <a:srgbClr val="FF0000"/>
                </a:solidFill>
                <a:latin typeface="Times New Roman" panose="02020603050405020304" pitchFamily="18" charset="0"/>
                <a:cs typeface="Times New Roman" panose="02020603050405020304" pitchFamily="18" charset="0"/>
              </a:rPr>
              <a:t> </a:t>
            </a:r>
            <a:r>
              <a:rPr lang="en-US" altLang="vi-VN" sz="2300" b="1" i="1" dirty="0" err="1">
                <a:solidFill>
                  <a:srgbClr val="FF0000"/>
                </a:solidFill>
                <a:latin typeface="Times New Roman" panose="02020603050405020304" pitchFamily="18" charset="0"/>
                <a:cs typeface="Times New Roman" panose="02020603050405020304" pitchFamily="18" charset="0"/>
              </a:rPr>
              <a:t>kế</a:t>
            </a:r>
            <a:r>
              <a:rPr lang="en-US" altLang="vi-VN" sz="2300" b="1" i="1" dirty="0">
                <a:solidFill>
                  <a:srgbClr val="FF0000"/>
                </a:solidFill>
                <a:latin typeface="Times New Roman" panose="02020603050405020304" pitchFamily="18" charset="0"/>
                <a:cs typeface="Times New Roman" panose="02020603050405020304" pitchFamily="18" charset="0"/>
              </a:rPr>
              <a:t> </a:t>
            </a:r>
            <a:r>
              <a:rPr lang="en-US" altLang="vi-VN" sz="2300" b="1" i="1" dirty="0" err="1">
                <a:solidFill>
                  <a:srgbClr val="FF0000"/>
                </a:solidFill>
                <a:latin typeface="Times New Roman" panose="02020603050405020304" pitchFamily="18" charset="0"/>
                <a:cs typeface="Times New Roman" panose="02020603050405020304" pitchFamily="18" charset="0"/>
              </a:rPr>
              <a:t>dụng</a:t>
            </a:r>
            <a:r>
              <a:rPr lang="en-US" altLang="vi-VN" sz="2300" b="1" i="1" dirty="0">
                <a:solidFill>
                  <a:srgbClr val="FF0000"/>
                </a:solidFill>
                <a:latin typeface="Times New Roman" panose="02020603050405020304" pitchFamily="18" charset="0"/>
                <a:cs typeface="Times New Roman" panose="02020603050405020304" pitchFamily="18" charset="0"/>
              </a:rPr>
              <a:t> </a:t>
            </a:r>
            <a:r>
              <a:rPr lang="en-US" altLang="vi-VN" sz="2300" b="1" i="1" dirty="0" err="1">
                <a:solidFill>
                  <a:srgbClr val="FF0000"/>
                </a:solidFill>
                <a:latin typeface="Times New Roman" panose="02020603050405020304" pitchFamily="18" charset="0"/>
                <a:cs typeface="Times New Roman" panose="02020603050405020304" pitchFamily="18" charset="0"/>
              </a:rPr>
              <a:t>cụ</a:t>
            </a:r>
            <a:r>
              <a:rPr lang="en-US" altLang="vi-VN" sz="2300" b="1" i="1" dirty="0">
                <a:solidFill>
                  <a:srgbClr val="FF0000"/>
                </a:solidFill>
                <a:latin typeface="Times New Roman" panose="02020603050405020304" pitchFamily="18" charset="0"/>
                <a:cs typeface="Times New Roman" panose="02020603050405020304" pitchFamily="18" charset="0"/>
              </a:rPr>
              <a:t> </a:t>
            </a:r>
            <a:r>
              <a:rPr lang="en-US" altLang="vi-VN" sz="2300" b="1" i="1" dirty="0" err="1">
                <a:solidFill>
                  <a:srgbClr val="FF0000"/>
                </a:solidFill>
                <a:latin typeface="Times New Roman" panose="02020603050405020304" pitchFamily="18" charset="0"/>
                <a:cs typeface="Times New Roman" panose="02020603050405020304" pitchFamily="18" charset="0"/>
              </a:rPr>
              <a:t>đo</a:t>
            </a:r>
            <a:r>
              <a:rPr lang="en-US" altLang="vi-VN" sz="2300" b="1" i="1" dirty="0">
                <a:solidFill>
                  <a:srgbClr val="FF0000"/>
                </a:solidFill>
                <a:latin typeface="Times New Roman" panose="02020603050405020304" pitchFamily="18" charset="0"/>
                <a:cs typeface="Times New Roman" panose="02020603050405020304" pitchFamily="18" charset="0"/>
              </a:rPr>
              <a:t> </a:t>
            </a:r>
            <a:r>
              <a:rPr lang="en-US" altLang="vi-VN" sz="2300" b="1" i="1" dirty="0" err="1">
                <a:solidFill>
                  <a:srgbClr val="FF0000"/>
                </a:solidFill>
                <a:latin typeface="Times New Roman" panose="02020603050405020304" pitchFamily="18" charset="0"/>
                <a:cs typeface="Times New Roman" panose="02020603050405020304" pitchFamily="18" charset="0"/>
              </a:rPr>
              <a:t>khối</a:t>
            </a:r>
            <a:r>
              <a:rPr lang="en-US" altLang="vi-VN" sz="2300" b="1" i="1" dirty="0">
                <a:solidFill>
                  <a:srgbClr val="FF0000"/>
                </a:solidFill>
                <a:latin typeface="Times New Roman" panose="02020603050405020304" pitchFamily="18" charset="0"/>
                <a:cs typeface="Times New Roman" panose="02020603050405020304" pitchFamily="18" charset="0"/>
              </a:rPr>
              <a:t> </a:t>
            </a:r>
            <a:r>
              <a:rPr lang="en-US" altLang="vi-VN" sz="2300" b="1" i="1" dirty="0" err="1">
                <a:solidFill>
                  <a:srgbClr val="FF0000"/>
                </a:solidFill>
                <a:latin typeface="Times New Roman" panose="02020603050405020304" pitchFamily="18" charset="0"/>
                <a:cs typeface="Times New Roman" panose="02020603050405020304" pitchFamily="18" charset="0"/>
              </a:rPr>
              <a:t>lượng</a:t>
            </a:r>
            <a:endParaRPr lang="vi-VN" altLang="vi-VN" sz="2300" b="1" dirty="0">
              <a:solidFill>
                <a:srgbClr val="FF0000"/>
              </a:solidFill>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536951" y="1173818"/>
            <a:ext cx="8083177" cy="34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300" b="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Vật</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liệu</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gồm</a:t>
            </a:r>
            <a:r>
              <a:rPr lang="en-US" altLang="vi-VN" sz="2300" b="1" i="1" dirty="0">
                <a:latin typeface="Times New Roman" panose="02020603050405020304" pitchFamily="18" charset="0"/>
                <a:cs typeface="Times New Roman" panose="02020603050405020304" pitchFamily="18" charset="0"/>
              </a:rPr>
              <a:t>: </a:t>
            </a:r>
          </a:p>
          <a:p>
            <a:pPr eaLnBrk="1" hangingPunct="1">
              <a:spcBef>
                <a:spcPct val="50000"/>
              </a:spcBef>
              <a:buFontTx/>
              <a:buNone/>
            </a:pPr>
            <a:r>
              <a:rPr lang="en-US" altLang="vi-VN" sz="2300" b="1" i="1" dirty="0">
                <a:latin typeface="Times New Roman" panose="02020603050405020304" pitchFamily="18" charset="0"/>
                <a:cs typeface="Times New Roman" panose="02020603050405020304" pitchFamily="18" charset="0"/>
              </a:rPr>
              <a:t>		+ 1 </a:t>
            </a:r>
            <a:r>
              <a:rPr lang="en-US" altLang="vi-VN" sz="2300" b="1" i="1" dirty="0" err="1">
                <a:latin typeface="Times New Roman" panose="02020603050405020304" pitchFamily="18" charset="0"/>
                <a:cs typeface="Times New Roman" panose="02020603050405020304" pitchFamily="18" charset="0"/>
              </a:rPr>
              <a:t>cái</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móc</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áo</a:t>
            </a:r>
            <a:r>
              <a:rPr lang="en-US" altLang="vi-VN" sz="2300" b="1" i="1" dirty="0">
                <a:latin typeface="Times New Roman" panose="02020603050405020304" pitchFamily="18" charset="0"/>
                <a:cs typeface="Times New Roman" panose="02020603050405020304" pitchFamily="18" charset="0"/>
              </a:rPr>
              <a:t> </a:t>
            </a:r>
          </a:p>
          <a:p>
            <a:pPr eaLnBrk="1" hangingPunct="1">
              <a:spcBef>
                <a:spcPct val="50000"/>
              </a:spcBef>
              <a:buFontTx/>
              <a:buNone/>
            </a:pPr>
            <a:r>
              <a:rPr lang="en-US" altLang="vi-VN" sz="2300" b="1" i="1" dirty="0">
                <a:latin typeface="Times New Roman" panose="02020603050405020304" pitchFamily="18" charset="0"/>
                <a:cs typeface="Times New Roman" panose="02020603050405020304" pitchFamily="18" charset="0"/>
              </a:rPr>
              <a:t>		+ 2 </a:t>
            </a:r>
            <a:r>
              <a:rPr lang="en-US" altLang="vi-VN" sz="2300" b="1" i="1" dirty="0" err="1">
                <a:latin typeface="Times New Roman" panose="02020603050405020304" pitchFamily="18" charset="0"/>
                <a:cs typeface="Times New Roman" panose="02020603050405020304" pitchFamily="18" charset="0"/>
              </a:rPr>
              <a:t>cốc</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giấy</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nhựa</a:t>
            </a:r>
            <a:r>
              <a:rPr lang="en-US" altLang="vi-VN" sz="2300" b="1" i="1" dirty="0">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vi-VN" sz="2300" b="1" i="1" dirty="0">
                <a:latin typeface="Times New Roman" panose="02020603050405020304" pitchFamily="18" charset="0"/>
                <a:cs typeface="Times New Roman" panose="02020603050405020304" pitchFamily="18" charset="0"/>
              </a:rPr>
              <a:t>		+ </a:t>
            </a:r>
            <a:r>
              <a:rPr lang="en-US" altLang="vi-VN" sz="2300" b="1" i="1" dirty="0" err="1">
                <a:latin typeface="Times New Roman" panose="02020603050405020304" pitchFamily="18" charset="0"/>
                <a:cs typeface="Times New Roman" panose="02020603050405020304" pitchFamily="18" charset="0"/>
              </a:rPr>
              <a:t>Bộ</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quả</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cân</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mẫu</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vật</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biết</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trước</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khối</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lượng</a:t>
            </a:r>
            <a:r>
              <a:rPr lang="en-US" altLang="vi-VN" sz="2300" b="1" i="1" dirty="0">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vi-VN" sz="2300" b="1" i="1" dirty="0">
                <a:latin typeface="Times New Roman" panose="02020603050405020304" pitchFamily="18" charset="0"/>
                <a:cs typeface="Times New Roman" panose="02020603050405020304" pitchFamily="18" charset="0"/>
              </a:rPr>
              <a:t>		+ </a:t>
            </a:r>
            <a:r>
              <a:rPr lang="en-US" altLang="vi-VN" sz="2300" b="1" i="1" dirty="0" err="1">
                <a:latin typeface="Times New Roman" panose="02020603050405020304" pitchFamily="18" charset="0"/>
                <a:cs typeface="Times New Roman" panose="02020603050405020304" pitchFamily="18" charset="0"/>
              </a:rPr>
              <a:t>dây</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sợi</a:t>
            </a:r>
            <a:endParaRPr lang="en-US" altLang="vi-VN" sz="2300" b="1" i="1" dirty="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300" b="1" i="1" dirty="0">
                <a:latin typeface="Times New Roman" panose="02020603050405020304" pitchFamily="18" charset="0"/>
                <a:cs typeface="Times New Roman" panose="02020603050405020304" pitchFamily="18" charset="0"/>
              </a:rPr>
              <a:t>		+ </a:t>
            </a:r>
            <a:r>
              <a:rPr lang="en-US" altLang="vi-VN" sz="2300" b="1" i="1" dirty="0" err="1">
                <a:latin typeface="Times New Roman" panose="02020603050405020304" pitchFamily="18" charset="0"/>
                <a:cs typeface="Times New Roman" panose="02020603050405020304" pitchFamily="18" charset="0"/>
              </a:rPr>
              <a:t>Thước</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các</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loại</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kéo</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bút</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giấy</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bìa</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băng</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kéo</a:t>
            </a:r>
            <a:r>
              <a:rPr lang="en-US" altLang="vi-VN" sz="2300" b="1" i="1" dirty="0">
                <a:latin typeface="Times New Roman" panose="02020603050405020304" pitchFamily="18" charset="0"/>
                <a:cs typeface="Times New Roman" panose="02020603050405020304" pitchFamily="18" charset="0"/>
              </a:rPr>
              <a:t> </a:t>
            </a:r>
            <a:r>
              <a:rPr lang="en-US" altLang="vi-VN" sz="2300" b="1" i="1" dirty="0" err="1">
                <a:latin typeface="Times New Roman" panose="02020603050405020304" pitchFamily="18" charset="0"/>
                <a:cs typeface="Times New Roman" panose="02020603050405020304" pitchFamily="18" charset="0"/>
              </a:rPr>
              <a:t>dính</a:t>
            </a:r>
            <a:r>
              <a:rPr lang="en-US" altLang="vi-VN" sz="2300" b="1" i="1" dirty="0">
                <a:latin typeface="Times New Roman" panose="02020603050405020304" pitchFamily="18" charset="0"/>
                <a:cs typeface="Times New Roman" panose="02020603050405020304" pitchFamily="18" charset="0"/>
              </a:rPr>
              <a:t> …</a:t>
            </a:r>
            <a:endParaRPr lang="vi-VN" altLang="vi-VN" sz="2300" b="1" dirty="0">
              <a:latin typeface="Times New Roman" panose="02020603050405020304" pitchFamily="18" charset="0"/>
              <a:cs typeface="Times New Roman" panose="02020603050405020304" pitchFamily="18" charset="0"/>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460" y="1370155"/>
            <a:ext cx="1098176" cy="109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9356" y="1935532"/>
            <a:ext cx="1604309" cy="112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descr="cuộn dây dù to sợi 0.7mm - Dayduto07m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8776" y="3146787"/>
            <a:ext cx="931439" cy="75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787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390919" y="598868"/>
            <a:ext cx="6162541" cy="4192073"/>
          </a:xfrm>
          <a:prstGeom prst="rect">
            <a:avLst/>
          </a:prstGeom>
        </p:spPr>
      </p:pic>
    </p:spTree>
    <p:extLst>
      <p:ext uri="{BB962C8B-B14F-4D97-AF65-F5344CB8AC3E}">
        <p14:creationId xmlns:p14="http://schemas.microsoft.com/office/powerpoint/2010/main" val="15413913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707" y="1910482"/>
            <a:ext cx="3930170" cy="326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Đồ Chơi Vietoys Cân Đòn VT3P-01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9952" y="1910482"/>
            <a:ext cx="3116654" cy="3116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9619" y="693743"/>
            <a:ext cx="8479130" cy="623248"/>
          </a:xfrm>
          <a:prstGeom prst="rect">
            <a:avLst/>
          </a:prstGeom>
          <a:noFill/>
        </p:spPr>
        <p:txBody>
          <a:bodyPr wrap="square" lIns="68580" tIns="34290" rIns="68580" bIns="34290" rtlCol="0">
            <a:spAutoFit/>
          </a:bodyPr>
          <a:lstStyle/>
          <a:p>
            <a:r>
              <a:rPr lang="en-US" sz="1800" dirty="0" err="1"/>
              <a:t>Về</a:t>
            </a:r>
            <a:r>
              <a:rPr lang="en-US" sz="1800" dirty="0"/>
              <a:t> </a:t>
            </a:r>
            <a:r>
              <a:rPr lang="en-US" sz="1800" dirty="0" err="1"/>
              <a:t>nhà</a:t>
            </a:r>
            <a:r>
              <a:rPr lang="en-US" sz="1800" dirty="0"/>
              <a:t> </a:t>
            </a:r>
            <a:r>
              <a:rPr lang="en-US" sz="1800" dirty="0" err="1"/>
              <a:t>các</a:t>
            </a:r>
            <a:r>
              <a:rPr lang="en-US" sz="1800" dirty="0"/>
              <a:t> </a:t>
            </a:r>
            <a:r>
              <a:rPr lang="en-US" sz="1800" dirty="0" err="1"/>
              <a:t>em</a:t>
            </a:r>
            <a:r>
              <a:rPr lang="en-US" sz="1800" dirty="0"/>
              <a:t> </a:t>
            </a:r>
            <a:r>
              <a:rPr lang="en-US" sz="1800" dirty="0" err="1"/>
              <a:t>nghiên</a:t>
            </a:r>
            <a:r>
              <a:rPr lang="en-US" sz="1800" dirty="0"/>
              <a:t> </a:t>
            </a:r>
            <a:r>
              <a:rPr lang="en-US" sz="1800" dirty="0" err="1"/>
              <a:t>cứu</a:t>
            </a:r>
            <a:r>
              <a:rPr lang="en-US" sz="1800" dirty="0"/>
              <a:t> </a:t>
            </a:r>
            <a:r>
              <a:rPr lang="en-US" sz="1800" dirty="0" err="1"/>
              <a:t>theo</a:t>
            </a:r>
            <a:r>
              <a:rPr lang="en-US" sz="1800" dirty="0"/>
              <a:t> </a:t>
            </a:r>
            <a:r>
              <a:rPr lang="en-US" sz="1800" dirty="0" err="1"/>
              <a:t>nhóm</a:t>
            </a:r>
            <a:r>
              <a:rPr lang="en-US" sz="1800" dirty="0"/>
              <a:t> </a:t>
            </a:r>
            <a:r>
              <a:rPr lang="en-US" sz="1800" dirty="0" err="1"/>
              <a:t>để</a:t>
            </a:r>
            <a:r>
              <a:rPr lang="en-US" sz="1800" dirty="0"/>
              <a:t> </a:t>
            </a:r>
            <a:r>
              <a:rPr lang="en-US" sz="1800" dirty="0" err="1"/>
              <a:t>thiết</a:t>
            </a:r>
            <a:r>
              <a:rPr lang="en-US" sz="1800" dirty="0"/>
              <a:t> </a:t>
            </a:r>
            <a:r>
              <a:rPr lang="en-US" sz="1800" dirty="0" err="1"/>
              <a:t>kế</a:t>
            </a:r>
            <a:r>
              <a:rPr lang="en-US" sz="1800" dirty="0"/>
              <a:t> </a:t>
            </a:r>
            <a:r>
              <a:rPr lang="en-US" sz="1800" dirty="0" err="1"/>
              <a:t>và</a:t>
            </a:r>
            <a:r>
              <a:rPr lang="en-US" sz="1800" dirty="0"/>
              <a:t> </a:t>
            </a:r>
            <a:r>
              <a:rPr lang="en-US" sz="1800" dirty="0" err="1"/>
              <a:t>chế</a:t>
            </a:r>
            <a:r>
              <a:rPr lang="en-US" sz="1800" dirty="0"/>
              <a:t> </a:t>
            </a:r>
            <a:r>
              <a:rPr lang="en-US" sz="1800" dirty="0" err="1"/>
              <a:t>tạo</a:t>
            </a:r>
            <a:r>
              <a:rPr lang="en-US" sz="1800" dirty="0"/>
              <a:t> </a:t>
            </a:r>
          </a:p>
          <a:p>
            <a:r>
              <a:rPr lang="en-US" sz="1800" dirty="0" err="1"/>
              <a:t>một</a:t>
            </a:r>
            <a:r>
              <a:rPr lang="en-US" sz="1800" dirty="0"/>
              <a:t> </a:t>
            </a:r>
            <a:r>
              <a:rPr lang="en-US" sz="1800" dirty="0" err="1"/>
              <a:t>số</a:t>
            </a:r>
            <a:r>
              <a:rPr lang="en-US" sz="1800" dirty="0"/>
              <a:t> </a:t>
            </a:r>
            <a:r>
              <a:rPr lang="en-US" sz="1800" dirty="0" err="1"/>
              <a:t>loại</a:t>
            </a:r>
            <a:r>
              <a:rPr lang="en-US" sz="1800" dirty="0"/>
              <a:t> </a:t>
            </a:r>
            <a:r>
              <a:rPr lang="en-US" sz="1800" dirty="0" err="1"/>
              <a:t>cân</a:t>
            </a:r>
            <a:r>
              <a:rPr lang="en-US" sz="1800" dirty="0"/>
              <a:t> </a:t>
            </a:r>
            <a:r>
              <a:rPr lang="en-US" sz="1800" dirty="0" err="1"/>
              <a:t>khác</a:t>
            </a:r>
            <a:r>
              <a:rPr lang="en-US" sz="1800" dirty="0"/>
              <a:t>: </a:t>
            </a:r>
            <a:r>
              <a:rPr lang="en-US" sz="1800" dirty="0" err="1"/>
              <a:t>cân</a:t>
            </a:r>
            <a:r>
              <a:rPr lang="en-US" sz="1800" dirty="0"/>
              <a:t> </a:t>
            </a:r>
            <a:r>
              <a:rPr lang="en-US" sz="1800" dirty="0" err="1"/>
              <a:t>đòn</a:t>
            </a:r>
            <a:r>
              <a:rPr lang="en-US" sz="1800" dirty="0"/>
              <a:t>, </a:t>
            </a:r>
            <a:r>
              <a:rPr lang="en-US" sz="1800" dirty="0" err="1"/>
              <a:t>cân</a:t>
            </a:r>
            <a:r>
              <a:rPr lang="en-US" sz="1800" dirty="0"/>
              <a:t> </a:t>
            </a:r>
            <a:r>
              <a:rPr lang="en-US" sz="1800" dirty="0" err="1"/>
              <a:t>lò</a:t>
            </a:r>
            <a:r>
              <a:rPr lang="en-US" sz="1800" dirty="0"/>
              <a:t> xo…</a:t>
            </a:r>
            <a:endParaRPr lang="vi-VN" sz="1800" dirty="0"/>
          </a:p>
        </p:txBody>
      </p:sp>
      <p:sp>
        <p:nvSpPr>
          <p:cNvPr id="4" name="AutoShape 4" descr="cac-loai-can-dong-ho-lo-xo"/>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vi-VN"/>
          </a:p>
        </p:txBody>
      </p:sp>
      <p:sp>
        <p:nvSpPr>
          <p:cNvPr id="6" name="TextBox 5"/>
          <p:cNvSpPr txBox="1"/>
          <p:nvPr/>
        </p:nvSpPr>
        <p:spPr>
          <a:xfrm>
            <a:off x="2076719" y="129913"/>
            <a:ext cx="4665372" cy="438582"/>
          </a:xfrm>
          <a:prstGeom prst="rect">
            <a:avLst/>
          </a:prstGeom>
          <a:noFill/>
        </p:spPr>
        <p:txBody>
          <a:bodyPr wrap="square" lIns="68580" tIns="34290" rIns="68580" bIns="34290" rtlCol="0">
            <a:spAutoFit/>
          </a:bodyPr>
          <a:lstStyle/>
          <a:p>
            <a:r>
              <a:rPr lang="en-US" sz="2400" b="1" dirty="0">
                <a:solidFill>
                  <a:srgbClr val="FF0000"/>
                </a:solidFill>
                <a:latin typeface="Times New Roman" pitchFamily="18" charset="0"/>
                <a:cs typeface="Times New Roman" pitchFamily="18" charset="0"/>
              </a:rPr>
              <a:t>HƯỚNG DẪN VỀ NHÀ</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076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barn(inVertical)">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9411" y="418172"/>
            <a:ext cx="5335859" cy="346249"/>
          </a:xfrm>
          <a:prstGeom prst="rect">
            <a:avLst/>
          </a:prstGeom>
          <a:noFill/>
        </p:spPr>
        <p:txBody>
          <a:bodyPr wrap="square" lIns="68580" tIns="34290" rIns="68580" bIns="34290" rtlCol="0">
            <a:spAutoFit/>
          </a:bodyPr>
          <a:lstStyle/>
          <a:p>
            <a:pPr algn="ctr"/>
            <a:r>
              <a:rPr lang="en-US" sz="1800">
                <a:solidFill>
                  <a:srgbClr val="FF0000"/>
                </a:solidFill>
                <a:latin typeface="Times New Roman" pitchFamily="18" charset="0"/>
                <a:cs typeface="Times New Roman" pitchFamily="18" charset="0"/>
              </a:rPr>
              <a:t>HOẠT ĐỘNG : MỞ ĐẦU</a:t>
            </a:r>
          </a:p>
        </p:txBody>
      </p:sp>
      <p:graphicFrame>
        <p:nvGraphicFramePr>
          <p:cNvPr id="5" name="Table 4"/>
          <p:cNvGraphicFramePr>
            <a:graphicFrameLocks noGrp="1"/>
          </p:cNvGraphicFramePr>
          <p:nvPr>
            <p:extLst>
              <p:ext uri="{D42A27DB-BD31-4B8C-83A1-F6EECF244321}">
                <p14:modId xmlns:p14="http://schemas.microsoft.com/office/powerpoint/2010/main" val="274142894"/>
              </p:ext>
            </p:extLst>
          </p:nvPr>
        </p:nvGraphicFramePr>
        <p:xfrm>
          <a:off x="1003273" y="1417894"/>
          <a:ext cx="7284283" cy="2831129"/>
        </p:xfrm>
        <a:graphic>
          <a:graphicData uri="http://schemas.openxmlformats.org/drawingml/2006/table">
            <a:tbl>
              <a:tblPr firstRow="1" bandRow="1">
                <a:tableStyleId>{5C22544A-7EE6-4342-B048-85BDC9FD1C3A}</a:tableStyleId>
              </a:tblPr>
              <a:tblGrid>
                <a:gridCol w="2837513">
                  <a:extLst>
                    <a:ext uri="{9D8B030D-6E8A-4147-A177-3AD203B41FA5}">
                      <a16:colId xmlns:a16="http://schemas.microsoft.com/office/drawing/2014/main" val="20000"/>
                    </a:ext>
                  </a:extLst>
                </a:gridCol>
                <a:gridCol w="2223385">
                  <a:extLst>
                    <a:ext uri="{9D8B030D-6E8A-4147-A177-3AD203B41FA5}">
                      <a16:colId xmlns:a16="http://schemas.microsoft.com/office/drawing/2014/main" val="20001"/>
                    </a:ext>
                  </a:extLst>
                </a:gridCol>
                <a:gridCol w="2223385">
                  <a:extLst>
                    <a:ext uri="{9D8B030D-6E8A-4147-A177-3AD203B41FA5}">
                      <a16:colId xmlns:a16="http://schemas.microsoft.com/office/drawing/2014/main" val="20002"/>
                    </a:ext>
                  </a:extLst>
                </a:gridCol>
              </a:tblGrid>
              <a:tr h="754380">
                <a:tc>
                  <a:txBody>
                    <a:bodyPr/>
                    <a:lstStyle/>
                    <a:p>
                      <a:pPr algn="ctr"/>
                      <a:r>
                        <a:rPr lang="en-US" sz="1500" smtClean="0">
                          <a:latin typeface="Times New Roman" pitchFamily="18" charset="0"/>
                          <a:cs typeface="Times New Roman" pitchFamily="18" charset="0"/>
                        </a:rPr>
                        <a:t>K</a:t>
                      </a:r>
                    </a:p>
                    <a:p>
                      <a:pPr algn="ctr"/>
                      <a:r>
                        <a:rPr lang="en-US" sz="1500" smtClean="0">
                          <a:latin typeface="Times New Roman" pitchFamily="18" charset="0"/>
                          <a:cs typeface="Times New Roman" pitchFamily="18" charset="0"/>
                        </a:rPr>
                        <a:t>(Điều em biết)</a:t>
                      </a:r>
                      <a:endParaRPr lang="en-US" sz="1500">
                        <a:latin typeface="Times New Roman" pitchFamily="18" charset="0"/>
                        <a:cs typeface="Times New Roman" pitchFamily="18" charset="0"/>
                      </a:endParaRPr>
                    </a:p>
                  </a:txBody>
                  <a:tcPr marL="68580" marR="68580" marT="34290" marB="34290"/>
                </a:tc>
                <a:tc>
                  <a:txBody>
                    <a:bodyPr/>
                    <a:lstStyle/>
                    <a:p>
                      <a:pPr algn="ctr"/>
                      <a:r>
                        <a:rPr lang="en-US" sz="1500" smtClean="0">
                          <a:latin typeface="Times New Roman" pitchFamily="18" charset="0"/>
                          <a:cs typeface="Times New Roman" pitchFamily="18" charset="0"/>
                        </a:rPr>
                        <a:t>W</a:t>
                      </a:r>
                    </a:p>
                    <a:p>
                      <a:pPr algn="ctr"/>
                      <a:r>
                        <a:rPr lang="en-US" sz="1500" smtClean="0">
                          <a:latin typeface="Times New Roman" pitchFamily="18" charset="0"/>
                          <a:cs typeface="Times New Roman" pitchFamily="18" charset="0"/>
                        </a:rPr>
                        <a:t>(Điều em muốn biết)</a:t>
                      </a:r>
                      <a:endParaRPr lang="en-US" sz="1500">
                        <a:latin typeface="Times New Roman" pitchFamily="18" charset="0"/>
                        <a:cs typeface="Times New Roman" pitchFamily="18" charset="0"/>
                      </a:endParaRPr>
                    </a:p>
                  </a:txBody>
                  <a:tcPr marL="68580" marR="68580" marT="34290" marB="34290"/>
                </a:tc>
                <a:tc>
                  <a:txBody>
                    <a:bodyPr/>
                    <a:lstStyle/>
                    <a:p>
                      <a:pPr algn="ctr"/>
                      <a:r>
                        <a:rPr lang="en-US" sz="1500" smtClean="0">
                          <a:latin typeface="Times New Roman" pitchFamily="18" charset="0"/>
                          <a:cs typeface="Times New Roman" pitchFamily="18" charset="0"/>
                        </a:rPr>
                        <a:t>L</a:t>
                      </a:r>
                    </a:p>
                    <a:p>
                      <a:pPr algn="ctr"/>
                      <a:r>
                        <a:rPr lang="en-US" sz="1500" smtClean="0">
                          <a:latin typeface="Times New Roman" pitchFamily="18" charset="0"/>
                          <a:cs typeface="Times New Roman" pitchFamily="18" charset="0"/>
                        </a:rPr>
                        <a:t>(Điều em học </a:t>
                      </a:r>
                      <a:r>
                        <a:rPr lang="vi-VN" sz="1500" smtClean="0">
                          <a:latin typeface="Times New Roman" pitchFamily="18" charset="0"/>
                          <a:cs typeface="Times New Roman" pitchFamily="18" charset="0"/>
                        </a:rPr>
                        <a:t>được</a:t>
                      </a:r>
                      <a:r>
                        <a:rPr lang="en-US" sz="1500" smtClean="0">
                          <a:latin typeface="Times New Roman" pitchFamily="18" charset="0"/>
                          <a:cs typeface="Times New Roman" pitchFamily="18" charset="0"/>
                        </a:rPr>
                        <a:t>)</a:t>
                      </a:r>
                      <a:endParaRPr lang="en-US" sz="150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0"/>
                  </a:ext>
                </a:extLst>
              </a:tr>
              <a:tr h="2076749">
                <a:tc>
                  <a:txBody>
                    <a:bodyPr/>
                    <a:lstStyle/>
                    <a:p>
                      <a:endParaRPr lang="en-US" sz="1500" smtClean="0">
                        <a:latin typeface="Times New Roman" pitchFamily="18" charset="0"/>
                        <a:cs typeface="Times New Roman" pitchFamily="18" charset="0"/>
                      </a:endParaRPr>
                    </a:p>
                    <a:p>
                      <a:endParaRPr lang="en-US" sz="1500" smtClean="0">
                        <a:latin typeface="Times New Roman" pitchFamily="18" charset="0"/>
                        <a:cs typeface="Times New Roman" pitchFamily="18" charset="0"/>
                      </a:endParaRPr>
                    </a:p>
                    <a:p>
                      <a:endParaRPr lang="en-US" sz="1500" smtClean="0">
                        <a:latin typeface="Times New Roman" pitchFamily="18" charset="0"/>
                        <a:cs typeface="Times New Roman" pitchFamily="18" charset="0"/>
                      </a:endParaRPr>
                    </a:p>
                    <a:p>
                      <a:endParaRPr lang="en-US" sz="1500" smtClean="0">
                        <a:latin typeface="Times New Roman" pitchFamily="18" charset="0"/>
                        <a:cs typeface="Times New Roman" pitchFamily="18" charset="0"/>
                      </a:endParaRPr>
                    </a:p>
                    <a:p>
                      <a:endParaRPr lang="en-US" sz="1500" smtClean="0">
                        <a:latin typeface="Times New Roman" pitchFamily="18" charset="0"/>
                        <a:cs typeface="Times New Roman" pitchFamily="18" charset="0"/>
                      </a:endParaRPr>
                    </a:p>
                    <a:p>
                      <a:endParaRPr lang="en-US" sz="1500" smtClean="0">
                        <a:latin typeface="Times New Roman" pitchFamily="18" charset="0"/>
                        <a:cs typeface="Times New Roman" pitchFamily="18" charset="0"/>
                      </a:endParaRPr>
                    </a:p>
                    <a:p>
                      <a:endParaRPr lang="en-US" sz="1500">
                        <a:latin typeface="Times New Roman" pitchFamily="18" charset="0"/>
                        <a:cs typeface="Times New Roman" pitchFamily="18" charset="0"/>
                      </a:endParaRPr>
                    </a:p>
                  </a:txBody>
                  <a:tcPr marL="68580" marR="68580" marT="34290" marB="34290"/>
                </a:tc>
                <a:tc>
                  <a:txBody>
                    <a:bodyPr/>
                    <a:lstStyle/>
                    <a:p>
                      <a:endParaRPr lang="en-US" sz="1500">
                        <a:latin typeface="Times New Roman" pitchFamily="18" charset="0"/>
                        <a:cs typeface="Times New Roman" pitchFamily="18" charset="0"/>
                      </a:endParaRPr>
                    </a:p>
                  </a:txBody>
                  <a:tcPr marL="68580" marR="68580" marT="34290" marB="34290"/>
                </a:tc>
                <a:tc>
                  <a:txBody>
                    <a:bodyPr/>
                    <a:lstStyle/>
                    <a:p>
                      <a:endParaRPr lang="en-US" sz="15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1"/>
                  </a:ext>
                </a:extLst>
              </a:tr>
            </a:tbl>
          </a:graphicData>
        </a:graphic>
      </p:graphicFrame>
      <p:sp>
        <p:nvSpPr>
          <p:cNvPr id="6" name="TextBox 5"/>
          <p:cNvSpPr txBox="1"/>
          <p:nvPr/>
        </p:nvSpPr>
        <p:spPr>
          <a:xfrm>
            <a:off x="1507632" y="883962"/>
            <a:ext cx="6151846" cy="346249"/>
          </a:xfrm>
          <a:prstGeom prst="rect">
            <a:avLst/>
          </a:prstGeom>
          <a:noFill/>
        </p:spPr>
        <p:txBody>
          <a:bodyPr wrap="square" lIns="68580" tIns="34290" rIns="68580" bIns="34290" rtlCol="0">
            <a:spAutoFit/>
          </a:bodyPr>
          <a:lstStyle/>
          <a:p>
            <a:r>
              <a:rPr lang="en-US" sz="1800">
                <a:latin typeface="Times New Roman" pitchFamily="18" charset="0"/>
                <a:cs typeface="Times New Roman" pitchFamily="18" charset="0"/>
              </a:rPr>
              <a:t>? Em hãy kể tên các </a:t>
            </a:r>
            <a:r>
              <a:rPr lang="vi-VN" sz="1800">
                <a:latin typeface="Times New Roman" pitchFamily="18" charset="0"/>
                <a:cs typeface="Times New Roman" pitchFamily="18" charset="0"/>
              </a:rPr>
              <a:t>đơ</a:t>
            </a:r>
            <a:r>
              <a:rPr lang="en-US" sz="1800">
                <a:latin typeface="Times New Roman" pitchFamily="18" charset="0"/>
                <a:cs typeface="Times New Roman" pitchFamily="18" charset="0"/>
              </a:rPr>
              <a:t>n vị và dụng cụ </a:t>
            </a:r>
            <a:r>
              <a:rPr lang="vi-VN" sz="1800">
                <a:latin typeface="Times New Roman" pitchFamily="18" charset="0"/>
                <a:cs typeface="Times New Roman" pitchFamily="18" charset="0"/>
              </a:rPr>
              <a:t>đ</a:t>
            </a:r>
            <a:r>
              <a:rPr lang="en-US" sz="1800">
                <a:latin typeface="Times New Roman" pitchFamily="18" charset="0"/>
                <a:cs typeface="Times New Roman" pitchFamily="18" charset="0"/>
              </a:rPr>
              <a:t>o thời gian mà em biết.</a:t>
            </a:r>
          </a:p>
        </p:txBody>
      </p:sp>
    </p:spTree>
    <p:extLst>
      <p:ext uri="{BB962C8B-B14F-4D97-AF65-F5344CB8AC3E}">
        <p14:creationId xmlns:p14="http://schemas.microsoft.com/office/powerpoint/2010/main" val="30247644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9411" y="418172"/>
            <a:ext cx="5335859" cy="346249"/>
          </a:xfrm>
          <a:prstGeom prst="rect">
            <a:avLst/>
          </a:prstGeom>
          <a:noFill/>
        </p:spPr>
        <p:txBody>
          <a:bodyPr wrap="square" lIns="68580" tIns="34290" rIns="68580" bIns="34290" rtlCol="0">
            <a:spAutoFit/>
          </a:bodyPr>
          <a:lstStyle/>
          <a:p>
            <a:pPr algn="ctr"/>
            <a:r>
              <a:rPr lang="en-US" sz="1800" dirty="0" err="1">
                <a:solidFill>
                  <a:srgbClr val="FF0000"/>
                </a:solidFill>
                <a:latin typeface="Times New Roman" pitchFamily="18" charset="0"/>
                <a:cs typeface="Times New Roman" pitchFamily="18" charset="0"/>
              </a:rPr>
              <a:t>HOẠT</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ĐỘNG</a:t>
            </a:r>
            <a:r>
              <a:rPr lang="en-US" sz="1800" dirty="0">
                <a:solidFill>
                  <a:srgbClr val="FF0000"/>
                </a:solidFill>
                <a:latin typeface="Times New Roman" pitchFamily="18" charset="0"/>
                <a:cs typeface="Times New Roman" pitchFamily="18" charset="0"/>
              </a:rPr>
              <a:t> : </a:t>
            </a:r>
            <a:r>
              <a:rPr lang="en-US" sz="1800" dirty="0" err="1">
                <a:solidFill>
                  <a:srgbClr val="FF0000"/>
                </a:solidFill>
                <a:latin typeface="Times New Roman" pitchFamily="18" charset="0"/>
                <a:cs typeface="Times New Roman" pitchFamily="18" charset="0"/>
              </a:rPr>
              <a:t>MỞ</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ĐẦU</a:t>
            </a:r>
            <a:endParaRPr lang="en-US" sz="1800"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55214363"/>
              </p:ext>
            </p:extLst>
          </p:nvPr>
        </p:nvGraphicFramePr>
        <p:xfrm>
          <a:off x="994894" y="1446872"/>
          <a:ext cx="7234706" cy="3863340"/>
        </p:xfrm>
        <a:graphic>
          <a:graphicData uri="http://schemas.openxmlformats.org/drawingml/2006/table">
            <a:tbl>
              <a:tblPr firstRow="1" bandRow="1">
                <a:tableStyleId>{5C22544A-7EE6-4342-B048-85BDC9FD1C3A}</a:tableStyleId>
              </a:tblPr>
              <a:tblGrid>
                <a:gridCol w="2411569">
                  <a:extLst>
                    <a:ext uri="{9D8B030D-6E8A-4147-A177-3AD203B41FA5}">
                      <a16:colId xmlns:a16="http://schemas.microsoft.com/office/drawing/2014/main" val="20000"/>
                    </a:ext>
                  </a:extLst>
                </a:gridCol>
                <a:gridCol w="3036194">
                  <a:extLst>
                    <a:ext uri="{9D8B030D-6E8A-4147-A177-3AD203B41FA5}">
                      <a16:colId xmlns:a16="http://schemas.microsoft.com/office/drawing/2014/main" val="20001"/>
                    </a:ext>
                  </a:extLst>
                </a:gridCol>
                <a:gridCol w="1786943">
                  <a:extLst>
                    <a:ext uri="{9D8B030D-6E8A-4147-A177-3AD203B41FA5}">
                      <a16:colId xmlns:a16="http://schemas.microsoft.com/office/drawing/2014/main" val="20002"/>
                    </a:ext>
                  </a:extLst>
                </a:gridCol>
              </a:tblGrid>
              <a:tr h="754380">
                <a:tc>
                  <a:txBody>
                    <a:bodyPr/>
                    <a:lstStyle/>
                    <a:p>
                      <a:pPr algn="ctr"/>
                      <a:r>
                        <a:rPr lang="en-US" sz="1500" dirty="0" smtClean="0">
                          <a:latin typeface="Times New Roman" pitchFamily="18" charset="0"/>
                          <a:cs typeface="Times New Roman" pitchFamily="18" charset="0"/>
                        </a:rPr>
                        <a:t>K</a:t>
                      </a:r>
                    </a:p>
                    <a:p>
                      <a:pPr algn="ctr"/>
                      <a:r>
                        <a:rPr lang="en-US" sz="1500" dirty="0" smtClean="0">
                          <a:latin typeface="Times New Roman" pitchFamily="18" charset="0"/>
                          <a:cs typeface="Times New Roman" pitchFamily="18" charset="0"/>
                        </a:rPr>
                        <a:t>(</a:t>
                      </a:r>
                      <a:r>
                        <a:rPr lang="en-US" sz="1500" dirty="0" err="1" smtClean="0">
                          <a:latin typeface="Times New Roman" pitchFamily="18" charset="0"/>
                          <a:cs typeface="Times New Roman" pitchFamily="18" charset="0"/>
                        </a:rPr>
                        <a:t>Điều</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em</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biết</a:t>
                      </a:r>
                      <a:r>
                        <a:rPr lang="en-US" sz="1500" dirty="0" smtClean="0">
                          <a:latin typeface="Times New Roman" pitchFamily="18" charset="0"/>
                          <a:cs typeface="Times New Roman" pitchFamily="18" charset="0"/>
                        </a:rPr>
                        <a:t>)</a:t>
                      </a:r>
                      <a:endParaRPr lang="en-US" sz="1500" dirty="0">
                        <a:latin typeface="Times New Roman" pitchFamily="18" charset="0"/>
                        <a:cs typeface="Times New Roman" pitchFamily="18" charset="0"/>
                      </a:endParaRPr>
                    </a:p>
                  </a:txBody>
                  <a:tcPr marL="68580" marR="68580" marT="34290" marB="34290"/>
                </a:tc>
                <a:tc>
                  <a:txBody>
                    <a:bodyPr/>
                    <a:lstStyle/>
                    <a:p>
                      <a:pPr algn="ctr"/>
                      <a:r>
                        <a:rPr lang="en-US" sz="1500" smtClean="0">
                          <a:latin typeface="Times New Roman" pitchFamily="18" charset="0"/>
                          <a:cs typeface="Times New Roman" pitchFamily="18" charset="0"/>
                        </a:rPr>
                        <a:t>W</a:t>
                      </a:r>
                    </a:p>
                    <a:p>
                      <a:pPr algn="ctr"/>
                      <a:r>
                        <a:rPr lang="en-US" sz="1500" smtClean="0">
                          <a:latin typeface="Times New Roman" pitchFamily="18" charset="0"/>
                          <a:cs typeface="Times New Roman" pitchFamily="18" charset="0"/>
                        </a:rPr>
                        <a:t>(Điều em muốn biết)</a:t>
                      </a:r>
                      <a:endParaRPr lang="en-US" sz="1500">
                        <a:latin typeface="Times New Roman" pitchFamily="18" charset="0"/>
                        <a:cs typeface="Times New Roman" pitchFamily="18" charset="0"/>
                      </a:endParaRPr>
                    </a:p>
                  </a:txBody>
                  <a:tcPr marL="68580" marR="68580" marT="34290" marB="34290"/>
                </a:tc>
                <a:tc>
                  <a:txBody>
                    <a:bodyPr/>
                    <a:lstStyle/>
                    <a:p>
                      <a:pPr algn="ctr"/>
                      <a:r>
                        <a:rPr lang="en-US" sz="1500" smtClean="0">
                          <a:latin typeface="Times New Roman" pitchFamily="18" charset="0"/>
                          <a:cs typeface="Times New Roman" pitchFamily="18" charset="0"/>
                        </a:rPr>
                        <a:t>L</a:t>
                      </a:r>
                    </a:p>
                    <a:p>
                      <a:pPr algn="ctr"/>
                      <a:r>
                        <a:rPr lang="en-US" sz="1500" smtClean="0">
                          <a:latin typeface="Times New Roman" pitchFamily="18" charset="0"/>
                          <a:cs typeface="Times New Roman" pitchFamily="18" charset="0"/>
                        </a:rPr>
                        <a:t>(Điều em học </a:t>
                      </a:r>
                      <a:r>
                        <a:rPr lang="vi-VN" sz="1500" smtClean="0">
                          <a:latin typeface="Times New Roman" pitchFamily="18" charset="0"/>
                          <a:cs typeface="Times New Roman" pitchFamily="18" charset="0"/>
                        </a:rPr>
                        <a:t>được</a:t>
                      </a:r>
                      <a:r>
                        <a:rPr lang="en-US" sz="1500" smtClean="0">
                          <a:latin typeface="Times New Roman" pitchFamily="18" charset="0"/>
                          <a:cs typeface="Times New Roman" pitchFamily="18" charset="0"/>
                        </a:rPr>
                        <a:t>)</a:t>
                      </a:r>
                      <a:endParaRPr lang="en-US" sz="150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0"/>
                  </a:ext>
                </a:extLst>
              </a:tr>
              <a:tr h="3108960">
                <a:tc>
                  <a:txBody>
                    <a:bodyPr/>
                    <a:lstStyle/>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err="1" smtClean="0">
                          <a:solidFill>
                            <a:schemeClr val="dk1"/>
                          </a:solidFill>
                          <a:effectLst/>
                          <a:latin typeface="Times New Roman" pitchFamily="18" charset="0"/>
                          <a:ea typeface="+mn-ea"/>
                          <a:cs typeface="Times New Roman" pitchFamily="18" charset="0"/>
                        </a:rPr>
                        <a:t>Đo</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thời</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gian</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bằng</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đồng</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hồ</a:t>
                      </a:r>
                      <a:endParaRPr lang="en-US" sz="1400" kern="1200" dirty="0" smtClean="0">
                        <a:solidFill>
                          <a:schemeClr val="dk1"/>
                        </a:solidFill>
                        <a:effectLst/>
                        <a:latin typeface="Times New Roman" pitchFamily="18" charset="0"/>
                        <a:ea typeface="+mn-ea"/>
                        <a:cs typeface="Times New Roman" pitchFamily="18" charset="0"/>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err="1" smtClean="0">
                          <a:solidFill>
                            <a:schemeClr val="dk1"/>
                          </a:solidFill>
                          <a:effectLst/>
                          <a:latin typeface="Times New Roman" pitchFamily="18" charset="0"/>
                          <a:ea typeface="+mn-ea"/>
                          <a:cs typeface="Times New Roman" pitchFamily="18" charset="0"/>
                        </a:rPr>
                        <a:t>Có</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nhiều</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loại</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đồng</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hồ</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như</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đồng</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hồ</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treo</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tường</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đồng</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hồ</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điện</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tử</a:t>
                      </a:r>
                      <a:r>
                        <a:rPr lang="en-US" sz="1400" kern="1200" dirty="0" smtClean="0">
                          <a:solidFill>
                            <a:schemeClr val="dk1"/>
                          </a:solidFill>
                          <a:effectLst/>
                          <a:latin typeface="Times New Roman" pitchFamily="18" charset="0"/>
                          <a:ea typeface="+mn-ea"/>
                          <a:cs typeface="Times New Roman" pitchFamily="18" charset="0"/>
                        </a:rPr>
                        <a:t>…; </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kern="1200" dirty="0" err="1" smtClean="0">
                          <a:solidFill>
                            <a:schemeClr val="dk1"/>
                          </a:solidFill>
                          <a:effectLst/>
                          <a:latin typeface="Times New Roman" pitchFamily="18" charset="0"/>
                          <a:ea typeface="+mn-ea"/>
                          <a:cs typeface="Times New Roman" pitchFamily="18" charset="0"/>
                        </a:rPr>
                        <a:t>Đơn</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vị</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của</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thời</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gian</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là</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giờ</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phút</a:t>
                      </a:r>
                      <a:r>
                        <a:rPr lang="en-US" sz="1400" kern="1200" dirty="0" smtClean="0">
                          <a:solidFill>
                            <a:schemeClr val="dk1"/>
                          </a:solidFill>
                          <a:effectLst/>
                          <a:latin typeface="Times New Roman" pitchFamily="18" charset="0"/>
                          <a:ea typeface="+mn-ea"/>
                          <a:cs typeface="Times New Roman" pitchFamily="18" charset="0"/>
                        </a:rPr>
                        <a:t>, </a:t>
                      </a:r>
                      <a:r>
                        <a:rPr lang="en-US" sz="1400" kern="1200" dirty="0" err="1" smtClean="0">
                          <a:solidFill>
                            <a:schemeClr val="dk1"/>
                          </a:solidFill>
                          <a:effectLst/>
                          <a:latin typeface="Times New Roman" pitchFamily="18" charset="0"/>
                          <a:ea typeface="+mn-ea"/>
                          <a:cs typeface="Times New Roman" pitchFamily="18" charset="0"/>
                        </a:rPr>
                        <a:t>giây</a:t>
                      </a:r>
                      <a:r>
                        <a:rPr lang="en-US" sz="1400" kern="1200" dirty="0" smtClean="0">
                          <a:solidFill>
                            <a:schemeClr val="dk1"/>
                          </a:solidFill>
                          <a:effectLst/>
                          <a:latin typeface="Times New Roman" pitchFamily="18" charset="0"/>
                          <a:ea typeface="+mn-ea"/>
                          <a:cs typeface="Times New Roman" pitchFamily="18" charset="0"/>
                        </a:rPr>
                        <a:t>…; </a:t>
                      </a:r>
                      <a:endParaRPr lang="en-US" sz="14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txBody>
                  <a:tcPr marL="68580" marR="68580" marT="34290" marB="34290"/>
                </a:tc>
                <a:tc>
                  <a:txBody>
                    <a:bodyPr/>
                    <a:lstStyle/>
                    <a:p>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Còn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loại</a:t>
                      </a:r>
                      <a:r>
                        <a:rPr lang="en-US" sz="1400" dirty="0" smtClean="0">
                          <a:latin typeface="Times New Roman" pitchFamily="18" charset="0"/>
                          <a:cs typeface="Times New Roman" pitchFamily="18" charset="0"/>
                        </a:rPr>
                        <a:t> </a:t>
                      </a:r>
                      <a:r>
                        <a:rPr lang="vi-VN" sz="1400" dirty="0" smtClean="0">
                          <a:latin typeface="Times New Roman" pitchFamily="18" charset="0"/>
                          <a:cs typeface="Times New Roman" pitchFamily="18" charset="0"/>
                        </a:rPr>
                        <a:t>đồng</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hồ</a:t>
                      </a:r>
                      <a:r>
                        <a:rPr lang="en-US" sz="1400" dirty="0" smtClean="0">
                          <a:latin typeface="Times New Roman" pitchFamily="18" charset="0"/>
                          <a:cs typeface="Times New Roman" pitchFamily="18" charset="0"/>
                        </a:rPr>
                        <a:t> </a:t>
                      </a:r>
                      <a:r>
                        <a:rPr lang="vi-VN" sz="1400" dirty="0" smtClean="0">
                          <a:latin typeface="Times New Roman" pitchFamily="18" charset="0"/>
                          <a:cs typeface="Times New Roman" pitchFamily="18" charset="0"/>
                        </a:rPr>
                        <a:t>đ</a:t>
                      </a:r>
                      <a:r>
                        <a:rPr lang="en-US" sz="1400" dirty="0" smtClean="0">
                          <a:latin typeface="Times New Roman" pitchFamily="18" charset="0"/>
                          <a:cs typeface="Times New Roman" pitchFamily="18" charset="0"/>
                        </a:rPr>
                        <a:t>o </a:t>
                      </a:r>
                      <a:r>
                        <a:rPr lang="en-US" sz="1400" dirty="0" err="1" smtClean="0">
                          <a:latin typeface="Times New Roman" pitchFamily="18" charset="0"/>
                          <a:cs typeface="Times New Roman" pitchFamily="18" charset="0"/>
                        </a:rPr>
                        <a:t>thời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gian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nào</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khác</a:t>
                      </a:r>
                      <a:r>
                        <a:rPr lang="en-US" sz="1400" dirty="0" smtClean="0">
                          <a:latin typeface="Times New Roman" pitchFamily="18" charset="0"/>
                          <a:cs typeface="Times New Roman" pitchFamily="18" charset="0"/>
                        </a:rPr>
                        <a:t>.</a:t>
                      </a:r>
                    </a:p>
                    <a:p>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Có</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loại</a:t>
                      </a:r>
                      <a:r>
                        <a:rPr lang="en-US" sz="1400" baseline="0" dirty="0" smtClean="0">
                          <a:latin typeface="Times New Roman" pitchFamily="18" charset="0"/>
                          <a:cs typeface="Times New Roman" pitchFamily="18" charset="0"/>
                        </a:rPr>
                        <a:t> </a:t>
                      </a:r>
                      <a:r>
                        <a:rPr lang="vi-VN" sz="1400" baseline="0" dirty="0" smtClean="0">
                          <a:latin typeface="Times New Roman" pitchFamily="18" charset="0"/>
                          <a:cs typeface="Times New Roman" pitchFamily="18" charset="0"/>
                        </a:rPr>
                        <a:t>đơ</a:t>
                      </a:r>
                      <a:r>
                        <a:rPr lang="en-US" sz="1400" baseline="0" dirty="0" smtClean="0">
                          <a:latin typeface="Times New Roman" pitchFamily="18" charset="0"/>
                          <a:cs typeface="Times New Roman" pitchFamily="18" charset="0"/>
                        </a:rPr>
                        <a:t>n </a:t>
                      </a:r>
                      <a:r>
                        <a:rPr lang="en-US" sz="1400" baseline="0" dirty="0" err="1" smtClean="0">
                          <a:latin typeface="Times New Roman" pitchFamily="18" charset="0"/>
                          <a:cs typeface="Times New Roman" pitchFamily="18" charset="0"/>
                        </a:rPr>
                        <a:t>vị</a:t>
                      </a:r>
                      <a:r>
                        <a:rPr lang="en-US" sz="1400" baseline="0" dirty="0" smtClean="0">
                          <a:latin typeface="Times New Roman" pitchFamily="18" charset="0"/>
                          <a:cs typeface="Times New Roman" pitchFamily="18" charset="0"/>
                        </a:rPr>
                        <a:t> </a:t>
                      </a:r>
                      <a:r>
                        <a:rPr lang="vi-VN" sz="1400" baseline="0" dirty="0" smtClean="0">
                          <a:latin typeface="Times New Roman" pitchFamily="18" charset="0"/>
                          <a:cs typeface="Times New Roman" pitchFamily="18" charset="0"/>
                        </a:rPr>
                        <a:t>đ</a:t>
                      </a:r>
                      <a:r>
                        <a:rPr lang="en-US" sz="1400" baseline="0" dirty="0" smtClean="0">
                          <a:latin typeface="Times New Roman" pitchFamily="18" charset="0"/>
                          <a:cs typeface="Times New Roman" pitchFamily="18" charset="0"/>
                        </a:rPr>
                        <a:t>o </a:t>
                      </a:r>
                      <a:r>
                        <a:rPr lang="en-US" sz="1400" baseline="0" dirty="0" err="1" smtClean="0">
                          <a:latin typeface="Times New Roman" pitchFamily="18" charset="0"/>
                          <a:cs typeface="Times New Roman" pitchFamily="18" charset="0"/>
                        </a:rPr>
                        <a:t>thời</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gian</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nào</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khác</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không</a:t>
                      </a:r>
                      <a:r>
                        <a:rPr lang="en-US" sz="1400" baseline="0" dirty="0" smtClean="0">
                          <a:latin typeface="Times New Roman" pitchFamily="18" charset="0"/>
                          <a:cs typeface="Times New Roman" pitchFamily="18" charset="0"/>
                        </a:rPr>
                        <a:t>.</a:t>
                      </a:r>
                    </a:p>
                    <a:p>
                      <a:r>
                        <a:rPr lang="en-US" sz="1400" baseline="0" dirty="0" smtClean="0">
                          <a:latin typeface="Times New Roman" pitchFamily="18" charset="0"/>
                          <a:cs typeface="Times New Roman" pitchFamily="18" charset="0"/>
                        </a:rPr>
                        <a:t>?</a:t>
                      </a:r>
                      <a:r>
                        <a:rPr lang="vi-VN" sz="1400" baseline="0" dirty="0" smtClean="0">
                          <a:latin typeface="Times New Roman" pitchFamily="18" charset="0"/>
                          <a:cs typeface="Times New Roman" pitchFamily="18" charset="0"/>
                        </a:rPr>
                        <a:t> Ư</a:t>
                      </a:r>
                      <a:r>
                        <a:rPr lang="en-US" sz="1400" baseline="0" dirty="0" smtClean="0">
                          <a:latin typeface="Times New Roman" pitchFamily="18" charset="0"/>
                          <a:cs typeface="Times New Roman" pitchFamily="18" charset="0"/>
                        </a:rPr>
                        <a:t>u </a:t>
                      </a:r>
                      <a:r>
                        <a:rPr lang="en-US" sz="1400" baseline="0" dirty="0" err="1" smtClean="0">
                          <a:latin typeface="Times New Roman" pitchFamily="18" charset="0"/>
                          <a:cs typeface="Times New Roman" pitchFamily="18" charset="0"/>
                        </a:rPr>
                        <a:t>thế</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và</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cách</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sử</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dụng</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của</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mỗi</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loại</a:t>
                      </a:r>
                      <a:r>
                        <a:rPr lang="en-US" sz="1400" baseline="0" dirty="0" smtClean="0">
                          <a:latin typeface="Times New Roman" pitchFamily="18" charset="0"/>
                          <a:cs typeface="Times New Roman" pitchFamily="18" charset="0"/>
                        </a:rPr>
                        <a:t> </a:t>
                      </a:r>
                      <a:r>
                        <a:rPr lang="vi-VN" sz="1400" baseline="0" dirty="0" smtClean="0">
                          <a:latin typeface="Times New Roman" pitchFamily="18" charset="0"/>
                          <a:cs typeface="Times New Roman" pitchFamily="18" charset="0"/>
                        </a:rPr>
                        <a:t>đồng</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hồ</a:t>
                      </a:r>
                      <a:r>
                        <a:rPr lang="en-US" sz="1400" baseline="0" dirty="0" smtClean="0">
                          <a:latin typeface="Times New Roman" pitchFamily="18" charset="0"/>
                          <a:cs typeface="Times New Roman" pitchFamily="18" charset="0"/>
                        </a:rPr>
                        <a:t> </a:t>
                      </a:r>
                      <a:r>
                        <a:rPr lang="vi-VN" sz="1400" baseline="0" dirty="0" smtClean="0">
                          <a:latin typeface="Times New Roman" pitchFamily="18" charset="0"/>
                          <a:cs typeface="Times New Roman" pitchFamily="18" charset="0"/>
                        </a:rPr>
                        <a:t>đ</a:t>
                      </a:r>
                      <a:r>
                        <a:rPr lang="en-US" sz="1400" baseline="0" dirty="0" smtClean="0">
                          <a:latin typeface="Times New Roman" pitchFamily="18" charset="0"/>
                          <a:cs typeface="Times New Roman" pitchFamily="18" charset="0"/>
                        </a:rPr>
                        <a:t>o </a:t>
                      </a:r>
                      <a:r>
                        <a:rPr lang="en-US" sz="1400" baseline="0" dirty="0" err="1" smtClean="0">
                          <a:latin typeface="Times New Roman" pitchFamily="18" charset="0"/>
                          <a:cs typeface="Times New Roman" pitchFamily="18" charset="0"/>
                        </a:rPr>
                        <a:t>thời</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gian</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là</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gì</a:t>
                      </a:r>
                      <a:r>
                        <a:rPr lang="en-US" sz="1400" baseline="0" dirty="0" smtClean="0">
                          <a:latin typeface="Times New Roman" pitchFamily="18" charset="0"/>
                          <a:cs typeface="Times New Roman" pitchFamily="18" charset="0"/>
                        </a:rPr>
                        <a:t>.</a:t>
                      </a:r>
                    </a:p>
                    <a:p>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Mối</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liên</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hệ</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giữa</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các</a:t>
                      </a:r>
                      <a:r>
                        <a:rPr lang="en-US" sz="1400" baseline="0" dirty="0" smtClean="0">
                          <a:latin typeface="Times New Roman" pitchFamily="18" charset="0"/>
                          <a:cs typeface="Times New Roman" pitchFamily="18" charset="0"/>
                        </a:rPr>
                        <a:t> </a:t>
                      </a:r>
                      <a:r>
                        <a:rPr lang="vi-VN" sz="1400" baseline="0" dirty="0" smtClean="0">
                          <a:latin typeface="Times New Roman" pitchFamily="18" charset="0"/>
                          <a:cs typeface="Times New Roman" pitchFamily="18" charset="0"/>
                        </a:rPr>
                        <a:t>ơ</a:t>
                      </a:r>
                      <a:r>
                        <a:rPr lang="en-US" sz="1400" baseline="0" dirty="0" smtClean="0">
                          <a:latin typeface="Times New Roman" pitchFamily="18" charset="0"/>
                          <a:cs typeface="Times New Roman" pitchFamily="18" charset="0"/>
                        </a:rPr>
                        <a:t>n </a:t>
                      </a:r>
                      <a:r>
                        <a:rPr lang="en-US" sz="1400" baseline="0" dirty="0" err="1" smtClean="0">
                          <a:latin typeface="Times New Roman" pitchFamily="18" charset="0"/>
                          <a:cs typeface="Times New Roman" pitchFamily="18" charset="0"/>
                        </a:rPr>
                        <a:t>vị</a:t>
                      </a:r>
                      <a:r>
                        <a:rPr lang="en-US" sz="1400" baseline="0" dirty="0" smtClean="0">
                          <a:latin typeface="Times New Roman" pitchFamily="18" charset="0"/>
                          <a:cs typeface="Times New Roman" pitchFamily="18" charset="0"/>
                        </a:rPr>
                        <a:t> </a:t>
                      </a:r>
                      <a:r>
                        <a:rPr lang="vi-VN" sz="1400" baseline="0" dirty="0" smtClean="0">
                          <a:latin typeface="Times New Roman" pitchFamily="18" charset="0"/>
                          <a:cs typeface="Times New Roman" pitchFamily="18" charset="0"/>
                        </a:rPr>
                        <a:t>đ</a:t>
                      </a:r>
                      <a:r>
                        <a:rPr lang="en-US" sz="1400" baseline="0" dirty="0" smtClean="0">
                          <a:latin typeface="Times New Roman" pitchFamily="18" charset="0"/>
                          <a:cs typeface="Times New Roman" pitchFamily="18" charset="0"/>
                        </a:rPr>
                        <a:t>o </a:t>
                      </a:r>
                      <a:r>
                        <a:rPr lang="en-US" sz="1400" baseline="0" dirty="0" err="1" smtClean="0">
                          <a:latin typeface="Times New Roman" pitchFamily="18" charset="0"/>
                          <a:cs typeface="Times New Roman" pitchFamily="18" charset="0"/>
                        </a:rPr>
                        <a:t>thời</a:t>
                      </a:r>
                      <a:r>
                        <a:rPr lang="en-US" sz="1400" baseline="0" dirty="0" smtClean="0">
                          <a:latin typeface="Times New Roman" pitchFamily="18" charset="0"/>
                          <a:cs typeface="Times New Roman" pitchFamily="18" charset="0"/>
                        </a:rPr>
                        <a:t> </a:t>
                      </a:r>
                      <a:r>
                        <a:rPr lang="en-US" sz="1400" baseline="0" dirty="0" err="1" smtClean="0">
                          <a:latin typeface="Times New Roman" pitchFamily="18" charset="0"/>
                          <a:cs typeface="Times New Roman" pitchFamily="18" charset="0"/>
                        </a:rPr>
                        <a:t>gian</a:t>
                      </a:r>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a:t>
                      </a:r>
                      <a:endParaRPr lang="en-US" sz="1400" dirty="0">
                        <a:latin typeface="Times New Roman" pitchFamily="18" charset="0"/>
                        <a:cs typeface="Times New Roman" pitchFamily="18" charset="0"/>
                      </a:endParaRPr>
                    </a:p>
                  </a:txBody>
                  <a:tcPr marL="68580" marR="68580" marT="34290" marB="34290"/>
                </a:tc>
                <a:tc>
                  <a:txBody>
                    <a:bodyPr/>
                    <a:lstStyle/>
                    <a:p>
                      <a:endParaRPr lang="en-US" sz="14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1"/>
                  </a:ext>
                </a:extLst>
              </a:tr>
            </a:tbl>
          </a:graphicData>
        </a:graphic>
      </p:graphicFrame>
      <p:sp>
        <p:nvSpPr>
          <p:cNvPr id="6" name="TextBox 5"/>
          <p:cNvSpPr txBox="1"/>
          <p:nvPr/>
        </p:nvSpPr>
        <p:spPr>
          <a:xfrm>
            <a:off x="1689410" y="764419"/>
            <a:ext cx="5628578" cy="300082"/>
          </a:xfrm>
          <a:prstGeom prst="rect">
            <a:avLst/>
          </a:prstGeom>
          <a:noFill/>
        </p:spPr>
        <p:txBody>
          <a:bodyPr wrap="square" lIns="68580" tIns="34290" rIns="68580" bIns="34290" rtlCol="0">
            <a:spAutoFit/>
          </a:bodyPr>
          <a:lstStyle/>
          <a:p>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Em</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hãy</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kể</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tên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a:t>
            </a:r>
            <a:r>
              <a:rPr lang="en-US" sz="1500" dirty="0">
                <a:latin typeface="Times New Roman" pitchFamily="18" charset="0"/>
                <a:cs typeface="Times New Roman" pitchFamily="18" charset="0"/>
              </a:rPr>
              <a:t> </a:t>
            </a:r>
            <a:r>
              <a:rPr lang="vi-VN" sz="1500" dirty="0">
                <a:latin typeface="Times New Roman" pitchFamily="18" charset="0"/>
                <a:cs typeface="Times New Roman" pitchFamily="18" charset="0"/>
              </a:rPr>
              <a:t>đơ</a:t>
            </a:r>
            <a:r>
              <a:rPr lang="en-US" sz="1500" dirty="0">
                <a:latin typeface="Times New Roman" pitchFamily="18" charset="0"/>
                <a:cs typeface="Times New Roman" pitchFamily="18" charset="0"/>
              </a:rPr>
              <a:t>n </a:t>
            </a:r>
            <a:r>
              <a:rPr lang="en-US" sz="1500" dirty="0" err="1">
                <a:latin typeface="Times New Roman" pitchFamily="18" charset="0"/>
                <a:cs typeface="Times New Roman" pitchFamily="18" charset="0"/>
              </a:rPr>
              <a:t>vị</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và</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dụng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cụ</a:t>
            </a:r>
            <a:r>
              <a:rPr lang="en-US" sz="1500" dirty="0">
                <a:latin typeface="Times New Roman" pitchFamily="18" charset="0"/>
                <a:cs typeface="Times New Roman" pitchFamily="18" charset="0"/>
              </a:rPr>
              <a:t> </a:t>
            </a:r>
            <a:r>
              <a:rPr lang="vi-VN" sz="1500" dirty="0">
                <a:latin typeface="Times New Roman" pitchFamily="18" charset="0"/>
                <a:cs typeface="Times New Roman" pitchFamily="18" charset="0"/>
              </a:rPr>
              <a:t>đ</a:t>
            </a:r>
            <a:r>
              <a:rPr lang="en-US" sz="1500" dirty="0">
                <a:latin typeface="Times New Roman" pitchFamily="18" charset="0"/>
                <a:cs typeface="Times New Roman" pitchFamily="18" charset="0"/>
              </a:rPr>
              <a:t>o </a:t>
            </a:r>
            <a:r>
              <a:rPr lang="en-US" sz="1500" dirty="0" err="1">
                <a:latin typeface="Times New Roman" pitchFamily="18" charset="0"/>
                <a:cs typeface="Times New Roman" pitchFamily="18" charset="0"/>
              </a:rPr>
              <a:t>thời</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gian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mà</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em</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biết</a:t>
            </a:r>
            <a:r>
              <a:rPr lang="en-US" sz="1500" dirty="0">
                <a:latin typeface="Times New Roman" pitchFamily="18" charset="0"/>
                <a:cs typeface="Times New Roman" pitchFamily="18" charset="0"/>
              </a:rPr>
              <a:t>.</a:t>
            </a:r>
          </a:p>
        </p:txBody>
      </p:sp>
      <p:sp>
        <p:nvSpPr>
          <p:cNvPr id="2" name="TextBox 1"/>
          <p:cNvSpPr txBox="1"/>
          <p:nvPr/>
        </p:nvSpPr>
        <p:spPr>
          <a:xfrm>
            <a:off x="1788562" y="1103971"/>
            <a:ext cx="4340612" cy="300082"/>
          </a:xfrm>
          <a:prstGeom prst="rect">
            <a:avLst/>
          </a:prstGeom>
          <a:noFill/>
        </p:spPr>
        <p:txBody>
          <a:bodyPr wrap="square" lIns="68580" tIns="34290" rIns="68580" bIns="34290" rtlCol="0">
            <a:spAutoFit/>
          </a:bodyPr>
          <a:lstStyle/>
          <a:p>
            <a:r>
              <a:rPr lang="en-US" sz="1500" dirty="0" err="1">
                <a:latin typeface="Times New Roman" pitchFamily="18" charset="0"/>
                <a:cs typeface="Times New Roman" pitchFamily="18" charset="0"/>
              </a:rPr>
              <a:t>Dự</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kiến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các</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ph</a:t>
            </a:r>
            <a:r>
              <a:rPr lang="vi-VN" sz="1500" dirty="0">
                <a:latin typeface="Times New Roman" pitchFamily="18" charset="0"/>
                <a:cs typeface="Times New Roman" pitchFamily="18" charset="0"/>
              </a:rPr>
              <a:t>ươ</a:t>
            </a:r>
            <a:r>
              <a:rPr lang="en-US" sz="1500" dirty="0" err="1">
                <a:latin typeface="Times New Roman" pitchFamily="18" charset="0"/>
                <a:cs typeface="Times New Roman" pitchFamily="18" charset="0"/>
              </a:rPr>
              <a:t>ng</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án</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trả</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lời</a:t>
            </a:r>
            <a:endParaRPr lang="en-US" sz="1500" dirty="0">
              <a:latin typeface="Times New Roman" pitchFamily="18" charset="0"/>
              <a:cs typeface="Times New Roman" pitchFamily="18" charset="0"/>
            </a:endParaRPr>
          </a:p>
        </p:txBody>
      </p:sp>
    </p:spTree>
    <p:extLst>
      <p:ext uri="{BB962C8B-B14F-4D97-AF65-F5344CB8AC3E}">
        <p14:creationId xmlns:p14="http://schemas.microsoft.com/office/powerpoint/2010/main" val="15475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3" name="Text Box 9"/>
          <p:cNvSpPr txBox="1">
            <a:spLocks noChangeArrowheads="1"/>
          </p:cNvSpPr>
          <p:nvPr/>
        </p:nvSpPr>
        <p:spPr bwMode="auto">
          <a:xfrm>
            <a:off x="3321581" y="627511"/>
            <a:ext cx="5881687" cy="1361911"/>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100" b="1">
                <a:solidFill>
                  <a:srgbClr val="0000FF"/>
                </a:solidFill>
                <a:latin typeface="Times New Roman" panose="02020603050405020304" pitchFamily="18" charset="0"/>
                <a:cs typeface="Times New Roman" panose="02020603050405020304" pitchFamily="18" charset="0"/>
              </a:rPr>
              <a:t>? Dự </a:t>
            </a:r>
            <a:r>
              <a:rPr lang="vi-VN" altLang="en-US" sz="2100" b="1">
                <a:solidFill>
                  <a:srgbClr val="0000FF"/>
                </a:solidFill>
                <a:latin typeface="Times New Roman" panose="02020603050405020304" pitchFamily="18" charset="0"/>
                <a:cs typeface="Times New Roman" panose="02020603050405020304" pitchFamily="18" charset="0"/>
              </a:rPr>
              <a:t>đ</a:t>
            </a:r>
            <a:r>
              <a:rPr lang="en-US" altLang="en-US" sz="2100" b="1">
                <a:solidFill>
                  <a:srgbClr val="0000FF"/>
                </a:solidFill>
                <a:latin typeface="Times New Roman" panose="02020603050405020304" pitchFamily="18" charset="0"/>
                <a:cs typeface="Times New Roman" panose="02020603050405020304" pitchFamily="18" charset="0"/>
              </a:rPr>
              <a:t>oán thời gian của một bạn HS </a:t>
            </a:r>
            <a:r>
              <a:rPr lang="vi-VN" altLang="en-US" sz="2100" b="1">
                <a:solidFill>
                  <a:srgbClr val="0000FF"/>
                </a:solidFill>
                <a:latin typeface="Times New Roman" panose="02020603050405020304" pitchFamily="18" charset="0"/>
                <a:cs typeface="Times New Roman" panose="02020603050405020304" pitchFamily="18" charset="0"/>
              </a:rPr>
              <a:t>đ</a:t>
            </a:r>
            <a:r>
              <a:rPr lang="en-US" altLang="en-US" sz="2100" b="1">
                <a:solidFill>
                  <a:srgbClr val="0000FF"/>
                </a:solidFill>
                <a:latin typeface="Times New Roman" panose="02020603050405020304" pitchFamily="18" charset="0"/>
                <a:cs typeface="Times New Roman" panose="02020603050405020304" pitchFamily="18" charset="0"/>
              </a:rPr>
              <a:t>i từ </a:t>
            </a:r>
            <a:r>
              <a:rPr lang="vi-VN" altLang="en-US" sz="2100" b="1">
                <a:solidFill>
                  <a:srgbClr val="0000FF"/>
                </a:solidFill>
                <a:latin typeface="Times New Roman" panose="02020603050405020304" pitchFamily="18" charset="0"/>
                <a:cs typeface="Times New Roman" panose="02020603050405020304" pitchFamily="18" charset="0"/>
              </a:rPr>
              <a:t>đầu</a:t>
            </a:r>
            <a:r>
              <a:rPr lang="en-US" altLang="en-US" sz="2100" b="1">
                <a:solidFill>
                  <a:srgbClr val="0000FF"/>
                </a:solidFill>
                <a:latin typeface="Times New Roman" panose="02020603050405020304" pitchFamily="18" charset="0"/>
                <a:cs typeface="Times New Roman" panose="02020603050405020304" pitchFamily="18" charset="0"/>
              </a:rPr>
              <a:t> lớp </a:t>
            </a:r>
          </a:p>
          <a:p>
            <a:pPr algn="just" eaLnBrk="1" fontAlgn="base" hangingPunct="1">
              <a:spcBef>
                <a:spcPct val="50000"/>
              </a:spcBef>
              <a:spcAft>
                <a:spcPct val="0"/>
              </a:spcAft>
            </a:pPr>
            <a:r>
              <a:rPr lang="vi-VN" altLang="en-US" sz="2100" b="1">
                <a:solidFill>
                  <a:srgbClr val="0000FF"/>
                </a:solidFill>
                <a:latin typeface="Times New Roman" panose="02020603050405020304" pitchFamily="18" charset="0"/>
                <a:cs typeface="Times New Roman" panose="02020603050405020304" pitchFamily="18" charset="0"/>
              </a:rPr>
              <a:t>đến</a:t>
            </a:r>
            <a:r>
              <a:rPr lang="en-US" altLang="en-US" sz="2100" b="1">
                <a:solidFill>
                  <a:srgbClr val="0000FF"/>
                </a:solidFill>
                <a:latin typeface="Times New Roman" panose="02020603050405020304" pitchFamily="18" charset="0"/>
                <a:cs typeface="Times New Roman" panose="02020603050405020304" pitchFamily="18" charset="0"/>
              </a:rPr>
              <a:t> cuối lớp học.</a:t>
            </a:r>
          </a:p>
          <a:p>
            <a:pPr algn="just" eaLnBrk="1" fontAlgn="base" hangingPunct="1">
              <a:spcBef>
                <a:spcPct val="50000"/>
              </a:spcBef>
              <a:spcAft>
                <a:spcPct val="0"/>
              </a:spcAft>
            </a:pPr>
            <a:r>
              <a:rPr lang="en-US" altLang="en-US" sz="2100" b="1">
                <a:solidFill>
                  <a:srgbClr val="0000FF"/>
                </a:solidFill>
                <a:latin typeface="Times New Roman" panose="02020603050405020304" pitchFamily="18" charset="0"/>
                <a:cs typeface="Times New Roman" panose="02020603050405020304" pitchFamily="18" charset="0"/>
              </a:rPr>
              <a:t>? Dùng </a:t>
            </a:r>
            <a:r>
              <a:rPr lang="vi-VN" altLang="en-US" sz="2100" b="1">
                <a:solidFill>
                  <a:srgbClr val="0000FF"/>
                </a:solidFill>
                <a:latin typeface="Times New Roman" panose="02020603050405020304" pitchFamily="18" charset="0"/>
                <a:cs typeface="Times New Roman" panose="02020603050405020304" pitchFamily="18" charset="0"/>
              </a:rPr>
              <a:t>đơ</a:t>
            </a:r>
            <a:r>
              <a:rPr lang="en-US" altLang="en-US" sz="2100" b="1">
                <a:solidFill>
                  <a:srgbClr val="0000FF"/>
                </a:solidFill>
                <a:latin typeface="Times New Roman" panose="02020603050405020304" pitchFamily="18" charset="0"/>
                <a:cs typeface="Times New Roman" panose="02020603050405020304" pitchFamily="18" charset="0"/>
              </a:rPr>
              <a:t>n vị </a:t>
            </a:r>
            <a:r>
              <a:rPr lang="vi-VN" altLang="en-US" sz="2100" b="1">
                <a:solidFill>
                  <a:srgbClr val="0000FF"/>
                </a:solidFill>
                <a:latin typeface="Times New Roman" panose="02020603050405020304" pitchFamily="18" charset="0"/>
                <a:cs typeface="Times New Roman" panose="02020603050405020304" pitchFamily="18" charset="0"/>
              </a:rPr>
              <a:t>đ</a:t>
            </a:r>
            <a:r>
              <a:rPr lang="en-US" altLang="en-US" sz="2100" b="1">
                <a:solidFill>
                  <a:srgbClr val="0000FF"/>
                </a:solidFill>
                <a:latin typeface="Times New Roman" panose="02020603050405020304" pitchFamily="18" charset="0"/>
                <a:cs typeface="Times New Roman" panose="02020603050405020304" pitchFamily="18" charset="0"/>
              </a:rPr>
              <a:t>o thời gian nào</a:t>
            </a:r>
          </a:p>
        </p:txBody>
      </p:sp>
      <p:grpSp>
        <p:nvGrpSpPr>
          <p:cNvPr id="6148" name="Group 3"/>
          <p:cNvGrpSpPr>
            <a:grpSpLocks/>
          </p:cNvGrpSpPr>
          <p:nvPr/>
        </p:nvGrpSpPr>
        <p:grpSpPr bwMode="auto">
          <a:xfrm>
            <a:off x="-1" y="0"/>
            <a:ext cx="3134918" cy="5135166"/>
            <a:chOff x="-28576" y="-11112"/>
            <a:chExt cx="3886200" cy="6846888"/>
          </a:xfrm>
        </p:grpSpPr>
        <p:sp>
          <p:nvSpPr>
            <p:cNvPr id="615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1800" b="1">
                <a:solidFill>
                  <a:srgbClr val="000000"/>
                </a:solidFill>
                <a:latin typeface="VNI-Swiss-Condense" pitchFamily="2" charset="0"/>
              </a:endParaRPr>
            </a:p>
          </p:txBody>
        </p:sp>
        <p:sp>
          <p:nvSpPr>
            <p:cNvPr id="615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500" b="1" kern="10">
                  <a:solidFill>
                    <a:srgbClr val="FF00FF"/>
                  </a:solidFill>
                  <a:latin typeface="Times New Roman" panose="02020603050405020304" pitchFamily="18" charset="0"/>
                  <a:cs typeface="Times New Roman" panose="02020603050405020304" pitchFamily="18" charset="0"/>
                </a:rPr>
                <a:t>Bài 3 Đo </a:t>
              </a:r>
              <a:r>
                <a:rPr lang="vi-VN" sz="4500" b="1" kern="10">
                  <a:solidFill>
                    <a:srgbClr val="FF00FF"/>
                  </a:solidFill>
                  <a:latin typeface="Times New Roman" panose="02020603050405020304" pitchFamily="18" charset="0"/>
                  <a:cs typeface="Times New Roman" panose="02020603050405020304" pitchFamily="18" charset="0"/>
                </a:rPr>
                <a:t>độ</a:t>
              </a:r>
              <a:r>
                <a:rPr lang="en-US" sz="4500" b="1" kern="10">
                  <a:solidFill>
                    <a:srgbClr val="FF00FF"/>
                  </a:solidFill>
                  <a:latin typeface="Times New Roman" panose="02020603050405020304" pitchFamily="18" charset="0"/>
                  <a:cs typeface="Times New Roman" panose="02020603050405020304" pitchFamily="18" charset="0"/>
                </a:rPr>
                <a:t> dài, khối l</a:t>
              </a:r>
              <a:r>
                <a:rPr lang="vi-VN" sz="4500" b="1" kern="10">
                  <a:solidFill>
                    <a:srgbClr val="FF00FF"/>
                  </a:solidFill>
                  <a:latin typeface="Times New Roman" panose="02020603050405020304" pitchFamily="18" charset="0"/>
                  <a:cs typeface="Times New Roman" panose="02020603050405020304" pitchFamily="18" charset="0"/>
                </a:rPr>
                <a:t>ượng</a:t>
              </a:r>
              <a:r>
                <a:rPr lang="en-US" sz="4500" b="1" kern="10">
                  <a:solidFill>
                    <a:srgbClr val="FF00FF"/>
                  </a:solidFill>
                  <a:latin typeface="Times New Roman" panose="02020603050405020304" pitchFamily="18" charset="0"/>
                  <a:cs typeface="Times New Roman" panose="02020603050405020304" pitchFamily="18" charset="0"/>
                </a:rPr>
                <a:t>, thời gian:</a:t>
              </a:r>
              <a:endParaRPr lang="en-US" sz="4500" b="1" kern="10" dirty="0">
                <a:solidFill>
                  <a:srgbClr val="FF00FF"/>
                </a:solidFill>
                <a:latin typeface="Times New Roman" panose="02020603050405020304" pitchFamily="18" charset="0"/>
                <a:cs typeface="Times New Roman" panose="02020603050405020304" pitchFamily="18" charset="0"/>
              </a:endParaRPr>
            </a:p>
          </p:txBody>
        </p:sp>
        <p:sp>
          <p:nvSpPr>
            <p:cNvPr id="6155" name="Line 22"/>
            <p:cNvSpPr>
              <a:spLocks noChangeShapeType="1"/>
            </p:cNvSpPr>
            <p:nvPr/>
          </p:nvSpPr>
          <p:spPr bwMode="auto">
            <a:xfrm>
              <a:off x="566251" y="487244"/>
              <a:ext cx="269654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a:solidFill>
                  <a:srgbClr val="000000"/>
                </a:solidFill>
              </a:endParaRPr>
            </a:p>
          </p:txBody>
        </p:sp>
      </p:grpSp>
      <p:sp>
        <p:nvSpPr>
          <p:cNvPr id="200710" name="Text Box 6"/>
          <p:cNvSpPr txBox="1">
            <a:spLocks noChangeArrowheads="1"/>
          </p:cNvSpPr>
          <p:nvPr/>
        </p:nvSpPr>
        <p:spPr bwMode="auto">
          <a:xfrm>
            <a:off x="59145" y="46434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rPr>
              <a:t>IV. ĐO </a:t>
            </a:r>
            <a:r>
              <a:rPr lang="en-US" altLang="en-US" b="1" smtClean="0">
                <a:solidFill>
                  <a:srgbClr val="FF0000"/>
                </a:solidFill>
                <a:latin typeface="Times New Roman" panose="02020603050405020304" pitchFamily="18" charset="0"/>
              </a:rPr>
              <a:t>THỜI GIAN </a:t>
            </a:r>
            <a:endParaRPr lang="en-US" altLang="en-US" b="1" dirty="0">
              <a:solidFill>
                <a:srgbClr val="FF0000"/>
              </a:solidFill>
              <a:latin typeface="Times New Roman" panose="02020603050405020304" pitchFamily="18" charset="0"/>
            </a:endParaRPr>
          </a:p>
        </p:txBody>
      </p:sp>
      <p:sp>
        <p:nvSpPr>
          <p:cNvPr id="200729" name="Text Box 25"/>
          <p:cNvSpPr txBox="1">
            <a:spLocks noChangeArrowheads="1"/>
          </p:cNvSpPr>
          <p:nvPr/>
        </p:nvSpPr>
        <p:spPr bwMode="auto">
          <a:xfrm>
            <a:off x="59143" y="845217"/>
            <a:ext cx="2880122"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a:solidFill>
                  <a:srgbClr val="FF0000"/>
                </a:solidFill>
                <a:latin typeface="Times New Roman" panose="02020603050405020304" pitchFamily="18" charset="0"/>
              </a:rPr>
              <a:t>1. </a:t>
            </a:r>
            <a:r>
              <a:rPr lang="en-US" altLang="en-US" b="1" smtClean="0">
                <a:solidFill>
                  <a:srgbClr val="FF0000"/>
                </a:solidFill>
                <a:latin typeface="Times New Roman" panose="02020603050405020304" pitchFamily="18" charset="0"/>
              </a:rPr>
              <a:t>Đ</a:t>
            </a:r>
            <a:r>
              <a:rPr lang="vi-VN" altLang="en-US" b="1" smtClean="0">
                <a:solidFill>
                  <a:srgbClr val="FF0000"/>
                </a:solidFill>
                <a:latin typeface="Times New Roman" panose="02020603050405020304" pitchFamily="18" charset="0"/>
              </a:rPr>
              <a:t>ơ</a:t>
            </a:r>
            <a:r>
              <a:rPr lang="en-US" altLang="en-US" b="1">
                <a:solidFill>
                  <a:srgbClr val="FF0000"/>
                </a:solidFill>
                <a:latin typeface="Times New Roman" panose="02020603050405020304" pitchFamily="18" charset="0"/>
              </a:rPr>
              <a:t>n </a:t>
            </a:r>
            <a:r>
              <a:rPr lang="en-US" altLang="en-US" b="1" smtClean="0">
                <a:solidFill>
                  <a:srgbClr val="FF0000"/>
                </a:solidFill>
                <a:latin typeface="Times New Roman" panose="02020603050405020304" pitchFamily="18" charset="0"/>
              </a:rPr>
              <a:t>vị </a:t>
            </a:r>
            <a:r>
              <a:rPr lang="vi-VN" altLang="en-US" b="1" smtClean="0">
                <a:solidFill>
                  <a:srgbClr val="FF0000"/>
                </a:solidFill>
                <a:latin typeface="Times New Roman" panose="02020603050405020304" pitchFamily="18" charset="0"/>
              </a:rPr>
              <a:t>đ</a:t>
            </a:r>
            <a:r>
              <a:rPr lang="en-US" altLang="en-US" b="1">
                <a:solidFill>
                  <a:srgbClr val="FF0000"/>
                </a:solidFill>
                <a:latin typeface="Times New Roman" panose="02020603050405020304" pitchFamily="18" charset="0"/>
              </a:rPr>
              <a:t>o </a:t>
            </a:r>
            <a:r>
              <a:rPr lang="en-US" altLang="en-US" b="1" smtClean="0">
                <a:solidFill>
                  <a:srgbClr val="FF0000"/>
                </a:solidFill>
                <a:latin typeface="Times New Roman" panose="02020603050405020304" pitchFamily="18" charset="0"/>
              </a:rPr>
              <a:t>thời gian</a:t>
            </a:r>
            <a:endParaRPr lang="en-US" altLang="en-US"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5600702"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2" name="AutoShape 6"/>
          <p:cNvSpPr>
            <a:spLocks noChangeArrowheads="1"/>
          </p:cNvSpPr>
          <p:nvPr/>
        </p:nvSpPr>
        <p:spPr bwMode="auto">
          <a:xfrm>
            <a:off x="2433111" y="1898480"/>
            <a:ext cx="7001933" cy="3236687"/>
          </a:xfrm>
          <a:prstGeom prst="cloudCallout">
            <a:avLst>
              <a:gd name="adj1" fmla="val -51536"/>
              <a:gd name="adj2" fmla="val 71566"/>
            </a:avLst>
          </a:prstGeom>
          <a:solidFill>
            <a:srgbClr val="FFFFFF"/>
          </a:solidFill>
          <a:ln w="12700" cap="sq">
            <a:solidFill>
              <a:srgbClr val="FF33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algn="just">
              <a:lnSpc>
                <a:spcPct val="107000"/>
              </a:lnSpc>
              <a:spcBef>
                <a:spcPts val="450"/>
              </a:spcBef>
              <a:spcAft>
                <a:spcPts val="450"/>
              </a:spcAft>
              <a:buFontTx/>
              <a:buChar char="-"/>
            </a:pPr>
            <a:r>
              <a:rPr lang="en-US" sz="2100">
                <a:solidFill>
                  <a:srgbClr val="000000"/>
                </a:solidFill>
                <a:latin typeface="Times New Roman"/>
                <a:ea typeface="Calibri"/>
                <a:cs typeface="Times New Roman"/>
              </a:rPr>
              <a:t>Đơn vị đo thời gian trong hệ thống đo lường chính thức của nước ta hiện nay là giây, kí hiệu là s. </a:t>
            </a:r>
          </a:p>
          <a:p>
            <a:pPr marL="342900" indent="-342900" algn="just">
              <a:lnSpc>
                <a:spcPct val="107000"/>
              </a:lnSpc>
              <a:spcBef>
                <a:spcPts val="450"/>
              </a:spcBef>
              <a:spcAft>
                <a:spcPts val="450"/>
              </a:spcAft>
              <a:buFontTx/>
              <a:buChar char="-"/>
            </a:pPr>
            <a:r>
              <a:rPr lang="en-US" sz="2100">
                <a:solidFill>
                  <a:srgbClr val="000000"/>
                </a:solidFill>
                <a:latin typeface="Times New Roman"/>
                <a:ea typeface="Calibri"/>
                <a:cs typeface="Times New Roman"/>
              </a:rPr>
              <a:t>Các </a:t>
            </a:r>
            <a:r>
              <a:rPr lang="vi-VN" sz="2100">
                <a:solidFill>
                  <a:srgbClr val="000000"/>
                </a:solidFill>
                <a:latin typeface="Times New Roman"/>
                <a:ea typeface="Calibri"/>
                <a:cs typeface="Times New Roman"/>
              </a:rPr>
              <a:t>đơ</a:t>
            </a:r>
            <a:r>
              <a:rPr lang="en-US" sz="2100">
                <a:solidFill>
                  <a:srgbClr val="000000"/>
                </a:solidFill>
                <a:latin typeface="Times New Roman"/>
                <a:ea typeface="Calibri"/>
                <a:cs typeface="Times New Roman"/>
              </a:rPr>
              <a:t>n vị thời gian nhỏ h</a:t>
            </a:r>
            <a:r>
              <a:rPr lang="vi-VN" sz="2100">
                <a:solidFill>
                  <a:srgbClr val="000000"/>
                </a:solidFill>
                <a:latin typeface="Times New Roman"/>
                <a:ea typeface="Calibri"/>
                <a:cs typeface="Times New Roman"/>
              </a:rPr>
              <a:t>ơ</a:t>
            </a:r>
            <a:r>
              <a:rPr lang="en-US" sz="2100">
                <a:solidFill>
                  <a:srgbClr val="000000"/>
                </a:solidFill>
                <a:latin typeface="Times New Roman"/>
                <a:ea typeface="Calibri"/>
                <a:cs typeface="Times New Roman"/>
              </a:rPr>
              <a:t>n và lớn h</a:t>
            </a:r>
            <a:r>
              <a:rPr lang="vi-VN" sz="2100">
                <a:solidFill>
                  <a:srgbClr val="000000"/>
                </a:solidFill>
                <a:latin typeface="Times New Roman"/>
                <a:ea typeface="Calibri"/>
                <a:cs typeface="Times New Roman"/>
              </a:rPr>
              <a:t>ơ</a:t>
            </a:r>
            <a:r>
              <a:rPr lang="en-US" sz="2100">
                <a:solidFill>
                  <a:srgbClr val="000000"/>
                </a:solidFill>
                <a:latin typeface="Times New Roman"/>
                <a:ea typeface="Calibri"/>
                <a:cs typeface="Times New Roman"/>
              </a:rPr>
              <a:t>n giây thường gặp là giờ (h), phút, ngày, tuần, tháng,...</a:t>
            </a:r>
            <a:endParaRPr lang="en-US" sz="2100">
              <a:latin typeface="Calibri"/>
              <a:ea typeface="Calibri"/>
              <a:cs typeface="Times New Roman"/>
            </a:endParaRPr>
          </a:p>
        </p:txBody>
      </p:sp>
      <p:sp>
        <p:nvSpPr>
          <p:cNvPr id="2" name="TextBox 1"/>
          <p:cNvSpPr txBox="1"/>
          <p:nvPr/>
        </p:nvSpPr>
        <p:spPr>
          <a:xfrm>
            <a:off x="3855245" y="116692"/>
            <a:ext cx="4814359" cy="300082"/>
          </a:xfrm>
          <a:prstGeom prst="rect">
            <a:avLst/>
          </a:prstGeom>
          <a:noFill/>
        </p:spPr>
        <p:txBody>
          <a:bodyPr wrap="square" lIns="68580" tIns="34290" rIns="68580" bIns="34290" rtlCol="0">
            <a:spAutoFit/>
          </a:bodyPr>
          <a:lstStyle/>
          <a:p>
            <a:r>
              <a:rPr lang="en-US" sz="1500">
                <a:solidFill>
                  <a:srgbClr val="FF0000"/>
                </a:solidFill>
                <a:latin typeface="Times New Roman" pitchFamily="18" charset="0"/>
                <a:cs typeface="Times New Roman" pitchFamily="18" charset="0"/>
              </a:rPr>
              <a:t>HOẠT ĐỘNG 2: HÌNH THÀNH KIẾN THỨC</a:t>
            </a:r>
          </a:p>
        </p:txBody>
      </p:sp>
    </p:spTree>
    <p:extLst>
      <p:ext uri="{BB962C8B-B14F-4D97-AF65-F5344CB8AC3E}">
        <p14:creationId xmlns:p14="http://schemas.microsoft.com/office/powerpoint/2010/main" val="2761246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0710"/>
                                        </p:tgtEl>
                                        <p:attrNameLst>
                                          <p:attrName>style.visibility</p:attrName>
                                        </p:attrNameLst>
                                      </p:cBhvr>
                                      <p:to>
                                        <p:strVal val="visible"/>
                                      </p:to>
                                    </p:set>
                                    <p:anim calcmode="discrete" valueType="clr">
                                      <p:cBhvr override="childStyle">
                                        <p:cTn id="7" dur="80"/>
                                        <p:tgtEl>
                                          <p:spTgt spid="2007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0710"/>
                                        </p:tgtEl>
                                        <p:attrNameLst>
                                          <p:attrName>fillcolor</p:attrName>
                                        </p:attrNameLst>
                                      </p:cBhvr>
                                      <p:tavLst>
                                        <p:tav tm="0">
                                          <p:val>
                                            <p:clrVal>
                                              <a:schemeClr val="accent2"/>
                                            </p:clrVal>
                                          </p:val>
                                        </p:tav>
                                        <p:tav tm="50000">
                                          <p:val>
                                            <p:clrVal>
                                              <a:schemeClr val="hlink"/>
                                            </p:clrVal>
                                          </p:val>
                                        </p:tav>
                                      </p:tavLst>
                                    </p:anim>
                                    <p:set>
                                      <p:cBhvr>
                                        <p:cTn id="9" dur="80"/>
                                        <p:tgtEl>
                                          <p:spTgt spid="2007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0729"/>
                                        </p:tgtEl>
                                        <p:attrNameLst>
                                          <p:attrName>style.visibility</p:attrName>
                                        </p:attrNameLst>
                                      </p:cBhvr>
                                      <p:to>
                                        <p:strVal val="visible"/>
                                      </p:to>
                                    </p:set>
                                    <p:anim calcmode="discrete" valueType="clr">
                                      <p:cBhvr override="childStyle">
                                        <p:cTn id="14" dur="80"/>
                                        <p:tgtEl>
                                          <p:spTgt spid="2007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0729"/>
                                        </p:tgtEl>
                                        <p:attrNameLst>
                                          <p:attrName>fillcolor</p:attrName>
                                        </p:attrNameLst>
                                      </p:cBhvr>
                                      <p:tavLst>
                                        <p:tav tm="0">
                                          <p:val>
                                            <p:clrVal>
                                              <a:schemeClr val="accent2"/>
                                            </p:clrVal>
                                          </p:val>
                                        </p:tav>
                                        <p:tav tm="50000">
                                          <p:val>
                                            <p:clrVal>
                                              <a:schemeClr val="hlink"/>
                                            </p:clrVal>
                                          </p:val>
                                        </p:tav>
                                      </p:tavLst>
                                    </p:anim>
                                    <p:set>
                                      <p:cBhvr>
                                        <p:cTn id="16" dur="80"/>
                                        <p:tgtEl>
                                          <p:spTgt spid="200729"/>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00713"/>
                                        </p:tgtEl>
                                        <p:attrNameLst>
                                          <p:attrName>style.visibility</p:attrName>
                                        </p:attrNameLst>
                                      </p:cBhvr>
                                      <p:to>
                                        <p:strVal val="visible"/>
                                      </p:to>
                                    </p:set>
                                    <p:animEffect transition="in" filter="checkerboard(across)">
                                      <p:cBhvr>
                                        <p:cTn id="21" dur="500"/>
                                        <p:tgtEl>
                                          <p:spTgt spid="200713"/>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2"/>
                                        </p:tgtEl>
                                        <p:attrNameLst>
                                          <p:attrName>style.visibility</p:attrName>
                                        </p:attrNameLst>
                                      </p:cBhvr>
                                      <p:to>
                                        <p:strVal val="visible"/>
                                      </p:to>
                                    </p:set>
                                    <p:anim calcmode="discrete" valueType="clr">
                                      <p:cBhvr override="childStyle">
                                        <p:cTn id="2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
                                        </p:tgtEl>
                                        <p:attrNameLst>
                                          <p:attrName>fillcolor</p:attrName>
                                        </p:attrNameLst>
                                      </p:cBhvr>
                                      <p:tavLst>
                                        <p:tav tm="0">
                                          <p:val>
                                            <p:clrVal>
                                              <a:schemeClr val="accent2"/>
                                            </p:clrVal>
                                          </p:val>
                                        </p:tav>
                                        <p:tav tm="50000">
                                          <p:val>
                                            <p:clrVal>
                                              <a:schemeClr val="hlink"/>
                                            </p:clrVal>
                                          </p:val>
                                        </p:tav>
                                      </p:tavLst>
                                    </p:anim>
                                    <p:set>
                                      <p:cBhvr>
                                        <p:cTn id="28"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3" grpId="0" animBg="1"/>
      <p:bldP spid="200710" grpId="0"/>
      <p:bldP spid="200729"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3"/>
          <p:cNvGrpSpPr>
            <a:grpSpLocks/>
          </p:cNvGrpSpPr>
          <p:nvPr/>
        </p:nvGrpSpPr>
        <p:grpSpPr bwMode="auto">
          <a:xfrm>
            <a:off x="-2" y="0"/>
            <a:ext cx="8991602" cy="5135166"/>
            <a:chOff x="-28576" y="-11112"/>
            <a:chExt cx="3886200" cy="6846888"/>
          </a:xfrm>
        </p:grpSpPr>
        <p:sp>
          <p:nvSpPr>
            <p:cNvPr id="615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1800" b="1">
                <a:solidFill>
                  <a:srgbClr val="000000"/>
                </a:solidFill>
                <a:latin typeface="VNI-Swiss-Condense" pitchFamily="2" charset="0"/>
              </a:endParaRPr>
            </a:p>
          </p:txBody>
        </p:sp>
        <p:sp>
          <p:nvSpPr>
            <p:cNvPr id="615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500" b="1" kern="10">
                  <a:solidFill>
                    <a:srgbClr val="FF00FF"/>
                  </a:solidFill>
                  <a:latin typeface="Times New Roman" panose="02020603050405020304" pitchFamily="18" charset="0"/>
                  <a:cs typeface="Times New Roman" panose="02020603050405020304" pitchFamily="18" charset="0"/>
                </a:rPr>
                <a:t>Bài 3 Đo </a:t>
              </a:r>
              <a:r>
                <a:rPr lang="vi-VN" sz="4500" b="1" kern="10">
                  <a:solidFill>
                    <a:srgbClr val="FF00FF"/>
                  </a:solidFill>
                  <a:latin typeface="Times New Roman" panose="02020603050405020304" pitchFamily="18" charset="0"/>
                  <a:cs typeface="Times New Roman" panose="02020603050405020304" pitchFamily="18" charset="0"/>
                </a:rPr>
                <a:t>độ</a:t>
              </a:r>
              <a:r>
                <a:rPr lang="en-US" sz="4500" b="1" kern="10">
                  <a:solidFill>
                    <a:srgbClr val="FF00FF"/>
                  </a:solidFill>
                  <a:latin typeface="Times New Roman" panose="02020603050405020304" pitchFamily="18" charset="0"/>
                  <a:cs typeface="Times New Roman" panose="02020603050405020304" pitchFamily="18" charset="0"/>
                </a:rPr>
                <a:t> dài, khối l</a:t>
              </a:r>
              <a:r>
                <a:rPr lang="vi-VN" sz="4500" b="1" kern="10">
                  <a:solidFill>
                    <a:srgbClr val="FF00FF"/>
                  </a:solidFill>
                  <a:latin typeface="Times New Roman" panose="02020603050405020304" pitchFamily="18" charset="0"/>
                  <a:cs typeface="Times New Roman" panose="02020603050405020304" pitchFamily="18" charset="0"/>
                </a:rPr>
                <a:t>ượng</a:t>
              </a:r>
              <a:r>
                <a:rPr lang="en-US" sz="4500" b="1" kern="10">
                  <a:solidFill>
                    <a:srgbClr val="FF00FF"/>
                  </a:solidFill>
                  <a:latin typeface="Times New Roman" panose="02020603050405020304" pitchFamily="18" charset="0"/>
                  <a:cs typeface="Times New Roman" panose="02020603050405020304" pitchFamily="18" charset="0"/>
                </a:rPr>
                <a:t>, thời gian:</a:t>
              </a:r>
              <a:endParaRPr lang="en-US" sz="4500" b="1" kern="10" dirty="0">
                <a:solidFill>
                  <a:srgbClr val="FF00FF"/>
                </a:solidFill>
                <a:latin typeface="Times New Roman" panose="02020603050405020304" pitchFamily="18" charset="0"/>
                <a:cs typeface="Times New Roman" panose="02020603050405020304" pitchFamily="18" charset="0"/>
              </a:endParaRPr>
            </a:p>
          </p:txBody>
        </p:sp>
        <p:sp>
          <p:nvSpPr>
            <p:cNvPr id="6155" name="Line 22"/>
            <p:cNvSpPr>
              <a:spLocks noChangeShapeType="1"/>
            </p:cNvSpPr>
            <p:nvPr/>
          </p:nvSpPr>
          <p:spPr bwMode="auto">
            <a:xfrm>
              <a:off x="566251" y="487244"/>
              <a:ext cx="269654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a:solidFill>
                  <a:srgbClr val="000000"/>
                </a:solidFill>
              </a:endParaRPr>
            </a:p>
          </p:txBody>
        </p:sp>
      </p:grpSp>
      <p:sp>
        <p:nvSpPr>
          <p:cNvPr id="200710" name="Text Box 6"/>
          <p:cNvSpPr txBox="1">
            <a:spLocks noChangeArrowheads="1"/>
          </p:cNvSpPr>
          <p:nvPr/>
        </p:nvSpPr>
        <p:spPr bwMode="auto">
          <a:xfrm>
            <a:off x="59145" y="46434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rPr>
              <a:t>IV. ĐO </a:t>
            </a:r>
            <a:r>
              <a:rPr lang="en-US" altLang="en-US" b="1" smtClean="0">
                <a:solidFill>
                  <a:srgbClr val="FF0000"/>
                </a:solidFill>
                <a:latin typeface="Times New Roman" panose="02020603050405020304" pitchFamily="18" charset="0"/>
              </a:rPr>
              <a:t>THỜI GIAN </a:t>
            </a:r>
            <a:endParaRPr lang="en-US" altLang="en-US" b="1" dirty="0">
              <a:solidFill>
                <a:srgbClr val="FF0000"/>
              </a:solidFill>
              <a:latin typeface="Times New Roman" panose="02020603050405020304" pitchFamily="18" charset="0"/>
            </a:endParaRPr>
          </a:p>
        </p:txBody>
      </p:sp>
      <p:sp>
        <p:nvSpPr>
          <p:cNvPr id="200729" name="Text Box 25"/>
          <p:cNvSpPr txBox="1">
            <a:spLocks noChangeArrowheads="1"/>
          </p:cNvSpPr>
          <p:nvPr/>
        </p:nvSpPr>
        <p:spPr bwMode="auto">
          <a:xfrm>
            <a:off x="59143" y="845217"/>
            <a:ext cx="2880122"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a:solidFill>
                  <a:srgbClr val="FF0000"/>
                </a:solidFill>
                <a:latin typeface="Times New Roman" panose="02020603050405020304" pitchFamily="18" charset="0"/>
              </a:rPr>
              <a:t>1. </a:t>
            </a:r>
            <a:r>
              <a:rPr lang="en-US" altLang="en-US" b="1" smtClean="0">
                <a:solidFill>
                  <a:srgbClr val="FF0000"/>
                </a:solidFill>
                <a:latin typeface="Times New Roman" panose="02020603050405020304" pitchFamily="18" charset="0"/>
              </a:rPr>
              <a:t>Đ</a:t>
            </a:r>
            <a:r>
              <a:rPr lang="vi-VN" altLang="en-US" b="1" smtClean="0">
                <a:solidFill>
                  <a:srgbClr val="FF0000"/>
                </a:solidFill>
                <a:latin typeface="Times New Roman" panose="02020603050405020304" pitchFamily="18" charset="0"/>
              </a:rPr>
              <a:t>ơ</a:t>
            </a:r>
            <a:r>
              <a:rPr lang="en-US" altLang="en-US" b="1">
                <a:solidFill>
                  <a:srgbClr val="FF0000"/>
                </a:solidFill>
                <a:latin typeface="Times New Roman" panose="02020603050405020304" pitchFamily="18" charset="0"/>
              </a:rPr>
              <a:t>n </a:t>
            </a:r>
            <a:r>
              <a:rPr lang="en-US" altLang="en-US" b="1" smtClean="0">
                <a:solidFill>
                  <a:srgbClr val="FF0000"/>
                </a:solidFill>
                <a:latin typeface="Times New Roman" panose="02020603050405020304" pitchFamily="18" charset="0"/>
              </a:rPr>
              <a:t>vị </a:t>
            </a:r>
            <a:r>
              <a:rPr lang="vi-VN" altLang="en-US" b="1" smtClean="0">
                <a:solidFill>
                  <a:srgbClr val="FF0000"/>
                </a:solidFill>
                <a:latin typeface="Times New Roman" panose="02020603050405020304" pitchFamily="18" charset="0"/>
              </a:rPr>
              <a:t>đ</a:t>
            </a:r>
            <a:r>
              <a:rPr lang="en-US" altLang="en-US" b="1">
                <a:solidFill>
                  <a:srgbClr val="FF0000"/>
                </a:solidFill>
                <a:latin typeface="Times New Roman" panose="02020603050405020304" pitchFamily="18" charset="0"/>
              </a:rPr>
              <a:t>o </a:t>
            </a:r>
            <a:r>
              <a:rPr lang="en-US" altLang="en-US" b="1" smtClean="0">
                <a:solidFill>
                  <a:srgbClr val="FF0000"/>
                </a:solidFill>
                <a:latin typeface="Times New Roman" panose="02020603050405020304" pitchFamily="18" charset="0"/>
              </a:rPr>
              <a:t>thời gian</a:t>
            </a:r>
            <a:endParaRPr lang="en-US" altLang="en-US"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5600702"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2" name="Rectangle 1"/>
          <p:cNvSpPr/>
          <p:nvPr/>
        </p:nvSpPr>
        <p:spPr>
          <a:xfrm>
            <a:off x="2286000" y="2306294"/>
            <a:ext cx="4572000" cy="530915"/>
          </a:xfrm>
          <a:prstGeom prst="rect">
            <a:avLst/>
          </a:prstGeom>
        </p:spPr>
        <p:txBody>
          <a:bodyPr lIns="68580" tIns="34290" rIns="68580" bIns="34290">
            <a:spAutoFit/>
          </a:bodyPr>
          <a:lstStyle/>
          <a:p>
            <a:pPr lvl="0" algn="ctr"/>
            <a:r>
              <a:rPr lang="en-US" sz="1500" b="1">
                <a:solidFill>
                  <a:prstClr val="white"/>
                </a:solidFill>
                <a:latin typeface="Times New Roman" pitchFamily="18" charset="0"/>
                <a:cs typeface="Times New Roman" pitchFamily="18" charset="0"/>
              </a:rPr>
              <a:t>K</a:t>
            </a:r>
          </a:p>
          <a:p>
            <a:pPr lvl="0" algn="ctr"/>
            <a:r>
              <a:rPr lang="en-US" sz="1500" b="1">
                <a:solidFill>
                  <a:prstClr val="white"/>
                </a:solidFill>
                <a:latin typeface="Times New Roman" pitchFamily="18" charset="0"/>
                <a:cs typeface="Times New Roman" pitchFamily="18" charset="0"/>
              </a:rPr>
              <a:t>(Điều em biết)</a:t>
            </a:r>
          </a:p>
        </p:txBody>
      </p:sp>
      <p:graphicFrame>
        <p:nvGraphicFramePr>
          <p:cNvPr id="13" name="Table 12"/>
          <p:cNvGraphicFramePr>
            <a:graphicFrameLocks noGrp="1"/>
          </p:cNvGraphicFramePr>
          <p:nvPr>
            <p:extLst>
              <p:ext uri="{D42A27DB-BD31-4B8C-83A1-F6EECF244321}">
                <p14:modId xmlns:p14="http://schemas.microsoft.com/office/powerpoint/2010/main" val="735441560"/>
              </p:ext>
            </p:extLst>
          </p:nvPr>
        </p:nvGraphicFramePr>
        <p:xfrm>
          <a:off x="829838" y="1721470"/>
          <a:ext cx="6540099" cy="2886795"/>
        </p:xfrm>
        <a:graphic>
          <a:graphicData uri="http://schemas.openxmlformats.org/drawingml/2006/table">
            <a:tbl>
              <a:tblPr firstRow="1" bandRow="1"/>
              <a:tblGrid>
                <a:gridCol w="2204565">
                  <a:extLst>
                    <a:ext uri="{9D8B030D-6E8A-4147-A177-3AD203B41FA5}">
                      <a16:colId xmlns:a16="http://schemas.microsoft.com/office/drawing/2014/main" val="20000"/>
                    </a:ext>
                  </a:extLst>
                </a:gridCol>
                <a:gridCol w="2204565">
                  <a:extLst>
                    <a:ext uri="{9D8B030D-6E8A-4147-A177-3AD203B41FA5}">
                      <a16:colId xmlns:a16="http://schemas.microsoft.com/office/drawing/2014/main" val="20001"/>
                    </a:ext>
                  </a:extLst>
                </a:gridCol>
                <a:gridCol w="2130969">
                  <a:extLst>
                    <a:ext uri="{9D8B030D-6E8A-4147-A177-3AD203B41FA5}">
                      <a16:colId xmlns:a16="http://schemas.microsoft.com/office/drawing/2014/main" val="20002"/>
                    </a:ext>
                  </a:extLst>
                </a:gridCol>
              </a:tblGrid>
              <a:tr h="76355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dirty="0" smtClean="0">
                          <a:latin typeface="Times New Roman" pitchFamily="18" charset="0"/>
                          <a:cs typeface="Times New Roman" pitchFamily="18" charset="0"/>
                        </a:rPr>
                        <a:t>Đ</a:t>
                      </a:r>
                      <a:r>
                        <a:rPr lang="vi-VN" sz="1500" dirty="0" smtClean="0">
                          <a:latin typeface="Times New Roman" pitchFamily="18" charset="0"/>
                          <a:cs typeface="Times New Roman" pitchFamily="18" charset="0"/>
                        </a:rPr>
                        <a:t>ơ</a:t>
                      </a:r>
                      <a:r>
                        <a:rPr lang="en-US" sz="1500" dirty="0" smtClean="0">
                          <a:latin typeface="Times New Roman" pitchFamily="18" charset="0"/>
                          <a:cs typeface="Times New Roman" pitchFamily="18" charset="0"/>
                        </a:rPr>
                        <a:t>n </a:t>
                      </a:r>
                      <a:r>
                        <a:rPr lang="en-US" sz="1500" dirty="0" err="1" smtClean="0">
                          <a:latin typeface="Times New Roman" pitchFamily="18" charset="0"/>
                          <a:cs typeface="Times New Roman" pitchFamily="18" charset="0"/>
                        </a:rPr>
                        <a:t>vị</a:t>
                      </a:r>
                      <a:endParaRPr lang="en-US" sz="1500" dirty="0">
                        <a:latin typeface="Times New Roman" pitchFamily="18" charset="0"/>
                        <a:cs typeface="Times New Roman"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smtClean="0">
                          <a:latin typeface="Times New Roman" pitchFamily="18" charset="0"/>
                          <a:cs typeface="Times New Roman" pitchFamily="18" charset="0"/>
                        </a:rPr>
                        <a:t>Kí hiệu</a:t>
                      </a:r>
                      <a:endParaRPr lang="en-US" sz="1500">
                        <a:latin typeface="Times New Roman" pitchFamily="18" charset="0"/>
                        <a:cs typeface="Times New Roman"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500" smtClean="0">
                          <a:latin typeface="Times New Roman" pitchFamily="18" charset="0"/>
                          <a:cs typeface="Times New Roman" pitchFamily="18" charset="0"/>
                        </a:rPr>
                        <a:t>Đổi ra giây</a:t>
                      </a:r>
                      <a:endParaRPr lang="en-US" sz="1500">
                        <a:latin typeface="Times New Roman" pitchFamily="18" charset="0"/>
                        <a:cs typeface="Times New Roman" pitchFamily="18" charset="0"/>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99365">
                <a:tc>
                  <a:txBody>
                    <a:bodyPr/>
                    <a:lstStyle/>
                    <a:p>
                      <a:r>
                        <a:rPr lang="en-US" sz="1500" dirty="0" err="1" smtClean="0">
                          <a:latin typeface="Times New Roman" pitchFamily="18" charset="0"/>
                          <a:cs typeface="Times New Roman" pitchFamily="18" charset="0"/>
                        </a:rPr>
                        <a:t>Ngày</a:t>
                      </a:r>
                      <a:r>
                        <a:rPr lang="en-US" sz="1500" dirty="0" smtClean="0">
                          <a:latin typeface="Times New Roman" pitchFamily="18" charset="0"/>
                          <a:cs typeface="Times New Roman" pitchFamily="18" charset="0"/>
                        </a:rPr>
                        <a:t> (day)</a:t>
                      </a: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algn="ctr"/>
                      <a:r>
                        <a:rPr lang="en-US" sz="1500" dirty="0" smtClean="0">
                          <a:latin typeface="Times New Roman" pitchFamily="18" charset="0"/>
                          <a:cs typeface="Times New Roman" pitchFamily="18" charset="0"/>
                        </a:rPr>
                        <a:t>d</a:t>
                      </a:r>
                      <a:endParaRPr lang="en-US" sz="1500" dirty="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r>
                        <a:rPr lang="en-US" sz="1500" smtClean="0">
                          <a:latin typeface="Times New Roman" pitchFamily="18" charset="0"/>
                          <a:cs typeface="Times New Roman" pitchFamily="18" charset="0"/>
                        </a:rPr>
                        <a:t>24x3600=86400s</a:t>
                      </a:r>
                      <a:endParaRPr lang="en-US" sz="150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99365">
                <a:tc>
                  <a:txBody>
                    <a:bodyPr/>
                    <a:lstStyle/>
                    <a:p>
                      <a:r>
                        <a:rPr lang="en-US" sz="1500" dirty="0" err="1" smtClean="0">
                          <a:latin typeface="Times New Roman" pitchFamily="18" charset="0"/>
                          <a:cs typeface="Times New Roman" pitchFamily="18" charset="0"/>
                        </a:rPr>
                        <a:t>Giờ</a:t>
                      </a:r>
                      <a:r>
                        <a:rPr lang="en-US" sz="1500" dirty="0" smtClean="0">
                          <a:latin typeface="Times New Roman" pitchFamily="18" charset="0"/>
                          <a:cs typeface="Times New Roman" pitchFamily="18" charset="0"/>
                        </a:rPr>
                        <a:t> (hour)</a:t>
                      </a: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algn="ctr"/>
                      <a:r>
                        <a:rPr lang="en-US" sz="1500" dirty="0" smtClean="0">
                          <a:latin typeface="Times New Roman" pitchFamily="18" charset="0"/>
                          <a:cs typeface="Times New Roman" pitchFamily="18" charset="0"/>
                        </a:rPr>
                        <a:t>h</a:t>
                      </a:r>
                      <a:endParaRPr lang="en-US" sz="1500" dirty="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r>
                        <a:rPr lang="en-US" sz="1500" smtClean="0">
                          <a:latin typeface="Times New Roman" pitchFamily="18" charset="0"/>
                          <a:cs typeface="Times New Roman" pitchFamily="18" charset="0"/>
                        </a:rPr>
                        <a:t>3600s</a:t>
                      </a:r>
                      <a:endParaRPr lang="en-US" sz="150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2"/>
                  </a:ext>
                </a:extLst>
              </a:tr>
              <a:tr h="399365">
                <a:tc>
                  <a:txBody>
                    <a:bodyPr/>
                    <a:lstStyle/>
                    <a:p>
                      <a:r>
                        <a:rPr lang="en-US" sz="1500" smtClean="0">
                          <a:latin typeface="Times New Roman" pitchFamily="18" charset="0"/>
                          <a:cs typeface="Times New Roman" pitchFamily="18" charset="0"/>
                        </a:rPr>
                        <a:t>Phút (minute)</a:t>
                      </a: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algn="ctr"/>
                      <a:r>
                        <a:rPr lang="en-US" sz="1500" dirty="0" smtClean="0">
                          <a:latin typeface="Times New Roman" pitchFamily="18" charset="0"/>
                          <a:cs typeface="Times New Roman" pitchFamily="18" charset="0"/>
                        </a:rPr>
                        <a:t>min</a:t>
                      </a:r>
                      <a:endParaRPr lang="en-US" sz="1500" dirty="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r>
                        <a:rPr lang="en-US" sz="1500" smtClean="0">
                          <a:latin typeface="Times New Roman" pitchFamily="18" charset="0"/>
                          <a:cs typeface="Times New Roman" pitchFamily="18" charset="0"/>
                        </a:rPr>
                        <a:t>60s</a:t>
                      </a:r>
                      <a:endParaRPr lang="en-US" sz="150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399365">
                <a:tc>
                  <a:txBody>
                    <a:bodyPr/>
                    <a:lstStyle/>
                    <a:p>
                      <a:r>
                        <a:rPr lang="en-US" sz="1500" smtClean="0">
                          <a:latin typeface="Times New Roman" pitchFamily="18" charset="0"/>
                          <a:cs typeface="Times New Roman" pitchFamily="18" charset="0"/>
                        </a:rPr>
                        <a:t>Giây (second)</a:t>
                      </a: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algn="ctr"/>
                      <a:r>
                        <a:rPr lang="en-US" sz="1500" dirty="0" smtClean="0">
                          <a:latin typeface="Times New Roman" pitchFamily="18" charset="0"/>
                          <a:cs typeface="Times New Roman" pitchFamily="18" charset="0"/>
                        </a:rPr>
                        <a:t>s</a:t>
                      </a:r>
                      <a:endParaRPr lang="en-US" sz="1500" dirty="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r>
                        <a:rPr lang="en-US" sz="1500" smtClean="0">
                          <a:latin typeface="Times New Roman" pitchFamily="18" charset="0"/>
                          <a:cs typeface="Times New Roman" pitchFamily="18" charset="0"/>
                        </a:rPr>
                        <a:t>1s</a:t>
                      </a:r>
                      <a:endParaRPr lang="en-US" sz="150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4"/>
                  </a:ext>
                </a:extLst>
              </a:tr>
              <a:tr h="525780">
                <a:tc>
                  <a:txBody>
                    <a:bodyPr/>
                    <a:lstStyle/>
                    <a:p>
                      <a:r>
                        <a:rPr lang="en-US" sz="1500" smtClean="0">
                          <a:latin typeface="Times New Roman" pitchFamily="18" charset="0"/>
                          <a:cs typeface="Times New Roman" pitchFamily="18" charset="0"/>
                        </a:rPr>
                        <a:t>Mili</a:t>
                      </a:r>
                      <a:r>
                        <a:rPr lang="en-US" sz="1500" baseline="0" smtClean="0">
                          <a:latin typeface="Times New Roman" pitchFamily="18" charset="0"/>
                          <a:cs typeface="Times New Roman" pitchFamily="18" charset="0"/>
                        </a:rPr>
                        <a:t> giây (milisecond)</a:t>
                      </a:r>
                      <a:endParaRPr lang="en-US" sz="1500" smtClean="0">
                        <a:latin typeface="Times New Roman" pitchFamily="18" charset="0"/>
                        <a:cs typeface="Times New Roman" pitchFamily="18" charset="0"/>
                      </a:endParaRPr>
                    </a:p>
                  </a:txBody>
                  <a:tcPr marL="68580" marR="68580" marT="34290" marB="3429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algn="ctr"/>
                      <a:r>
                        <a:rPr lang="en-US" sz="1500" dirty="0" err="1" smtClean="0">
                          <a:latin typeface="Times New Roman" pitchFamily="18" charset="0"/>
                          <a:cs typeface="Times New Roman" pitchFamily="18" charset="0"/>
                        </a:rPr>
                        <a:t>ms</a:t>
                      </a:r>
                      <a:endParaRPr lang="en-US" sz="1500" dirty="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r>
                        <a:rPr lang="en-US" sz="1500" dirty="0" err="1" smtClean="0">
                          <a:latin typeface="Times New Roman" pitchFamily="18" charset="0"/>
                          <a:cs typeface="Times New Roman" pitchFamily="18" charset="0"/>
                        </a:rPr>
                        <a:t>0,001s</a:t>
                      </a:r>
                      <a:endParaRPr lang="en-US" sz="1500" dirty="0">
                        <a:latin typeface="Times New Roman" pitchFamily="18" charset="0"/>
                        <a:cs typeface="Times New Roman" pitchFamily="18" charset="0"/>
                      </a:endParaRPr>
                    </a:p>
                  </a:txBody>
                  <a:tcPr marL="68580" marR="68580" marT="34290" marB="3429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719256" y="1206617"/>
            <a:ext cx="5291021" cy="346249"/>
          </a:xfrm>
          <a:prstGeom prst="rect">
            <a:avLst/>
          </a:prstGeom>
          <a:noFill/>
        </p:spPr>
        <p:txBody>
          <a:bodyPr wrap="square" lIns="68580" tIns="34290" rIns="68580" bIns="34290" rtlCol="0">
            <a:spAutoFit/>
          </a:bodyPr>
          <a:lstStyle/>
          <a:p>
            <a:r>
              <a:rPr lang="en-US" smtClean="0">
                <a:latin typeface="Times New Roman" pitchFamily="18" charset="0"/>
                <a:cs typeface="Times New Roman" pitchFamily="18" charset="0"/>
              </a:rPr>
              <a:t>a. Đ</a:t>
            </a:r>
            <a:r>
              <a:rPr lang="vi-VN" smtClean="0">
                <a:latin typeface="Times New Roman" pitchFamily="18" charset="0"/>
                <a:cs typeface="Times New Roman" pitchFamily="18" charset="0"/>
              </a:rPr>
              <a:t>ơ</a:t>
            </a:r>
            <a:r>
              <a:rPr lang="en-US">
                <a:latin typeface="Times New Roman" pitchFamily="18" charset="0"/>
                <a:cs typeface="Times New Roman" pitchFamily="18" charset="0"/>
              </a:rPr>
              <a:t>n </a:t>
            </a:r>
            <a:r>
              <a:rPr lang="en-US" smtClean="0">
                <a:latin typeface="Times New Roman" pitchFamily="18" charset="0"/>
                <a:cs typeface="Times New Roman" pitchFamily="18" charset="0"/>
              </a:rPr>
              <a:t>vị </a:t>
            </a:r>
            <a:r>
              <a:rPr lang="vi-VN" smtClean="0">
                <a:latin typeface="Times New Roman" pitchFamily="18" charset="0"/>
                <a:cs typeface="Times New Roman" pitchFamily="18" charset="0"/>
              </a:rPr>
              <a:t>đ</a:t>
            </a:r>
            <a:r>
              <a:rPr lang="en-US">
                <a:latin typeface="Times New Roman" pitchFamily="18" charset="0"/>
                <a:cs typeface="Times New Roman" pitchFamily="18" charset="0"/>
              </a:rPr>
              <a:t>o thời gian là giây, kí </a:t>
            </a:r>
            <a:r>
              <a:rPr lang="en-US" smtClean="0">
                <a:latin typeface="Times New Roman" pitchFamily="18" charset="0"/>
                <a:cs typeface="Times New Roman" pitchFamily="18" charset="0"/>
              </a:rPr>
              <a:t>hiệu s.</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7620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0710"/>
                                        </p:tgtEl>
                                        <p:attrNameLst>
                                          <p:attrName>style.visibility</p:attrName>
                                        </p:attrNameLst>
                                      </p:cBhvr>
                                      <p:to>
                                        <p:strVal val="visible"/>
                                      </p:to>
                                    </p:set>
                                    <p:anim calcmode="discrete" valueType="clr">
                                      <p:cBhvr override="childStyle">
                                        <p:cTn id="7" dur="80"/>
                                        <p:tgtEl>
                                          <p:spTgt spid="2007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0710"/>
                                        </p:tgtEl>
                                        <p:attrNameLst>
                                          <p:attrName>fillcolor</p:attrName>
                                        </p:attrNameLst>
                                      </p:cBhvr>
                                      <p:tavLst>
                                        <p:tav tm="0">
                                          <p:val>
                                            <p:clrVal>
                                              <a:schemeClr val="accent2"/>
                                            </p:clrVal>
                                          </p:val>
                                        </p:tav>
                                        <p:tav tm="50000">
                                          <p:val>
                                            <p:clrVal>
                                              <a:schemeClr val="hlink"/>
                                            </p:clrVal>
                                          </p:val>
                                        </p:tav>
                                      </p:tavLst>
                                    </p:anim>
                                    <p:set>
                                      <p:cBhvr>
                                        <p:cTn id="9" dur="80"/>
                                        <p:tgtEl>
                                          <p:spTgt spid="2007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0729"/>
                                        </p:tgtEl>
                                        <p:attrNameLst>
                                          <p:attrName>style.visibility</p:attrName>
                                        </p:attrNameLst>
                                      </p:cBhvr>
                                      <p:to>
                                        <p:strVal val="visible"/>
                                      </p:to>
                                    </p:set>
                                    <p:anim calcmode="discrete" valueType="clr">
                                      <p:cBhvr override="childStyle">
                                        <p:cTn id="14" dur="80"/>
                                        <p:tgtEl>
                                          <p:spTgt spid="2007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0729"/>
                                        </p:tgtEl>
                                        <p:attrNameLst>
                                          <p:attrName>fillcolor</p:attrName>
                                        </p:attrNameLst>
                                      </p:cBhvr>
                                      <p:tavLst>
                                        <p:tav tm="0">
                                          <p:val>
                                            <p:clrVal>
                                              <a:schemeClr val="accent2"/>
                                            </p:clrVal>
                                          </p:val>
                                        </p:tav>
                                        <p:tav tm="50000">
                                          <p:val>
                                            <p:clrVal>
                                              <a:schemeClr val="hlink"/>
                                            </p:clrVal>
                                          </p:val>
                                        </p:tav>
                                      </p:tavLst>
                                    </p:anim>
                                    <p:set>
                                      <p:cBhvr>
                                        <p:cTn id="16" dur="80"/>
                                        <p:tgtEl>
                                          <p:spTgt spid="20072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p:bldP spid="200729"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044CAA1-E598-4B5D-AB1B-47D1C68FA32D}"/>
              </a:ext>
            </a:extLst>
          </p:cNvPr>
          <p:cNvSpPr>
            <a:spLocks noGrp="1"/>
          </p:cNvSpPr>
          <p:nvPr>
            <p:ph sz="half" idx="2"/>
          </p:nvPr>
        </p:nvSpPr>
        <p:spPr>
          <a:xfrm>
            <a:off x="3144164" y="1450185"/>
            <a:ext cx="5655365" cy="3512862"/>
          </a:xfrm>
          <a:ln>
            <a:noFill/>
          </a:ln>
        </p:spPr>
        <p:txBody>
          <a:bodyPr>
            <a:normAutofit fontScale="92500" lnSpcReduction="20000"/>
          </a:bodyPr>
          <a:lstStyle/>
          <a:p>
            <a:pPr marL="0" indent="0" algn="just">
              <a:lnSpc>
                <a:spcPct val="120000"/>
              </a:lnSpc>
              <a:spcBef>
                <a:spcPts val="0"/>
              </a:spcBef>
              <a:spcAft>
                <a:spcPts val="600"/>
              </a:spcAft>
              <a:buNone/>
              <a:tabLst>
                <a:tab pos="405289" algn="l"/>
              </a:tabLst>
            </a:pPr>
            <a:r>
              <a:rPr lang="en-US" sz="1900" b="1" dirty="0">
                <a:latin typeface="Times New Roman" panose="02020603050405020304" pitchFamily="18" charset="0"/>
                <a:ea typeface="Arial" panose="020B0604020202020204" pitchFamily="34" charset="0"/>
                <a:cs typeface="Times New Roman" panose="02020603050405020304" pitchFamily="18" charset="0"/>
              </a:rPr>
              <a:t>+ Quan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sát</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1900" b="1" dirty="0">
                <a:latin typeface="Times New Roman" panose="02020603050405020304" pitchFamily="18" charset="0"/>
                <a:ea typeface="Arial" panose="020B0604020202020204" pitchFamily="34" charset="0"/>
                <a:cs typeface="Times New Roman" panose="02020603050405020304" pitchFamily="18" charset="0"/>
              </a:rPr>
              <a:t> 3.1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cho</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biết</a:t>
            </a:r>
            <a:endParaRPr lang="en-US" sz="1900" b="1"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tròn</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màu</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đỏ</a:t>
            </a:r>
            <a:r>
              <a:rPr lang="en-US" sz="1900" b="1" dirty="0">
                <a:latin typeface="Times New Roman" panose="02020603050405020304" pitchFamily="18" charset="0"/>
                <a:ea typeface="Arial" panose="020B0604020202020204" pitchFamily="34" charset="0"/>
                <a:cs typeface="Times New Roman" panose="02020603050405020304" pitchFamily="18" charset="0"/>
              </a:rPr>
              <a:t> ở 2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có</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bằng</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nhau</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không</a:t>
            </a:r>
            <a:r>
              <a:rPr lang="en-US" sz="1900" b="1" dirty="0">
                <a:latin typeface="Times New Roman" panose="02020603050405020304" pitchFamily="18" charset="0"/>
                <a:ea typeface="Arial" panose="020B0604020202020204" pitchFamily="34" charset="0"/>
                <a:cs typeface="Times New Roman" panose="02020603050405020304" pitchFamily="18" charset="0"/>
              </a:rPr>
              <a:t>?</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endParaRPr lang="en-US" sz="1500"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endParaRPr lang="en-US" sz="1500"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endParaRPr lang="en-US" sz="1500"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endParaRPr lang="en-US" sz="1500"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endParaRPr lang="en-US" sz="1500"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endParaRPr lang="en-US" sz="1500" dirty="0">
              <a:latin typeface="Times New Roman" panose="02020603050405020304" pitchFamily="18" charset="0"/>
              <a:ea typeface="Arial" panose="020B0604020202020204" pitchFamily="34" charset="0"/>
              <a:cs typeface="Times New Roman" panose="02020603050405020304" pitchFamily="18" charset="0"/>
            </a:endParaRPr>
          </a:p>
          <a:p>
            <a:pPr marL="0" indent="0" algn="just">
              <a:lnSpc>
                <a:spcPct val="120000"/>
              </a:lnSpc>
              <a:spcBef>
                <a:spcPts val="0"/>
              </a:spcBef>
              <a:spcAft>
                <a:spcPts val="600"/>
              </a:spcAft>
              <a:buNone/>
              <a:tabLst>
                <a:tab pos="405289" algn="l"/>
              </a:tabLst>
            </a:pPr>
            <a:r>
              <a:rPr lang="en-US" sz="1500"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Dựa</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vào</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quan</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sát</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hãy</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sắp</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xếp</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đoạn</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thẳng</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nằm</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ngang</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trên</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mỗi</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3.2a</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3.2b</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theo</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thứ</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tự</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ngắn</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đến</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r>
              <a:rPr lang="en-US" sz="1900" b="1" dirty="0" err="1">
                <a:latin typeface="Times New Roman" panose="02020603050405020304" pitchFamily="18" charset="0"/>
                <a:ea typeface="Arial" panose="020B0604020202020204" pitchFamily="34" charset="0"/>
                <a:cs typeface="Times New Roman" panose="02020603050405020304" pitchFamily="18" charset="0"/>
              </a:rPr>
              <a:t>dài</a:t>
            </a:r>
            <a:r>
              <a:rPr lang="en-US" sz="1900" b="1" dirty="0">
                <a:latin typeface="Times New Roman" panose="02020603050405020304" pitchFamily="18" charset="0"/>
                <a:ea typeface="Arial" panose="020B0604020202020204" pitchFamily="34" charset="0"/>
                <a:cs typeface="Times New Roman" panose="02020603050405020304" pitchFamily="18" charset="0"/>
              </a:rPr>
              <a:t>. </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8" name="Content Placeholder 7">
            <a:extLst>
              <a:ext uri="{FF2B5EF4-FFF2-40B4-BE49-F238E27FC236}">
                <a16:creationId xmlns:a16="http://schemas.microsoft.com/office/drawing/2014/main" id="{E1B24782-C445-468D-97EA-AA7E6D5B7DFA}"/>
              </a:ext>
            </a:extLst>
          </p:cNvPr>
          <p:cNvSpPr txBox="1">
            <a:spLocks noGrp="1"/>
          </p:cNvSpPr>
          <p:nvPr>
            <p:ph sz="half" idx="1"/>
          </p:nvPr>
        </p:nvSpPr>
        <p:spPr>
          <a:xfrm>
            <a:off x="113971" y="143940"/>
            <a:ext cx="5644019" cy="584775"/>
          </a:xfrm>
          <a:prstGeom prst="rect">
            <a:avLst/>
          </a:prstGeom>
          <a:noFill/>
          <a:ln>
            <a:noFill/>
          </a:ln>
        </p:spPr>
        <p:txBody>
          <a:bodyPr wrap="square" rtlCol="0">
            <a:spAutoFit/>
          </a:bodyPr>
          <a:lstStyle/>
          <a:p>
            <a:pPr marL="0" indent="0">
              <a:buNone/>
            </a:pPr>
            <a:r>
              <a:rPr lang="en-US" sz="3200" b="1" u="sng" dirty="0">
                <a:solidFill>
                  <a:srgbClr val="000000"/>
                </a:solidFill>
                <a:latin typeface="Times New Roman" panose="02020603050405020304" pitchFamily="18" charset="0"/>
                <a:ea typeface="Calibri" panose="020F0502020204030204" pitchFamily="34" charset="0"/>
              </a:rPr>
              <a:t>I. </a:t>
            </a:r>
            <a:r>
              <a:rPr lang="en-US" sz="3200" b="1" u="sng" dirty="0" err="1">
                <a:solidFill>
                  <a:srgbClr val="000000"/>
                </a:solidFill>
                <a:latin typeface="Times New Roman" panose="02020603050405020304" pitchFamily="18" charset="0"/>
                <a:ea typeface="Calibri" panose="020F0502020204030204" pitchFamily="34" charset="0"/>
              </a:rPr>
              <a:t>Sự</a:t>
            </a:r>
            <a:r>
              <a:rPr lang="en-US" sz="3200" b="1" u="sng"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cảm</a:t>
            </a:r>
            <a:r>
              <a:rPr lang="en-US" sz="3200" b="1" u="sng"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nhận</a:t>
            </a:r>
            <a:r>
              <a:rPr lang="en-US" sz="3200" b="1" u="sng"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hiện</a:t>
            </a:r>
            <a:r>
              <a:rPr lang="en-US" sz="3200" b="1" u="sng" dirty="0">
                <a:solidFill>
                  <a:srgbClr val="000000"/>
                </a:solidFill>
                <a:latin typeface="Times New Roman" panose="02020603050405020304" pitchFamily="18" charset="0"/>
                <a:ea typeface="Calibri" panose="020F0502020204030204" pitchFamily="34" charset="0"/>
              </a:rPr>
              <a:t> </a:t>
            </a:r>
            <a:r>
              <a:rPr lang="en-US" sz="3200" b="1" u="sng" dirty="0" err="1">
                <a:solidFill>
                  <a:srgbClr val="000000"/>
                </a:solidFill>
                <a:latin typeface="Times New Roman" panose="02020603050405020304" pitchFamily="18" charset="0"/>
                <a:ea typeface="Calibri" panose="020F0502020204030204" pitchFamily="34" charset="0"/>
              </a:rPr>
              <a:t>tượng</a:t>
            </a:r>
            <a:r>
              <a:rPr lang="en-US" sz="3200" b="1" u="sng" dirty="0">
                <a:solidFill>
                  <a:srgbClr val="000000"/>
                </a:solidFill>
                <a:latin typeface="Times New Roman" panose="02020603050405020304" pitchFamily="18" charset="0"/>
                <a:ea typeface="Calibri" panose="020F0502020204030204" pitchFamily="34" charset="0"/>
              </a:rPr>
              <a:t>.</a:t>
            </a:r>
            <a:endParaRPr lang="en-US" sz="3200" u="sng" dirty="0"/>
          </a:p>
        </p:txBody>
      </p:sp>
      <p:cxnSp>
        <p:nvCxnSpPr>
          <p:cNvPr id="10" name="Straight Connector 9">
            <a:extLst>
              <a:ext uri="{FF2B5EF4-FFF2-40B4-BE49-F238E27FC236}">
                <a16:creationId xmlns:a16="http://schemas.microsoft.com/office/drawing/2014/main" id="{48761B93-E3DD-4BF7-ABDA-0B9166F4CACF}"/>
              </a:ext>
            </a:extLst>
          </p:cNvPr>
          <p:cNvCxnSpPr/>
          <p:nvPr/>
        </p:nvCxnSpPr>
        <p:spPr>
          <a:xfrm>
            <a:off x="3200400" y="1281376"/>
            <a:ext cx="0" cy="3681671"/>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313B8913-2CFB-46D4-95F2-557D88CA3EEB}"/>
              </a:ext>
            </a:extLst>
          </p:cNvPr>
          <p:cNvGrpSpPr/>
          <p:nvPr/>
        </p:nvGrpSpPr>
        <p:grpSpPr>
          <a:xfrm>
            <a:off x="4584217" y="2322993"/>
            <a:ext cx="3477225" cy="1643427"/>
            <a:chOff x="-63459" y="0"/>
            <a:chExt cx="6113683" cy="1971380"/>
          </a:xfrm>
        </p:grpSpPr>
        <p:grpSp>
          <p:nvGrpSpPr>
            <p:cNvPr id="105" name="Group 104">
              <a:extLst>
                <a:ext uri="{FF2B5EF4-FFF2-40B4-BE49-F238E27FC236}">
                  <a16:creationId xmlns:a16="http://schemas.microsoft.com/office/drawing/2014/main" id="{D5D45046-218A-4422-89F7-7953059ABEF2}"/>
                </a:ext>
              </a:extLst>
            </p:cNvPr>
            <p:cNvGrpSpPr/>
            <p:nvPr/>
          </p:nvGrpSpPr>
          <p:grpSpPr>
            <a:xfrm>
              <a:off x="-63459" y="0"/>
              <a:ext cx="2924509" cy="1494735"/>
              <a:chOff x="-63459" y="0"/>
              <a:chExt cx="2924509" cy="1494735"/>
            </a:xfrm>
          </p:grpSpPr>
          <p:cxnSp>
            <p:nvCxnSpPr>
              <p:cNvPr id="137" name="Straight Connector 136">
                <a:extLst>
                  <a:ext uri="{FF2B5EF4-FFF2-40B4-BE49-F238E27FC236}">
                    <a16:creationId xmlns:a16="http://schemas.microsoft.com/office/drawing/2014/main" id="{6CE97271-ED88-44D0-BB6F-5D877AE01002}"/>
                  </a:ext>
                </a:extLst>
              </p:cNvPr>
              <p:cNvCxnSpPr/>
              <p:nvPr/>
            </p:nvCxnSpPr>
            <p:spPr>
              <a:xfrm>
                <a:off x="943544" y="282188"/>
                <a:ext cx="15841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01F6A75-38C0-404F-97CF-250CE6248542}"/>
                  </a:ext>
                </a:extLst>
              </p:cNvPr>
              <p:cNvCxnSpPr/>
              <p:nvPr/>
            </p:nvCxnSpPr>
            <p:spPr>
              <a:xfrm>
                <a:off x="557216" y="816724"/>
                <a:ext cx="23038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0DBE2EB-E084-4998-98C9-69CAAA4AB0F5}"/>
                  </a:ext>
                </a:extLst>
              </p:cNvPr>
              <p:cNvCxnSpPr/>
              <p:nvPr/>
            </p:nvCxnSpPr>
            <p:spPr>
              <a:xfrm>
                <a:off x="727520" y="1362308"/>
                <a:ext cx="19175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33F00992-B332-40AF-8C18-632AEF003F59}"/>
                  </a:ext>
                </a:extLst>
              </p:cNvPr>
              <p:cNvGrpSpPr/>
              <p:nvPr/>
            </p:nvGrpSpPr>
            <p:grpSpPr>
              <a:xfrm>
                <a:off x="-63459" y="0"/>
                <a:ext cx="505939" cy="382820"/>
                <a:chOff x="-63459" y="0"/>
                <a:chExt cx="505939" cy="382820"/>
              </a:xfrm>
            </p:grpSpPr>
            <p:sp>
              <p:nvSpPr>
                <p:cNvPr id="147" name="Oval 146">
                  <a:extLst>
                    <a:ext uri="{FF2B5EF4-FFF2-40B4-BE49-F238E27FC236}">
                      <a16:creationId xmlns:a16="http://schemas.microsoft.com/office/drawing/2014/main" id="{789C90C2-CA26-426C-8ABD-D2B3A4A4A7DC}"/>
                    </a:ext>
                  </a:extLst>
                </p:cNvPr>
                <p:cNvSpPr/>
                <p:nvPr/>
              </p:nvSpPr>
              <p:spPr>
                <a:xfrm>
                  <a:off x="-14948" y="32197"/>
                  <a:ext cx="457428" cy="3506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 name="TextBox 35">
                  <a:extLst>
                    <a:ext uri="{FF2B5EF4-FFF2-40B4-BE49-F238E27FC236}">
                      <a16:creationId xmlns:a16="http://schemas.microsoft.com/office/drawing/2014/main" id="{C81BB945-D3C9-429D-B587-9A1642D6DB6E}"/>
                    </a:ext>
                  </a:extLst>
                </p:cNvPr>
                <p:cNvSpPr txBox="1"/>
                <p:nvPr/>
              </p:nvSpPr>
              <p:spPr>
                <a:xfrm>
                  <a:off x="-63459" y="0"/>
                  <a:ext cx="443229" cy="353837"/>
                </a:xfrm>
                <a:prstGeom prst="rect">
                  <a:avLst/>
                </a:prstGeom>
                <a:noFill/>
              </p:spPr>
              <p:txBody>
                <a:bodyPr wrap="square" rtlCol="0">
                  <a:noAutofit/>
                </a:bodyPr>
                <a:lstStyle/>
                <a:p>
                  <a:pPr eaLnBrk="0" fontAlgn="base" hangingPunct="0"/>
                  <a:r>
                    <a:rPr lang="vi-VN" sz="1100">
                      <a:solidFill>
                        <a:srgbClr val="000000"/>
                      </a:solidFill>
                      <a:latin typeface="Arial" panose="020B0604020202020204" pitchFamily="34" charset="0"/>
                      <a:ea typeface="Times New Roman" panose="02020603050405020304" pitchFamily="18" charset="0"/>
                    </a:rPr>
                    <a:t>1</a:t>
                  </a:r>
                  <a:endParaRPr lang="en-US" sz="900">
                    <a:latin typeface="Times New Roman" panose="02020603050405020304" pitchFamily="18" charset="0"/>
                    <a:ea typeface="Times New Roman" panose="02020603050405020304" pitchFamily="18" charset="0"/>
                  </a:endParaRPr>
                </a:p>
              </p:txBody>
            </p:sp>
          </p:grpSp>
          <p:grpSp>
            <p:nvGrpSpPr>
              <p:cNvPr id="141" name="Group 140">
                <a:extLst>
                  <a:ext uri="{FF2B5EF4-FFF2-40B4-BE49-F238E27FC236}">
                    <a16:creationId xmlns:a16="http://schemas.microsoft.com/office/drawing/2014/main" id="{B6426E85-77AB-4438-B59B-C142532087C1}"/>
                  </a:ext>
                </a:extLst>
              </p:cNvPr>
              <p:cNvGrpSpPr/>
              <p:nvPr/>
            </p:nvGrpSpPr>
            <p:grpSpPr>
              <a:xfrm>
                <a:off x="19120" y="539616"/>
                <a:ext cx="479973" cy="415331"/>
                <a:chOff x="19120" y="539616"/>
                <a:chExt cx="479973" cy="415331"/>
              </a:xfrm>
            </p:grpSpPr>
            <p:sp>
              <p:nvSpPr>
                <p:cNvPr id="145" name="Oval 144">
                  <a:extLst>
                    <a:ext uri="{FF2B5EF4-FFF2-40B4-BE49-F238E27FC236}">
                      <a16:creationId xmlns:a16="http://schemas.microsoft.com/office/drawing/2014/main" id="{520E65F1-FFD3-4A86-B8FB-02CCFC00DFAD}"/>
                    </a:ext>
                  </a:extLst>
                </p:cNvPr>
                <p:cNvSpPr/>
                <p:nvPr/>
              </p:nvSpPr>
              <p:spPr>
                <a:xfrm>
                  <a:off x="25133" y="543825"/>
                  <a:ext cx="473960" cy="3506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 name="TextBox 54">
                  <a:extLst>
                    <a:ext uri="{FF2B5EF4-FFF2-40B4-BE49-F238E27FC236}">
                      <a16:creationId xmlns:a16="http://schemas.microsoft.com/office/drawing/2014/main" id="{7A266F71-A933-4161-A0A8-352EF3367292}"/>
                    </a:ext>
                  </a:extLst>
                </p:cNvPr>
                <p:cNvSpPr txBox="1"/>
                <p:nvPr/>
              </p:nvSpPr>
              <p:spPr>
                <a:xfrm>
                  <a:off x="19120" y="539616"/>
                  <a:ext cx="361286" cy="415331"/>
                </a:xfrm>
                <a:prstGeom prst="rect">
                  <a:avLst/>
                </a:prstGeom>
                <a:noFill/>
              </p:spPr>
              <p:txBody>
                <a:bodyPr wrap="square" rtlCol="0">
                  <a:noAutofit/>
                </a:bodyPr>
                <a:lstStyle/>
                <a:p>
                  <a:pPr eaLnBrk="0" fontAlgn="base" hangingPunct="0"/>
                  <a:r>
                    <a:rPr lang="vi-VN" sz="900">
                      <a:solidFill>
                        <a:srgbClr val="000000"/>
                      </a:solidFill>
                      <a:latin typeface="Arial" panose="020B0604020202020204" pitchFamily="34" charset="0"/>
                      <a:ea typeface="Times New Roman" panose="02020603050405020304" pitchFamily="18" charset="0"/>
                    </a:rPr>
                    <a:t>2</a:t>
                  </a:r>
                  <a:endParaRPr lang="en-US" sz="900">
                    <a:latin typeface="Times New Roman" panose="02020603050405020304" pitchFamily="18" charset="0"/>
                    <a:ea typeface="Times New Roman" panose="02020603050405020304" pitchFamily="18" charset="0"/>
                  </a:endParaRPr>
                </a:p>
              </p:txBody>
            </p:sp>
          </p:grpSp>
          <p:grpSp>
            <p:nvGrpSpPr>
              <p:cNvPr id="142" name="Group 141">
                <a:extLst>
                  <a:ext uri="{FF2B5EF4-FFF2-40B4-BE49-F238E27FC236}">
                    <a16:creationId xmlns:a16="http://schemas.microsoft.com/office/drawing/2014/main" id="{599EDC96-9736-4E79-A569-DCA3ADA2A50A}"/>
                  </a:ext>
                </a:extLst>
              </p:cNvPr>
              <p:cNvGrpSpPr/>
              <p:nvPr/>
            </p:nvGrpSpPr>
            <p:grpSpPr>
              <a:xfrm>
                <a:off x="-32061" y="1111734"/>
                <a:ext cx="521428" cy="383001"/>
                <a:chOff x="-32061" y="1111734"/>
                <a:chExt cx="521428" cy="383001"/>
              </a:xfrm>
            </p:grpSpPr>
            <p:sp>
              <p:nvSpPr>
                <p:cNvPr id="143" name="Oval 142">
                  <a:extLst>
                    <a:ext uri="{FF2B5EF4-FFF2-40B4-BE49-F238E27FC236}">
                      <a16:creationId xmlns:a16="http://schemas.microsoft.com/office/drawing/2014/main" id="{6B136895-EB28-4AB1-8E8C-51BE1318117B}"/>
                    </a:ext>
                  </a:extLst>
                </p:cNvPr>
                <p:cNvSpPr/>
                <p:nvPr/>
              </p:nvSpPr>
              <p:spPr>
                <a:xfrm>
                  <a:off x="41613" y="1144111"/>
                  <a:ext cx="447754" cy="3506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 name="TextBox 57">
                  <a:extLst>
                    <a:ext uri="{FF2B5EF4-FFF2-40B4-BE49-F238E27FC236}">
                      <a16:creationId xmlns:a16="http://schemas.microsoft.com/office/drawing/2014/main" id="{57BB4D85-B4B7-4898-A532-2945986E877E}"/>
                    </a:ext>
                  </a:extLst>
                </p:cNvPr>
                <p:cNvSpPr txBox="1"/>
                <p:nvPr/>
              </p:nvSpPr>
              <p:spPr>
                <a:xfrm>
                  <a:off x="-32061" y="1111734"/>
                  <a:ext cx="443232" cy="363355"/>
                </a:xfrm>
                <a:prstGeom prst="rect">
                  <a:avLst/>
                </a:prstGeom>
                <a:noFill/>
              </p:spPr>
              <p:txBody>
                <a:bodyPr wrap="square" rtlCol="0">
                  <a:noAutofit/>
                </a:bodyPr>
                <a:lstStyle/>
                <a:p>
                  <a:pPr eaLnBrk="0" fontAlgn="base" hangingPunct="0"/>
                  <a:r>
                    <a:rPr lang="vi-VN" sz="1100">
                      <a:solidFill>
                        <a:srgbClr val="000000"/>
                      </a:solidFill>
                      <a:latin typeface="Arial" panose="020B0604020202020204" pitchFamily="34" charset="0"/>
                      <a:ea typeface="Times New Roman" panose="02020603050405020304" pitchFamily="18" charset="0"/>
                    </a:rPr>
                    <a:t>3</a:t>
                  </a:r>
                  <a:endParaRPr lang="en-US" sz="900">
                    <a:latin typeface="Times New Roman" panose="02020603050405020304" pitchFamily="18" charset="0"/>
                    <a:ea typeface="Times New Roman" panose="02020603050405020304" pitchFamily="18" charset="0"/>
                  </a:endParaRPr>
                </a:p>
              </p:txBody>
            </p:sp>
          </p:grpSp>
        </p:grpSp>
        <p:grpSp>
          <p:nvGrpSpPr>
            <p:cNvPr id="106" name="Group 105">
              <a:extLst>
                <a:ext uri="{FF2B5EF4-FFF2-40B4-BE49-F238E27FC236}">
                  <a16:creationId xmlns:a16="http://schemas.microsoft.com/office/drawing/2014/main" id="{66147D31-EEAE-4CB3-A437-BA88E788022C}"/>
                </a:ext>
              </a:extLst>
            </p:cNvPr>
            <p:cNvGrpSpPr/>
            <p:nvPr/>
          </p:nvGrpSpPr>
          <p:grpSpPr>
            <a:xfrm>
              <a:off x="3212599" y="41768"/>
              <a:ext cx="2837625" cy="1513670"/>
              <a:chOff x="3212599" y="41768"/>
              <a:chExt cx="2837625" cy="1513670"/>
            </a:xfrm>
          </p:grpSpPr>
          <p:grpSp>
            <p:nvGrpSpPr>
              <p:cNvPr id="110" name="Group 109">
                <a:extLst>
                  <a:ext uri="{FF2B5EF4-FFF2-40B4-BE49-F238E27FC236}">
                    <a16:creationId xmlns:a16="http://schemas.microsoft.com/office/drawing/2014/main" id="{3667ED83-BEF0-4E36-9C5C-679F76B9D3CE}"/>
                  </a:ext>
                </a:extLst>
              </p:cNvPr>
              <p:cNvGrpSpPr/>
              <p:nvPr/>
            </p:nvGrpSpPr>
            <p:grpSpPr>
              <a:xfrm>
                <a:off x="3212599" y="41768"/>
                <a:ext cx="2689304" cy="1513670"/>
                <a:chOff x="3212599" y="41768"/>
                <a:chExt cx="2689304" cy="1513670"/>
              </a:xfrm>
            </p:grpSpPr>
            <p:cxnSp>
              <p:nvCxnSpPr>
                <p:cNvPr id="125" name="Straight Connector 124">
                  <a:extLst>
                    <a:ext uri="{FF2B5EF4-FFF2-40B4-BE49-F238E27FC236}">
                      <a16:creationId xmlns:a16="http://schemas.microsoft.com/office/drawing/2014/main" id="{4DD5B845-794C-4D02-AE2B-7DAA8AC51096}"/>
                    </a:ext>
                  </a:extLst>
                </p:cNvPr>
                <p:cNvCxnSpPr/>
                <p:nvPr/>
              </p:nvCxnSpPr>
              <p:spPr>
                <a:xfrm>
                  <a:off x="3984397" y="1404096"/>
                  <a:ext cx="19175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0E8FF98-1720-4F8F-841E-53B9AA36DDFD}"/>
                    </a:ext>
                  </a:extLst>
                </p:cNvPr>
                <p:cNvGrpSpPr/>
                <p:nvPr/>
              </p:nvGrpSpPr>
              <p:grpSpPr>
                <a:xfrm>
                  <a:off x="3272748" y="41768"/>
                  <a:ext cx="488115" cy="382811"/>
                  <a:chOff x="3272748" y="41768"/>
                  <a:chExt cx="488115" cy="382811"/>
                </a:xfrm>
              </p:grpSpPr>
              <p:sp>
                <p:nvSpPr>
                  <p:cNvPr id="135" name="Oval 134">
                    <a:extLst>
                      <a:ext uri="{FF2B5EF4-FFF2-40B4-BE49-F238E27FC236}">
                        <a16:creationId xmlns:a16="http://schemas.microsoft.com/office/drawing/2014/main" id="{15DC06FD-46BE-4B96-88BD-7973CB279437}"/>
                      </a:ext>
                    </a:extLst>
                  </p:cNvPr>
                  <p:cNvSpPr/>
                  <p:nvPr/>
                </p:nvSpPr>
                <p:spPr>
                  <a:xfrm>
                    <a:off x="3303740" y="73955"/>
                    <a:ext cx="457123" cy="3506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TextBox 71">
                    <a:extLst>
                      <a:ext uri="{FF2B5EF4-FFF2-40B4-BE49-F238E27FC236}">
                        <a16:creationId xmlns:a16="http://schemas.microsoft.com/office/drawing/2014/main" id="{7D10FCB9-9426-4DC3-B951-A44ABD5E9B71}"/>
                      </a:ext>
                    </a:extLst>
                  </p:cNvPr>
                  <p:cNvSpPr txBox="1"/>
                  <p:nvPr/>
                </p:nvSpPr>
                <p:spPr>
                  <a:xfrm>
                    <a:off x="3272748" y="41768"/>
                    <a:ext cx="374566" cy="358014"/>
                  </a:xfrm>
                  <a:prstGeom prst="rect">
                    <a:avLst/>
                  </a:prstGeom>
                  <a:noFill/>
                </p:spPr>
                <p:txBody>
                  <a:bodyPr wrap="square" rtlCol="0">
                    <a:noAutofit/>
                  </a:bodyPr>
                  <a:lstStyle/>
                  <a:p>
                    <a:pPr eaLnBrk="0" fontAlgn="base" hangingPunct="0"/>
                    <a:r>
                      <a:rPr lang="vi-VN" sz="1100">
                        <a:solidFill>
                          <a:srgbClr val="000000"/>
                        </a:solidFill>
                        <a:latin typeface="Arial" panose="020B0604020202020204" pitchFamily="34" charset="0"/>
                        <a:ea typeface="Times New Roman" panose="02020603050405020304" pitchFamily="18" charset="0"/>
                      </a:rPr>
                      <a:t>1</a:t>
                    </a:r>
                    <a:endParaRPr lang="en-US" sz="900">
                      <a:latin typeface="Times New Roman" panose="02020603050405020304" pitchFamily="18" charset="0"/>
                      <a:ea typeface="Times New Roman" panose="02020603050405020304" pitchFamily="18" charset="0"/>
                    </a:endParaRPr>
                  </a:p>
                </p:txBody>
              </p:sp>
            </p:grpSp>
            <p:grpSp>
              <p:nvGrpSpPr>
                <p:cNvPr id="127" name="Group 126">
                  <a:extLst>
                    <a:ext uri="{FF2B5EF4-FFF2-40B4-BE49-F238E27FC236}">
                      <a16:creationId xmlns:a16="http://schemas.microsoft.com/office/drawing/2014/main" id="{7175CA9C-81DF-4FBE-90FB-B0F0C072D490}"/>
                    </a:ext>
                  </a:extLst>
                </p:cNvPr>
                <p:cNvGrpSpPr/>
                <p:nvPr/>
              </p:nvGrpSpPr>
              <p:grpSpPr>
                <a:xfrm>
                  <a:off x="3212625" y="562471"/>
                  <a:ext cx="504276" cy="413400"/>
                  <a:chOff x="3212625" y="562471"/>
                  <a:chExt cx="504276" cy="413400"/>
                </a:xfrm>
              </p:grpSpPr>
              <p:sp>
                <p:nvSpPr>
                  <p:cNvPr id="133" name="Oval 132">
                    <a:extLst>
                      <a:ext uri="{FF2B5EF4-FFF2-40B4-BE49-F238E27FC236}">
                        <a16:creationId xmlns:a16="http://schemas.microsoft.com/office/drawing/2014/main" id="{0C86411A-6DD1-4A76-9365-4C45F46BB271}"/>
                      </a:ext>
                    </a:extLst>
                  </p:cNvPr>
                  <p:cNvSpPr/>
                  <p:nvPr/>
                </p:nvSpPr>
                <p:spPr>
                  <a:xfrm>
                    <a:off x="3256240" y="585636"/>
                    <a:ext cx="460661" cy="3506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TextBox 69">
                    <a:extLst>
                      <a:ext uri="{FF2B5EF4-FFF2-40B4-BE49-F238E27FC236}">
                        <a16:creationId xmlns:a16="http://schemas.microsoft.com/office/drawing/2014/main" id="{847CEB86-4E63-4304-BE8E-29E15B2295B7}"/>
                      </a:ext>
                    </a:extLst>
                  </p:cNvPr>
                  <p:cNvSpPr txBox="1"/>
                  <p:nvPr/>
                </p:nvSpPr>
                <p:spPr>
                  <a:xfrm>
                    <a:off x="3212625" y="562471"/>
                    <a:ext cx="448793" cy="413400"/>
                  </a:xfrm>
                  <a:prstGeom prst="rect">
                    <a:avLst/>
                  </a:prstGeom>
                  <a:noFill/>
                </p:spPr>
                <p:txBody>
                  <a:bodyPr wrap="square" rtlCol="0">
                    <a:noAutofit/>
                  </a:bodyPr>
                  <a:lstStyle/>
                  <a:p>
                    <a:pPr eaLnBrk="0" fontAlgn="base" hangingPunct="0"/>
                    <a:r>
                      <a:rPr lang="vi-VN" sz="1100">
                        <a:solidFill>
                          <a:srgbClr val="000000"/>
                        </a:solidFill>
                        <a:latin typeface="Arial" panose="020B0604020202020204" pitchFamily="34" charset="0"/>
                        <a:ea typeface="Times New Roman" panose="02020603050405020304" pitchFamily="18" charset="0"/>
                      </a:rPr>
                      <a:t>2</a:t>
                    </a:r>
                    <a:endParaRPr lang="en-US" sz="900">
                      <a:latin typeface="Times New Roman" panose="02020603050405020304" pitchFamily="18" charset="0"/>
                      <a:ea typeface="Times New Roman" panose="02020603050405020304" pitchFamily="18" charset="0"/>
                    </a:endParaRPr>
                  </a:p>
                </p:txBody>
              </p:sp>
            </p:grpSp>
            <p:grpSp>
              <p:nvGrpSpPr>
                <p:cNvPr id="128" name="Group 127">
                  <a:extLst>
                    <a:ext uri="{FF2B5EF4-FFF2-40B4-BE49-F238E27FC236}">
                      <a16:creationId xmlns:a16="http://schemas.microsoft.com/office/drawing/2014/main" id="{15FAB0A4-95EB-4C38-BEC9-20EB37726737}"/>
                    </a:ext>
                  </a:extLst>
                </p:cNvPr>
                <p:cNvGrpSpPr/>
                <p:nvPr/>
              </p:nvGrpSpPr>
              <p:grpSpPr>
                <a:xfrm>
                  <a:off x="3212599" y="1148444"/>
                  <a:ext cx="505028" cy="406994"/>
                  <a:chOff x="3212599" y="1148444"/>
                  <a:chExt cx="505028" cy="406994"/>
                </a:xfrm>
              </p:grpSpPr>
              <p:sp>
                <p:nvSpPr>
                  <p:cNvPr id="131" name="Oval 130">
                    <a:extLst>
                      <a:ext uri="{FF2B5EF4-FFF2-40B4-BE49-F238E27FC236}">
                        <a16:creationId xmlns:a16="http://schemas.microsoft.com/office/drawing/2014/main" id="{5B5BA161-D569-4671-9292-0D79EFAF06EE}"/>
                      </a:ext>
                    </a:extLst>
                  </p:cNvPr>
                  <p:cNvSpPr/>
                  <p:nvPr/>
                </p:nvSpPr>
                <p:spPr>
                  <a:xfrm>
                    <a:off x="3272732" y="1185746"/>
                    <a:ext cx="444895" cy="3506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 name="TextBox 67">
                    <a:extLst>
                      <a:ext uri="{FF2B5EF4-FFF2-40B4-BE49-F238E27FC236}">
                        <a16:creationId xmlns:a16="http://schemas.microsoft.com/office/drawing/2014/main" id="{B4652BAC-FF9D-4535-95C2-428991E0F43A}"/>
                      </a:ext>
                    </a:extLst>
                  </p:cNvPr>
                  <p:cNvSpPr txBox="1"/>
                  <p:nvPr/>
                </p:nvSpPr>
                <p:spPr>
                  <a:xfrm>
                    <a:off x="3212599" y="1148444"/>
                    <a:ext cx="482560" cy="406994"/>
                  </a:xfrm>
                  <a:prstGeom prst="rect">
                    <a:avLst/>
                  </a:prstGeom>
                  <a:noFill/>
                </p:spPr>
                <p:txBody>
                  <a:bodyPr wrap="square" rtlCol="0">
                    <a:noAutofit/>
                  </a:bodyPr>
                  <a:lstStyle/>
                  <a:p>
                    <a:pPr eaLnBrk="0" fontAlgn="base" hangingPunct="0"/>
                    <a:r>
                      <a:rPr lang="vi-VN" sz="1100">
                        <a:solidFill>
                          <a:srgbClr val="000000"/>
                        </a:solidFill>
                        <a:latin typeface="Arial" panose="020B0604020202020204" pitchFamily="34" charset="0"/>
                        <a:ea typeface="Times New Roman" panose="02020603050405020304" pitchFamily="18" charset="0"/>
                      </a:rPr>
                      <a:t>3</a:t>
                    </a:r>
                    <a:endParaRPr lang="en-US" sz="900">
                      <a:latin typeface="Times New Roman" panose="02020603050405020304" pitchFamily="18" charset="0"/>
                      <a:ea typeface="Times New Roman" panose="02020603050405020304" pitchFamily="18" charset="0"/>
                    </a:endParaRPr>
                  </a:p>
                </p:txBody>
              </p:sp>
            </p:grpSp>
            <p:cxnSp>
              <p:nvCxnSpPr>
                <p:cNvPr id="129" name="Straight Connector 128">
                  <a:extLst>
                    <a:ext uri="{FF2B5EF4-FFF2-40B4-BE49-F238E27FC236}">
                      <a16:creationId xmlns:a16="http://schemas.microsoft.com/office/drawing/2014/main" id="{B23152CD-0C55-4A82-8A11-BE0D1DADC87D}"/>
                    </a:ext>
                  </a:extLst>
                </p:cNvPr>
                <p:cNvCxnSpPr/>
                <p:nvPr/>
              </p:nvCxnSpPr>
              <p:spPr>
                <a:xfrm>
                  <a:off x="3945854" y="184492"/>
                  <a:ext cx="19175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E0B149A-E3BF-46DB-BC35-785B968F62A6}"/>
                    </a:ext>
                  </a:extLst>
                </p:cNvPr>
                <p:cNvCxnSpPr/>
                <p:nvPr/>
              </p:nvCxnSpPr>
              <p:spPr>
                <a:xfrm>
                  <a:off x="3945854" y="825748"/>
                  <a:ext cx="191750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4321BF1B-0B21-4AE4-9045-3066B3E95242}"/>
                  </a:ext>
                </a:extLst>
              </p:cNvPr>
              <p:cNvGrpSpPr/>
              <p:nvPr/>
            </p:nvGrpSpPr>
            <p:grpSpPr>
              <a:xfrm>
                <a:off x="5782097" y="748277"/>
                <a:ext cx="105773" cy="144151"/>
                <a:chOff x="5782097" y="748277"/>
                <a:chExt cx="105773" cy="144151"/>
              </a:xfrm>
            </p:grpSpPr>
            <p:cxnSp>
              <p:nvCxnSpPr>
                <p:cNvPr id="123" name="Straight Connector 122">
                  <a:extLst>
                    <a:ext uri="{FF2B5EF4-FFF2-40B4-BE49-F238E27FC236}">
                      <a16:creationId xmlns:a16="http://schemas.microsoft.com/office/drawing/2014/main" id="{BC586852-0D2F-4D1A-933B-D96D223F7CA2}"/>
                    </a:ext>
                  </a:extLst>
                </p:cNvPr>
                <p:cNvCxnSpPr/>
                <p:nvPr/>
              </p:nvCxnSpPr>
              <p:spPr>
                <a:xfrm>
                  <a:off x="5782097" y="748277"/>
                  <a:ext cx="105773" cy="827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DBF21CA-25F2-4D80-9026-65D0504AEA93}"/>
                    </a:ext>
                  </a:extLst>
                </p:cNvPr>
                <p:cNvCxnSpPr/>
                <p:nvPr/>
              </p:nvCxnSpPr>
              <p:spPr>
                <a:xfrm flipV="1">
                  <a:off x="5782097" y="830987"/>
                  <a:ext cx="101008" cy="614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E27826D1-2DE8-4C32-B020-055B39CFD643}"/>
                  </a:ext>
                </a:extLst>
              </p:cNvPr>
              <p:cNvGrpSpPr/>
              <p:nvPr/>
            </p:nvGrpSpPr>
            <p:grpSpPr>
              <a:xfrm flipH="1">
                <a:off x="3910940" y="747368"/>
                <a:ext cx="130867" cy="144151"/>
                <a:chOff x="3921686" y="747368"/>
                <a:chExt cx="105773" cy="144151"/>
              </a:xfrm>
            </p:grpSpPr>
            <p:cxnSp>
              <p:nvCxnSpPr>
                <p:cNvPr id="121" name="Straight Connector 120">
                  <a:extLst>
                    <a:ext uri="{FF2B5EF4-FFF2-40B4-BE49-F238E27FC236}">
                      <a16:creationId xmlns:a16="http://schemas.microsoft.com/office/drawing/2014/main" id="{B904AC10-800F-4E05-8806-7A2521B01D95}"/>
                    </a:ext>
                  </a:extLst>
                </p:cNvPr>
                <p:cNvCxnSpPr/>
                <p:nvPr/>
              </p:nvCxnSpPr>
              <p:spPr>
                <a:xfrm>
                  <a:off x="3921686" y="747368"/>
                  <a:ext cx="105773" cy="827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13A6D3E-B5DA-4EDB-AD37-B864063895B6}"/>
                    </a:ext>
                  </a:extLst>
                </p:cNvPr>
                <p:cNvCxnSpPr/>
                <p:nvPr/>
              </p:nvCxnSpPr>
              <p:spPr>
                <a:xfrm flipV="1">
                  <a:off x="3921686" y="830078"/>
                  <a:ext cx="101009" cy="614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43C6FEE4-12B7-4089-899C-7D2B6A780475}"/>
                  </a:ext>
                </a:extLst>
              </p:cNvPr>
              <p:cNvGrpSpPr/>
              <p:nvPr/>
            </p:nvGrpSpPr>
            <p:grpSpPr>
              <a:xfrm>
                <a:off x="3802640" y="67014"/>
                <a:ext cx="146828" cy="228539"/>
                <a:chOff x="3802640" y="67014"/>
                <a:chExt cx="146828" cy="228539"/>
              </a:xfrm>
            </p:grpSpPr>
            <p:cxnSp>
              <p:nvCxnSpPr>
                <p:cNvPr id="119" name="Straight Connector 118">
                  <a:extLst>
                    <a:ext uri="{FF2B5EF4-FFF2-40B4-BE49-F238E27FC236}">
                      <a16:creationId xmlns:a16="http://schemas.microsoft.com/office/drawing/2014/main" id="{2DC9EA0C-C156-463A-87B5-9EFEBEA88D39}"/>
                    </a:ext>
                  </a:extLst>
                </p:cNvPr>
                <p:cNvCxnSpPr/>
                <p:nvPr/>
              </p:nvCxnSpPr>
              <p:spPr>
                <a:xfrm>
                  <a:off x="3802640" y="67014"/>
                  <a:ext cx="145483" cy="115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BC8C338-D911-463C-884E-77BBDE14C308}"/>
                    </a:ext>
                  </a:extLst>
                </p:cNvPr>
                <p:cNvCxnSpPr/>
                <p:nvPr/>
              </p:nvCxnSpPr>
              <p:spPr>
                <a:xfrm flipV="1">
                  <a:off x="3820963" y="196060"/>
                  <a:ext cx="128505" cy="994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E44E36FD-776C-4068-A1DB-E11C45A646BC}"/>
                  </a:ext>
                </a:extLst>
              </p:cNvPr>
              <p:cNvGrpSpPr/>
              <p:nvPr/>
            </p:nvGrpSpPr>
            <p:grpSpPr>
              <a:xfrm flipH="1">
                <a:off x="5852179" y="73945"/>
                <a:ext cx="198045" cy="189645"/>
                <a:chOff x="5799960" y="73945"/>
                <a:chExt cx="160069" cy="189645"/>
              </a:xfrm>
            </p:grpSpPr>
            <p:cxnSp>
              <p:nvCxnSpPr>
                <p:cNvPr id="117" name="Straight Connector 116">
                  <a:extLst>
                    <a:ext uri="{FF2B5EF4-FFF2-40B4-BE49-F238E27FC236}">
                      <a16:creationId xmlns:a16="http://schemas.microsoft.com/office/drawing/2014/main" id="{920BA50A-E46B-4CBC-939C-7F6E9CFD91D4}"/>
                    </a:ext>
                  </a:extLst>
                </p:cNvPr>
                <p:cNvCxnSpPr/>
                <p:nvPr/>
              </p:nvCxnSpPr>
              <p:spPr>
                <a:xfrm>
                  <a:off x="5809848" y="73945"/>
                  <a:ext cx="150181" cy="1104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1C05C54-482A-4104-9AAD-A601BA0FD2DB}"/>
                    </a:ext>
                  </a:extLst>
                </p:cNvPr>
                <p:cNvCxnSpPr/>
                <p:nvPr/>
              </p:nvCxnSpPr>
              <p:spPr>
                <a:xfrm flipV="1">
                  <a:off x="5799960" y="188877"/>
                  <a:ext cx="155330" cy="747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Straight Connector 114">
                <a:extLst>
                  <a:ext uri="{FF2B5EF4-FFF2-40B4-BE49-F238E27FC236}">
                    <a16:creationId xmlns:a16="http://schemas.microsoft.com/office/drawing/2014/main" id="{9CBB8003-CDEC-4299-B290-C12F4FCC3A17}"/>
                  </a:ext>
                </a:extLst>
              </p:cNvPr>
              <p:cNvCxnSpPr/>
              <p:nvPr/>
            </p:nvCxnSpPr>
            <p:spPr>
              <a:xfrm>
                <a:off x="3982393" y="1306649"/>
                <a:ext cx="7499" cy="2053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6699ECE-C1FF-45D4-8C19-30DBE05790BA}"/>
                  </a:ext>
                </a:extLst>
              </p:cNvPr>
              <p:cNvCxnSpPr/>
              <p:nvPr/>
            </p:nvCxnSpPr>
            <p:spPr>
              <a:xfrm>
                <a:off x="5900188" y="1293078"/>
                <a:ext cx="7499" cy="2053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TextBox 51">
              <a:extLst>
                <a:ext uri="{FF2B5EF4-FFF2-40B4-BE49-F238E27FC236}">
                  <a16:creationId xmlns:a16="http://schemas.microsoft.com/office/drawing/2014/main" id="{82C8E49D-BC93-441E-9CBA-0738B2820F80}"/>
                </a:ext>
              </a:extLst>
            </p:cNvPr>
            <p:cNvSpPr txBox="1"/>
            <p:nvPr/>
          </p:nvSpPr>
          <p:spPr>
            <a:xfrm>
              <a:off x="2742873" y="1571131"/>
              <a:ext cx="1745616" cy="400249"/>
            </a:xfrm>
            <a:prstGeom prst="rect">
              <a:avLst/>
            </a:prstGeom>
            <a:noFill/>
          </p:spPr>
          <p:txBody>
            <a:bodyPr wrap="square" rtlCol="0">
              <a:noAutofit/>
            </a:bodyPr>
            <a:lstStyle/>
            <a:p>
              <a:pPr eaLnBrk="0" fontAlgn="base" hangingPunct="0"/>
              <a:r>
                <a:rPr lang="vi-VN" sz="900" dirty="0" err="1">
                  <a:solidFill>
                    <a:srgbClr val="000000"/>
                  </a:solidFill>
                  <a:latin typeface="Arial" panose="020B0604020202020204" pitchFamily="34" charset="0"/>
                  <a:ea typeface="Times New Roman" panose="02020603050405020304" pitchFamily="18" charset="0"/>
                </a:rPr>
                <a:t>Hình</a:t>
              </a:r>
              <a:r>
                <a:rPr lang="vi-VN" sz="900" dirty="0">
                  <a:solidFill>
                    <a:srgbClr val="000000"/>
                  </a:solidFill>
                  <a:latin typeface="Arial" panose="020B0604020202020204" pitchFamily="34" charset="0"/>
                  <a:ea typeface="Times New Roman" panose="02020603050405020304" pitchFamily="18" charset="0"/>
                </a:rPr>
                <a:t> 3.2</a:t>
              </a:r>
              <a:endParaRPr lang="en-US" sz="900" dirty="0">
                <a:latin typeface="Times New Roman" panose="02020603050405020304" pitchFamily="18" charset="0"/>
                <a:ea typeface="Times New Roman" panose="02020603050405020304" pitchFamily="18" charset="0"/>
              </a:endParaRPr>
            </a:p>
          </p:txBody>
        </p:sp>
        <p:sp>
          <p:nvSpPr>
            <p:cNvPr id="108" name="TextBox 58">
              <a:extLst>
                <a:ext uri="{FF2B5EF4-FFF2-40B4-BE49-F238E27FC236}">
                  <a16:creationId xmlns:a16="http://schemas.microsoft.com/office/drawing/2014/main" id="{BB8160E9-2C62-4417-BA91-2E75CF92ACEB}"/>
                </a:ext>
              </a:extLst>
            </p:cNvPr>
            <p:cNvSpPr txBox="1"/>
            <p:nvPr/>
          </p:nvSpPr>
          <p:spPr>
            <a:xfrm>
              <a:off x="1458650" y="1459454"/>
              <a:ext cx="490220" cy="351091"/>
            </a:xfrm>
            <a:prstGeom prst="rect">
              <a:avLst/>
            </a:prstGeom>
            <a:noFill/>
          </p:spPr>
          <p:txBody>
            <a:bodyPr wrap="square" rtlCol="0">
              <a:noAutofit/>
            </a:bodyPr>
            <a:lstStyle/>
            <a:p>
              <a:pPr eaLnBrk="0" fontAlgn="base" hangingPunct="0"/>
              <a:r>
                <a:rPr lang="vi-VN" sz="900">
                  <a:solidFill>
                    <a:srgbClr val="000000"/>
                  </a:solidFill>
                  <a:latin typeface="Arial" panose="020B0604020202020204" pitchFamily="34" charset="0"/>
                  <a:ea typeface="Times New Roman" panose="02020603050405020304" pitchFamily="18" charset="0"/>
                </a:rPr>
                <a:t>a</a:t>
              </a:r>
              <a:endParaRPr lang="en-US" sz="900">
                <a:latin typeface="Times New Roman" panose="02020603050405020304" pitchFamily="18" charset="0"/>
                <a:ea typeface="Times New Roman" panose="02020603050405020304" pitchFamily="18" charset="0"/>
              </a:endParaRPr>
            </a:p>
          </p:txBody>
        </p:sp>
        <p:sp>
          <p:nvSpPr>
            <p:cNvPr id="109" name="TextBox 98">
              <a:extLst>
                <a:ext uri="{FF2B5EF4-FFF2-40B4-BE49-F238E27FC236}">
                  <a16:creationId xmlns:a16="http://schemas.microsoft.com/office/drawing/2014/main" id="{A6151A91-CAB4-4171-961E-E25F1BC55C6F}"/>
                </a:ext>
              </a:extLst>
            </p:cNvPr>
            <p:cNvSpPr txBox="1"/>
            <p:nvPr/>
          </p:nvSpPr>
          <p:spPr>
            <a:xfrm>
              <a:off x="4837625" y="1480806"/>
              <a:ext cx="490220" cy="361906"/>
            </a:xfrm>
            <a:prstGeom prst="rect">
              <a:avLst/>
            </a:prstGeom>
            <a:noFill/>
          </p:spPr>
          <p:txBody>
            <a:bodyPr wrap="square" rtlCol="0">
              <a:noAutofit/>
            </a:bodyPr>
            <a:lstStyle/>
            <a:p>
              <a:pPr eaLnBrk="0" fontAlgn="base" hangingPunct="0"/>
              <a:r>
                <a:rPr lang="vi-VN" sz="900">
                  <a:solidFill>
                    <a:srgbClr val="000000"/>
                  </a:solidFill>
                  <a:latin typeface="Arial" panose="020B0604020202020204" pitchFamily="34" charset="0"/>
                  <a:ea typeface="Times New Roman" panose="02020603050405020304" pitchFamily="18" charset="0"/>
                </a:rPr>
                <a:t>b</a:t>
              </a:r>
              <a:endParaRPr lang="en-US" sz="900">
                <a:latin typeface="Times New Roman" panose="02020603050405020304" pitchFamily="18" charset="0"/>
                <a:ea typeface="Times New Roman" panose="02020603050405020304" pitchFamily="18" charset="0"/>
              </a:endParaRPr>
            </a:p>
          </p:txBody>
        </p:sp>
      </p:grpSp>
      <p:grpSp>
        <p:nvGrpSpPr>
          <p:cNvPr id="150" name="Group 149">
            <a:extLst>
              <a:ext uri="{FF2B5EF4-FFF2-40B4-BE49-F238E27FC236}">
                <a16:creationId xmlns:a16="http://schemas.microsoft.com/office/drawing/2014/main" id="{85D4CDEB-9EFE-4A4C-9B10-232CC92AD743}"/>
              </a:ext>
            </a:extLst>
          </p:cNvPr>
          <p:cNvGrpSpPr/>
          <p:nvPr/>
        </p:nvGrpSpPr>
        <p:grpSpPr>
          <a:xfrm>
            <a:off x="6553201" y="147750"/>
            <a:ext cx="2386166" cy="1890600"/>
            <a:chOff x="4782184" y="3876249"/>
            <a:chExt cx="2627631" cy="1756928"/>
          </a:xfrm>
        </p:grpSpPr>
        <p:grpSp>
          <p:nvGrpSpPr>
            <p:cNvPr id="82" name="Group 81">
              <a:extLst>
                <a:ext uri="{FF2B5EF4-FFF2-40B4-BE49-F238E27FC236}">
                  <a16:creationId xmlns:a16="http://schemas.microsoft.com/office/drawing/2014/main" id="{FB1C7FFE-1C1E-4348-B192-1AB22D97A4AB}"/>
                </a:ext>
              </a:extLst>
            </p:cNvPr>
            <p:cNvGrpSpPr/>
            <p:nvPr/>
          </p:nvGrpSpPr>
          <p:grpSpPr>
            <a:xfrm>
              <a:off x="4782184" y="3876249"/>
              <a:ext cx="2627631" cy="1562100"/>
              <a:chOff x="0" y="0"/>
              <a:chExt cx="2818452" cy="1806794"/>
            </a:xfrm>
          </p:grpSpPr>
          <p:grpSp>
            <p:nvGrpSpPr>
              <p:cNvPr id="83" name="Group 82">
                <a:extLst>
                  <a:ext uri="{FF2B5EF4-FFF2-40B4-BE49-F238E27FC236}">
                    <a16:creationId xmlns:a16="http://schemas.microsoft.com/office/drawing/2014/main" id="{6B593C71-517C-4B44-B6A8-0CC68302C365}"/>
                  </a:ext>
                </a:extLst>
              </p:cNvPr>
              <p:cNvGrpSpPr/>
              <p:nvPr/>
            </p:nvGrpSpPr>
            <p:grpSpPr>
              <a:xfrm>
                <a:off x="0" y="0"/>
                <a:ext cx="2818452" cy="1534881"/>
                <a:chOff x="0" y="0"/>
                <a:chExt cx="2818452" cy="1534881"/>
              </a:xfrm>
            </p:grpSpPr>
            <p:grpSp>
              <p:nvGrpSpPr>
                <p:cNvPr id="86" name="Group 85">
                  <a:extLst>
                    <a:ext uri="{FF2B5EF4-FFF2-40B4-BE49-F238E27FC236}">
                      <a16:creationId xmlns:a16="http://schemas.microsoft.com/office/drawing/2014/main" id="{04A6B40C-029F-46D3-AB2C-F25478D26105}"/>
                    </a:ext>
                  </a:extLst>
                </p:cNvPr>
                <p:cNvGrpSpPr/>
                <p:nvPr/>
              </p:nvGrpSpPr>
              <p:grpSpPr>
                <a:xfrm>
                  <a:off x="0" y="0"/>
                  <a:ext cx="1533334" cy="1534881"/>
                  <a:chOff x="0" y="0"/>
                  <a:chExt cx="1533334" cy="1534881"/>
                </a:xfrm>
              </p:grpSpPr>
              <p:sp>
                <p:nvSpPr>
                  <p:cNvPr id="97" name="Oval 96">
                    <a:extLst>
                      <a:ext uri="{FF2B5EF4-FFF2-40B4-BE49-F238E27FC236}">
                        <a16:creationId xmlns:a16="http://schemas.microsoft.com/office/drawing/2014/main" id="{CE107987-6A02-4119-A894-ADCA471FA1AA}"/>
                      </a:ext>
                    </a:extLst>
                  </p:cNvPr>
                  <p:cNvSpPr/>
                  <p:nvPr/>
                </p:nvSpPr>
                <p:spPr>
                  <a:xfrm>
                    <a:off x="607091" y="602723"/>
                    <a:ext cx="342902" cy="34680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Oval 97">
                    <a:extLst>
                      <a:ext uri="{FF2B5EF4-FFF2-40B4-BE49-F238E27FC236}">
                        <a16:creationId xmlns:a16="http://schemas.microsoft.com/office/drawing/2014/main" id="{B3725A1F-218E-4369-8F62-318EC0327199}"/>
                      </a:ext>
                    </a:extLst>
                  </p:cNvPr>
                  <p:cNvSpPr/>
                  <p:nvPr/>
                </p:nvSpPr>
                <p:spPr>
                  <a:xfrm>
                    <a:off x="522829" y="0"/>
                    <a:ext cx="519520" cy="52688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Oval 98">
                    <a:extLst>
                      <a:ext uri="{FF2B5EF4-FFF2-40B4-BE49-F238E27FC236}">
                        <a16:creationId xmlns:a16="http://schemas.microsoft.com/office/drawing/2014/main" id="{73A037B5-C8B0-4141-BD47-33F1FC855C36}"/>
                      </a:ext>
                    </a:extLst>
                  </p:cNvPr>
                  <p:cNvSpPr/>
                  <p:nvPr/>
                </p:nvSpPr>
                <p:spPr>
                  <a:xfrm>
                    <a:off x="508071" y="1008001"/>
                    <a:ext cx="519520" cy="52688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Oval 99">
                    <a:extLst>
                      <a:ext uri="{FF2B5EF4-FFF2-40B4-BE49-F238E27FC236}">
                        <a16:creationId xmlns:a16="http://schemas.microsoft.com/office/drawing/2014/main" id="{BDA5C4D3-3DED-4009-96FC-CBCD8053719E}"/>
                      </a:ext>
                    </a:extLst>
                  </p:cNvPr>
                  <p:cNvSpPr/>
                  <p:nvPr/>
                </p:nvSpPr>
                <p:spPr>
                  <a:xfrm>
                    <a:off x="1013814" y="808990"/>
                    <a:ext cx="519520" cy="52688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Oval 100">
                    <a:extLst>
                      <a:ext uri="{FF2B5EF4-FFF2-40B4-BE49-F238E27FC236}">
                        <a16:creationId xmlns:a16="http://schemas.microsoft.com/office/drawing/2014/main" id="{30A94CFE-971F-4035-90DE-BCB30F5929F1}"/>
                      </a:ext>
                    </a:extLst>
                  </p:cNvPr>
                  <p:cNvSpPr/>
                  <p:nvPr/>
                </p:nvSpPr>
                <p:spPr>
                  <a:xfrm>
                    <a:off x="1011916" y="263368"/>
                    <a:ext cx="519520" cy="52688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 name="Oval 101">
                    <a:extLst>
                      <a:ext uri="{FF2B5EF4-FFF2-40B4-BE49-F238E27FC236}">
                        <a16:creationId xmlns:a16="http://schemas.microsoft.com/office/drawing/2014/main" id="{D6E32115-AD35-4F08-9270-ED0F7B178EF1}"/>
                      </a:ext>
                    </a:extLst>
                  </p:cNvPr>
                  <p:cNvSpPr/>
                  <p:nvPr/>
                </p:nvSpPr>
                <p:spPr>
                  <a:xfrm>
                    <a:off x="49723" y="275225"/>
                    <a:ext cx="519520" cy="52688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3" name="Oval 102">
                    <a:extLst>
                      <a:ext uri="{FF2B5EF4-FFF2-40B4-BE49-F238E27FC236}">
                        <a16:creationId xmlns:a16="http://schemas.microsoft.com/office/drawing/2014/main" id="{A90C56AC-2313-4BA2-9A3B-6A7A6082F500}"/>
                      </a:ext>
                    </a:extLst>
                  </p:cNvPr>
                  <p:cNvSpPr/>
                  <p:nvPr/>
                </p:nvSpPr>
                <p:spPr>
                  <a:xfrm>
                    <a:off x="0" y="819328"/>
                    <a:ext cx="519520" cy="52688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7" name="Group 86">
                  <a:extLst>
                    <a:ext uri="{FF2B5EF4-FFF2-40B4-BE49-F238E27FC236}">
                      <a16:creationId xmlns:a16="http://schemas.microsoft.com/office/drawing/2014/main" id="{B8AA39EE-E7CD-4ABE-A430-D9E2216E8ECF}"/>
                    </a:ext>
                  </a:extLst>
                </p:cNvPr>
                <p:cNvGrpSpPr/>
                <p:nvPr/>
              </p:nvGrpSpPr>
              <p:grpSpPr>
                <a:xfrm>
                  <a:off x="1817481" y="234144"/>
                  <a:ext cx="1000971" cy="1022860"/>
                  <a:chOff x="1817481" y="234144"/>
                  <a:chExt cx="1000971" cy="1022860"/>
                </a:xfrm>
              </p:grpSpPr>
              <p:sp>
                <p:nvSpPr>
                  <p:cNvPr id="88" name="Oval 87">
                    <a:extLst>
                      <a:ext uri="{FF2B5EF4-FFF2-40B4-BE49-F238E27FC236}">
                        <a16:creationId xmlns:a16="http://schemas.microsoft.com/office/drawing/2014/main" id="{9948D550-B867-47C2-93D1-FAED39C4269F}"/>
                      </a:ext>
                    </a:extLst>
                  </p:cNvPr>
                  <p:cNvSpPr/>
                  <p:nvPr/>
                </p:nvSpPr>
                <p:spPr>
                  <a:xfrm>
                    <a:off x="2148021" y="596955"/>
                    <a:ext cx="342902" cy="346804"/>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Oval 88">
                    <a:extLst>
                      <a:ext uri="{FF2B5EF4-FFF2-40B4-BE49-F238E27FC236}">
                        <a16:creationId xmlns:a16="http://schemas.microsoft.com/office/drawing/2014/main" id="{735D2014-D626-4681-B88E-C6C8E51D9E70}"/>
                      </a:ext>
                    </a:extLst>
                  </p:cNvPr>
                  <p:cNvSpPr/>
                  <p:nvPr/>
                </p:nvSpPr>
                <p:spPr>
                  <a:xfrm>
                    <a:off x="2185849" y="234144"/>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Oval 89">
                    <a:extLst>
                      <a:ext uri="{FF2B5EF4-FFF2-40B4-BE49-F238E27FC236}">
                        <a16:creationId xmlns:a16="http://schemas.microsoft.com/office/drawing/2014/main" id="{6103D001-1CA5-4775-AC23-783F6B93E17E}"/>
                      </a:ext>
                    </a:extLst>
                  </p:cNvPr>
                  <p:cNvSpPr/>
                  <p:nvPr/>
                </p:nvSpPr>
                <p:spPr>
                  <a:xfrm>
                    <a:off x="2185849" y="993564"/>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Oval 90">
                    <a:extLst>
                      <a:ext uri="{FF2B5EF4-FFF2-40B4-BE49-F238E27FC236}">
                        <a16:creationId xmlns:a16="http://schemas.microsoft.com/office/drawing/2014/main" id="{959FD917-3351-4473-BC68-2FF6A5569B39}"/>
                      </a:ext>
                    </a:extLst>
                  </p:cNvPr>
                  <p:cNvSpPr/>
                  <p:nvPr/>
                </p:nvSpPr>
                <p:spPr>
                  <a:xfrm>
                    <a:off x="2455261" y="911410"/>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Oval 91">
                    <a:extLst>
                      <a:ext uri="{FF2B5EF4-FFF2-40B4-BE49-F238E27FC236}">
                        <a16:creationId xmlns:a16="http://schemas.microsoft.com/office/drawing/2014/main" id="{41B0CFCE-4BFF-45B4-818B-D5650D9C37CA}"/>
                      </a:ext>
                    </a:extLst>
                  </p:cNvPr>
                  <p:cNvSpPr/>
                  <p:nvPr/>
                </p:nvSpPr>
                <p:spPr>
                  <a:xfrm>
                    <a:off x="2584430" y="625238"/>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Oval 92">
                    <a:extLst>
                      <a:ext uri="{FF2B5EF4-FFF2-40B4-BE49-F238E27FC236}">
                        <a16:creationId xmlns:a16="http://schemas.microsoft.com/office/drawing/2014/main" id="{EADEB4CB-DD34-4333-AD8B-FA0E06C9215E}"/>
                      </a:ext>
                    </a:extLst>
                  </p:cNvPr>
                  <p:cNvSpPr/>
                  <p:nvPr/>
                </p:nvSpPr>
                <p:spPr>
                  <a:xfrm>
                    <a:off x="2470710" y="315535"/>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Oval 93">
                    <a:extLst>
                      <a:ext uri="{FF2B5EF4-FFF2-40B4-BE49-F238E27FC236}">
                        <a16:creationId xmlns:a16="http://schemas.microsoft.com/office/drawing/2014/main" id="{664892ED-F12E-491B-84DE-847EF812B296}"/>
                      </a:ext>
                    </a:extLst>
                  </p:cNvPr>
                  <p:cNvSpPr/>
                  <p:nvPr/>
                </p:nvSpPr>
                <p:spPr>
                  <a:xfrm>
                    <a:off x="1924287" y="303597"/>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Oval 94">
                    <a:extLst>
                      <a:ext uri="{FF2B5EF4-FFF2-40B4-BE49-F238E27FC236}">
                        <a16:creationId xmlns:a16="http://schemas.microsoft.com/office/drawing/2014/main" id="{6864C550-6301-47A6-BD33-1429489EDEB4}"/>
                      </a:ext>
                    </a:extLst>
                  </p:cNvPr>
                  <p:cNvSpPr/>
                  <p:nvPr/>
                </p:nvSpPr>
                <p:spPr>
                  <a:xfrm>
                    <a:off x="1817481" y="576787"/>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Oval 95">
                    <a:extLst>
                      <a:ext uri="{FF2B5EF4-FFF2-40B4-BE49-F238E27FC236}">
                        <a16:creationId xmlns:a16="http://schemas.microsoft.com/office/drawing/2014/main" id="{B1605D56-0904-42B9-9F1D-F55F54B96EA8}"/>
                      </a:ext>
                    </a:extLst>
                  </p:cNvPr>
                  <p:cNvSpPr/>
                  <p:nvPr/>
                </p:nvSpPr>
                <p:spPr>
                  <a:xfrm>
                    <a:off x="1902207" y="863296"/>
                    <a:ext cx="234022" cy="26344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84" name="TextBox 28">
                <a:extLst>
                  <a:ext uri="{FF2B5EF4-FFF2-40B4-BE49-F238E27FC236}">
                    <a16:creationId xmlns:a16="http://schemas.microsoft.com/office/drawing/2014/main" id="{D57DD00A-E83B-4164-BA3B-5C8632191882}"/>
                  </a:ext>
                </a:extLst>
              </p:cNvPr>
              <p:cNvSpPr txBox="1"/>
              <p:nvPr/>
            </p:nvSpPr>
            <p:spPr>
              <a:xfrm>
                <a:off x="646005" y="1437462"/>
                <a:ext cx="450653" cy="369332"/>
              </a:xfrm>
              <a:prstGeom prst="rect">
                <a:avLst/>
              </a:prstGeom>
              <a:noFill/>
            </p:spPr>
            <p:txBody>
              <a:bodyPr wrap="square" rtlCol="0">
                <a:noAutofit/>
              </a:bodyPr>
              <a:lstStyle/>
              <a:p>
                <a:r>
                  <a:rPr lang="vi-VN">
                    <a:solidFill>
                      <a:srgbClr val="000000"/>
                    </a:solidFill>
                    <a:latin typeface="Calibri" panose="020F0502020204030204" pitchFamily="34" charset="0"/>
                    <a:ea typeface="Times New Roman" panose="02020603050405020304" pitchFamily="18" charset="0"/>
                    <a:cs typeface="Times New Roman" panose="02020603050405020304" pitchFamily="18" charset="0"/>
                  </a:rPr>
                  <a:t>a</a:t>
                </a:r>
                <a:endParaRPr lang="en-US" sz="900">
                  <a:latin typeface="Times New Roman" panose="02020603050405020304" pitchFamily="18" charset="0"/>
                  <a:ea typeface="Times New Roman" panose="02020603050405020304" pitchFamily="18" charset="0"/>
                </a:endParaRPr>
              </a:p>
            </p:txBody>
          </p:sp>
          <p:sp>
            <p:nvSpPr>
              <p:cNvPr id="85" name="TextBox 170">
                <a:extLst>
                  <a:ext uri="{FF2B5EF4-FFF2-40B4-BE49-F238E27FC236}">
                    <a16:creationId xmlns:a16="http://schemas.microsoft.com/office/drawing/2014/main" id="{0A6F7AC8-EA22-4948-9777-7F1669FF138D}"/>
                  </a:ext>
                </a:extLst>
              </p:cNvPr>
              <p:cNvSpPr txBox="1"/>
              <p:nvPr/>
            </p:nvSpPr>
            <p:spPr>
              <a:xfrm>
                <a:off x="2162674" y="1296393"/>
                <a:ext cx="450653" cy="369332"/>
              </a:xfrm>
              <a:prstGeom prst="rect">
                <a:avLst/>
              </a:prstGeom>
              <a:noFill/>
            </p:spPr>
            <p:txBody>
              <a:bodyPr wrap="square" rtlCol="0">
                <a:noAutofit/>
              </a:bodyPr>
              <a:lstStyle/>
              <a:p>
                <a:r>
                  <a:rPr lang="vi-VN">
                    <a:solidFill>
                      <a:srgbClr val="000000"/>
                    </a:solidFill>
                    <a:latin typeface="Calibri" panose="020F0502020204030204" pitchFamily="34" charset="0"/>
                    <a:ea typeface="Times New Roman" panose="02020603050405020304" pitchFamily="18" charset="0"/>
                    <a:cs typeface="Times New Roman" panose="02020603050405020304" pitchFamily="18" charset="0"/>
                  </a:rPr>
                  <a:t>b</a:t>
                </a:r>
                <a:endParaRPr lang="en-US" sz="900">
                  <a:latin typeface="Times New Roman" panose="02020603050405020304" pitchFamily="18" charset="0"/>
                  <a:ea typeface="Times New Roman" panose="02020603050405020304" pitchFamily="18" charset="0"/>
                </a:endParaRPr>
              </a:p>
            </p:txBody>
          </p:sp>
        </p:grpSp>
        <p:sp>
          <p:nvSpPr>
            <p:cNvPr id="149" name="TextBox 148">
              <a:extLst>
                <a:ext uri="{FF2B5EF4-FFF2-40B4-BE49-F238E27FC236}">
                  <a16:creationId xmlns:a16="http://schemas.microsoft.com/office/drawing/2014/main" id="{C4482750-5650-4E2D-A9A9-FAD490225E06}"/>
                </a:ext>
              </a:extLst>
            </p:cNvPr>
            <p:cNvSpPr txBox="1"/>
            <p:nvPr/>
          </p:nvSpPr>
          <p:spPr>
            <a:xfrm>
              <a:off x="5868537" y="5284364"/>
              <a:ext cx="1064525" cy="348813"/>
            </a:xfrm>
            <a:prstGeom prst="rect">
              <a:avLst/>
            </a:prstGeom>
            <a:noFill/>
          </p:spPr>
          <p:txBody>
            <a:bodyPr wrap="square" rtlCol="0">
              <a:spAutoFit/>
            </a:bodyPr>
            <a:lstStyle/>
            <a:p>
              <a:r>
                <a:rPr lang="en-US" sz="1100" dirty="0" err="1"/>
                <a:t>Hình</a:t>
              </a:r>
              <a:r>
                <a:rPr lang="en-US" sz="1100" dirty="0"/>
                <a:t> 3.1</a:t>
              </a:r>
            </a:p>
          </p:txBody>
        </p:sp>
      </p:grpSp>
      <p:sp>
        <p:nvSpPr>
          <p:cNvPr id="2" name="Rectangle 1"/>
          <p:cNvSpPr/>
          <p:nvPr/>
        </p:nvSpPr>
        <p:spPr>
          <a:xfrm>
            <a:off x="148947" y="655347"/>
            <a:ext cx="3074333" cy="5055230"/>
          </a:xfrm>
          <a:prstGeom prst="rect">
            <a:avLst/>
          </a:prstGeom>
        </p:spPr>
        <p:txBody>
          <a:bodyPr wrap="square" lIns="68580" tIns="34290" rIns="68580" bIns="34290">
            <a:spAutoFit/>
          </a:bodyPr>
          <a:lstStyle/>
          <a:p>
            <a:r>
              <a:rPr lang="vi-VN" sz="2400" b="1" dirty="0">
                <a:solidFill>
                  <a:srgbClr val="00B050"/>
                </a:solidFill>
                <a:latin typeface="+mj-lt"/>
              </a:rPr>
              <a:t>Đôi khi, các giác quan có thể khiến chúng ta cảm nhận sai hiện tượng đang diễn ra. Vì thế, đối với những hiện tượng cần sự chính xác, thay vì chỉ tin vào giác quan thì ta cần thực hiện thêm các phép đo. Kết quả đo gồm số đo và đơn vị đo.</a:t>
            </a:r>
          </a:p>
          <a:p>
            <a:r>
              <a:rPr lang="vi-VN" sz="1800" dirty="0">
                <a:latin typeface="+mj-lt"/>
              </a:rPr>
              <a:t/>
            </a:r>
            <a:br>
              <a:rPr lang="vi-VN" sz="1800" dirty="0">
                <a:latin typeface="+mj-lt"/>
              </a:rPr>
            </a:br>
            <a:endParaRPr lang="en-US" sz="1800" dirty="0">
              <a:latin typeface="+mj-lt"/>
            </a:endParaRPr>
          </a:p>
        </p:txBody>
      </p:sp>
    </p:spTree>
    <p:extLst>
      <p:ext uri="{BB962C8B-B14F-4D97-AF65-F5344CB8AC3E}">
        <p14:creationId xmlns:p14="http://schemas.microsoft.com/office/powerpoint/2010/main" val="169710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anim calcmode="lin" valueType="num">
                                      <p:cBhvr>
                                        <p:cTn id="8" dur="1000" fill="hold"/>
                                        <p:tgtEl>
                                          <p:spTgt spid="150"/>
                                        </p:tgtEl>
                                        <p:attrNameLst>
                                          <p:attrName>ppt_x</p:attrName>
                                        </p:attrNameLst>
                                      </p:cBhvr>
                                      <p:tavLst>
                                        <p:tav tm="0">
                                          <p:val>
                                            <p:strVal val="#ppt_x"/>
                                          </p:val>
                                        </p:tav>
                                        <p:tav tm="100000">
                                          <p:val>
                                            <p:strVal val="#ppt_x"/>
                                          </p:val>
                                        </p:tav>
                                      </p:tavLst>
                                    </p:anim>
                                    <p:anim calcmode="lin" valueType="num">
                                      <p:cBhvr>
                                        <p:cTn id="9"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down)">
                                      <p:cBhvr>
                                        <p:cTn id="24" dur="580">
                                          <p:stCondLst>
                                            <p:cond delay="0"/>
                                          </p:stCondLst>
                                        </p:cTn>
                                        <p:tgtEl>
                                          <p:spTgt spid="104"/>
                                        </p:tgtEl>
                                      </p:cBhvr>
                                    </p:animEffect>
                                    <p:anim calcmode="lin" valueType="num">
                                      <p:cBhvr>
                                        <p:cTn id="25" dur="1822" tmFilter="0,0; 0.14,0.36; 0.43,0.73; 0.71,0.91; 1.0,1.0">
                                          <p:stCondLst>
                                            <p:cond delay="0"/>
                                          </p:stCondLst>
                                        </p:cTn>
                                        <p:tgtEl>
                                          <p:spTgt spid="10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4"/>
                                        </p:tgtEl>
                                        <p:attrNameLst>
                                          <p:attrName>ppt_y</p:attrName>
                                        </p:attrNameLst>
                                      </p:cBhvr>
                                      <p:tavLst>
                                        <p:tav tm="0" fmla="#ppt_y-sin(pi*$)/81">
                                          <p:val>
                                            <p:fltVal val="0"/>
                                          </p:val>
                                        </p:tav>
                                        <p:tav tm="100000">
                                          <p:val>
                                            <p:fltVal val="1"/>
                                          </p:val>
                                        </p:tav>
                                      </p:tavLst>
                                    </p:anim>
                                    <p:animScale>
                                      <p:cBhvr>
                                        <p:cTn id="30" dur="26">
                                          <p:stCondLst>
                                            <p:cond delay="650"/>
                                          </p:stCondLst>
                                        </p:cTn>
                                        <p:tgtEl>
                                          <p:spTgt spid="104"/>
                                        </p:tgtEl>
                                      </p:cBhvr>
                                      <p:to x="100000" y="60000"/>
                                    </p:animScale>
                                    <p:animScale>
                                      <p:cBhvr>
                                        <p:cTn id="31" dur="166" decel="50000">
                                          <p:stCondLst>
                                            <p:cond delay="676"/>
                                          </p:stCondLst>
                                        </p:cTn>
                                        <p:tgtEl>
                                          <p:spTgt spid="104"/>
                                        </p:tgtEl>
                                      </p:cBhvr>
                                      <p:to x="100000" y="100000"/>
                                    </p:animScale>
                                    <p:animScale>
                                      <p:cBhvr>
                                        <p:cTn id="32" dur="26">
                                          <p:stCondLst>
                                            <p:cond delay="1312"/>
                                          </p:stCondLst>
                                        </p:cTn>
                                        <p:tgtEl>
                                          <p:spTgt spid="104"/>
                                        </p:tgtEl>
                                      </p:cBhvr>
                                      <p:to x="100000" y="80000"/>
                                    </p:animScale>
                                    <p:animScale>
                                      <p:cBhvr>
                                        <p:cTn id="33" dur="166" decel="50000">
                                          <p:stCondLst>
                                            <p:cond delay="1338"/>
                                          </p:stCondLst>
                                        </p:cTn>
                                        <p:tgtEl>
                                          <p:spTgt spid="104"/>
                                        </p:tgtEl>
                                      </p:cBhvr>
                                      <p:to x="100000" y="100000"/>
                                    </p:animScale>
                                    <p:animScale>
                                      <p:cBhvr>
                                        <p:cTn id="34" dur="26">
                                          <p:stCondLst>
                                            <p:cond delay="1642"/>
                                          </p:stCondLst>
                                        </p:cTn>
                                        <p:tgtEl>
                                          <p:spTgt spid="104"/>
                                        </p:tgtEl>
                                      </p:cBhvr>
                                      <p:to x="100000" y="90000"/>
                                    </p:animScale>
                                    <p:animScale>
                                      <p:cBhvr>
                                        <p:cTn id="35" dur="166" decel="50000">
                                          <p:stCondLst>
                                            <p:cond delay="1668"/>
                                          </p:stCondLst>
                                        </p:cTn>
                                        <p:tgtEl>
                                          <p:spTgt spid="104"/>
                                        </p:tgtEl>
                                      </p:cBhvr>
                                      <p:to x="100000" y="100000"/>
                                    </p:animScale>
                                    <p:animScale>
                                      <p:cBhvr>
                                        <p:cTn id="36" dur="26">
                                          <p:stCondLst>
                                            <p:cond delay="1808"/>
                                          </p:stCondLst>
                                        </p:cTn>
                                        <p:tgtEl>
                                          <p:spTgt spid="104"/>
                                        </p:tgtEl>
                                      </p:cBhvr>
                                      <p:to x="100000" y="95000"/>
                                    </p:animScale>
                                    <p:animScale>
                                      <p:cBhvr>
                                        <p:cTn id="37" dur="166" decel="50000">
                                          <p:stCondLst>
                                            <p:cond delay="1834"/>
                                          </p:stCondLst>
                                        </p:cTn>
                                        <p:tgtEl>
                                          <p:spTgt spid="104"/>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 calcmode="lin" valueType="num">
                                      <p:cBhvr additive="base">
                                        <p:cTn id="42"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ircle(in)">
                                      <p:cBhvr>
                                        <p:cTn id="4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3"/>
          <p:cNvGrpSpPr>
            <a:grpSpLocks/>
          </p:cNvGrpSpPr>
          <p:nvPr/>
        </p:nvGrpSpPr>
        <p:grpSpPr bwMode="auto">
          <a:xfrm>
            <a:off x="-146321" y="23173"/>
            <a:ext cx="9196535" cy="5135166"/>
            <a:chOff x="-28576" y="-11112"/>
            <a:chExt cx="3886200" cy="6846888"/>
          </a:xfrm>
        </p:grpSpPr>
        <p:sp>
          <p:nvSpPr>
            <p:cNvPr id="615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1800" b="1">
                <a:solidFill>
                  <a:srgbClr val="000000"/>
                </a:solidFill>
                <a:latin typeface="VNI-Swiss-Condense" pitchFamily="2" charset="0"/>
              </a:endParaRPr>
            </a:p>
          </p:txBody>
        </p:sp>
        <p:sp>
          <p:nvSpPr>
            <p:cNvPr id="615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500" b="1" kern="10">
                  <a:solidFill>
                    <a:srgbClr val="FF00FF"/>
                  </a:solidFill>
                  <a:latin typeface="Times New Roman" panose="02020603050405020304" pitchFamily="18" charset="0"/>
                  <a:cs typeface="Times New Roman" panose="02020603050405020304" pitchFamily="18" charset="0"/>
                </a:rPr>
                <a:t>Bài 3 Đo </a:t>
              </a:r>
              <a:r>
                <a:rPr lang="vi-VN" sz="4500" b="1" kern="10">
                  <a:solidFill>
                    <a:srgbClr val="FF00FF"/>
                  </a:solidFill>
                  <a:latin typeface="Times New Roman" panose="02020603050405020304" pitchFamily="18" charset="0"/>
                  <a:cs typeface="Times New Roman" panose="02020603050405020304" pitchFamily="18" charset="0"/>
                </a:rPr>
                <a:t>độ</a:t>
              </a:r>
              <a:r>
                <a:rPr lang="en-US" sz="4500" b="1" kern="10">
                  <a:solidFill>
                    <a:srgbClr val="FF00FF"/>
                  </a:solidFill>
                  <a:latin typeface="Times New Roman" panose="02020603050405020304" pitchFamily="18" charset="0"/>
                  <a:cs typeface="Times New Roman" panose="02020603050405020304" pitchFamily="18" charset="0"/>
                </a:rPr>
                <a:t> dài, khối l</a:t>
              </a:r>
              <a:r>
                <a:rPr lang="vi-VN" sz="4500" b="1" kern="10">
                  <a:solidFill>
                    <a:srgbClr val="FF00FF"/>
                  </a:solidFill>
                  <a:latin typeface="Times New Roman" panose="02020603050405020304" pitchFamily="18" charset="0"/>
                  <a:cs typeface="Times New Roman" panose="02020603050405020304" pitchFamily="18" charset="0"/>
                </a:rPr>
                <a:t>ượng</a:t>
              </a:r>
              <a:r>
                <a:rPr lang="en-US" sz="4500" b="1" kern="10">
                  <a:solidFill>
                    <a:srgbClr val="FF00FF"/>
                  </a:solidFill>
                  <a:latin typeface="Times New Roman" panose="02020603050405020304" pitchFamily="18" charset="0"/>
                  <a:cs typeface="Times New Roman" panose="02020603050405020304" pitchFamily="18" charset="0"/>
                </a:rPr>
                <a:t>, thời gian:</a:t>
              </a:r>
              <a:endParaRPr lang="en-US" sz="4500" b="1" kern="10" dirty="0">
                <a:solidFill>
                  <a:srgbClr val="FF00FF"/>
                </a:solidFill>
                <a:latin typeface="Times New Roman" panose="02020603050405020304" pitchFamily="18" charset="0"/>
                <a:cs typeface="Times New Roman" panose="02020603050405020304" pitchFamily="18" charset="0"/>
              </a:endParaRPr>
            </a:p>
          </p:txBody>
        </p:sp>
        <p:sp>
          <p:nvSpPr>
            <p:cNvPr id="6155" name="Line 22"/>
            <p:cNvSpPr>
              <a:spLocks noChangeShapeType="1"/>
            </p:cNvSpPr>
            <p:nvPr/>
          </p:nvSpPr>
          <p:spPr bwMode="auto">
            <a:xfrm>
              <a:off x="566251" y="487244"/>
              <a:ext cx="269654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a:solidFill>
                  <a:srgbClr val="000000"/>
                </a:solidFill>
              </a:endParaRPr>
            </a:p>
          </p:txBody>
        </p:sp>
      </p:grpSp>
      <p:sp>
        <p:nvSpPr>
          <p:cNvPr id="200710" name="Text Box 6"/>
          <p:cNvSpPr txBox="1">
            <a:spLocks noChangeArrowheads="1"/>
          </p:cNvSpPr>
          <p:nvPr/>
        </p:nvSpPr>
        <p:spPr bwMode="auto">
          <a:xfrm>
            <a:off x="59145" y="46434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rPr>
              <a:t>IV. ĐO </a:t>
            </a:r>
            <a:r>
              <a:rPr lang="en-US" altLang="en-US" b="1" smtClean="0">
                <a:solidFill>
                  <a:srgbClr val="FF0000"/>
                </a:solidFill>
                <a:latin typeface="Times New Roman" panose="02020603050405020304" pitchFamily="18" charset="0"/>
              </a:rPr>
              <a:t>THỜI GIAN </a:t>
            </a:r>
            <a:endParaRPr lang="en-US" altLang="en-US" b="1" dirty="0">
              <a:solidFill>
                <a:srgbClr val="FF0000"/>
              </a:solidFill>
              <a:latin typeface="Times New Roman" panose="02020603050405020304" pitchFamily="18" charset="0"/>
            </a:endParaRPr>
          </a:p>
        </p:txBody>
      </p:sp>
      <p:sp>
        <p:nvSpPr>
          <p:cNvPr id="200729" name="Text Box 25"/>
          <p:cNvSpPr txBox="1">
            <a:spLocks noChangeArrowheads="1"/>
          </p:cNvSpPr>
          <p:nvPr/>
        </p:nvSpPr>
        <p:spPr bwMode="auto">
          <a:xfrm>
            <a:off x="75952" y="742950"/>
            <a:ext cx="2880122"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a:solidFill>
                  <a:srgbClr val="FF0000"/>
                </a:solidFill>
                <a:latin typeface="Times New Roman" panose="02020603050405020304" pitchFamily="18" charset="0"/>
              </a:rPr>
              <a:t>1. </a:t>
            </a:r>
            <a:r>
              <a:rPr lang="en-US" altLang="en-US" b="1" smtClean="0">
                <a:solidFill>
                  <a:srgbClr val="FF0000"/>
                </a:solidFill>
                <a:latin typeface="Times New Roman" panose="02020603050405020304" pitchFamily="18" charset="0"/>
              </a:rPr>
              <a:t>Đ</a:t>
            </a:r>
            <a:r>
              <a:rPr lang="vi-VN" altLang="en-US" b="1" smtClean="0">
                <a:solidFill>
                  <a:srgbClr val="FF0000"/>
                </a:solidFill>
                <a:latin typeface="Times New Roman" panose="02020603050405020304" pitchFamily="18" charset="0"/>
              </a:rPr>
              <a:t>ơ</a:t>
            </a:r>
            <a:r>
              <a:rPr lang="en-US" altLang="en-US" b="1">
                <a:solidFill>
                  <a:srgbClr val="FF0000"/>
                </a:solidFill>
                <a:latin typeface="Times New Roman" panose="02020603050405020304" pitchFamily="18" charset="0"/>
              </a:rPr>
              <a:t>n </a:t>
            </a:r>
            <a:r>
              <a:rPr lang="en-US" altLang="en-US" b="1" smtClean="0">
                <a:solidFill>
                  <a:srgbClr val="FF0000"/>
                </a:solidFill>
                <a:latin typeface="Times New Roman" panose="02020603050405020304" pitchFamily="18" charset="0"/>
              </a:rPr>
              <a:t>vị </a:t>
            </a:r>
            <a:r>
              <a:rPr lang="vi-VN" altLang="en-US" b="1" smtClean="0">
                <a:solidFill>
                  <a:srgbClr val="FF0000"/>
                </a:solidFill>
                <a:latin typeface="Times New Roman" panose="02020603050405020304" pitchFamily="18" charset="0"/>
              </a:rPr>
              <a:t>đ</a:t>
            </a:r>
            <a:r>
              <a:rPr lang="en-US" altLang="en-US" b="1">
                <a:solidFill>
                  <a:srgbClr val="FF0000"/>
                </a:solidFill>
                <a:latin typeface="Times New Roman" panose="02020603050405020304" pitchFamily="18" charset="0"/>
              </a:rPr>
              <a:t>o </a:t>
            </a:r>
            <a:r>
              <a:rPr lang="en-US" altLang="en-US" b="1" smtClean="0">
                <a:solidFill>
                  <a:srgbClr val="FF0000"/>
                </a:solidFill>
                <a:latin typeface="Times New Roman" panose="02020603050405020304" pitchFamily="18" charset="0"/>
              </a:rPr>
              <a:t>thời gian</a:t>
            </a:r>
            <a:endParaRPr lang="en-US" altLang="en-US"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5600702"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2" name="Rectangle 1"/>
          <p:cNvSpPr/>
          <p:nvPr/>
        </p:nvSpPr>
        <p:spPr>
          <a:xfrm>
            <a:off x="2286000" y="2306294"/>
            <a:ext cx="4572000" cy="530915"/>
          </a:xfrm>
          <a:prstGeom prst="rect">
            <a:avLst/>
          </a:prstGeom>
        </p:spPr>
        <p:txBody>
          <a:bodyPr lIns="68580" tIns="34290" rIns="68580" bIns="34290">
            <a:spAutoFit/>
          </a:bodyPr>
          <a:lstStyle/>
          <a:p>
            <a:pPr lvl="0" algn="ctr"/>
            <a:r>
              <a:rPr lang="en-US" sz="1500" b="1">
                <a:solidFill>
                  <a:prstClr val="white"/>
                </a:solidFill>
                <a:latin typeface="Times New Roman" pitchFamily="18" charset="0"/>
                <a:cs typeface="Times New Roman" pitchFamily="18" charset="0"/>
              </a:rPr>
              <a:t>K</a:t>
            </a:r>
          </a:p>
          <a:p>
            <a:pPr lvl="0" algn="ctr"/>
            <a:r>
              <a:rPr lang="en-US" sz="1500" b="1">
                <a:solidFill>
                  <a:prstClr val="white"/>
                </a:solidFill>
                <a:latin typeface="Times New Roman" pitchFamily="18" charset="0"/>
                <a:cs typeface="Times New Roman" pitchFamily="18" charset="0"/>
              </a:rPr>
              <a:t>(Điều em biết)</a:t>
            </a:r>
          </a:p>
        </p:txBody>
      </p:sp>
      <p:sp>
        <p:nvSpPr>
          <p:cNvPr id="4" name="TextBox 3"/>
          <p:cNvSpPr txBox="1"/>
          <p:nvPr/>
        </p:nvSpPr>
        <p:spPr>
          <a:xfrm>
            <a:off x="409029" y="1043034"/>
            <a:ext cx="5291021" cy="346249"/>
          </a:xfrm>
          <a:prstGeom prst="rect">
            <a:avLst/>
          </a:prstGeom>
          <a:noFill/>
        </p:spPr>
        <p:txBody>
          <a:bodyPr wrap="square" lIns="68580" tIns="34290" rIns="68580" bIns="34290" rtlCol="0">
            <a:spAutoFit/>
          </a:bodyPr>
          <a:lstStyle/>
          <a:p>
            <a:r>
              <a:rPr lang="en-US" smtClean="0">
                <a:latin typeface="Times New Roman" pitchFamily="18" charset="0"/>
                <a:cs typeface="Times New Roman" pitchFamily="18" charset="0"/>
              </a:rPr>
              <a:t>a. Đ</a:t>
            </a:r>
            <a:r>
              <a:rPr lang="vi-VN" smtClean="0">
                <a:latin typeface="Times New Roman" pitchFamily="18" charset="0"/>
                <a:cs typeface="Times New Roman" pitchFamily="18" charset="0"/>
              </a:rPr>
              <a:t>ơ</a:t>
            </a:r>
            <a:r>
              <a:rPr lang="en-US">
                <a:latin typeface="Times New Roman" pitchFamily="18" charset="0"/>
                <a:cs typeface="Times New Roman" pitchFamily="18" charset="0"/>
              </a:rPr>
              <a:t>n </a:t>
            </a:r>
            <a:r>
              <a:rPr lang="en-US" smtClean="0">
                <a:latin typeface="Times New Roman" pitchFamily="18" charset="0"/>
                <a:cs typeface="Times New Roman" pitchFamily="18" charset="0"/>
              </a:rPr>
              <a:t>vị </a:t>
            </a:r>
            <a:r>
              <a:rPr lang="vi-VN" smtClean="0">
                <a:latin typeface="Times New Roman" pitchFamily="18" charset="0"/>
                <a:cs typeface="Times New Roman" pitchFamily="18" charset="0"/>
              </a:rPr>
              <a:t>đ</a:t>
            </a:r>
            <a:r>
              <a:rPr lang="en-US">
                <a:latin typeface="Times New Roman" pitchFamily="18" charset="0"/>
                <a:cs typeface="Times New Roman" pitchFamily="18" charset="0"/>
              </a:rPr>
              <a:t>o thời gian là giây, kí </a:t>
            </a:r>
            <a:r>
              <a:rPr lang="en-US" smtClean="0">
                <a:latin typeface="Times New Roman" pitchFamily="18" charset="0"/>
                <a:cs typeface="Times New Roman" pitchFamily="18" charset="0"/>
              </a:rPr>
              <a:t>hiệu s.</a:t>
            </a:r>
            <a:endParaRPr lang="en-US">
              <a:latin typeface="Times New Roman" pitchFamily="18" charset="0"/>
              <a:cs typeface="Times New Roman" pitchFamily="18" charset="0"/>
            </a:endParaRPr>
          </a:p>
        </p:txBody>
      </p:sp>
      <p:sp>
        <p:nvSpPr>
          <p:cNvPr id="3" name="TextBox 2"/>
          <p:cNvSpPr txBox="1"/>
          <p:nvPr/>
        </p:nvSpPr>
        <p:spPr>
          <a:xfrm>
            <a:off x="374207" y="1320032"/>
            <a:ext cx="3420636" cy="530915"/>
          </a:xfrm>
          <a:prstGeom prst="rect">
            <a:avLst/>
          </a:prstGeom>
          <a:noFill/>
        </p:spPr>
        <p:txBody>
          <a:bodyPr wrap="square" lIns="68580" tIns="34290" rIns="68580" bIns="34290" rtlCol="0">
            <a:spAutoFit/>
          </a:bodyPr>
          <a:lstStyle/>
          <a:p>
            <a:r>
              <a:rPr lang="en-US" sz="1500">
                <a:latin typeface="Times New Roman" pitchFamily="18" charset="0"/>
                <a:cs typeface="Times New Roman" pitchFamily="18" charset="0"/>
              </a:rPr>
              <a:t>b. Dụng cụ </a:t>
            </a:r>
            <a:r>
              <a:rPr lang="vi-VN" sz="1500">
                <a:latin typeface="Times New Roman" pitchFamily="18" charset="0"/>
                <a:cs typeface="Times New Roman" pitchFamily="18" charset="0"/>
              </a:rPr>
              <a:t>đ</a:t>
            </a:r>
            <a:r>
              <a:rPr lang="en-US" sz="1500">
                <a:latin typeface="Times New Roman" pitchFamily="18" charset="0"/>
                <a:cs typeface="Times New Roman" pitchFamily="18" charset="0"/>
              </a:rPr>
              <a:t>o thời gian:</a:t>
            </a:r>
          </a:p>
          <a:p>
            <a:r>
              <a:rPr lang="en-US" sz="1500">
                <a:latin typeface="Times New Roman" pitchFamily="18" charset="0"/>
                <a:cs typeface="Times New Roman" pitchFamily="18" charset="0"/>
              </a:rPr>
              <a:t> - Dụng cụ </a:t>
            </a:r>
            <a:r>
              <a:rPr lang="vi-VN" sz="1500">
                <a:latin typeface="Times New Roman" pitchFamily="18" charset="0"/>
                <a:cs typeface="Times New Roman" pitchFamily="18" charset="0"/>
              </a:rPr>
              <a:t>đ</a:t>
            </a:r>
            <a:r>
              <a:rPr lang="en-US" sz="1500">
                <a:latin typeface="Times New Roman" pitchFamily="18" charset="0"/>
                <a:cs typeface="Times New Roman" pitchFamily="18" charset="0"/>
              </a:rPr>
              <a:t>o thời gian là </a:t>
            </a:r>
            <a:r>
              <a:rPr lang="vi-VN" sz="1500">
                <a:latin typeface="Times New Roman" pitchFamily="18" charset="0"/>
                <a:cs typeface="Times New Roman" pitchFamily="18" charset="0"/>
              </a:rPr>
              <a:t>đồng</a:t>
            </a:r>
            <a:r>
              <a:rPr lang="en-US" sz="1500">
                <a:latin typeface="Times New Roman" pitchFamily="18" charset="0"/>
                <a:cs typeface="Times New Roman" pitchFamily="18" charset="0"/>
              </a:rPr>
              <a:t> hồ</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42" y="2399426"/>
            <a:ext cx="6854158" cy="216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4267" y="1909132"/>
            <a:ext cx="3257601" cy="300082"/>
          </a:xfrm>
          <a:prstGeom prst="rect">
            <a:avLst/>
          </a:prstGeom>
          <a:noFill/>
        </p:spPr>
        <p:txBody>
          <a:bodyPr wrap="square" lIns="68580" tIns="34290" rIns="68580" bIns="34290" rtlCol="0">
            <a:spAutoFit/>
          </a:bodyPr>
          <a:lstStyle/>
          <a:p>
            <a:r>
              <a:rPr lang="en-US" sz="1500">
                <a:latin typeface="Times New Roman" pitchFamily="18" charset="0"/>
                <a:cs typeface="Times New Roman" pitchFamily="18" charset="0"/>
              </a:rPr>
              <a:t>- Một số loại </a:t>
            </a:r>
            <a:r>
              <a:rPr lang="vi-VN" sz="1500">
                <a:latin typeface="Times New Roman" pitchFamily="18" charset="0"/>
                <a:cs typeface="Times New Roman" pitchFamily="18" charset="0"/>
              </a:rPr>
              <a:t>đồng</a:t>
            </a:r>
            <a:r>
              <a:rPr lang="en-US" sz="1500">
                <a:latin typeface="Times New Roman" pitchFamily="18" charset="0"/>
                <a:cs typeface="Times New Roman" pitchFamily="18" charset="0"/>
              </a:rPr>
              <a:t> hồ </a:t>
            </a:r>
            <a:r>
              <a:rPr lang="vi-VN" sz="1500">
                <a:latin typeface="Times New Roman" pitchFamily="18" charset="0"/>
                <a:cs typeface="Times New Roman" pitchFamily="18" charset="0"/>
              </a:rPr>
              <a:t>đ</a:t>
            </a:r>
            <a:r>
              <a:rPr lang="en-US" sz="1500">
                <a:latin typeface="Times New Roman" pitchFamily="18" charset="0"/>
                <a:cs typeface="Times New Roman" pitchFamily="18" charset="0"/>
              </a:rPr>
              <a:t>o thời gian</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123" y="756629"/>
            <a:ext cx="3630215" cy="130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31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0710"/>
                                        </p:tgtEl>
                                        <p:attrNameLst>
                                          <p:attrName>style.visibility</p:attrName>
                                        </p:attrNameLst>
                                      </p:cBhvr>
                                      <p:to>
                                        <p:strVal val="visible"/>
                                      </p:to>
                                    </p:set>
                                    <p:anim calcmode="discrete" valueType="clr">
                                      <p:cBhvr override="childStyle">
                                        <p:cTn id="7" dur="80"/>
                                        <p:tgtEl>
                                          <p:spTgt spid="2007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0710"/>
                                        </p:tgtEl>
                                        <p:attrNameLst>
                                          <p:attrName>fillcolor</p:attrName>
                                        </p:attrNameLst>
                                      </p:cBhvr>
                                      <p:tavLst>
                                        <p:tav tm="0">
                                          <p:val>
                                            <p:clrVal>
                                              <a:schemeClr val="accent2"/>
                                            </p:clrVal>
                                          </p:val>
                                        </p:tav>
                                        <p:tav tm="50000">
                                          <p:val>
                                            <p:clrVal>
                                              <a:schemeClr val="hlink"/>
                                            </p:clrVal>
                                          </p:val>
                                        </p:tav>
                                      </p:tavLst>
                                    </p:anim>
                                    <p:set>
                                      <p:cBhvr>
                                        <p:cTn id="9" dur="80"/>
                                        <p:tgtEl>
                                          <p:spTgt spid="2007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0729"/>
                                        </p:tgtEl>
                                        <p:attrNameLst>
                                          <p:attrName>style.visibility</p:attrName>
                                        </p:attrNameLst>
                                      </p:cBhvr>
                                      <p:to>
                                        <p:strVal val="visible"/>
                                      </p:to>
                                    </p:set>
                                    <p:anim calcmode="discrete" valueType="clr">
                                      <p:cBhvr override="childStyle">
                                        <p:cTn id="14" dur="80"/>
                                        <p:tgtEl>
                                          <p:spTgt spid="2007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0729"/>
                                        </p:tgtEl>
                                        <p:attrNameLst>
                                          <p:attrName>fillcolor</p:attrName>
                                        </p:attrNameLst>
                                      </p:cBhvr>
                                      <p:tavLst>
                                        <p:tav tm="0">
                                          <p:val>
                                            <p:clrVal>
                                              <a:schemeClr val="accent2"/>
                                            </p:clrVal>
                                          </p:val>
                                        </p:tav>
                                        <p:tav tm="50000">
                                          <p:val>
                                            <p:clrVal>
                                              <a:schemeClr val="hlink"/>
                                            </p:clrVal>
                                          </p:val>
                                        </p:tav>
                                      </p:tavLst>
                                    </p:anim>
                                    <p:set>
                                      <p:cBhvr>
                                        <p:cTn id="16" dur="80"/>
                                        <p:tgtEl>
                                          <p:spTgt spid="20072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p:bldP spid="200729" grpId="0"/>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3"/>
          <p:cNvGrpSpPr>
            <a:grpSpLocks/>
          </p:cNvGrpSpPr>
          <p:nvPr/>
        </p:nvGrpSpPr>
        <p:grpSpPr bwMode="auto">
          <a:xfrm>
            <a:off x="33347" y="-36777"/>
            <a:ext cx="2108200" cy="5135166"/>
            <a:chOff x="-28576" y="-11112"/>
            <a:chExt cx="3886200" cy="6846888"/>
          </a:xfrm>
        </p:grpSpPr>
        <p:sp>
          <p:nvSpPr>
            <p:cNvPr id="615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1800" b="1">
                <a:solidFill>
                  <a:srgbClr val="000000"/>
                </a:solidFill>
                <a:latin typeface="VNI-Swiss-Condense" pitchFamily="2" charset="0"/>
              </a:endParaRPr>
            </a:p>
          </p:txBody>
        </p:sp>
        <p:sp>
          <p:nvSpPr>
            <p:cNvPr id="615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500" b="1" kern="10">
                  <a:solidFill>
                    <a:srgbClr val="FF00FF"/>
                  </a:solidFill>
                  <a:latin typeface="Times New Roman" panose="02020603050405020304" pitchFamily="18" charset="0"/>
                  <a:cs typeface="Times New Roman" panose="02020603050405020304" pitchFamily="18" charset="0"/>
                </a:rPr>
                <a:t>Bài 3 Đo </a:t>
              </a:r>
              <a:r>
                <a:rPr lang="vi-VN" sz="4500" b="1" kern="10">
                  <a:solidFill>
                    <a:srgbClr val="FF00FF"/>
                  </a:solidFill>
                  <a:latin typeface="Times New Roman" panose="02020603050405020304" pitchFamily="18" charset="0"/>
                  <a:cs typeface="Times New Roman" panose="02020603050405020304" pitchFamily="18" charset="0"/>
                </a:rPr>
                <a:t>độ</a:t>
              </a:r>
              <a:r>
                <a:rPr lang="en-US" sz="4500" b="1" kern="10">
                  <a:solidFill>
                    <a:srgbClr val="FF00FF"/>
                  </a:solidFill>
                  <a:latin typeface="Times New Roman" panose="02020603050405020304" pitchFamily="18" charset="0"/>
                  <a:cs typeface="Times New Roman" panose="02020603050405020304" pitchFamily="18" charset="0"/>
                </a:rPr>
                <a:t> dài, khối l</a:t>
              </a:r>
              <a:r>
                <a:rPr lang="vi-VN" sz="4500" b="1" kern="10">
                  <a:solidFill>
                    <a:srgbClr val="FF00FF"/>
                  </a:solidFill>
                  <a:latin typeface="Times New Roman" panose="02020603050405020304" pitchFamily="18" charset="0"/>
                  <a:cs typeface="Times New Roman" panose="02020603050405020304" pitchFamily="18" charset="0"/>
                </a:rPr>
                <a:t>ượng</a:t>
              </a:r>
              <a:r>
                <a:rPr lang="en-US" sz="4500" b="1" kern="10">
                  <a:solidFill>
                    <a:srgbClr val="FF00FF"/>
                  </a:solidFill>
                  <a:latin typeface="Times New Roman" panose="02020603050405020304" pitchFamily="18" charset="0"/>
                  <a:cs typeface="Times New Roman" panose="02020603050405020304" pitchFamily="18" charset="0"/>
                </a:rPr>
                <a:t>, thời gian:</a:t>
              </a:r>
              <a:endParaRPr lang="en-US" sz="4500" b="1" kern="10" dirty="0">
                <a:solidFill>
                  <a:srgbClr val="FF00FF"/>
                </a:solidFill>
                <a:latin typeface="Times New Roman" panose="02020603050405020304" pitchFamily="18" charset="0"/>
                <a:cs typeface="Times New Roman" panose="02020603050405020304" pitchFamily="18" charset="0"/>
              </a:endParaRPr>
            </a:p>
          </p:txBody>
        </p:sp>
        <p:sp>
          <p:nvSpPr>
            <p:cNvPr id="6155" name="Line 22"/>
            <p:cNvSpPr>
              <a:spLocks noChangeShapeType="1"/>
            </p:cNvSpPr>
            <p:nvPr/>
          </p:nvSpPr>
          <p:spPr bwMode="auto">
            <a:xfrm>
              <a:off x="566251" y="487244"/>
              <a:ext cx="269654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a:solidFill>
                  <a:srgbClr val="000000"/>
                </a:solidFill>
              </a:endParaRPr>
            </a:p>
          </p:txBody>
        </p:sp>
      </p:grpSp>
      <p:sp>
        <p:nvSpPr>
          <p:cNvPr id="200710" name="Text Box 6"/>
          <p:cNvSpPr txBox="1">
            <a:spLocks noChangeArrowheads="1"/>
          </p:cNvSpPr>
          <p:nvPr/>
        </p:nvSpPr>
        <p:spPr bwMode="auto">
          <a:xfrm>
            <a:off x="59145" y="46434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rPr>
              <a:t>IV. ĐO </a:t>
            </a:r>
            <a:r>
              <a:rPr lang="en-US" altLang="en-US" b="1" smtClean="0">
                <a:solidFill>
                  <a:srgbClr val="FF0000"/>
                </a:solidFill>
                <a:latin typeface="Times New Roman" panose="02020603050405020304" pitchFamily="18" charset="0"/>
              </a:rPr>
              <a:t>THỜI GIAN </a:t>
            </a:r>
            <a:endParaRPr lang="en-US" altLang="en-US" b="1" dirty="0">
              <a:solidFill>
                <a:srgbClr val="FF0000"/>
              </a:solidFill>
              <a:latin typeface="Times New Roman" panose="02020603050405020304" pitchFamily="18" charset="0"/>
            </a:endParaRPr>
          </a:p>
        </p:txBody>
      </p:sp>
      <p:sp>
        <p:nvSpPr>
          <p:cNvPr id="200729" name="Text Box 25"/>
          <p:cNvSpPr txBox="1">
            <a:spLocks noChangeArrowheads="1"/>
          </p:cNvSpPr>
          <p:nvPr/>
        </p:nvSpPr>
        <p:spPr bwMode="auto">
          <a:xfrm>
            <a:off x="59143" y="845217"/>
            <a:ext cx="2880122"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a:solidFill>
                  <a:srgbClr val="FF0000"/>
                </a:solidFill>
                <a:latin typeface="Times New Roman" panose="02020603050405020304" pitchFamily="18" charset="0"/>
              </a:rPr>
              <a:t>1. </a:t>
            </a:r>
            <a:r>
              <a:rPr lang="en-US" altLang="en-US" b="1" smtClean="0">
                <a:solidFill>
                  <a:srgbClr val="FF0000"/>
                </a:solidFill>
                <a:latin typeface="Times New Roman" panose="02020603050405020304" pitchFamily="18" charset="0"/>
              </a:rPr>
              <a:t>Đ</a:t>
            </a:r>
            <a:r>
              <a:rPr lang="vi-VN" altLang="en-US" b="1" smtClean="0">
                <a:solidFill>
                  <a:srgbClr val="FF0000"/>
                </a:solidFill>
                <a:latin typeface="Times New Roman" panose="02020603050405020304" pitchFamily="18" charset="0"/>
              </a:rPr>
              <a:t>ơ</a:t>
            </a:r>
            <a:r>
              <a:rPr lang="en-US" altLang="en-US" b="1">
                <a:solidFill>
                  <a:srgbClr val="FF0000"/>
                </a:solidFill>
                <a:latin typeface="Times New Roman" panose="02020603050405020304" pitchFamily="18" charset="0"/>
              </a:rPr>
              <a:t>n </a:t>
            </a:r>
            <a:r>
              <a:rPr lang="en-US" altLang="en-US" b="1" smtClean="0">
                <a:solidFill>
                  <a:srgbClr val="FF0000"/>
                </a:solidFill>
                <a:latin typeface="Times New Roman" panose="02020603050405020304" pitchFamily="18" charset="0"/>
              </a:rPr>
              <a:t>vị </a:t>
            </a:r>
            <a:r>
              <a:rPr lang="vi-VN" altLang="en-US" b="1" smtClean="0">
                <a:solidFill>
                  <a:srgbClr val="FF0000"/>
                </a:solidFill>
                <a:latin typeface="Times New Roman" panose="02020603050405020304" pitchFamily="18" charset="0"/>
              </a:rPr>
              <a:t>đ</a:t>
            </a:r>
            <a:r>
              <a:rPr lang="en-US" altLang="en-US" b="1">
                <a:solidFill>
                  <a:srgbClr val="FF0000"/>
                </a:solidFill>
                <a:latin typeface="Times New Roman" panose="02020603050405020304" pitchFamily="18" charset="0"/>
              </a:rPr>
              <a:t>o </a:t>
            </a:r>
            <a:r>
              <a:rPr lang="en-US" altLang="en-US" b="1" smtClean="0">
                <a:solidFill>
                  <a:srgbClr val="FF0000"/>
                </a:solidFill>
                <a:latin typeface="Times New Roman" panose="02020603050405020304" pitchFamily="18" charset="0"/>
              </a:rPr>
              <a:t>thời gian</a:t>
            </a:r>
            <a:endParaRPr lang="en-US" altLang="en-US"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5600702"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4" name="Rectangle 3"/>
          <p:cNvSpPr/>
          <p:nvPr/>
        </p:nvSpPr>
        <p:spPr>
          <a:xfrm>
            <a:off x="59143" y="1223902"/>
            <a:ext cx="1777442" cy="300082"/>
          </a:xfrm>
          <a:prstGeom prst="rect">
            <a:avLst/>
          </a:prstGeom>
        </p:spPr>
        <p:txBody>
          <a:bodyPr wrap="square" lIns="68580" tIns="34290" rIns="68580" bIns="34290">
            <a:spAutoFit/>
          </a:bodyPr>
          <a:lstStyle/>
          <a:p>
            <a:pPr algn="just" fontAlgn="base">
              <a:spcBef>
                <a:spcPct val="50000"/>
              </a:spcBef>
              <a:spcAft>
                <a:spcPct val="0"/>
              </a:spcAft>
            </a:pPr>
            <a:r>
              <a:rPr lang="en-US" altLang="en-US" sz="1500" b="1">
                <a:solidFill>
                  <a:srgbClr val="FF0000"/>
                </a:solidFill>
                <a:latin typeface="Times New Roman" panose="02020603050405020304" pitchFamily="18" charset="0"/>
              </a:rPr>
              <a:t>2.Cách </a:t>
            </a:r>
            <a:r>
              <a:rPr lang="vi-VN" altLang="en-US" sz="1500" b="1">
                <a:solidFill>
                  <a:srgbClr val="FF0000"/>
                </a:solidFill>
                <a:latin typeface="Times New Roman" panose="02020603050405020304" pitchFamily="18" charset="0"/>
              </a:rPr>
              <a:t>đ</a:t>
            </a:r>
            <a:r>
              <a:rPr lang="en-US" altLang="en-US" sz="1500" b="1">
                <a:solidFill>
                  <a:srgbClr val="FF0000"/>
                </a:solidFill>
                <a:latin typeface="Times New Roman" panose="02020603050405020304" pitchFamily="18" charset="0"/>
              </a:rPr>
              <a:t>o thời gian</a:t>
            </a:r>
            <a:endParaRPr lang="en-US" altLang="en-US" sz="1500" b="1" dirty="0">
              <a:solidFill>
                <a:srgbClr val="FF0000"/>
              </a:solidFill>
              <a:latin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73504389"/>
              </p:ext>
            </p:extLst>
          </p:nvPr>
        </p:nvGraphicFramePr>
        <p:xfrm>
          <a:off x="2480733" y="1301619"/>
          <a:ext cx="5423430" cy="3617169"/>
        </p:xfrm>
        <a:graphic>
          <a:graphicData uri="http://schemas.openxmlformats.org/drawingml/2006/table">
            <a:tbl>
              <a:tblPr firstRow="1" firstCol="1" bandRow="1"/>
              <a:tblGrid>
                <a:gridCol w="3306134">
                  <a:extLst>
                    <a:ext uri="{9D8B030D-6E8A-4147-A177-3AD203B41FA5}">
                      <a16:colId xmlns:a16="http://schemas.microsoft.com/office/drawing/2014/main" val="20000"/>
                    </a:ext>
                  </a:extLst>
                </a:gridCol>
                <a:gridCol w="955947">
                  <a:extLst>
                    <a:ext uri="{9D8B030D-6E8A-4147-A177-3AD203B41FA5}">
                      <a16:colId xmlns:a16="http://schemas.microsoft.com/office/drawing/2014/main" val="20001"/>
                    </a:ext>
                  </a:extLst>
                </a:gridCol>
                <a:gridCol w="1161349">
                  <a:extLst>
                    <a:ext uri="{9D8B030D-6E8A-4147-A177-3AD203B41FA5}">
                      <a16:colId xmlns:a16="http://schemas.microsoft.com/office/drawing/2014/main" val="20002"/>
                    </a:ext>
                  </a:extLst>
                </a:gridCol>
              </a:tblGrid>
              <a:tr h="1030463">
                <a:tc>
                  <a:txBody>
                    <a:bodyPr/>
                    <a:lstStyle/>
                    <a:p>
                      <a:pPr algn="ctr">
                        <a:lnSpc>
                          <a:spcPct val="115000"/>
                        </a:lnSpc>
                        <a:spcAft>
                          <a:spcPts val="0"/>
                        </a:spcAft>
                      </a:pPr>
                      <a:r>
                        <a:rPr lang="vi-VN" sz="1500" b="1">
                          <a:effectLst/>
                          <a:latin typeface="Times New Roman" pitchFamily="18" charset="0"/>
                          <a:ea typeface="Times New Roman"/>
                          <a:cs typeface="Times New Roman" pitchFamily="18" charset="0"/>
                        </a:rPr>
                        <a:t>Tên hoạt động</a:t>
                      </a:r>
                      <a:endParaRPr lang="en-US" sz="1500">
                        <a:effectLst/>
                        <a:latin typeface="Times New Roman" pitchFamily="18" charset="0"/>
                        <a:ea typeface="Calibri"/>
                        <a:cs typeface="Times New Roman"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1500" b="1">
                          <a:effectLst/>
                          <a:latin typeface="Times New Roman" pitchFamily="18" charset="0"/>
                          <a:ea typeface="Times New Roman"/>
                          <a:cs typeface="Times New Roman" pitchFamily="18" charset="0"/>
                        </a:rPr>
                        <a:t>Thời gian </a:t>
                      </a:r>
                      <a:endParaRPr lang="en-US" sz="1500">
                        <a:effectLst/>
                        <a:latin typeface="Times New Roman" pitchFamily="18" charset="0"/>
                        <a:ea typeface="Calibri"/>
                        <a:cs typeface="Times New Roman" pitchFamily="18" charset="0"/>
                      </a:endParaRPr>
                    </a:p>
                    <a:p>
                      <a:pPr algn="ctr">
                        <a:lnSpc>
                          <a:spcPct val="115000"/>
                        </a:lnSpc>
                        <a:spcAft>
                          <a:spcPts val="0"/>
                        </a:spcAft>
                      </a:pPr>
                      <a:r>
                        <a:rPr lang="vi-VN" sz="1500" b="1">
                          <a:effectLst/>
                          <a:latin typeface="Times New Roman" pitchFamily="18" charset="0"/>
                          <a:ea typeface="Times New Roman"/>
                          <a:cs typeface="Times New Roman" pitchFamily="18" charset="0"/>
                        </a:rPr>
                        <a:t>ước lượng</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1500" b="1">
                          <a:effectLst/>
                          <a:latin typeface="Times New Roman" pitchFamily="18" charset="0"/>
                          <a:ea typeface="Times New Roman"/>
                          <a:cs typeface="Times New Roman" pitchFamily="18" charset="0"/>
                        </a:rPr>
                        <a:t>Loại đồng hồ đo</a:t>
                      </a:r>
                      <a:endParaRPr lang="en-US" sz="1500">
                        <a:effectLst/>
                        <a:latin typeface="Times New Roman" pitchFamily="18" charset="0"/>
                        <a:ea typeface="Calibri"/>
                        <a:cs typeface="Times New Roman"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4683">
                <a:tc>
                  <a:txBody>
                    <a:bodyPr/>
                    <a:lstStyle/>
                    <a:p>
                      <a:pPr algn="just">
                        <a:lnSpc>
                          <a:spcPct val="115000"/>
                        </a:lnSpc>
                        <a:spcAft>
                          <a:spcPts val="0"/>
                        </a:spcAft>
                      </a:pPr>
                      <a:r>
                        <a:rPr lang="vi-VN" sz="1500">
                          <a:effectLst/>
                          <a:latin typeface="Times New Roman" pitchFamily="18" charset="0"/>
                          <a:ea typeface="Times New Roman"/>
                          <a:cs typeface="Times New Roman" pitchFamily="18" charset="0"/>
                        </a:rPr>
                        <a:t>1. Thời gian vận động viên chạy 800m.</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5780">
                <a:tc>
                  <a:txBody>
                    <a:bodyPr/>
                    <a:lstStyle/>
                    <a:p>
                      <a:pPr algn="just">
                        <a:lnSpc>
                          <a:spcPct val="115000"/>
                        </a:lnSpc>
                        <a:spcAft>
                          <a:spcPts val="0"/>
                        </a:spcAft>
                      </a:pPr>
                      <a:r>
                        <a:rPr lang="vi-VN" sz="1500">
                          <a:effectLst/>
                          <a:latin typeface="Times New Roman" pitchFamily="18" charset="0"/>
                          <a:ea typeface="Times New Roman"/>
                          <a:cs typeface="Times New Roman" pitchFamily="18" charset="0"/>
                        </a:rPr>
                        <a:t>2. Thời gian học sinh đi từ đầu lớp học đến cuối lớp học.</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5780">
                <a:tc>
                  <a:txBody>
                    <a:bodyPr/>
                    <a:lstStyle/>
                    <a:p>
                      <a:pPr algn="just">
                        <a:lnSpc>
                          <a:spcPct val="115000"/>
                        </a:lnSpc>
                        <a:spcAft>
                          <a:spcPts val="0"/>
                        </a:spcAft>
                      </a:pPr>
                      <a:r>
                        <a:rPr lang="vi-VN" sz="1500">
                          <a:effectLst/>
                          <a:latin typeface="Times New Roman" pitchFamily="18" charset="0"/>
                          <a:ea typeface="Times New Roman"/>
                          <a:cs typeface="Times New Roman" pitchFamily="18" charset="0"/>
                        </a:rPr>
                        <a:t>3. Thời gian một người giữ thăng bằng bằng 1 chân.</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5780">
                <a:tc>
                  <a:txBody>
                    <a:bodyPr/>
                    <a:lstStyle/>
                    <a:p>
                      <a:pPr algn="just">
                        <a:lnSpc>
                          <a:spcPct val="115000"/>
                        </a:lnSpc>
                        <a:spcAft>
                          <a:spcPts val="0"/>
                        </a:spcAft>
                      </a:pPr>
                      <a:r>
                        <a:rPr lang="vi-VN" sz="1500">
                          <a:effectLst/>
                          <a:latin typeface="Times New Roman" pitchFamily="18" charset="0"/>
                          <a:ea typeface="Times New Roman"/>
                          <a:cs typeface="Times New Roman" pitchFamily="18" charset="0"/>
                        </a:rPr>
                        <a:t>4. Thời gian để xem hết 1 tập phim ở rạp chiếu phim</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04683">
                <a:tc>
                  <a:txBody>
                    <a:bodyPr/>
                    <a:lstStyle/>
                    <a:p>
                      <a:pPr algn="just">
                        <a:lnSpc>
                          <a:spcPct val="115000"/>
                        </a:lnSpc>
                        <a:spcAft>
                          <a:spcPts val="0"/>
                        </a:spcAft>
                      </a:pPr>
                      <a:r>
                        <a:rPr lang="vi-VN" sz="1500">
                          <a:effectLst/>
                          <a:latin typeface="Times New Roman" pitchFamily="18" charset="0"/>
                          <a:ea typeface="Times New Roman"/>
                          <a:cs typeface="Times New Roman" pitchFamily="18" charset="0"/>
                        </a:rPr>
                        <a:t>5. Thời gian tham gia 1 tiết học.</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500">
                          <a:effectLst/>
                          <a:latin typeface="Times New Roman" pitchFamily="18" charset="0"/>
                          <a:ea typeface="Times New Roman"/>
                          <a:cs typeface="Times New Roman" pitchFamily="18" charset="0"/>
                        </a:rPr>
                        <a:t> </a:t>
                      </a:r>
                      <a:endParaRPr lang="en-US" sz="1500">
                        <a:effectLst/>
                        <a:latin typeface="Times New Roman" pitchFamily="18" charset="0"/>
                        <a:ea typeface="Calibri"/>
                        <a:cs typeface="Times New Roman"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2"/>
          <p:cNvSpPr>
            <a:spLocks noChangeArrowheads="1"/>
          </p:cNvSpPr>
          <p:nvPr/>
        </p:nvSpPr>
        <p:spPr bwMode="auto">
          <a:xfrm>
            <a:off x="2068029" y="231131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10241" name="Picture 7" descr="Description: 65772719"/>
          <p:cNvPicPr>
            <a:picLocks noChangeAspect="1" noChangeArrowheads="1"/>
          </p:cNvPicPr>
          <p:nvPr/>
        </p:nvPicPr>
        <p:blipFill>
          <a:blip r:embed="rId2" cstate="print">
            <a:extLst>
              <a:ext uri="{28A0092B-C50C-407E-A947-70E740481C1C}">
                <a14:useLocalDpi xmlns:a14="http://schemas.microsoft.com/office/drawing/2010/main" val="0"/>
              </a:ext>
            </a:extLst>
          </a:blip>
          <a:srcRect l="13750" t="17500" r="18750" b="14999"/>
          <a:stretch>
            <a:fillRect/>
          </a:stretch>
        </p:blipFill>
        <p:spPr bwMode="auto">
          <a:xfrm>
            <a:off x="2427819" y="421505"/>
            <a:ext cx="385763" cy="385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939266" y="354701"/>
            <a:ext cx="5638403"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fontAlgn="base">
              <a:spcBef>
                <a:spcPct val="0"/>
              </a:spcBef>
              <a:spcAft>
                <a:spcPct val="0"/>
              </a:spcAft>
              <a:tabLst>
                <a:tab pos="3646885" algn="l"/>
              </a:tabLst>
            </a:pPr>
            <a:r>
              <a:rPr lang="en-US" sz="1500" b="1" u="sng">
                <a:latin typeface="Times New Roman" pitchFamily="18" charset="0"/>
                <a:ea typeface="Calibri" pitchFamily="34" charset="0"/>
                <a:cs typeface="Times New Roman" pitchFamily="18" charset="0"/>
              </a:rPr>
              <a:t>Bước 1: Học sinh hoàn thành cá nhân các câu hỏi sau	</a:t>
            </a:r>
            <a:endParaRPr lang="en-US" sz="1500">
              <a:latin typeface="Times New Roman" pitchFamily="18" charset="0"/>
              <a:cs typeface="Times New Roman" pitchFamily="18" charset="0"/>
            </a:endParaRPr>
          </a:p>
          <a:p>
            <a:pPr algn="just" eaLnBrk="0" fontAlgn="base" hangingPunct="0">
              <a:spcBef>
                <a:spcPct val="0"/>
              </a:spcBef>
              <a:spcAft>
                <a:spcPct val="0"/>
              </a:spcAft>
              <a:tabLst>
                <a:tab pos="3646885" algn="l"/>
              </a:tabLst>
            </a:pPr>
            <a:r>
              <a:rPr lang="en-US" sz="1500" b="1" i="1">
                <a:latin typeface="Times New Roman" pitchFamily="18" charset="0"/>
                <a:ea typeface="Calibri" pitchFamily="34" charset="0"/>
                <a:cs typeface="Times New Roman" pitchFamily="18" charset="0"/>
              </a:rPr>
              <a:t>H1. Hãy ước lượng thời gian và lựa chọn đồng hồ phù hợp cho mỗi hoạt động sau</a:t>
            </a:r>
            <a:endParaRPr lang="en-US" sz="1500">
              <a:latin typeface="Times New Roman" pitchFamily="18" charset="0"/>
              <a:cs typeface="Times New Roman" pitchFamily="18" charset="0"/>
            </a:endParaRPr>
          </a:p>
        </p:txBody>
      </p:sp>
    </p:spTree>
    <p:extLst>
      <p:ext uri="{BB962C8B-B14F-4D97-AF65-F5344CB8AC3E}">
        <p14:creationId xmlns:p14="http://schemas.microsoft.com/office/powerpoint/2010/main" val="3709085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0710"/>
                                        </p:tgtEl>
                                        <p:attrNameLst>
                                          <p:attrName>style.visibility</p:attrName>
                                        </p:attrNameLst>
                                      </p:cBhvr>
                                      <p:to>
                                        <p:strVal val="visible"/>
                                      </p:to>
                                    </p:set>
                                    <p:anim calcmode="discrete" valueType="clr">
                                      <p:cBhvr override="childStyle">
                                        <p:cTn id="7" dur="80"/>
                                        <p:tgtEl>
                                          <p:spTgt spid="2007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0710"/>
                                        </p:tgtEl>
                                        <p:attrNameLst>
                                          <p:attrName>fillcolor</p:attrName>
                                        </p:attrNameLst>
                                      </p:cBhvr>
                                      <p:tavLst>
                                        <p:tav tm="0">
                                          <p:val>
                                            <p:clrVal>
                                              <a:schemeClr val="accent2"/>
                                            </p:clrVal>
                                          </p:val>
                                        </p:tav>
                                        <p:tav tm="50000">
                                          <p:val>
                                            <p:clrVal>
                                              <a:schemeClr val="hlink"/>
                                            </p:clrVal>
                                          </p:val>
                                        </p:tav>
                                      </p:tavLst>
                                    </p:anim>
                                    <p:set>
                                      <p:cBhvr>
                                        <p:cTn id="9" dur="80"/>
                                        <p:tgtEl>
                                          <p:spTgt spid="2007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0729"/>
                                        </p:tgtEl>
                                        <p:attrNameLst>
                                          <p:attrName>style.visibility</p:attrName>
                                        </p:attrNameLst>
                                      </p:cBhvr>
                                      <p:to>
                                        <p:strVal val="visible"/>
                                      </p:to>
                                    </p:set>
                                    <p:anim calcmode="discrete" valueType="clr">
                                      <p:cBhvr override="childStyle">
                                        <p:cTn id="14" dur="80"/>
                                        <p:tgtEl>
                                          <p:spTgt spid="2007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0729"/>
                                        </p:tgtEl>
                                        <p:attrNameLst>
                                          <p:attrName>fillcolor</p:attrName>
                                        </p:attrNameLst>
                                      </p:cBhvr>
                                      <p:tavLst>
                                        <p:tav tm="0">
                                          <p:val>
                                            <p:clrVal>
                                              <a:schemeClr val="accent2"/>
                                            </p:clrVal>
                                          </p:val>
                                        </p:tav>
                                        <p:tav tm="50000">
                                          <p:val>
                                            <p:clrVal>
                                              <a:schemeClr val="hlink"/>
                                            </p:clrVal>
                                          </p:val>
                                        </p:tav>
                                      </p:tavLst>
                                    </p:anim>
                                    <p:set>
                                      <p:cBhvr>
                                        <p:cTn id="16" dur="80"/>
                                        <p:tgtEl>
                                          <p:spTgt spid="200729"/>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p:bldP spid="2007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3"/>
          <p:cNvGrpSpPr>
            <a:grpSpLocks/>
          </p:cNvGrpSpPr>
          <p:nvPr/>
        </p:nvGrpSpPr>
        <p:grpSpPr bwMode="auto">
          <a:xfrm>
            <a:off x="33347" y="-36777"/>
            <a:ext cx="2108200" cy="5135166"/>
            <a:chOff x="-28576" y="-11112"/>
            <a:chExt cx="3886200" cy="6846888"/>
          </a:xfrm>
        </p:grpSpPr>
        <p:sp>
          <p:nvSpPr>
            <p:cNvPr id="615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1800" b="1">
                <a:solidFill>
                  <a:srgbClr val="000000"/>
                </a:solidFill>
                <a:latin typeface="VNI-Swiss-Condense" pitchFamily="2" charset="0"/>
              </a:endParaRPr>
            </a:p>
          </p:txBody>
        </p:sp>
        <p:sp>
          <p:nvSpPr>
            <p:cNvPr id="615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500" b="1" kern="10">
                  <a:solidFill>
                    <a:srgbClr val="FF00FF"/>
                  </a:solidFill>
                  <a:latin typeface="Times New Roman" panose="02020603050405020304" pitchFamily="18" charset="0"/>
                  <a:cs typeface="Times New Roman" panose="02020603050405020304" pitchFamily="18" charset="0"/>
                </a:rPr>
                <a:t>Bài 3 Đo </a:t>
              </a:r>
              <a:r>
                <a:rPr lang="vi-VN" sz="4500" b="1" kern="10">
                  <a:solidFill>
                    <a:srgbClr val="FF00FF"/>
                  </a:solidFill>
                  <a:latin typeface="Times New Roman" panose="02020603050405020304" pitchFamily="18" charset="0"/>
                  <a:cs typeface="Times New Roman" panose="02020603050405020304" pitchFamily="18" charset="0"/>
                </a:rPr>
                <a:t>độ</a:t>
              </a:r>
              <a:r>
                <a:rPr lang="en-US" sz="4500" b="1" kern="10">
                  <a:solidFill>
                    <a:srgbClr val="FF00FF"/>
                  </a:solidFill>
                  <a:latin typeface="Times New Roman" panose="02020603050405020304" pitchFamily="18" charset="0"/>
                  <a:cs typeface="Times New Roman" panose="02020603050405020304" pitchFamily="18" charset="0"/>
                </a:rPr>
                <a:t> dài, khối l</a:t>
              </a:r>
              <a:r>
                <a:rPr lang="vi-VN" sz="4500" b="1" kern="10">
                  <a:solidFill>
                    <a:srgbClr val="FF00FF"/>
                  </a:solidFill>
                  <a:latin typeface="Times New Roman" panose="02020603050405020304" pitchFamily="18" charset="0"/>
                  <a:cs typeface="Times New Roman" panose="02020603050405020304" pitchFamily="18" charset="0"/>
                </a:rPr>
                <a:t>ượng</a:t>
              </a:r>
              <a:r>
                <a:rPr lang="en-US" sz="4500" b="1" kern="10">
                  <a:solidFill>
                    <a:srgbClr val="FF00FF"/>
                  </a:solidFill>
                  <a:latin typeface="Times New Roman" panose="02020603050405020304" pitchFamily="18" charset="0"/>
                  <a:cs typeface="Times New Roman" panose="02020603050405020304" pitchFamily="18" charset="0"/>
                </a:rPr>
                <a:t>, thời gian:</a:t>
              </a:r>
              <a:endParaRPr lang="en-US" sz="4500" b="1" kern="10" dirty="0">
                <a:solidFill>
                  <a:srgbClr val="FF00FF"/>
                </a:solidFill>
                <a:latin typeface="Times New Roman" panose="02020603050405020304" pitchFamily="18" charset="0"/>
                <a:cs typeface="Times New Roman" panose="02020603050405020304" pitchFamily="18" charset="0"/>
              </a:endParaRPr>
            </a:p>
          </p:txBody>
        </p:sp>
        <p:sp>
          <p:nvSpPr>
            <p:cNvPr id="6155" name="Line 22"/>
            <p:cNvSpPr>
              <a:spLocks noChangeShapeType="1"/>
            </p:cNvSpPr>
            <p:nvPr/>
          </p:nvSpPr>
          <p:spPr bwMode="auto">
            <a:xfrm>
              <a:off x="566251" y="487244"/>
              <a:ext cx="269654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a:solidFill>
                  <a:srgbClr val="000000"/>
                </a:solidFill>
              </a:endParaRPr>
            </a:p>
          </p:txBody>
        </p:sp>
      </p:grpSp>
      <p:sp>
        <p:nvSpPr>
          <p:cNvPr id="200710" name="Text Box 6"/>
          <p:cNvSpPr txBox="1">
            <a:spLocks noChangeArrowheads="1"/>
          </p:cNvSpPr>
          <p:nvPr/>
        </p:nvSpPr>
        <p:spPr bwMode="auto">
          <a:xfrm>
            <a:off x="59145" y="46434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rPr>
              <a:t>IV. ĐO </a:t>
            </a:r>
            <a:r>
              <a:rPr lang="en-US" altLang="en-US" b="1" smtClean="0">
                <a:solidFill>
                  <a:srgbClr val="FF0000"/>
                </a:solidFill>
                <a:latin typeface="Times New Roman" panose="02020603050405020304" pitchFamily="18" charset="0"/>
              </a:rPr>
              <a:t>THỜI GIAN </a:t>
            </a:r>
            <a:endParaRPr lang="en-US" altLang="en-US" b="1" dirty="0">
              <a:solidFill>
                <a:srgbClr val="FF0000"/>
              </a:solidFill>
              <a:latin typeface="Times New Roman" panose="02020603050405020304" pitchFamily="18" charset="0"/>
            </a:endParaRPr>
          </a:p>
        </p:txBody>
      </p:sp>
      <p:sp>
        <p:nvSpPr>
          <p:cNvPr id="200729" name="Text Box 25"/>
          <p:cNvSpPr txBox="1">
            <a:spLocks noChangeArrowheads="1"/>
          </p:cNvSpPr>
          <p:nvPr/>
        </p:nvSpPr>
        <p:spPr bwMode="auto">
          <a:xfrm>
            <a:off x="59143" y="845217"/>
            <a:ext cx="2880122"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a:solidFill>
                  <a:srgbClr val="FF0000"/>
                </a:solidFill>
                <a:latin typeface="Times New Roman" panose="02020603050405020304" pitchFamily="18" charset="0"/>
              </a:rPr>
              <a:t>1. </a:t>
            </a:r>
            <a:r>
              <a:rPr lang="en-US" altLang="en-US" b="1" smtClean="0">
                <a:solidFill>
                  <a:srgbClr val="FF0000"/>
                </a:solidFill>
                <a:latin typeface="Times New Roman" panose="02020603050405020304" pitchFamily="18" charset="0"/>
              </a:rPr>
              <a:t>Đ</a:t>
            </a:r>
            <a:r>
              <a:rPr lang="vi-VN" altLang="en-US" b="1" smtClean="0">
                <a:solidFill>
                  <a:srgbClr val="FF0000"/>
                </a:solidFill>
                <a:latin typeface="Times New Roman" panose="02020603050405020304" pitchFamily="18" charset="0"/>
              </a:rPr>
              <a:t>ơ</a:t>
            </a:r>
            <a:r>
              <a:rPr lang="en-US" altLang="en-US" b="1">
                <a:solidFill>
                  <a:srgbClr val="FF0000"/>
                </a:solidFill>
                <a:latin typeface="Times New Roman" panose="02020603050405020304" pitchFamily="18" charset="0"/>
              </a:rPr>
              <a:t>n </a:t>
            </a:r>
            <a:r>
              <a:rPr lang="en-US" altLang="en-US" b="1" smtClean="0">
                <a:solidFill>
                  <a:srgbClr val="FF0000"/>
                </a:solidFill>
                <a:latin typeface="Times New Roman" panose="02020603050405020304" pitchFamily="18" charset="0"/>
              </a:rPr>
              <a:t>vị </a:t>
            </a:r>
            <a:r>
              <a:rPr lang="vi-VN" altLang="en-US" b="1" smtClean="0">
                <a:solidFill>
                  <a:srgbClr val="FF0000"/>
                </a:solidFill>
                <a:latin typeface="Times New Roman" panose="02020603050405020304" pitchFamily="18" charset="0"/>
              </a:rPr>
              <a:t>đ</a:t>
            </a:r>
            <a:r>
              <a:rPr lang="en-US" altLang="en-US" b="1">
                <a:solidFill>
                  <a:srgbClr val="FF0000"/>
                </a:solidFill>
                <a:latin typeface="Times New Roman" panose="02020603050405020304" pitchFamily="18" charset="0"/>
              </a:rPr>
              <a:t>o </a:t>
            </a:r>
            <a:r>
              <a:rPr lang="en-US" altLang="en-US" b="1" smtClean="0">
                <a:solidFill>
                  <a:srgbClr val="FF0000"/>
                </a:solidFill>
                <a:latin typeface="Times New Roman" panose="02020603050405020304" pitchFamily="18" charset="0"/>
              </a:rPr>
              <a:t>thời gian</a:t>
            </a:r>
            <a:endParaRPr lang="en-US" altLang="en-US"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5600702"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4" name="Rectangle 3"/>
          <p:cNvSpPr/>
          <p:nvPr/>
        </p:nvSpPr>
        <p:spPr>
          <a:xfrm>
            <a:off x="59143" y="1223902"/>
            <a:ext cx="1777442" cy="300082"/>
          </a:xfrm>
          <a:prstGeom prst="rect">
            <a:avLst/>
          </a:prstGeom>
        </p:spPr>
        <p:txBody>
          <a:bodyPr wrap="square" lIns="68580" tIns="34290" rIns="68580" bIns="34290">
            <a:spAutoFit/>
          </a:bodyPr>
          <a:lstStyle/>
          <a:p>
            <a:pPr algn="just" fontAlgn="base">
              <a:spcBef>
                <a:spcPct val="50000"/>
              </a:spcBef>
              <a:spcAft>
                <a:spcPct val="0"/>
              </a:spcAft>
            </a:pPr>
            <a:r>
              <a:rPr lang="en-US" altLang="en-US" sz="1500" b="1">
                <a:solidFill>
                  <a:srgbClr val="FF0000"/>
                </a:solidFill>
                <a:latin typeface="Times New Roman" panose="02020603050405020304" pitchFamily="18" charset="0"/>
              </a:rPr>
              <a:t>2.Cách </a:t>
            </a:r>
            <a:r>
              <a:rPr lang="vi-VN" altLang="en-US" sz="1500" b="1">
                <a:solidFill>
                  <a:srgbClr val="FF0000"/>
                </a:solidFill>
                <a:latin typeface="Times New Roman" panose="02020603050405020304" pitchFamily="18" charset="0"/>
              </a:rPr>
              <a:t>đ</a:t>
            </a:r>
            <a:r>
              <a:rPr lang="en-US" altLang="en-US" sz="1500" b="1">
                <a:solidFill>
                  <a:srgbClr val="FF0000"/>
                </a:solidFill>
                <a:latin typeface="Times New Roman" panose="02020603050405020304" pitchFamily="18" charset="0"/>
              </a:rPr>
              <a:t>o thời gian</a:t>
            </a:r>
            <a:endParaRPr lang="en-US" altLang="en-US" sz="1500" b="1" dirty="0">
              <a:solidFill>
                <a:srgbClr val="FF0000"/>
              </a:solidFill>
              <a:latin typeface="Times New Roman" panose="02020603050405020304" pitchFamily="18" charset="0"/>
            </a:endParaRPr>
          </a:p>
        </p:txBody>
      </p:sp>
      <p:sp>
        <p:nvSpPr>
          <p:cNvPr id="6" name="Rectangle 2"/>
          <p:cNvSpPr>
            <a:spLocks noChangeArrowheads="1"/>
          </p:cNvSpPr>
          <p:nvPr/>
        </p:nvSpPr>
        <p:spPr bwMode="auto">
          <a:xfrm>
            <a:off x="2068029" y="231131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nvGraphicFramePr>
        <p:xfrm>
          <a:off x="2082165" y="2811946"/>
          <a:ext cx="4979670" cy="175260"/>
        </p:xfrm>
        <a:graphic>
          <a:graphicData uri="http://schemas.openxmlformats.org/drawingml/2006/table">
            <a:tbl>
              <a:tblPr firstRow="1" firstCol="1" bandRow="1"/>
              <a:tblGrid>
                <a:gridCol w="2489835">
                  <a:extLst>
                    <a:ext uri="{9D8B030D-6E8A-4147-A177-3AD203B41FA5}">
                      <a16:colId xmlns:a16="http://schemas.microsoft.com/office/drawing/2014/main" val="20000"/>
                    </a:ext>
                  </a:extLst>
                </a:gridCol>
                <a:gridCol w="2489835">
                  <a:extLst>
                    <a:ext uri="{9D8B030D-6E8A-4147-A177-3AD203B41FA5}">
                      <a16:colId xmlns:a16="http://schemas.microsoft.com/office/drawing/2014/main" val="20001"/>
                    </a:ext>
                  </a:extLst>
                </a:gridCol>
              </a:tblGrid>
              <a:tr h="175260">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1266" name="Picture 10" descr="Description: Kết quả hình ảnh cho Đồng Hồ Bấm Giờ Bấm Giờ Cơ Học 60S 0.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6938">
            <a:off x="3075387" y="1373945"/>
            <a:ext cx="992981"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11" descr="Description: Kết quả hình ảnh cho Đồng Hồ Bấm Giờ Bấm Giờ Cơ Học 60S 0.1S"/>
          <p:cNvPicPr>
            <a:picLocks noChangeAspect="1" noChangeArrowheads="1"/>
          </p:cNvPicPr>
          <p:nvPr/>
        </p:nvPicPr>
        <p:blipFill>
          <a:blip r:embed="rId3" cstate="print">
            <a:extLst>
              <a:ext uri="{28A0092B-C50C-407E-A947-70E740481C1C}">
                <a14:useLocalDpi xmlns:a14="http://schemas.microsoft.com/office/drawing/2010/main" val="0"/>
              </a:ext>
            </a:extLst>
          </a:blip>
          <a:srcRect l="10529" t="5005" r="10182" b="6438"/>
          <a:stretch>
            <a:fillRect/>
          </a:stretch>
        </p:blipFill>
        <p:spPr bwMode="auto">
          <a:xfrm>
            <a:off x="5688146" y="1452525"/>
            <a:ext cx="914400" cy="12644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77293" y="708357"/>
            <a:ext cx="571534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fontAlgn="base">
              <a:spcBef>
                <a:spcPct val="0"/>
              </a:spcBef>
              <a:spcAft>
                <a:spcPct val="0"/>
              </a:spcAft>
            </a:pPr>
            <a:r>
              <a:rPr lang="en-US" sz="1500" b="1" i="1">
                <a:latin typeface="Times New Roman" pitchFamily="18" charset="0"/>
                <a:ea typeface="Calibri" pitchFamily="34" charset="0"/>
                <a:cs typeface="Times New Roman" pitchFamily="18" charset="0"/>
              </a:rPr>
              <a:t>H2. Chọn cách hiệu chỉnh đồng hồ để thuận tiện hơn khi đo thời gian</a:t>
            </a:r>
            <a:endParaRPr lang="en-US" sz="1500">
              <a:latin typeface="Times New Roman" pitchFamily="18" charset="0"/>
              <a:cs typeface="Times New Roman" pitchFamily="18" charset="0"/>
            </a:endParaRPr>
          </a:p>
        </p:txBody>
      </p:sp>
      <p:sp>
        <p:nvSpPr>
          <p:cNvPr id="9" name="Rectangle 8"/>
          <p:cNvSpPr/>
          <p:nvPr/>
        </p:nvSpPr>
        <p:spPr>
          <a:xfrm>
            <a:off x="3164140" y="2814899"/>
            <a:ext cx="667490" cy="300082"/>
          </a:xfrm>
          <a:prstGeom prst="rect">
            <a:avLst/>
          </a:prstGeom>
        </p:spPr>
        <p:txBody>
          <a:bodyPr wrap="none" lIns="68580" tIns="34290" rIns="68580" bIns="34290">
            <a:spAutoFit/>
          </a:bodyPr>
          <a:lstStyle/>
          <a:p>
            <a:r>
              <a:rPr lang="en-US" sz="1500">
                <a:latin typeface="Times New Roman" pitchFamily="18" charset="0"/>
                <a:cs typeface="Times New Roman" pitchFamily="18" charset="0"/>
              </a:rPr>
              <a:t>Hình 1</a:t>
            </a:r>
          </a:p>
        </p:txBody>
      </p:sp>
      <p:sp>
        <p:nvSpPr>
          <p:cNvPr id="10" name="Rectangle 9"/>
          <p:cNvSpPr/>
          <p:nvPr/>
        </p:nvSpPr>
        <p:spPr>
          <a:xfrm>
            <a:off x="5702686" y="2814899"/>
            <a:ext cx="667490" cy="300082"/>
          </a:xfrm>
          <a:prstGeom prst="rect">
            <a:avLst/>
          </a:prstGeom>
        </p:spPr>
        <p:txBody>
          <a:bodyPr wrap="none" lIns="68580" tIns="34290" rIns="68580" bIns="34290">
            <a:spAutoFit/>
          </a:bodyPr>
          <a:lstStyle/>
          <a:p>
            <a:r>
              <a:rPr lang="en-US" sz="1500">
                <a:latin typeface="Times New Roman" pitchFamily="18" charset="0"/>
                <a:cs typeface="Times New Roman" pitchFamily="18" charset="0"/>
              </a:rPr>
              <a:t>Hình 2</a:t>
            </a:r>
          </a:p>
        </p:txBody>
      </p:sp>
    </p:spTree>
    <p:extLst>
      <p:ext uri="{BB962C8B-B14F-4D97-AF65-F5344CB8AC3E}">
        <p14:creationId xmlns:p14="http://schemas.microsoft.com/office/powerpoint/2010/main" val="1090090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0710"/>
                                        </p:tgtEl>
                                        <p:attrNameLst>
                                          <p:attrName>style.visibility</p:attrName>
                                        </p:attrNameLst>
                                      </p:cBhvr>
                                      <p:to>
                                        <p:strVal val="visible"/>
                                      </p:to>
                                    </p:set>
                                    <p:anim calcmode="discrete" valueType="clr">
                                      <p:cBhvr override="childStyle">
                                        <p:cTn id="7" dur="80"/>
                                        <p:tgtEl>
                                          <p:spTgt spid="2007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0710"/>
                                        </p:tgtEl>
                                        <p:attrNameLst>
                                          <p:attrName>fillcolor</p:attrName>
                                        </p:attrNameLst>
                                      </p:cBhvr>
                                      <p:tavLst>
                                        <p:tav tm="0">
                                          <p:val>
                                            <p:clrVal>
                                              <a:schemeClr val="accent2"/>
                                            </p:clrVal>
                                          </p:val>
                                        </p:tav>
                                        <p:tav tm="50000">
                                          <p:val>
                                            <p:clrVal>
                                              <a:schemeClr val="hlink"/>
                                            </p:clrVal>
                                          </p:val>
                                        </p:tav>
                                      </p:tavLst>
                                    </p:anim>
                                    <p:set>
                                      <p:cBhvr>
                                        <p:cTn id="9" dur="80"/>
                                        <p:tgtEl>
                                          <p:spTgt spid="2007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0729"/>
                                        </p:tgtEl>
                                        <p:attrNameLst>
                                          <p:attrName>style.visibility</p:attrName>
                                        </p:attrNameLst>
                                      </p:cBhvr>
                                      <p:to>
                                        <p:strVal val="visible"/>
                                      </p:to>
                                    </p:set>
                                    <p:anim calcmode="discrete" valueType="clr">
                                      <p:cBhvr override="childStyle">
                                        <p:cTn id="14" dur="80"/>
                                        <p:tgtEl>
                                          <p:spTgt spid="2007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0729"/>
                                        </p:tgtEl>
                                        <p:attrNameLst>
                                          <p:attrName>fillcolor</p:attrName>
                                        </p:attrNameLst>
                                      </p:cBhvr>
                                      <p:tavLst>
                                        <p:tav tm="0">
                                          <p:val>
                                            <p:clrVal>
                                              <a:schemeClr val="accent2"/>
                                            </p:clrVal>
                                          </p:val>
                                        </p:tav>
                                        <p:tav tm="50000">
                                          <p:val>
                                            <p:clrVal>
                                              <a:schemeClr val="hlink"/>
                                            </p:clrVal>
                                          </p:val>
                                        </p:tav>
                                      </p:tavLst>
                                    </p:anim>
                                    <p:set>
                                      <p:cBhvr>
                                        <p:cTn id="16" dur="80"/>
                                        <p:tgtEl>
                                          <p:spTgt spid="2007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p:bldP spid="2007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3"/>
          <p:cNvGrpSpPr>
            <a:grpSpLocks/>
          </p:cNvGrpSpPr>
          <p:nvPr/>
        </p:nvGrpSpPr>
        <p:grpSpPr bwMode="auto">
          <a:xfrm>
            <a:off x="33347" y="-36777"/>
            <a:ext cx="2108200" cy="5135166"/>
            <a:chOff x="-28576" y="-11112"/>
            <a:chExt cx="3886200" cy="6846888"/>
          </a:xfrm>
        </p:grpSpPr>
        <p:sp>
          <p:nvSpPr>
            <p:cNvPr id="6153" name="AutoShape 4" descr="20%"/>
            <p:cNvSpPr>
              <a:spLocks noChangeArrowheads="1"/>
            </p:cNvSpPr>
            <p:nvPr/>
          </p:nvSpPr>
          <p:spPr bwMode="auto">
            <a:xfrm>
              <a:off x="-28576" y="-11112"/>
              <a:ext cx="3886200" cy="6846888"/>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1800" b="1">
                <a:solidFill>
                  <a:srgbClr val="000000"/>
                </a:solidFill>
                <a:latin typeface="VNI-Swiss-Condense" pitchFamily="2" charset="0"/>
              </a:endParaRPr>
            </a:p>
          </p:txBody>
        </p:sp>
        <p:sp>
          <p:nvSpPr>
            <p:cNvPr id="6154"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4500" b="1" kern="10">
                  <a:solidFill>
                    <a:srgbClr val="FF00FF"/>
                  </a:solidFill>
                  <a:latin typeface="Times New Roman" panose="02020603050405020304" pitchFamily="18" charset="0"/>
                  <a:cs typeface="Times New Roman" panose="02020603050405020304" pitchFamily="18" charset="0"/>
                </a:rPr>
                <a:t>Bài 3 Đo </a:t>
              </a:r>
              <a:r>
                <a:rPr lang="vi-VN" sz="4500" b="1" kern="10">
                  <a:solidFill>
                    <a:srgbClr val="FF00FF"/>
                  </a:solidFill>
                  <a:latin typeface="Times New Roman" panose="02020603050405020304" pitchFamily="18" charset="0"/>
                  <a:cs typeface="Times New Roman" panose="02020603050405020304" pitchFamily="18" charset="0"/>
                </a:rPr>
                <a:t>độ</a:t>
              </a:r>
              <a:r>
                <a:rPr lang="en-US" sz="4500" b="1" kern="10">
                  <a:solidFill>
                    <a:srgbClr val="FF00FF"/>
                  </a:solidFill>
                  <a:latin typeface="Times New Roman" panose="02020603050405020304" pitchFamily="18" charset="0"/>
                  <a:cs typeface="Times New Roman" panose="02020603050405020304" pitchFamily="18" charset="0"/>
                </a:rPr>
                <a:t> dài, khối l</a:t>
              </a:r>
              <a:r>
                <a:rPr lang="vi-VN" sz="4500" b="1" kern="10">
                  <a:solidFill>
                    <a:srgbClr val="FF00FF"/>
                  </a:solidFill>
                  <a:latin typeface="Times New Roman" panose="02020603050405020304" pitchFamily="18" charset="0"/>
                  <a:cs typeface="Times New Roman" panose="02020603050405020304" pitchFamily="18" charset="0"/>
                </a:rPr>
                <a:t>ượng</a:t>
              </a:r>
              <a:r>
                <a:rPr lang="en-US" sz="4500" b="1" kern="10">
                  <a:solidFill>
                    <a:srgbClr val="FF00FF"/>
                  </a:solidFill>
                  <a:latin typeface="Times New Roman" panose="02020603050405020304" pitchFamily="18" charset="0"/>
                  <a:cs typeface="Times New Roman" panose="02020603050405020304" pitchFamily="18" charset="0"/>
                </a:rPr>
                <a:t>, thời gian:</a:t>
              </a:r>
              <a:endParaRPr lang="en-US" sz="4500" b="1" kern="10" dirty="0">
                <a:solidFill>
                  <a:srgbClr val="FF00FF"/>
                </a:solidFill>
                <a:latin typeface="Times New Roman" panose="02020603050405020304" pitchFamily="18" charset="0"/>
                <a:cs typeface="Times New Roman" panose="02020603050405020304" pitchFamily="18" charset="0"/>
              </a:endParaRPr>
            </a:p>
          </p:txBody>
        </p:sp>
        <p:sp>
          <p:nvSpPr>
            <p:cNvPr id="6155" name="Line 22"/>
            <p:cNvSpPr>
              <a:spLocks noChangeShapeType="1"/>
            </p:cNvSpPr>
            <p:nvPr/>
          </p:nvSpPr>
          <p:spPr bwMode="auto">
            <a:xfrm>
              <a:off x="566251" y="487244"/>
              <a:ext cx="2696547"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1500">
                <a:solidFill>
                  <a:srgbClr val="000000"/>
                </a:solidFill>
              </a:endParaRPr>
            </a:p>
          </p:txBody>
        </p:sp>
      </p:grpSp>
      <p:sp>
        <p:nvSpPr>
          <p:cNvPr id="200710" name="Text Box 6"/>
          <p:cNvSpPr txBox="1">
            <a:spLocks noChangeArrowheads="1"/>
          </p:cNvSpPr>
          <p:nvPr/>
        </p:nvSpPr>
        <p:spPr bwMode="auto">
          <a:xfrm>
            <a:off x="59145" y="464344"/>
            <a:ext cx="299539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rPr>
              <a:t>IV. ĐO </a:t>
            </a:r>
            <a:r>
              <a:rPr lang="en-US" altLang="en-US" b="1" smtClean="0">
                <a:solidFill>
                  <a:srgbClr val="FF0000"/>
                </a:solidFill>
                <a:latin typeface="Times New Roman" panose="02020603050405020304" pitchFamily="18" charset="0"/>
              </a:rPr>
              <a:t>THỜI GIAN </a:t>
            </a:r>
            <a:endParaRPr lang="en-US" altLang="en-US" b="1" dirty="0">
              <a:solidFill>
                <a:srgbClr val="FF0000"/>
              </a:solidFill>
              <a:latin typeface="Times New Roman" panose="02020603050405020304" pitchFamily="18" charset="0"/>
            </a:endParaRPr>
          </a:p>
        </p:txBody>
      </p:sp>
      <p:sp>
        <p:nvSpPr>
          <p:cNvPr id="200729" name="Text Box 25"/>
          <p:cNvSpPr txBox="1">
            <a:spLocks noChangeArrowheads="1"/>
          </p:cNvSpPr>
          <p:nvPr/>
        </p:nvSpPr>
        <p:spPr bwMode="auto">
          <a:xfrm>
            <a:off x="59143" y="845217"/>
            <a:ext cx="2880122"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b="1">
                <a:solidFill>
                  <a:srgbClr val="FF0000"/>
                </a:solidFill>
                <a:latin typeface="Times New Roman" panose="02020603050405020304" pitchFamily="18" charset="0"/>
              </a:rPr>
              <a:t>1. </a:t>
            </a:r>
            <a:r>
              <a:rPr lang="en-US" altLang="en-US" b="1" smtClean="0">
                <a:solidFill>
                  <a:srgbClr val="FF0000"/>
                </a:solidFill>
                <a:latin typeface="Times New Roman" panose="02020603050405020304" pitchFamily="18" charset="0"/>
              </a:rPr>
              <a:t>Đ</a:t>
            </a:r>
            <a:r>
              <a:rPr lang="vi-VN" altLang="en-US" b="1" smtClean="0">
                <a:solidFill>
                  <a:srgbClr val="FF0000"/>
                </a:solidFill>
                <a:latin typeface="Times New Roman" panose="02020603050405020304" pitchFamily="18" charset="0"/>
              </a:rPr>
              <a:t>ơ</a:t>
            </a:r>
            <a:r>
              <a:rPr lang="en-US" altLang="en-US" b="1">
                <a:solidFill>
                  <a:srgbClr val="FF0000"/>
                </a:solidFill>
                <a:latin typeface="Times New Roman" panose="02020603050405020304" pitchFamily="18" charset="0"/>
              </a:rPr>
              <a:t>n </a:t>
            </a:r>
            <a:r>
              <a:rPr lang="en-US" altLang="en-US" b="1" smtClean="0">
                <a:solidFill>
                  <a:srgbClr val="FF0000"/>
                </a:solidFill>
                <a:latin typeface="Times New Roman" panose="02020603050405020304" pitchFamily="18" charset="0"/>
              </a:rPr>
              <a:t>vị </a:t>
            </a:r>
            <a:r>
              <a:rPr lang="vi-VN" altLang="en-US" b="1" smtClean="0">
                <a:solidFill>
                  <a:srgbClr val="FF0000"/>
                </a:solidFill>
                <a:latin typeface="Times New Roman" panose="02020603050405020304" pitchFamily="18" charset="0"/>
              </a:rPr>
              <a:t>đ</a:t>
            </a:r>
            <a:r>
              <a:rPr lang="en-US" altLang="en-US" b="1">
                <a:solidFill>
                  <a:srgbClr val="FF0000"/>
                </a:solidFill>
                <a:latin typeface="Times New Roman" panose="02020603050405020304" pitchFamily="18" charset="0"/>
              </a:rPr>
              <a:t>o </a:t>
            </a:r>
            <a:r>
              <a:rPr lang="en-US" altLang="en-US" b="1" smtClean="0">
                <a:solidFill>
                  <a:srgbClr val="FF0000"/>
                </a:solidFill>
                <a:latin typeface="Times New Roman" panose="02020603050405020304" pitchFamily="18" charset="0"/>
              </a:rPr>
              <a:t>thời gian</a:t>
            </a:r>
            <a:endParaRPr lang="en-US" altLang="en-US" b="1" dirty="0">
              <a:solidFill>
                <a:srgbClr val="FF0000"/>
              </a:solidFill>
              <a:latin typeface="Times New Roman" panose="02020603050405020304" pitchFamily="18" charset="0"/>
            </a:endParaRPr>
          </a:p>
        </p:txBody>
      </p:sp>
      <p:sp>
        <p:nvSpPr>
          <p:cNvPr id="6152" name="Rectangle 36"/>
          <p:cNvSpPr>
            <a:spLocks noChangeArrowheads="1"/>
          </p:cNvSpPr>
          <p:nvPr/>
        </p:nvSpPr>
        <p:spPr bwMode="auto">
          <a:xfrm>
            <a:off x="5600702"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4" name="Rectangle 3"/>
          <p:cNvSpPr/>
          <p:nvPr/>
        </p:nvSpPr>
        <p:spPr>
          <a:xfrm>
            <a:off x="59143" y="1223902"/>
            <a:ext cx="1777442" cy="300082"/>
          </a:xfrm>
          <a:prstGeom prst="rect">
            <a:avLst/>
          </a:prstGeom>
        </p:spPr>
        <p:txBody>
          <a:bodyPr wrap="square" lIns="68580" tIns="34290" rIns="68580" bIns="34290">
            <a:spAutoFit/>
          </a:bodyPr>
          <a:lstStyle/>
          <a:p>
            <a:pPr algn="just" fontAlgn="base">
              <a:spcBef>
                <a:spcPct val="50000"/>
              </a:spcBef>
              <a:spcAft>
                <a:spcPct val="0"/>
              </a:spcAft>
            </a:pPr>
            <a:r>
              <a:rPr lang="en-US" altLang="en-US" sz="1500" b="1">
                <a:solidFill>
                  <a:srgbClr val="FF0000"/>
                </a:solidFill>
                <a:latin typeface="Times New Roman" panose="02020603050405020304" pitchFamily="18" charset="0"/>
              </a:rPr>
              <a:t>2.Cách </a:t>
            </a:r>
            <a:r>
              <a:rPr lang="vi-VN" altLang="en-US" sz="1500" b="1">
                <a:solidFill>
                  <a:srgbClr val="FF0000"/>
                </a:solidFill>
                <a:latin typeface="Times New Roman" panose="02020603050405020304" pitchFamily="18" charset="0"/>
              </a:rPr>
              <a:t>đ</a:t>
            </a:r>
            <a:r>
              <a:rPr lang="en-US" altLang="en-US" sz="1500" b="1">
                <a:solidFill>
                  <a:srgbClr val="FF0000"/>
                </a:solidFill>
                <a:latin typeface="Times New Roman" panose="02020603050405020304" pitchFamily="18" charset="0"/>
              </a:rPr>
              <a:t>o thời gian</a:t>
            </a:r>
            <a:endParaRPr lang="en-US" altLang="en-US" sz="1500" b="1" dirty="0">
              <a:solidFill>
                <a:srgbClr val="FF0000"/>
              </a:solidFill>
              <a:latin typeface="Times New Roman" panose="02020603050405020304" pitchFamily="18" charset="0"/>
            </a:endParaRPr>
          </a:p>
        </p:txBody>
      </p:sp>
      <p:sp>
        <p:nvSpPr>
          <p:cNvPr id="6" name="Rectangle 2"/>
          <p:cNvSpPr>
            <a:spLocks noChangeArrowheads="1"/>
          </p:cNvSpPr>
          <p:nvPr/>
        </p:nvSpPr>
        <p:spPr bwMode="auto">
          <a:xfrm>
            <a:off x="2068028" y="231131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nvGraphicFramePr>
        <p:xfrm>
          <a:off x="2082165" y="2811946"/>
          <a:ext cx="4979670" cy="175260"/>
        </p:xfrm>
        <a:graphic>
          <a:graphicData uri="http://schemas.openxmlformats.org/drawingml/2006/table">
            <a:tbl>
              <a:tblPr firstRow="1" firstCol="1" bandRow="1"/>
              <a:tblGrid>
                <a:gridCol w="2489835">
                  <a:extLst>
                    <a:ext uri="{9D8B030D-6E8A-4147-A177-3AD203B41FA5}">
                      <a16:colId xmlns:a16="http://schemas.microsoft.com/office/drawing/2014/main" val="20000"/>
                    </a:ext>
                  </a:extLst>
                </a:gridCol>
                <a:gridCol w="2489835">
                  <a:extLst>
                    <a:ext uri="{9D8B030D-6E8A-4147-A177-3AD203B41FA5}">
                      <a16:colId xmlns:a16="http://schemas.microsoft.com/office/drawing/2014/main" val="20001"/>
                    </a:ext>
                  </a:extLst>
                </a:gridCol>
              </a:tblGrid>
              <a:tr h="175260">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2082165" y="2811946"/>
          <a:ext cx="4979670" cy="175260"/>
        </p:xfrm>
        <a:graphic>
          <a:graphicData uri="http://schemas.openxmlformats.org/drawingml/2006/table">
            <a:tbl>
              <a:tblPr firstRow="1" firstCol="1" bandRow="1"/>
              <a:tblGrid>
                <a:gridCol w="2489835">
                  <a:extLst>
                    <a:ext uri="{9D8B030D-6E8A-4147-A177-3AD203B41FA5}">
                      <a16:colId xmlns:a16="http://schemas.microsoft.com/office/drawing/2014/main" val="20000"/>
                    </a:ext>
                  </a:extLst>
                </a:gridCol>
                <a:gridCol w="2489835">
                  <a:extLst>
                    <a:ext uri="{9D8B030D-6E8A-4147-A177-3AD203B41FA5}">
                      <a16:colId xmlns:a16="http://schemas.microsoft.com/office/drawing/2014/main" val="20001"/>
                    </a:ext>
                  </a:extLst>
                </a:gridCol>
              </a:tblGrid>
              <a:tr h="175260">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2296" name="Picture 12"/>
          <p:cNvPicPr>
            <a:picLocks noChangeAspect="1" noChangeArrowheads="1"/>
          </p:cNvPicPr>
          <p:nvPr/>
        </p:nvPicPr>
        <p:blipFill>
          <a:blip r:embed="rId2">
            <a:extLst>
              <a:ext uri="{28A0092B-C50C-407E-A947-70E740481C1C}">
                <a14:useLocalDpi xmlns:a14="http://schemas.microsoft.com/office/drawing/2010/main" val="0"/>
              </a:ext>
            </a:extLst>
          </a:blip>
          <a:srcRect l="6250" t="4546"/>
          <a:stretch>
            <a:fillRect/>
          </a:stretch>
        </p:blipFill>
        <p:spPr bwMode="auto">
          <a:xfrm>
            <a:off x="5477539" y="547247"/>
            <a:ext cx="1285875" cy="1350169"/>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004" y="614386"/>
            <a:ext cx="1207294" cy="14573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a:off x="2381572" y="186950"/>
            <a:ext cx="444256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fontAlgn="base">
              <a:spcBef>
                <a:spcPct val="0"/>
              </a:spcBef>
              <a:spcAft>
                <a:spcPct val="0"/>
              </a:spcAft>
            </a:pPr>
            <a:r>
              <a:rPr lang="en-US" sz="1500" b="1" i="1">
                <a:latin typeface="Times New Roman" pitchFamily="18" charset="0"/>
                <a:ea typeface="Calibri" pitchFamily="34" charset="0"/>
                <a:cs typeface="Times New Roman" pitchFamily="18" charset="0"/>
              </a:rPr>
              <a:t>H3. Chọn c</a:t>
            </a:r>
            <a:r>
              <a:rPr lang="en-US" sz="1500" b="1" i="1">
                <a:latin typeface="Calibri"/>
                <a:ea typeface="Calibri" pitchFamily="34" charset="0"/>
                <a:cs typeface="Times New Roman" pitchFamily="18" charset="0"/>
              </a:rPr>
              <a:t>á</a:t>
            </a:r>
            <a:r>
              <a:rPr lang="en-US" sz="1500" b="1" i="1">
                <a:latin typeface="Times New Roman" pitchFamily="18" charset="0"/>
                <a:ea typeface="Calibri" pitchFamily="34" charset="0"/>
                <a:cs typeface="Times New Roman" pitchFamily="18" charset="0"/>
              </a:rPr>
              <a:t>ch đặt mắt đọc kết quả đo thời gian đ</a:t>
            </a:r>
            <a:r>
              <a:rPr lang="en-US" sz="1500" b="1" i="1">
                <a:latin typeface="Calibri"/>
                <a:ea typeface="Calibri" pitchFamily="34" charset="0"/>
                <a:cs typeface="Times New Roman" pitchFamily="18" charset="0"/>
              </a:rPr>
              <a:t>ú</a:t>
            </a:r>
            <a:r>
              <a:rPr lang="en-US" sz="1500" b="1" i="1">
                <a:latin typeface="Times New Roman" pitchFamily="18" charset="0"/>
                <a:ea typeface="Calibri" pitchFamily="34" charset="0"/>
                <a:cs typeface="Times New Roman" pitchFamily="18" charset="0"/>
              </a:rPr>
              <a:t>ng.</a:t>
            </a:r>
            <a:endParaRPr lang="en-US" sz="1500">
              <a:latin typeface="Arial" pitchFamily="34" charset="0"/>
              <a:cs typeface="Arial" pitchFamily="34" charset="0"/>
            </a:endParaRPr>
          </a:p>
        </p:txBody>
      </p:sp>
      <p:graphicFrame>
        <p:nvGraphicFramePr>
          <p:cNvPr id="14" name="Table 13"/>
          <p:cNvGraphicFramePr>
            <a:graphicFrameLocks noGrp="1"/>
          </p:cNvGraphicFramePr>
          <p:nvPr/>
        </p:nvGraphicFramePr>
        <p:xfrm>
          <a:off x="2082165" y="2811946"/>
          <a:ext cx="4979670" cy="175260"/>
        </p:xfrm>
        <a:graphic>
          <a:graphicData uri="http://schemas.openxmlformats.org/drawingml/2006/table">
            <a:tbl>
              <a:tblPr firstRow="1" firstCol="1" bandRow="1"/>
              <a:tblGrid>
                <a:gridCol w="2489835">
                  <a:extLst>
                    <a:ext uri="{9D8B030D-6E8A-4147-A177-3AD203B41FA5}">
                      <a16:colId xmlns:a16="http://schemas.microsoft.com/office/drawing/2014/main" val="20000"/>
                    </a:ext>
                  </a:extLst>
                </a:gridCol>
                <a:gridCol w="2489835">
                  <a:extLst>
                    <a:ext uri="{9D8B030D-6E8A-4147-A177-3AD203B41FA5}">
                      <a16:colId xmlns:a16="http://schemas.microsoft.com/office/drawing/2014/main" val="20001"/>
                    </a:ext>
                  </a:extLst>
                </a:gridCol>
              </a:tblGrid>
              <a:tr h="175260">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tc>
                  <a:txBody>
                    <a:bodyPr/>
                    <a:lstStyle/>
                    <a:p>
                      <a:pPr algn="ctr">
                        <a:lnSpc>
                          <a:spcPct val="115000"/>
                        </a:lnSpc>
                        <a:spcAft>
                          <a:spcPts val="0"/>
                        </a:spcAft>
                      </a:pPr>
                      <a:endParaRPr lang="vi-VN" sz="1000">
                        <a:effectLst/>
                        <a:latin typeface="Times New Roman"/>
                        <a:ea typeface="Times New Roman"/>
                        <a:cs typeface="Times New Roman"/>
                      </a:endParaRPr>
                    </a:p>
                  </a:txBody>
                  <a:tcPr marL="51435" marR="51435"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229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260" y="2712773"/>
            <a:ext cx="167163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9231" y="2712774"/>
            <a:ext cx="1321594" cy="141446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2"/>
          <p:cNvSpPr>
            <a:spLocks noChangeArrowheads="1"/>
          </p:cNvSpPr>
          <p:nvPr/>
        </p:nvSpPr>
        <p:spPr bwMode="auto">
          <a:xfrm>
            <a:off x="2453606" y="2184356"/>
            <a:ext cx="672261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fontAlgn="base">
              <a:spcBef>
                <a:spcPct val="0"/>
              </a:spcBef>
              <a:spcAft>
                <a:spcPct val="0"/>
              </a:spcAft>
            </a:pPr>
            <a:r>
              <a:rPr lang="en-US" sz="1500" b="1" i="1">
                <a:latin typeface="Times New Roman" pitchFamily="18" charset="0"/>
                <a:ea typeface="Calibri" pitchFamily="34" charset="0"/>
                <a:cs typeface="Times New Roman" pitchFamily="18" charset="0"/>
              </a:rPr>
              <a:t>H4. Viết kết quả đo thời gian tương ứng với h</a:t>
            </a:r>
            <a:r>
              <a:rPr lang="en-US" sz="1500" b="1" i="1">
                <a:latin typeface="Calibri"/>
                <a:ea typeface="Calibri" pitchFamily="34" charset="0"/>
                <a:cs typeface="Times New Roman" pitchFamily="18" charset="0"/>
              </a:rPr>
              <a:t>ì</a:t>
            </a:r>
            <a:r>
              <a:rPr lang="en-US" sz="1500" b="1" i="1">
                <a:latin typeface="Times New Roman" pitchFamily="18" charset="0"/>
                <a:ea typeface="Calibri" pitchFamily="34" charset="0"/>
                <a:cs typeface="Times New Roman" pitchFamily="18" charset="0"/>
              </a:rPr>
              <a:t>nh. Biết ĐCNN của đồng hồ đo l</a:t>
            </a:r>
            <a:r>
              <a:rPr lang="en-US" sz="1500" b="1" i="1">
                <a:latin typeface="Calibri"/>
                <a:ea typeface="Calibri" pitchFamily="34" charset="0"/>
                <a:cs typeface="Times New Roman" pitchFamily="18" charset="0"/>
              </a:rPr>
              <a:t>à</a:t>
            </a:r>
            <a:r>
              <a:rPr lang="en-US" sz="1500" b="1" i="1">
                <a:latin typeface="Times New Roman" pitchFamily="18" charset="0"/>
                <a:ea typeface="Calibri" pitchFamily="34" charset="0"/>
                <a:cs typeface="Times New Roman" pitchFamily="18" charset="0"/>
              </a:rPr>
              <a:t> 1s</a:t>
            </a:r>
            <a:endParaRPr lang="en-US" sz="1500">
              <a:latin typeface="Arial" pitchFamily="34" charset="0"/>
              <a:cs typeface="Arial" pitchFamily="34" charset="0"/>
            </a:endParaRPr>
          </a:p>
        </p:txBody>
      </p:sp>
      <p:sp>
        <p:nvSpPr>
          <p:cNvPr id="3" name="Rectangle 2"/>
          <p:cNvSpPr>
            <a:spLocks noChangeArrowheads="1"/>
          </p:cNvSpPr>
          <p:nvPr/>
        </p:nvSpPr>
        <p:spPr bwMode="auto">
          <a:xfrm>
            <a:off x="2252133" y="202672"/>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80080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0710"/>
                                        </p:tgtEl>
                                        <p:attrNameLst>
                                          <p:attrName>style.visibility</p:attrName>
                                        </p:attrNameLst>
                                      </p:cBhvr>
                                      <p:to>
                                        <p:strVal val="visible"/>
                                      </p:to>
                                    </p:set>
                                    <p:anim calcmode="discrete" valueType="clr">
                                      <p:cBhvr override="childStyle">
                                        <p:cTn id="7" dur="80"/>
                                        <p:tgtEl>
                                          <p:spTgt spid="2007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0710"/>
                                        </p:tgtEl>
                                        <p:attrNameLst>
                                          <p:attrName>fillcolor</p:attrName>
                                        </p:attrNameLst>
                                      </p:cBhvr>
                                      <p:tavLst>
                                        <p:tav tm="0">
                                          <p:val>
                                            <p:clrVal>
                                              <a:schemeClr val="accent2"/>
                                            </p:clrVal>
                                          </p:val>
                                        </p:tav>
                                        <p:tav tm="50000">
                                          <p:val>
                                            <p:clrVal>
                                              <a:schemeClr val="hlink"/>
                                            </p:clrVal>
                                          </p:val>
                                        </p:tav>
                                      </p:tavLst>
                                    </p:anim>
                                    <p:set>
                                      <p:cBhvr>
                                        <p:cTn id="9" dur="80"/>
                                        <p:tgtEl>
                                          <p:spTgt spid="2007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0729"/>
                                        </p:tgtEl>
                                        <p:attrNameLst>
                                          <p:attrName>style.visibility</p:attrName>
                                        </p:attrNameLst>
                                      </p:cBhvr>
                                      <p:to>
                                        <p:strVal val="visible"/>
                                      </p:to>
                                    </p:set>
                                    <p:anim calcmode="discrete" valueType="clr">
                                      <p:cBhvr override="childStyle">
                                        <p:cTn id="14" dur="80"/>
                                        <p:tgtEl>
                                          <p:spTgt spid="20072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0729"/>
                                        </p:tgtEl>
                                        <p:attrNameLst>
                                          <p:attrName>fillcolor</p:attrName>
                                        </p:attrNameLst>
                                      </p:cBhvr>
                                      <p:tavLst>
                                        <p:tav tm="0">
                                          <p:val>
                                            <p:clrVal>
                                              <a:schemeClr val="accent2"/>
                                            </p:clrVal>
                                          </p:val>
                                        </p:tav>
                                        <p:tav tm="50000">
                                          <p:val>
                                            <p:clrVal>
                                              <a:schemeClr val="hlink"/>
                                            </p:clrVal>
                                          </p:val>
                                        </p:tav>
                                      </p:tavLst>
                                    </p:anim>
                                    <p:set>
                                      <p:cBhvr>
                                        <p:cTn id="16" dur="80"/>
                                        <p:tgtEl>
                                          <p:spTgt spid="2007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p:bldP spid="2007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690" y="629247"/>
            <a:ext cx="521494" cy="5214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84349" y="458242"/>
            <a:ext cx="5646184" cy="900246"/>
          </a:xfrm>
          <a:prstGeom prst="rect">
            <a:avLst/>
          </a:prstGeom>
        </p:spPr>
        <p:txBody>
          <a:bodyPr wrap="square" lIns="68580" tIns="34290" rIns="68580" bIns="34290">
            <a:spAutoFit/>
          </a:bodyPr>
          <a:lstStyle/>
          <a:p>
            <a:pPr lvl="0" algn="just" fontAlgn="base">
              <a:spcBef>
                <a:spcPct val="0"/>
              </a:spcBef>
              <a:spcAft>
                <a:spcPct val="0"/>
              </a:spcAft>
            </a:pPr>
            <a:r>
              <a:rPr lang="en-US" sz="1800" b="1" u="sng">
                <a:latin typeface="Times New Roman" pitchFamily="18" charset="0"/>
                <a:ea typeface="Calibri" pitchFamily="34" charset="0"/>
                <a:cs typeface="Times New Roman" pitchFamily="18" charset="0"/>
              </a:rPr>
              <a:t>Bước 2: HS trao đổi trong nh</a:t>
            </a:r>
            <a:r>
              <a:rPr lang="en-US" sz="1800" b="1" u="sng">
                <a:latin typeface="Calibri"/>
                <a:ea typeface="Calibri" pitchFamily="34" charset="0"/>
                <a:cs typeface="Times New Roman" pitchFamily="18" charset="0"/>
              </a:rPr>
              <a:t>ó</a:t>
            </a:r>
            <a:r>
              <a:rPr lang="en-US" sz="1800" b="1" u="sng">
                <a:latin typeface="Times New Roman" pitchFamily="18" charset="0"/>
                <a:ea typeface="Calibri" pitchFamily="34" charset="0"/>
                <a:cs typeface="Times New Roman" pitchFamily="18" charset="0"/>
              </a:rPr>
              <a:t>m 4 </a:t>
            </a:r>
            <a:endParaRPr lang="en-US" sz="1800" b="1" u="sng">
              <a:latin typeface="Calibri"/>
              <a:ea typeface="Calibri" pitchFamily="34" charset="0"/>
              <a:cs typeface="Times New Roman" pitchFamily="18" charset="0"/>
            </a:endParaRPr>
          </a:p>
          <a:p>
            <a:pPr lvl="0" algn="just" fontAlgn="base">
              <a:spcBef>
                <a:spcPct val="0"/>
              </a:spcBef>
              <a:spcAft>
                <a:spcPct val="0"/>
              </a:spcAft>
            </a:pPr>
            <a:r>
              <a:rPr lang="en-US" sz="1800" b="1" i="1">
                <a:latin typeface="Times New Roman" pitchFamily="18" charset="0"/>
                <a:ea typeface="Calibri" pitchFamily="34" charset="0"/>
                <a:cs typeface="Times New Roman" pitchFamily="18" charset="0"/>
              </a:rPr>
              <a:t>1.1. Thống nhất đ</a:t>
            </a:r>
            <a:r>
              <a:rPr lang="en-US" sz="1800" b="1" i="1">
                <a:latin typeface="Calibri"/>
                <a:ea typeface="Calibri" pitchFamily="34" charset="0"/>
                <a:cs typeface="Times New Roman" pitchFamily="18" charset="0"/>
              </a:rPr>
              <a:t>á</a:t>
            </a:r>
            <a:r>
              <a:rPr lang="en-US" sz="1800" b="1" i="1">
                <a:latin typeface="Times New Roman" pitchFamily="18" charset="0"/>
                <a:ea typeface="Calibri" pitchFamily="34" charset="0"/>
                <a:cs typeface="Times New Roman" pitchFamily="18" charset="0"/>
              </a:rPr>
              <a:t>p </a:t>
            </a:r>
            <a:r>
              <a:rPr lang="en-US" sz="1800" b="1" i="1">
                <a:latin typeface="Calibri"/>
                <a:ea typeface="Calibri" pitchFamily="34" charset="0"/>
                <a:cs typeface="Times New Roman" pitchFamily="18" charset="0"/>
              </a:rPr>
              <a:t>á</a:t>
            </a:r>
            <a:r>
              <a:rPr lang="en-US" sz="1800" b="1" i="1">
                <a:latin typeface="Times New Roman" pitchFamily="18" charset="0"/>
                <a:ea typeface="Calibri" pitchFamily="34" charset="0"/>
                <a:cs typeface="Times New Roman" pitchFamily="18" charset="0"/>
              </a:rPr>
              <a:t>n của c</a:t>
            </a:r>
            <a:r>
              <a:rPr lang="en-US" sz="1800" b="1" i="1">
                <a:latin typeface="Calibri"/>
                <a:ea typeface="Calibri" pitchFamily="34" charset="0"/>
                <a:cs typeface="Times New Roman" pitchFamily="18" charset="0"/>
              </a:rPr>
              <a:t>á</a:t>
            </a:r>
            <a:r>
              <a:rPr lang="en-US" sz="1800" b="1" i="1">
                <a:latin typeface="Times New Roman" pitchFamily="18" charset="0"/>
                <a:ea typeface="Calibri" pitchFamily="34" charset="0"/>
                <a:cs typeface="Times New Roman" pitchFamily="18" charset="0"/>
              </a:rPr>
              <a:t>c câu hỏi trong bước 1.</a:t>
            </a:r>
            <a:endParaRPr lang="en-US" sz="1800">
              <a:latin typeface="Arial" pitchFamily="34" charset="0"/>
              <a:cs typeface="Arial" pitchFamily="34" charset="0"/>
            </a:endParaRPr>
          </a:p>
          <a:p>
            <a:pPr lvl="0" algn="just" eaLnBrk="0" fontAlgn="base" hangingPunct="0">
              <a:spcBef>
                <a:spcPct val="0"/>
              </a:spcBef>
              <a:spcAft>
                <a:spcPct val="0"/>
              </a:spcAft>
            </a:pPr>
            <a:r>
              <a:rPr lang="en-US" sz="1800" b="1" i="1">
                <a:latin typeface="Times New Roman" pitchFamily="18" charset="0"/>
                <a:ea typeface="Calibri" pitchFamily="34" charset="0"/>
                <a:cs typeface="Times New Roman" pitchFamily="18" charset="0"/>
              </a:rPr>
              <a:t>2.2. Viết c</a:t>
            </a:r>
            <a:r>
              <a:rPr lang="en-US" sz="1800" b="1" i="1">
                <a:latin typeface="Calibri"/>
                <a:ea typeface="Calibri" pitchFamily="34" charset="0"/>
                <a:cs typeface="Times New Roman" pitchFamily="18" charset="0"/>
              </a:rPr>
              <a:t>á</a:t>
            </a:r>
            <a:r>
              <a:rPr lang="en-US" sz="1800" b="1" i="1">
                <a:latin typeface="Times New Roman" pitchFamily="18" charset="0"/>
                <a:ea typeface="Calibri" pitchFamily="34" charset="0"/>
                <a:cs typeface="Times New Roman" pitchFamily="18" charset="0"/>
              </a:rPr>
              <a:t>c bước đo thời gian bằng đồng hồ:</a:t>
            </a:r>
            <a:r>
              <a:rPr lang="en-US" sz="1800">
                <a:latin typeface="Times New Roman" pitchFamily="18" charset="0"/>
                <a:ea typeface="Calibri" pitchFamily="34" charset="0"/>
                <a:cs typeface="Times New Roman" pitchFamily="18" charset="0"/>
              </a:rPr>
              <a:t> </a:t>
            </a:r>
            <a:endParaRPr lang="en-US" sz="1800">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44590421"/>
              </p:ext>
            </p:extLst>
          </p:nvPr>
        </p:nvGraphicFramePr>
        <p:xfrm>
          <a:off x="1876452" y="2474234"/>
          <a:ext cx="6336221" cy="2875121"/>
        </p:xfrm>
        <a:graphic>
          <a:graphicData uri="http://schemas.openxmlformats.org/drawingml/2006/table">
            <a:tbl>
              <a:tblPr firstRow="1" firstCol="1" bandRow="1"/>
              <a:tblGrid>
                <a:gridCol w="704092">
                  <a:extLst>
                    <a:ext uri="{9D8B030D-6E8A-4147-A177-3AD203B41FA5}">
                      <a16:colId xmlns:a16="http://schemas.microsoft.com/office/drawing/2014/main" val="20000"/>
                    </a:ext>
                  </a:extLst>
                </a:gridCol>
                <a:gridCol w="703485">
                  <a:extLst>
                    <a:ext uri="{9D8B030D-6E8A-4147-A177-3AD203B41FA5}">
                      <a16:colId xmlns:a16="http://schemas.microsoft.com/office/drawing/2014/main" val="20001"/>
                    </a:ext>
                  </a:extLst>
                </a:gridCol>
                <a:gridCol w="704092">
                  <a:extLst>
                    <a:ext uri="{9D8B030D-6E8A-4147-A177-3AD203B41FA5}">
                      <a16:colId xmlns:a16="http://schemas.microsoft.com/office/drawing/2014/main" val="20002"/>
                    </a:ext>
                  </a:extLst>
                </a:gridCol>
                <a:gridCol w="704092">
                  <a:extLst>
                    <a:ext uri="{9D8B030D-6E8A-4147-A177-3AD203B41FA5}">
                      <a16:colId xmlns:a16="http://schemas.microsoft.com/office/drawing/2014/main" val="20003"/>
                    </a:ext>
                  </a:extLst>
                </a:gridCol>
                <a:gridCol w="704092">
                  <a:extLst>
                    <a:ext uri="{9D8B030D-6E8A-4147-A177-3AD203B41FA5}">
                      <a16:colId xmlns:a16="http://schemas.microsoft.com/office/drawing/2014/main" val="20004"/>
                    </a:ext>
                  </a:extLst>
                </a:gridCol>
                <a:gridCol w="704092">
                  <a:extLst>
                    <a:ext uri="{9D8B030D-6E8A-4147-A177-3AD203B41FA5}">
                      <a16:colId xmlns:a16="http://schemas.microsoft.com/office/drawing/2014/main" val="20005"/>
                    </a:ext>
                  </a:extLst>
                </a:gridCol>
                <a:gridCol w="704092">
                  <a:extLst>
                    <a:ext uri="{9D8B030D-6E8A-4147-A177-3AD203B41FA5}">
                      <a16:colId xmlns:a16="http://schemas.microsoft.com/office/drawing/2014/main" val="20006"/>
                    </a:ext>
                  </a:extLst>
                </a:gridCol>
                <a:gridCol w="704092">
                  <a:extLst>
                    <a:ext uri="{9D8B030D-6E8A-4147-A177-3AD203B41FA5}">
                      <a16:colId xmlns:a16="http://schemas.microsoft.com/office/drawing/2014/main" val="20007"/>
                    </a:ext>
                  </a:extLst>
                </a:gridCol>
                <a:gridCol w="704092">
                  <a:extLst>
                    <a:ext uri="{9D8B030D-6E8A-4147-A177-3AD203B41FA5}">
                      <a16:colId xmlns:a16="http://schemas.microsoft.com/office/drawing/2014/main" val="20008"/>
                    </a:ext>
                  </a:extLst>
                </a:gridCol>
              </a:tblGrid>
              <a:tr h="525780">
                <a:tc rowSpan="2">
                  <a:txBody>
                    <a:bodyPr/>
                    <a:lstStyle/>
                    <a:p>
                      <a:pPr algn="ctr">
                        <a:lnSpc>
                          <a:spcPct val="115000"/>
                        </a:lnSpc>
                        <a:spcAft>
                          <a:spcPts val="0"/>
                        </a:spcAft>
                        <a:tabLst>
                          <a:tab pos="6645910" algn="l"/>
                        </a:tabLst>
                      </a:pPr>
                      <a:r>
                        <a:rPr lang="vi-VN" sz="1500" b="1">
                          <a:effectLst/>
                          <a:latin typeface="Times New Roman"/>
                          <a:ea typeface="Times New Roman"/>
                          <a:cs typeface="Times New Roman"/>
                        </a:rPr>
                        <a:t>Tên học sinh</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tabLst>
                          <a:tab pos="6645910" algn="l"/>
                        </a:tabLst>
                      </a:pPr>
                      <a:r>
                        <a:rPr lang="vi-VN" sz="1500" b="1">
                          <a:effectLst/>
                          <a:latin typeface="Times New Roman"/>
                          <a:ea typeface="Times New Roman"/>
                          <a:cs typeface="Times New Roman"/>
                        </a:rPr>
                        <a:t>Thời gian ước lượng (s)</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tabLst>
                          <a:tab pos="6645910" algn="l"/>
                        </a:tabLst>
                      </a:pPr>
                      <a:r>
                        <a:rPr lang="vi-VN" sz="1500" b="1">
                          <a:effectLst/>
                          <a:latin typeface="Times New Roman"/>
                          <a:ea typeface="Times New Roman"/>
                          <a:cs typeface="Times New Roman"/>
                        </a:rPr>
                        <a:t>Chọn dụng cụ đo thời gian</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algn="ctr">
                        <a:lnSpc>
                          <a:spcPct val="115000"/>
                        </a:lnSpc>
                        <a:spcAft>
                          <a:spcPts val="0"/>
                        </a:spcAft>
                        <a:tabLst>
                          <a:tab pos="6645910" algn="l"/>
                        </a:tabLst>
                      </a:pPr>
                      <a:r>
                        <a:rPr lang="vi-VN" sz="1500" b="1">
                          <a:effectLst/>
                          <a:latin typeface="Times New Roman"/>
                          <a:ea typeface="Times New Roman"/>
                          <a:cs typeface="Times New Roman"/>
                        </a:rPr>
                        <a:t>Kết quả đo (s)</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97781">
                <a:tc vMerge="1">
                  <a:txBody>
                    <a:bodyPr/>
                    <a:lstStyle/>
                    <a:p>
                      <a:endParaRPr lang="en-US"/>
                    </a:p>
                  </a:txBody>
                  <a:tcPr/>
                </a:tc>
                <a:tc vMerge="1">
                  <a:txBody>
                    <a:bodyPr/>
                    <a:lstStyle/>
                    <a:p>
                      <a:endParaRPr lang="en-US"/>
                    </a:p>
                  </a:txBody>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Loại đồng hồ</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GHĐ</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ĐCNN</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Lần 1: t</a:t>
                      </a:r>
                      <a:r>
                        <a:rPr lang="vi-VN" sz="1500" b="1" i="1" baseline="-25000">
                          <a:effectLst/>
                          <a:latin typeface="Times New Roman"/>
                          <a:ea typeface="Times New Roman"/>
                          <a:cs typeface="Times New Roman"/>
                        </a:rPr>
                        <a:t>1</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Lần 2: t</a:t>
                      </a:r>
                      <a:r>
                        <a:rPr lang="vi-VN" sz="1500" b="1" i="1" baseline="-25000">
                          <a:effectLst/>
                          <a:latin typeface="Times New Roman"/>
                          <a:ea typeface="Times New Roman"/>
                          <a:cs typeface="Times New Roman"/>
                        </a:rPr>
                        <a:t>2</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Lần 3: t</a:t>
                      </a:r>
                      <a:r>
                        <a:rPr lang="vi-VN" sz="1500" b="1" i="1" baseline="-25000">
                          <a:effectLst/>
                          <a:latin typeface="Times New Roman"/>
                          <a:ea typeface="Times New Roman"/>
                          <a:cs typeface="Times New Roman"/>
                        </a:rPr>
                        <a:t>3</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645910" algn="l"/>
                        </a:tabLst>
                      </a:pPr>
                      <a:r>
                        <a:rPr lang="vi-VN" sz="1500" b="1" i="1">
                          <a:effectLst/>
                          <a:latin typeface="Times New Roman"/>
                          <a:ea typeface="Times New Roman"/>
                          <a:cs typeface="Times New Roman"/>
                        </a:rPr>
                        <a:t>Trung bình cộng t</a:t>
                      </a:r>
                      <a:endParaRPr lang="en-US" sz="1500">
                        <a:effectLst/>
                        <a:latin typeface="Calibri"/>
                        <a:ea typeface="Calibri"/>
                        <a:cs typeface="Times New Roman"/>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2890">
                <a:tc>
                  <a:txBody>
                    <a:bodyPr/>
                    <a:lstStyle/>
                    <a:p>
                      <a:pPr>
                        <a:lnSpc>
                          <a:spcPct val="115000"/>
                        </a:lnSpc>
                        <a:spcAft>
                          <a:spcPts val="0"/>
                        </a:spcAft>
                        <a:tabLst>
                          <a:tab pos="6645910" algn="l"/>
                        </a:tabLst>
                      </a:pPr>
                      <a:r>
                        <a:rPr lang="vi-VN" sz="1500">
                          <a:effectLst/>
                          <a:latin typeface="Times New Roman"/>
                          <a:ea typeface="Times New Roman"/>
                          <a:cs typeface="Times New Roman"/>
                        </a:rPr>
                        <a:t>1.</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2890">
                <a:tc>
                  <a:txBody>
                    <a:bodyPr/>
                    <a:lstStyle/>
                    <a:p>
                      <a:pPr>
                        <a:lnSpc>
                          <a:spcPct val="115000"/>
                        </a:lnSpc>
                        <a:spcAft>
                          <a:spcPts val="0"/>
                        </a:spcAft>
                        <a:tabLst>
                          <a:tab pos="6645910" algn="l"/>
                        </a:tabLst>
                      </a:pPr>
                      <a:r>
                        <a:rPr lang="vi-VN" sz="1500">
                          <a:effectLst/>
                          <a:latin typeface="Times New Roman"/>
                          <a:ea typeface="Times New Roman"/>
                          <a:cs typeface="Times New Roman"/>
                        </a:rPr>
                        <a:t>2.</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2890">
                <a:tc>
                  <a:txBody>
                    <a:bodyPr/>
                    <a:lstStyle/>
                    <a:p>
                      <a:pPr>
                        <a:lnSpc>
                          <a:spcPct val="115000"/>
                        </a:lnSpc>
                        <a:spcAft>
                          <a:spcPts val="0"/>
                        </a:spcAft>
                        <a:tabLst>
                          <a:tab pos="6645910" algn="l"/>
                        </a:tabLst>
                      </a:pPr>
                      <a:r>
                        <a:rPr lang="vi-VN" sz="1500">
                          <a:effectLst/>
                          <a:latin typeface="Times New Roman"/>
                          <a:ea typeface="Times New Roman"/>
                          <a:cs typeface="Times New Roman"/>
                        </a:rPr>
                        <a:t>3.</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2890">
                <a:tc>
                  <a:txBody>
                    <a:bodyPr/>
                    <a:lstStyle/>
                    <a:p>
                      <a:pPr>
                        <a:lnSpc>
                          <a:spcPct val="115000"/>
                        </a:lnSpc>
                        <a:spcAft>
                          <a:spcPts val="0"/>
                        </a:spcAft>
                        <a:tabLst>
                          <a:tab pos="6645910" algn="l"/>
                        </a:tabLst>
                      </a:pPr>
                      <a:r>
                        <a:rPr lang="vi-VN" sz="1500">
                          <a:effectLst/>
                          <a:latin typeface="Times New Roman"/>
                          <a:ea typeface="Times New Roman"/>
                          <a:cs typeface="Times New Roman"/>
                        </a:rPr>
                        <a:t>4.</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645910" algn="l"/>
                        </a:tabLst>
                      </a:pPr>
                      <a:r>
                        <a:rPr lang="vi-VN" sz="1500">
                          <a:effectLst/>
                          <a:latin typeface="Times New Roman"/>
                          <a:ea typeface="Times New Roman"/>
                          <a:cs typeface="Times New Roman"/>
                        </a:rPr>
                        <a:t> </a:t>
                      </a:r>
                      <a:endParaRPr lang="en-US" sz="150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2"/>
          <p:cNvSpPr>
            <a:spLocks noChangeArrowheads="1"/>
          </p:cNvSpPr>
          <p:nvPr/>
        </p:nvSpPr>
        <p:spPr bwMode="auto">
          <a:xfrm>
            <a:off x="2082406" y="1967859"/>
            <a:ext cx="5171287"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tabLst>
                <a:tab pos="4983956" algn="l"/>
              </a:tabLst>
            </a:pPr>
            <a:r>
              <a:rPr lang="en-US" sz="1000">
                <a:latin typeface="Times New Roman" pitchFamily="18" charset="0"/>
                <a:ea typeface="Calibri" pitchFamily="34" charset="0"/>
                <a:cs typeface="Times New Roman" pitchFamily="18" charset="0"/>
              </a:rPr>
              <a:t>	</a:t>
            </a:r>
            <a:endParaRPr lang="en-US" sz="800">
              <a:latin typeface="Arial" pitchFamily="34" charset="0"/>
              <a:cs typeface="Arial" pitchFamily="34" charset="0"/>
            </a:endParaRPr>
          </a:p>
          <a:p>
            <a:pPr eaLnBrk="0" fontAlgn="base" hangingPunct="0">
              <a:spcBef>
                <a:spcPct val="0"/>
              </a:spcBef>
              <a:spcAft>
                <a:spcPct val="0"/>
              </a:spcAft>
              <a:tabLst>
                <a:tab pos="4983956" algn="l"/>
              </a:tabLst>
            </a:pPr>
            <a:endParaRPr lang="en-US">
              <a:latin typeface="Arial" pitchFamily="34" charset="0"/>
              <a:cs typeface="Arial" pitchFamily="34" charset="0"/>
            </a:endParaRPr>
          </a:p>
        </p:txBody>
      </p:sp>
      <p:pic>
        <p:nvPicPr>
          <p:cNvPr id="9217" name="Graphic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509" y="1785732"/>
            <a:ext cx="521494" cy="5214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1585434" y="1457856"/>
            <a:ext cx="5959451"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fontAlgn="base">
              <a:spcBef>
                <a:spcPct val="0"/>
              </a:spcBef>
              <a:spcAft>
                <a:spcPct val="0"/>
              </a:spcAft>
              <a:tabLst>
                <a:tab pos="973931" algn="l"/>
              </a:tabLst>
            </a:pPr>
            <a:r>
              <a:rPr lang="en-US" sz="1800" b="1" u="sng">
                <a:latin typeface="Times New Roman" pitchFamily="18" charset="0"/>
                <a:ea typeface="Calibri" pitchFamily="34" charset="0"/>
                <a:cs typeface="Times New Roman" pitchFamily="18" charset="0"/>
              </a:rPr>
              <a:t>Bước 3: Thực h</a:t>
            </a:r>
            <a:r>
              <a:rPr lang="en-US" sz="1800" b="1" u="sng">
                <a:latin typeface="Calibri"/>
                <a:ea typeface="Calibri" pitchFamily="34" charset="0"/>
                <a:cs typeface="Times New Roman" pitchFamily="18" charset="0"/>
              </a:rPr>
              <a:t>à</a:t>
            </a:r>
            <a:r>
              <a:rPr lang="en-US" sz="1800" b="1" u="sng">
                <a:latin typeface="Times New Roman" pitchFamily="18" charset="0"/>
                <a:ea typeface="Calibri" pitchFamily="34" charset="0"/>
                <a:cs typeface="Times New Roman" pitchFamily="18" charset="0"/>
              </a:rPr>
              <a:t>nh theo nh</a:t>
            </a:r>
            <a:r>
              <a:rPr lang="en-US" sz="1800" b="1" u="sng">
                <a:latin typeface="Calibri"/>
                <a:ea typeface="Calibri" pitchFamily="34" charset="0"/>
                <a:cs typeface="Times New Roman" pitchFamily="18" charset="0"/>
              </a:rPr>
              <a:t>ó</a:t>
            </a:r>
            <a:r>
              <a:rPr lang="en-US" sz="1800" b="1" u="sng">
                <a:latin typeface="Times New Roman" pitchFamily="18" charset="0"/>
                <a:ea typeface="Calibri" pitchFamily="34" charset="0"/>
                <a:cs typeface="Times New Roman" pitchFamily="18" charset="0"/>
              </a:rPr>
              <a:t>m 4</a:t>
            </a:r>
            <a:endParaRPr lang="en-US" sz="1800">
              <a:latin typeface="Arial" pitchFamily="34" charset="0"/>
              <a:cs typeface="Arial" pitchFamily="34" charset="0"/>
            </a:endParaRPr>
          </a:p>
          <a:p>
            <a:pPr eaLnBrk="0" fontAlgn="base" hangingPunct="0">
              <a:spcBef>
                <a:spcPct val="0"/>
              </a:spcBef>
              <a:spcAft>
                <a:spcPct val="0"/>
              </a:spcAft>
              <a:tabLst>
                <a:tab pos="973931" algn="l"/>
              </a:tabLst>
            </a:pPr>
            <a:r>
              <a:rPr lang="en-US" sz="1800" b="1" i="1">
                <a:latin typeface="Times New Roman" pitchFamily="18" charset="0"/>
                <a:ea typeface="Calibri" pitchFamily="34" charset="0"/>
                <a:cs typeface="Times New Roman" pitchFamily="18" charset="0"/>
              </a:rPr>
              <a:t>Đo thời gian học sinh di chuyển từ cuối lớp đến bục giảng v</a:t>
            </a:r>
            <a:r>
              <a:rPr lang="en-US" sz="1800" b="1" i="1">
                <a:latin typeface="Calibri"/>
                <a:ea typeface="Calibri" pitchFamily="34" charset="0"/>
                <a:cs typeface="Times New Roman" pitchFamily="18" charset="0"/>
              </a:rPr>
              <a:t>à</a:t>
            </a:r>
            <a:r>
              <a:rPr lang="en-US" sz="1800" b="1" i="1">
                <a:latin typeface="Times New Roman" pitchFamily="18" charset="0"/>
                <a:ea typeface="Calibri" pitchFamily="34" charset="0"/>
                <a:cs typeface="Times New Roman" pitchFamily="18" charset="0"/>
              </a:rPr>
              <a:t> ho</a:t>
            </a:r>
            <a:r>
              <a:rPr lang="en-US" sz="1800" b="1" i="1">
                <a:latin typeface="Calibri"/>
                <a:ea typeface="Calibri" pitchFamily="34" charset="0"/>
                <a:cs typeface="Times New Roman" pitchFamily="18" charset="0"/>
              </a:rPr>
              <a:t>à</a:t>
            </a:r>
            <a:r>
              <a:rPr lang="en-US" sz="1800" b="1" i="1">
                <a:latin typeface="Times New Roman" pitchFamily="18" charset="0"/>
                <a:ea typeface="Calibri" pitchFamily="34" charset="0"/>
                <a:cs typeface="Times New Roman" pitchFamily="18" charset="0"/>
              </a:rPr>
              <a:t>n thiện bảng </a:t>
            </a:r>
            <a:endParaRPr lang="en-US" sz="1800">
              <a:latin typeface="Arial" pitchFamily="34" charset="0"/>
              <a:cs typeface="Arial" pitchFamily="34" charset="0"/>
            </a:endParaRPr>
          </a:p>
          <a:p>
            <a:pPr eaLnBrk="0" fontAlgn="base" hangingPunct="0">
              <a:spcBef>
                <a:spcPct val="0"/>
              </a:spcBef>
              <a:spcAft>
                <a:spcPct val="0"/>
              </a:spcAft>
              <a:tabLst>
                <a:tab pos="973931" algn="l"/>
              </a:tabLst>
            </a:pPr>
            <a:endParaRPr lang="en-US" sz="1800">
              <a:latin typeface="Arial" pitchFamily="34" charset="0"/>
              <a:cs typeface="Arial" pitchFamily="34" charset="0"/>
            </a:endParaRPr>
          </a:p>
        </p:txBody>
      </p:sp>
    </p:spTree>
    <p:extLst>
      <p:ext uri="{BB962C8B-B14F-4D97-AF65-F5344CB8AC3E}">
        <p14:creationId xmlns:p14="http://schemas.microsoft.com/office/powerpoint/2010/main" val="18917138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
            </a:r>
            <a:br>
              <a:rPr lang="en-US" smtClean="0"/>
            </a:br>
            <a:endParaRPr lang="en-US"/>
          </a:p>
        </p:txBody>
      </p:sp>
      <p:sp>
        <p:nvSpPr>
          <p:cNvPr id="4" name="TextBox 3"/>
          <p:cNvSpPr txBox="1"/>
          <p:nvPr/>
        </p:nvSpPr>
        <p:spPr>
          <a:xfrm>
            <a:off x="2677101" y="421396"/>
            <a:ext cx="3329849" cy="346249"/>
          </a:xfrm>
          <a:prstGeom prst="rect">
            <a:avLst/>
          </a:prstGeom>
          <a:noFill/>
        </p:spPr>
        <p:txBody>
          <a:bodyPr wrap="square" lIns="68580" tIns="34290" rIns="68580" bIns="34290" rtlCol="0">
            <a:spAutoFit/>
          </a:bodyPr>
          <a:lstStyle/>
          <a:p>
            <a:r>
              <a:rPr lang="en-US" sz="1800">
                <a:solidFill>
                  <a:srgbClr val="FF0000"/>
                </a:solidFill>
                <a:latin typeface="Times New Roman" pitchFamily="18" charset="0"/>
                <a:cs typeface="Times New Roman" pitchFamily="18" charset="0"/>
              </a:rPr>
              <a:t>HOẠT ĐỘNG: LUYỆN TẬP</a:t>
            </a:r>
          </a:p>
        </p:txBody>
      </p:sp>
    </p:spTree>
    <p:extLst>
      <p:ext uri="{BB962C8B-B14F-4D97-AF65-F5344CB8AC3E}">
        <p14:creationId xmlns:p14="http://schemas.microsoft.com/office/powerpoint/2010/main" val="167657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049" y="662939"/>
            <a:ext cx="2143125"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236887" y="1034415"/>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b="1">
                <a:ln w="6600">
                  <a:solidFill>
                    <a:schemeClr val="accent2"/>
                  </a:solidFill>
                  <a:prstDash val="solid"/>
                </a:ln>
                <a:solidFill>
                  <a:srgbClr val="FFFFFF"/>
                </a:solidFill>
                <a:effectLst>
                  <a:outerShdw dist="38100" dir="2700000" algn="tl" rotWithShape="0">
                    <a:schemeClr val="accent2"/>
                  </a:outerShdw>
                </a:effectLst>
              </a:rPr>
              <a:t>Ong</a:t>
            </a:r>
            <a:endParaRPr lang="en-US" sz="5000"/>
          </a:p>
        </p:txBody>
      </p:sp>
      <p:sp>
        <p:nvSpPr>
          <p:cNvPr id="9" name="Hexagon 8">
            <a:extLst>
              <a:ext uri="{FF2B5EF4-FFF2-40B4-BE49-F238E27FC236}">
                <a16:creationId xmlns:a16="http://schemas.microsoft.com/office/drawing/2014/main" id="{ECB32C92-7DDE-4979-AB3A-808B65CBF3F1}"/>
              </a:ext>
            </a:extLst>
          </p:cNvPr>
          <p:cNvSpPr/>
          <p:nvPr/>
        </p:nvSpPr>
        <p:spPr>
          <a:xfrm>
            <a:off x="1853945" y="148590"/>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b="1">
                <a:ln w="6600">
                  <a:solidFill>
                    <a:schemeClr val="accent2"/>
                  </a:solidFill>
                  <a:prstDash val="solid"/>
                </a:ln>
                <a:solidFill>
                  <a:srgbClr val="FFFFFF"/>
                </a:solidFill>
                <a:effectLst>
                  <a:outerShdw dist="38100" dir="2700000" algn="tl" rotWithShape="0">
                    <a:schemeClr val="accent2"/>
                  </a:outerShdw>
                </a:effectLst>
              </a:rPr>
              <a:t>non</a:t>
            </a:r>
            <a:endParaRPr lang="en-US" sz="5000"/>
          </a:p>
        </p:txBody>
      </p:sp>
      <p:sp>
        <p:nvSpPr>
          <p:cNvPr id="10" name="Hexagon 9">
            <a:extLst>
              <a:ext uri="{FF2B5EF4-FFF2-40B4-BE49-F238E27FC236}">
                <a16:creationId xmlns:a16="http://schemas.microsoft.com/office/drawing/2014/main" id="{CABDF488-8BEB-4D77-A429-CFB91F278DD1}"/>
              </a:ext>
            </a:extLst>
          </p:cNvPr>
          <p:cNvSpPr/>
          <p:nvPr/>
        </p:nvSpPr>
        <p:spPr>
          <a:xfrm>
            <a:off x="5088061" y="1920240"/>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3471003" y="1034415"/>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5000" b="1">
                <a:ln w="6600">
                  <a:solidFill>
                    <a:schemeClr val="accent2"/>
                  </a:solidFill>
                  <a:prstDash val="solid"/>
                </a:ln>
                <a:solidFill>
                  <a:srgbClr val="FFFFFF"/>
                </a:solidFill>
                <a:effectLst>
                  <a:outerShdw dist="38100" dir="2700000" algn="tl" rotWithShape="0">
                    <a:schemeClr val="accent2"/>
                  </a:outerShdw>
                </a:effectLst>
              </a:rPr>
              <a:t>học</a:t>
            </a:r>
            <a:endParaRPr lang="en-US" sz="50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965" y="2577468"/>
            <a:ext cx="1987529" cy="1996363"/>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3565472" y="4063365"/>
            <a:ext cx="3211328" cy="761747"/>
          </a:xfrm>
          <a:prstGeom prst="rect">
            <a:avLst/>
          </a:prstGeom>
        </p:spPr>
        <p:txBody>
          <a:bodyPr wrap="none" lIns="68580" tIns="34290" rIns="68580" bIns="34290">
            <a:spAutoFit/>
          </a:bodyPr>
          <a:lstStyle/>
          <a:p>
            <a:r>
              <a:rPr lang="en-US" sz="4500"/>
              <a:t>The little bee</a:t>
            </a:r>
          </a:p>
        </p:txBody>
      </p:sp>
    </p:spTree>
    <p:extLst>
      <p:ext uri="{BB962C8B-B14F-4D97-AF65-F5344CB8AC3E}">
        <p14:creationId xmlns:p14="http://schemas.microsoft.com/office/powerpoint/2010/main" val="207827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26" y="2007949"/>
            <a:ext cx="2200752" cy="2200752"/>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9" y="1"/>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9" y="363110"/>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b="1" dirty="0">
                <a:latin typeface="Times New Roman" pitchFamily="18" charset="0"/>
                <a:cs typeface="Times New Roman" pitchFamily="18" charset="0"/>
              </a:rPr>
              <a:t>Câu 1.</a:t>
            </a:r>
            <a:r>
              <a:rPr lang="vi-VN" sz="2400" dirty="0">
                <a:latin typeface="Times New Roman" pitchFamily="18" charset="0"/>
                <a:cs typeface="Times New Roman" pitchFamily="18" charset="0"/>
              </a:rPr>
              <a:t> Đơn vị đo thời gian trong hệ thống đo </a:t>
            </a:r>
            <a:r>
              <a:rPr lang="en-US" sz="2400" dirty="0" err="1">
                <a:latin typeface="Times New Roman" pitchFamily="18" charset="0"/>
                <a:cs typeface="Times New Roman" pitchFamily="18" charset="0"/>
              </a:rPr>
              <a:t>lường</a:t>
            </a:r>
            <a:r>
              <a:rPr lang="vi-VN" sz="2400" dirty="0">
                <a:latin typeface="Times New Roman" pitchFamily="18" charset="0"/>
                <a:cs typeface="Times New Roman" pitchFamily="18" charset="0"/>
              </a:rPr>
              <a:t> chính thức ở nước ta là</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endParaRPr lang="en-US" sz="2400" b="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3" y="1202312"/>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79740" y="4310301"/>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Tuần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5766" y="2041949"/>
            <a:ext cx="2200752" cy="2200752"/>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70636" y="4310301"/>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Giây</a:t>
            </a:r>
            <a:r>
              <a:rPr lang="vi-VN" sz="2400" b="1" dirty="0">
                <a:solidFill>
                  <a:srgbClr val="002060"/>
                </a:solidFill>
              </a:rPr>
              <a:t> </a:t>
            </a:r>
          </a:p>
          <a:p>
            <a:r>
              <a:rPr lang="vi-VN" sz="2400" dirty="0"/>
              <a:t> </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595" y="2109548"/>
            <a:ext cx="2200752" cy="2200752"/>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61126" y="4310301"/>
            <a:ext cx="2036816" cy="82518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100" b="1" dirty="0">
                <a:solidFill>
                  <a:srgbClr val="002060"/>
                </a:solidFill>
                <a:latin typeface="Times New Roman" panose="02020603050405020304" pitchFamily="18" charset="0"/>
                <a:cs typeface="Times New Roman" panose="02020603050405020304" pitchFamily="18" charset="0"/>
              </a:rPr>
              <a:t>C.</a:t>
            </a:r>
            <a:r>
              <a:rPr lang="vi-VN" sz="2100" b="1" dirty="0"/>
              <a:t> </a:t>
            </a:r>
            <a:r>
              <a:rPr lang="en-US" sz="2100" b="1" dirty="0">
                <a:solidFill>
                  <a:srgbClr val="002060"/>
                </a:solidFill>
              </a:rPr>
              <a:t>G</a:t>
            </a:r>
            <a:r>
              <a:rPr lang="vi-VN" sz="2100" b="1" dirty="0">
                <a:solidFill>
                  <a:srgbClr val="002060"/>
                </a:solidFill>
              </a:rPr>
              <a:t>iờ.</a:t>
            </a:r>
          </a:p>
          <a:p>
            <a:r>
              <a:rPr lang="en-US" sz="2100" dirty="0">
                <a:solidFill>
                  <a:srgbClr val="002060"/>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8816" y="2109548"/>
            <a:ext cx="2200752" cy="220075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293048"/>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100" b="1" dirty="0">
                <a:solidFill>
                  <a:srgbClr val="002060"/>
                </a:solidFill>
                <a:latin typeface="Times New Roman" panose="02020603050405020304" pitchFamily="18" charset="0"/>
                <a:cs typeface="Times New Roman" panose="02020603050405020304" pitchFamily="18" charset="0"/>
              </a:rPr>
              <a:t>D. </a:t>
            </a:r>
            <a:r>
              <a:rPr lang="en-US" sz="2100" b="1" dirty="0" err="1">
                <a:solidFill>
                  <a:srgbClr val="002060"/>
                </a:solidFill>
                <a:latin typeface="Times New Roman" panose="02020603050405020304" pitchFamily="18" charset="0"/>
                <a:cs typeface="Times New Roman" panose="02020603050405020304" pitchFamily="18" charset="0"/>
              </a:rPr>
              <a:t>Ngày</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3" name="Flowchart: Connector 2"/>
          <p:cNvSpPr/>
          <p:nvPr/>
        </p:nvSpPr>
        <p:spPr bwMode="auto">
          <a:xfrm>
            <a:off x="2541901" y="4271713"/>
            <a:ext cx="355600" cy="397934"/>
          </a:xfrm>
          <a:prstGeom prst="flowChartConnector">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1500">
                <a:latin typeface="Arial" charset="0"/>
              </a:rPr>
              <a:t>B</a:t>
            </a:r>
          </a:p>
        </p:txBody>
      </p:sp>
    </p:spTree>
    <p:extLst>
      <p:ext uri="{BB962C8B-B14F-4D97-AF65-F5344CB8AC3E}">
        <p14:creationId xmlns:p14="http://schemas.microsoft.com/office/powerpoint/2010/main" val="33837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500" fill="hold"/>
                                        <p:tgtEl>
                                          <p:spTgt spid="19"/>
                                        </p:tgtEl>
                                        <p:attrNameLst>
                                          <p:attrName>fillcolor</p:attrName>
                                        </p:attrNameLst>
                                      </p:cBhvr>
                                      <p:to>
                                        <a:srgbClr val="00B0F0"/>
                                      </p:to>
                                    </p:animClr>
                                    <p:set>
                                      <p:cBhvr>
                                        <p:cTn id="55" dur="500" fill="hold"/>
                                        <p:tgtEl>
                                          <p:spTgt spid="19"/>
                                        </p:tgtEl>
                                        <p:attrNameLst>
                                          <p:attrName>fill.type</p:attrName>
                                        </p:attrNameLst>
                                      </p:cBhvr>
                                      <p:to>
                                        <p:strVal val="solid"/>
                                      </p:to>
                                    </p:set>
                                    <p:set>
                                      <p:cBhvr>
                                        <p:cTn id="56" dur="5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0"/>
                                        </p:tgtEl>
                                      </p:cBhvr>
                                    </p:animEffect>
                                    <p:animScale>
                                      <p:cBhvr>
                                        <p:cTn id="62" dur="250" autoRev="1" fill="hold"/>
                                        <p:tgtEl>
                                          <p:spTgt spid="20"/>
                                        </p:tgtEl>
                                      </p:cBhvr>
                                      <p:by x="105000" y="105000"/>
                                    </p:animScale>
                                  </p:childTnLst>
                                </p:cTn>
                              </p:par>
                            </p:childTnLst>
                          </p:cTn>
                        </p:par>
                        <p:par>
                          <p:cTn id="63" fill="hold">
                            <p:stCondLst>
                              <p:cond delay="500"/>
                            </p:stCondLst>
                            <p:childTnLst>
                              <p:par>
                                <p:cTn id="64" presetID="1" presetClass="emph" presetSubtype="2" fill="hold" nodeType="afterEffect">
                                  <p:stCondLst>
                                    <p:cond delay="0"/>
                                  </p:stCondLst>
                                  <p:childTnLst>
                                    <p:animClr clrSpc="rgb" dir="cw">
                                      <p:cBhvr>
                                        <p:cTn id="65" dur="500" fill="hold"/>
                                        <p:tgtEl>
                                          <p:spTgt spid="21"/>
                                        </p:tgtEl>
                                        <p:attrNameLst>
                                          <p:attrName>fillcolor</p:attrName>
                                        </p:attrNameLst>
                                      </p:cBhvr>
                                      <p:to>
                                        <a:srgbClr val="FFFF00"/>
                                      </p:to>
                                    </p:animClr>
                                    <p:set>
                                      <p:cBhvr>
                                        <p:cTn id="66" dur="500" fill="hold"/>
                                        <p:tgtEl>
                                          <p:spTgt spid="21"/>
                                        </p:tgtEl>
                                        <p:attrNameLst>
                                          <p:attrName>fill.type</p:attrName>
                                        </p:attrNameLst>
                                      </p:cBhvr>
                                      <p:to>
                                        <p:strVal val="solid"/>
                                      </p:to>
                                    </p:set>
                                    <p:set>
                                      <p:cBhvr>
                                        <p:cTn id="67" dur="50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500"/>
                            </p:stCondLst>
                            <p:childTnLst>
                              <p:par>
                                <p:cTn id="75" presetID="1" presetClass="emph" presetSubtype="2" fill="hold" nodeType="afterEffect">
                                  <p:stCondLst>
                                    <p:cond delay="0"/>
                                  </p:stCondLst>
                                  <p:childTnLst>
                                    <p:animClr clrSpc="rgb" dir="cw">
                                      <p:cBhvr>
                                        <p:cTn id="76" dur="500" fill="hold"/>
                                        <p:tgtEl>
                                          <p:spTgt spid="23"/>
                                        </p:tgtEl>
                                        <p:attrNameLst>
                                          <p:attrName>fillcolor</p:attrName>
                                        </p:attrNameLst>
                                      </p:cBhvr>
                                      <p:to>
                                        <a:srgbClr val="FFFF00"/>
                                      </p:to>
                                    </p:animClr>
                                    <p:set>
                                      <p:cBhvr>
                                        <p:cTn id="77" dur="500" fill="hold"/>
                                        <p:tgtEl>
                                          <p:spTgt spid="23"/>
                                        </p:tgtEl>
                                        <p:attrNameLst>
                                          <p:attrName>fill.type</p:attrName>
                                        </p:attrNameLst>
                                      </p:cBhvr>
                                      <p:to>
                                        <p:strVal val="solid"/>
                                      </p:to>
                                    </p:set>
                                    <p:set>
                                      <p:cBhvr>
                                        <p:cTn id="78" dur="500" fill="hold"/>
                                        <p:tgtEl>
                                          <p:spTgt spid="2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4"/>
                                        </p:tgtEl>
                                      </p:cBhvr>
                                    </p:animEffect>
                                    <p:animScale>
                                      <p:cBhvr>
                                        <p:cTn id="84" dur="250" autoRev="1" fill="hold"/>
                                        <p:tgtEl>
                                          <p:spTgt spid="24"/>
                                        </p:tgtEl>
                                      </p:cBhvr>
                                      <p:by x="105000" y="105000"/>
                                    </p:animScale>
                                  </p:childTnLst>
                                </p:cTn>
                              </p:par>
                            </p:childTnLst>
                          </p:cTn>
                        </p:par>
                        <p:par>
                          <p:cTn id="85" fill="hold">
                            <p:stCondLst>
                              <p:cond delay="500"/>
                            </p:stCondLst>
                            <p:childTnLst>
                              <p:par>
                                <p:cTn id="86" presetID="1" presetClass="emph" presetSubtype="2" fill="hold" nodeType="afterEffect">
                                  <p:stCondLst>
                                    <p:cond delay="0"/>
                                  </p:stCondLst>
                                  <p:childTnLst>
                                    <p:animClr clrSpc="rgb" dir="cw">
                                      <p:cBhvr>
                                        <p:cTn id="87" dur="500" fill="hold"/>
                                        <p:tgtEl>
                                          <p:spTgt spid="25"/>
                                        </p:tgtEl>
                                        <p:attrNameLst>
                                          <p:attrName>fillcolor</p:attrName>
                                        </p:attrNameLst>
                                      </p:cBhvr>
                                      <p:to>
                                        <a:srgbClr val="FFFF00"/>
                                      </p:to>
                                    </p:animClr>
                                    <p:set>
                                      <p:cBhvr>
                                        <p:cTn id="88" dur="500" fill="hold"/>
                                        <p:tgtEl>
                                          <p:spTgt spid="25"/>
                                        </p:tgtEl>
                                        <p:attrNameLst>
                                          <p:attrName>fill.type</p:attrName>
                                        </p:attrNameLst>
                                      </p:cBhvr>
                                      <p:to>
                                        <p:strVal val="solid"/>
                                      </p:to>
                                    </p:set>
                                    <p:set>
                                      <p:cBhvr>
                                        <p:cTn id="89" dur="500" fill="hold"/>
                                        <p:tgtEl>
                                          <p:spTgt spid="25"/>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18" y="1568975"/>
            <a:ext cx="1834089" cy="183408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9" y="1"/>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9" y="363110"/>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defRPr/>
            </a:pPr>
            <a:r>
              <a:rPr lang="vi-VN" sz="2400">
                <a:solidFill>
                  <a:srgbClr val="000000"/>
                </a:solidFill>
                <a:latin typeface="Open Sans"/>
              </a:rPr>
              <a:t>Trước khi đo thời gian của một hoạt động ta thường ước lượng khoảng thời gian của hoạt động đó để</a:t>
            </a:r>
            <a:endParaRPr lang="en-US" sz="2400" b="1">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3" y="1202312"/>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24935" y="3413579"/>
            <a:ext cx="3361389" cy="6313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r>
              <a:rPr lang="en-US" sz="2400" b="1" dirty="0">
                <a:solidFill>
                  <a:srgbClr val="0000CC"/>
                </a:solidFill>
                <a:latin typeface="Times New Roman" pitchFamily="18" charset="0"/>
                <a:cs typeface="Times New Roman" pitchFamily="18" charset="0"/>
              </a:rPr>
              <a:t>A.</a:t>
            </a:r>
            <a:r>
              <a:rPr lang="en-US" sz="2400" dirty="0">
                <a:solidFill>
                  <a:srgbClr val="0000CC"/>
                </a:solidFill>
                <a:latin typeface="Times New Roman" pitchFamily="18" charset="0"/>
                <a:cs typeface="Times New Roman" pitchFamily="18" charset="0"/>
              </a:rPr>
              <a:t> </a:t>
            </a:r>
            <a:r>
              <a:rPr lang="en-US" sz="2400" b="1" dirty="0">
                <a:solidFill>
                  <a:srgbClr val="0000CC"/>
                </a:solidFill>
                <a:latin typeface="Times New Roman" pitchFamily="18" charset="0"/>
                <a:cs typeface="Times New Roman" pitchFamily="18" charset="0"/>
              </a:rPr>
              <a:t>H</a:t>
            </a:r>
            <a:r>
              <a:rPr lang="vi-VN" sz="2400" b="1" dirty="0">
                <a:solidFill>
                  <a:srgbClr val="0000CC"/>
                </a:solidFill>
                <a:latin typeface="Times New Roman" pitchFamily="18" charset="0"/>
                <a:cs typeface="Times New Roman" pitchFamily="18" charset="0"/>
              </a:rPr>
              <a:t>iệu chỉnh đồng hồ </a:t>
            </a:r>
            <a:r>
              <a:rPr lang="en-US" sz="2400" b="1" dirty="0">
                <a:solidFill>
                  <a:srgbClr val="0000CC"/>
                </a:solidFill>
                <a:latin typeface="Times New Roman" pitchFamily="18" charset="0"/>
                <a:cs typeface="Times New Roman" pitchFamily="18" charset="0"/>
              </a:rPr>
              <a:t>   </a:t>
            </a:r>
            <a:r>
              <a:rPr lang="vi-VN" sz="2400" b="1" dirty="0">
                <a:solidFill>
                  <a:srgbClr val="0000CC"/>
                </a:solidFill>
                <a:latin typeface="Times New Roman" pitchFamily="18" charset="0"/>
                <a:cs typeface="Times New Roman" pitchFamily="18" charset="0"/>
              </a:rPr>
              <a:t>đúng cách.</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6805" y="1202312"/>
            <a:ext cx="1840323" cy="1840323"/>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524935" y="4281408"/>
            <a:ext cx="3138513" cy="6313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r>
              <a:rPr lang="en-US" sz="2400" b="1" dirty="0">
                <a:solidFill>
                  <a:srgbClr val="0000CC"/>
                </a:solidFill>
                <a:latin typeface="Times New Roman" panose="02020603050405020304" pitchFamily="18" charset="0"/>
                <a:cs typeface="Times New Roman" panose="02020603050405020304" pitchFamily="18" charset="0"/>
              </a:rPr>
              <a:t>B. L</a:t>
            </a:r>
            <a:r>
              <a:rPr lang="vi-VN" sz="2400" b="1" dirty="0">
                <a:solidFill>
                  <a:srgbClr val="0000CC"/>
                </a:solidFill>
                <a:latin typeface="Times New Roman" pitchFamily="18" charset="0"/>
                <a:cs typeface="Times New Roman" pitchFamily="18" charset="0"/>
              </a:rPr>
              <a:t>ựa chọn đồng hồ đo phù hợp.</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4974" y="1071564"/>
            <a:ext cx="1816525" cy="1816525"/>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734595" y="3371475"/>
            <a:ext cx="3042634" cy="6313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defRPr/>
            </a:pPr>
            <a:r>
              <a:rPr lang="en-US" sz="2100" b="1" dirty="0">
                <a:solidFill>
                  <a:srgbClr val="0000CC"/>
                </a:solidFill>
                <a:latin typeface="Times New Roman" panose="02020603050405020304" pitchFamily="18" charset="0"/>
                <a:cs typeface="Times New Roman" panose="02020603050405020304" pitchFamily="18" charset="0"/>
              </a:rPr>
              <a:t>C.</a:t>
            </a:r>
            <a:r>
              <a:rPr lang="vi-VN" sz="2100" b="1" dirty="0">
                <a:solidFill>
                  <a:srgbClr val="0000CC"/>
                </a:solidFill>
                <a:latin typeface="Times New Roman" pitchFamily="18" charset="0"/>
                <a:cs typeface="Times New Roman" pitchFamily="18" charset="0"/>
              </a:rPr>
              <a:t> </a:t>
            </a:r>
            <a:r>
              <a:rPr lang="en-US" sz="2100" b="1" dirty="0">
                <a:solidFill>
                  <a:srgbClr val="0000CC"/>
                </a:solidFill>
                <a:latin typeface="Times New Roman" pitchFamily="18" charset="0"/>
                <a:cs typeface="Times New Roman" pitchFamily="18" charset="0"/>
              </a:rPr>
              <a:t>Đ</a:t>
            </a:r>
            <a:r>
              <a:rPr lang="vi-VN" sz="2100" b="1" dirty="0">
                <a:solidFill>
                  <a:srgbClr val="0000CC"/>
                </a:solidFill>
                <a:latin typeface="Times New Roman" pitchFamily="18" charset="0"/>
                <a:cs typeface="Times New Roman" pitchFamily="18" charset="0"/>
              </a:rPr>
              <a:t>ọc kết quả đo chính xác.</a:t>
            </a:r>
            <a:r>
              <a:rPr lang="en-US" sz="2100" b="1" dirty="0">
                <a:solidFill>
                  <a:srgbClr val="0000CC"/>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913" y="1042750"/>
            <a:ext cx="1845338" cy="1845338"/>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4837585" y="4157855"/>
            <a:ext cx="2847824" cy="6313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defRPr/>
            </a:pPr>
            <a:r>
              <a:rPr lang="en-US" sz="2100" b="1" dirty="0">
                <a:solidFill>
                  <a:srgbClr val="0000CC"/>
                </a:solidFill>
                <a:latin typeface="Times New Roman" panose="02020603050405020304" pitchFamily="18" charset="0"/>
                <a:cs typeface="Times New Roman" panose="02020603050405020304" pitchFamily="18" charset="0"/>
              </a:rPr>
              <a:t>D. Đ</a:t>
            </a:r>
            <a:r>
              <a:rPr lang="vi-VN" sz="2100" b="1" dirty="0">
                <a:solidFill>
                  <a:srgbClr val="0000CC"/>
                </a:solidFill>
                <a:latin typeface="Times New Roman" pitchFamily="18" charset="0"/>
                <a:cs typeface="Times New Roman" pitchFamily="18" charset="0"/>
              </a:rPr>
              <a:t>ặt mắt đúng cách</a:t>
            </a:r>
            <a:endParaRPr lang="en-US" sz="2100" b="1" dirty="0">
              <a:solidFill>
                <a:srgbClr val="0000CC"/>
              </a:solidFill>
              <a:latin typeface="Times New Roman" panose="02020603050405020304" pitchFamily="18" charset="0"/>
              <a:cs typeface="Times New Roman" panose="02020603050405020304" pitchFamily="18" charset="0"/>
            </a:endParaRPr>
          </a:p>
        </p:txBody>
      </p:sp>
      <p:sp>
        <p:nvSpPr>
          <p:cNvPr id="4" name="Flowchart: Connector 3"/>
          <p:cNvSpPr/>
          <p:nvPr/>
        </p:nvSpPr>
        <p:spPr bwMode="auto">
          <a:xfrm>
            <a:off x="580365" y="4254445"/>
            <a:ext cx="321734" cy="342648"/>
          </a:xfrm>
          <a:prstGeom prst="flowChartConnector">
            <a:avLst/>
          </a:prstGeom>
          <a:solidFill>
            <a:srgbClr val="FF0000"/>
          </a:solidFill>
          <a:ln w="9525" cap="flat" cmpd="sng" algn="ctr">
            <a:solidFill>
              <a:srgbClr val="0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1800" b="1" dirty="0">
                <a:latin typeface="Times New Roman" pitchFamily="18" charset="0"/>
                <a:cs typeface="Times New Roman" pitchFamily="18" charset="0"/>
              </a:rPr>
              <a:t>B</a:t>
            </a:r>
          </a:p>
        </p:txBody>
      </p:sp>
    </p:spTree>
    <p:extLst>
      <p:ext uri="{BB962C8B-B14F-4D97-AF65-F5344CB8AC3E}">
        <p14:creationId xmlns:p14="http://schemas.microsoft.com/office/powerpoint/2010/main" val="8012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5"/>
                                        </p:tgtEl>
                                      </p:cBhvr>
                                    </p:animEffect>
                                    <p:animScale>
                                      <p:cBhvr>
                                        <p:cTn id="49" dur="250" autoRev="1" fill="hold"/>
                                        <p:tgtEl>
                                          <p:spTgt spid="5"/>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19"/>
                                        </p:tgtEl>
                                        <p:attrNameLst>
                                          <p:attrName>fillcolor</p:attrName>
                                        </p:attrNameLst>
                                      </p:cBhvr>
                                      <p:to>
                                        <a:srgbClr val="FFFF00"/>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0"/>
                                        </p:tgtEl>
                                      </p:cBhvr>
                                    </p:animEffect>
                                    <p:animScale>
                                      <p:cBhvr>
                                        <p:cTn id="60" dur="250" autoRev="1" fill="hold"/>
                                        <p:tgtEl>
                                          <p:spTgt spid="20"/>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1"/>
                                        </p:tgtEl>
                                        <p:attrNameLst>
                                          <p:attrName>fillcolor</p:attrName>
                                        </p:attrNameLst>
                                      </p:cBhvr>
                                      <p:to>
                                        <a:srgbClr val="00B0F0"/>
                                      </p:to>
                                    </p:animClr>
                                    <p:set>
                                      <p:cBhvr>
                                        <p:cTn id="64" dur="500" fill="hold"/>
                                        <p:tgtEl>
                                          <p:spTgt spid="21"/>
                                        </p:tgtEl>
                                        <p:attrNameLst>
                                          <p:attrName>fill.type</p:attrName>
                                        </p:attrNameLst>
                                      </p:cBhvr>
                                      <p:to>
                                        <p:strVal val="solid"/>
                                      </p:to>
                                    </p:set>
                                    <p:set>
                                      <p:cBhvr>
                                        <p:cTn id="65" dur="500" fill="hold"/>
                                        <p:tgtEl>
                                          <p:spTgt spid="21"/>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childTnLst>
                          </p:cTn>
                        </p:par>
                        <p:par>
                          <p:cTn id="72" fill="hold">
                            <p:stCondLst>
                              <p:cond delay="500"/>
                            </p:stCondLst>
                            <p:childTnLst>
                              <p:par>
                                <p:cTn id="73" presetID="1" presetClass="emph" presetSubtype="2" fill="hold" nodeType="afterEffect">
                                  <p:stCondLst>
                                    <p:cond delay="0"/>
                                  </p:stCondLst>
                                  <p:childTnLst>
                                    <p:animClr clrSpc="rgb" dir="cw">
                                      <p:cBhvr>
                                        <p:cTn id="74" dur="500" fill="hold"/>
                                        <p:tgtEl>
                                          <p:spTgt spid="23"/>
                                        </p:tgtEl>
                                        <p:attrNameLst>
                                          <p:attrName>fillcolor</p:attrName>
                                        </p:attrNameLst>
                                      </p:cBhvr>
                                      <p:to>
                                        <a:srgbClr val="FFFF00"/>
                                      </p:to>
                                    </p:animClr>
                                    <p:set>
                                      <p:cBhvr>
                                        <p:cTn id="75" dur="500" fill="hold"/>
                                        <p:tgtEl>
                                          <p:spTgt spid="23"/>
                                        </p:tgtEl>
                                        <p:attrNameLst>
                                          <p:attrName>fill.type</p:attrName>
                                        </p:attrNameLst>
                                      </p:cBhvr>
                                      <p:to>
                                        <p:strVal val="solid"/>
                                      </p:to>
                                    </p:set>
                                    <p:set>
                                      <p:cBhvr>
                                        <p:cTn id="76" dur="500" fill="hold"/>
                                        <p:tgtEl>
                                          <p:spTgt spid="2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4"/>
                                        </p:tgtEl>
                                      </p:cBhvr>
                                    </p:animEffect>
                                    <p:animScale>
                                      <p:cBhvr>
                                        <p:cTn id="82" dur="250" autoRev="1" fill="hold"/>
                                        <p:tgtEl>
                                          <p:spTgt spid="24"/>
                                        </p:tgtEl>
                                      </p:cBhvr>
                                      <p:by x="105000" y="105000"/>
                                    </p:animScale>
                                  </p:childTnLst>
                                </p:cTn>
                              </p:par>
                            </p:childTnLst>
                          </p:cTn>
                        </p:par>
                        <p:par>
                          <p:cTn id="83" fill="hold">
                            <p:stCondLst>
                              <p:cond delay="500"/>
                            </p:stCondLst>
                            <p:childTnLst>
                              <p:par>
                                <p:cTn id="84" presetID="1" presetClass="emph" presetSubtype="2" fill="hold" nodeType="afterEffect">
                                  <p:stCondLst>
                                    <p:cond delay="0"/>
                                  </p:stCondLst>
                                  <p:childTnLst>
                                    <p:animClr clrSpc="rgb" dir="cw">
                                      <p:cBhvr>
                                        <p:cTn id="85" dur="500" fill="hold"/>
                                        <p:tgtEl>
                                          <p:spTgt spid="25"/>
                                        </p:tgtEl>
                                        <p:attrNameLst>
                                          <p:attrName>fillcolor</p:attrName>
                                        </p:attrNameLst>
                                      </p:cBhvr>
                                      <p:to>
                                        <a:srgbClr val="FFFF00"/>
                                      </p:to>
                                    </p:animClr>
                                    <p:set>
                                      <p:cBhvr>
                                        <p:cTn id="86" dur="500" fill="hold"/>
                                        <p:tgtEl>
                                          <p:spTgt spid="25"/>
                                        </p:tgtEl>
                                        <p:attrNameLst>
                                          <p:attrName>fill.type</p:attrName>
                                        </p:attrNameLst>
                                      </p:cBhvr>
                                      <p:to>
                                        <p:strVal val="solid"/>
                                      </p:to>
                                    </p:set>
                                    <p:set>
                                      <p:cBhvr>
                                        <p:cTn id="87" dur="500" fill="hold"/>
                                        <p:tgtEl>
                                          <p:spTgt spid="2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23" y="3238826"/>
            <a:ext cx="1802741" cy="1802741"/>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649" y="1"/>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9" y="363110"/>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b="1" dirty="0">
                <a:latin typeface="Times New Roman" pitchFamily="18" charset="0"/>
                <a:cs typeface="Times New Roman" pitchFamily="18" charset="0"/>
              </a:rPr>
              <a:t> Để đo thời gian của vận động viên chạy 100 m, loại đồng hồ thích hợp nhất là</a:t>
            </a:r>
            <a:r>
              <a:rPr lang="en-US" sz="2400" b="1"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73" y="1202312"/>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523437" y="2293986"/>
            <a:ext cx="3536257"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defRPr/>
            </a:pPr>
            <a:r>
              <a:rPr lang="en-US" sz="2400" b="1" dirty="0">
                <a:solidFill>
                  <a:srgbClr val="0000FF"/>
                </a:solidFill>
                <a:latin typeface="Times New Roman" panose="02020603050405020304" pitchFamily="18" charset="0"/>
                <a:cs typeface="Times New Roman" panose="02020603050405020304" pitchFamily="18" charset="0"/>
              </a:rPr>
              <a:t>A. Đ</a:t>
            </a:r>
            <a:r>
              <a:rPr lang="vi-VN" sz="2400" b="1" dirty="0">
                <a:solidFill>
                  <a:srgbClr val="0000FF"/>
                </a:solidFill>
                <a:latin typeface="Times New Roman" pitchFamily="18" charset="0"/>
                <a:cs typeface="Times New Roman" pitchFamily="18" charset="0"/>
              </a:rPr>
              <a:t>ồng hồ treo tường.</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1510469" y="3238826"/>
            <a:ext cx="2507738"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dirty="0">
                <a:solidFill>
                  <a:srgbClr val="0000CC"/>
                </a:solidFill>
                <a:latin typeface="Times New Roman" pitchFamily="18" charset="0"/>
                <a:cs typeface="Times New Roman" pitchFamily="18" charset="0"/>
              </a:rPr>
              <a:t>C. Đ</a:t>
            </a:r>
            <a:r>
              <a:rPr lang="vi-VN" sz="2400" b="1" dirty="0">
                <a:solidFill>
                  <a:srgbClr val="0000CC"/>
                </a:solidFill>
                <a:latin typeface="Times New Roman" pitchFamily="18" charset="0"/>
                <a:cs typeface="Times New Roman" pitchFamily="18" charset="0"/>
              </a:rPr>
              <a:t>ồng hồ cát.</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5425293" y="2318415"/>
            <a:ext cx="3030446"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100" b="1" dirty="0">
                <a:solidFill>
                  <a:srgbClr val="0000CC"/>
                </a:solidFill>
                <a:latin typeface="Times New Roman" panose="02020603050405020304" pitchFamily="18" charset="0"/>
                <a:cs typeface="Times New Roman" panose="02020603050405020304" pitchFamily="18" charset="0"/>
              </a:rPr>
              <a:t>C.   </a:t>
            </a:r>
            <a:r>
              <a:rPr lang="vi-VN" sz="2100" b="1" dirty="0">
                <a:solidFill>
                  <a:srgbClr val="0000CC"/>
                </a:solidFill>
                <a:latin typeface="Times New Roman" pitchFamily="18" charset="0"/>
                <a:cs typeface="Times New Roman" pitchFamily="18" charset="0"/>
              </a:rPr>
              <a:t>Đồng hồ bấm giây.</a:t>
            </a:r>
          </a:p>
          <a:p>
            <a:pPr lvl="0"/>
            <a:endParaRPr lang="en-US" sz="2100" b="1" dirty="0">
              <a:solidFill>
                <a:srgbClr val="0000CC"/>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7890" y="3410001"/>
            <a:ext cx="1716110" cy="171611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5425294" y="3238826"/>
            <a:ext cx="2080634"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en-US" sz="2100" b="1" dirty="0">
                <a:solidFill>
                  <a:srgbClr val="0000CC"/>
                </a:solidFill>
                <a:latin typeface="Times New Roman" panose="02020603050405020304" pitchFamily="18" charset="0"/>
                <a:cs typeface="Times New Roman" panose="02020603050405020304" pitchFamily="18" charset="0"/>
              </a:rPr>
              <a:t>D. Wrong</a:t>
            </a:r>
          </a:p>
        </p:txBody>
      </p:sp>
      <p:sp>
        <p:nvSpPr>
          <p:cNvPr id="2" name="Flowchart: Connector 1"/>
          <p:cNvSpPr/>
          <p:nvPr/>
        </p:nvSpPr>
        <p:spPr bwMode="auto">
          <a:xfrm>
            <a:off x="5154837" y="1838536"/>
            <a:ext cx="443753" cy="421581"/>
          </a:xfrm>
          <a:prstGeom prst="flowChartConnector">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1500">
                <a:latin typeface="Arial" charset="0"/>
              </a:rPr>
              <a:t>C</a:t>
            </a:r>
          </a:p>
        </p:txBody>
      </p:sp>
    </p:spTree>
    <p:extLst>
      <p:ext uri="{BB962C8B-B14F-4D97-AF65-F5344CB8AC3E}">
        <p14:creationId xmlns:p14="http://schemas.microsoft.com/office/powerpoint/2010/main" val="409933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805" y="0"/>
            <a:ext cx="5410200" cy="1856919"/>
          </a:xfrm>
          <a:prstGeom prst="rect">
            <a:avLst/>
          </a:prstGeom>
        </p:spPr>
        <p:txBody>
          <a:bodyPr wrap="square" lIns="68580" tIns="34290" rIns="68580" bIns="34290">
            <a:spAutoFit/>
          </a:bodyPr>
          <a:lstStyle/>
          <a:p>
            <a:pPr>
              <a:lnSpc>
                <a:spcPct val="120000"/>
              </a:lnSpc>
              <a:spcAft>
                <a:spcPts val="450"/>
              </a:spcAft>
            </a:pPr>
            <a:r>
              <a:rPr lang="en-US" sz="4000" b="1" u="sng" dirty="0">
                <a:solidFill>
                  <a:srgbClr val="000000"/>
                </a:solidFill>
                <a:latin typeface="Times New Roman" pitchFamily="18" charset="0"/>
                <a:ea typeface="Calibri" panose="020F0502020204030204" pitchFamily="34" charset="0"/>
                <a:cs typeface="Times New Roman" panose="02020603050405020304" pitchFamily="18" charset="0"/>
              </a:rPr>
              <a:t>II. </a:t>
            </a:r>
            <a:r>
              <a:rPr lang="en-US" sz="4000" b="1" u="sng" dirty="0" err="1">
                <a:solidFill>
                  <a:srgbClr val="000000"/>
                </a:solidFill>
                <a:latin typeface="Times New Roman" pitchFamily="18" charset="0"/>
                <a:ea typeface="Calibri" panose="020F0502020204030204" pitchFamily="34" charset="0"/>
                <a:cs typeface="Times New Roman" panose="02020603050405020304" pitchFamily="18" charset="0"/>
              </a:rPr>
              <a:t>Đo</a:t>
            </a:r>
            <a:r>
              <a:rPr lang="en-US" sz="4000" b="1" u="sng" dirty="0">
                <a:solidFill>
                  <a:srgbClr val="000000"/>
                </a:solidFill>
                <a:latin typeface="Times New Roman" pitchFamily="18" charset="0"/>
                <a:ea typeface="Calibri" panose="020F0502020204030204" pitchFamily="34" charset="0"/>
                <a:cs typeface="Times New Roman" panose="02020603050405020304" pitchFamily="18" charset="0"/>
              </a:rPr>
              <a:t> </a:t>
            </a:r>
            <a:r>
              <a:rPr lang="en-US" sz="4000" b="1" u="sng" dirty="0" err="1">
                <a:solidFill>
                  <a:srgbClr val="000000"/>
                </a:solidFill>
                <a:latin typeface="Times New Roman" pitchFamily="18" charset="0"/>
                <a:ea typeface="Calibri" panose="020F0502020204030204" pitchFamily="34" charset="0"/>
                <a:cs typeface="Times New Roman" panose="02020603050405020304" pitchFamily="18" charset="0"/>
              </a:rPr>
              <a:t>chiều</a:t>
            </a:r>
            <a:r>
              <a:rPr lang="en-US" sz="4000" b="1" u="sng" dirty="0">
                <a:solidFill>
                  <a:srgbClr val="000000"/>
                </a:solidFill>
                <a:latin typeface="Times New Roman" pitchFamily="18" charset="0"/>
                <a:ea typeface="Calibri" panose="020F0502020204030204" pitchFamily="34" charset="0"/>
                <a:cs typeface="Times New Roman" panose="02020603050405020304" pitchFamily="18" charset="0"/>
              </a:rPr>
              <a:t> </a:t>
            </a:r>
            <a:r>
              <a:rPr lang="en-US" sz="4000" b="1" u="sng" dirty="0" err="1">
                <a:solidFill>
                  <a:srgbClr val="000000"/>
                </a:solidFill>
                <a:latin typeface="Times New Roman" pitchFamily="18" charset="0"/>
                <a:ea typeface="Calibri" panose="020F0502020204030204" pitchFamily="34" charset="0"/>
                <a:cs typeface="Times New Roman" panose="02020603050405020304" pitchFamily="18" charset="0"/>
              </a:rPr>
              <a:t>dài</a:t>
            </a:r>
            <a:r>
              <a:rPr lang="en-US" sz="4000" u="sng" dirty="0">
                <a:latin typeface="Times New Roman" pitchFamily="18" charset="0"/>
                <a:ea typeface="Calibri" panose="020F0502020204030204" pitchFamily="34" charset="0"/>
                <a:cs typeface="Times New Roman" pitchFamily="18" charset="0"/>
              </a:rPr>
              <a:t>. </a:t>
            </a:r>
          </a:p>
          <a:p>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13" name="Rectangle 12"/>
          <p:cNvSpPr/>
          <p:nvPr/>
        </p:nvSpPr>
        <p:spPr>
          <a:xfrm>
            <a:off x="152400" y="734827"/>
            <a:ext cx="8763730" cy="2285241"/>
          </a:xfrm>
          <a:prstGeom prst="rect">
            <a:avLst/>
          </a:prstGeom>
        </p:spPr>
        <p:txBody>
          <a:bodyPr wrap="square" lIns="68580" tIns="34290" rIns="68580" bIns="34290">
            <a:spAutoFit/>
          </a:bodyPr>
          <a:lstStyle/>
          <a:p>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Hãy</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kể</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tên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những</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đơn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vị</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đo</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chiều</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dài</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mà</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em</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biết</a:t>
            </a:r>
            <a:r>
              <a:rPr lang="en-US" sz="4000" b="1" dirty="0">
                <a:solidFill>
                  <a:srgbClr val="0070C0"/>
                </a:solidFill>
                <a:latin typeface="Times New Roman" pitchFamily="18" charset="0"/>
                <a:cs typeface="Times New Roman" pitchFamily="18" charset="0"/>
              </a:rPr>
              <a:t> </a:t>
            </a:r>
          </a:p>
          <a:p>
            <a:r>
              <a:rPr lang="vi-VN" sz="3200" dirty="0">
                <a:solidFill>
                  <a:srgbClr val="0070C0"/>
                </a:solidFill>
                <a:latin typeface="Times New Roman" panose="02020603050405020304" pitchFamily="18" charset="0"/>
                <a:cs typeface="Times New Roman" panose="02020603050405020304" pitchFamily="18" charset="0"/>
              </a:rPr>
              <a:t/>
            </a:r>
            <a:br>
              <a:rPr lang="vi-VN" sz="3200" dirty="0">
                <a:solidFill>
                  <a:srgbClr val="0070C0"/>
                </a:solidFill>
                <a:latin typeface="Times New Roman" panose="02020603050405020304" pitchFamily="18" charset="0"/>
                <a:cs typeface="Times New Roman" panose="02020603050405020304" pitchFamily="18" charset="0"/>
              </a:rPr>
            </a:b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52400" y="2038350"/>
            <a:ext cx="8763730" cy="2733569"/>
          </a:xfrm>
          <a:prstGeom prst="rect">
            <a:avLst/>
          </a:prstGeom>
        </p:spPr>
        <p:txBody>
          <a:bodyPr wrap="square" lIns="68580" tIns="34290" rIns="68580" bIns="34290">
            <a:spAutoFit/>
          </a:bodyPr>
          <a:lstStyle/>
          <a:p>
            <a:pPr>
              <a:lnSpc>
                <a:spcPct val="120000"/>
              </a:lnSpc>
              <a:spcAft>
                <a:spcPts val="450"/>
              </a:spcAft>
            </a:pPr>
            <a:r>
              <a:rPr lang="en-US" sz="4000" b="1" u="sng" dirty="0">
                <a:solidFill>
                  <a:srgbClr val="000000"/>
                </a:solidFill>
                <a:latin typeface="Times New Roman" pitchFamily="18" charset="0"/>
                <a:ea typeface="Calibri" panose="020F0502020204030204" pitchFamily="34" charset="0"/>
                <a:cs typeface="Times New Roman" pitchFamily="18" charset="0"/>
              </a:rPr>
              <a:t>1. </a:t>
            </a:r>
            <a:r>
              <a:rPr lang="en-US" sz="4000" b="1" u="sng" dirty="0" err="1">
                <a:solidFill>
                  <a:srgbClr val="000000"/>
                </a:solidFill>
                <a:latin typeface="Times New Roman" pitchFamily="18" charset="0"/>
                <a:ea typeface="Calibri" panose="020F0502020204030204" pitchFamily="34" charset="0"/>
                <a:cs typeface="Times New Roman" pitchFamily="18" charset="0"/>
              </a:rPr>
              <a:t>Đơn</a:t>
            </a:r>
            <a:r>
              <a:rPr lang="en-US" sz="4000" b="1" u="sng" dirty="0">
                <a:solidFill>
                  <a:srgbClr val="000000"/>
                </a:solidFill>
                <a:latin typeface="Times New Roman" pitchFamily="18" charset="0"/>
                <a:ea typeface="Calibri" panose="020F0502020204030204" pitchFamily="34" charset="0"/>
                <a:cs typeface="Times New Roman" pitchFamily="18" charset="0"/>
              </a:rPr>
              <a:t> </a:t>
            </a:r>
            <a:r>
              <a:rPr lang="en-US" sz="4000" b="1" u="sng" dirty="0" err="1">
                <a:solidFill>
                  <a:srgbClr val="000000"/>
                </a:solidFill>
                <a:latin typeface="Times New Roman" pitchFamily="18" charset="0"/>
                <a:ea typeface="Calibri" panose="020F0502020204030204" pitchFamily="34" charset="0"/>
                <a:cs typeface="Times New Roman" pitchFamily="18" charset="0"/>
              </a:rPr>
              <a:t>vị</a:t>
            </a:r>
            <a:r>
              <a:rPr lang="en-US" sz="4000" b="1" u="sng" dirty="0">
                <a:solidFill>
                  <a:srgbClr val="000000"/>
                </a:solidFill>
                <a:latin typeface="Times New Roman" pitchFamily="18" charset="0"/>
                <a:ea typeface="Calibri" panose="020F0502020204030204" pitchFamily="34" charset="0"/>
                <a:cs typeface="Times New Roman" pitchFamily="18" charset="0"/>
              </a:rPr>
              <a:t> </a:t>
            </a:r>
            <a:r>
              <a:rPr lang="en-US" sz="4000" b="1" u="sng" dirty="0" err="1">
                <a:solidFill>
                  <a:srgbClr val="000000"/>
                </a:solidFill>
                <a:latin typeface="Times New Roman" pitchFamily="18" charset="0"/>
                <a:ea typeface="Calibri" panose="020F0502020204030204" pitchFamily="34" charset="0"/>
                <a:cs typeface="Times New Roman" pitchFamily="18" charset="0"/>
              </a:rPr>
              <a:t>đo</a:t>
            </a:r>
            <a:r>
              <a:rPr lang="en-US" sz="4000" b="1" u="sng" dirty="0">
                <a:solidFill>
                  <a:srgbClr val="000000"/>
                </a:solidFill>
                <a:latin typeface="Times New Roman" pitchFamily="18" charset="0"/>
                <a:ea typeface="Calibri" panose="020F0502020204030204" pitchFamily="34" charset="0"/>
                <a:cs typeface="Times New Roman" pitchFamily="18" charset="0"/>
              </a:rPr>
              <a:t> </a:t>
            </a:r>
            <a:r>
              <a:rPr lang="en-US" sz="4000" b="1" u="sng" dirty="0" err="1">
                <a:solidFill>
                  <a:srgbClr val="000000"/>
                </a:solidFill>
                <a:latin typeface="Times New Roman" pitchFamily="18" charset="0"/>
                <a:ea typeface="Calibri" panose="020F0502020204030204" pitchFamily="34" charset="0"/>
                <a:cs typeface="Times New Roman" pitchFamily="18" charset="0"/>
              </a:rPr>
              <a:t>chiều</a:t>
            </a:r>
            <a:r>
              <a:rPr lang="en-US" sz="4000" b="1" u="sng" dirty="0">
                <a:solidFill>
                  <a:srgbClr val="000000"/>
                </a:solidFill>
                <a:latin typeface="Times New Roman" pitchFamily="18" charset="0"/>
                <a:ea typeface="Calibri" panose="020F0502020204030204" pitchFamily="34" charset="0"/>
                <a:cs typeface="Times New Roman" pitchFamily="18" charset="0"/>
              </a:rPr>
              <a:t> </a:t>
            </a:r>
            <a:r>
              <a:rPr lang="en-US" sz="4000" b="1" u="sng" dirty="0" err="1">
                <a:solidFill>
                  <a:srgbClr val="000000"/>
                </a:solidFill>
                <a:latin typeface="Times New Roman" pitchFamily="18" charset="0"/>
                <a:ea typeface="Calibri" panose="020F0502020204030204" pitchFamily="34" charset="0"/>
                <a:cs typeface="Times New Roman" pitchFamily="18" charset="0"/>
              </a:rPr>
              <a:t>dài</a:t>
            </a:r>
            <a:endParaRPr lang="en-US" sz="4000" b="1" u="sng" dirty="0">
              <a:solidFill>
                <a:srgbClr val="000000"/>
              </a:solidFill>
              <a:latin typeface="Times New Roman" pitchFamily="18" charset="0"/>
              <a:ea typeface="Calibri" panose="020F0502020204030204" pitchFamily="34" charset="0"/>
              <a:cs typeface="Times New Roman" pitchFamily="18" charset="0"/>
            </a:endParaRPr>
          </a:p>
          <a:p>
            <a:pPr>
              <a:lnSpc>
                <a:spcPct val="120000"/>
              </a:lnSpc>
              <a:spcAft>
                <a:spcPts val="450"/>
              </a:spcAft>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m.</a:t>
            </a:r>
            <a:endParaRPr lang="en-US" sz="4400" dirty="0">
              <a:latin typeface="Times New Roman" pitchFamily="18" charset="0"/>
              <a:ea typeface="Calibri" panose="020F0502020204030204" pitchFamily="34" charset="0"/>
              <a:cs typeface="Times New Roman" pitchFamily="18" charset="0"/>
            </a:endParaRPr>
          </a:p>
          <a:p>
            <a:r>
              <a:rPr lang="vi-VN" sz="3200" dirty="0">
                <a:solidFill>
                  <a:srgbClr val="0070C0"/>
                </a:solidFill>
                <a:latin typeface="Times New Roman" panose="02020603050405020304" pitchFamily="18" charset="0"/>
                <a:cs typeface="Times New Roman" panose="02020603050405020304" pitchFamily="18" charset="0"/>
              </a:rPr>
              <a:t/>
            </a:r>
            <a:br>
              <a:rPr lang="vi-VN" sz="3200" dirty="0">
                <a:solidFill>
                  <a:srgbClr val="0070C0"/>
                </a:solidFill>
                <a:latin typeface="Times New Roman" panose="02020603050405020304" pitchFamily="18" charset="0"/>
                <a:cs typeface="Times New Roman" panose="02020603050405020304" pitchFamily="18" charset="0"/>
              </a:rPr>
            </a:b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6805" y="3867150"/>
            <a:ext cx="8763730" cy="1300356"/>
          </a:xfrm>
          <a:prstGeom prst="rect">
            <a:avLst/>
          </a:prstGeom>
        </p:spPr>
        <p:txBody>
          <a:bodyPr wrap="square" lIns="68580" tIns="34290" rIns="68580" bIns="34290">
            <a:spAutoFit/>
          </a:bodyPr>
          <a:lstStyle/>
          <a:p>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Một</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dài</a:t>
            </a:r>
            <a:r>
              <a:rPr lang="en-US" sz="4400" dirty="0" smtClean="0">
                <a:latin typeface="Times New Roman" pitchFamily="18" charset="0"/>
                <a:cs typeface="Times New Roman" pitchFamily="18" charset="0"/>
              </a:rPr>
              <a:t> – </a:t>
            </a:r>
            <a:r>
              <a:rPr lang="en-US" sz="4400" b="1" dirty="0" err="1" smtClean="0">
                <a:solidFill>
                  <a:srgbClr val="0070C0"/>
                </a:solidFill>
                <a:latin typeface="Times New Roman" pitchFamily="18" charset="0"/>
                <a:cs typeface="Times New Roman" pitchFamily="18" charset="0"/>
              </a:rPr>
              <a:t>bảng</a:t>
            </a:r>
            <a:r>
              <a:rPr lang="en-US" sz="4400" b="1" dirty="0" smtClean="0">
                <a:solidFill>
                  <a:srgbClr val="0070C0"/>
                </a:solidFill>
                <a:latin typeface="Times New Roman" pitchFamily="18" charset="0"/>
                <a:cs typeface="Times New Roman" pitchFamily="18" charset="0"/>
              </a:rPr>
              <a:t> 3.1</a:t>
            </a:r>
            <a:r>
              <a:rPr lang="vi-VN" sz="3600" dirty="0">
                <a:solidFill>
                  <a:srgbClr val="0070C0"/>
                </a:solidFill>
                <a:latin typeface="Times New Roman" panose="02020603050405020304" pitchFamily="18" charset="0"/>
                <a:cs typeface="Times New Roman" panose="02020603050405020304" pitchFamily="18" charset="0"/>
              </a:rPr>
              <a:t/>
            </a:r>
            <a:br>
              <a:rPr lang="vi-VN" sz="3600" dirty="0">
                <a:solidFill>
                  <a:srgbClr val="0070C0"/>
                </a:solidFill>
                <a:latin typeface="Times New Roman" panose="02020603050405020304" pitchFamily="18" charset="0"/>
                <a:cs typeface="Times New Roman" panose="02020603050405020304" pitchFamily="18" charset="0"/>
              </a:rPr>
            </a:b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27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160" y="3812155"/>
            <a:ext cx="1446163" cy="1446163"/>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15" y="125569"/>
            <a:ext cx="2017556" cy="201755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9" y="363109"/>
            <a:ext cx="5880259" cy="15631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400" b="1" dirty="0"/>
              <a:t>2. Khi đo thời gian chạy 100 m của bạn Nguyên trong giờ thể dục, em sẽ đo khoảng thời gian</a:t>
            </a:r>
            <a:r>
              <a:rPr lang="en-US" sz="2400" b="1" dirty="0"/>
              <a:t>:</a:t>
            </a:r>
            <a:endParaRPr lang="vi-VN" sz="2400" dirty="0"/>
          </a:p>
          <a:p>
            <a:r>
              <a:rPr lang="vi-VN" sz="2400" dirty="0"/>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73" y="1202312"/>
            <a:ext cx="1097144" cy="1102019"/>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977853" y="2314890"/>
            <a:ext cx="3913516" cy="9883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en-US" sz="2400" b="1" dirty="0">
                <a:solidFill>
                  <a:srgbClr val="0000CC"/>
                </a:solidFill>
                <a:latin typeface="Times New Roman" panose="02020603050405020304" pitchFamily="18" charset="0"/>
                <a:cs typeface="Times New Roman" panose="02020603050405020304" pitchFamily="18" charset="0"/>
              </a:rPr>
              <a:t>A.</a:t>
            </a:r>
            <a:r>
              <a:rPr lang="vi-VN" sz="2400" b="1" dirty="0">
                <a:solidFill>
                  <a:srgbClr val="0000CC"/>
                </a:solidFill>
                <a:latin typeface="Times New Roman" pitchFamily="18" charset="0"/>
                <a:cs typeface="Times New Roman" pitchFamily="18" charset="0"/>
              </a:rPr>
              <a:t> </a:t>
            </a:r>
            <a:r>
              <a:rPr lang="en-US" sz="2400" b="1" dirty="0">
                <a:solidFill>
                  <a:srgbClr val="0000CC"/>
                </a:solidFill>
                <a:latin typeface="Times New Roman" pitchFamily="18" charset="0"/>
                <a:cs typeface="Times New Roman" pitchFamily="18" charset="0"/>
              </a:rPr>
              <a:t>T</a:t>
            </a:r>
            <a:r>
              <a:rPr lang="vi-VN" sz="2400" b="1" dirty="0">
                <a:solidFill>
                  <a:srgbClr val="0000CC"/>
                </a:solidFill>
                <a:latin typeface="Times New Roman" pitchFamily="18" charset="0"/>
                <a:cs typeface="Times New Roman" pitchFamily="18" charset="0"/>
              </a:rPr>
              <a:t>ừ lúc bạn Nguyên lấy đà chạy tới lúc về đích.</a:t>
            </a:r>
          </a:p>
          <a:p>
            <a:pPr>
              <a:defRPr/>
            </a:pPr>
            <a:r>
              <a:rPr lang="en-US" sz="2400" b="1" dirty="0">
                <a:solidFill>
                  <a:srgbClr val="0000CC"/>
                </a:solidFill>
                <a:latin typeface="Times New Roman" panose="02020603050405020304" pitchFamily="18" charset="0"/>
                <a:cs typeface="Times New Roman" panose="02020603050405020304" pitchFamily="18" charset="0"/>
              </a:rPr>
              <a:t> </a:t>
            </a: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853975" y="3554088"/>
            <a:ext cx="3815516"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en-US" sz="2400" b="1" dirty="0">
                <a:solidFill>
                  <a:srgbClr val="0000CC"/>
                </a:solidFill>
                <a:latin typeface="Times New Roman" panose="02020603050405020304" pitchFamily="18" charset="0"/>
                <a:cs typeface="Times New Roman" panose="02020603050405020304" pitchFamily="18" charset="0"/>
              </a:rPr>
              <a:t>B. B</a:t>
            </a:r>
            <a:r>
              <a:rPr lang="vi-VN" sz="2400" b="1" dirty="0">
                <a:solidFill>
                  <a:srgbClr val="0000CC"/>
                </a:solidFill>
                <a:latin typeface="Times New Roman" pitchFamily="18" charset="0"/>
                <a:cs typeface="Times New Roman" pitchFamily="18" charset="0"/>
              </a:rPr>
              <a:t>ạn Nguyên chạy 50 m rồi nhân đôi.</a:t>
            </a:r>
          </a:p>
          <a:p>
            <a:pPr>
              <a:defRPr/>
            </a:pP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5159857" y="2369540"/>
            <a:ext cx="3562361" cy="8017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dirty="0">
                <a:solidFill>
                  <a:srgbClr val="0000CC"/>
                </a:solidFill>
                <a:latin typeface="Times New Roman" panose="02020603050405020304" pitchFamily="18" charset="0"/>
                <a:cs typeface="Times New Roman" panose="02020603050405020304" pitchFamily="18" charset="0"/>
              </a:rPr>
              <a:t>C. B</a:t>
            </a:r>
            <a:r>
              <a:rPr lang="vi-VN" sz="2400" b="1" dirty="0">
                <a:solidFill>
                  <a:srgbClr val="0000CC"/>
                </a:solidFill>
                <a:latin typeface="Times New Roman" pitchFamily="18" charset="0"/>
                <a:cs typeface="Times New Roman" pitchFamily="18" charset="0"/>
              </a:rPr>
              <a:t>ạn Nguyên chạy 200 m rồi chia đôi.</a:t>
            </a:r>
          </a:p>
          <a:p>
            <a:pPr lvl="0"/>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6076" y="3677917"/>
            <a:ext cx="1361942" cy="1580402"/>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5159859" y="3526571"/>
            <a:ext cx="3170597" cy="63137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r>
              <a:rPr lang="en-US" sz="2400" b="1" dirty="0">
                <a:solidFill>
                  <a:srgbClr val="0000CC"/>
                </a:solidFill>
                <a:latin typeface="Times New Roman" panose="02020603050405020304" pitchFamily="18" charset="0"/>
                <a:cs typeface="Times New Roman" panose="02020603050405020304" pitchFamily="18" charset="0"/>
              </a:rPr>
              <a:t>D. T</a:t>
            </a:r>
            <a:r>
              <a:rPr lang="vi-VN" sz="2400" b="1" dirty="0">
                <a:solidFill>
                  <a:srgbClr val="0000CC"/>
                </a:solidFill>
                <a:latin typeface="Times New Roman" pitchFamily="18" charset="0"/>
                <a:cs typeface="Times New Roman" pitchFamily="18" charset="0"/>
              </a:rPr>
              <a:t>ừ lúc có lệnh xuất phát tới lúc về đích</a:t>
            </a:r>
            <a:r>
              <a:rPr lang="en-US" sz="2400" b="1" dirty="0">
                <a:solidFill>
                  <a:srgbClr val="0000CC"/>
                </a:solidFill>
                <a:latin typeface="Times New Roman" panose="02020603050405020304" pitchFamily="18" charset="0"/>
                <a:cs typeface="Times New Roman" panose="02020603050405020304" pitchFamily="18" charset="0"/>
              </a:rPr>
              <a:t> </a:t>
            </a:r>
          </a:p>
        </p:txBody>
      </p:sp>
      <p:sp>
        <p:nvSpPr>
          <p:cNvPr id="2" name="Flowchart: Connector 1"/>
          <p:cNvSpPr/>
          <p:nvPr/>
        </p:nvSpPr>
        <p:spPr bwMode="auto">
          <a:xfrm>
            <a:off x="5159858" y="3476549"/>
            <a:ext cx="366885" cy="419343"/>
          </a:xfrm>
          <a:prstGeom prst="flowChartConnector">
            <a:avLst/>
          </a:prstGeom>
          <a:solidFill>
            <a:srgbClr val="FF99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1500" dirty="0">
                <a:latin typeface="Arial" charset="0"/>
              </a:rPr>
              <a:t>D</a:t>
            </a:r>
          </a:p>
        </p:txBody>
      </p:sp>
    </p:spTree>
    <p:extLst>
      <p:ext uri="{BB962C8B-B14F-4D97-AF65-F5344CB8AC3E}">
        <p14:creationId xmlns:p14="http://schemas.microsoft.com/office/powerpoint/2010/main" val="125772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animBg="1"/>
      <p:bldP spid="23" grpId="0" animBg="1"/>
      <p:bldP spid="25" grpId="0" animBg="1"/>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049" y="662939"/>
            <a:ext cx="2143125"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236887" y="1034415"/>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r>
              <a:rPr lang="en-US" sz="2400" b="1"/>
              <a:t>Subscribe</a:t>
            </a:r>
            <a:endParaRPr lang="en-US" sz="2400">
              <a:solidFill>
                <a:prstClr val="white"/>
              </a:solidFill>
              <a:latin typeface="Calibri" panose="020F0502020204030204"/>
            </a:endParaRPr>
          </a:p>
        </p:txBody>
      </p:sp>
      <p:sp>
        <p:nvSpPr>
          <p:cNvPr id="9" name="Hexagon 8">
            <a:extLst>
              <a:ext uri="{FF2B5EF4-FFF2-40B4-BE49-F238E27FC236}">
                <a16:creationId xmlns:a16="http://schemas.microsoft.com/office/drawing/2014/main" id="{ECB32C92-7DDE-4979-AB3A-808B65CBF3F1}"/>
              </a:ext>
            </a:extLst>
          </p:cNvPr>
          <p:cNvSpPr/>
          <p:nvPr/>
        </p:nvSpPr>
        <p:spPr>
          <a:xfrm>
            <a:off x="1853945" y="148590"/>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500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my</a:t>
            </a:r>
            <a:endParaRPr lang="en-US" sz="5000">
              <a:solidFill>
                <a:prstClr val="white"/>
              </a:solidFill>
              <a:latin typeface="Calibri" panose="020F0502020204030204"/>
            </a:endParaRPr>
          </a:p>
        </p:txBody>
      </p:sp>
      <p:sp>
        <p:nvSpPr>
          <p:cNvPr id="10" name="Hexagon 9">
            <a:extLst>
              <a:ext uri="{FF2B5EF4-FFF2-40B4-BE49-F238E27FC236}">
                <a16:creationId xmlns:a16="http://schemas.microsoft.com/office/drawing/2014/main" id="{CABDF488-8BEB-4D77-A429-CFB91F278DD1}"/>
              </a:ext>
            </a:extLst>
          </p:cNvPr>
          <p:cNvSpPr/>
          <p:nvPr/>
        </p:nvSpPr>
        <p:spPr>
          <a:xfrm>
            <a:off x="5088061" y="1920240"/>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r>
              <a:rPr lang="en-US" sz="3300" b="1">
                <a:ln w="6600">
                  <a:solidFill>
                    <a:srgbClr val="ED7D31"/>
                  </a:solidFill>
                  <a:prstDash val="solid"/>
                </a:ln>
                <a:solidFill>
                  <a:srgbClr val="FFFFFF"/>
                </a:solidFill>
                <a:effectLst>
                  <a:outerShdw dist="38100" dir="2700000" algn="tl" rotWithShape="0">
                    <a:srgbClr val="ED7D31"/>
                  </a:outerShdw>
                </a:effectLst>
              </a:rPr>
              <a:t>please</a:t>
            </a:r>
          </a:p>
        </p:txBody>
      </p:sp>
      <p:sp>
        <p:nvSpPr>
          <p:cNvPr id="13" name="Hexagon 12">
            <a:extLst>
              <a:ext uri="{FF2B5EF4-FFF2-40B4-BE49-F238E27FC236}">
                <a16:creationId xmlns:a16="http://schemas.microsoft.com/office/drawing/2014/main" id="{199C24C2-6B91-4322-BDB4-819FF0CB9BE4}"/>
              </a:ext>
            </a:extLst>
          </p:cNvPr>
          <p:cNvSpPr/>
          <p:nvPr/>
        </p:nvSpPr>
        <p:spPr>
          <a:xfrm>
            <a:off x="3471003" y="1034415"/>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70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Channel</a:t>
            </a:r>
            <a:endParaRPr lang="en-US" sz="2700">
              <a:solidFill>
                <a:prstClr val="white"/>
              </a:solidFill>
              <a:latin typeface="Calibri" panose="020F0502020204030204"/>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965" y="2577468"/>
            <a:ext cx="1987529" cy="1996363"/>
          </a:xfrm>
          <a:prstGeom prst="rect">
            <a:avLst/>
          </a:prstGeom>
        </p:spPr>
      </p:pic>
    </p:spTree>
    <p:extLst>
      <p:ext uri="{BB962C8B-B14F-4D97-AF65-F5344CB8AC3E}">
        <p14:creationId xmlns:p14="http://schemas.microsoft.com/office/powerpoint/2010/main" val="28138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34614234"/>
              </p:ext>
            </p:extLst>
          </p:nvPr>
        </p:nvGraphicFramePr>
        <p:xfrm>
          <a:off x="826265" y="1128501"/>
          <a:ext cx="5403774" cy="3241428"/>
        </p:xfrm>
        <a:graphic>
          <a:graphicData uri="http://schemas.openxmlformats.org/drawingml/2006/table">
            <a:tbl>
              <a:tblPr/>
              <a:tblGrid>
                <a:gridCol w="1152156">
                  <a:extLst>
                    <a:ext uri="{9D8B030D-6E8A-4147-A177-3AD203B41FA5}">
                      <a16:colId xmlns:a16="http://schemas.microsoft.com/office/drawing/2014/main" val="20000"/>
                    </a:ext>
                  </a:extLst>
                </a:gridCol>
                <a:gridCol w="1598414">
                  <a:extLst>
                    <a:ext uri="{9D8B030D-6E8A-4147-A177-3AD203B41FA5}">
                      <a16:colId xmlns:a16="http://schemas.microsoft.com/office/drawing/2014/main" val="20001"/>
                    </a:ext>
                  </a:extLst>
                </a:gridCol>
                <a:gridCol w="1387456">
                  <a:extLst>
                    <a:ext uri="{9D8B030D-6E8A-4147-A177-3AD203B41FA5}">
                      <a16:colId xmlns:a16="http://schemas.microsoft.com/office/drawing/2014/main" val="20002"/>
                    </a:ext>
                  </a:extLst>
                </a:gridCol>
                <a:gridCol w="1265748">
                  <a:extLst>
                    <a:ext uri="{9D8B030D-6E8A-4147-A177-3AD203B41FA5}">
                      <a16:colId xmlns:a16="http://schemas.microsoft.com/office/drawing/2014/main" val="20003"/>
                    </a:ext>
                  </a:extLst>
                </a:gridCol>
              </a:tblGrid>
              <a:tr h="921703">
                <a:tc>
                  <a:txBody>
                    <a:bodyPr/>
                    <a:lstStyle/>
                    <a:p>
                      <a:pPr algn="ctr" rtl="0"/>
                      <a:r>
                        <a:rPr lang="vi-VN" sz="1100">
                          <a:effectLst/>
                        </a:rPr>
                        <a:t>Loại đồng hồ</a:t>
                      </a:r>
                    </a:p>
                  </a:txBody>
                  <a:tcPr marL="21431" marR="21431" marT="14288" marB="14288"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FE2F3"/>
                    </a:solidFill>
                  </a:tcPr>
                </a:tc>
                <a:tc>
                  <a:txBody>
                    <a:bodyPr/>
                    <a:lstStyle/>
                    <a:p>
                      <a:pPr algn="ctr" rtl="0"/>
                      <a:r>
                        <a:rPr lang="vi-VN" sz="1100">
                          <a:effectLst/>
                        </a:rPr>
                        <a:t>Đồng hồ đeo tay</a:t>
                      </a:r>
                    </a:p>
                  </a:txBody>
                  <a:tcPr marL="21431" marR="21431" marT="14288" marB="14288"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FE2F3"/>
                    </a:solidFill>
                  </a:tcPr>
                </a:tc>
                <a:tc>
                  <a:txBody>
                    <a:bodyPr/>
                    <a:lstStyle/>
                    <a:p>
                      <a:pPr algn="ctr" rtl="0"/>
                      <a:r>
                        <a:rPr lang="vi-VN" sz="1100">
                          <a:effectLst/>
                        </a:rPr>
                        <a:t>Đồng hồ treo tường</a:t>
                      </a:r>
                    </a:p>
                  </a:txBody>
                  <a:tcPr marL="21431" marR="21431" marT="14288" marB="14288"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FE2F3"/>
                    </a:solidFill>
                  </a:tcPr>
                </a:tc>
                <a:tc>
                  <a:txBody>
                    <a:bodyPr/>
                    <a:lstStyle/>
                    <a:p>
                      <a:pPr algn="ctr" rtl="0"/>
                      <a:r>
                        <a:rPr lang="en-US" sz="1100">
                          <a:effectLst/>
                        </a:rPr>
                        <a:t>Đồng hồ bấm giây</a:t>
                      </a:r>
                    </a:p>
                  </a:txBody>
                  <a:tcPr marL="21431" marR="21431" marT="14288" marB="14288" anchor="ctr">
                    <a:lnL w="12700"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CFE2F3"/>
                    </a:solidFill>
                  </a:tcPr>
                </a:tc>
                <a:extLst>
                  <a:ext uri="{0D108BD9-81ED-4DB2-BD59-A6C34878D82A}">
                    <a16:rowId xmlns:a16="http://schemas.microsoft.com/office/drawing/2014/main" val="10000"/>
                  </a:ext>
                </a:extLst>
              </a:tr>
              <a:tr h="699011">
                <a:tc>
                  <a:txBody>
                    <a:bodyPr/>
                    <a:lstStyle/>
                    <a:p>
                      <a:pPr algn="ctr" rtl="0"/>
                      <a:r>
                        <a:rPr lang="en-US" sz="1100" smtClean="0">
                          <a:effectLst/>
                        </a:rPr>
                        <a:t>Thời gian ngồi học</a:t>
                      </a:r>
                      <a:r>
                        <a:rPr lang="en-US" sz="1100" baseline="0" smtClean="0">
                          <a:effectLst/>
                        </a:rPr>
                        <a:t> bài ở nhà</a:t>
                      </a:r>
                      <a:endParaRPr lang="en-US" sz="1100">
                        <a:effectLst/>
                      </a:endParaRPr>
                    </a:p>
                  </a:txBody>
                  <a:tcPr marL="21431" marR="21431" marT="14288" marB="14288"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a:endParaRPr lang="en-US" sz="1100">
                        <a:effectLst/>
                      </a:endParaRPr>
                    </a:p>
                  </a:txBody>
                  <a:tcPr marL="21431" marR="21431" marT="14288" marB="14288"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a:endParaRPr lang="en-US" sz="1100">
                        <a:effectLst/>
                      </a:endParaRPr>
                    </a:p>
                  </a:txBody>
                  <a:tcPr marL="21431" marR="21431" marT="14288" marB="14288"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rtl="0"/>
                      <a:endParaRPr lang="en-US" sz="1100">
                        <a:effectLst/>
                      </a:endParaRPr>
                    </a:p>
                  </a:txBody>
                  <a:tcPr marL="21431" marR="21431" marT="14288" marB="14288" anchor="ctr">
                    <a:lnL w="12700"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476317">
                <a:tc>
                  <a:txBody>
                    <a:bodyPr/>
                    <a:lstStyle/>
                    <a:p>
                      <a:pPr algn="ctr" rtl="0"/>
                      <a:r>
                        <a:rPr lang="en-US" sz="1100">
                          <a:effectLst/>
                        </a:rPr>
                        <a:t>Chạy 100m</a:t>
                      </a:r>
                    </a:p>
                  </a:txBody>
                  <a:tcPr marL="21431" marR="21431" marT="14288" marB="14288"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ctr" rtl="0"/>
                      <a:endParaRPr lang="en-US" sz="1100">
                        <a:effectLst/>
                      </a:endParaRPr>
                    </a:p>
                  </a:txBody>
                  <a:tcPr marL="21431" marR="21431" marT="14288" marB="14288"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tc>
                  <a:txBody>
                    <a:bodyPr/>
                    <a:lstStyle/>
                    <a:p>
                      <a:pPr algn="l" rtl="0"/>
                      <a:endParaRPr lang="en-US" sz="1100">
                        <a:effectLst/>
                      </a:endParaRPr>
                    </a:p>
                  </a:txBody>
                  <a:tcPr marL="21431" marR="21431" marT="14288" marB="14288"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endParaRPr lang="en-US" sz="1100">
                        <a:effectLst/>
                      </a:endParaRPr>
                    </a:p>
                  </a:txBody>
                  <a:tcPr marL="21431" marR="21431" marT="14288" marB="14288" anchor="ctr">
                    <a:lnL w="12700"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4397">
                <a:tc>
                  <a:txBody>
                    <a:bodyPr/>
                    <a:lstStyle/>
                    <a:p>
                      <a:pPr algn="ctr" rtl="0"/>
                      <a:r>
                        <a:rPr lang="vi-VN" sz="1100" b="0" i="0">
                          <a:solidFill>
                            <a:srgbClr val="000000"/>
                          </a:solidFill>
                          <a:effectLst/>
                          <a:latin typeface="Arial"/>
                        </a:rPr>
                        <a:t>Đi từ nhà đến trường</a:t>
                      </a:r>
                    </a:p>
                  </a:txBody>
                  <a:tcPr marL="21431" marR="21431" marT="14288" marB="14288" anchor="ctr">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pPr algn="ctr" rtl="0"/>
                      <a:endParaRPr lang="en-US" sz="1100" b="0" i="0">
                        <a:solidFill>
                          <a:srgbClr val="000000"/>
                        </a:solidFill>
                        <a:effectLst/>
                        <a:latin typeface="Arial"/>
                      </a:endParaRPr>
                    </a:p>
                  </a:txBody>
                  <a:tcPr marL="21431" marR="21431" marT="14288" marB="14288" anchor="ctr">
                    <a:lnL w="12700"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7F7F7"/>
                    </a:solidFill>
                  </a:tcPr>
                </a:tc>
                <a:tc>
                  <a:txBody>
                    <a:bodyPr/>
                    <a:lstStyle/>
                    <a:p>
                      <a:endParaRPr lang="en-US" sz="1100"/>
                    </a:p>
                  </a:txBody>
                  <a:tcPr marL="68580" marR="68580" marT="34290" marB="34290">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tc>
                  <a:txBody>
                    <a:bodyPr/>
                    <a:lstStyle/>
                    <a:p>
                      <a:endParaRPr lang="en-US" sz="1100"/>
                    </a:p>
                  </a:txBody>
                  <a:tcPr marL="68580" marR="68580" marT="34290" marB="34290">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512181" y="553889"/>
            <a:ext cx="6512039" cy="16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66654" rIns="68580" bIns="66654" numCol="1" anchor="ctr" anchorCtr="0" compatLnSpc="1">
            <a:prstTxWarp prst="textNoShape">
              <a:avLst/>
            </a:prstTxWarp>
            <a:spAutoFit/>
          </a:bodyPr>
          <a:lstStyle/>
          <a:p>
            <a:pPr fontAlgn="base">
              <a:spcBef>
                <a:spcPct val="0"/>
              </a:spcBef>
              <a:spcAft>
                <a:spcPct val="0"/>
              </a:spcAft>
            </a:pPr>
            <a:r>
              <a:rPr lang="en-US" sz="1100" b="1">
                <a:solidFill>
                  <a:srgbClr val="333333"/>
                </a:solidFill>
                <a:latin typeface="Arial" pitchFamily="34" charset="0"/>
                <a:cs typeface="Arial" pitchFamily="34" charset="0"/>
              </a:rPr>
              <a:t>Câu hỏi 3: Hãy lập bảng theo mẫu và chọn loại đồng hồ phù hợp để đo thời gian các hoạt động</a:t>
            </a:r>
          </a:p>
          <a:p>
            <a:pPr lvl="0" fontAlgn="base">
              <a:spcBef>
                <a:spcPct val="0"/>
              </a:spcBef>
              <a:spcAft>
                <a:spcPct val="0"/>
              </a:spcAft>
            </a:pPr>
            <a:r>
              <a:rPr lang="en-US" sz="1100" b="1">
                <a:solidFill>
                  <a:srgbClr val="333333"/>
                </a:solidFill>
                <a:latin typeface="Arial" pitchFamily="34" charset="0"/>
                <a:cs typeface="Arial" pitchFamily="34" charset="0"/>
              </a:rPr>
              <a:t>Thực hành </a:t>
            </a:r>
            <a:r>
              <a:rPr lang="vi-VN" sz="1100" b="1">
                <a:solidFill>
                  <a:srgbClr val="333333"/>
                </a:solidFill>
                <a:latin typeface="Arial" pitchFamily="34" charset="0"/>
                <a:cs typeface="Arial" pitchFamily="34" charset="0"/>
              </a:rPr>
              <a:t>đ</a:t>
            </a:r>
            <a:r>
              <a:rPr lang="en-US" sz="1100" b="1">
                <a:solidFill>
                  <a:srgbClr val="333333"/>
                </a:solidFill>
                <a:latin typeface="Arial" pitchFamily="34" charset="0"/>
                <a:cs typeface="Arial" pitchFamily="34" charset="0"/>
              </a:rPr>
              <a:t>o thời gian cho các hoạt </a:t>
            </a:r>
            <a:r>
              <a:rPr lang="vi-VN" sz="1100" b="1">
                <a:solidFill>
                  <a:srgbClr val="333333"/>
                </a:solidFill>
                <a:latin typeface="Arial" pitchFamily="34" charset="0"/>
                <a:cs typeface="Arial" pitchFamily="34" charset="0"/>
              </a:rPr>
              <a:t>động</a:t>
            </a:r>
            <a:r>
              <a:rPr lang="en-US" sz="1100" b="1">
                <a:solidFill>
                  <a:srgbClr val="333333"/>
                </a:solidFill>
                <a:latin typeface="Arial" pitchFamily="34" charset="0"/>
                <a:cs typeface="Arial" pitchFamily="34" charset="0"/>
              </a:rPr>
              <a:t> </a:t>
            </a:r>
            <a:r>
              <a:rPr lang="vi-VN" sz="1100" b="1">
                <a:solidFill>
                  <a:srgbClr val="333333"/>
                </a:solidFill>
                <a:latin typeface="Arial" pitchFamily="34" charset="0"/>
                <a:cs typeface="Arial" pitchFamily="34" charset="0"/>
              </a:rPr>
              <a:t>đó</a:t>
            </a:r>
            <a:r>
              <a:rPr lang="en-US" sz="1100" b="1">
                <a:solidFill>
                  <a:srgbClr val="333333"/>
                </a:solidFill>
                <a:latin typeface="Arial" pitchFamily="34" charset="0"/>
                <a:cs typeface="Arial" pitchFamily="34" charset="0"/>
              </a:rPr>
              <a:t>:</a:t>
            </a:r>
          </a:p>
          <a:p>
            <a:pPr eaLnBrk="0" fontAlgn="base" hangingPunct="0">
              <a:spcBef>
                <a:spcPct val="0"/>
              </a:spcBef>
              <a:spcAft>
                <a:spcPct val="0"/>
              </a:spcAft>
            </a:pPr>
            <a:r>
              <a:rPr kumimoji="0" lang="en-US" b="0" i="0" u="none" strike="noStrike" cap="none" normalizeH="0" baseline="0" smtClean="0">
                <a:ln>
                  <a:noFill/>
                </a:ln>
                <a:solidFill>
                  <a:schemeClr val="tx1"/>
                </a:solidFill>
                <a:effectLst/>
                <a:latin typeface="Arial" pitchFamily="34" charset="0"/>
                <a:cs typeface="Arial" pitchFamily="34" charset="0"/>
              </a:rPr>
              <a:t>  </a:t>
            </a:r>
            <a:endParaRPr lang="en-US" sz="800">
              <a:latin typeface="Arial" pitchFamily="34" charset="0"/>
              <a:cs typeface="Arial" pitchFamily="34" charset="0"/>
            </a:endParaRPr>
          </a:p>
          <a:p>
            <a:pPr eaLnBrk="0" fontAlgn="base" hangingPunct="0">
              <a:spcBef>
                <a:spcPct val="0"/>
              </a:spcBef>
              <a:spcAft>
                <a:spcPct val="0"/>
              </a:spcAft>
            </a:pPr>
            <a:endParaRPr lang="en-US" sz="5600">
              <a:latin typeface="Arial" pitchFamily="34" charset="0"/>
              <a:cs typeface="Arial" pitchFamily="34" charset="0"/>
            </a:endParaRPr>
          </a:p>
        </p:txBody>
      </p:sp>
      <p:sp>
        <p:nvSpPr>
          <p:cNvPr id="6" name="TextBox 5"/>
          <p:cNvSpPr txBox="1"/>
          <p:nvPr/>
        </p:nvSpPr>
        <p:spPr>
          <a:xfrm>
            <a:off x="2181340" y="107416"/>
            <a:ext cx="2693624" cy="346249"/>
          </a:xfrm>
          <a:prstGeom prst="rect">
            <a:avLst/>
          </a:prstGeom>
          <a:noFill/>
        </p:spPr>
        <p:txBody>
          <a:bodyPr wrap="square" lIns="68580" tIns="34290" rIns="68580" bIns="34290" rtlCol="0">
            <a:spAutoFit/>
          </a:bodyPr>
          <a:lstStyle/>
          <a:p>
            <a:r>
              <a:rPr lang="en-US" sz="1800">
                <a:solidFill>
                  <a:srgbClr val="0000CC"/>
                </a:solidFill>
                <a:latin typeface="Times New Roman" pitchFamily="18" charset="0"/>
                <a:cs typeface="Times New Roman" pitchFamily="18" charset="0"/>
              </a:rPr>
              <a:t>Hoạt Động: Vận dụng </a:t>
            </a:r>
          </a:p>
        </p:txBody>
      </p:sp>
    </p:spTree>
    <p:extLst>
      <p:ext uri="{BB962C8B-B14F-4D97-AF65-F5344CB8AC3E}">
        <p14:creationId xmlns:p14="http://schemas.microsoft.com/office/powerpoint/2010/main" val="12730225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E0001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 y="3245211"/>
            <a:ext cx="2286000" cy="155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00" y="0"/>
            <a:ext cx="1714500" cy="163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Picture1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446" y="-192882"/>
            <a:ext cx="10715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Picture1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12510" y="3334942"/>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57340" y="459583"/>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43252" y="1714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72102" y="2857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3402" y="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43202" y="38290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14452" y="27432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5777" y="1296591"/>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5"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2" y="40005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6"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137160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7"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29352" y="26860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8"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00552" y="2571750"/>
            <a:ext cx="7715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1622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044CAA1-E598-4B5D-AB1B-47D1C68FA32D}"/>
              </a:ext>
            </a:extLst>
          </p:cNvPr>
          <p:cNvSpPr>
            <a:spLocks noGrp="1"/>
          </p:cNvSpPr>
          <p:nvPr>
            <p:ph sz="half" idx="2"/>
          </p:nvPr>
        </p:nvSpPr>
        <p:spPr>
          <a:xfrm>
            <a:off x="274320" y="1005936"/>
            <a:ext cx="8274988" cy="1219200"/>
          </a:xfrm>
          <a:ln>
            <a:noFill/>
          </a:ln>
        </p:spPr>
        <p:txBody>
          <a:bodyPr>
            <a:noAutofit/>
          </a:bodyPr>
          <a:lstStyle/>
          <a:p>
            <a:pPr marL="0" indent="0" algn="just">
              <a:lnSpc>
                <a:spcPct val="120000"/>
              </a:lnSpc>
              <a:spcBef>
                <a:spcPts val="0"/>
              </a:spcBef>
              <a:spcAft>
                <a:spcPts val="600"/>
              </a:spcAft>
              <a:buNone/>
            </a:pP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a</a:t>
            </a:r>
            <a:r>
              <a:rPr lang="en-US" sz="3600" b="1" dirty="0">
                <a:latin typeface="Times New Roman" panose="02020603050405020304" pitchFamily="18" charset="0"/>
                <a:ea typeface="Calibri" panose="020F0502020204030204" pitchFamily="34" charset="0"/>
                <a:cs typeface="Times New Roman" panose="02020603050405020304" pitchFamily="18" charset="0"/>
              </a:rPr>
              <a:t>. 1,25m =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dm</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b</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0,1dm</a:t>
            </a:r>
            <a:r>
              <a:rPr lang="en-US" sz="3600" b="1" dirty="0">
                <a:latin typeface="Times New Roman" panose="02020603050405020304" pitchFamily="18" charset="0"/>
                <a:ea typeface="Calibri" panose="020F0502020204030204" pitchFamily="34" charset="0"/>
                <a:cs typeface="Times New Roman" panose="02020603050405020304" pitchFamily="18" charset="0"/>
              </a:rPr>
              <a:t> = ....mm</a:t>
            </a:r>
          </a:p>
          <a:p>
            <a:pPr marL="0" indent="0" algn="just">
              <a:lnSpc>
                <a:spcPct val="120000"/>
              </a:lnSpc>
              <a:spcBef>
                <a:spcPts val="0"/>
              </a:spcBef>
              <a:spcAft>
                <a:spcPts val="600"/>
              </a:spcAft>
              <a:buNone/>
            </a:pPr>
            <a:r>
              <a:rPr lang="en-US" sz="3600" b="1" dirty="0">
                <a:latin typeface="Times New Roman" panose="02020603050405020304" pitchFamily="18" charset="0"/>
                <a:ea typeface="Calibri" panose="020F0502020204030204" pitchFamily="34" charset="0"/>
                <a:cs typeface="Times New Roman" panose="02020603050405020304" pitchFamily="18" charset="0"/>
              </a:rPr>
              <a:t>c. ......mm = 0,1m         </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d</a:t>
            </a:r>
            <a:r>
              <a:rPr lang="en-US" sz="3600" b="1" dirty="0">
                <a:latin typeface="Times New Roman" panose="02020603050405020304" pitchFamily="18" charset="0"/>
                <a:ea typeface="Calibri" panose="020F0502020204030204" pitchFamily="34" charset="0"/>
                <a:cs typeface="Times New Roman" panose="02020603050405020304" pitchFamily="18" charset="0"/>
              </a:rPr>
              <a:t>. ......cm =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0,5dm</a:t>
            </a:r>
            <a:endParaRPr lang="en-US" sz="3600" b="1" dirty="0">
              <a:latin typeface="Times New Roman" pitchFamily="18" charset="0"/>
              <a:ea typeface="Calibri" panose="020F0502020204030204" pitchFamily="34" charset="0"/>
              <a:cs typeface="Times New Roman" pitchFamily="18" charset="0"/>
            </a:endParaRPr>
          </a:p>
          <a:p>
            <a:pPr marL="0" indent="0">
              <a:buNone/>
            </a:pPr>
            <a:endParaRPr lang="en-US" sz="4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6200" y="3810"/>
            <a:ext cx="8732188" cy="807913"/>
          </a:xfrm>
          <a:prstGeom prst="rect">
            <a:avLst/>
          </a:prstGeom>
          <a:noFill/>
        </p:spPr>
        <p:txBody>
          <a:bodyPr wrap="square" lIns="68580" tIns="34290" rIns="68580" bIns="34290" rtlCol="0">
            <a:spAutoFit/>
          </a:bodyPr>
          <a:lstStyle>
            <a:defPPr>
              <a:defRPr lang="en-US"/>
            </a:defPPr>
            <a:lvl1pPr>
              <a:defRPr sz="4800" b="1">
                <a:solidFill>
                  <a:srgbClr val="00B050"/>
                </a:solidFill>
                <a:latin typeface="Times New Roman" pitchFamily="18" charset="0"/>
                <a:cs typeface="Times New Roman" pitchFamily="18" charset="0"/>
              </a:defRPr>
            </a:lvl1pPr>
          </a:lstStyle>
          <a:p>
            <a:pPr algn="ctr"/>
            <a:r>
              <a:rPr lang="en-US" u="sng" dirty="0" err="1" smtClean="0"/>
              <a:t>Bài</a:t>
            </a:r>
            <a:r>
              <a:rPr lang="en-US" u="sng" dirty="0" smtClean="0"/>
              <a:t> </a:t>
            </a:r>
            <a:r>
              <a:rPr lang="en-US" u="sng" dirty="0" err="1" smtClean="0"/>
              <a:t>tập</a:t>
            </a:r>
            <a:r>
              <a:rPr lang="en-US" dirty="0" smtClean="0"/>
              <a:t>: </a:t>
            </a:r>
            <a:r>
              <a:rPr lang="en-US" dirty="0" err="1" smtClean="0"/>
              <a:t>Đổi</a:t>
            </a:r>
            <a:r>
              <a:rPr lang="en-US" dirty="0" smtClean="0"/>
              <a:t> </a:t>
            </a:r>
            <a:r>
              <a:rPr lang="en-US" dirty="0" err="1" smtClean="0"/>
              <a:t>đơn</a:t>
            </a:r>
            <a:r>
              <a:rPr lang="en-US" dirty="0" smtClean="0"/>
              <a:t> </a:t>
            </a:r>
            <a:r>
              <a:rPr lang="en-US" dirty="0" err="1" smtClean="0"/>
              <a:t>vị</a:t>
            </a:r>
            <a:r>
              <a:rPr lang="en-US" dirty="0" smtClean="0"/>
              <a:t> </a:t>
            </a:r>
            <a:endParaRPr lang="en-US" dirty="0"/>
          </a:p>
        </p:txBody>
      </p:sp>
      <p:sp>
        <p:nvSpPr>
          <p:cNvPr id="11" name="TextBox 10"/>
          <p:cNvSpPr txBox="1"/>
          <p:nvPr/>
        </p:nvSpPr>
        <p:spPr>
          <a:xfrm>
            <a:off x="2438400" y="2876550"/>
            <a:ext cx="4983480" cy="1177245"/>
          </a:xfrm>
          <a:prstGeom prst="rect">
            <a:avLst/>
          </a:prstGeom>
          <a:noFill/>
        </p:spPr>
        <p:txBody>
          <a:bodyPr wrap="square" lIns="68580" tIns="34290" rIns="68580" bIns="34290" rtlCol="0">
            <a:spAutoFit/>
          </a:bodyPr>
          <a:lstStyle>
            <a:defPPr>
              <a:defRPr lang="en-US"/>
            </a:defPPr>
            <a:lvl1pPr>
              <a:defRPr sz="4800" b="1">
                <a:solidFill>
                  <a:srgbClr val="00B050"/>
                </a:solidFill>
                <a:latin typeface="Times New Roman" pitchFamily="18" charset="0"/>
                <a:cs typeface="Times New Roman" pitchFamily="18" charset="0"/>
              </a:defRPr>
            </a:lvl1pPr>
          </a:lstStyle>
          <a:p>
            <a:r>
              <a:rPr lang="en-US" sz="3600" dirty="0" smtClean="0">
                <a:solidFill>
                  <a:schemeClr val="tx1"/>
                </a:solidFill>
              </a:rPr>
              <a:t>e. 150µm = ………m</a:t>
            </a:r>
          </a:p>
          <a:p>
            <a:r>
              <a:rPr lang="en-US" sz="3600" dirty="0" smtClean="0">
                <a:solidFill>
                  <a:schemeClr val="tx1"/>
                </a:solidFill>
              </a:rPr>
              <a:t>f. 920 nm = ……m</a:t>
            </a:r>
            <a:endParaRPr lang="en-US" sz="3600" dirty="0">
              <a:solidFill>
                <a:schemeClr val="tx1"/>
              </a:solidFill>
            </a:endParaRPr>
          </a:p>
        </p:txBody>
      </p:sp>
    </p:spTree>
    <p:extLst>
      <p:ext uri="{BB962C8B-B14F-4D97-AF65-F5344CB8AC3E}">
        <p14:creationId xmlns:p14="http://schemas.microsoft.com/office/powerpoint/2010/main" val="11939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548890"/>
            <a:ext cx="4724400" cy="25908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23" y="100485"/>
            <a:ext cx="8973177" cy="2699865"/>
          </a:xfrm>
          <a:prstGeom prst="rect">
            <a:avLst/>
          </a:prstGeom>
        </p:spPr>
      </p:pic>
      <p:grpSp>
        <p:nvGrpSpPr>
          <p:cNvPr id="3" name="Group 2"/>
          <p:cNvGrpSpPr/>
          <p:nvPr/>
        </p:nvGrpSpPr>
        <p:grpSpPr>
          <a:xfrm>
            <a:off x="70172" y="2773680"/>
            <a:ext cx="4343400" cy="2666355"/>
            <a:chOff x="0" y="1649896"/>
            <a:chExt cx="4320791" cy="308085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9896"/>
              <a:ext cx="4320791" cy="3080854"/>
            </a:xfrm>
            <a:prstGeom prst="rect">
              <a:avLst/>
            </a:prstGeom>
          </p:spPr>
        </p:pic>
        <p:sp>
          <p:nvSpPr>
            <p:cNvPr id="2" name="Rectangle 1"/>
            <p:cNvSpPr/>
            <p:nvPr/>
          </p:nvSpPr>
          <p:spPr>
            <a:xfrm>
              <a:off x="1968057" y="4263887"/>
              <a:ext cx="367748" cy="14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267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3948</Words>
  <Application>Microsoft Office PowerPoint</Application>
  <PresentationFormat>On-screen Show (16:9)</PresentationFormat>
  <Paragraphs>650</Paragraphs>
  <Slides>73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A3.NotoSans-San</vt:lpstr>
      <vt:lpstr>Arial</vt:lpstr>
      <vt:lpstr>Calibri</vt:lpstr>
      <vt:lpstr>Open Sans</vt:lpstr>
      <vt:lpstr>Times New Roman</vt:lpstr>
      <vt:lpstr>VNI-Swiss-Condense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18</cp:revision>
  <dcterms:created xsi:type="dcterms:W3CDTF">2021-08-07T09:55:19Z</dcterms:created>
  <dcterms:modified xsi:type="dcterms:W3CDTF">2022-09-17T09:12:47Z</dcterms:modified>
</cp:coreProperties>
</file>