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81"/>
  </p:notesMasterIdLst>
  <p:sldIdLst>
    <p:sldId id="292" r:id="rId2"/>
    <p:sldId id="303" r:id="rId3"/>
    <p:sldId id="257" r:id="rId4"/>
    <p:sldId id="256" r:id="rId5"/>
    <p:sldId id="282" r:id="rId6"/>
    <p:sldId id="260" r:id="rId7"/>
    <p:sldId id="263" r:id="rId8"/>
    <p:sldId id="327" r:id="rId9"/>
    <p:sldId id="262" r:id="rId10"/>
    <p:sldId id="326" r:id="rId11"/>
    <p:sldId id="328" r:id="rId12"/>
    <p:sldId id="295" r:id="rId13"/>
    <p:sldId id="261" r:id="rId14"/>
    <p:sldId id="265" r:id="rId15"/>
    <p:sldId id="304" r:id="rId16"/>
    <p:sldId id="305" r:id="rId17"/>
    <p:sldId id="329" r:id="rId18"/>
    <p:sldId id="330" r:id="rId19"/>
    <p:sldId id="331" r:id="rId20"/>
    <p:sldId id="332" r:id="rId21"/>
    <p:sldId id="333" r:id="rId22"/>
    <p:sldId id="259" r:id="rId23"/>
    <p:sldId id="267" r:id="rId24"/>
    <p:sldId id="270" r:id="rId25"/>
    <p:sldId id="308" r:id="rId26"/>
    <p:sldId id="335" r:id="rId27"/>
    <p:sldId id="334" r:id="rId28"/>
    <p:sldId id="336" r:id="rId29"/>
    <p:sldId id="264" r:id="rId30"/>
    <p:sldId id="268" r:id="rId31"/>
    <p:sldId id="339" r:id="rId32"/>
    <p:sldId id="340" r:id="rId33"/>
    <p:sldId id="306" r:id="rId34"/>
    <p:sldId id="337" r:id="rId35"/>
    <p:sldId id="266" r:id="rId36"/>
    <p:sldId id="307" r:id="rId37"/>
    <p:sldId id="296" r:id="rId38"/>
    <p:sldId id="299" r:id="rId39"/>
    <p:sldId id="338" r:id="rId40"/>
    <p:sldId id="302" r:id="rId41"/>
    <p:sldId id="309" r:id="rId42"/>
    <p:sldId id="310" r:id="rId43"/>
    <p:sldId id="311" r:id="rId44"/>
    <p:sldId id="312" r:id="rId45"/>
    <p:sldId id="313" r:id="rId46"/>
    <p:sldId id="297" r:id="rId47"/>
    <p:sldId id="269" r:id="rId48"/>
    <p:sldId id="258" r:id="rId49"/>
    <p:sldId id="343" r:id="rId50"/>
    <p:sldId id="344" r:id="rId51"/>
    <p:sldId id="345" r:id="rId52"/>
    <p:sldId id="346" r:id="rId53"/>
    <p:sldId id="358" r:id="rId54"/>
    <p:sldId id="348" r:id="rId55"/>
    <p:sldId id="272" r:id="rId56"/>
    <p:sldId id="274" r:id="rId57"/>
    <p:sldId id="349" r:id="rId58"/>
    <p:sldId id="350" r:id="rId59"/>
    <p:sldId id="351" r:id="rId60"/>
    <p:sldId id="352" r:id="rId61"/>
    <p:sldId id="353" r:id="rId62"/>
    <p:sldId id="314" r:id="rId63"/>
    <p:sldId id="281" r:id="rId64"/>
    <p:sldId id="287" r:id="rId65"/>
    <p:sldId id="283" r:id="rId66"/>
    <p:sldId id="316" r:id="rId67"/>
    <p:sldId id="317" r:id="rId68"/>
    <p:sldId id="285" r:id="rId69"/>
    <p:sldId id="318" r:id="rId70"/>
    <p:sldId id="319" r:id="rId71"/>
    <p:sldId id="320" r:id="rId72"/>
    <p:sldId id="322" r:id="rId73"/>
    <p:sldId id="323" r:id="rId74"/>
    <p:sldId id="324" r:id="rId75"/>
    <p:sldId id="354" r:id="rId76"/>
    <p:sldId id="355" r:id="rId77"/>
    <p:sldId id="356" r:id="rId78"/>
    <p:sldId id="357" r:id="rId79"/>
    <p:sldId id="325" r:id="rId80"/>
  </p:sldIdLst>
  <p:sldSz cx="9144000" cy="5143500" type="screen16x9"/>
  <p:notesSz cx="6858000" cy="9144000"/>
  <p:embeddedFontLst>
    <p:embeddedFont>
      <p:font typeface="Merriweather" panose="020B0604020202020204" charset="0"/>
      <p:regular r:id="rId82"/>
      <p:bold r:id="rId83"/>
      <p:italic r:id="rId84"/>
      <p:boldItalic r:id="rId85"/>
    </p:embeddedFont>
    <p:embeddedFont>
      <p:font typeface="Open Sans" panose="020B0604020202020204" charset="0"/>
      <p:regular r:id="rId86"/>
      <p:bold r:id="rId87"/>
      <p:italic r:id="rId88"/>
      <p:boldItalic r:id="rId89"/>
    </p:embeddedFont>
    <p:embeddedFont>
      <p:font typeface="PT Sans" panose="020B0604020202020204" charset="0"/>
      <p:regular r:id="rId90"/>
      <p:bold r:id="rId91"/>
      <p:italic r:id="rId92"/>
      <p:boldItalic r:id="rId93"/>
    </p:embeddedFont>
    <p:embeddedFont>
      <p:font typeface="Anaheim" panose="020B0604020202020204" charset="0"/>
      <p:regular r:id="rId94"/>
    </p:embeddedFont>
    <p:embeddedFont>
      <p:font typeface="DM Sans" panose="020B0604020202020204" charset="0"/>
      <p:regular r:id="rId95"/>
      <p:bold r:id="rId96"/>
    </p:embeddedFont>
    <p:embeddedFont>
      <p:font typeface="Nunito Light" panose="020B0604020202020204" charset="0"/>
      <p:regular r:id="rId97"/>
      <p:italic r:id="rId98"/>
    </p:embeddedFont>
    <p:embeddedFont>
      <p:font typeface="Bebas Neue" panose="020B0604020202020204" charset="0"/>
      <p:regular r:id="rId99"/>
    </p:embeddedFont>
    <p:embeddedFont>
      <p:font typeface="Fira Sans Black" panose="020B0604020202020204" charset="0"/>
      <p:bold r:id="rId100"/>
      <p:boldItalic r:id="rId101"/>
    </p:embeddedFont>
    <p:embeddedFont>
      <p:font typeface="Quicksand" panose="020B0604020202020204" charset="0"/>
      <p:regular r:id="rId102"/>
      <p:bold r:id="rId103"/>
    </p:embeddedFont>
    <p:embeddedFont>
      <p:font typeface="#9Slide03 Arima Madurai Black" panose="020B0604020202020204" charset="0"/>
      <p:bold r:id="rId104"/>
    </p:embeddedFont>
    <p:embeddedFont>
      <p:font typeface="Cambria Math" panose="02040503050406030204" pitchFamily="18" charset="0"/>
      <p:regular r:id="rId105"/>
    </p:embeddedFont>
    <p:embeddedFont>
      <p:font typeface="Quicksand Medium" panose="020B0604020202020204" charset="0"/>
      <p:regular r:id="rId106"/>
      <p:bold r:id="rId107"/>
    </p:embeddedFont>
    <p:embeddedFont>
      <p:font typeface="Fira Sans Condensed Medium" panose="020B0604020202020204" charset="0"/>
      <p:regular r:id="rId108"/>
      <p:italic r:id="rId109"/>
    </p:embeddedFont>
    <p:embeddedFont>
      <p:font typeface="Calibri" panose="020F0502020204030204" pitchFamily="34" charset="0"/>
      <p:regular r:id="rId110"/>
      <p:bold r:id="rId111"/>
      <p:italic r:id="rId112"/>
      <p:boldItalic r:id="rId11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84E"/>
    <a:srgbClr val="0E2A47"/>
    <a:srgbClr val="D35C27"/>
    <a:srgbClr val="EFE7E1"/>
    <a:srgbClr val="E8E3D9"/>
    <a:srgbClr val="EEEEEC"/>
    <a:srgbClr val="FF735C"/>
    <a:srgbClr val="FFF2CD"/>
    <a:srgbClr val="A2E6EA"/>
    <a:srgbClr val="FBFB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5EA51DC-0A1D-4230-A7F2-6BA1A8616B38}">
  <a:tblStyle styleId="{95EA51DC-0A1D-4230-A7F2-6BA1A8616B3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81B457C-4E57-459D-B565-55F45320CAA8}"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256" autoAdjust="0"/>
  </p:normalViewPr>
  <p:slideViewPr>
    <p:cSldViewPr snapToGrid="0">
      <p:cViewPr varScale="1">
        <p:scale>
          <a:sx n="87" d="100"/>
          <a:sy n="87" d="100"/>
        </p:scale>
        <p:origin x="70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3.fntdata"/><Relationship Id="rId89" Type="http://schemas.openxmlformats.org/officeDocument/2006/relationships/font" Target="fonts/font8.fntdata"/><Relationship Id="rId112" Type="http://schemas.openxmlformats.org/officeDocument/2006/relationships/font" Target="fonts/font31.fntdata"/><Relationship Id="rId16" Type="http://schemas.openxmlformats.org/officeDocument/2006/relationships/slide" Target="slides/slide15.xml"/><Relationship Id="rId107" Type="http://schemas.openxmlformats.org/officeDocument/2006/relationships/font" Target="fonts/font26.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21.fntdata"/><Relationship Id="rId5" Type="http://schemas.openxmlformats.org/officeDocument/2006/relationships/slide" Target="slides/slide4.xml"/><Relationship Id="rId90" Type="http://schemas.openxmlformats.org/officeDocument/2006/relationships/font" Target="fonts/font9.fntdata"/><Relationship Id="rId95" Type="http://schemas.openxmlformats.org/officeDocument/2006/relationships/font" Target="fonts/font14.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32.fntdata"/><Relationship Id="rId80" Type="http://schemas.openxmlformats.org/officeDocument/2006/relationships/slide" Target="slides/slide79.xml"/><Relationship Id="rId85" Type="http://schemas.openxmlformats.org/officeDocument/2006/relationships/font" Target="fonts/font4.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22.fntdata"/><Relationship Id="rId108" Type="http://schemas.openxmlformats.org/officeDocument/2006/relationships/font" Target="fonts/font27.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font" Target="fonts/font10.fntdata"/><Relationship Id="rId96"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font" Target="fonts/font5.fntdata"/><Relationship Id="rId94" Type="http://schemas.openxmlformats.org/officeDocument/2006/relationships/font" Target="fonts/font13.fntdata"/><Relationship Id="rId99" Type="http://schemas.openxmlformats.org/officeDocument/2006/relationships/font" Target="fonts/font18.fntdata"/><Relationship Id="rId101"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28.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6.fntdata"/><Relationship Id="rId104" Type="http://schemas.openxmlformats.org/officeDocument/2006/relationships/font" Target="fonts/font23.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6.fntdata"/><Relationship Id="rId110" Type="http://schemas.openxmlformats.org/officeDocument/2006/relationships/font" Target="fonts/font29.fntdata"/><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9.fntdata"/><Relationship Id="rId105" Type="http://schemas.openxmlformats.org/officeDocument/2006/relationships/font" Target="fonts/font2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2.fntdata"/><Relationship Id="rId98" Type="http://schemas.openxmlformats.org/officeDocument/2006/relationships/font" Target="fonts/font17.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font" Target="fonts/font2.fntdata"/><Relationship Id="rId88" Type="http://schemas.openxmlformats.org/officeDocument/2006/relationships/font" Target="fonts/font7.fntdata"/><Relationship Id="rId111" Type="http://schemas.openxmlformats.org/officeDocument/2006/relationships/font" Target="fonts/font30.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2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4b8abf29f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4bb6a14f04_0_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24bb6a14f04_0_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059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3C6E3DA1-73BE-ED3F-9D2C-E6C207FC3920}"/>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45255E2F-A9BD-9270-9297-8BD81A3420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73856C9A-7D8F-53FD-D1CB-F6BD48D259F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6409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07E4ECFB-DDD8-843E-C71C-79BD4C44A83A}"/>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7ADECF87-BD69-73CE-8FED-4BF5DDD0380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A43C86C1-C4DE-E9D1-CB10-AB1CA90C867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9673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840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1800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4bb6a14f04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24bb6a14f04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4bb6a14f04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24bb6a14f04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6468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4bb6a14f04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24bb6a14f04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7929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96187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55998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67871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65498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3C6E3DA1-73BE-ED3F-9D2C-E6C207FC3920}"/>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45255E2F-A9BD-9270-9297-8BD81A3420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73856C9A-7D8F-53FD-D1CB-F6BD48D259F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01517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7B2E451B-BA71-23E1-A756-9639F2946B7D}"/>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4BFE358E-968F-2EB1-B938-C3A3847702C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62323715-F35B-5EFF-7BFC-762D8271CA5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06445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07E4ECFB-DDD8-843E-C71C-79BD4C44A83A}"/>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7ADECF87-BD69-73CE-8FED-4BF5DDD0380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A43C86C1-C4DE-E9D1-CB10-AB1CA90C867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9688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5FE20D20-A0D6-B2B7-8CD8-1ADC5791D963}"/>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B36485D4-21A8-829A-8389-B504AC3C480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39B1945E-1EF0-CC0B-1CEB-D106B3D4858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6846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4bb6a14f04_0_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24bb6a14f04_0_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67485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2120012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97352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37290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9" name="Google Shape;1029;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g24bb6a14f04_0_7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24bb6a14f04_0_7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24bb6a14f04_0_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24bb6a14f04_0_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a:extLst>
            <a:ext uri="{FF2B5EF4-FFF2-40B4-BE49-F238E27FC236}">
              <a16:creationId xmlns:a16="http://schemas.microsoft.com/office/drawing/2014/main" id="{36087343-DA30-41A5-002B-581EF4FB72B4}"/>
            </a:ext>
          </a:extLst>
        </p:cNvPr>
        <p:cNvGrpSpPr/>
        <p:nvPr/>
      </p:nvGrpSpPr>
      <p:grpSpPr>
        <a:xfrm>
          <a:off x="0" y="0"/>
          <a:ext cx="0" cy="0"/>
          <a:chOff x="0" y="0"/>
          <a:chExt cx="0" cy="0"/>
        </a:xfrm>
      </p:grpSpPr>
      <p:sp>
        <p:nvSpPr>
          <p:cNvPr id="1316" name="Google Shape;1316;g24bb6a14f04_0_745:notes">
            <a:extLst>
              <a:ext uri="{FF2B5EF4-FFF2-40B4-BE49-F238E27FC236}">
                <a16:creationId xmlns:a16="http://schemas.microsoft.com/office/drawing/2014/main" id="{FBE48182-31B2-0822-1DA1-4CC6084CA3A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24bb6a14f04_0_745:notes">
            <a:extLst>
              <a:ext uri="{FF2B5EF4-FFF2-40B4-BE49-F238E27FC236}">
                <a16:creationId xmlns:a16="http://schemas.microsoft.com/office/drawing/2014/main" id="{BBEB09AB-592D-10F9-A9E4-C74ABBC6CCF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19834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a:extLst>
            <a:ext uri="{FF2B5EF4-FFF2-40B4-BE49-F238E27FC236}">
              <a16:creationId xmlns:a16="http://schemas.microsoft.com/office/drawing/2014/main" id="{CB44D8EB-9107-107F-F39B-287F2E29C3F2}"/>
            </a:ext>
          </a:extLst>
        </p:cNvPr>
        <p:cNvGrpSpPr/>
        <p:nvPr/>
      </p:nvGrpSpPr>
      <p:grpSpPr>
        <a:xfrm>
          <a:off x="0" y="0"/>
          <a:ext cx="0" cy="0"/>
          <a:chOff x="0" y="0"/>
          <a:chExt cx="0" cy="0"/>
        </a:xfrm>
      </p:grpSpPr>
      <p:sp>
        <p:nvSpPr>
          <p:cNvPr id="1028" name="Google Shape;1028;g54dda1946d_4_2689:notes">
            <a:extLst>
              <a:ext uri="{FF2B5EF4-FFF2-40B4-BE49-F238E27FC236}">
                <a16:creationId xmlns:a16="http://schemas.microsoft.com/office/drawing/2014/main" id="{F8BBE8C9-8274-8DD1-F782-B6D7D10BF24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9" name="Google Shape;1029;g54dda1946d_4_2689:notes">
            <a:extLst>
              <a:ext uri="{FF2B5EF4-FFF2-40B4-BE49-F238E27FC236}">
                <a16:creationId xmlns:a16="http://schemas.microsoft.com/office/drawing/2014/main" id="{E38ACE04-B774-61E3-159E-BB764F554C1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34577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a:extLst>
            <a:ext uri="{FF2B5EF4-FFF2-40B4-BE49-F238E27FC236}">
              <a16:creationId xmlns:a16="http://schemas.microsoft.com/office/drawing/2014/main" id="{66457DCD-FFD8-DEC3-002C-4A16DD7FF893}"/>
            </a:ext>
          </a:extLst>
        </p:cNvPr>
        <p:cNvGrpSpPr/>
        <p:nvPr/>
      </p:nvGrpSpPr>
      <p:grpSpPr>
        <a:xfrm>
          <a:off x="0" y="0"/>
          <a:ext cx="0" cy="0"/>
          <a:chOff x="0" y="0"/>
          <a:chExt cx="0" cy="0"/>
        </a:xfrm>
      </p:grpSpPr>
      <p:sp>
        <p:nvSpPr>
          <p:cNvPr id="1191" name="Google Shape;1191;g24bb6a14f04_0_628:notes">
            <a:extLst>
              <a:ext uri="{FF2B5EF4-FFF2-40B4-BE49-F238E27FC236}">
                <a16:creationId xmlns:a16="http://schemas.microsoft.com/office/drawing/2014/main" id="{B984E6A6-FCFB-FF35-5B01-AAE1009257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24bb6a14f04_0_628:notes">
            <a:extLst>
              <a:ext uri="{FF2B5EF4-FFF2-40B4-BE49-F238E27FC236}">
                <a16:creationId xmlns:a16="http://schemas.microsoft.com/office/drawing/2014/main" id="{915CAA7B-74EF-E07E-256A-044C947AB02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51664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id="{A347BFF0-7C48-5D1D-E884-5F4C0ED77378}"/>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id="{876637CF-0191-5E15-288D-B2016061AB1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id="{75B2F10D-39A6-EFB0-6BCE-0E4BEAB5C32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03532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id="{01CD031C-9555-1EAA-93E7-3FB1B09FC612}"/>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id="{5202D8AA-0D1B-3AA4-BC18-0EF65468D5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id="{6B41998C-EA18-EABE-CE57-7AD2FA089F8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19481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id="{B4B23366-3455-1AFD-0E4C-D3EFD7FA2780}"/>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id="{E2B66697-8DE9-0F79-3878-C77242E7F59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id="{C674E04E-F7CB-13FB-2DF5-17B27402658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50368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id="{298D1D76-EAA9-A7A7-BB4A-184FBDB9891A}"/>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id="{6D268962-D33C-84D8-ABAD-07035779CA3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id="{B8AA0A51-54A8-4E58-9287-9E83F415F38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20755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id="{0A8E585C-9146-0093-4476-9EA0F6B70BA8}"/>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id="{714549CB-FE06-B9CF-B211-67B2808D54D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id="{CA5773F8-AA21-5F36-70D7-A7B2E4E96AC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27447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a:extLst>
            <a:ext uri="{FF2B5EF4-FFF2-40B4-BE49-F238E27FC236}">
              <a16:creationId xmlns:a16="http://schemas.microsoft.com/office/drawing/2014/main" id="{B2197BA8-A410-B02B-C7CF-E9326AB78657}"/>
            </a:ext>
          </a:extLst>
        </p:cNvPr>
        <p:cNvGrpSpPr/>
        <p:nvPr/>
      </p:nvGrpSpPr>
      <p:grpSpPr>
        <a:xfrm>
          <a:off x="0" y="0"/>
          <a:ext cx="0" cy="0"/>
          <a:chOff x="0" y="0"/>
          <a:chExt cx="0" cy="0"/>
        </a:xfrm>
      </p:grpSpPr>
      <p:sp>
        <p:nvSpPr>
          <p:cNvPr id="332" name="Google Shape;332;g4dfce81f19_0_45:notes">
            <a:extLst>
              <a:ext uri="{FF2B5EF4-FFF2-40B4-BE49-F238E27FC236}">
                <a16:creationId xmlns:a16="http://schemas.microsoft.com/office/drawing/2014/main" id="{89704D65-BDD9-7BE4-300D-C2789AFB657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4dfce81f19_0_45:notes">
            <a:extLst>
              <a:ext uri="{FF2B5EF4-FFF2-40B4-BE49-F238E27FC236}">
                <a16:creationId xmlns:a16="http://schemas.microsoft.com/office/drawing/2014/main" id="{3023BECF-A11A-8543-7368-09947D784E5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4112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346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2438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3299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118425" y="1801100"/>
            <a:ext cx="5114400" cy="15462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7000">
                <a:latin typeface="Fira Sans Condensed Medium" panose="020B0603050000020004" pitchFamily="34"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dirty="0"/>
          </a:p>
        </p:txBody>
      </p:sp>
      <p:sp>
        <p:nvSpPr>
          <p:cNvPr id="10" name="Google Shape;10;p2"/>
          <p:cNvSpPr txBox="1">
            <a:spLocks noGrp="1"/>
          </p:cNvSpPr>
          <p:nvPr>
            <p:ph type="subTitle" idx="1"/>
          </p:nvPr>
        </p:nvSpPr>
        <p:spPr>
          <a:xfrm>
            <a:off x="3118425" y="3540225"/>
            <a:ext cx="4885200" cy="4758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dk1"/>
                </a:solidFill>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dirty="0"/>
          </a:p>
        </p:txBody>
      </p:sp>
      <p:sp>
        <p:nvSpPr>
          <p:cNvPr id="11" name="Google Shape;11;p2"/>
          <p:cNvSpPr/>
          <p:nvPr/>
        </p:nvSpPr>
        <p:spPr>
          <a:xfrm>
            <a:off x="2525592" y="165907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716259" y="-28342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363310">
            <a:off x="4110280" y="1477313"/>
            <a:ext cx="8640997"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950557">
            <a:off x="-1536901" y="-3249915"/>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798713" y="-407618"/>
            <a:ext cx="7815119" cy="2940023"/>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798706" y="-738625"/>
            <a:ext cx="8222161" cy="3754839"/>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182535" y="1550153"/>
            <a:ext cx="7327152" cy="5153476"/>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535550" y="1533251"/>
            <a:ext cx="8057297" cy="5376516"/>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3273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89"/>
        <p:cNvGrpSpPr/>
        <p:nvPr/>
      </p:nvGrpSpPr>
      <p:grpSpPr>
        <a:xfrm>
          <a:off x="0" y="0"/>
          <a:ext cx="0" cy="0"/>
          <a:chOff x="0" y="0"/>
          <a:chExt cx="0" cy="0"/>
        </a:xfrm>
      </p:grpSpPr>
      <p:sp>
        <p:nvSpPr>
          <p:cNvPr id="190" name="Google Shape;190;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91" name="Google Shape;191;p21"/>
          <p:cNvSpPr txBox="1">
            <a:spLocks noGrp="1"/>
          </p:cNvSpPr>
          <p:nvPr>
            <p:ph type="subTitle" idx="1"/>
          </p:nvPr>
        </p:nvSpPr>
        <p:spPr>
          <a:xfrm>
            <a:off x="4720705" y="3285625"/>
            <a:ext cx="2836500" cy="116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92" name="Google Shape;192;p21"/>
          <p:cNvSpPr txBox="1">
            <a:spLocks noGrp="1"/>
          </p:cNvSpPr>
          <p:nvPr>
            <p:ph type="subTitle" idx="2"/>
          </p:nvPr>
        </p:nvSpPr>
        <p:spPr>
          <a:xfrm>
            <a:off x="1586800" y="3285625"/>
            <a:ext cx="2836500" cy="116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93" name="Google Shape;193;p21"/>
          <p:cNvSpPr txBox="1">
            <a:spLocks noGrp="1"/>
          </p:cNvSpPr>
          <p:nvPr>
            <p:ph type="subTitle" idx="3"/>
          </p:nvPr>
        </p:nvSpPr>
        <p:spPr>
          <a:xfrm>
            <a:off x="1586793" y="2906139"/>
            <a:ext cx="28365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194" name="Google Shape;194;p21"/>
          <p:cNvSpPr txBox="1">
            <a:spLocks noGrp="1"/>
          </p:cNvSpPr>
          <p:nvPr>
            <p:ph type="subTitle" idx="4"/>
          </p:nvPr>
        </p:nvSpPr>
        <p:spPr>
          <a:xfrm>
            <a:off x="4720707" y="2906139"/>
            <a:ext cx="28365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195" name="Google Shape;195;p21"/>
          <p:cNvSpPr/>
          <p:nvPr/>
        </p:nvSpPr>
        <p:spPr>
          <a:xfrm rot="-1635480">
            <a:off x="2942843" y="2572971"/>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1"/>
          <p:cNvSpPr/>
          <p:nvPr/>
        </p:nvSpPr>
        <p:spPr>
          <a:xfrm rot="-3457199">
            <a:off x="-3989576" y="-2537708"/>
            <a:ext cx="8057305" cy="500881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1"/>
          <p:cNvSpPr/>
          <p:nvPr/>
        </p:nvSpPr>
        <p:spPr>
          <a:xfrm rot="-2586851">
            <a:off x="4593598" y="632631"/>
            <a:ext cx="8640928"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1"/>
          <p:cNvSpPr/>
          <p:nvPr/>
        </p:nvSpPr>
        <p:spPr>
          <a:xfrm rot="-2506613">
            <a:off x="-3667782" y="-2922610"/>
            <a:ext cx="8057288"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1"/>
          <p:cNvSpPr/>
          <p:nvPr/>
        </p:nvSpPr>
        <p:spPr>
          <a:xfrm rot="-3457233">
            <a:off x="-3056307" y="330511"/>
            <a:ext cx="7815202" cy="2940054"/>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1"/>
          <p:cNvSpPr/>
          <p:nvPr/>
        </p:nvSpPr>
        <p:spPr>
          <a:xfrm rot="-3457233">
            <a:off x="-3185490" y="77852"/>
            <a:ext cx="8222248" cy="3754878"/>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1"/>
          <p:cNvSpPr/>
          <p:nvPr/>
        </p:nvSpPr>
        <p:spPr>
          <a:xfrm rot="-1635492">
            <a:off x="5250512" y="310484"/>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1"/>
          <p:cNvSpPr/>
          <p:nvPr/>
        </p:nvSpPr>
        <p:spPr>
          <a:xfrm rot="-1635492">
            <a:off x="4678167" y="41219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2285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03"/>
        <p:cNvGrpSpPr/>
        <p:nvPr/>
      </p:nvGrpSpPr>
      <p:grpSpPr>
        <a:xfrm>
          <a:off x="0" y="0"/>
          <a:ext cx="0" cy="0"/>
          <a:chOff x="0" y="0"/>
          <a:chExt cx="0" cy="0"/>
        </a:xfrm>
      </p:grpSpPr>
      <p:sp>
        <p:nvSpPr>
          <p:cNvPr id="204" name="Google Shape;204;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05" name="Google Shape;205;p22"/>
          <p:cNvSpPr txBox="1">
            <a:spLocks noGrp="1"/>
          </p:cNvSpPr>
          <p:nvPr>
            <p:ph type="subTitle" idx="1"/>
          </p:nvPr>
        </p:nvSpPr>
        <p:spPr>
          <a:xfrm>
            <a:off x="4735382" y="1743825"/>
            <a:ext cx="3473700" cy="2165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06" name="Google Shape;206;p22"/>
          <p:cNvSpPr txBox="1">
            <a:spLocks noGrp="1"/>
          </p:cNvSpPr>
          <p:nvPr>
            <p:ph type="subTitle" idx="2"/>
          </p:nvPr>
        </p:nvSpPr>
        <p:spPr>
          <a:xfrm>
            <a:off x="934918" y="1743825"/>
            <a:ext cx="3473700" cy="2165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07" name="Google Shape;207;p22"/>
          <p:cNvSpPr/>
          <p:nvPr/>
        </p:nvSpPr>
        <p:spPr>
          <a:xfrm rot="2700000" flipH="1">
            <a:off x="-3124979" y="1627198"/>
            <a:ext cx="8641023" cy="493563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2"/>
          <p:cNvSpPr/>
          <p:nvPr/>
        </p:nvSpPr>
        <p:spPr>
          <a:xfrm rot="1700404" flipH="1">
            <a:off x="-4250670" y="502979"/>
            <a:ext cx="8641049" cy="493561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2"/>
          <p:cNvSpPr/>
          <p:nvPr/>
        </p:nvSpPr>
        <p:spPr>
          <a:xfrm rot="1545229" flipH="1">
            <a:off x="6044619" y="-1619181"/>
            <a:ext cx="5623648" cy="3495973"/>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2"/>
          <p:cNvSpPr/>
          <p:nvPr/>
        </p:nvSpPr>
        <p:spPr>
          <a:xfrm flipH="1">
            <a:off x="4402149" y="-30680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2"/>
          <p:cNvSpPr/>
          <p:nvPr/>
        </p:nvSpPr>
        <p:spPr>
          <a:xfrm rot="8100000" flipH="1">
            <a:off x="8421918" y="-1011986"/>
            <a:ext cx="869030" cy="4025333"/>
          </a:xfrm>
          <a:custGeom>
            <a:avLst/>
            <a:gdLst/>
            <a:ahLst/>
            <a:cxnLst/>
            <a:rect l="l" t="t" r="r" b="b"/>
            <a:pathLst>
              <a:path w="17214" h="79735" fill="none" extrusionOk="0">
                <a:moveTo>
                  <a:pt x="17214" y="1438"/>
                </a:moveTo>
                <a:cubicBezTo>
                  <a:pt x="14563" y="1"/>
                  <a:pt x="11046" y="1399"/>
                  <a:pt x="9327" y="3871"/>
                </a:cubicBezTo>
                <a:cubicBezTo>
                  <a:pt x="7606" y="6347"/>
                  <a:pt x="7340" y="9554"/>
                  <a:pt x="7602" y="12557"/>
                </a:cubicBezTo>
                <a:cubicBezTo>
                  <a:pt x="8182" y="19272"/>
                  <a:pt x="11052" y="25540"/>
                  <a:pt x="13052" y="31976"/>
                </a:cubicBezTo>
                <a:cubicBezTo>
                  <a:pt x="15049" y="38413"/>
                  <a:pt x="16133" y="45633"/>
                  <a:pt x="13243" y="51723"/>
                </a:cubicBezTo>
                <a:cubicBezTo>
                  <a:pt x="11654" y="55069"/>
                  <a:pt x="9007" y="57768"/>
                  <a:pt x="6547" y="60538"/>
                </a:cubicBezTo>
                <a:cubicBezTo>
                  <a:pt x="4085" y="63308"/>
                  <a:pt x="1706" y="66340"/>
                  <a:pt x="855" y="69945"/>
                </a:cubicBezTo>
                <a:cubicBezTo>
                  <a:pt x="1" y="73550"/>
                  <a:pt x="1095" y="77861"/>
                  <a:pt x="4289" y="797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2"/>
          <p:cNvSpPr/>
          <p:nvPr/>
        </p:nvSpPr>
        <p:spPr>
          <a:xfrm rot="3709472" flipH="1">
            <a:off x="-1583857" y="3506496"/>
            <a:ext cx="3082441" cy="719860"/>
          </a:xfrm>
          <a:custGeom>
            <a:avLst/>
            <a:gdLst/>
            <a:ahLst/>
            <a:cxnLst/>
            <a:rect l="l" t="t" r="r" b="b"/>
            <a:pathLst>
              <a:path w="61057" h="14259" fill="none" extrusionOk="0">
                <a:moveTo>
                  <a:pt x="61056" y="12689"/>
                </a:moveTo>
                <a:cubicBezTo>
                  <a:pt x="57173" y="4933"/>
                  <a:pt x="48005" y="195"/>
                  <a:pt x="39429" y="1515"/>
                </a:cubicBezTo>
                <a:cubicBezTo>
                  <a:pt x="35106" y="2182"/>
                  <a:pt x="30970" y="4221"/>
                  <a:pt x="26595" y="4072"/>
                </a:cubicBezTo>
                <a:cubicBezTo>
                  <a:pt x="23259" y="3959"/>
                  <a:pt x="20120" y="2583"/>
                  <a:pt x="16932" y="1590"/>
                </a:cubicBezTo>
                <a:cubicBezTo>
                  <a:pt x="13748" y="596"/>
                  <a:pt x="10185" y="1"/>
                  <a:pt x="7153" y="1399"/>
                </a:cubicBezTo>
                <a:cubicBezTo>
                  <a:pt x="4832" y="2467"/>
                  <a:pt x="3133" y="4586"/>
                  <a:pt x="2065" y="6907"/>
                </a:cubicBezTo>
                <a:cubicBezTo>
                  <a:pt x="1001" y="9227"/>
                  <a:pt x="496" y="11757"/>
                  <a:pt x="1" y="14259"/>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3572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13"/>
        <p:cNvGrpSpPr/>
        <p:nvPr/>
      </p:nvGrpSpPr>
      <p:grpSpPr>
        <a:xfrm>
          <a:off x="0" y="0"/>
          <a:ext cx="0" cy="0"/>
          <a:chOff x="0" y="0"/>
          <a:chExt cx="0" cy="0"/>
        </a:xfrm>
      </p:grpSpPr>
      <p:sp>
        <p:nvSpPr>
          <p:cNvPr id="214" name="Google Shape;214;p23"/>
          <p:cNvSpPr/>
          <p:nvPr/>
        </p:nvSpPr>
        <p:spPr>
          <a:xfrm rot="-1857971">
            <a:off x="2955639" y="3004852"/>
            <a:ext cx="8640966"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3"/>
          <p:cNvSpPr/>
          <p:nvPr/>
        </p:nvSpPr>
        <p:spPr>
          <a:xfrm rot="10046799">
            <a:off x="5854252" y="2291519"/>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3"/>
          <p:cNvSpPr/>
          <p:nvPr/>
        </p:nvSpPr>
        <p:spPr>
          <a:xfrm rot="-2141514">
            <a:off x="-4932874" y="-279655"/>
            <a:ext cx="805731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3"/>
          <p:cNvSpPr/>
          <p:nvPr/>
        </p:nvSpPr>
        <p:spPr>
          <a:xfrm rot="5400000">
            <a:off x="5635913" y="390902"/>
            <a:ext cx="5522461" cy="2522062"/>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3"/>
          <p:cNvSpPr/>
          <p:nvPr/>
        </p:nvSpPr>
        <p:spPr>
          <a:xfrm rot="-1271719">
            <a:off x="-2813177" y="-3761996"/>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3"/>
          <p:cNvSpPr/>
          <p:nvPr/>
        </p:nvSpPr>
        <p:spPr>
          <a:xfrm rot="-10624511">
            <a:off x="-1510568" y="-89723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3"/>
          <p:cNvSpPr/>
          <p:nvPr/>
        </p:nvSpPr>
        <p:spPr>
          <a:xfrm rot="-10624511">
            <a:off x="-1131230" y="-965085"/>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22" name="Google Shape;222;p23"/>
          <p:cNvSpPr txBox="1">
            <a:spLocks noGrp="1"/>
          </p:cNvSpPr>
          <p:nvPr>
            <p:ph type="subTitle" idx="1"/>
          </p:nvPr>
        </p:nvSpPr>
        <p:spPr>
          <a:xfrm>
            <a:off x="937625" y="3678200"/>
            <a:ext cx="2175300" cy="92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23" name="Google Shape;223;p23"/>
          <p:cNvSpPr txBox="1">
            <a:spLocks noGrp="1"/>
          </p:cNvSpPr>
          <p:nvPr>
            <p:ph type="subTitle" idx="2"/>
          </p:nvPr>
        </p:nvSpPr>
        <p:spPr>
          <a:xfrm>
            <a:off x="3484347" y="3678200"/>
            <a:ext cx="2175300" cy="92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24" name="Google Shape;224;p23"/>
          <p:cNvSpPr txBox="1">
            <a:spLocks noGrp="1"/>
          </p:cNvSpPr>
          <p:nvPr>
            <p:ph type="subTitle" idx="3"/>
          </p:nvPr>
        </p:nvSpPr>
        <p:spPr>
          <a:xfrm>
            <a:off x="6031075" y="3678200"/>
            <a:ext cx="2175300" cy="92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25" name="Google Shape;225;p23"/>
          <p:cNvSpPr txBox="1">
            <a:spLocks noGrp="1"/>
          </p:cNvSpPr>
          <p:nvPr>
            <p:ph type="subTitle" idx="4"/>
          </p:nvPr>
        </p:nvSpPr>
        <p:spPr>
          <a:xfrm>
            <a:off x="937625" y="3306998"/>
            <a:ext cx="21753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226" name="Google Shape;226;p23"/>
          <p:cNvSpPr txBox="1">
            <a:spLocks noGrp="1"/>
          </p:cNvSpPr>
          <p:nvPr>
            <p:ph type="subTitle" idx="5"/>
          </p:nvPr>
        </p:nvSpPr>
        <p:spPr>
          <a:xfrm>
            <a:off x="3484350" y="3306998"/>
            <a:ext cx="21753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227" name="Google Shape;227;p23"/>
          <p:cNvSpPr txBox="1">
            <a:spLocks noGrp="1"/>
          </p:cNvSpPr>
          <p:nvPr>
            <p:ph type="subTitle" idx="6"/>
          </p:nvPr>
        </p:nvSpPr>
        <p:spPr>
          <a:xfrm>
            <a:off x="6031075" y="3306998"/>
            <a:ext cx="21753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Tree>
    <p:extLst>
      <p:ext uri="{BB962C8B-B14F-4D97-AF65-F5344CB8AC3E}">
        <p14:creationId xmlns:p14="http://schemas.microsoft.com/office/powerpoint/2010/main" val="3187770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28"/>
        <p:cNvGrpSpPr/>
        <p:nvPr/>
      </p:nvGrpSpPr>
      <p:grpSpPr>
        <a:xfrm>
          <a:off x="0" y="0"/>
          <a:ext cx="0" cy="0"/>
          <a:chOff x="0" y="0"/>
          <a:chExt cx="0" cy="0"/>
        </a:xfrm>
      </p:grpSpPr>
      <p:sp>
        <p:nvSpPr>
          <p:cNvPr id="229" name="Google Shape;229;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30" name="Google Shape;230;p24"/>
          <p:cNvSpPr txBox="1">
            <a:spLocks noGrp="1"/>
          </p:cNvSpPr>
          <p:nvPr>
            <p:ph type="subTitle" idx="1"/>
          </p:nvPr>
        </p:nvSpPr>
        <p:spPr>
          <a:xfrm>
            <a:off x="1087357" y="1842900"/>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1" name="Google Shape;231;p24"/>
          <p:cNvSpPr txBox="1">
            <a:spLocks noGrp="1"/>
          </p:cNvSpPr>
          <p:nvPr>
            <p:ph type="subTitle" idx="2"/>
          </p:nvPr>
        </p:nvSpPr>
        <p:spPr>
          <a:xfrm>
            <a:off x="4735343" y="1842900"/>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2" name="Google Shape;232;p24"/>
          <p:cNvSpPr txBox="1">
            <a:spLocks noGrp="1"/>
          </p:cNvSpPr>
          <p:nvPr>
            <p:ph type="subTitle" idx="3"/>
          </p:nvPr>
        </p:nvSpPr>
        <p:spPr>
          <a:xfrm>
            <a:off x="1087357" y="3485775"/>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3" name="Google Shape;233;p24"/>
          <p:cNvSpPr txBox="1">
            <a:spLocks noGrp="1"/>
          </p:cNvSpPr>
          <p:nvPr>
            <p:ph type="subTitle" idx="4"/>
          </p:nvPr>
        </p:nvSpPr>
        <p:spPr>
          <a:xfrm>
            <a:off x="4735343" y="3485775"/>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4" name="Google Shape;234;p24"/>
          <p:cNvSpPr txBox="1">
            <a:spLocks noGrp="1"/>
          </p:cNvSpPr>
          <p:nvPr>
            <p:ph type="subTitle" idx="5"/>
          </p:nvPr>
        </p:nvSpPr>
        <p:spPr>
          <a:xfrm>
            <a:off x="1087357" y="1489700"/>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5" name="Google Shape;235;p24"/>
          <p:cNvSpPr txBox="1">
            <a:spLocks noGrp="1"/>
          </p:cNvSpPr>
          <p:nvPr>
            <p:ph type="subTitle" idx="6"/>
          </p:nvPr>
        </p:nvSpPr>
        <p:spPr>
          <a:xfrm>
            <a:off x="1087357" y="3132675"/>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6" name="Google Shape;236;p24"/>
          <p:cNvSpPr txBox="1">
            <a:spLocks noGrp="1"/>
          </p:cNvSpPr>
          <p:nvPr>
            <p:ph type="subTitle" idx="7"/>
          </p:nvPr>
        </p:nvSpPr>
        <p:spPr>
          <a:xfrm>
            <a:off x="4735337" y="1489700"/>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7" name="Google Shape;237;p24"/>
          <p:cNvSpPr txBox="1">
            <a:spLocks noGrp="1"/>
          </p:cNvSpPr>
          <p:nvPr>
            <p:ph type="subTitle" idx="8"/>
          </p:nvPr>
        </p:nvSpPr>
        <p:spPr>
          <a:xfrm>
            <a:off x="4735337" y="3132675"/>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8" name="Google Shape;238;p24"/>
          <p:cNvSpPr/>
          <p:nvPr/>
        </p:nvSpPr>
        <p:spPr>
          <a:xfrm rot="9164520">
            <a:off x="-2458727" y="-2559589"/>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39" name="Google Shape;239;p24"/>
          <p:cNvSpPr/>
          <p:nvPr/>
        </p:nvSpPr>
        <p:spPr>
          <a:xfrm rot="7342801">
            <a:off x="5374880" y="1772371"/>
            <a:ext cx="8057305" cy="500881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0" name="Google Shape;240;p24"/>
          <p:cNvSpPr/>
          <p:nvPr/>
        </p:nvSpPr>
        <p:spPr>
          <a:xfrm rot="7774100">
            <a:off x="-3950002" y="-1324765"/>
            <a:ext cx="8640932" cy="4935610"/>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1" name="Google Shape;241;p24"/>
          <p:cNvSpPr/>
          <p:nvPr/>
        </p:nvSpPr>
        <p:spPr>
          <a:xfrm rot="8293387">
            <a:off x="5053102" y="2157304"/>
            <a:ext cx="8057288"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2" name="Google Shape;242;p24"/>
          <p:cNvSpPr/>
          <p:nvPr/>
        </p:nvSpPr>
        <p:spPr>
          <a:xfrm rot="7342767">
            <a:off x="4683715" y="972913"/>
            <a:ext cx="7815202" cy="2940054"/>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3" name="Google Shape;243;p24"/>
          <p:cNvSpPr/>
          <p:nvPr/>
        </p:nvSpPr>
        <p:spPr>
          <a:xfrm rot="7342767">
            <a:off x="4405850" y="410748"/>
            <a:ext cx="8222248" cy="3754878"/>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4" name="Google Shape;244;p24"/>
          <p:cNvSpPr/>
          <p:nvPr/>
        </p:nvSpPr>
        <p:spPr>
          <a:xfrm rot="9164508">
            <a:off x="-3135018" y="-1220455"/>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5" name="Google Shape;245;p24"/>
          <p:cNvSpPr/>
          <p:nvPr/>
        </p:nvSpPr>
        <p:spPr>
          <a:xfrm rot="9164508">
            <a:off x="-3292815" y="-154520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Tree>
    <p:extLst>
      <p:ext uri="{BB962C8B-B14F-4D97-AF65-F5344CB8AC3E}">
        <p14:creationId xmlns:p14="http://schemas.microsoft.com/office/powerpoint/2010/main" val="2882559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46"/>
        <p:cNvGrpSpPr/>
        <p:nvPr/>
      </p:nvGrpSpPr>
      <p:grpSpPr>
        <a:xfrm>
          <a:off x="0" y="0"/>
          <a:ext cx="0" cy="0"/>
          <a:chOff x="0" y="0"/>
          <a:chExt cx="0" cy="0"/>
        </a:xfrm>
      </p:grpSpPr>
      <p:sp>
        <p:nvSpPr>
          <p:cNvPr id="247" name="Google Shape;247;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48" name="Google Shape;248;p25"/>
          <p:cNvSpPr txBox="1">
            <a:spLocks noGrp="1"/>
          </p:cNvSpPr>
          <p:nvPr>
            <p:ph type="subTitle" idx="1"/>
          </p:nvPr>
        </p:nvSpPr>
        <p:spPr>
          <a:xfrm>
            <a:off x="719934" y="2149201"/>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49" name="Google Shape;249;p25"/>
          <p:cNvSpPr txBox="1">
            <a:spLocks noGrp="1"/>
          </p:cNvSpPr>
          <p:nvPr>
            <p:ph type="subTitle" idx="2"/>
          </p:nvPr>
        </p:nvSpPr>
        <p:spPr>
          <a:xfrm>
            <a:off x="3394650" y="2149201"/>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0" name="Google Shape;250;p25"/>
          <p:cNvSpPr txBox="1">
            <a:spLocks noGrp="1"/>
          </p:cNvSpPr>
          <p:nvPr>
            <p:ph type="subTitle" idx="3"/>
          </p:nvPr>
        </p:nvSpPr>
        <p:spPr>
          <a:xfrm>
            <a:off x="719934" y="3503225"/>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1" name="Google Shape;251;p25"/>
          <p:cNvSpPr txBox="1">
            <a:spLocks noGrp="1"/>
          </p:cNvSpPr>
          <p:nvPr>
            <p:ph type="subTitle" idx="4"/>
          </p:nvPr>
        </p:nvSpPr>
        <p:spPr>
          <a:xfrm>
            <a:off x="3394650" y="3503225"/>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2" name="Google Shape;252;p25"/>
          <p:cNvSpPr txBox="1">
            <a:spLocks noGrp="1"/>
          </p:cNvSpPr>
          <p:nvPr>
            <p:ph type="subTitle" idx="5"/>
          </p:nvPr>
        </p:nvSpPr>
        <p:spPr>
          <a:xfrm>
            <a:off x="6069366" y="2149201"/>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3" name="Google Shape;253;p25"/>
          <p:cNvSpPr txBox="1">
            <a:spLocks noGrp="1"/>
          </p:cNvSpPr>
          <p:nvPr>
            <p:ph type="subTitle" idx="6"/>
          </p:nvPr>
        </p:nvSpPr>
        <p:spPr>
          <a:xfrm>
            <a:off x="6069366" y="3503225"/>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4" name="Google Shape;254;p25"/>
          <p:cNvSpPr txBox="1">
            <a:spLocks noGrp="1"/>
          </p:cNvSpPr>
          <p:nvPr>
            <p:ph type="subTitle" idx="7"/>
          </p:nvPr>
        </p:nvSpPr>
        <p:spPr>
          <a:xfrm>
            <a:off x="724734" y="1780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5" name="Google Shape;255;p25"/>
          <p:cNvSpPr txBox="1">
            <a:spLocks noGrp="1"/>
          </p:cNvSpPr>
          <p:nvPr>
            <p:ph type="subTitle" idx="8"/>
          </p:nvPr>
        </p:nvSpPr>
        <p:spPr>
          <a:xfrm>
            <a:off x="3399450" y="1780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6" name="Google Shape;256;p25"/>
          <p:cNvSpPr txBox="1">
            <a:spLocks noGrp="1"/>
          </p:cNvSpPr>
          <p:nvPr>
            <p:ph type="subTitle" idx="9"/>
          </p:nvPr>
        </p:nvSpPr>
        <p:spPr>
          <a:xfrm>
            <a:off x="6074166" y="1780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7" name="Google Shape;257;p25"/>
          <p:cNvSpPr txBox="1">
            <a:spLocks noGrp="1"/>
          </p:cNvSpPr>
          <p:nvPr>
            <p:ph type="subTitle" idx="13"/>
          </p:nvPr>
        </p:nvSpPr>
        <p:spPr>
          <a:xfrm>
            <a:off x="724734" y="3134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8" name="Google Shape;258;p25"/>
          <p:cNvSpPr txBox="1">
            <a:spLocks noGrp="1"/>
          </p:cNvSpPr>
          <p:nvPr>
            <p:ph type="subTitle" idx="14"/>
          </p:nvPr>
        </p:nvSpPr>
        <p:spPr>
          <a:xfrm>
            <a:off x="3399450" y="3134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9" name="Google Shape;259;p25"/>
          <p:cNvSpPr txBox="1">
            <a:spLocks noGrp="1"/>
          </p:cNvSpPr>
          <p:nvPr>
            <p:ph type="subTitle" idx="15"/>
          </p:nvPr>
        </p:nvSpPr>
        <p:spPr>
          <a:xfrm>
            <a:off x="6074166" y="3134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60" name="Google Shape;260;p25"/>
          <p:cNvSpPr/>
          <p:nvPr/>
        </p:nvSpPr>
        <p:spPr>
          <a:xfrm rot="2104852" flipH="1">
            <a:off x="-2346033" y="3047755"/>
            <a:ext cx="8641018" cy="4935631"/>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1" name="Google Shape;261;p25"/>
          <p:cNvSpPr/>
          <p:nvPr/>
        </p:nvSpPr>
        <p:spPr>
          <a:xfrm rot="-10046799" flipH="1">
            <a:off x="-4632946" y="2362269"/>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2" name="Google Shape;262;p25"/>
          <p:cNvSpPr/>
          <p:nvPr/>
        </p:nvSpPr>
        <p:spPr>
          <a:xfrm rot="35" flipH="1">
            <a:off x="2700461" y="-3232414"/>
            <a:ext cx="8057334"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3" name="Google Shape;263;p25"/>
          <p:cNvSpPr/>
          <p:nvPr/>
        </p:nvSpPr>
        <p:spPr>
          <a:xfrm rot="1271719" flipH="1">
            <a:off x="4077087" y="-3394871"/>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4" name="Google Shape;264;p25"/>
          <p:cNvSpPr/>
          <p:nvPr/>
        </p:nvSpPr>
        <p:spPr>
          <a:xfrm rot="-9802955" flipH="1">
            <a:off x="5636965" y="-591380"/>
            <a:ext cx="5216658" cy="3135641"/>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5" name="Google Shape;265;p25"/>
          <p:cNvSpPr/>
          <p:nvPr/>
        </p:nvSpPr>
        <p:spPr>
          <a:xfrm rot="1084868" flipH="1">
            <a:off x="-1028634" y="3966851"/>
            <a:ext cx="5736608" cy="327134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Tree>
    <p:extLst>
      <p:ext uri="{BB962C8B-B14F-4D97-AF65-F5344CB8AC3E}">
        <p14:creationId xmlns:p14="http://schemas.microsoft.com/office/powerpoint/2010/main" val="863998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66"/>
        <p:cNvGrpSpPr/>
        <p:nvPr/>
      </p:nvGrpSpPr>
      <p:grpSpPr>
        <a:xfrm>
          <a:off x="0" y="0"/>
          <a:ext cx="0" cy="0"/>
          <a:chOff x="0" y="0"/>
          <a:chExt cx="0" cy="0"/>
        </a:xfrm>
      </p:grpSpPr>
      <p:sp>
        <p:nvSpPr>
          <p:cNvPr id="267" name="Google Shape;267;p26"/>
          <p:cNvSpPr txBox="1">
            <a:spLocks noGrp="1"/>
          </p:cNvSpPr>
          <p:nvPr>
            <p:ph type="title" hasCustomPrompt="1"/>
          </p:nvPr>
        </p:nvSpPr>
        <p:spPr>
          <a:xfrm>
            <a:off x="713225" y="1299912"/>
            <a:ext cx="37560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68" name="Google Shape;268;p26"/>
          <p:cNvSpPr txBox="1">
            <a:spLocks noGrp="1"/>
          </p:cNvSpPr>
          <p:nvPr>
            <p:ph type="subTitle" idx="1"/>
          </p:nvPr>
        </p:nvSpPr>
        <p:spPr>
          <a:xfrm>
            <a:off x="713225" y="1988829"/>
            <a:ext cx="37560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dirty="0"/>
          </a:p>
        </p:txBody>
      </p:sp>
      <p:sp>
        <p:nvSpPr>
          <p:cNvPr id="269" name="Google Shape;269;p26"/>
          <p:cNvSpPr txBox="1">
            <a:spLocks noGrp="1"/>
          </p:cNvSpPr>
          <p:nvPr>
            <p:ph type="title" idx="2" hasCustomPrompt="1"/>
          </p:nvPr>
        </p:nvSpPr>
        <p:spPr>
          <a:xfrm>
            <a:off x="4674699" y="1299900"/>
            <a:ext cx="37560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70" name="Google Shape;270;p26"/>
          <p:cNvSpPr txBox="1">
            <a:spLocks noGrp="1"/>
          </p:cNvSpPr>
          <p:nvPr>
            <p:ph type="subTitle" idx="3"/>
          </p:nvPr>
        </p:nvSpPr>
        <p:spPr>
          <a:xfrm>
            <a:off x="4674699" y="1988816"/>
            <a:ext cx="37560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dirty="0"/>
          </a:p>
        </p:txBody>
      </p:sp>
      <p:sp>
        <p:nvSpPr>
          <p:cNvPr id="271" name="Google Shape;271;p26"/>
          <p:cNvSpPr txBox="1">
            <a:spLocks noGrp="1"/>
          </p:cNvSpPr>
          <p:nvPr>
            <p:ph type="title" idx="4" hasCustomPrompt="1"/>
          </p:nvPr>
        </p:nvSpPr>
        <p:spPr>
          <a:xfrm>
            <a:off x="2604347" y="2842655"/>
            <a:ext cx="38670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72" name="Google Shape;272;p26"/>
          <p:cNvSpPr txBox="1">
            <a:spLocks noGrp="1"/>
          </p:cNvSpPr>
          <p:nvPr>
            <p:ph type="subTitle" idx="5"/>
          </p:nvPr>
        </p:nvSpPr>
        <p:spPr>
          <a:xfrm>
            <a:off x="2604347" y="3531576"/>
            <a:ext cx="38670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dirty="0"/>
          </a:p>
        </p:txBody>
      </p:sp>
      <p:sp>
        <p:nvSpPr>
          <p:cNvPr id="273" name="Google Shape;273;p26"/>
          <p:cNvSpPr/>
          <p:nvPr/>
        </p:nvSpPr>
        <p:spPr>
          <a:xfrm rot="10323072" flipH="1">
            <a:off x="-4631081" y="2099623"/>
            <a:ext cx="8057202" cy="5008778"/>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6"/>
          <p:cNvSpPr/>
          <p:nvPr/>
        </p:nvSpPr>
        <p:spPr>
          <a:xfrm rot="-8979179" flipH="1">
            <a:off x="4407578" y="-282479"/>
            <a:ext cx="8640979" cy="4935653"/>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6"/>
          <p:cNvSpPr/>
          <p:nvPr/>
        </p:nvSpPr>
        <p:spPr>
          <a:xfrm rot="10800000" flipH="1">
            <a:off x="-2409381" y="3232411"/>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6"/>
          <p:cNvSpPr/>
          <p:nvPr/>
        </p:nvSpPr>
        <p:spPr>
          <a:xfrm rot="-10100240" flipH="1">
            <a:off x="3883360" y="-1928320"/>
            <a:ext cx="8641094" cy="493562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6"/>
          <p:cNvSpPr/>
          <p:nvPr/>
        </p:nvSpPr>
        <p:spPr>
          <a:xfrm rot="10624511" flipH="1">
            <a:off x="4336010" y="-88668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6"/>
          <p:cNvSpPr/>
          <p:nvPr/>
        </p:nvSpPr>
        <p:spPr>
          <a:xfrm rot="10624511" flipH="1">
            <a:off x="-2189976" y="3366990"/>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64666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8"/>
        <p:cNvGrpSpPr/>
        <p:nvPr/>
      </p:nvGrpSpPr>
      <p:grpSpPr>
        <a:xfrm>
          <a:off x="0" y="0"/>
          <a:ext cx="0" cy="0"/>
          <a:chOff x="0" y="0"/>
          <a:chExt cx="0" cy="0"/>
        </a:xfrm>
      </p:grpSpPr>
      <p:sp>
        <p:nvSpPr>
          <p:cNvPr id="309" name="Google Shape;309;p29"/>
          <p:cNvSpPr/>
          <p:nvPr/>
        </p:nvSpPr>
        <p:spPr>
          <a:xfrm rot="-1635480">
            <a:off x="3136868" y="2326021"/>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rot="-3457199">
            <a:off x="-3989576" y="-2537708"/>
            <a:ext cx="8057305" cy="500881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rot="-2586851">
            <a:off x="4593598" y="632631"/>
            <a:ext cx="8640928"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rot="-2506613">
            <a:off x="-3667782" y="-2922610"/>
            <a:ext cx="8057288"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rot="-3457233">
            <a:off x="-3091582" y="-39889"/>
            <a:ext cx="7815202" cy="2940054"/>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rot="-3457233">
            <a:off x="-3295115" y="-57248"/>
            <a:ext cx="8222248" cy="3754878"/>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rot="-1635492">
            <a:off x="5162312" y="610334"/>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rot="-1635492">
            <a:off x="4678167" y="41219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8260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17"/>
        <p:cNvGrpSpPr/>
        <p:nvPr/>
      </p:nvGrpSpPr>
      <p:grpSpPr>
        <a:xfrm>
          <a:off x="0" y="0"/>
          <a:ext cx="0" cy="0"/>
          <a:chOff x="0" y="0"/>
          <a:chExt cx="0" cy="0"/>
        </a:xfrm>
      </p:grpSpPr>
      <p:sp>
        <p:nvSpPr>
          <p:cNvPr id="318" name="Google Shape;318;p30"/>
          <p:cNvSpPr/>
          <p:nvPr/>
        </p:nvSpPr>
        <p:spPr>
          <a:xfrm rot="9164520">
            <a:off x="-2335252" y="-3265139"/>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0"/>
          <p:cNvSpPr/>
          <p:nvPr/>
        </p:nvSpPr>
        <p:spPr>
          <a:xfrm rot="9653192">
            <a:off x="3107019" y="3336275"/>
            <a:ext cx="8057288" cy="5008801"/>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0"/>
          <p:cNvSpPr/>
          <p:nvPr/>
        </p:nvSpPr>
        <p:spPr>
          <a:xfrm rot="8213149">
            <a:off x="-3791917" y="-1571706"/>
            <a:ext cx="8640928"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0"/>
          <p:cNvSpPr/>
          <p:nvPr/>
        </p:nvSpPr>
        <p:spPr>
          <a:xfrm rot="10603783">
            <a:off x="2615548" y="3437141"/>
            <a:ext cx="8057282"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0"/>
          <p:cNvSpPr/>
          <p:nvPr/>
        </p:nvSpPr>
        <p:spPr>
          <a:xfrm rot="9653180">
            <a:off x="3531333" y="2741723"/>
            <a:ext cx="7815075" cy="2940007"/>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0"/>
          <p:cNvSpPr/>
          <p:nvPr/>
        </p:nvSpPr>
        <p:spPr>
          <a:xfrm rot="9164508">
            <a:off x="-3046818" y="-1767255"/>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0"/>
          <p:cNvSpPr/>
          <p:nvPr/>
        </p:nvSpPr>
        <p:spPr>
          <a:xfrm rot="9164508">
            <a:off x="-3292815" y="-179215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4762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2"/>
        <p:cNvGrpSpPr/>
        <p:nvPr/>
      </p:nvGrpSpPr>
      <p:grpSpPr>
        <a:xfrm>
          <a:off x="0" y="0"/>
          <a:ext cx="0" cy="0"/>
          <a:chOff x="0" y="0"/>
          <a:chExt cx="0" cy="0"/>
        </a:xfrm>
      </p:grpSpPr>
      <p:sp>
        <p:nvSpPr>
          <p:cNvPr id="53" name="Google Shape;53;p10"/>
          <p:cNvSpPr>
            <a:spLocks noGrp="1"/>
          </p:cNvSpPr>
          <p:nvPr>
            <p:ph type="pic" idx="2"/>
          </p:nvPr>
        </p:nvSpPr>
        <p:spPr>
          <a:xfrm>
            <a:off x="-25" y="-13725"/>
            <a:ext cx="9144000" cy="5157300"/>
          </a:xfrm>
          <a:prstGeom prst="rect">
            <a:avLst/>
          </a:prstGeom>
          <a:noFill/>
          <a:ln>
            <a:noFill/>
          </a:ln>
        </p:spPr>
      </p:sp>
      <p:sp>
        <p:nvSpPr>
          <p:cNvPr id="54" name="Google Shape;54;p10"/>
          <p:cNvSpPr txBox="1">
            <a:spLocks noGrp="1"/>
          </p:cNvSpPr>
          <p:nvPr>
            <p:ph type="title"/>
          </p:nvPr>
        </p:nvSpPr>
        <p:spPr>
          <a:xfrm>
            <a:off x="720000" y="3924800"/>
            <a:ext cx="7704000" cy="6792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238830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1"/>
        <p:cNvGrpSpPr/>
        <p:nvPr/>
      </p:nvGrpSpPr>
      <p:grpSpPr>
        <a:xfrm>
          <a:off x="0" y="0"/>
          <a:ext cx="0" cy="0"/>
          <a:chOff x="0" y="0"/>
          <a:chExt cx="0" cy="0"/>
        </a:xfrm>
      </p:grpSpPr>
      <p:sp>
        <p:nvSpPr>
          <p:cNvPr id="65" name="Google Shape;6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 name="Google Shape;66;p13"/>
          <p:cNvSpPr txBox="1">
            <a:spLocks noGrp="1"/>
          </p:cNvSpPr>
          <p:nvPr>
            <p:ph type="subTitle" idx="1"/>
          </p:nvPr>
        </p:nvSpPr>
        <p:spPr>
          <a:xfrm>
            <a:off x="720000" y="2166398"/>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67" name="Google Shape;67;p13"/>
          <p:cNvSpPr txBox="1">
            <a:spLocks noGrp="1"/>
          </p:cNvSpPr>
          <p:nvPr>
            <p:ph type="subTitle" idx="2"/>
          </p:nvPr>
        </p:nvSpPr>
        <p:spPr>
          <a:xfrm>
            <a:off x="3419250" y="2166398"/>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68" name="Google Shape;68;p13"/>
          <p:cNvSpPr txBox="1">
            <a:spLocks noGrp="1"/>
          </p:cNvSpPr>
          <p:nvPr>
            <p:ph type="subTitle" idx="3"/>
          </p:nvPr>
        </p:nvSpPr>
        <p:spPr>
          <a:xfrm>
            <a:off x="720000" y="3899580"/>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69" name="Google Shape;69;p13"/>
          <p:cNvSpPr txBox="1">
            <a:spLocks noGrp="1"/>
          </p:cNvSpPr>
          <p:nvPr>
            <p:ph type="subTitle" idx="4"/>
          </p:nvPr>
        </p:nvSpPr>
        <p:spPr>
          <a:xfrm>
            <a:off x="3419250" y="3899580"/>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0" name="Google Shape;70;p13"/>
          <p:cNvSpPr txBox="1">
            <a:spLocks noGrp="1"/>
          </p:cNvSpPr>
          <p:nvPr>
            <p:ph type="subTitle" idx="5"/>
          </p:nvPr>
        </p:nvSpPr>
        <p:spPr>
          <a:xfrm>
            <a:off x="6118549" y="2166398"/>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1" name="Google Shape;71;p13"/>
          <p:cNvSpPr txBox="1">
            <a:spLocks noGrp="1"/>
          </p:cNvSpPr>
          <p:nvPr>
            <p:ph type="subTitle" idx="6"/>
          </p:nvPr>
        </p:nvSpPr>
        <p:spPr>
          <a:xfrm>
            <a:off x="6118549" y="3899580"/>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2" name="Google Shape;72;p13"/>
          <p:cNvSpPr txBox="1">
            <a:spLocks noGrp="1"/>
          </p:cNvSpPr>
          <p:nvPr>
            <p:ph type="title" idx="7" hasCustomPrompt="1"/>
          </p:nvPr>
        </p:nvSpPr>
        <p:spPr>
          <a:xfrm>
            <a:off x="720000" y="1408220"/>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3" name="Google Shape;73;p13"/>
          <p:cNvSpPr txBox="1">
            <a:spLocks noGrp="1"/>
          </p:cNvSpPr>
          <p:nvPr>
            <p:ph type="title" idx="8" hasCustomPrompt="1"/>
          </p:nvPr>
        </p:nvSpPr>
        <p:spPr>
          <a:xfrm>
            <a:off x="720000" y="3140816"/>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4" name="Google Shape;74;p13"/>
          <p:cNvSpPr txBox="1">
            <a:spLocks noGrp="1"/>
          </p:cNvSpPr>
          <p:nvPr>
            <p:ph type="title" idx="9" hasCustomPrompt="1"/>
          </p:nvPr>
        </p:nvSpPr>
        <p:spPr>
          <a:xfrm>
            <a:off x="3419250" y="1408220"/>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 name="Google Shape;75;p13"/>
          <p:cNvSpPr txBox="1">
            <a:spLocks noGrp="1"/>
          </p:cNvSpPr>
          <p:nvPr>
            <p:ph type="title" idx="13" hasCustomPrompt="1"/>
          </p:nvPr>
        </p:nvSpPr>
        <p:spPr>
          <a:xfrm>
            <a:off x="3419250" y="3140816"/>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6" name="Google Shape;76;p13"/>
          <p:cNvSpPr txBox="1">
            <a:spLocks noGrp="1"/>
          </p:cNvSpPr>
          <p:nvPr>
            <p:ph type="title" idx="14" hasCustomPrompt="1"/>
          </p:nvPr>
        </p:nvSpPr>
        <p:spPr>
          <a:xfrm>
            <a:off x="6118549" y="1408220"/>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7" name="Google Shape;77;p13"/>
          <p:cNvSpPr txBox="1">
            <a:spLocks noGrp="1"/>
          </p:cNvSpPr>
          <p:nvPr>
            <p:ph type="title" idx="15" hasCustomPrompt="1"/>
          </p:nvPr>
        </p:nvSpPr>
        <p:spPr>
          <a:xfrm>
            <a:off x="6118549" y="3140816"/>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8" name="Google Shape;78;p13"/>
          <p:cNvSpPr txBox="1">
            <a:spLocks noGrp="1"/>
          </p:cNvSpPr>
          <p:nvPr>
            <p:ph type="subTitle" idx="16"/>
          </p:nvPr>
        </p:nvSpPr>
        <p:spPr>
          <a:xfrm>
            <a:off x="720000" y="1801112"/>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Fira Sans Condensed Medium" panose="020B0603050000020004" pitchFamily="34" charset="0"/>
                <a:ea typeface="Fira Sans Condensed Medium" panose="020B0603050000020004" pitchFamily="34" charset="0"/>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dirty="0"/>
          </a:p>
        </p:txBody>
      </p:sp>
      <p:sp>
        <p:nvSpPr>
          <p:cNvPr id="79" name="Google Shape;79;p13"/>
          <p:cNvSpPr txBox="1">
            <a:spLocks noGrp="1"/>
          </p:cNvSpPr>
          <p:nvPr>
            <p:ph type="subTitle" idx="17"/>
          </p:nvPr>
        </p:nvSpPr>
        <p:spPr>
          <a:xfrm>
            <a:off x="3419250" y="1801112"/>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Fira Sans Condensed Medium" panose="020B0603050000020004" pitchFamily="34" charset="0"/>
                <a:ea typeface="Fira Sans Condensed Medium" panose="020B0603050000020004" pitchFamily="34" charset="0"/>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dirty="0"/>
          </a:p>
        </p:txBody>
      </p:sp>
      <p:sp>
        <p:nvSpPr>
          <p:cNvPr id="80" name="Google Shape;80;p13"/>
          <p:cNvSpPr txBox="1">
            <a:spLocks noGrp="1"/>
          </p:cNvSpPr>
          <p:nvPr>
            <p:ph type="subTitle" idx="18"/>
          </p:nvPr>
        </p:nvSpPr>
        <p:spPr>
          <a:xfrm>
            <a:off x="6118549" y="1801112"/>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Fira Sans Condensed Medium" panose="020B0603050000020004" pitchFamily="34" charset="0"/>
                <a:ea typeface="Fira Sans Condensed Medium" panose="020B0603050000020004" pitchFamily="34" charset="0"/>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dirty="0"/>
          </a:p>
        </p:txBody>
      </p:sp>
      <p:sp>
        <p:nvSpPr>
          <p:cNvPr id="81" name="Google Shape;81;p13"/>
          <p:cNvSpPr txBox="1">
            <a:spLocks noGrp="1"/>
          </p:cNvSpPr>
          <p:nvPr>
            <p:ph type="subTitle" idx="19"/>
          </p:nvPr>
        </p:nvSpPr>
        <p:spPr>
          <a:xfrm>
            <a:off x="720000" y="353377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Fira Sans Condensed Medium" panose="020B0603050000020004" pitchFamily="34" charset="0"/>
                <a:ea typeface="Fira Sans Condensed Medium" panose="020B0603050000020004" pitchFamily="34" charset="0"/>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dirty="0"/>
          </a:p>
        </p:txBody>
      </p:sp>
      <p:sp>
        <p:nvSpPr>
          <p:cNvPr id="82" name="Google Shape;82;p13"/>
          <p:cNvSpPr txBox="1">
            <a:spLocks noGrp="1"/>
          </p:cNvSpPr>
          <p:nvPr>
            <p:ph type="subTitle" idx="20"/>
          </p:nvPr>
        </p:nvSpPr>
        <p:spPr>
          <a:xfrm>
            <a:off x="3419250" y="353377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Fira Sans Condensed Medium" panose="020B0603050000020004" pitchFamily="34" charset="0"/>
                <a:ea typeface="Fira Sans Condensed Medium" panose="020B0603050000020004" pitchFamily="34" charset="0"/>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dirty="0"/>
          </a:p>
        </p:txBody>
      </p:sp>
      <p:sp>
        <p:nvSpPr>
          <p:cNvPr id="83" name="Google Shape;83;p13"/>
          <p:cNvSpPr txBox="1">
            <a:spLocks noGrp="1"/>
          </p:cNvSpPr>
          <p:nvPr>
            <p:ph type="subTitle" idx="21"/>
          </p:nvPr>
        </p:nvSpPr>
        <p:spPr>
          <a:xfrm>
            <a:off x="6118549" y="353377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Fira Sans Condensed Medium" panose="020B0603050000020004" pitchFamily="34" charset="0"/>
                <a:ea typeface="Fira Sans Condensed Medium" panose="020B0603050000020004" pitchFamily="34" charset="0"/>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dirty="0"/>
          </a:p>
        </p:txBody>
      </p:sp>
    </p:spTree>
    <p:extLst>
      <p:ext uri="{BB962C8B-B14F-4D97-AF65-F5344CB8AC3E}">
        <p14:creationId xmlns:p14="http://schemas.microsoft.com/office/powerpoint/2010/main" val="4135340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713225" y="2139775"/>
            <a:ext cx="4696800" cy="1511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atin typeface="Fira Sans Condensed Medium" panose="020B06030500000200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21" name="Google Shape;21;p3"/>
          <p:cNvSpPr txBox="1">
            <a:spLocks noGrp="1"/>
          </p:cNvSpPr>
          <p:nvPr>
            <p:ph type="title" idx="2" hasCustomPrompt="1"/>
          </p:nvPr>
        </p:nvSpPr>
        <p:spPr>
          <a:xfrm>
            <a:off x="2296025" y="855425"/>
            <a:ext cx="1531200" cy="11337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7200">
                <a:solidFill>
                  <a:schemeClr val="accent1"/>
                </a:solidFill>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2" name="Google Shape;22;p3"/>
          <p:cNvSpPr txBox="1">
            <a:spLocks noGrp="1"/>
          </p:cNvSpPr>
          <p:nvPr>
            <p:ph type="subTitle" idx="1"/>
          </p:nvPr>
        </p:nvSpPr>
        <p:spPr>
          <a:xfrm>
            <a:off x="713225" y="3801925"/>
            <a:ext cx="46968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 name="Google Shape;23;p3"/>
          <p:cNvSpPr/>
          <p:nvPr/>
        </p:nvSpPr>
        <p:spPr>
          <a:xfrm>
            <a:off x="4110269" y="1786970"/>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10046799">
            <a:off x="6720152" y="1357794"/>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950557">
            <a:off x="-967014" y="-2911590"/>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rot="5400000">
            <a:off x="5635913" y="390902"/>
            <a:ext cx="5522461" cy="2522062"/>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10624511">
            <a:off x="-1129568" y="-88668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rot="-10624511">
            <a:off x="-750230" y="-954535"/>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rot="-1271719">
            <a:off x="-2813177" y="-3761996"/>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46676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8"/>
        <p:cNvGrpSpPr/>
        <p:nvPr/>
      </p:nvGrpSpPr>
      <p:grpSpPr>
        <a:xfrm>
          <a:off x="0" y="0"/>
          <a:ext cx="0" cy="0"/>
          <a:chOff x="0" y="0"/>
          <a:chExt cx="0" cy="0"/>
        </a:xfrm>
      </p:grpSpPr>
      <p:sp>
        <p:nvSpPr>
          <p:cNvPr id="112" name="Google Shape;112;p18"/>
          <p:cNvSpPr txBox="1">
            <a:spLocks noGrp="1"/>
          </p:cNvSpPr>
          <p:nvPr>
            <p:ph type="title"/>
          </p:nvPr>
        </p:nvSpPr>
        <p:spPr>
          <a:xfrm>
            <a:off x="932713" y="1554750"/>
            <a:ext cx="2725800" cy="1063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3" name="Google Shape;113;p18"/>
          <p:cNvSpPr txBox="1">
            <a:spLocks noGrp="1"/>
          </p:cNvSpPr>
          <p:nvPr>
            <p:ph type="subTitle" idx="1"/>
          </p:nvPr>
        </p:nvSpPr>
        <p:spPr>
          <a:xfrm>
            <a:off x="932713" y="2617950"/>
            <a:ext cx="2725800" cy="1123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077712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0"/>
        <p:cNvGrpSpPr/>
        <p:nvPr/>
      </p:nvGrpSpPr>
      <p:grpSpPr>
        <a:xfrm>
          <a:off x="0" y="0"/>
          <a:ext cx="0" cy="0"/>
          <a:chOff x="0" y="0"/>
          <a:chExt cx="0" cy="0"/>
        </a:xfrm>
      </p:grpSpPr>
      <p:sp>
        <p:nvSpPr>
          <p:cNvPr id="101" name="Google Shape;101;p17"/>
          <p:cNvSpPr txBox="1">
            <a:spLocks noGrp="1"/>
          </p:cNvSpPr>
          <p:nvPr>
            <p:ph type="title"/>
          </p:nvPr>
        </p:nvSpPr>
        <p:spPr>
          <a:xfrm>
            <a:off x="713225" y="1133850"/>
            <a:ext cx="4098600" cy="1759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2" name="Google Shape;102;p17"/>
          <p:cNvSpPr txBox="1">
            <a:spLocks noGrp="1"/>
          </p:cNvSpPr>
          <p:nvPr>
            <p:ph type="subTitle" idx="1"/>
          </p:nvPr>
        </p:nvSpPr>
        <p:spPr>
          <a:xfrm>
            <a:off x="713225" y="2893350"/>
            <a:ext cx="4098600" cy="1116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03" name="Google Shape;103;p17"/>
          <p:cNvSpPr>
            <a:spLocks noGrp="1"/>
          </p:cNvSpPr>
          <p:nvPr>
            <p:ph type="pic" idx="2"/>
          </p:nvPr>
        </p:nvSpPr>
        <p:spPr>
          <a:xfrm>
            <a:off x="5471621" y="0"/>
            <a:ext cx="3672300" cy="5143500"/>
          </a:xfrm>
          <a:prstGeom prst="rect">
            <a:avLst/>
          </a:prstGeom>
          <a:noFill/>
          <a:ln>
            <a:noFill/>
          </a:ln>
        </p:spPr>
      </p:sp>
    </p:spTree>
    <p:extLst>
      <p:ext uri="{BB962C8B-B14F-4D97-AF65-F5344CB8AC3E}">
        <p14:creationId xmlns:p14="http://schemas.microsoft.com/office/powerpoint/2010/main" val="2822917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720000" y="445025"/>
            <a:ext cx="4926900" cy="661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8" name="Google Shape;38;p7"/>
          <p:cNvSpPr txBox="1">
            <a:spLocks noGrp="1"/>
          </p:cNvSpPr>
          <p:nvPr>
            <p:ph type="subTitle" idx="1"/>
          </p:nvPr>
        </p:nvSpPr>
        <p:spPr>
          <a:xfrm>
            <a:off x="720000" y="1574002"/>
            <a:ext cx="3887400" cy="2604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atin typeface="Arial" panose="020B0604020202020204" pitchFamily="34" charset="0"/>
                <a:cs typeface="Arial" panose="020B0604020202020204" pitchFamily="34" charset="0"/>
              </a:defRPr>
            </a:lvl1pPr>
            <a:lvl2pPr lvl="1" algn="ctr" rtl="0">
              <a:lnSpc>
                <a:spcPct val="115000"/>
              </a:lnSpc>
              <a:spcBef>
                <a:spcPts val="0"/>
              </a:spcBef>
              <a:spcAft>
                <a:spcPts val="0"/>
              </a:spcAft>
              <a:buClr>
                <a:srgbClr val="E76A28"/>
              </a:buClr>
              <a:buSzPts val="1400"/>
              <a:buChar char="○"/>
              <a:defRPr/>
            </a:lvl2pPr>
            <a:lvl3pPr lvl="2" algn="ctr" rtl="0">
              <a:lnSpc>
                <a:spcPct val="115000"/>
              </a:lnSpc>
              <a:spcBef>
                <a:spcPts val="0"/>
              </a:spcBef>
              <a:spcAft>
                <a:spcPts val="0"/>
              </a:spcAft>
              <a:buClr>
                <a:srgbClr val="E76A28"/>
              </a:buClr>
              <a:buSzPts val="1400"/>
              <a:buChar char="■"/>
              <a:defRPr/>
            </a:lvl3pPr>
            <a:lvl4pPr lvl="3" algn="ctr" rtl="0">
              <a:lnSpc>
                <a:spcPct val="115000"/>
              </a:lnSpc>
              <a:spcBef>
                <a:spcPts val="0"/>
              </a:spcBef>
              <a:spcAft>
                <a:spcPts val="0"/>
              </a:spcAft>
              <a:buClr>
                <a:srgbClr val="E76A28"/>
              </a:buClr>
              <a:buSzPts val="1400"/>
              <a:buChar char="●"/>
              <a:defRPr/>
            </a:lvl4pPr>
            <a:lvl5pPr lvl="4" algn="ctr" rtl="0">
              <a:lnSpc>
                <a:spcPct val="115000"/>
              </a:lnSpc>
              <a:spcBef>
                <a:spcPts val="0"/>
              </a:spcBef>
              <a:spcAft>
                <a:spcPts val="0"/>
              </a:spcAft>
              <a:buClr>
                <a:srgbClr val="E76A28"/>
              </a:buClr>
              <a:buSzPts val="1400"/>
              <a:buChar char="○"/>
              <a:defRPr/>
            </a:lvl5pPr>
            <a:lvl6pPr lvl="5" algn="ctr" rtl="0">
              <a:lnSpc>
                <a:spcPct val="115000"/>
              </a:lnSpc>
              <a:spcBef>
                <a:spcPts val="0"/>
              </a:spcBef>
              <a:spcAft>
                <a:spcPts val="0"/>
              </a:spcAft>
              <a:buClr>
                <a:srgbClr val="999999"/>
              </a:buClr>
              <a:buSzPts val="1400"/>
              <a:buChar char="■"/>
              <a:defRPr/>
            </a:lvl6pPr>
            <a:lvl7pPr lvl="6" algn="ctr" rtl="0">
              <a:lnSpc>
                <a:spcPct val="115000"/>
              </a:lnSpc>
              <a:spcBef>
                <a:spcPts val="0"/>
              </a:spcBef>
              <a:spcAft>
                <a:spcPts val="0"/>
              </a:spcAft>
              <a:buClr>
                <a:srgbClr val="999999"/>
              </a:buClr>
              <a:buSzPts val="1400"/>
              <a:buChar char="●"/>
              <a:defRPr/>
            </a:lvl7pPr>
            <a:lvl8pPr lvl="7" algn="ctr" rtl="0">
              <a:lnSpc>
                <a:spcPct val="115000"/>
              </a:lnSpc>
              <a:spcBef>
                <a:spcPts val="0"/>
              </a:spcBef>
              <a:spcAft>
                <a:spcPts val="0"/>
              </a:spcAft>
              <a:buClr>
                <a:srgbClr val="999999"/>
              </a:buClr>
              <a:buSzPts val="1400"/>
              <a:buChar char="○"/>
              <a:defRPr/>
            </a:lvl8pPr>
            <a:lvl9pPr lvl="8" algn="ctr" rtl="0">
              <a:lnSpc>
                <a:spcPct val="115000"/>
              </a:lnSpc>
              <a:spcBef>
                <a:spcPts val="0"/>
              </a:spcBef>
              <a:spcAft>
                <a:spcPts val="0"/>
              </a:spcAft>
              <a:buClr>
                <a:srgbClr val="999999"/>
              </a:buClr>
              <a:buSzPts val="1400"/>
              <a:buChar char="■"/>
              <a:defRPr/>
            </a:lvl9pPr>
          </a:lstStyle>
          <a:p>
            <a:endParaRPr dirty="0"/>
          </a:p>
        </p:txBody>
      </p:sp>
      <p:sp>
        <p:nvSpPr>
          <p:cNvPr id="39" name="Google Shape;39;p7"/>
          <p:cNvSpPr>
            <a:spLocks noGrp="1"/>
          </p:cNvSpPr>
          <p:nvPr>
            <p:ph type="pic" idx="2"/>
          </p:nvPr>
        </p:nvSpPr>
        <p:spPr>
          <a:xfrm>
            <a:off x="5646899" y="2550"/>
            <a:ext cx="3497100" cy="5143500"/>
          </a:xfrm>
          <a:prstGeom prst="rect">
            <a:avLst/>
          </a:prstGeom>
          <a:noFill/>
          <a:ln>
            <a:noFill/>
          </a:ln>
        </p:spPr>
      </p:sp>
    </p:spTree>
    <p:extLst>
      <p:ext uri="{BB962C8B-B14F-4D97-AF65-F5344CB8AC3E}">
        <p14:creationId xmlns:p14="http://schemas.microsoft.com/office/powerpoint/2010/main" val="300452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1"/>
        <p:cNvGrpSpPr/>
        <p:nvPr/>
      </p:nvGrpSpPr>
      <p:grpSpPr>
        <a:xfrm>
          <a:off x="0" y="0"/>
          <a:ext cx="0" cy="0"/>
          <a:chOff x="0" y="0"/>
          <a:chExt cx="0" cy="0"/>
        </a:xfrm>
      </p:grpSpPr>
      <p:sp>
        <p:nvSpPr>
          <p:cNvPr id="52" name="Google Shape;52;p6"/>
          <p:cNvSpPr/>
          <p:nvPr/>
        </p:nvSpPr>
        <p:spPr>
          <a:xfrm rot="-1539647">
            <a:off x="2721067" y="2645295"/>
            <a:ext cx="8640999" cy="493559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6"/>
          <p:cNvSpPr/>
          <p:nvPr/>
        </p:nvSpPr>
        <p:spPr>
          <a:xfrm rot="-1700404">
            <a:off x="5035948" y="502979"/>
            <a:ext cx="8641049" cy="493561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55" name="Google Shape;55;p6"/>
          <p:cNvSpPr/>
          <p:nvPr/>
        </p:nvSpPr>
        <p:spPr>
          <a:xfrm>
            <a:off x="-5368709" y="-177302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6"/>
          <p:cNvSpPr/>
          <p:nvPr/>
        </p:nvSpPr>
        <p:spPr>
          <a:xfrm>
            <a:off x="-2410459" y="-3275899"/>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6"/>
          <p:cNvSpPr/>
          <p:nvPr/>
        </p:nvSpPr>
        <p:spPr>
          <a:xfrm rot="-8461429">
            <a:off x="278700" y="-1141953"/>
            <a:ext cx="869051" cy="4025430"/>
          </a:xfrm>
          <a:custGeom>
            <a:avLst/>
            <a:gdLst/>
            <a:ahLst/>
            <a:cxnLst/>
            <a:rect l="l" t="t" r="r" b="b"/>
            <a:pathLst>
              <a:path w="17214" h="79735" fill="none" extrusionOk="0">
                <a:moveTo>
                  <a:pt x="17214" y="1438"/>
                </a:moveTo>
                <a:cubicBezTo>
                  <a:pt x="14563" y="1"/>
                  <a:pt x="11046" y="1399"/>
                  <a:pt x="9327" y="3871"/>
                </a:cubicBezTo>
                <a:cubicBezTo>
                  <a:pt x="7606" y="6347"/>
                  <a:pt x="7340" y="9554"/>
                  <a:pt x="7602" y="12557"/>
                </a:cubicBezTo>
                <a:cubicBezTo>
                  <a:pt x="8182" y="19272"/>
                  <a:pt x="11052" y="25540"/>
                  <a:pt x="13052" y="31976"/>
                </a:cubicBezTo>
                <a:cubicBezTo>
                  <a:pt x="15049" y="38413"/>
                  <a:pt x="16133" y="45633"/>
                  <a:pt x="13243" y="51723"/>
                </a:cubicBezTo>
                <a:cubicBezTo>
                  <a:pt x="11654" y="55069"/>
                  <a:pt x="9007" y="57768"/>
                  <a:pt x="6547" y="60538"/>
                </a:cubicBezTo>
                <a:cubicBezTo>
                  <a:pt x="4085" y="63308"/>
                  <a:pt x="1706" y="66340"/>
                  <a:pt x="855" y="69945"/>
                </a:cubicBezTo>
                <a:cubicBezTo>
                  <a:pt x="1" y="73550"/>
                  <a:pt x="1095" y="77861"/>
                  <a:pt x="4289" y="797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6"/>
          <p:cNvSpPr/>
          <p:nvPr/>
        </p:nvSpPr>
        <p:spPr>
          <a:xfrm rot="9429097">
            <a:off x="-1022702" y="-272321"/>
            <a:ext cx="3082381" cy="719847"/>
          </a:xfrm>
          <a:custGeom>
            <a:avLst/>
            <a:gdLst/>
            <a:ahLst/>
            <a:cxnLst/>
            <a:rect l="l" t="t" r="r" b="b"/>
            <a:pathLst>
              <a:path w="61057" h="14259" fill="none" extrusionOk="0">
                <a:moveTo>
                  <a:pt x="61056" y="12689"/>
                </a:moveTo>
                <a:cubicBezTo>
                  <a:pt x="57173" y="4933"/>
                  <a:pt x="48005" y="195"/>
                  <a:pt x="39429" y="1515"/>
                </a:cubicBezTo>
                <a:cubicBezTo>
                  <a:pt x="35106" y="2182"/>
                  <a:pt x="30970" y="4221"/>
                  <a:pt x="26595" y="4072"/>
                </a:cubicBezTo>
                <a:cubicBezTo>
                  <a:pt x="23259" y="3959"/>
                  <a:pt x="20120" y="2583"/>
                  <a:pt x="16932" y="1590"/>
                </a:cubicBezTo>
                <a:cubicBezTo>
                  <a:pt x="13748" y="596"/>
                  <a:pt x="10185" y="1"/>
                  <a:pt x="7153" y="1399"/>
                </a:cubicBezTo>
                <a:cubicBezTo>
                  <a:pt x="4832" y="2467"/>
                  <a:pt x="3133" y="4586"/>
                  <a:pt x="2065" y="6907"/>
                </a:cubicBezTo>
                <a:cubicBezTo>
                  <a:pt x="1001" y="9227"/>
                  <a:pt x="496" y="11757"/>
                  <a:pt x="1" y="14259"/>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0294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9"/>
        <p:cNvGrpSpPr/>
        <p:nvPr/>
      </p:nvGrpSpPr>
      <p:grpSpPr>
        <a:xfrm>
          <a:off x="0" y="0"/>
          <a:ext cx="0" cy="0"/>
          <a:chOff x="0" y="0"/>
          <a:chExt cx="0" cy="0"/>
        </a:xfrm>
      </p:grpSpPr>
      <p:sp>
        <p:nvSpPr>
          <p:cNvPr id="60" name="Google Shape;60;p7"/>
          <p:cNvSpPr/>
          <p:nvPr/>
        </p:nvSpPr>
        <p:spPr>
          <a:xfrm>
            <a:off x="2525592" y="165907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7"/>
          <p:cNvSpPr/>
          <p:nvPr/>
        </p:nvSpPr>
        <p:spPr>
          <a:xfrm>
            <a:off x="-2391684" y="-30321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7"/>
          <p:cNvSpPr/>
          <p:nvPr/>
        </p:nvSpPr>
        <p:spPr>
          <a:xfrm rot="-951373">
            <a:off x="3888913" y="1659101"/>
            <a:ext cx="8640970"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7"/>
          <p:cNvSpPr/>
          <p:nvPr/>
        </p:nvSpPr>
        <p:spPr>
          <a:xfrm rot="950557">
            <a:off x="-1613326" y="-3234965"/>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7"/>
          <p:cNvSpPr/>
          <p:nvPr/>
        </p:nvSpPr>
        <p:spPr>
          <a:xfrm>
            <a:off x="-3103449" y="-598135"/>
            <a:ext cx="7815119" cy="2940023"/>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a:off x="-3397856" y="-859887"/>
            <a:ext cx="8222161" cy="3754839"/>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7"/>
          <p:cNvSpPr/>
          <p:nvPr/>
        </p:nvSpPr>
        <p:spPr>
          <a:xfrm>
            <a:off x="4827735" y="754465"/>
            <a:ext cx="7327152" cy="5153476"/>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7"/>
          <p:cNvSpPr/>
          <p:nvPr/>
        </p:nvSpPr>
        <p:spPr>
          <a:xfrm>
            <a:off x="4180750" y="737563"/>
            <a:ext cx="8057297" cy="5376516"/>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69" name="Google Shape;69;p7"/>
          <p:cNvSpPr txBox="1">
            <a:spLocks noGrp="1"/>
          </p:cNvSpPr>
          <p:nvPr>
            <p:ph type="subTitle" idx="1"/>
          </p:nvPr>
        </p:nvSpPr>
        <p:spPr>
          <a:xfrm>
            <a:off x="1032150" y="1624100"/>
            <a:ext cx="3982500" cy="2298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dirty="0"/>
          </a:p>
        </p:txBody>
      </p:sp>
    </p:spTree>
    <p:extLst>
      <p:ext uri="{BB962C8B-B14F-4D97-AF65-F5344CB8AC3E}">
        <p14:creationId xmlns:p14="http://schemas.microsoft.com/office/powerpoint/2010/main" val="3427388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8"/>
        <p:cNvGrpSpPr/>
        <p:nvPr/>
      </p:nvGrpSpPr>
      <p:grpSpPr>
        <a:xfrm>
          <a:off x="0" y="0"/>
          <a:ext cx="0" cy="0"/>
          <a:chOff x="0" y="0"/>
          <a:chExt cx="0" cy="0"/>
        </a:xfrm>
      </p:grpSpPr>
      <p:sp>
        <p:nvSpPr>
          <p:cNvPr id="79" name="Google Shape;79;p9"/>
          <p:cNvSpPr txBox="1">
            <a:spLocks noGrp="1"/>
          </p:cNvSpPr>
          <p:nvPr>
            <p:ph type="title"/>
          </p:nvPr>
        </p:nvSpPr>
        <p:spPr>
          <a:xfrm>
            <a:off x="3445450" y="1655500"/>
            <a:ext cx="4985400" cy="1161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6500">
                <a:latin typeface="Fira Sans Condensed Medium" panose="020B0603050000020004" pitchFamily="34"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sp>
        <p:nvSpPr>
          <p:cNvPr id="80" name="Google Shape;80;p9"/>
          <p:cNvSpPr txBox="1">
            <a:spLocks noGrp="1"/>
          </p:cNvSpPr>
          <p:nvPr>
            <p:ph type="subTitle" idx="1"/>
          </p:nvPr>
        </p:nvSpPr>
        <p:spPr>
          <a:xfrm>
            <a:off x="3445450" y="2816925"/>
            <a:ext cx="49854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81" name="Google Shape;81;p9"/>
          <p:cNvSpPr/>
          <p:nvPr/>
        </p:nvSpPr>
        <p:spPr>
          <a:xfrm>
            <a:off x="2525592" y="165907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9"/>
          <p:cNvSpPr/>
          <p:nvPr/>
        </p:nvSpPr>
        <p:spPr>
          <a:xfrm>
            <a:off x="-1716259" y="-26056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9"/>
          <p:cNvSpPr/>
          <p:nvPr/>
        </p:nvSpPr>
        <p:spPr>
          <a:xfrm rot="-951373">
            <a:off x="3888913" y="1659101"/>
            <a:ext cx="8640970"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9"/>
          <p:cNvSpPr/>
          <p:nvPr/>
        </p:nvSpPr>
        <p:spPr>
          <a:xfrm rot="950557">
            <a:off x="-584401" y="-3353815"/>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9"/>
          <p:cNvSpPr/>
          <p:nvPr/>
        </p:nvSpPr>
        <p:spPr>
          <a:xfrm>
            <a:off x="-551813" y="-1463080"/>
            <a:ext cx="7815119" cy="2940023"/>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9"/>
          <p:cNvSpPr/>
          <p:nvPr/>
        </p:nvSpPr>
        <p:spPr>
          <a:xfrm>
            <a:off x="-880856" y="-1776787"/>
            <a:ext cx="8222161" cy="3754839"/>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9"/>
          <p:cNvSpPr/>
          <p:nvPr/>
        </p:nvSpPr>
        <p:spPr>
          <a:xfrm>
            <a:off x="4827735" y="754465"/>
            <a:ext cx="7327152" cy="5153476"/>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9"/>
          <p:cNvSpPr/>
          <p:nvPr/>
        </p:nvSpPr>
        <p:spPr>
          <a:xfrm>
            <a:off x="4180750" y="737563"/>
            <a:ext cx="8057297" cy="5376516"/>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3395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3"/>
        <p:cNvGrpSpPr/>
        <p:nvPr/>
      </p:nvGrpSpPr>
      <p:grpSpPr>
        <a:xfrm>
          <a:off x="0" y="0"/>
          <a:ext cx="0" cy="0"/>
          <a:chOff x="0" y="0"/>
          <a:chExt cx="0" cy="0"/>
        </a:xfrm>
      </p:grpSpPr>
    </p:spTree>
    <p:extLst>
      <p:ext uri="{BB962C8B-B14F-4D97-AF65-F5344CB8AC3E}">
        <p14:creationId xmlns:p14="http://schemas.microsoft.com/office/powerpoint/2010/main" val="2696922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3"/>
        <p:cNvGrpSpPr/>
        <p:nvPr/>
      </p:nvGrpSpPr>
      <p:grpSpPr>
        <a:xfrm>
          <a:off x="0" y="0"/>
          <a:ext cx="0" cy="0"/>
          <a:chOff x="0" y="0"/>
          <a:chExt cx="0" cy="0"/>
        </a:xfrm>
      </p:grpSpPr>
      <p:sp>
        <p:nvSpPr>
          <p:cNvPr id="134" name="Google Shape;134;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35" name="Google Shape;135;p15"/>
          <p:cNvSpPr/>
          <p:nvPr/>
        </p:nvSpPr>
        <p:spPr>
          <a:xfrm rot="10323072" flipH="1">
            <a:off x="-5164481" y="2099623"/>
            <a:ext cx="8057202" cy="5008778"/>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5"/>
          <p:cNvSpPr/>
          <p:nvPr/>
        </p:nvSpPr>
        <p:spPr>
          <a:xfrm rot="-8979179" flipH="1">
            <a:off x="4788578" y="-282479"/>
            <a:ext cx="8640979" cy="4935653"/>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5"/>
          <p:cNvSpPr/>
          <p:nvPr/>
        </p:nvSpPr>
        <p:spPr>
          <a:xfrm rot="10800000" flipH="1">
            <a:off x="-2942781" y="3232411"/>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5"/>
          <p:cNvSpPr/>
          <p:nvPr/>
        </p:nvSpPr>
        <p:spPr>
          <a:xfrm rot="-10100240" flipH="1">
            <a:off x="4264360" y="-1928320"/>
            <a:ext cx="8641094" cy="493562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5"/>
          <p:cNvSpPr/>
          <p:nvPr/>
        </p:nvSpPr>
        <p:spPr>
          <a:xfrm rot="10624511" flipH="1">
            <a:off x="4717010" y="-88668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5"/>
          <p:cNvSpPr/>
          <p:nvPr/>
        </p:nvSpPr>
        <p:spPr>
          <a:xfrm rot="10624511" flipH="1">
            <a:off x="-2723376" y="3366990"/>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6081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41"/>
        <p:cNvGrpSpPr/>
        <p:nvPr/>
      </p:nvGrpSpPr>
      <p:grpSpPr>
        <a:xfrm>
          <a:off x="0" y="0"/>
          <a:ext cx="0" cy="0"/>
          <a:chOff x="0" y="0"/>
          <a:chExt cx="0" cy="0"/>
        </a:xfrm>
      </p:grpSpPr>
      <p:sp>
        <p:nvSpPr>
          <p:cNvPr id="142" name="Google Shape;142;p16"/>
          <p:cNvSpPr txBox="1">
            <a:spLocks noGrp="1"/>
          </p:cNvSpPr>
          <p:nvPr>
            <p:ph type="title"/>
          </p:nvPr>
        </p:nvSpPr>
        <p:spPr>
          <a:xfrm>
            <a:off x="3882300" y="2079575"/>
            <a:ext cx="4319700" cy="1511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5000">
                <a:latin typeface="Fira Sans Condensed Medium" panose="020B06030500000200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143" name="Google Shape;143;p16"/>
          <p:cNvSpPr txBox="1">
            <a:spLocks noGrp="1"/>
          </p:cNvSpPr>
          <p:nvPr>
            <p:ph type="title" idx="2" hasCustomPrompt="1"/>
          </p:nvPr>
        </p:nvSpPr>
        <p:spPr>
          <a:xfrm>
            <a:off x="5337975" y="898425"/>
            <a:ext cx="1408200" cy="10305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7200">
                <a:solidFill>
                  <a:schemeClr val="accent1"/>
                </a:solidFill>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144" name="Google Shape;144;p16"/>
          <p:cNvSpPr txBox="1">
            <a:spLocks noGrp="1"/>
          </p:cNvSpPr>
          <p:nvPr>
            <p:ph type="subTitle" idx="1"/>
          </p:nvPr>
        </p:nvSpPr>
        <p:spPr>
          <a:xfrm>
            <a:off x="3882300" y="3741725"/>
            <a:ext cx="43197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45" name="Google Shape;145;p16"/>
          <p:cNvSpPr/>
          <p:nvPr/>
        </p:nvSpPr>
        <p:spPr>
          <a:xfrm rot="-2104852">
            <a:off x="2915317" y="3047755"/>
            <a:ext cx="8641018" cy="4935631"/>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6"/>
          <p:cNvSpPr/>
          <p:nvPr/>
        </p:nvSpPr>
        <p:spPr>
          <a:xfrm rot="10046799">
            <a:off x="5786002" y="2362269"/>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6"/>
          <p:cNvSpPr/>
          <p:nvPr/>
        </p:nvSpPr>
        <p:spPr>
          <a:xfrm rot="-35">
            <a:off x="-1699892" y="-3080014"/>
            <a:ext cx="8057334"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p:cNvSpPr/>
          <p:nvPr/>
        </p:nvSpPr>
        <p:spPr>
          <a:xfrm rot="5400000">
            <a:off x="5774463" y="754577"/>
            <a:ext cx="5522461" cy="2522062"/>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6"/>
          <p:cNvSpPr/>
          <p:nvPr/>
        </p:nvSpPr>
        <p:spPr>
          <a:xfrm rot="-1271719">
            <a:off x="-2847827" y="-3242471"/>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6"/>
          <p:cNvSpPr/>
          <p:nvPr/>
        </p:nvSpPr>
        <p:spPr>
          <a:xfrm rot="9802955">
            <a:off x="-1478945" y="-225130"/>
            <a:ext cx="5216658" cy="3135641"/>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6"/>
          <p:cNvSpPr/>
          <p:nvPr/>
        </p:nvSpPr>
        <p:spPr>
          <a:xfrm rot="9802955">
            <a:off x="-1136424" y="-506832"/>
            <a:ext cx="5736494" cy="3271350"/>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0987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52"/>
        <p:cNvGrpSpPr/>
        <p:nvPr/>
      </p:nvGrpSpPr>
      <p:grpSpPr>
        <a:xfrm>
          <a:off x="0" y="0"/>
          <a:ext cx="0" cy="0"/>
          <a:chOff x="0" y="0"/>
          <a:chExt cx="0" cy="0"/>
        </a:xfrm>
      </p:grpSpPr>
      <p:sp>
        <p:nvSpPr>
          <p:cNvPr id="153" name="Google Shape;153;p17"/>
          <p:cNvSpPr txBox="1">
            <a:spLocks noGrp="1"/>
          </p:cNvSpPr>
          <p:nvPr>
            <p:ph type="title"/>
          </p:nvPr>
        </p:nvSpPr>
        <p:spPr>
          <a:xfrm>
            <a:off x="1882800" y="3100300"/>
            <a:ext cx="5378400" cy="661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Medium" panose="020B0603050000020004" pitchFamily="34"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dirty="0"/>
          </a:p>
        </p:txBody>
      </p:sp>
      <p:sp>
        <p:nvSpPr>
          <p:cNvPr id="154" name="Google Shape;154;p17"/>
          <p:cNvSpPr txBox="1">
            <a:spLocks noGrp="1"/>
          </p:cNvSpPr>
          <p:nvPr>
            <p:ph type="subTitle" idx="1"/>
          </p:nvPr>
        </p:nvSpPr>
        <p:spPr>
          <a:xfrm>
            <a:off x="1226400" y="1126425"/>
            <a:ext cx="6691200" cy="1863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27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dirty="0"/>
          </a:p>
        </p:txBody>
      </p:sp>
      <p:sp>
        <p:nvSpPr>
          <p:cNvPr id="155" name="Google Shape;155;p17"/>
          <p:cNvSpPr/>
          <p:nvPr/>
        </p:nvSpPr>
        <p:spPr>
          <a:xfrm flipH="1">
            <a:off x="-1667964" y="196522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7"/>
          <p:cNvSpPr/>
          <p:nvPr/>
        </p:nvSpPr>
        <p:spPr>
          <a:xfrm rot="1469197" flipH="1">
            <a:off x="3730513" y="-2884133"/>
            <a:ext cx="8057270" cy="5008808"/>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7"/>
          <p:cNvSpPr/>
          <p:nvPr/>
        </p:nvSpPr>
        <p:spPr>
          <a:xfrm rot="1363310" flipH="1">
            <a:off x="-3252632" y="1783463"/>
            <a:ext cx="8640997"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7"/>
          <p:cNvSpPr/>
          <p:nvPr/>
        </p:nvSpPr>
        <p:spPr>
          <a:xfrm rot="1676192" flipH="1">
            <a:off x="5120150" y="-1964912"/>
            <a:ext cx="8057278" cy="500881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7"/>
          <p:cNvSpPr/>
          <p:nvPr/>
        </p:nvSpPr>
        <p:spPr>
          <a:xfrm rot="9802955">
            <a:off x="-1478945" y="-225130"/>
            <a:ext cx="5216658" cy="3135641"/>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7"/>
          <p:cNvSpPr/>
          <p:nvPr/>
        </p:nvSpPr>
        <p:spPr>
          <a:xfrm rot="-5978568">
            <a:off x="6347339" y="741621"/>
            <a:ext cx="5216563" cy="313564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0542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1pPr>
            <a:lvl2pPr lvl="1"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2pPr>
            <a:lvl3pPr lvl="2"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3pPr>
            <a:lvl4pPr lvl="3"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4pPr>
            <a:lvl5pPr lvl="4"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5pPr>
            <a:lvl6pPr lvl="5"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6pPr>
            <a:lvl7pPr lvl="6"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7pPr>
            <a:lvl8pPr lvl="7"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8pPr>
            <a:lvl9pPr lvl="8"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9pPr>
          </a:lstStyle>
          <a:p>
            <a:endParaRPr dirty="0"/>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1pPr>
            <a:lvl2pPr marL="914400" lvl="1"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2pPr>
            <a:lvl3pPr marL="1371600" lvl="2"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3pPr>
            <a:lvl4pPr marL="1828800" lvl="3"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4pPr>
            <a:lvl5pPr marL="2286000" lvl="4"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5pPr>
            <a:lvl6pPr marL="2743200" lvl="5"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6pPr>
            <a:lvl7pPr marL="3200400" lvl="6"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7pPr>
            <a:lvl8pPr marL="3657600" lvl="7"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8pPr>
            <a:lvl9pPr marL="4114800" lvl="8"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9pPr>
          </a:lstStyle>
          <a:p>
            <a:endParaRPr dirty="0"/>
          </a:p>
        </p:txBody>
      </p:sp>
    </p:spTree>
    <p:extLst>
      <p:ext uri="{BB962C8B-B14F-4D97-AF65-F5344CB8AC3E}">
        <p14:creationId xmlns:p14="http://schemas.microsoft.com/office/powerpoint/2010/main" val="1245098969"/>
      </p:ext>
    </p:extLst>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708" r:id="rId18"/>
    <p:sldLayoutId id="2147483709" r:id="rId19"/>
    <p:sldLayoutId id="2147483711" r:id="rId20"/>
    <p:sldLayoutId id="2147483712" r:id="rId21"/>
    <p:sldLayoutId id="2147483713"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Medium" panose="020B0603050000020004" pitchFamily="34" charset="0"/>
          <a:ea typeface="Fira Sans Condensed Medium" panose="020B06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4"/><Relationship Id="rId7" Type="http://schemas.openxmlformats.org/officeDocument/2006/relationships/image" Target="../media/image1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10.xml"/><Relationship Id="rId5" Type="http://schemas.openxmlformats.org/officeDocument/2006/relationships/slideLayout" Target="../slideLayouts/slideLayout11.xml"/><Relationship Id="rId4" Type="http://schemas.openxmlformats.org/officeDocument/2006/relationships/video" Target="../media/media3.mp4"/></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22.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23.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2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7.png"/><Relationship Id="rId7"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48.svg"/><Relationship Id="rId2" Type="http://schemas.openxmlformats.org/officeDocument/2006/relationships/notesSlide" Target="../notesSlides/notesSlide33.xml"/><Relationship Id="rId1" Type="http://schemas.openxmlformats.org/officeDocument/2006/relationships/slideLayout" Target="../slideLayouts/slideLayout19.xml"/><Relationship Id="rId6" Type="http://schemas.openxmlformats.org/officeDocument/2006/relationships/image" Target="../media/image36.png"/><Relationship Id="rId5" Type="http://schemas.openxmlformats.org/officeDocument/2006/relationships/image" Target="../media/image46.svg"/><Relationship Id="rId4" Type="http://schemas.openxmlformats.org/officeDocument/2006/relationships/image" Target="../media/image35.png"/></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19.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45.png"/></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9.xml"/><Relationship Id="rId4" Type="http://schemas.openxmlformats.org/officeDocument/2006/relationships/image" Target="../media/image46.png"/></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15.xml"/><Relationship Id="rId5" Type="http://schemas.openxmlformats.org/officeDocument/2006/relationships/image" Target="NULL"/><Relationship Id="rId4" Type="http://schemas.openxmlformats.org/officeDocument/2006/relationships/image" Target="../media/image47.png"/></Relationships>
</file>

<file path=ppt/slides/_rels/slide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21.xml"/><Relationship Id="rId5" Type="http://schemas.openxmlformats.org/officeDocument/2006/relationships/image" Target="../media/image9.png"/><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22.xml"/><Relationship Id="rId4" Type="http://schemas.openxmlformats.org/officeDocument/2006/relationships/image" Target="../media/image49.png"/></Relationships>
</file>

<file path=ppt/slides/_rels/slide6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hyperlink" Target="https://docs.google.com/spreadsheets/d/1fEGrWY3KZYMwtSXWMpYC29kWRWfhRUAz_6I-hr6THog/copy#gid=0" TargetMode="External"/><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Ánh sáng vector truyền qua mẫu minh họa vật lý lăng kính tam giác">
            <a:extLst>
              <a:ext uri="{FF2B5EF4-FFF2-40B4-BE49-F238E27FC236}">
                <a16:creationId xmlns:a16="http://schemas.microsoft.com/office/drawing/2014/main" id="{6717F855-E189-2636-8904-0769B6F4A5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0DE88B3-DCE0-83BD-D8F1-C5065F788816}"/>
              </a:ext>
            </a:extLst>
          </p:cNvPr>
          <p:cNvSpPr/>
          <p:nvPr/>
        </p:nvSpPr>
        <p:spPr>
          <a:xfrm>
            <a:off x="0" y="0"/>
            <a:ext cx="9144000" cy="5143500"/>
          </a:xfrm>
          <a:prstGeom prst="rect">
            <a:avLst/>
          </a:prstGeom>
          <a:solidFill>
            <a:srgbClr val="0E2A47">
              <a:alpha val="2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7BE11E7-606C-AA2F-22EE-CDD4DAECDF85}"/>
              </a:ext>
            </a:extLst>
          </p:cNvPr>
          <p:cNvSpPr txBox="1"/>
          <p:nvPr/>
        </p:nvSpPr>
        <p:spPr>
          <a:xfrm>
            <a:off x="711200" y="882126"/>
            <a:ext cx="757369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50" dirty="0">
                <a:solidFill>
                  <a:schemeClr val="bg1"/>
                </a:solidFill>
                <a:latin typeface="Fira Sans Black" panose="020B0A03050000020004" pitchFamily="34" charset="0"/>
              </a:rPr>
              <a:t>CHỦ ĐỀ </a:t>
            </a:r>
            <a:r>
              <a:rPr kumimoji="0" lang="en-US" sz="6600" b="0" i="0" u="none" strike="noStrike" kern="1200" cap="none" spc="-150" normalizeH="0" noProof="0" dirty="0">
                <a:ln>
                  <a:noFill/>
                </a:ln>
                <a:solidFill>
                  <a:schemeClr val="bg1"/>
                </a:solidFill>
                <a:effectLst/>
                <a:uLnTx/>
                <a:uFillTx/>
                <a:latin typeface="Fira Sans Black" panose="020B0A03050000020004" pitchFamily="34" charset="0"/>
                <a:ea typeface="+mn-ea"/>
                <a:cs typeface="+mn-cs"/>
              </a:rPr>
              <a:t>2</a:t>
            </a:r>
            <a:endParaRPr kumimoji="0" lang="en-US" sz="66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endParaRPr>
          </a:p>
        </p:txBody>
      </p:sp>
      <p:sp>
        <p:nvSpPr>
          <p:cNvPr id="4" name="TextBox 3">
            <a:extLst>
              <a:ext uri="{FF2B5EF4-FFF2-40B4-BE49-F238E27FC236}">
                <a16:creationId xmlns:a16="http://schemas.microsoft.com/office/drawing/2014/main" id="{4DBE9BAA-5E3F-8421-925F-0B27C402A1D4}"/>
              </a:ext>
            </a:extLst>
          </p:cNvPr>
          <p:cNvSpPr txBox="1"/>
          <p:nvPr/>
        </p:nvSpPr>
        <p:spPr>
          <a:xfrm>
            <a:off x="908654" y="2045383"/>
            <a:ext cx="757369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50" dirty="0">
                <a:solidFill>
                  <a:schemeClr val="bg1"/>
                </a:solidFill>
                <a:latin typeface="Fira Sans Black" panose="020B0A03050000020004" pitchFamily="34" charset="0"/>
              </a:rPr>
              <a:t>ÁNH SÁNG</a:t>
            </a:r>
            <a:endParaRPr kumimoji="0" lang="en-US" sz="66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endParaRPr>
          </a:p>
        </p:txBody>
      </p:sp>
      <p:sp>
        <p:nvSpPr>
          <p:cNvPr id="5" name="TextBox 4">
            <a:extLst>
              <a:ext uri="{FF2B5EF4-FFF2-40B4-BE49-F238E27FC236}">
                <a16:creationId xmlns:a16="http://schemas.microsoft.com/office/drawing/2014/main" id="{7411E714-7A96-C786-A549-8AAE97EE038A}"/>
              </a:ext>
            </a:extLst>
          </p:cNvPr>
          <p:cNvSpPr txBox="1"/>
          <p:nvPr/>
        </p:nvSpPr>
        <p:spPr>
          <a:xfrm>
            <a:off x="2238358" y="3517255"/>
            <a:ext cx="5706207"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Giáo</a:t>
            </a:r>
            <a:r>
              <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viên</a:t>
            </a:r>
            <a:r>
              <a:rPr lang="en-US" sz="2800" b="1" dirty="0" smtClean="0">
                <a:solidFill>
                  <a:schemeClr val="bg1"/>
                </a:solidFill>
                <a:latin typeface="Times New Roman" panose="02020603050405020304" pitchFamily="18" charset="0"/>
                <a:cs typeface="Times New Roman" panose="02020603050405020304" pitchFamily="18" charset="0"/>
              </a:rPr>
              <a:t>:  VŨ THỊ AN</a:t>
            </a:r>
            <a:endPar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952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625"/>
                            </p:stCondLst>
                            <p:childTnLst>
                              <p:par>
                                <p:cTn id="9" presetID="22" presetClass="entr" presetSubtype="1" fill="hold" grpId="0" nodeType="afterEffect">
                                  <p:stCondLst>
                                    <p:cond delay="0"/>
                                  </p:stCondLst>
                                  <p:iterate type="lt">
                                    <p:tmPct val="5000"/>
                                  </p:iterate>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275"/>
                            </p:stCondLst>
                            <p:childTnLst>
                              <p:par>
                                <p:cTn id="13" presetID="22" presetClass="entr" presetSubtype="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588"/>
        <p:cNvGrpSpPr/>
        <p:nvPr/>
      </p:nvGrpSpPr>
      <p:grpSpPr>
        <a:xfrm>
          <a:off x="0" y="0"/>
          <a:ext cx="0" cy="0"/>
          <a:chOff x="0" y="0"/>
          <a:chExt cx="0" cy="0"/>
        </a:xfrm>
      </p:grpSpPr>
      <p:pic>
        <p:nvPicPr>
          <p:cNvPr id="1026" name="Picture 2" descr="Children looking for concept illustration">
            <a:extLst>
              <a:ext uri="{FF2B5EF4-FFF2-40B4-BE49-F238E27FC236}">
                <a16:creationId xmlns:a16="http://schemas.microsoft.com/office/drawing/2014/main" id="{7B21B3C6-B28B-069A-AB1A-230F05843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5061"/>
            <a:ext cx="3549191" cy="3549191"/>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oogle Shape;564;p40">
            <a:extLst>
              <a:ext uri="{FF2B5EF4-FFF2-40B4-BE49-F238E27FC236}">
                <a16:creationId xmlns:a16="http://schemas.microsoft.com/office/drawing/2014/main" id="{9067F61C-0EF6-8264-D56E-5B72D786438F}"/>
              </a:ext>
            </a:extLst>
          </p:cNvPr>
          <p:cNvGrpSpPr/>
          <p:nvPr/>
        </p:nvGrpSpPr>
        <p:grpSpPr>
          <a:xfrm>
            <a:off x="908120" y="4549512"/>
            <a:ext cx="258628" cy="258711"/>
            <a:chOff x="4370700" y="733563"/>
            <a:chExt cx="546550" cy="546727"/>
          </a:xfrm>
        </p:grpSpPr>
        <p:sp>
          <p:nvSpPr>
            <p:cNvPr id="17" name="Google Shape;565;p40">
              <a:extLst>
                <a:ext uri="{FF2B5EF4-FFF2-40B4-BE49-F238E27FC236}">
                  <a16:creationId xmlns:a16="http://schemas.microsoft.com/office/drawing/2014/main"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6;p40">
              <a:extLst>
                <a:ext uri="{FF2B5EF4-FFF2-40B4-BE49-F238E27FC236}">
                  <a16:creationId xmlns:a16="http://schemas.microsoft.com/office/drawing/2014/main"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7;p40">
              <a:extLst>
                <a:ext uri="{FF2B5EF4-FFF2-40B4-BE49-F238E27FC236}">
                  <a16:creationId xmlns:a16="http://schemas.microsoft.com/office/drawing/2014/main"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68;p40">
              <a:extLst>
                <a:ext uri="{FF2B5EF4-FFF2-40B4-BE49-F238E27FC236}">
                  <a16:creationId xmlns:a16="http://schemas.microsoft.com/office/drawing/2014/main"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9;p40">
              <a:extLst>
                <a:ext uri="{FF2B5EF4-FFF2-40B4-BE49-F238E27FC236}">
                  <a16:creationId xmlns:a16="http://schemas.microsoft.com/office/drawing/2014/main"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70;p40">
              <a:extLst>
                <a:ext uri="{FF2B5EF4-FFF2-40B4-BE49-F238E27FC236}">
                  <a16:creationId xmlns:a16="http://schemas.microsoft.com/office/drawing/2014/main"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71;p40">
            <a:extLst>
              <a:ext uri="{FF2B5EF4-FFF2-40B4-BE49-F238E27FC236}">
                <a16:creationId xmlns:a16="http://schemas.microsoft.com/office/drawing/2014/main" id="{A294672D-DC92-FA8F-1915-69ADB28875E8}"/>
              </a:ext>
            </a:extLst>
          </p:cNvPr>
          <p:cNvGrpSpPr/>
          <p:nvPr/>
        </p:nvGrpSpPr>
        <p:grpSpPr>
          <a:xfrm>
            <a:off x="8484308" y="910622"/>
            <a:ext cx="258628" cy="258711"/>
            <a:chOff x="4370700" y="733563"/>
            <a:chExt cx="546550" cy="546727"/>
          </a:xfrm>
        </p:grpSpPr>
        <p:sp>
          <p:nvSpPr>
            <p:cNvPr id="24" name="Google Shape;572;p40">
              <a:extLst>
                <a:ext uri="{FF2B5EF4-FFF2-40B4-BE49-F238E27FC236}">
                  <a16:creationId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3;p40">
              <a:extLst>
                <a:ext uri="{FF2B5EF4-FFF2-40B4-BE49-F238E27FC236}">
                  <a16:creationId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4;p40">
              <a:extLst>
                <a:ext uri="{FF2B5EF4-FFF2-40B4-BE49-F238E27FC236}">
                  <a16:creationId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5;p40">
              <a:extLst>
                <a:ext uri="{FF2B5EF4-FFF2-40B4-BE49-F238E27FC236}">
                  <a16:creationId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6;p40">
              <a:extLst>
                <a:ext uri="{FF2B5EF4-FFF2-40B4-BE49-F238E27FC236}">
                  <a16:creationId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7;p40">
              <a:extLst>
                <a:ext uri="{FF2B5EF4-FFF2-40B4-BE49-F238E27FC236}">
                  <a16:creationId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78;p40">
            <a:extLst>
              <a:ext uri="{FF2B5EF4-FFF2-40B4-BE49-F238E27FC236}">
                <a16:creationId xmlns:a16="http://schemas.microsoft.com/office/drawing/2014/main" id="{A446066B-D664-59F3-C5D4-50AE4DAD14FC}"/>
              </a:ext>
            </a:extLst>
          </p:cNvPr>
          <p:cNvGrpSpPr/>
          <p:nvPr/>
        </p:nvGrpSpPr>
        <p:grpSpPr>
          <a:xfrm>
            <a:off x="7660701" y="224539"/>
            <a:ext cx="475608" cy="475817"/>
            <a:chOff x="4370700" y="733563"/>
            <a:chExt cx="546550" cy="546727"/>
          </a:xfrm>
        </p:grpSpPr>
        <p:sp>
          <p:nvSpPr>
            <p:cNvPr id="31" name="Google Shape;579;p40">
              <a:extLst>
                <a:ext uri="{FF2B5EF4-FFF2-40B4-BE49-F238E27FC236}">
                  <a16:creationId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0;p40">
              <a:extLst>
                <a:ext uri="{FF2B5EF4-FFF2-40B4-BE49-F238E27FC236}">
                  <a16:creationId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1;p40">
              <a:extLst>
                <a:ext uri="{FF2B5EF4-FFF2-40B4-BE49-F238E27FC236}">
                  <a16:creationId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2;p40">
              <a:extLst>
                <a:ext uri="{FF2B5EF4-FFF2-40B4-BE49-F238E27FC236}">
                  <a16:creationId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p40">
              <a:extLst>
                <a:ext uri="{FF2B5EF4-FFF2-40B4-BE49-F238E27FC236}">
                  <a16:creationId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4;p40">
              <a:extLst>
                <a:ext uri="{FF2B5EF4-FFF2-40B4-BE49-F238E27FC236}">
                  <a16:creationId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7" name="Google Shape;1924;p44">
            <a:extLst>
              <a:ext uri="{FF2B5EF4-FFF2-40B4-BE49-F238E27FC236}">
                <a16:creationId xmlns:a16="http://schemas.microsoft.com/office/drawing/2014/main" id="{A3E4A742-3CED-7274-E395-A8E4B779E2D3}"/>
              </a:ext>
            </a:extLst>
          </p:cNvPr>
          <p:cNvSpPr txBox="1">
            <a:spLocks/>
          </p:cNvSpPr>
          <p:nvPr/>
        </p:nvSpPr>
        <p:spPr>
          <a:xfrm>
            <a:off x="3446165" y="1341886"/>
            <a:ext cx="5697835" cy="299825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lnSpc>
                <a:spcPct val="120000"/>
              </a:lnSpc>
            </a:pPr>
            <a:r>
              <a:rPr lang="en-US" sz="4000" dirty="0">
                <a:solidFill>
                  <a:srgbClr val="002060"/>
                </a:solidFill>
              </a:rPr>
              <a:t>Quan </a:t>
            </a:r>
            <a:r>
              <a:rPr lang="en-US" sz="4000" dirty="0" err="1">
                <a:solidFill>
                  <a:srgbClr val="002060"/>
                </a:solidFill>
              </a:rPr>
              <a:t>sát</a:t>
            </a:r>
            <a:r>
              <a:rPr lang="en-US" sz="4000" dirty="0">
                <a:solidFill>
                  <a:srgbClr val="002060"/>
                </a:solidFill>
              </a:rPr>
              <a:t> </a:t>
            </a:r>
            <a:r>
              <a:rPr lang="vi-VN" sz="4000" dirty="0">
                <a:solidFill>
                  <a:srgbClr val="002060"/>
                </a:solidFill>
              </a:rPr>
              <a:t>và mô tả bằng hình vẽ </a:t>
            </a:r>
            <a:r>
              <a:rPr lang="en-US" sz="4000" dirty="0" err="1">
                <a:solidFill>
                  <a:srgbClr val="002060"/>
                </a:solidFill>
              </a:rPr>
              <a:t>đường</a:t>
            </a:r>
            <a:r>
              <a:rPr lang="en-US" sz="4000" dirty="0">
                <a:solidFill>
                  <a:srgbClr val="002060"/>
                </a:solidFill>
              </a:rPr>
              <a:t> </a:t>
            </a:r>
            <a:r>
              <a:rPr lang="en-US" sz="4000" dirty="0" err="1">
                <a:solidFill>
                  <a:srgbClr val="002060"/>
                </a:solidFill>
              </a:rPr>
              <a:t>đi</a:t>
            </a:r>
            <a:r>
              <a:rPr lang="en-US" sz="4000" dirty="0">
                <a:solidFill>
                  <a:srgbClr val="002060"/>
                </a:solidFill>
              </a:rPr>
              <a:t> </a:t>
            </a:r>
            <a:r>
              <a:rPr lang="en-US" sz="4000" dirty="0" err="1">
                <a:solidFill>
                  <a:srgbClr val="002060"/>
                </a:solidFill>
              </a:rPr>
              <a:t>của</a:t>
            </a:r>
            <a:r>
              <a:rPr lang="en-US" sz="4000" dirty="0">
                <a:solidFill>
                  <a:srgbClr val="002060"/>
                </a:solidFill>
              </a:rPr>
              <a:t> </a:t>
            </a:r>
            <a:r>
              <a:rPr lang="en-US" sz="4000" dirty="0" err="1">
                <a:solidFill>
                  <a:srgbClr val="002060"/>
                </a:solidFill>
              </a:rPr>
              <a:t>tia</a:t>
            </a:r>
            <a:r>
              <a:rPr lang="en-US" sz="4000" dirty="0">
                <a:solidFill>
                  <a:srgbClr val="002060"/>
                </a:solidFill>
              </a:rPr>
              <a:t> </a:t>
            </a:r>
            <a:r>
              <a:rPr lang="en-US" sz="4000" dirty="0" err="1">
                <a:solidFill>
                  <a:srgbClr val="002060"/>
                </a:solidFill>
              </a:rPr>
              <a:t>sáng</a:t>
            </a:r>
            <a:r>
              <a:rPr lang="en-US" sz="4000" dirty="0">
                <a:solidFill>
                  <a:srgbClr val="002060"/>
                </a:solidFill>
              </a:rPr>
              <a:t> </a:t>
            </a:r>
            <a:r>
              <a:rPr lang="en-US" sz="4000" dirty="0" err="1">
                <a:solidFill>
                  <a:srgbClr val="002060"/>
                </a:solidFill>
              </a:rPr>
              <a:t>từ</a:t>
            </a:r>
            <a:r>
              <a:rPr lang="en-US" sz="4000" dirty="0">
                <a:solidFill>
                  <a:srgbClr val="002060"/>
                </a:solidFill>
              </a:rPr>
              <a:t> </a:t>
            </a:r>
            <a:r>
              <a:rPr lang="en-US" sz="4000" dirty="0" err="1">
                <a:solidFill>
                  <a:srgbClr val="002060"/>
                </a:solidFill>
              </a:rPr>
              <a:t>không</a:t>
            </a:r>
            <a:r>
              <a:rPr lang="en-US" sz="4000" dirty="0">
                <a:solidFill>
                  <a:srgbClr val="002060"/>
                </a:solidFill>
              </a:rPr>
              <a:t> </a:t>
            </a:r>
            <a:r>
              <a:rPr lang="en-US" sz="4000" dirty="0" err="1">
                <a:solidFill>
                  <a:srgbClr val="002060"/>
                </a:solidFill>
              </a:rPr>
              <a:t>khí</a:t>
            </a:r>
            <a:r>
              <a:rPr lang="en-US" sz="4000" dirty="0">
                <a:solidFill>
                  <a:srgbClr val="002060"/>
                </a:solidFill>
              </a:rPr>
              <a:t> </a:t>
            </a:r>
            <a:r>
              <a:rPr lang="en-US" sz="4000" dirty="0" err="1">
                <a:solidFill>
                  <a:srgbClr val="002060"/>
                </a:solidFill>
              </a:rPr>
              <a:t>vào</a:t>
            </a:r>
            <a:r>
              <a:rPr lang="en-US" sz="4000" dirty="0">
                <a:solidFill>
                  <a:srgbClr val="002060"/>
                </a:solidFill>
              </a:rPr>
              <a:t> </a:t>
            </a:r>
            <a:r>
              <a:rPr lang="vi-VN" sz="4000" dirty="0">
                <a:solidFill>
                  <a:srgbClr val="002060"/>
                </a:solidFill>
              </a:rPr>
              <a:t>bản bán trụ</a:t>
            </a:r>
            <a:r>
              <a:rPr lang="en-US" sz="4000" dirty="0">
                <a:solidFill>
                  <a:srgbClr val="002060"/>
                </a:solidFill>
              </a:rPr>
              <a:t>.</a:t>
            </a:r>
            <a:r>
              <a:rPr lang="vi-VN" sz="4000" dirty="0">
                <a:solidFill>
                  <a:srgbClr val="002060"/>
                </a:solidFill>
              </a:rPr>
              <a:t> Rút ra nhận xét</a:t>
            </a:r>
            <a:endParaRPr lang="en-US" sz="4000" dirty="0">
              <a:solidFill>
                <a:srgbClr val="002060"/>
              </a:solidFill>
            </a:endParaRPr>
          </a:p>
        </p:txBody>
      </p:sp>
      <p:sp>
        <p:nvSpPr>
          <p:cNvPr id="2" name="TextBox 1">
            <a:extLst>
              <a:ext uri="{FF2B5EF4-FFF2-40B4-BE49-F238E27FC236}">
                <a16:creationId xmlns:a16="http://schemas.microsoft.com/office/drawing/2014/main" id="{C3EB429E-E97D-84EF-B538-BF06D2C9E1CF}"/>
              </a:ext>
            </a:extLst>
          </p:cNvPr>
          <p:cNvSpPr txBox="1"/>
          <p:nvPr/>
        </p:nvSpPr>
        <p:spPr>
          <a:xfrm>
            <a:off x="0" y="85431"/>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Tree>
    <p:extLst>
      <p:ext uri="{BB962C8B-B14F-4D97-AF65-F5344CB8AC3E}">
        <p14:creationId xmlns:p14="http://schemas.microsoft.com/office/powerpoint/2010/main" val="81068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7"/>
                                        </p:tgtEl>
                                        <p:attrNameLst>
                                          <p:attrName>style.visibility</p:attrName>
                                        </p:attrNameLst>
                                      </p:cBhvr>
                                      <p:to>
                                        <p:strVal val="visible"/>
                                      </p:to>
                                    </p:set>
                                    <p:animEffect transition="in" filter="barn(inVertical)">
                                      <p:cBhvr>
                                        <p:cTn id="7" dur="500"/>
                                        <p:tgtEl>
                                          <p:spTgt spid="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588"/>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44AD329-FFCF-5016-1D22-98518C738108}"/>
              </a:ext>
            </a:extLst>
          </p:cNvPr>
          <p:cNvSpPr/>
          <p:nvPr/>
        </p:nvSpPr>
        <p:spPr>
          <a:xfrm>
            <a:off x="581986" y="1133825"/>
            <a:ext cx="7246164" cy="3455572"/>
          </a:xfrm>
          <a:prstGeom prst="roundRect">
            <a:avLst/>
          </a:prstGeom>
          <a:noFill/>
          <a:ln w="28575">
            <a:solidFill>
              <a:srgbClr val="FFC84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oogle Shape;564;p40">
            <a:extLst>
              <a:ext uri="{FF2B5EF4-FFF2-40B4-BE49-F238E27FC236}">
                <a16:creationId xmlns:a16="http://schemas.microsoft.com/office/drawing/2014/main" id="{9067F61C-0EF6-8264-D56E-5B72D786438F}"/>
              </a:ext>
            </a:extLst>
          </p:cNvPr>
          <p:cNvGrpSpPr/>
          <p:nvPr/>
        </p:nvGrpSpPr>
        <p:grpSpPr>
          <a:xfrm>
            <a:off x="908120" y="4549512"/>
            <a:ext cx="258628" cy="258711"/>
            <a:chOff x="4370700" y="733563"/>
            <a:chExt cx="546550" cy="546727"/>
          </a:xfrm>
        </p:grpSpPr>
        <p:sp>
          <p:nvSpPr>
            <p:cNvPr id="17" name="Google Shape;565;p40">
              <a:extLst>
                <a:ext uri="{FF2B5EF4-FFF2-40B4-BE49-F238E27FC236}">
                  <a16:creationId xmlns:a16="http://schemas.microsoft.com/office/drawing/2014/main"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6;p40">
              <a:extLst>
                <a:ext uri="{FF2B5EF4-FFF2-40B4-BE49-F238E27FC236}">
                  <a16:creationId xmlns:a16="http://schemas.microsoft.com/office/drawing/2014/main"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7;p40">
              <a:extLst>
                <a:ext uri="{FF2B5EF4-FFF2-40B4-BE49-F238E27FC236}">
                  <a16:creationId xmlns:a16="http://schemas.microsoft.com/office/drawing/2014/main"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68;p40">
              <a:extLst>
                <a:ext uri="{FF2B5EF4-FFF2-40B4-BE49-F238E27FC236}">
                  <a16:creationId xmlns:a16="http://schemas.microsoft.com/office/drawing/2014/main"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9;p40">
              <a:extLst>
                <a:ext uri="{FF2B5EF4-FFF2-40B4-BE49-F238E27FC236}">
                  <a16:creationId xmlns:a16="http://schemas.microsoft.com/office/drawing/2014/main"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70;p40">
              <a:extLst>
                <a:ext uri="{FF2B5EF4-FFF2-40B4-BE49-F238E27FC236}">
                  <a16:creationId xmlns:a16="http://schemas.microsoft.com/office/drawing/2014/main"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71;p40">
            <a:extLst>
              <a:ext uri="{FF2B5EF4-FFF2-40B4-BE49-F238E27FC236}">
                <a16:creationId xmlns:a16="http://schemas.microsoft.com/office/drawing/2014/main" id="{A294672D-DC92-FA8F-1915-69ADB28875E8}"/>
              </a:ext>
            </a:extLst>
          </p:cNvPr>
          <p:cNvGrpSpPr/>
          <p:nvPr/>
        </p:nvGrpSpPr>
        <p:grpSpPr>
          <a:xfrm>
            <a:off x="8484308" y="910622"/>
            <a:ext cx="258628" cy="258711"/>
            <a:chOff x="4370700" y="733563"/>
            <a:chExt cx="546550" cy="546727"/>
          </a:xfrm>
        </p:grpSpPr>
        <p:sp>
          <p:nvSpPr>
            <p:cNvPr id="24" name="Google Shape;572;p40">
              <a:extLst>
                <a:ext uri="{FF2B5EF4-FFF2-40B4-BE49-F238E27FC236}">
                  <a16:creationId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3;p40">
              <a:extLst>
                <a:ext uri="{FF2B5EF4-FFF2-40B4-BE49-F238E27FC236}">
                  <a16:creationId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4;p40">
              <a:extLst>
                <a:ext uri="{FF2B5EF4-FFF2-40B4-BE49-F238E27FC236}">
                  <a16:creationId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5;p40">
              <a:extLst>
                <a:ext uri="{FF2B5EF4-FFF2-40B4-BE49-F238E27FC236}">
                  <a16:creationId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6;p40">
              <a:extLst>
                <a:ext uri="{FF2B5EF4-FFF2-40B4-BE49-F238E27FC236}">
                  <a16:creationId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7;p40">
              <a:extLst>
                <a:ext uri="{FF2B5EF4-FFF2-40B4-BE49-F238E27FC236}">
                  <a16:creationId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78;p40">
            <a:extLst>
              <a:ext uri="{FF2B5EF4-FFF2-40B4-BE49-F238E27FC236}">
                <a16:creationId xmlns:a16="http://schemas.microsoft.com/office/drawing/2014/main" id="{A446066B-D664-59F3-C5D4-50AE4DAD14FC}"/>
              </a:ext>
            </a:extLst>
          </p:cNvPr>
          <p:cNvGrpSpPr/>
          <p:nvPr/>
        </p:nvGrpSpPr>
        <p:grpSpPr>
          <a:xfrm>
            <a:off x="7660701" y="224539"/>
            <a:ext cx="475608" cy="475817"/>
            <a:chOff x="4370700" y="733563"/>
            <a:chExt cx="546550" cy="546727"/>
          </a:xfrm>
        </p:grpSpPr>
        <p:sp>
          <p:nvSpPr>
            <p:cNvPr id="31" name="Google Shape;579;p40">
              <a:extLst>
                <a:ext uri="{FF2B5EF4-FFF2-40B4-BE49-F238E27FC236}">
                  <a16:creationId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0;p40">
              <a:extLst>
                <a:ext uri="{FF2B5EF4-FFF2-40B4-BE49-F238E27FC236}">
                  <a16:creationId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1;p40">
              <a:extLst>
                <a:ext uri="{FF2B5EF4-FFF2-40B4-BE49-F238E27FC236}">
                  <a16:creationId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2;p40">
              <a:extLst>
                <a:ext uri="{FF2B5EF4-FFF2-40B4-BE49-F238E27FC236}">
                  <a16:creationId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p40">
              <a:extLst>
                <a:ext uri="{FF2B5EF4-FFF2-40B4-BE49-F238E27FC236}">
                  <a16:creationId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4;p40">
              <a:extLst>
                <a:ext uri="{FF2B5EF4-FFF2-40B4-BE49-F238E27FC236}">
                  <a16:creationId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C3EB429E-E97D-84EF-B538-BF06D2C9E1CF}"/>
              </a:ext>
            </a:extLst>
          </p:cNvPr>
          <p:cNvSpPr txBox="1"/>
          <p:nvPr/>
        </p:nvSpPr>
        <p:spPr>
          <a:xfrm>
            <a:off x="0" y="166253"/>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pic>
        <p:nvPicPr>
          <p:cNvPr id="3" name="Picture 2">
            <a:extLst>
              <a:ext uri="{FF2B5EF4-FFF2-40B4-BE49-F238E27FC236}">
                <a16:creationId xmlns:a16="http://schemas.microsoft.com/office/drawing/2014/main" id="{3CA9D9A5-E414-132B-02F3-6F5667D1A91E}"/>
              </a:ext>
            </a:extLst>
          </p:cNvPr>
          <p:cNvPicPr>
            <a:picLocks noChangeAspect="1"/>
          </p:cNvPicPr>
          <p:nvPr/>
        </p:nvPicPr>
        <p:blipFill>
          <a:blip r:embed="rId3"/>
          <a:stretch>
            <a:fillRect/>
          </a:stretch>
        </p:blipFill>
        <p:spPr>
          <a:xfrm>
            <a:off x="5795617" y="1701762"/>
            <a:ext cx="3193251" cy="3193251"/>
          </a:xfrm>
          <a:prstGeom prst="rect">
            <a:avLst/>
          </a:prstGeom>
        </p:spPr>
      </p:pic>
      <p:sp>
        <p:nvSpPr>
          <p:cNvPr id="6" name="TextBox 5">
            <a:extLst>
              <a:ext uri="{FF2B5EF4-FFF2-40B4-BE49-F238E27FC236}">
                <a16:creationId xmlns:a16="http://schemas.microsoft.com/office/drawing/2014/main" id="{254CF5D3-B54E-A61B-F87C-083CDAC3E8FC}"/>
              </a:ext>
            </a:extLst>
          </p:cNvPr>
          <p:cNvSpPr txBox="1"/>
          <p:nvPr/>
        </p:nvSpPr>
        <p:spPr>
          <a:xfrm>
            <a:off x="677006" y="1289660"/>
            <a:ext cx="6643463" cy="400110"/>
          </a:xfrm>
          <a:prstGeom prst="rect">
            <a:avLst/>
          </a:prstGeom>
          <a:noFill/>
        </p:spPr>
        <p:txBody>
          <a:bodyPr wrap="square">
            <a:spAutoFit/>
          </a:bodyPr>
          <a:lstStyle/>
          <a:p>
            <a:r>
              <a:rPr lang="vi-VN" sz="2000" b="1" dirty="0">
                <a:solidFill>
                  <a:srgbClr val="002060"/>
                </a:solidFill>
              </a:rPr>
              <a:t>Đ</a:t>
            </a:r>
            <a:r>
              <a:rPr lang="en-US" sz="2000" b="1" dirty="0" err="1">
                <a:solidFill>
                  <a:srgbClr val="002060"/>
                </a:solidFill>
              </a:rPr>
              <a:t>ường</a:t>
            </a:r>
            <a:r>
              <a:rPr lang="en-US" sz="2000" b="1" dirty="0">
                <a:solidFill>
                  <a:srgbClr val="002060"/>
                </a:solidFill>
              </a:rPr>
              <a:t> </a:t>
            </a:r>
            <a:r>
              <a:rPr lang="en-US" sz="2000" b="1" dirty="0" err="1">
                <a:solidFill>
                  <a:srgbClr val="002060"/>
                </a:solidFill>
              </a:rPr>
              <a:t>đi</a:t>
            </a:r>
            <a:r>
              <a:rPr lang="en-US" sz="2000" b="1" dirty="0">
                <a:solidFill>
                  <a:srgbClr val="002060"/>
                </a:solidFill>
              </a:rPr>
              <a:t> </a:t>
            </a:r>
            <a:r>
              <a:rPr lang="en-US" sz="2000" b="1" dirty="0" err="1">
                <a:solidFill>
                  <a:srgbClr val="002060"/>
                </a:solidFill>
              </a:rPr>
              <a:t>của</a:t>
            </a:r>
            <a:r>
              <a:rPr lang="en-US" sz="2000" b="1" dirty="0">
                <a:solidFill>
                  <a:srgbClr val="002060"/>
                </a:solidFill>
              </a:rPr>
              <a:t> </a:t>
            </a:r>
            <a:r>
              <a:rPr lang="en-US" sz="2000" b="1" dirty="0" err="1">
                <a:solidFill>
                  <a:srgbClr val="002060"/>
                </a:solidFill>
              </a:rPr>
              <a:t>tia</a:t>
            </a:r>
            <a:r>
              <a:rPr lang="en-US" sz="2000" b="1" dirty="0">
                <a:solidFill>
                  <a:srgbClr val="002060"/>
                </a:solidFill>
              </a:rPr>
              <a:t> </a:t>
            </a:r>
            <a:r>
              <a:rPr lang="en-US" sz="2000" b="1" dirty="0" err="1">
                <a:solidFill>
                  <a:srgbClr val="002060"/>
                </a:solidFill>
              </a:rPr>
              <a:t>sáng</a:t>
            </a:r>
            <a:r>
              <a:rPr lang="en-US" sz="2000" b="1" dirty="0">
                <a:solidFill>
                  <a:srgbClr val="002060"/>
                </a:solidFill>
              </a:rPr>
              <a:t> </a:t>
            </a:r>
            <a:r>
              <a:rPr lang="en-US" sz="2000" b="1" dirty="0" err="1">
                <a:solidFill>
                  <a:srgbClr val="002060"/>
                </a:solidFill>
              </a:rPr>
              <a:t>từ</a:t>
            </a:r>
            <a:r>
              <a:rPr lang="en-US" sz="2000" b="1" dirty="0">
                <a:solidFill>
                  <a:srgbClr val="002060"/>
                </a:solidFill>
              </a:rPr>
              <a:t> </a:t>
            </a:r>
            <a:r>
              <a:rPr lang="en-US" sz="2000" b="1" dirty="0" err="1">
                <a:solidFill>
                  <a:srgbClr val="002060"/>
                </a:solidFill>
              </a:rPr>
              <a:t>không</a:t>
            </a:r>
            <a:r>
              <a:rPr lang="en-US" sz="2000" b="1" dirty="0">
                <a:solidFill>
                  <a:srgbClr val="002060"/>
                </a:solidFill>
              </a:rPr>
              <a:t> </a:t>
            </a:r>
            <a:r>
              <a:rPr lang="en-US" sz="2000" b="1" dirty="0" err="1">
                <a:solidFill>
                  <a:srgbClr val="002060"/>
                </a:solidFill>
              </a:rPr>
              <a:t>khí</a:t>
            </a:r>
            <a:r>
              <a:rPr lang="en-US" sz="2000" b="1" dirty="0">
                <a:solidFill>
                  <a:srgbClr val="002060"/>
                </a:solidFill>
              </a:rPr>
              <a:t> </a:t>
            </a:r>
            <a:r>
              <a:rPr lang="en-US" sz="2000" b="1" dirty="0" err="1">
                <a:solidFill>
                  <a:srgbClr val="002060"/>
                </a:solidFill>
              </a:rPr>
              <a:t>vào</a:t>
            </a:r>
            <a:r>
              <a:rPr lang="en-US" sz="2000" b="1" dirty="0">
                <a:solidFill>
                  <a:srgbClr val="002060"/>
                </a:solidFill>
              </a:rPr>
              <a:t> </a:t>
            </a:r>
            <a:r>
              <a:rPr lang="vi-VN" sz="2000" b="1" dirty="0">
                <a:solidFill>
                  <a:srgbClr val="002060"/>
                </a:solidFill>
              </a:rPr>
              <a:t>bản bán trụ</a:t>
            </a:r>
            <a:endParaRPr lang="en-US" sz="2000" b="1" dirty="0"/>
          </a:p>
        </p:txBody>
      </p:sp>
      <p:sp>
        <p:nvSpPr>
          <p:cNvPr id="9" name="Freeform: Shape 8">
            <a:extLst>
              <a:ext uri="{FF2B5EF4-FFF2-40B4-BE49-F238E27FC236}">
                <a16:creationId xmlns:a16="http://schemas.microsoft.com/office/drawing/2014/main" id="{13E6DE2F-4389-2CF1-F378-AC6E7F0FEB8B}"/>
              </a:ext>
            </a:extLst>
          </p:cNvPr>
          <p:cNvSpPr/>
          <p:nvPr/>
        </p:nvSpPr>
        <p:spPr>
          <a:xfrm>
            <a:off x="3348384" y="1751426"/>
            <a:ext cx="1325880" cy="2651760"/>
          </a:xfrm>
          <a:custGeom>
            <a:avLst/>
            <a:gdLst>
              <a:gd name="connsiteX0" fmla="*/ 0 w 1325880"/>
              <a:gd name="connsiteY0" fmla="*/ 0 h 2651760"/>
              <a:gd name="connsiteX1" fmla="*/ 1325880 w 1325880"/>
              <a:gd name="connsiteY1" fmla="*/ 1325880 h 2651760"/>
              <a:gd name="connsiteX2" fmla="*/ 0 w 1325880"/>
              <a:gd name="connsiteY2" fmla="*/ 2651760 h 2651760"/>
            </a:gdLst>
            <a:ahLst/>
            <a:cxnLst>
              <a:cxn ang="0">
                <a:pos x="connsiteX0" y="connsiteY0"/>
              </a:cxn>
              <a:cxn ang="0">
                <a:pos x="connsiteX1" y="connsiteY1"/>
              </a:cxn>
              <a:cxn ang="0">
                <a:pos x="connsiteX2" y="connsiteY2"/>
              </a:cxn>
            </a:cxnLst>
            <a:rect l="l" t="t" r="r" b="b"/>
            <a:pathLst>
              <a:path w="1325880" h="2651760">
                <a:moveTo>
                  <a:pt x="0" y="0"/>
                </a:moveTo>
                <a:cubicBezTo>
                  <a:pt x="732263" y="0"/>
                  <a:pt x="1325880" y="593617"/>
                  <a:pt x="1325880" y="1325880"/>
                </a:cubicBezTo>
                <a:cubicBezTo>
                  <a:pt x="1325880" y="2058143"/>
                  <a:pt x="732263" y="2651760"/>
                  <a:pt x="0" y="2651760"/>
                </a:cubicBezTo>
                <a:close/>
              </a:path>
            </a:pathLst>
          </a:custGeom>
          <a:solidFill>
            <a:schemeClr val="accent6"/>
          </a:solidFill>
          <a:ln w="1270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5" name="Group 14">
            <a:extLst>
              <a:ext uri="{FF2B5EF4-FFF2-40B4-BE49-F238E27FC236}">
                <a16:creationId xmlns:a16="http://schemas.microsoft.com/office/drawing/2014/main" id="{FC2A4D13-BD53-EB00-00F1-FFFAD71FFEC6}"/>
              </a:ext>
            </a:extLst>
          </p:cNvPr>
          <p:cNvGrpSpPr/>
          <p:nvPr/>
        </p:nvGrpSpPr>
        <p:grpSpPr>
          <a:xfrm>
            <a:off x="2494640" y="1979356"/>
            <a:ext cx="840761" cy="721532"/>
            <a:chOff x="1148858" y="1453938"/>
            <a:chExt cx="840761" cy="721532"/>
          </a:xfrm>
        </p:grpSpPr>
        <p:cxnSp>
          <p:nvCxnSpPr>
            <p:cNvPr id="10" name="Straight Connector 9">
              <a:extLst>
                <a:ext uri="{FF2B5EF4-FFF2-40B4-BE49-F238E27FC236}">
                  <a16:creationId xmlns:a16="http://schemas.microsoft.com/office/drawing/2014/main" id="{8163F544-BC50-FC2E-8B3A-40432CDEC859}"/>
                </a:ext>
              </a:extLst>
            </p:cNvPr>
            <p:cNvCxnSpPr>
              <a:cxnSpLocks/>
            </p:cNvCxnSpPr>
            <p:nvPr/>
          </p:nvCxnSpPr>
          <p:spPr>
            <a:xfrm rot="21144240">
              <a:off x="1556359" y="1753446"/>
              <a:ext cx="433260" cy="422024"/>
            </a:xfrm>
            <a:prstGeom prst="line">
              <a:avLst/>
            </a:prstGeom>
            <a:ln w="28575">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7834AA6-44D5-5D82-AB67-456E1CC64E2E}"/>
                </a:ext>
              </a:extLst>
            </p:cNvPr>
            <p:cNvCxnSpPr>
              <a:cxnSpLocks/>
            </p:cNvCxnSpPr>
            <p:nvPr/>
          </p:nvCxnSpPr>
          <p:spPr>
            <a:xfrm rot="21144240">
              <a:off x="1148858" y="1453938"/>
              <a:ext cx="433261" cy="417600"/>
            </a:xfrm>
            <a:prstGeom prst="straightConnector1">
              <a:avLst/>
            </a:prstGeom>
            <a:ln w="28575">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C5B6C631-F44E-DB8E-DBD1-B3DF2F247F2A}"/>
              </a:ext>
            </a:extLst>
          </p:cNvPr>
          <p:cNvGrpSpPr/>
          <p:nvPr/>
        </p:nvGrpSpPr>
        <p:grpSpPr>
          <a:xfrm rot="18936908">
            <a:off x="3488468" y="2458556"/>
            <a:ext cx="1051401" cy="733178"/>
            <a:chOff x="1840749" y="2351402"/>
            <a:chExt cx="1051401" cy="733178"/>
          </a:xfrm>
        </p:grpSpPr>
        <p:cxnSp>
          <p:nvCxnSpPr>
            <p:cNvPr id="12" name="Straight Connector 11">
              <a:extLst>
                <a:ext uri="{FF2B5EF4-FFF2-40B4-BE49-F238E27FC236}">
                  <a16:creationId xmlns:a16="http://schemas.microsoft.com/office/drawing/2014/main" id="{247280A8-670E-2EF8-20F2-3BB212E9AA86}"/>
                </a:ext>
              </a:extLst>
            </p:cNvPr>
            <p:cNvCxnSpPr>
              <a:cxnSpLocks/>
              <a:endCxn id="9" idx="1"/>
            </p:cNvCxnSpPr>
            <p:nvPr/>
          </p:nvCxnSpPr>
          <p:spPr>
            <a:xfrm rot="2663092">
              <a:off x="1986857" y="2795280"/>
              <a:ext cx="905293" cy="289300"/>
            </a:xfrm>
            <a:prstGeom prst="line">
              <a:avLst/>
            </a:prstGeom>
            <a:ln w="28575">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0061E92-2E74-E8DE-62FA-96CC259D51C0}"/>
                </a:ext>
              </a:extLst>
            </p:cNvPr>
            <p:cNvCxnSpPr>
              <a:cxnSpLocks/>
            </p:cNvCxnSpPr>
            <p:nvPr/>
          </p:nvCxnSpPr>
          <p:spPr>
            <a:xfrm rot="2663092">
              <a:off x="1840749" y="2351402"/>
              <a:ext cx="690351" cy="219680"/>
            </a:xfrm>
            <a:prstGeom prst="straightConnector1">
              <a:avLst/>
            </a:prstGeom>
            <a:ln w="28575">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CABE4029-203C-F8E6-1AFB-013979E9287A}"/>
              </a:ext>
            </a:extLst>
          </p:cNvPr>
          <p:cNvGrpSpPr/>
          <p:nvPr/>
        </p:nvGrpSpPr>
        <p:grpSpPr>
          <a:xfrm>
            <a:off x="4674264" y="3027075"/>
            <a:ext cx="840761" cy="721532"/>
            <a:chOff x="1148858" y="1453938"/>
            <a:chExt cx="840761" cy="721532"/>
          </a:xfrm>
        </p:grpSpPr>
        <p:cxnSp>
          <p:nvCxnSpPr>
            <p:cNvPr id="48" name="Straight Connector 47">
              <a:extLst>
                <a:ext uri="{FF2B5EF4-FFF2-40B4-BE49-F238E27FC236}">
                  <a16:creationId xmlns:a16="http://schemas.microsoft.com/office/drawing/2014/main" id="{A55C2018-EBD9-2BA4-9389-4DB59A60447D}"/>
                </a:ext>
              </a:extLst>
            </p:cNvPr>
            <p:cNvCxnSpPr>
              <a:cxnSpLocks/>
            </p:cNvCxnSpPr>
            <p:nvPr/>
          </p:nvCxnSpPr>
          <p:spPr>
            <a:xfrm rot="21144240">
              <a:off x="1556359" y="1753446"/>
              <a:ext cx="433260" cy="422024"/>
            </a:xfrm>
            <a:prstGeom prst="line">
              <a:avLst/>
            </a:prstGeom>
            <a:ln w="28575">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1FF79AE-6D17-B9DD-E34C-E6F7F2389F78}"/>
                </a:ext>
              </a:extLst>
            </p:cNvPr>
            <p:cNvCxnSpPr>
              <a:cxnSpLocks/>
            </p:cNvCxnSpPr>
            <p:nvPr/>
          </p:nvCxnSpPr>
          <p:spPr>
            <a:xfrm rot="21144240">
              <a:off x="1148858" y="1453938"/>
              <a:ext cx="433261" cy="417600"/>
            </a:xfrm>
            <a:prstGeom prst="straightConnector1">
              <a:avLst/>
            </a:prstGeom>
            <a:ln w="28575">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364073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wipe(left)">
                                      <p:cBhvr>
                                        <p:cTn id="26" dur="500"/>
                                        <p:tgtEl>
                                          <p:spTgt spid="37"/>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wipe(left)">
                                      <p:cBhvr>
                                        <p:cTn id="3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 name="Rectangle 4">
            <a:extLst>
              <a:ext uri="{FF2B5EF4-FFF2-40B4-BE49-F238E27FC236}">
                <a16:creationId xmlns:a16="http://schemas.microsoft.com/office/drawing/2014/main" id="{E74EECC4-6C8B-BCE4-9B32-6A34D7048937}"/>
              </a:ext>
            </a:extLst>
          </p:cNvPr>
          <p:cNvSpPr/>
          <p:nvPr/>
        </p:nvSpPr>
        <p:spPr>
          <a:xfrm>
            <a:off x="581985" y="1542722"/>
            <a:ext cx="8400357" cy="2512983"/>
          </a:xfrm>
          <a:prstGeom prst="rect">
            <a:avLst/>
          </a:prstGeom>
          <a:noFill/>
          <a:ln w="28575">
            <a:solidFill>
              <a:srgbClr val="FFC84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2" name="Google Shape;612;p41"/>
          <p:cNvGrpSpPr/>
          <p:nvPr/>
        </p:nvGrpSpPr>
        <p:grpSpPr>
          <a:xfrm>
            <a:off x="276508" y="4080808"/>
            <a:ext cx="865500" cy="865500"/>
            <a:chOff x="5810350" y="1833231"/>
            <a:chExt cx="865500" cy="865500"/>
          </a:xfrm>
        </p:grpSpPr>
        <p:sp>
          <p:nvSpPr>
            <p:cNvPr id="613" name="Google Shape;613;p41"/>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1"/>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1"/>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564;p40">
            <a:extLst>
              <a:ext uri="{FF2B5EF4-FFF2-40B4-BE49-F238E27FC236}">
                <a16:creationId xmlns:a16="http://schemas.microsoft.com/office/drawing/2014/main" id="{9067F61C-0EF6-8264-D56E-5B72D786438F}"/>
              </a:ext>
            </a:extLst>
          </p:cNvPr>
          <p:cNvGrpSpPr/>
          <p:nvPr/>
        </p:nvGrpSpPr>
        <p:grpSpPr>
          <a:xfrm>
            <a:off x="7072543" y="181738"/>
            <a:ext cx="258628" cy="258711"/>
            <a:chOff x="4370700" y="733563"/>
            <a:chExt cx="546550" cy="546727"/>
          </a:xfrm>
        </p:grpSpPr>
        <p:sp>
          <p:nvSpPr>
            <p:cNvPr id="17" name="Google Shape;565;p40">
              <a:extLst>
                <a:ext uri="{FF2B5EF4-FFF2-40B4-BE49-F238E27FC236}">
                  <a16:creationId xmlns:a16="http://schemas.microsoft.com/office/drawing/2014/main"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6;p40">
              <a:extLst>
                <a:ext uri="{FF2B5EF4-FFF2-40B4-BE49-F238E27FC236}">
                  <a16:creationId xmlns:a16="http://schemas.microsoft.com/office/drawing/2014/main"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7;p40">
              <a:extLst>
                <a:ext uri="{FF2B5EF4-FFF2-40B4-BE49-F238E27FC236}">
                  <a16:creationId xmlns:a16="http://schemas.microsoft.com/office/drawing/2014/main"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68;p40">
              <a:extLst>
                <a:ext uri="{FF2B5EF4-FFF2-40B4-BE49-F238E27FC236}">
                  <a16:creationId xmlns:a16="http://schemas.microsoft.com/office/drawing/2014/main"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9;p40">
              <a:extLst>
                <a:ext uri="{FF2B5EF4-FFF2-40B4-BE49-F238E27FC236}">
                  <a16:creationId xmlns:a16="http://schemas.microsoft.com/office/drawing/2014/main"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70;p40">
              <a:extLst>
                <a:ext uri="{FF2B5EF4-FFF2-40B4-BE49-F238E27FC236}">
                  <a16:creationId xmlns:a16="http://schemas.microsoft.com/office/drawing/2014/main"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71;p40">
            <a:extLst>
              <a:ext uri="{FF2B5EF4-FFF2-40B4-BE49-F238E27FC236}">
                <a16:creationId xmlns:a16="http://schemas.microsoft.com/office/drawing/2014/main" id="{A294672D-DC92-FA8F-1915-69ADB28875E8}"/>
              </a:ext>
            </a:extLst>
          </p:cNvPr>
          <p:cNvGrpSpPr/>
          <p:nvPr/>
        </p:nvGrpSpPr>
        <p:grpSpPr>
          <a:xfrm>
            <a:off x="8663300" y="150410"/>
            <a:ext cx="258628" cy="258711"/>
            <a:chOff x="4370700" y="733563"/>
            <a:chExt cx="546550" cy="546727"/>
          </a:xfrm>
        </p:grpSpPr>
        <p:sp>
          <p:nvSpPr>
            <p:cNvPr id="24" name="Google Shape;572;p40">
              <a:extLst>
                <a:ext uri="{FF2B5EF4-FFF2-40B4-BE49-F238E27FC236}">
                  <a16:creationId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3;p40">
              <a:extLst>
                <a:ext uri="{FF2B5EF4-FFF2-40B4-BE49-F238E27FC236}">
                  <a16:creationId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4;p40">
              <a:extLst>
                <a:ext uri="{FF2B5EF4-FFF2-40B4-BE49-F238E27FC236}">
                  <a16:creationId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5;p40">
              <a:extLst>
                <a:ext uri="{FF2B5EF4-FFF2-40B4-BE49-F238E27FC236}">
                  <a16:creationId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6;p40">
              <a:extLst>
                <a:ext uri="{FF2B5EF4-FFF2-40B4-BE49-F238E27FC236}">
                  <a16:creationId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7;p40">
              <a:extLst>
                <a:ext uri="{FF2B5EF4-FFF2-40B4-BE49-F238E27FC236}">
                  <a16:creationId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78;p40">
            <a:extLst>
              <a:ext uri="{FF2B5EF4-FFF2-40B4-BE49-F238E27FC236}">
                <a16:creationId xmlns:a16="http://schemas.microsoft.com/office/drawing/2014/main" id="{A446066B-D664-59F3-C5D4-50AE4DAD14FC}"/>
              </a:ext>
            </a:extLst>
          </p:cNvPr>
          <p:cNvGrpSpPr/>
          <p:nvPr/>
        </p:nvGrpSpPr>
        <p:grpSpPr>
          <a:xfrm>
            <a:off x="7935926" y="253278"/>
            <a:ext cx="475608" cy="475817"/>
            <a:chOff x="4370700" y="733563"/>
            <a:chExt cx="546550" cy="546727"/>
          </a:xfrm>
        </p:grpSpPr>
        <p:sp>
          <p:nvSpPr>
            <p:cNvPr id="31" name="Google Shape;579;p40">
              <a:extLst>
                <a:ext uri="{FF2B5EF4-FFF2-40B4-BE49-F238E27FC236}">
                  <a16:creationId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0;p40">
              <a:extLst>
                <a:ext uri="{FF2B5EF4-FFF2-40B4-BE49-F238E27FC236}">
                  <a16:creationId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1;p40">
              <a:extLst>
                <a:ext uri="{FF2B5EF4-FFF2-40B4-BE49-F238E27FC236}">
                  <a16:creationId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2;p40">
              <a:extLst>
                <a:ext uri="{FF2B5EF4-FFF2-40B4-BE49-F238E27FC236}">
                  <a16:creationId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p40">
              <a:extLst>
                <a:ext uri="{FF2B5EF4-FFF2-40B4-BE49-F238E27FC236}">
                  <a16:creationId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4;p40">
              <a:extLst>
                <a:ext uri="{FF2B5EF4-FFF2-40B4-BE49-F238E27FC236}">
                  <a16:creationId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TextBox 39">
            <a:extLst>
              <a:ext uri="{FF2B5EF4-FFF2-40B4-BE49-F238E27FC236}">
                <a16:creationId xmlns:a16="http://schemas.microsoft.com/office/drawing/2014/main" id="{99A99A61-A734-CD0B-CDD1-A464B91936C7}"/>
              </a:ext>
            </a:extLst>
          </p:cNvPr>
          <p:cNvSpPr txBox="1"/>
          <p:nvPr/>
        </p:nvSpPr>
        <p:spPr>
          <a:xfrm>
            <a:off x="681760" y="1965175"/>
            <a:ext cx="7616111" cy="867482"/>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a:solidFill>
                  <a:schemeClr val="accent6"/>
                </a:solidFill>
                <a:latin typeface="Fira Sans Condensed Medium" panose="020B0603050000020004" pitchFamily="34" charset="0"/>
              </a:defRPr>
            </a:lvl1pPr>
          </a:lstStyle>
          <a:p>
            <a:pPr algn="l">
              <a:lnSpc>
                <a:spcPct val="120000"/>
              </a:lnSpc>
            </a:pPr>
            <a:r>
              <a:rPr lang="en-US" sz="2200" dirty="0">
                <a:solidFill>
                  <a:schemeClr val="bg1">
                    <a:lumMod val="10000"/>
                  </a:schemeClr>
                </a:solidFill>
                <a:latin typeface="+mn-lt"/>
              </a:rPr>
              <a:t>K</a:t>
            </a:r>
            <a:r>
              <a:rPr lang="vi-VN" sz="2200" dirty="0">
                <a:solidFill>
                  <a:schemeClr val="bg1">
                    <a:lumMod val="10000"/>
                  </a:schemeClr>
                </a:solidFill>
                <a:latin typeface="+mn-lt"/>
              </a:rPr>
              <a:t>hi truyền từ không khí sang thủy tinh, tia sáng bị lệch khỏi phương truyền ban đầu tại mặt phân cách 2 môi trường</a:t>
            </a:r>
            <a:r>
              <a:rPr lang="en-US" sz="2200" dirty="0">
                <a:solidFill>
                  <a:schemeClr val="bg1">
                    <a:lumMod val="10000"/>
                  </a:schemeClr>
                </a:solidFill>
                <a:latin typeface="+mn-lt"/>
              </a:rPr>
              <a:t>.</a:t>
            </a:r>
          </a:p>
        </p:txBody>
      </p:sp>
      <p:grpSp>
        <p:nvGrpSpPr>
          <p:cNvPr id="4" name="Group 3">
            <a:extLst>
              <a:ext uri="{FF2B5EF4-FFF2-40B4-BE49-F238E27FC236}">
                <a16:creationId xmlns:a16="http://schemas.microsoft.com/office/drawing/2014/main" id="{EAB25CFB-6CA0-ABB7-E579-3425A53BA4BC}"/>
              </a:ext>
            </a:extLst>
          </p:cNvPr>
          <p:cNvGrpSpPr/>
          <p:nvPr/>
        </p:nvGrpSpPr>
        <p:grpSpPr>
          <a:xfrm>
            <a:off x="256394" y="1229583"/>
            <a:ext cx="1472560" cy="623522"/>
            <a:chOff x="1464857" y="1167504"/>
            <a:chExt cx="1472560" cy="623522"/>
          </a:xfrm>
        </p:grpSpPr>
        <p:sp>
          <p:nvSpPr>
            <p:cNvPr id="52" name="Google Shape;4602;p73">
              <a:extLst>
                <a:ext uri="{FF2B5EF4-FFF2-40B4-BE49-F238E27FC236}">
                  <a16:creationId xmlns:a16="http://schemas.microsoft.com/office/drawing/2014/main" id="{75335544-5040-F378-8D12-30191B4DC913}"/>
                </a:ext>
              </a:extLst>
            </p:cNvPr>
            <p:cNvSpPr/>
            <p:nvPr/>
          </p:nvSpPr>
          <p:spPr>
            <a:xfrm rot="16200000">
              <a:off x="1900535" y="754144"/>
              <a:ext cx="623522" cy="1450242"/>
            </a:xfrm>
            <a:prstGeom prst="roundRect">
              <a:avLst>
                <a:gd name="adj" fmla="val 28718"/>
              </a:avLst>
            </a:prstGeom>
            <a:solidFill>
              <a:srgbClr val="FFD6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TextBox 52">
              <a:extLst>
                <a:ext uri="{FF2B5EF4-FFF2-40B4-BE49-F238E27FC236}">
                  <a16:creationId xmlns:a16="http://schemas.microsoft.com/office/drawing/2014/main" id="{B3139A8A-7012-3515-50F9-8ECF591DBD7F}"/>
                </a:ext>
              </a:extLst>
            </p:cNvPr>
            <p:cNvSpPr txBox="1"/>
            <p:nvPr/>
          </p:nvSpPr>
          <p:spPr>
            <a:xfrm>
              <a:off x="1464857" y="1260442"/>
              <a:ext cx="1408887"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2400" b="1" noProof="0" dirty="0" err="1">
                  <a:solidFill>
                    <a:sysClr val="windowText" lastClr="000000"/>
                  </a:solidFill>
                  <a:latin typeface="Merriweather" panose="00000500000000000000" pitchFamily="2" charset="-93"/>
                </a:rPr>
                <a:t>Kết</a:t>
              </a:r>
              <a:r>
                <a:rPr lang="en-US" sz="2400" b="1" noProof="0" dirty="0">
                  <a:solidFill>
                    <a:sysClr val="windowText" lastClr="000000"/>
                  </a:solidFill>
                  <a:latin typeface="Merriweather" panose="00000500000000000000" pitchFamily="2" charset="-93"/>
                </a:rPr>
                <a:t> </a:t>
              </a:r>
              <a:r>
                <a:rPr lang="en-US" sz="2400" b="1" noProof="0" dirty="0" err="1">
                  <a:solidFill>
                    <a:sysClr val="windowText" lastClr="000000"/>
                  </a:solidFill>
                  <a:latin typeface="Merriweather" panose="00000500000000000000" pitchFamily="2" charset="-93"/>
                </a:rPr>
                <a:t>quả</a:t>
              </a:r>
              <a:endParaRPr kumimoji="0" lang="en-US" sz="2400" b="1" i="0" u="none" strike="noStrike" kern="0" cap="none" spc="0" normalizeH="0" baseline="0" noProof="0" dirty="0">
                <a:ln>
                  <a:noFill/>
                </a:ln>
                <a:solidFill>
                  <a:sysClr val="windowText" lastClr="000000"/>
                </a:solidFill>
                <a:effectLst/>
                <a:uLnTx/>
                <a:uFillTx/>
                <a:latin typeface="Merriweather" panose="00000500000000000000" pitchFamily="2" charset="-93"/>
                <a:cs typeface="Arial"/>
                <a:sym typeface="Arial"/>
              </a:endParaRPr>
            </a:p>
          </p:txBody>
        </p:sp>
      </p:grpSp>
      <p:grpSp>
        <p:nvGrpSpPr>
          <p:cNvPr id="58" name="Google Shape;616;p41">
            <a:extLst>
              <a:ext uri="{FF2B5EF4-FFF2-40B4-BE49-F238E27FC236}">
                <a16:creationId xmlns:a16="http://schemas.microsoft.com/office/drawing/2014/main" id="{08990A69-089D-8329-AD54-4EE1F00A3569}"/>
              </a:ext>
            </a:extLst>
          </p:cNvPr>
          <p:cNvGrpSpPr/>
          <p:nvPr/>
        </p:nvGrpSpPr>
        <p:grpSpPr>
          <a:xfrm>
            <a:off x="3491669" y="4558372"/>
            <a:ext cx="478016" cy="478016"/>
            <a:chOff x="5810350" y="1833231"/>
            <a:chExt cx="865500" cy="865500"/>
          </a:xfrm>
        </p:grpSpPr>
        <p:sp>
          <p:nvSpPr>
            <p:cNvPr id="59" name="Google Shape;617;p41">
              <a:extLst>
                <a:ext uri="{FF2B5EF4-FFF2-40B4-BE49-F238E27FC236}">
                  <a16:creationId xmlns:a16="http://schemas.microsoft.com/office/drawing/2014/main" id="{FCBF8F80-2DDF-FEFA-5B1A-375A801D1E30}"/>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18;p41">
              <a:extLst>
                <a:ext uri="{FF2B5EF4-FFF2-40B4-BE49-F238E27FC236}">
                  <a16:creationId xmlns:a16="http://schemas.microsoft.com/office/drawing/2014/main" id="{B614ACE7-163C-6D63-F164-8AF6665372F6}"/>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9;p41">
              <a:extLst>
                <a:ext uri="{FF2B5EF4-FFF2-40B4-BE49-F238E27FC236}">
                  <a16:creationId xmlns:a16="http://schemas.microsoft.com/office/drawing/2014/main" id="{1A07007D-28EB-CA57-DC8B-36CCE61085D9}"/>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620;p41">
            <a:extLst>
              <a:ext uri="{FF2B5EF4-FFF2-40B4-BE49-F238E27FC236}">
                <a16:creationId xmlns:a16="http://schemas.microsoft.com/office/drawing/2014/main" id="{AF06D647-54AD-F5DC-491A-A26ED794766B}"/>
              </a:ext>
            </a:extLst>
          </p:cNvPr>
          <p:cNvGrpSpPr/>
          <p:nvPr/>
        </p:nvGrpSpPr>
        <p:grpSpPr>
          <a:xfrm>
            <a:off x="2580244" y="4530582"/>
            <a:ext cx="355894" cy="355894"/>
            <a:chOff x="5810350" y="1833231"/>
            <a:chExt cx="865500" cy="865500"/>
          </a:xfrm>
        </p:grpSpPr>
        <p:sp>
          <p:nvSpPr>
            <p:cNvPr id="63" name="Google Shape;621;p41">
              <a:extLst>
                <a:ext uri="{FF2B5EF4-FFF2-40B4-BE49-F238E27FC236}">
                  <a16:creationId xmlns:a16="http://schemas.microsoft.com/office/drawing/2014/main" id="{696F92EF-F946-B9E9-0C23-44CE7ECEF407}"/>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622;p41">
              <a:extLst>
                <a:ext uri="{FF2B5EF4-FFF2-40B4-BE49-F238E27FC236}">
                  <a16:creationId xmlns:a16="http://schemas.microsoft.com/office/drawing/2014/main" id="{764AD8AF-59FC-F005-98AB-160CA3B9FB9D}"/>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623;p41">
              <a:extLst>
                <a:ext uri="{FF2B5EF4-FFF2-40B4-BE49-F238E27FC236}">
                  <a16:creationId xmlns:a16="http://schemas.microsoft.com/office/drawing/2014/main" id="{3008FCCC-5289-5801-C351-8932440B637F}"/>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624;p41">
            <a:extLst>
              <a:ext uri="{FF2B5EF4-FFF2-40B4-BE49-F238E27FC236}">
                <a16:creationId xmlns:a16="http://schemas.microsoft.com/office/drawing/2014/main" id="{840DB862-FFA8-14B9-2273-F67C4020479A}"/>
              </a:ext>
            </a:extLst>
          </p:cNvPr>
          <p:cNvGrpSpPr/>
          <p:nvPr/>
        </p:nvGrpSpPr>
        <p:grpSpPr>
          <a:xfrm>
            <a:off x="2061001" y="4300965"/>
            <a:ext cx="229617" cy="229617"/>
            <a:chOff x="5810350" y="1833231"/>
            <a:chExt cx="865500" cy="865500"/>
          </a:xfrm>
        </p:grpSpPr>
        <p:sp>
          <p:nvSpPr>
            <p:cNvPr id="579" name="Google Shape;625;p41">
              <a:extLst>
                <a:ext uri="{FF2B5EF4-FFF2-40B4-BE49-F238E27FC236}">
                  <a16:creationId xmlns:a16="http://schemas.microsoft.com/office/drawing/2014/main" id="{4F37B42F-CA90-91F2-BA91-AA237D229AC5}"/>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626;p41">
              <a:extLst>
                <a:ext uri="{FF2B5EF4-FFF2-40B4-BE49-F238E27FC236}">
                  <a16:creationId xmlns:a16="http://schemas.microsoft.com/office/drawing/2014/main" id="{2A5BBAEC-1D32-E118-C36D-31F3B7930E42}"/>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627;p41">
              <a:extLst>
                <a:ext uri="{FF2B5EF4-FFF2-40B4-BE49-F238E27FC236}">
                  <a16:creationId xmlns:a16="http://schemas.microsoft.com/office/drawing/2014/main" id="{09082F0D-D6C2-2B5A-7137-1BA69DB92A9D}"/>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99A36493-FDA3-4462-39D5-6CE5E8973356}"/>
              </a:ext>
            </a:extLst>
          </p:cNvPr>
          <p:cNvSpPr txBox="1"/>
          <p:nvPr/>
        </p:nvSpPr>
        <p:spPr>
          <a:xfrm>
            <a:off x="68135" y="574305"/>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grpSp>
        <p:nvGrpSpPr>
          <p:cNvPr id="6" name="Google Shape;1483;p69">
            <a:extLst>
              <a:ext uri="{FF2B5EF4-FFF2-40B4-BE49-F238E27FC236}">
                <a16:creationId xmlns:a16="http://schemas.microsoft.com/office/drawing/2014/main" id="{36D14B53-2A1C-7289-37BD-41AD70ABFBB3}"/>
              </a:ext>
            </a:extLst>
          </p:cNvPr>
          <p:cNvGrpSpPr/>
          <p:nvPr/>
        </p:nvGrpSpPr>
        <p:grpSpPr>
          <a:xfrm>
            <a:off x="8304208" y="989763"/>
            <a:ext cx="718183" cy="1270201"/>
            <a:chOff x="3614875" y="2375550"/>
            <a:chExt cx="718183" cy="1270201"/>
          </a:xfrm>
        </p:grpSpPr>
        <p:sp>
          <p:nvSpPr>
            <p:cNvPr id="7" name="Google Shape;1484;p69">
              <a:extLst>
                <a:ext uri="{FF2B5EF4-FFF2-40B4-BE49-F238E27FC236}">
                  <a16:creationId xmlns:a16="http://schemas.microsoft.com/office/drawing/2014/main" id="{3484EE51-A56F-2CE8-5622-178025058FAF}"/>
                </a:ext>
              </a:extLst>
            </p:cNvPr>
            <p:cNvSpPr/>
            <p:nvPr/>
          </p:nvSpPr>
          <p:spPr>
            <a:xfrm>
              <a:off x="3766600" y="3128968"/>
              <a:ext cx="414729" cy="252259"/>
            </a:xfrm>
            <a:custGeom>
              <a:avLst/>
              <a:gdLst/>
              <a:ahLst/>
              <a:cxnLst/>
              <a:rect l="l" t="t" r="r" b="b"/>
              <a:pathLst>
                <a:path w="10037" h="6105" extrusionOk="0">
                  <a:moveTo>
                    <a:pt x="1" y="1"/>
                  </a:moveTo>
                  <a:cubicBezTo>
                    <a:pt x="1" y="1"/>
                    <a:pt x="1268" y="2380"/>
                    <a:pt x="1268" y="3557"/>
                  </a:cubicBezTo>
                  <a:lnTo>
                    <a:pt x="1268" y="5329"/>
                  </a:lnTo>
                  <a:cubicBezTo>
                    <a:pt x="1268" y="5497"/>
                    <a:pt x="1462" y="6105"/>
                    <a:pt x="1954" y="6105"/>
                  </a:cubicBezTo>
                  <a:lnTo>
                    <a:pt x="8096" y="6105"/>
                  </a:lnTo>
                  <a:cubicBezTo>
                    <a:pt x="8575" y="6105"/>
                    <a:pt x="8782" y="5497"/>
                    <a:pt x="8782" y="5329"/>
                  </a:cubicBezTo>
                  <a:lnTo>
                    <a:pt x="8782" y="3557"/>
                  </a:lnTo>
                  <a:cubicBezTo>
                    <a:pt x="8782" y="2380"/>
                    <a:pt x="10036" y="1"/>
                    <a:pt x="100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485;p69">
              <a:extLst>
                <a:ext uri="{FF2B5EF4-FFF2-40B4-BE49-F238E27FC236}">
                  <a16:creationId xmlns:a16="http://schemas.microsoft.com/office/drawing/2014/main" id="{F04DE90B-0461-8068-BEEE-5AEDC132A0D6}"/>
                </a:ext>
              </a:extLst>
            </p:cNvPr>
            <p:cNvSpPr/>
            <p:nvPr/>
          </p:nvSpPr>
          <p:spPr>
            <a:xfrm>
              <a:off x="3614875" y="2375550"/>
              <a:ext cx="718183" cy="770040"/>
            </a:xfrm>
            <a:custGeom>
              <a:avLst/>
              <a:gdLst/>
              <a:ahLst/>
              <a:cxnLst/>
              <a:rect l="l" t="t" r="r" b="b"/>
              <a:pathLst>
                <a:path w="17381" h="18636" extrusionOk="0">
                  <a:moveTo>
                    <a:pt x="8690" y="1"/>
                  </a:moveTo>
                  <a:cubicBezTo>
                    <a:pt x="7333" y="1"/>
                    <a:pt x="285" y="699"/>
                    <a:pt x="285" y="5872"/>
                  </a:cubicBezTo>
                  <a:cubicBezTo>
                    <a:pt x="285" y="11045"/>
                    <a:pt x="0" y="13851"/>
                    <a:pt x="660" y="14472"/>
                  </a:cubicBezTo>
                  <a:cubicBezTo>
                    <a:pt x="1319" y="15105"/>
                    <a:pt x="3673" y="18235"/>
                    <a:pt x="3673" y="18235"/>
                  </a:cubicBezTo>
                  <a:cubicBezTo>
                    <a:pt x="3673" y="18235"/>
                    <a:pt x="5432" y="18636"/>
                    <a:pt x="8690" y="18636"/>
                  </a:cubicBezTo>
                  <a:cubicBezTo>
                    <a:pt x="11949" y="18636"/>
                    <a:pt x="13708" y="18235"/>
                    <a:pt x="13708" y="18235"/>
                  </a:cubicBezTo>
                  <a:cubicBezTo>
                    <a:pt x="13708" y="18235"/>
                    <a:pt x="16062" y="15105"/>
                    <a:pt x="16721" y="14472"/>
                  </a:cubicBezTo>
                  <a:cubicBezTo>
                    <a:pt x="17381" y="13851"/>
                    <a:pt x="17096" y="11045"/>
                    <a:pt x="17096" y="5872"/>
                  </a:cubicBezTo>
                  <a:lnTo>
                    <a:pt x="17109" y="5872"/>
                  </a:lnTo>
                  <a:cubicBezTo>
                    <a:pt x="17109" y="699"/>
                    <a:pt x="10061" y="1"/>
                    <a:pt x="86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86;p69">
              <a:extLst>
                <a:ext uri="{FF2B5EF4-FFF2-40B4-BE49-F238E27FC236}">
                  <a16:creationId xmlns:a16="http://schemas.microsoft.com/office/drawing/2014/main" id="{842EAFCD-E92E-2BC0-D75D-26134CDE4708}"/>
                </a:ext>
              </a:extLst>
            </p:cNvPr>
            <p:cNvSpPr/>
            <p:nvPr/>
          </p:nvSpPr>
          <p:spPr>
            <a:xfrm>
              <a:off x="3825397" y="3389198"/>
              <a:ext cx="297132" cy="33717"/>
            </a:xfrm>
            <a:custGeom>
              <a:avLst/>
              <a:gdLst/>
              <a:ahLst/>
              <a:cxnLst/>
              <a:rect l="l" t="t" r="r" b="b"/>
              <a:pathLst>
                <a:path w="7191" h="816" extrusionOk="0">
                  <a:moveTo>
                    <a:pt x="531" y="1"/>
                  </a:moveTo>
                  <a:cubicBezTo>
                    <a:pt x="0" y="1"/>
                    <a:pt x="0" y="815"/>
                    <a:pt x="531" y="815"/>
                  </a:cubicBezTo>
                  <a:lnTo>
                    <a:pt x="6673" y="815"/>
                  </a:lnTo>
                  <a:cubicBezTo>
                    <a:pt x="7191" y="815"/>
                    <a:pt x="7191" y="1"/>
                    <a:pt x="66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87;p69">
              <a:extLst>
                <a:ext uri="{FF2B5EF4-FFF2-40B4-BE49-F238E27FC236}">
                  <a16:creationId xmlns:a16="http://schemas.microsoft.com/office/drawing/2014/main" id="{8EB559D5-E5EF-BE74-1CF5-D478764C3C9F}"/>
                </a:ext>
              </a:extLst>
            </p:cNvPr>
            <p:cNvSpPr/>
            <p:nvPr/>
          </p:nvSpPr>
          <p:spPr>
            <a:xfrm>
              <a:off x="3829653" y="3429278"/>
              <a:ext cx="289157" cy="33717"/>
            </a:xfrm>
            <a:custGeom>
              <a:avLst/>
              <a:gdLst/>
              <a:ahLst/>
              <a:cxnLst/>
              <a:rect l="l" t="t" r="r" b="b"/>
              <a:pathLst>
                <a:path w="6998" h="816" extrusionOk="0">
                  <a:moveTo>
                    <a:pt x="518" y="1"/>
                  </a:moveTo>
                  <a:cubicBezTo>
                    <a:pt x="1" y="1"/>
                    <a:pt x="1" y="815"/>
                    <a:pt x="518" y="815"/>
                  </a:cubicBezTo>
                  <a:lnTo>
                    <a:pt x="6480" y="815"/>
                  </a:lnTo>
                  <a:cubicBezTo>
                    <a:pt x="6997" y="815"/>
                    <a:pt x="6997" y="1"/>
                    <a:pt x="64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88;p69">
              <a:extLst>
                <a:ext uri="{FF2B5EF4-FFF2-40B4-BE49-F238E27FC236}">
                  <a16:creationId xmlns:a16="http://schemas.microsoft.com/office/drawing/2014/main" id="{E10FB58F-92E2-78B9-2B7D-85A06EB02613}"/>
                </a:ext>
              </a:extLst>
            </p:cNvPr>
            <p:cNvSpPr/>
            <p:nvPr/>
          </p:nvSpPr>
          <p:spPr>
            <a:xfrm>
              <a:off x="3833413" y="3469357"/>
              <a:ext cx="281637" cy="33717"/>
            </a:xfrm>
            <a:custGeom>
              <a:avLst/>
              <a:gdLst/>
              <a:ahLst/>
              <a:cxnLst/>
              <a:rect l="l" t="t" r="r" b="b"/>
              <a:pathLst>
                <a:path w="6816" h="816" extrusionOk="0">
                  <a:moveTo>
                    <a:pt x="518" y="1"/>
                  </a:moveTo>
                  <a:cubicBezTo>
                    <a:pt x="0" y="1"/>
                    <a:pt x="0" y="815"/>
                    <a:pt x="518" y="815"/>
                  </a:cubicBezTo>
                  <a:lnTo>
                    <a:pt x="6298" y="815"/>
                  </a:lnTo>
                  <a:cubicBezTo>
                    <a:pt x="6816" y="815"/>
                    <a:pt x="6816" y="1"/>
                    <a:pt x="6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89;p69">
              <a:extLst>
                <a:ext uri="{FF2B5EF4-FFF2-40B4-BE49-F238E27FC236}">
                  <a16:creationId xmlns:a16="http://schemas.microsoft.com/office/drawing/2014/main" id="{D0B2C303-865B-54FA-F4F6-1BE4FC7B0C91}"/>
                </a:ext>
              </a:extLst>
            </p:cNvPr>
            <p:cNvSpPr/>
            <p:nvPr/>
          </p:nvSpPr>
          <p:spPr>
            <a:xfrm>
              <a:off x="3836595" y="3509437"/>
              <a:ext cx="274695" cy="33717"/>
            </a:xfrm>
            <a:custGeom>
              <a:avLst/>
              <a:gdLst/>
              <a:ahLst/>
              <a:cxnLst/>
              <a:rect l="l" t="t" r="r" b="b"/>
              <a:pathLst>
                <a:path w="6648" h="816" extrusionOk="0">
                  <a:moveTo>
                    <a:pt x="518" y="0"/>
                  </a:moveTo>
                  <a:cubicBezTo>
                    <a:pt x="1" y="0"/>
                    <a:pt x="1" y="815"/>
                    <a:pt x="518" y="815"/>
                  </a:cubicBezTo>
                  <a:lnTo>
                    <a:pt x="6131" y="815"/>
                  </a:lnTo>
                  <a:cubicBezTo>
                    <a:pt x="6648" y="815"/>
                    <a:pt x="6648" y="0"/>
                    <a:pt x="6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90;p69">
              <a:extLst>
                <a:ext uri="{FF2B5EF4-FFF2-40B4-BE49-F238E27FC236}">
                  <a16:creationId xmlns:a16="http://schemas.microsoft.com/office/drawing/2014/main" id="{DD0EC70F-1D43-DF3E-0EA8-73EFBBA8CCC6}"/>
                </a:ext>
              </a:extLst>
            </p:cNvPr>
            <p:cNvSpPr/>
            <p:nvPr/>
          </p:nvSpPr>
          <p:spPr>
            <a:xfrm>
              <a:off x="3857998" y="3554310"/>
              <a:ext cx="231929" cy="91441"/>
            </a:xfrm>
            <a:custGeom>
              <a:avLst/>
              <a:gdLst/>
              <a:ahLst/>
              <a:cxnLst/>
              <a:rect l="l" t="t" r="r" b="b"/>
              <a:pathLst>
                <a:path w="5613" h="2213" extrusionOk="0">
                  <a:moveTo>
                    <a:pt x="0" y="1"/>
                  </a:moveTo>
                  <a:cubicBezTo>
                    <a:pt x="0" y="1"/>
                    <a:pt x="1630" y="2212"/>
                    <a:pt x="2806" y="2212"/>
                  </a:cubicBezTo>
                  <a:cubicBezTo>
                    <a:pt x="3983" y="2212"/>
                    <a:pt x="5613" y="1"/>
                    <a:pt x="5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91;p69">
              <a:extLst>
                <a:ext uri="{FF2B5EF4-FFF2-40B4-BE49-F238E27FC236}">
                  <a16:creationId xmlns:a16="http://schemas.microsoft.com/office/drawing/2014/main" id="{559B48B2-01AE-6E56-AC1D-750C440A9B81}"/>
                </a:ext>
              </a:extLst>
            </p:cNvPr>
            <p:cNvSpPr/>
            <p:nvPr/>
          </p:nvSpPr>
          <p:spPr>
            <a:xfrm>
              <a:off x="3806680" y="2706312"/>
              <a:ext cx="361261" cy="439273"/>
            </a:xfrm>
            <a:custGeom>
              <a:avLst/>
              <a:gdLst/>
              <a:ahLst/>
              <a:cxnLst/>
              <a:rect l="l" t="t" r="r" b="b"/>
              <a:pathLst>
                <a:path w="8743" h="10631" extrusionOk="0">
                  <a:moveTo>
                    <a:pt x="1" y="1"/>
                  </a:moveTo>
                  <a:lnTo>
                    <a:pt x="1721" y="10631"/>
                  </a:lnTo>
                  <a:lnTo>
                    <a:pt x="2031" y="10631"/>
                  </a:lnTo>
                  <a:lnTo>
                    <a:pt x="389" y="427"/>
                  </a:lnTo>
                  <a:lnTo>
                    <a:pt x="389" y="427"/>
                  </a:lnTo>
                  <a:cubicBezTo>
                    <a:pt x="518" y="544"/>
                    <a:pt x="622" y="789"/>
                    <a:pt x="738" y="1035"/>
                  </a:cubicBezTo>
                  <a:cubicBezTo>
                    <a:pt x="919" y="1462"/>
                    <a:pt x="1126" y="1940"/>
                    <a:pt x="1578" y="1940"/>
                  </a:cubicBezTo>
                  <a:cubicBezTo>
                    <a:pt x="2031" y="1940"/>
                    <a:pt x="2251" y="1462"/>
                    <a:pt x="2432" y="1035"/>
                  </a:cubicBezTo>
                  <a:cubicBezTo>
                    <a:pt x="2587" y="673"/>
                    <a:pt x="2729" y="324"/>
                    <a:pt x="2975" y="324"/>
                  </a:cubicBezTo>
                  <a:cubicBezTo>
                    <a:pt x="3221" y="324"/>
                    <a:pt x="3363" y="673"/>
                    <a:pt x="3531" y="1035"/>
                  </a:cubicBezTo>
                  <a:cubicBezTo>
                    <a:pt x="3712" y="1462"/>
                    <a:pt x="3919" y="1940"/>
                    <a:pt x="4372" y="1940"/>
                  </a:cubicBezTo>
                  <a:cubicBezTo>
                    <a:pt x="4824" y="1940"/>
                    <a:pt x="5044" y="1462"/>
                    <a:pt x="5225" y="1035"/>
                  </a:cubicBezTo>
                  <a:cubicBezTo>
                    <a:pt x="5380" y="673"/>
                    <a:pt x="5523" y="324"/>
                    <a:pt x="5768" y="324"/>
                  </a:cubicBezTo>
                  <a:cubicBezTo>
                    <a:pt x="6014" y="324"/>
                    <a:pt x="6156" y="673"/>
                    <a:pt x="6325" y="1035"/>
                  </a:cubicBezTo>
                  <a:cubicBezTo>
                    <a:pt x="6506" y="1462"/>
                    <a:pt x="6712" y="1940"/>
                    <a:pt x="7165" y="1940"/>
                  </a:cubicBezTo>
                  <a:cubicBezTo>
                    <a:pt x="7618" y="1940"/>
                    <a:pt x="7838" y="1462"/>
                    <a:pt x="8019" y="1035"/>
                  </a:cubicBezTo>
                  <a:cubicBezTo>
                    <a:pt x="8122" y="777"/>
                    <a:pt x="8226" y="531"/>
                    <a:pt x="8368" y="414"/>
                  </a:cubicBezTo>
                  <a:lnTo>
                    <a:pt x="8368" y="414"/>
                  </a:lnTo>
                  <a:lnTo>
                    <a:pt x="6997" y="10631"/>
                  </a:lnTo>
                  <a:lnTo>
                    <a:pt x="7320" y="10566"/>
                  </a:lnTo>
                  <a:lnTo>
                    <a:pt x="8743" y="1"/>
                  </a:lnTo>
                  <a:lnTo>
                    <a:pt x="8562" y="1"/>
                  </a:lnTo>
                  <a:cubicBezTo>
                    <a:pt x="8109" y="1"/>
                    <a:pt x="7902" y="479"/>
                    <a:pt x="7721" y="906"/>
                  </a:cubicBezTo>
                  <a:cubicBezTo>
                    <a:pt x="7553" y="1281"/>
                    <a:pt x="7411" y="1617"/>
                    <a:pt x="7165" y="1617"/>
                  </a:cubicBezTo>
                  <a:cubicBezTo>
                    <a:pt x="6919" y="1617"/>
                    <a:pt x="6777" y="1281"/>
                    <a:pt x="6622" y="906"/>
                  </a:cubicBezTo>
                  <a:cubicBezTo>
                    <a:pt x="6428" y="492"/>
                    <a:pt x="6221" y="1"/>
                    <a:pt x="5768" y="1"/>
                  </a:cubicBezTo>
                  <a:cubicBezTo>
                    <a:pt x="5316" y="1"/>
                    <a:pt x="5109" y="479"/>
                    <a:pt x="4928" y="906"/>
                  </a:cubicBezTo>
                  <a:cubicBezTo>
                    <a:pt x="4760" y="1281"/>
                    <a:pt x="4617" y="1617"/>
                    <a:pt x="4372" y="1617"/>
                  </a:cubicBezTo>
                  <a:cubicBezTo>
                    <a:pt x="4126" y="1617"/>
                    <a:pt x="3984" y="1281"/>
                    <a:pt x="3829" y="906"/>
                  </a:cubicBezTo>
                  <a:cubicBezTo>
                    <a:pt x="3635" y="492"/>
                    <a:pt x="3428" y="1"/>
                    <a:pt x="2975" y="1"/>
                  </a:cubicBezTo>
                  <a:cubicBezTo>
                    <a:pt x="2523" y="1"/>
                    <a:pt x="2316" y="479"/>
                    <a:pt x="2135" y="906"/>
                  </a:cubicBezTo>
                  <a:cubicBezTo>
                    <a:pt x="1966" y="1281"/>
                    <a:pt x="1824" y="1617"/>
                    <a:pt x="1578" y="1617"/>
                  </a:cubicBezTo>
                  <a:cubicBezTo>
                    <a:pt x="1333" y="1617"/>
                    <a:pt x="1191" y="1281"/>
                    <a:pt x="1035" y="906"/>
                  </a:cubicBezTo>
                  <a:cubicBezTo>
                    <a:pt x="854" y="492"/>
                    <a:pt x="647"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extBox 14">
            <a:extLst>
              <a:ext uri="{FF2B5EF4-FFF2-40B4-BE49-F238E27FC236}">
                <a16:creationId xmlns:a16="http://schemas.microsoft.com/office/drawing/2014/main" id="{1CD72C81-1826-D567-CC28-30206138F881}"/>
              </a:ext>
            </a:extLst>
          </p:cNvPr>
          <p:cNvSpPr txBox="1"/>
          <p:nvPr/>
        </p:nvSpPr>
        <p:spPr>
          <a:xfrm>
            <a:off x="703307" y="2950684"/>
            <a:ext cx="7687727" cy="867482"/>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a:solidFill>
                  <a:schemeClr val="accent6"/>
                </a:solidFill>
                <a:latin typeface="Fira Sans Condensed Medium" panose="020B0603050000020004" pitchFamily="34" charset="0"/>
              </a:defRPr>
            </a:lvl1pPr>
          </a:lstStyle>
          <a:p>
            <a:pPr algn="l">
              <a:lnSpc>
                <a:spcPct val="120000"/>
              </a:lnSpc>
            </a:pPr>
            <a:r>
              <a:rPr lang="en-US" sz="2200" dirty="0" err="1">
                <a:solidFill>
                  <a:schemeClr val="bg1">
                    <a:lumMod val="10000"/>
                  </a:schemeClr>
                </a:solidFill>
                <a:latin typeface="+mn-lt"/>
              </a:rPr>
              <a:t>Kết</a:t>
            </a:r>
            <a:r>
              <a:rPr lang="en-US" sz="2200" dirty="0">
                <a:solidFill>
                  <a:schemeClr val="bg1">
                    <a:lumMod val="10000"/>
                  </a:schemeClr>
                </a:solidFill>
                <a:latin typeface="+mn-lt"/>
              </a:rPr>
              <a:t> </a:t>
            </a:r>
            <a:r>
              <a:rPr lang="en-US" sz="2200" dirty="0" err="1">
                <a:solidFill>
                  <a:schemeClr val="bg1">
                    <a:lumMod val="10000"/>
                  </a:schemeClr>
                </a:solidFill>
                <a:latin typeface="+mn-lt"/>
              </a:rPr>
              <a:t>quả</a:t>
            </a:r>
            <a:r>
              <a:rPr lang="en-US" sz="2200" dirty="0">
                <a:solidFill>
                  <a:schemeClr val="bg1">
                    <a:lumMod val="10000"/>
                  </a:schemeClr>
                </a:solidFill>
                <a:latin typeface="+mn-lt"/>
              </a:rPr>
              <a:t> </a:t>
            </a:r>
            <a:r>
              <a:rPr lang="en-US" sz="2200" dirty="0" err="1">
                <a:solidFill>
                  <a:schemeClr val="bg1">
                    <a:lumMod val="10000"/>
                  </a:schemeClr>
                </a:solidFill>
                <a:latin typeface="+mn-lt"/>
              </a:rPr>
              <a:t>tương</a:t>
            </a:r>
            <a:r>
              <a:rPr lang="en-US" sz="2200" dirty="0">
                <a:solidFill>
                  <a:schemeClr val="bg1">
                    <a:lumMod val="10000"/>
                  </a:schemeClr>
                </a:solidFill>
                <a:latin typeface="+mn-lt"/>
              </a:rPr>
              <a:t> </a:t>
            </a:r>
            <a:r>
              <a:rPr lang="en-US" sz="2200" dirty="0" err="1">
                <a:solidFill>
                  <a:schemeClr val="bg1">
                    <a:lumMod val="10000"/>
                  </a:schemeClr>
                </a:solidFill>
                <a:latin typeface="+mn-lt"/>
              </a:rPr>
              <a:t>tự</a:t>
            </a:r>
            <a:r>
              <a:rPr lang="en-US" sz="2200" dirty="0">
                <a:solidFill>
                  <a:schemeClr val="bg1">
                    <a:lumMod val="10000"/>
                  </a:schemeClr>
                </a:solidFill>
                <a:latin typeface="+mn-lt"/>
              </a:rPr>
              <a:t> </a:t>
            </a:r>
            <a:r>
              <a:rPr lang="en-US" sz="2200" dirty="0" err="1">
                <a:solidFill>
                  <a:schemeClr val="bg1">
                    <a:lumMod val="10000"/>
                  </a:schemeClr>
                </a:solidFill>
                <a:latin typeface="+mn-lt"/>
              </a:rPr>
              <a:t>khi</a:t>
            </a:r>
            <a:r>
              <a:rPr lang="en-US" sz="2200" dirty="0">
                <a:solidFill>
                  <a:schemeClr val="bg1">
                    <a:lumMod val="10000"/>
                  </a:schemeClr>
                </a:solidFill>
                <a:latin typeface="+mn-lt"/>
              </a:rPr>
              <a:t> </a:t>
            </a:r>
            <a:r>
              <a:rPr lang="vi-VN" sz="2200" dirty="0">
                <a:solidFill>
                  <a:schemeClr val="bg1">
                    <a:lumMod val="10000"/>
                  </a:schemeClr>
                </a:solidFill>
                <a:latin typeface="+mn-lt"/>
              </a:rPr>
              <a:t>chiếu tia sáng ở các vị trí và độ nghiêng </a:t>
            </a:r>
            <a:r>
              <a:rPr lang="en-US" sz="2200" dirty="0" err="1">
                <a:solidFill>
                  <a:schemeClr val="bg1">
                    <a:lumMod val="10000"/>
                  </a:schemeClr>
                </a:solidFill>
                <a:latin typeface="+mn-lt"/>
              </a:rPr>
              <a:t>khác</a:t>
            </a:r>
            <a:r>
              <a:rPr lang="en-US" sz="2200" dirty="0">
                <a:solidFill>
                  <a:schemeClr val="bg1">
                    <a:lumMod val="10000"/>
                  </a:schemeClr>
                </a:solidFill>
                <a:latin typeface="+mn-lt"/>
              </a:rPr>
              <a:t> </a:t>
            </a:r>
            <a:r>
              <a:rPr lang="en-US" sz="2200" dirty="0" err="1">
                <a:solidFill>
                  <a:schemeClr val="bg1">
                    <a:lumMod val="10000"/>
                  </a:schemeClr>
                </a:solidFill>
                <a:latin typeface="+mn-lt"/>
              </a:rPr>
              <a:t>nhau</a:t>
            </a:r>
            <a:endParaRPr lang="en-US" sz="2200" dirty="0">
              <a:solidFill>
                <a:schemeClr val="bg1">
                  <a:lumMod val="10000"/>
                </a:schemeClr>
              </a:solidFill>
              <a:latin typeface="+mn-lt"/>
            </a:endParaRPr>
          </a:p>
        </p:txBody>
      </p:sp>
    </p:spTree>
    <p:extLst>
      <p:ext uri="{BB962C8B-B14F-4D97-AF65-F5344CB8AC3E}">
        <p14:creationId xmlns:p14="http://schemas.microsoft.com/office/powerpoint/2010/main" val="483676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left)">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0"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10" name="22993444-preview">
            <a:hlinkClick r:id="" action="ppaction://media"/>
            <a:extLst>
              <a:ext uri="{FF2B5EF4-FFF2-40B4-BE49-F238E27FC236}">
                <a16:creationId xmlns:a16="http://schemas.microsoft.com/office/drawing/2014/main" id="{A4CDCAF3-C839-1A40-5265-5EA2FBD96AED}"/>
              </a:ext>
            </a:extLst>
          </p:cNvPr>
          <p:cNvPicPr>
            <a:picLocks noChangeAspect="1"/>
          </p:cNvPicPr>
          <p:nvPr>
            <a:videoFile r:link="rId2"/>
            <p:extLst>
              <p:ext uri="{DAA4B4D4-6D71-4841-9C94-3DE7FCFB9230}">
                <p14:media xmlns:p14="http://schemas.microsoft.com/office/powerpoint/2010/main" r:embed="rId1">
                  <p14:fade in="250"/>
                </p14:media>
              </p:ext>
            </p:extLst>
          </p:nvPr>
        </p:nvPicPr>
        <p:blipFill>
          <a:blip r:embed="rId7"/>
          <a:stretch>
            <a:fillRect/>
          </a:stretch>
        </p:blipFill>
        <p:spPr>
          <a:xfrm>
            <a:off x="246178" y="855382"/>
            <a:ext cx="3918988" cy="2209481"/>
          </a:xfrm>
          <a:prstGeom prst="rect">
            <a:avLst/>
          </a:prstGeom>
        </p:spPr>
      </p:pic>
      <p:pic>
        <p:nvPicPr>
          <p:cNvPr id="11" name="3409776625-preview">
            <a:hlinkClick r:id="" action="ppaction://media"/>
            <a:extLst>
              <a:ext uri="{FF2B5EF4-FFF2-40B4-BE49-F238E27FC236}">
                <a16:creationId xmlns:a16="http://schemas.microsoft.com/office/drawing/2014/main" id="{A5574A76-33D6-2D2F-E9F5-D53421E4160E}"/>
              </a:ext>
            </a:extLst>
          </p:cNvPr>
          <p:cNvPicPr>
            <a:picLocks noChangeAspect="1"/>
          </p:cNvPicPr>
          <p:nvPr>
            <a:videoFile r:link="rId4"/>
            <p:extLst>
              <p:ext uri="{DAA4B4D4-6D71-4841-9C94-3DE7FCFB9230}">
                <p14:media xmlns:p14="http://schemas.microsoft.com/office/powerpoint/2010/main" r:embed="rId3">
                  <p14:fade in="250"/>
                </p14:media>
              </p:ext>
            </p:extLst>
          </p:nvPr>
        </p:nvPicPr>
        <p:blipFill>
          <a:blip r:embed="rId8"/>
          <a:stretch>
            <a:fillRect/>
          </a:stretch>
        </p:blipFill>
        <p:spPr>
          <a:xfrm>
            <a:off x="4820588" y="855382"/>
            <a:ext cx="3920485" cy="2209480"/>
          </a:xfrm>
          <a:prstGeom prst="rect">
            <a:avLst/>
          </a:prstGeom>
        </p:spPr>
      </p:pic>
      <p:sp>
        <p:nvSpPr>
          <p:cNvPr id="12" name="TextBox 11">
            <a:extLst>
              <a:ext uri="{FF2B5EF4-FFF2-40B4-BE49-F238E27FC236}">
                <a16:creationId xmlns:a16="http://schemas.microsoft.com/office/drawing/2014/main" id="{645410FC-AEBF-3AFE-AEB9-87C31ABA7863}"/>
              </a:ext>
            </a:extLst>
          </p:cNvPr>
          <p:cNvSpPr txBox="1"/>
          <p:nvPr/>
        </p:nvSpPr>
        <p:spPr>
          <a:xfrm>
            <a:off x="4869229" y="3134810"/>
            <a:ext cx="3918988"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r>
              <a:rPr lang="en-US" dirty="0"/>
              <a:t>Ố</a:t>
            </a:r>
            <a:r>
              <a:rPr lang="vi-VN" dirty="0"/>
              <a:t>ng hút bị </a:t>
            </a:r>
            <a:r>
              <a:rPr lang="en-US" dirty="0" err="1"/>
              <a:t>gãy</a:t>
            </a:r>
            <a:r>
              <a:rPr lang="en-US" dirty="0"/>
              <a:t> </a:t>
            </a:r>
            <a:r>
              <a:rPr lang="vi-VN" dirty="0"/>
              <a:t>tại mặt phân cách giữa không khí và chất lỏng</a:t>
            </a:r>
            <a:r>
              <a:rPr lang="en-US" dirty="0"/>
              <a:t>.</a:t>
            </a:r>
          </a:p>
        </p:txBody>
      </p:sp>
      <p:sp>
        <p:nvSpPr>
          <p:cNvPr id="13" name="TextBox 12">
            <a:extLst>
              <a:ext uri="{FF2B5EF4-FFF2-40B4-BE49-F238E27FC236}">
                <a16:creationId xmlns:a16="http://schemas.microsoft.com/office/drawing/2014/main" id="{728C74BB-EC12-7217-3D69-3F9E2E25FEDB}"/>
              </a:ext>
            </a:extLst>
          </p:cNvPr>
          <p:cNvSpPr txBox="1"/>
          <p:nvPr/>
        </p:nvSpPr>
        <p:spPr>
          <a:xfrm>
            <a:off x="73155" y="3134810"/>
            <a:ext cx="4092011"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200">
                <a:solidFill>
                  <a:schemeClr val="bg1">
                    <a:lumMod val="10000"/>
                  </a:schemeClr>
                </a:solidFill>
                <a:latin typeface="+mn-lt"/>
              </a:defRPr>
            </a:lvl1pPr>
          </a:lstStyle>
          <a:p>
            <a:pPr algn="ctr"/>
            <a:r>
              <a:rPr lang="en-US" sz="2000" dirty="0"/>
              <a:t>Tia laser </a:t>
            </a:r>
            <a:r>
              <a:rPr lang="en-US" sz="2000" dirty="0" err="1"/>
              <a:t>bị</a:t>
            </a:r>
            <a:r>
              <a:rPr lang="en-US" sz="2000" dirty="0"/>
              <a:t> </a:t>
            </a:r>
            <a:r>
              <a:rPr lang="en-US" sz="2000" dirty="0" err="1"/>
              <a:t>gãy</a:t>
            </a:r>
            <a:r>
              <a:rPr lang="en-US" sz="2000" dirty="0"/>
              <a:t> </a:t>
            </a:r>
            <a:r>
              <a:rPr lang="en-US" sz="2000" dirty="0" err="1"/>
              <a:t>tại</a:t>
            </a:r>
            <a:r>
              <a:rPr lang="en-US" sz="2000" dirty="0"/>
              <a:t> </a:t>
            </a:r>
            <a:r>
              <a:rPr lang="en-US" sz="2000" dirty="0" err="1"/>
              <a:t>mặt</a:t>
            </a:r>
            <a:r>
              <a:rPr lang="en-US" sz="2000" dirty="0"/>
              <a:t> </a:t>
            </a:r>
            <a:r>
              <a:rPr lang="en-US" sz="2000" dirty="0" err="1"/>
              <a:t>phân</a:t>
            </a:r>
            <a:r>
              <a:rPr lang="en-US" sz="2000" dirty="0"/>
              <a:t> </a:t>
            </a:r>
            <a:r>
              <a:rPr lang="en-US" sz="2000" dirty="0" err="1"/>
              <a:t>cách</a:t>
            </a:r>
            <a:r>
              <a:rPr lang="en-US" sz="2000" dirty="0"/>
              <a:t> </a:t>
            </a:r>
            <a:r>
              <a:rPr lang="en-US" sz="2000" dirty="0" err="1"/>
              <a:t>giữa</a:t>
            </a:r>
            <a:r>
              <a:rPr lang="en-US" sz="2000" dirty="0"/>
              <a:t> </a:t>
            </a:r>
            <a:r>
              <a:rPr lang="en-US" sz="2000" dirty="0" err="1"/>
              <a:t>không</a:t>
            </a:r>
            <a:r>
              <a:rPr lang="en-US" sz="2000" dirty="0"/>
              <a:t> </a:t>
            </a:r>
            <a:r>
              <a:rPr lang="en-US" sz="2000" dirty="0" err="1"/>
              <a:t>khí</a:t>
            </a:r>
            <a:r>
              <a:rPr lang="en-US" sz="2000" dirty="0"/>
              <a:t> </a:t>
            </a:r>
            <a:r>
              <a:rPr lang="en-US" sz="2000" dirty="0" err="1"/>
              <a:t>và</a:t>
            </a:r>
            <a:r>
              <a:rPr lang="en-US" sz="2000" dirty="0"/>
              <a:t> </a:t>
            </a:r>
            <a:r>
              <a:rPr lang="en-US" sz="2000" dirty="0" err="1"/>
              <a:t>lăng</a:t>
            </a:r>
            <a:r>
              <a:rPr lang="en-US" sz="2000" dirty="0"/>
              <a:t> </a:t>
            </a:r>
            <a:r>
              <a:rPr lang="en-US" sz="2000" dirty="0" err="1"/>
              <a:t>kính</a:t>
            </a:r>
            <a:r>
              <a:rPr lang="en-US" sz="2000" dirty="0"/>
              <a:t>.</a:t>
            </a:r>
          </a:p>
        </p:txBody>
      </p:sp>
      <p:sp>
        <p:nvSpPr>
          <p:cNvPr id="16" name="TextBox 15">
            <a:extLst>
              <a:ext uri="{FF2B5EF4-FFF2-40B4-BE49-F238E27FC236}">
                <a16:creationId xmlns:a16="http://schemas.microsoft.com/office/drawing/2014/main" id="{FEE5748C-950F-A256-54F3-2DEC2535464E}"/>
              </a:ext>
            </a:extLst>
          </p:cNvPr>
          <p:cNvSpPr txBox="1"/>
          <p:nvPr/>
        </p:nvSpPr>
        <p:spPr>
          <a:xfrm>
            <a:off x="1126914" y="4118195"/>
            <a:ext cx="68901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D35C27"/>
                </a:solidFill>
                <a:latin typeface="Fira Sans Condensed Medium" panose="020B0603050000020004" pitchFamily="34" charset="0"/>
              </a:rPr>
              <a:t>Hiện</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tượng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khúc</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xạ</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ánh</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sáng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là</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gì</a:t>
            </a:r>
            <a:r>
              <a:rPr lang="en-US" sz="3200" dirty="0">
                <a:solidFill>
                  <a:srgbClr val="D35C27"/>
                </a:solidFill>
                <a:latin typeface="Fira Sans Condensed Medium" panose="020B0603050000020004" pitchFamily="34" charset="0"/>
              </a:rPr>
              <a:t>?</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ndParaRPr>
          </a:p>
        </p:txBody>
      </p:sp>
      <p:sp>
        <p:nvSpPr>
          <p:cNvPr id="2" name="TextBox 1">
            <a:extLst>
              <a:ext uri="{FF2B5EF4-FFF2-40B4-BE49-F238E27FC236}">
                <a16:creationId xmlns:a16="http://schemas.microsoft.com/office/drawing/2014/main" id="{C1F11D54-86A5-0B48-B9AA-FB46617FCAB3}"/>
              </a:ext>
            </a:extLst>
          </p:cNvPr>
          <p:cNvSpPr txBox="1"/>
          <p:nvPr/>
        </p:nvSpPr>
        <p:spPr>
          <a:xfrm>
            <a:off x="-62493" y="68797"/>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 presetClass="mediacall" presetSubtype="0" fill="hold" nodeType="withEffect">
                                  <p:stCondLst>
                                    <p:cond delay="0"/>
                                  </p:stCondLst>
                                  <p:childTnLst>
                                    <p:cmd type="call" cmd="playFrom(0.0)">
                                      <p:cBhvr>
                                        <p:cTn id="9" dur="20821" fill="hold"/>
                                        <p:tgtEl>
                                          <p:spTgt spid="10"/>
                                        </p:tgtEl>
                                      </p:cBhvr>
                                    </p:cmd>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par>
                                <p:cTn id="18" presetID="1" presetClass="mediacall" presetSubtype="0" fill="hold" nodeType="withEffect">
                                  <p:stCondLst>
                                    <p:cond delay="0"/>
                                  </p:stCondLst>
                                  <p:childTnLst>
                                    <p:cmd type="call" cmd="playFrom(0.0)">
                                      <p:cBhvr>
                                        <p:cTn id="19" dur="8039" fill="hold"/>
                                        <p:tgtEl>
                                          <p:spTgt spid="11"/>
                                        </p:tgtEl>
                                      </p:cBhvr>
                                    </p:cmd>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10"/>
                </p:tgtEl>
              </p:cMediaNode>
            </p:video>
            <p:video>
              <p:cMediaNode vol="80000">
                <p:cTn id="29" fill="hold" display="0">
                  <p:stCondLst>
                    <p:cond delay="indefinite"/>
                  </p:stCondLst>
                </p:cTn>
                <p:tgtEl>
                  <p:spTgt spid="11"/>
                </p:tgtEl>
              </p:cMediaNode>
            </p:video>
          </p:childTnLst>
        </p:cTn>
      </p:par>
    </p:tnLst>
    <p:bldLst>
      <p:bldP spid="12" grpId="0"/>
      <p:bldP spid="13"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grpSp>
        <p:nvGrpSpPr>
          <p:cNvPr id="715" name="Google Shape;715;p43"/>
          <p:cNvGrpSpPr/>
          <p:nvPr/>
        </p:nvGrpSpPr>
        <p:grpSpPr>
          <a:xfrm>
            <a:off x="8722269" y="631488"/>
            <a:ext cx="258628" cy="258711"/>
            <a:chOff x="4370700" y="733563"/>
            <a:chExt cx="546550" cy="546727"/>
          </a:xfrm>
        </p:grpSpPr>
        <p:sp>
          <p:nvSpPr>
            <p:cNvPr id="716" name="Google Shape;716;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43"/>
          <p:cNvGrpSpPr/>
          <p:nvPr/>
        </p:nvGrpSpPr>
        <p:grpSpPr>
          <a:xfrm>
            <a:off x="8352974" y="1147251"/>
            <a:ext cx="258628" cy="258711"/>
            <a:chOff x="4370700" y="733563"/>
            <a:chExt cx="546550" cy="546727"/>
          </a:xfrm>
        </p:grpSpPr>
        <p:sp>
          <p:nvSpPr>
            <p:cNvPr id="723" name="Google Shape;723;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9" name="Google Shape;729;p43"/>
          <p:cNvGrpSpPr/>
          <p:nvPr/>
        </p:nvGrpSpPr>
        <p:grpSpPr>
          <a:xfrm>
            <a:off x="8157083" y="196143"/>
            <a:ext cx="475608" cy="475817"/>
            <a:chOff x="4370700" y="733563"/>
            <a:chExt cx="546550" cy="546727"/>
          </a:xfrm>
        </p:grpSpPr>
        <p:sp>
          <p:nvSpPr>
            <p:cNvPr id="730" name="Google Shape;730;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Rectangle: Rounded Corners 8">
            <a:extLst>
              <a:ext uri="{FF2B5EF4-FFF2-40B4-BE49-F238E27FC236}">
                <a16:creationId xmlns:a16="http://schemas.microsoft.com/office/drawing/2014/main" id="{A5E47769-C1AD-F374-B5A4-7D9914343812}"/>
              </a:ext>
            </a:extLst>
          </p:cNvPr>
          <p:cNvSpPr/>
          <p:nvPr/>
        </p:nvSpPr>
        <p:spPr>
          <a:xfrm>
            <a:off x="623737" y="1209312"/>
            <a:ext cx="7667865" cy="2839866"/>
          </a:xfrm>
          <a:prstGeom prst="roundRect">
            <a:avLst/>
          </a:prstGeom>
          <a:solidFill>
            <a:srgbClr val="FFC84E">
              <a:alpha val="28000"/>
            </a:srgbClr>
          </a:solidFill>
          <a:ln w="28575">
            <a:solidFill>
              <a:srgbClr val="0E2A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12" name="TextBox 11">
            <a:extLst>
              <a:ext uri="{FF2B5EF4-FFF2-40B4-BE49-F238E27FC236}">
                <a16:creationId xmlns:a16="http://schemas.microsoft.com/office/drawing/2014/main" id="{E8D0E8CE-3B8C-7558-E497-47079DD5590E}"/>
              </a:ext>
            </a:extLst>
          </p:cNvPr>
          <p:cNvSpPr txBox="1"/>
          <p:nvPr/>
        </p:nvSpPr>
        <p:spPr>
          <a:xfrm>
            <a:off x="1225906" y="1509323"/>
            <a:ext cx="6692186" cy="2239844"/>
          </a:xfrm>
          <a:prstGeom prst="rect">
            <a:avLst/>
          </a:prstGeom>
          <a:noFill/>
        </p:spPr>
        <p:txBody>
          <a:bodyPr wrap="square" rtlCol="0">
            <a:spAutoFit/>
          </a:bodyPr>
          <a:lstStyle/>
          <a:p>
            <a:pPr indent="231775" algn="ctr">
              <a:lnSpc>
                <a:spcPct val="150000"/>
              </a:lnSpc>
            </a:pPr>
            <a:r>
              <a:rPr lang="vi-VN" sz="2400" dirty="0">
                <a:solidFill>
                  <a:srgbClr val="0E2A47"/>
                </a:solidFill>
                <a:latin typeface="+mn-lt"/>
              </a:rPr>
              <a:t>Khi truyền từ môi trường trong suốt này sang môi trường trong suốt khác, tia sáng có thế bị khúc xạ (bị lệch khỏi phương truyền ban đầu) tại mặt phân cách giữa hai môi trường</a:t>
            </a:r>
            <a:r>
              <a:rPr lang="en-US" sz="2400" dirty="0">
                <a:solidFill>
                  <a:srgbClr val="0E2A47"/>
                </a:solidFill>
                <a:latin typeface="+mn-lt"/>
              </a:rPr>
              <a:t>.</a:t>
            </a:r>
          </a:p>
        </p:txBody>
      </p:sp>
      <p:sp>
        <p:nvSpPr>
          <p:cNvPr id="2" name="TextBox 1">
            <a:extLst>
              <a:ext uri="{FF2B5EF4-FFF2-40B4-BE49-F238E27FC236}">
                <a16:creationId xmlns:a16="http://schemas.microsoft.com/office/drawing/2014/main" id="{F1FC95B0-90D9-9FA1-C7AD-F2D2A0CF064B}"/>
              </a:ext>
            </a:extLst>
          </p:cNvPr>
          <p:cNvSpPr txBox="1"/>
          <p:nvPr/>
        </p:nvSpPr>
        <p:spPr>
          <a:xfrm>
            <a:off x="584792" y="908506"/>
            <a:ext cx="4847553" cy="523220"/>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chemeClr val="accent6"/>
                </a:solidFill>
                <a:latin typeface="Fira Sans Condensed Medium" panose="020B0603050000020004" pitchFamily="34" charset="0"/>
              </a:rPr>
              <a:t>I. </a:t>
            </a:r>
            <a:r>
              <a:rPr lang="en-US" sz="2800" dirty="0" err="1">
                <a:solidFill>
                  <a:schemeClr val="accent6"/>
                </a:solidFill>
                <a:latin typeface="Fira Sans Condensed Medium" panose="020B0603050000020004" pitchFamily="34" charset="0"/>
              </a:rPr>
              <a:t>Hiện</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tượng</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khúc</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xạ</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ánh</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sáng</a:t>
            </a:r>
            <a:endParaRPr kumimoji="0" lang="en-US" sz="28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pic>
        <p:nvPicPr>
          <p:cNvPr id="3" name="Picture 2">
            <a:extLst>
              <a:ext uri="{FF2B5EF4-FFF2-40B4-BE49-F238E27FC236}">
                <a16:creationId xmlns:a16="http://schemas.microsoft.com/office/drawing/2014/main" id="{1E9D13C8-F41C-18CD-1245-B97C41B0205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50467" t="9113" r="9411" b="9925"/>
          <a:stretch/>
        </p:blipFill>
        <p:spPr>
          <a:xfrm>
            <a:off x="7582537" y="2646019"/>
            <a:ext cx="1597427" cy="2418886"/>
          </a:xfrm>
          <a:prstGeom prst="rect">
            <a:avLst/>
          </a:prstGeom>
        </p:spPr>
      </p:pic>
      <p:pic>
        <p:nvPicPr>
          <p:cNvPr id="4" name="Picture 3">
            <a:extLst>
              <a:ext uri="{FF2B5EF4-FFF2-40B4-BE49-F238E27FC236}">
                <a16:creationId xmlns:a16="http://schemas.microsoft.com/office/drawing/2014/main" id="{07D1EE59-9319-1E5D-8C5C-23E004B0334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10723" t="6426" r="49155" b="12612"/>
          <a:stretch/>
        </p:blipFill>
        <p:spPr>
          <a:xfrm>
            <a:off x="-83835" y="2724744"/>
            <a:ext cx="1597429" cy="24188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5000"/>
                                  </p:iterate>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 name="Group 123">
            <a:extLst>
              <a:ext uri="{FF2B5EF4-FFF2-40B4-BE49-F238E27FC236}">
                <a16:creationId xmlns:a16="http://schemas.microsoft.com/office/drawing/2014/main" id="{BCCCC35B-79B1-1AF6-033E-16FE7DA300BE}"/>
              </a:ext>
            </a:extLst>
          </p:cNvPr>
          <p:cNvGrpSpPr/>
          <p:nvPr/>
        </p:nvGrpSpPr>
        <p:grpSpPr>
          <a:xfrm>
            <a:off x="496597" y="1219989"/>
            <a:ext cx="3636896" cy="2950478"/>
            <a:chOff x="274906" y="1219989"/>
            <a:chExt cx="3636896" cy="2950478"/>
          </a:xfrm>
        </p:grpSpPr>
        <p:grpSp>
          <p:nvGrpSpPr>
            <p:cNvPr id="30" name="Group 29">
              <a:extLst>
                <a:ext uri="{FF2B5EF4-FFF2-40B4-BE49-F238E27FC236}">
                  <a16:creationId xmlns:a16="http://schemas.microsoft.com/office/drawing/2014/main" id="{00A530AB-072C-10F5-68D1-96AF592DF9BB}"/>
                </a:ext>
              </a:extLst>
            </p:cNvPr>
            <p:cNvGrpSpPr/>
            <p:nvPr/>
          </p:nvGrpSpPr>
          <p:grpSpPr>
            <a:xfrm>
              <a:off x="274906" y="1219989"/>
              <a:ext cx="3636896" cy="2950478"/>
              <a:chOff x="149305" y="-2890"/>
              <a:chExt cx="4354937" cy="4408574"/>
            </a:xfrm>
          </p:grpSpPr>
          <p:sp>
            <p:nvSpPr>
              <p:cNvPr id="41" name="Rectangle 40">
                <a:extLst>
                  <a:ext uri="{FF2B5EF4-FFF2-40B4-BE49-F238E27FC236}">
                    <a16:creationId xmlns:a16="http://schemas.microsoft.com/office/drawing/2014/main" id="{76931533-760B-BC61-4BF3-F2BCCFA862B4}"/>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F420AE87-7627-3224-2409-7F9862F185FB}"/>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4BFDCE00-BDA8-8F18-AB5E-F10A02E7456F}"/>
                  </a:ext>
                </a:extLst>
              </p:cNvPr>
              <p:cNvSpPr/>
              <p:nvPr/>
            </p:nvSpPr>
            <p:spPr>
              <a:xfrm>
                <a:off x="149305" y="-2890"/>
                <a:ext cx="4354937" cy="2817191"/>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4" name="Google Shape;491;p38">
              <a:extLst>
                <a:ext uri="{FF2B5EF4-FFF2-40B4-BE49-F238E27FC236}">
                  <a16:creationId xmlns:a16="http://schemas.microsoft.com/office/drawing/2014/main" id="{F50128FD-4FED-4D67-1167-B8E5CAA39A30}"/>
                </a:ext>
              </a:extLst>
            </p:cNvPr>
            <p:cNvGrpSpPr/>
            <p:nvPr/>
          </p:nvGrpSpPr>
          <p:grpSpPr>
            <a:xfrm rot="21340792">
              <a:off x="473869" y="1315824"/>
              <a:ext cx="753798" cy="753798"/>
              <a:chOff x="5159689" y="1296150"/>
              <a:chExt cx="3044400" cy="3044400"/>
            </a:xfrm>
          </p:grpSpPr>
          <p:grpSp>
            <p:nvGrpSpPr>
              <p:cNvPr id="45" name="Google Shape;492;p38">
                <a:extLst>
                  <a:ext uri="{FF2B5EF4-FFF2-40B4-BE49-F238E27FC236}">
                    <a16:creationId xmlns:a16="http://schemas.microsoft.com/office/drawing/2014/main" id="{96A74AF3-9F85-BE8F-8AB5-470E0C42E13F}"/>
                  </a:ext>
                </a:extLst>
              </p:cNvPr>
              <p:cNvGrpSpPr/>
              <p:nvPr/>
            </p:nvGrpSpPr>
            <p:grpSpPr>
              <a:xfrm>
                <a:off x="5767453" y="1903914"/>
                <a:ext cx="1828872" cy="1828872"/>
                <a:chOff x="5905932" y="1600182"/>
                <a:chExt cx="1943128" cy="1943128"/>
              </a:xfrm>
            </p:grpSpPr>
            <p:sp>
              <p:nvSpPr>
                <p:cNvPr id="59" name="Google Shape;493;p38">
                  <a:extLst>
                    <a:ext uri="{FF2B5EF4-FFF2-40B4-BE49-F238E27FC236}">
                      <a16:creationId xmlns:a16="http://schemas.microsoft.com/office/drawing/2014/main" id="{FC5BC176-D2E1-2C91-9266-8BBA9BF3AC42}"/>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94;p38">
                  <a:extLst>
                    <a:ext uri="{FF2B5EF4-FFF2-40B4-BE49-F238E27FC236}">
                      <a16:creationId xmlns:a16="http://schemas.microsoft.com/office/drawing/2014/main" id="{F56492FA-C058-06E5-1C28-82FD1FE5B60B}"/>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95;p38">
                  <a:extLst>
                    <a:ext uri="{FF2B5EF4-FFF2-40B4-BE49-F238E27FC236}">
                      <a16:creationId xmlns:a16="http://schemas.microsoft.com/office/drawing/2014/main" id="{A5AD10AB-3100-F0FC-7804-02100A5CE086}"/>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496;p38">
                <a:extLst>
                  <a:ext uri="{FF2B5EF4-FFF2-40B4-BE49-F238E27FC236}">
                    <a16:creationId xmlns:a16="http://schemas.microsoft.com/office/drawing/2014/main" id="{56318140-F21A-6BAF-9364-3121454F441D}"/>
                  </a:ext>
                </a:extLst>
              </p:cNvPr>
              <p:cNvGrpSpPr/>
              <p:nvPr/>
            </p:nvGrpSpPr>
            <p:grpSpPr>
              <a:xfrm>
                <a:off x="5159689" y="1296150"/>
                <a:ext cx="3044400" cy="3044400"/>
                <a:chOff x="2550539" y="735313"/>
                <a:chExt cx="3044400" cy="3044400"/>
              </a:xfrm>
            </p:grpSpPr>
            <p:sp>
              <p:nvSpPr>
                <p:cNvPr id="47" name="Google Shape;497;p38">
                  <a:extLst>
                    <a:ext uri="{FF2B5EF4-FFF2-40B4-BE49-F238E27FC236}">
                      <a16:creationId xmlns:a16="http://schemas.microsoft.com/office/drawing/2014/main" id="{86719D6A-C5BF-AEFB-6BEB-3AF85629B7FE}"/>
                    </a:ext>
                  </a:extLst>
                </p:cNvPr>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98;p38">
                  <a:extLst>
                    <a:ext uri="{FF2B5EF4-FFF2-40B4-BE49-F238E27FC236}">
                      <a16:creationId xmlns:a16="http://schemas.microsoft.com/office/drawing/2014/main" id="{B929C2A2-2C1C-C4B7-176A-4681F4F06361}"/>
                    </a:ext>
                  </a:extLst>
                </p:cNvPr>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9;p38">
                  <a:extLst>
                    <a:ext uri="{FF2B5EF4-FFF2-40B4-BE49-F238E27FC236}">
                      <a16:creationId xmlns:a16="http://schemas.microsoft.com/office/drawing/2014/main" id="{943D52D4-C9B6-4A71-AF3B-7BE4D3BF70A2}"/>
                    </a:ext>
                  </a:extLst>
                </p:cNvPr>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0;p38">
                  <a:extLst>
                    <a:ext uri="{FF2B5EF4-FFF2-40B4-BE49-F238E27FC236}">
                      <a16:creationId xmlns:a16="http://schemas.microsoft.com/office/drawing/2014/main" id="{1444D2B6-5684-5476-3979-A5D467110E34}"/>
                    </a:ext>
                  </a:extLst>
                </p:cNvPr>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01;p38">
                  <a:extLst>
                    <a:ext uri="{FF2B5EF4-FFF2-40B4-BE49-F238E27FC236}">
                      <a16:creationId xmlns:a16="http://schemas.microsoft.com/office/drawing/2014/main" id="{6AE9C001-A478-ED3E-C68F-74196270CC04}"/>
                    </a:ext>
                  </a:extLst>
                </p:cNvPr>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02;p38">
                  <a:extLst>
                    <a:ext uri="{FF2B5EF4-FFF2-40B4-BE49-F238E27FC236}">
                      <a16:creationId xmlns:a16="http://schemas.microsoft.com/office/drawing/2014/main" id="{B3FDF2BA-08F3-5703-DE0D-2CF18E24930E}"/>
                    </a:ext>
                  </a:extLst>
                </p:cNvPr>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03;p38">
                  <a:extLst>
                    <a:ext uri="{FF2B5EF4-FFF2-40B4-BE49-F238E27FC236}">
                      <a16:creationId xmlns:a16="http://schemas.microsoft.com/office/drawing/2014/main" id="{79F3F7E5-532C-15EF-A4F5-8F24774DA222}"/>
                    </a:ext>
                  </a:extLst>
                </p:cNvPr>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04;p38">
                  <a:extLst>
                    <a:ext uri="{FF2B5EF4-FFF2-40B4-BE49-F238E27FC236}">
                      <a16:creationId xmlns:a16="http://schemas.microsoft.com/office/drawing/2014/main" id="{EDF355C3-972A-9B88-A912-2B0989BFAAC7}"/>
                    </a:ext>
                  </a:extLst>
                </p:cNvPr>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05;p38">
                  <a:extLst>
                    <a:ext uri="{FF2B5EF4-FFF2-40B4-BE49-F238E27FC236}">
                      <a16:creationId xmlns:a16="http://schemas.microsoft.com/office/drawing/2014/main" id="{C9BD4D5F-C0F3-0C9E-A2D9-9544622DAD5A}"/>
                    </a:ext>
                  </a:extLst>
                </p:cNvPr>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06;p38">
                  <a:extLst>
                    <a:ext uri="{FF2B5EF4-FFF2-40B4-BE49-F238E27FC236}">
                      <a16:creationId xmlns:a16="http://schemas.microsoft.com/office/drawing/2014/main" id="{502C3556-3336-8E41-2131-85B7EB95C1E9}"/>
                    </a:ext>
                  </a:extLst>
                </p:cNvPr>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07;p38">
                  <a:extLst>
                    <a:ext uri="{FF2B5EF4-FFF2-40B4-BE49-F238E27FC236}">
                      <a16:creationId xmlns:a16="http://schemas.microsoft.com/office/drawing/2014/main" id="{91354874-7C9E-C1FC-FF21-D26AB7A8883E}"/>
                    </a:ext>
                  </a:extLst>
                </p:cNvPr>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08;p38">
                  <a:extLst>
                    <a:ext uri="{FF2B5EF4-FFF2-40B4-BE49-F238E27FC236}">
                      <a16:creationId xmlns:a16="http://schemas.microsoft.com/office/drawing/2014/main" id="{96CA8000-ED2E-3F70-19A1-1D4EB870C108}"/>
                    </a:ext>
                  </a:extLst>
                </p:cNvPr>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4" name="Rectangle 4">
            <a:extLst>
              <a:ext uri="{FF2B5EF4-FFF2-40B4-BE49-F238E27FC236}">
                <a16:creationId xmlns:a16="http://schemas.microsoft.com/office/drawing/2014/main" id="{F6BA3C6A-8DDC-F725-BCDA-DC1C12EE8B71}"/>
              </a:ext>
            </a:extLst>
          </p:cNvPr>
          <p:cNvSpPr>
            <a:spLocks noGrp="1" noChangeArrowheads="1"/>
          </p:cNvSpPr>
          <p:nvPr>
            <p:ph type="title"/>
          </p:nvPr>
        </p:nvSpPr>
        <p:spPr bwMode="auto">
          <a:xfrm>
            <a:off x="720000" y="40821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TextBox 15">
            <a:extLst>
              <a:ext uri="{FF2B5EF4-FFF2-40B4-BE49-F238E27FC236}">
                <a16:creationId xmlns:a16="http://schemas.microsoft.com/office/drawing/2014/main" id="{54B7EE68-7A63-DB9F-6B9F-45F72FAA5E76}"/>
              </a:ext>
            </a:extLst>
          </p:cNvPr>
          <p:cNvSpPr txBox="1"/>
          <p:nvPr/>
        </p:nvSpPr>
        <p:spPr>
          <a:xfrm>
            <a:off x="1376282" y="92973"/>
            <a:ext cx="6040730" cy="1077218"/>
          </a:xfrm>
          <a:prstGeom prst="rect">
            <a:avLst/>
          </a:prstGeom>
          <a:noFill/>
        </p:spPr>
        <p:txBody>
          <a:bodyPr wrap="square" rtlCol="0">
            <a:spAutoFit/>
          </a:bodyPr>
          <a:lstStyle>
            <a:defPPr marR="0" lvl="0" algn="l" rtl="0">
              <a:lnSpc>
                <a:spcPct val="100000"/>
              </a:lnSpc>
              <a:spcBef>
                <a:spcPts val="0"/>
              </a:spcBef>
              <a:spcAft>
                <a:spcPts val="0"/>
              </a:spcAft>
            </a:defPPr>
            <a:lvl1pPr indent="0" fontAlgn="auto">
              <a:lnSpc>
                <a:spcPct val="150000"/>
              </a:lnSpc>
              <a:buClrTx/>
              <a:buSzTx/>
              <a:buFontTx/>
              <a:buNone/>
              <a:tabLst/>
              <a:defRPr sz="4000">
                <a:solidFill>
                  <a:srgbClr val="002060"/>
                </a:solidFill>
                <a:latin typeface="Fira Sans Condensed Medium" panose="020B06030500000200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pPr algn="ctr">
              <a:lnSpc>
                <a:spcPct val="100000"/>
              </a:lnSpc>
            </a:pPr>
            <a:r>
              <a:rPr lang="vi-VN" sz="3200" dirty="0"/>
              <a:t>Hiện tượng nào sau đây liên quan đến sự khúc xạ ánh sáng?</a:t>
            </a:r>
            <a:endParaRPr lang="en-US" sz="3200" dirty="0"/>
          </a:p>
        </p:txBody>
      </p:sp>
      <p:grpSp>
        <p:nvGrpSpPr>
          <p:cNvPr id="90" name="Group 89">
            <a:extLst>
              <a:ext uri="{FF2B5EF4-FFF2-40B4-BE49-F238E27FC236}">
                <a16:creationId xmlns:a16="http://schemas.microsoft.com/office/drawing/2014/main" id="{165D3027-3EA0-889D-F287-619F7E87B5FE}"/>
              </a:ext>
            </a:extLst>
          </p:cNvPr>
          <p:cNvGrpSpPr/>
          <p:nvPr/>
        </p:nvGrpSpPr>
        <p:grpSpPr>
          <a:xfrm rot="346371">
            <a:off x="1112862" y="1915387"/>
            <a:ext cx="1197838" cy="1160951"/>
            <a:chOff x="1022287" y="1484770"/>
            <a:chExt cx="1456130" cy="1411289"/>
          </a:xfrm>
        </p:grpSpPr>
        <p:cxnSp>
          <p:nvCxnSpPr>
            <p:cNvPr id="91" name="Straight Connector 90">
              <a:extLst>
                <a:ext uri="{FF2B5EF4-FFF2-40B4-BE49-F238E27FC236}">
                  <a16:creationId xmlns:a16="http://schemas.microsoft.com/office/drawing/2014/main" id="{66C85900-3B60-70C9-2D6E-4A869C30D3FA}"/>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0ABFBD84-D9DE-6326-42F0-9ED0467DF31F}"/>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EC99F041-B687-76B2-F282-290605DBEDAB}"/>
              </a:ext>
            </a:extLst>
          </p:cNvPr>
          <p:cNvGrpSpPr/>
          <p:nvPr/>
        </p:nvGrpSpPr>
        <p:grpSpPr>
          <a:xfrm rot="21253629" flipV="1">
            <a:off x="2172423" y="1887171"/>
            <a:ext cx="1197838" cy="1160951"/>
            <a:chOff x="1022287" y="1484770"/>
            <a:chExt cx="1456130" cy="1411289"/>
          </a:xfrm>
        </p:grpSpPr>
        <p:cxnSp>
          <p:nvCxnSpPr>
            <p:cNvPr id="94" name="Straight Connector 93">
              <a:extLst>
                <a:ext uri="{FF2B5EF4-FFF2-40B4-BE49-F238E27FC236}">
                  <a16:creationId xmlns:a16="http://schemas.microsoft.com/office/drawing/2014/main" id="{F06A74D3-411F-BD81-FCE4-085AA5B3C44B}"/>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FAAE6827-3A08-3322-5F54-F3EF1B872165}"/>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3FE9110D-7CC4-41B6-CA10-C82C60480A58}"/>
              </a:ext>
            </a:extLst>
          </p:cNvPr>
          <p:cNvGrpSpPr/>
          <p:nvPr/>
        </p:nvGrpSpPr>
        <p:grpSpPr>
          <a:xfrm>
            <a:off x="5033810" y="1219989"/>
            <a:ext cx="3636896" cy="2950478"/>
            <a:chOff x="274906" y="1219989"/>
            <a:chExt cx="3636896" cy="2950478"/>
          </a:xfrm>
        </p:grpSpPr>
        <p:grpSp>
          <p:nvGrpSpPr>
            <p:cNvPr id="126" name="Group 125">
              <a:extLst>
                <a:ext uri="{FF2B5EF4-FFF2-40B4-BE49-F238E27FC236}">
                  <a16:creationId xmlns:a16="http://schemas.microsoft.com/office/drawing/2014/main" id="{23F10F19-5CDD-BDB0-06AA-66A5EDFCF2CA}"/>
                </a:ext>
              </a:extLst>
            </p:cNvPr>
            <p:cNvGrpSpPr/>
            <p:nvPr/>
          </p:nvGrpSpPr>
          <p:grpSpPr>
            <a:xfrm>
              <a:off x="274906" y="1219989"/>
              <a:ext cx="3636896" cy="2950478"/>
              <a:chOff x="149305" y="-2890"/>
              <a:chExt cx="4354937" cy="4408574"/>
            </a:xfrm>
          </p:grpSpPr>
          <p:sp>
            <p:nvSpPr>
              <p:cNvPr id="145" name="Rectangle 144">
                <a:extLst>
                  <a:ext uri="{FF2B5EF4-FFF2-40B4-BE49-F238E27FC236}">
                    <a16:creationId xmlns:a16="http://schemas.microsoft.com/office/drawing/2014/main" id="{140CD215-FD39-81C2-4681-703EEC00FE39}"/>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Connector 145">
                <a:extLst>
                  <a:ext uri="{FF2B5EF4-FFF2-40B4-BE49-F238E27FC236}">
                    <a16:creationId xmlns:a16="http://schemas.microsoft.com/office/drawing/2014/main" id="{5C9DDC7F-EC83-1376-3297-F0CD98EA720A}"/>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47" name="Rectangle 146">
                <a:extLst>
                  <a:ext uri="{FF2B5EF4-FFF2-40B4-BE49-F238E27FC236}">
                    <a16:creationId xmlns:a16="http://schemas.microsoft.com/office/drawing/2014/main" id="{6231F36D-908C-FC2C-D705-2F3220894C60}"/>
                  </a:ext>
                </a:extLst>
              </p:cNvPr>
              <p:cNvSpPr/>
              <p:nvPr/>
            </p:nvSpPr>
            <p:spPr>
              <a:xfrm>
                <a:off x="149305" y="-2890"/>
                <a:ext cx="4354937" cy="2817191"/>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7" name="Google Shape;491;p38">
              <a:extLst>
                <a:ext uri="{FF2B5EF4-FFF2-40B4-BE49-F238E27FC236}">
                  <a16:creationId xmlns:a16="http://schemas.microsoft.com/office/drawing/2014/main" id="{0932B408-E497-BCDD-6346-933DAB3D835D}"/>
                </a:ext>
              </a:extLst>
            </p:cNvPr>
            <p:cNvGrpSpPr/>
            <p:nvPr/>
          </p:nvGrpSpPr>
          <p:grpSpPr>
            <a:xfrm rot="21340792">
              <a:off x="473869" y="1315824"/>
              <a:ext cx="753798" cy="753798"/>
              <a:chOff x="5159689" y="1296150"/>
              <a:chExt cx="3044400" cy="3044400"/>
            </a:xfrm>
          </p:grpSpPr>
          <p:grpSp>
            <p:nvGrpSpPr>
              <p:cNvPr id="128" name="Google Shape;492;p38">
                <a:extLst>
                  <a:ext uri="{FF2B5EF4-FFF2-40B4-BE49-F238E27FC236}">
                    <a16:creationId xmlns:a16="http://schemas.microsoft.com/office/drawing/2014/main" id="{E534B3D1-590C-5A17-FBCB-DCBA577892DF}"/>
                  </a:ext>
                </a:extLst>
              </p:cNvPr>
              <p:cNvGrpSpPr/>
              <p:nvPr/>
            </p:nvGrpSpPr>
            <p:grpSpPr>
              <a:xfrm>
                <a:off x="5767453" y="1903914"/>
                <a:ext cx="1828872" cy="1828872"/>
                <a:chOff x="5905932" y="1600182"/>
                <a:chExt cx="1943128" cy="1943128"/>
              </a:xfrm>
            </p:grpSpPr>
            <p:sp>
              <p:nvSpPr>
                <p:cNvPr id="142" name="Google Shape;493;p38">
                  <a:extLst>
                    <a:ext uri="{FF2B5EF4-FFF2-40B4-BE49-F238E27FC236}">
                      <a16:creationId xmlns:a16="http://schemas.microsoft.com/office/drawing/2014/main" id="{6EFFD11B-A8C7-0F50-2A5F-312470365219}"/>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494;p38">
                  <a:extLst>
                    <a:ext uri="{FF2B5EF4-FFF2-40B4-BE49-F238E27FC236}">
                      <a16:creationId xmlns:a16="http://schemas.microsoft.com/office/drawing/2014/main" id="{9AA6E171-A1D1-9EB0-BB05-8EC9078C34E2}"/>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495;p38">
                  <a:extLst>
                    <a:ext uri="{FF2B5EF4-FFF2-40B4-BE49-F238E27FC236}">
                      <a16:creationId xmlns:a16="http://schemas.microsoft.com/office/drawing/2014/main" id="{1D7AFDDD-7FE7-79CC-8184-2488B74363AE}"/>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496;p38">
                <a:extLst>
                  <a:ext uri="{FF2B5EF4-FFF2-40B4-BE49-F238E27FC236}">
                    <a16:creationId xmlns:a16="http://schemas.microsoft.com/office/drawing/2014/main" id="{77096BBC-9858-33A8-7D9C-035175631736}"/>
                  </a:ext>
                </a:extLst>
              </p:cNvPr>
              <p:cNvGrpSpPr/>
              <p:nvPr/>
            </p:nvGrpSpPr>
            <p:grpSpPr>
              <a:xfrm>
                <a:off x="5159689" y="1296150"/>
                <a:ext cx="3044400" cy="3044400"/>
                <a:chOff x="2550539" y="735313"/>
                <a:chExt cx="3044400" cy="3044400"/>
              </a:xfrm>
            </p:grpSpPr>
            <p:sp>
              <p:nvSpPr>
                <p:cNvPr id="130" name="Google Shape;497;p38">
                  <a:extLst>
                    <a:ext uri="{FF2B5EF4-FFF2-40B4-BE49-F238E27FC236}">
                      <a16:creationId xmlns:a16="http://schemas.microsoft.com/office/drawing/2014/main" id="{2D38FFC1-BEFE-F7AC-0C1B-4B9978CAE2A5}"/>
                    </a:ext>
                  </a:extLst>
                </p:cNvPr>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98;p38">
                  <a:extLst>
                    <a:ext uri="{FF2B5EF4-FFF2-40B4-BE49-F238E27FC236}">
                      <a16:creationId xmlns:a16="http://schemas.microsoft.com/office/drawing/2014/main" id="{5D3EFCC0-A6EA-26BA-B9E5-092BBD1EE501}"/>
                    </a:ext>
                  </a:extLst>
                </p:cNvPr>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99;p38">
                  <a:extLst>
                    <a:ext uri="{FF2B5EF4-FFF2-40B4-BE49-F238E27FC236}">
                      <a16:creationId xmlns:a16="http://schemas.microsoft.com/office/drawing/2014/main" id="{975D016A-325D-71F8-BA7C-6CEBF8D6E1EB}"/>
                    </a:ext>
                  </a:extLst>
                </p:cNvPr>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500;p38">
                  <a:extLst>
                    <a:ext uri="{FF2B5EF4-FFF2-40B4-BE49-F238E27FC236}">
                      <a16:creationId xmlns:a16="http://schemas.microsoft.com/office/drawing/2014/main" id="{2609D046-0568-2ACF-A938-776A9A378356}"/>
                    </a:ext>
                  </a:extLst>
                </p:cNvPr>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501;p38">
                  <a:extLst>
                    <a:ext uri="{FF2B5EF4-FFF2-40B4-BE49-F238E27FC236}">
                      <a16:creationId xmlns:a16="http://schemas.microsoft.com/office/drawing/2014/main" id="{8E473E63-7E52-B2D5-BBD4-8C545CEEB730}"/>
                    </a:ext>
                  </a:extLst>
                </p:cNvPr>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02;p38">
                  <a:extLst>
                    <a:ext uri="{FF2B5EF4-FFF2-40B4-BE49-F238E27FC236}">
                      <a16:creationId xmlns:a16="http://schemas.microsoft.com/office/drawing/2014/main" id="{8008581E-6480-3BA3-59EB-0A0DBD5FE45D}"/>
                    </a:ext>
                  </a:extLst>
                </p:cNvPr>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03;p38">
                  <a:extLst>
                    <a:ext uri="{FF2B5EF4-FFF2-40B4-BE49-F238E27FC236}">
                      <a16:creationId xmlns:a16="http://schemas.microsoft.com/office/drawing/2014/main" id="{60F097D3-9E14-7424-FE66-BEB37F0BC4D8}"/>
                    </a:ext>
                  </a:extLst>
                </p:cNvPr>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04;p38">
                  <a:extLst>
                    <a:ext uri="{FF2B5EF4-FFF2-40B4-BE49-F238E27FC236}">
                      <a16:creationId xmlns:a16="http://schemas.microsoft.com/office/drawing/2014/main" id="{5CC7EC0C-40CB-A673-91A5-0EA88F1FBDAD}"/>
                    </a:ext>
                  </a:extLst>
                </p:cNvPr>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05;p38">
                  <a:extLst>
                    <a:ext uri="{FF2B5EF4-FFF2-40B4-BE49-F238E27FC236}">
                      <a16:creationId xmlns:a16="http://schemas.microsoft.com/office/drawing/2014/main" id="{15778193-DD4E-547B-BE3C-3D33B21C19C5}"/>
                    </a:ext>
                  </a:extLst>
                </p:cNvPr>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06;p38">
                  <a:extLst>
                    <a:ext uri="{FF2B5EF4-FFF2-40B4-BE49-F238E27FC236}">
                      <a16:creationId xmlns:a16="http://schemas.microsoft.com/office/drawing/2014/main" id="{DFEDC86A-136D-49CC-ADB2-4A0EF9DEB551}"/>
                    </a:ext>
                  </a:extLst>
                </p:cNvPr>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507;p38">
                  <a:extLst>
                    <a:ext uri="{FF2B5EF4-FFF2-40B4-BE49-F238E27FC236}">
                      <a16:creationId xmlns:a16="http://schemas.microsoft.com/office/drawing/2014/main" id="{E48F75DE-AB3A-C16C-98A3-CC1757C679C6}"/>
                    </a:ext>
                  </a:extLst>
                </p:cNvPr>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508;p38">
                  <a:extLst>
                    <a:ext uri="{FF2B5EF4-FFF2-40B4-BE49-F238E27FC236}">
                      <a16:creationId xmlns:a16="http://schemas.microsoft.com/office/drawing/2014/main" id="{9C95ED09-5724-7A79-84F3-0476BFF2CE5C}"/>
                    </a:ext>
                  </a:extLst>
                </p:cNvPr>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48" name="Group 147">
            <a:extLst>
              <a:ext uri="{FF2B5EF4-FFF2-40B4-BE49-F238E27FC236}">
                <a16:creationId xmlns:a16="http://schemas.microsoft.com/office/drawing/2014/main" id="{ACA01A26-4E48-76B5-F9EA-CEA7493ED156}"/>
              </a:ext>
            </a:extLst>
          </p:cNvPr>
          <p:cNvGrpSpPr/>
          <p:nvPr/>
        </p:nvGrpSpPr>
        <p:grpSpPr>
          <a:xfrm rot="21422784">
            <a:off x="5664119" y="1897638"/>
            <a:ext cx="1334654" cy="1233500"/>
            <a:chOff x="1022287" y="1484770"/>
            <a:chExt cx="1456130" cy="1411289"/>
          </a:xfrm>
        </p:grpSpPr>
        <p:cxnSp>
          <p:nvCxnSpPr>
            <p:cNvPr id="149" name="Straight Connector 148">
              <a:extLst>
                <a:ext uri="{FF2B5EF4-FFF2-40B4-BE49-F238E27FC236}">
                  <a16:creationId xmlns:a16="http://schemas.microsoft.com/office/drawing/2014/main" id="{93F894C6-6FF4-D502-A197-18F0F1AEBF93}"/>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C10737A8-C62D-AA2F-5359-71664A544BE9}"/>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F39A93EE-3E0C-DA15-7424-95002259D474}"/>
              </a:ext>
            </a:extLst>
          </p:cNvPr>
          <p:cNvGrpSpPr/>
          <p:nvPr/>
        </p:nvGrpSpPr>
        <p:grpSpPr>
          <a:xfrm rot="1085472">
            <a:off x="6874362" y="3203943"/>
            <a:ext cx="866809" cy="840115"/>
            <a:chOff x="1022287" y="1484770"/>
            <a:chExt cx="1456130" cy="1411289"/>
          </a:xfrm>
        </p:grpSpPr>
        <p:cxnSp>
          <p:nvCxnSpPr>
            <p:cNvPr id="100" name="Straight Connector 99">
              <a:extLst>
                <a:ext uri="{FF2B5EF4-FFF2-40B4-BE49-F238E27FC236}">
                  <a16:creationId xmlns:a16="http://schemas.microsoft.com/office/drawing/2014/main" id="{D21F0A55-052B-0AD6-08CA-0D9FABE594AF}"/>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0B943CB1-966B-2193-8924-17EFF27F064C}"/>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151" name="TextBox 150">
            <a:extLst>
              <a:ext uri="{FF2B5EF4-FFF2-40B4-BE49-F238E27FC236}">
                <a16:creationId xmlns:a16="http://schemas.microsoft.com/office/drawing/2014/main" id="{57250B60-1CCB-871E-4850-F341F80230D4}"/>
              </a:ext>
            </a:extLst>
          </p:cNvPr>
          <p:cNvSpPr txBox="1"/>
          <p:nvPr/>
        </p:nvSpPr>
        <p:spPr>
          <a:xfrm>
            <a:off x="304636" y="4205468"/>
            <a:ext cx="4092011"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200">
                <a:solidFill>
                  <a:schemeClr val="bg1">
                    <a:lumMod val="10000"/>
                  </a:schemeClr>
                </a:solidFill>
                <a:latin typeface="+mn-lt"/>
              </a:defRPr>
            </a:lvl1pPr>
          </a:lstStyle>
          <a:p>
            <a:pPr algn="ctr"/>
            <a:r>
              <a:rPr lang="vi-VN" sz="2000" dirty="0"/>
              <a:t>Tia sáng mặt trời bị hắt trở lại môi trường cũ khi gặp mặt nước</a:t>
            </a:r>
            <a:endParaRPr lang="en-US" sz="2000" dirty="0"/>
          </a:p>
        </p:txBody>
      </p:sp>
      <p:sp>
        <p:nvSpPr>
          <p:cNvPr id="152" name="TextBox 151">
            <a:extLst>
              <a:ext uri="{FF2B5EF4-FFF2-40B4-BE49-F238E27FC236}">
                <a16:creationId xmlns:a16="http://schemas.microsoft.com/office/drawing/2014/main" id="{678F9E0D-5B9B-F063-C491-74B2956F86A4}"/>
              </a:ext>
            </a:extLst>
          </p:cNvPr>
          <p:cNvSpPr txBox="1"/>
          <p:nvPr/>
        </p:nvSpPr>
        <p:spPr>
          <a:xfrm>
            <a:off x="4463435" y="4205468"/>
            <a:ext cx="4777645"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200">
                <a:solidFill>
                  <a:schemeClr val="bg1">
                    <a:lumMod val="10000"/>
                  </a:schemeClr>
                </a:solidFill>
                <a:latin typeface="+mn-lt"/>
              </a:defRPr>
            </a:lvl1pPr>
          </a:lstStyle>
          <a:p>
            <a:pPr algn="ctr"/>
            <a:r>
              <a:rPr lang="vi-VN" sz="1800" dirty="0"/>
              <a:t>Tia sáng mặt trời bị lệch khỏi phương truy</a:t>
            </a:r>
            <a:r>
              <a:rPr lang="en-US" sz="1800" dirty="0"/>
              <a:t>ề</a:t>
            </a:r>
            <a:r>
              <a:rPr lang="vi-VN" sz="1800" dirty="0"/>
              <a:t>n ban đầu khi đi từ không khí vào nước.</a:t>
            </a:r>
            <a:endParaRPr lang="en-US" sz="1800" dirty="0"/>
          </a:p>
        </p:txBody>
      </p:sp>
    </p:spTree>
    <p:extLst>
      <p:ext uri="{BB962C8B-B14F-4D97-AF65-F5344CB8AC3E}">
        <p14:creationId xmlns:p14="http://schemas.microsoft.com/office/powerpoint/2010/main" val="42726913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ADE48-EBBF-24BE-A870-64E932DDBE23}"/>
            </a:ext>
          </a:extLst>
        </p:cNvPr>
        <p:cNvGrpSpPr/>
        <p:nvPr/>
      </p:nvGrpSpPr>
      <p:grpSpPr>
        <a:xfrm>
          <a:off x="0" y="0"/>
          <a:ext cx="0" cy="0"/>
          <a:chOff x="0" y="0"/>
          <a:chExt cx="0" cy="0"/>
        </a:xfrm>
      </p:grpSpPr>
      <p:sp>
        <p:nvSpPr>
          <p:cNvPr id="14" name="Rectangle 4">
            <a:extLst>
              <a:ext uri="{FF2B5EF4-FFF2-40B4-BE49-F238E27FC236}">
                <a16:creationId xmlns:a16="http://schemas.microsoft.com/office/drawing/2014/main" id="{E5438693-A386-4EB8-E071-24FD22801BCA}"/>
              </a:ext>
            </a:extLst>
          </p:cNvPr>
          <p:cNvSpPr>
            <a:spLocks noGrp="1" noChangeArrowheads="1"/>
          </p:cNvSpPr>
          <p:nvPr>
            <p:ph type="title"/>
          </p:nvPr>
        </p:nvSpPr>
        <p:spPr bwMode="auto">
          <a:xfrm>
            <a:off x="720000" y="40821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125" name="Group 124">
            <a:extLst>
              <a:ext uri="{FF2B5EF4-FFF2-40B4-BE49-F238E27FC236}">
                <a16:creationId xmlns:a16="http://schemas.microsoft.com/office/drawing/2014/main" id="{85D38773-8408-06E7-1DA8-3375068DAA1C}"/>
              </a:ext>
            </a:extLst>
          </p:cNvPr>
          <p:cNvGrpSpPr/>
          <p:nvPr/>
        </p:nvGrpSpPr>
        <p:grpSpPr>
          <a:xfrm>
            <a:off x="2057787" y="157449"/>
            <a:ext cx="5028428" cy="4079376"/>
            <a:chOff x="274906" y="1219989"/>
            <a:chExt cx="3636896" cy="2950478"/>
          </a:xfrm>
        </p:grpSpPr>
        <p:grpSp>
          <p:nvGrpSpPr>
            <p:cNvPr id="126" name="Group 125">
              <a:extLst>
                <a:ext uri="{FF2B5EF4-FFF2-40B4-BE49-F238E27FC236}">
                  <a16:creationId xmlns:a16="http://schemas.microsoft.com/office/drawing/2014/main" id="{2F78EC05-4A1D-301D-CBC1-94081663FC8C}"/>
                </a:ext>
              </a:extLst>
            </p:cNvPr>
            <p:cNvGrpSpPr/>
            <p:nvPr/>
          </p:nvGrpSpPr>
          <p:grpSpPr>
            <a:xfrm>
              <a:off x="274906" y="1219989"/>
              <a:ext cx="3636896" cy="2950478"/>
              <a:chOff x="149305" y="-2890"/>
              <a:chExt cx="4354937" cy="4408574"/>
            </a:xfrm>
          </p:grpSpPr>
          <p:sp>
            <p:nvSpPr>
              <p:cNvPr id="145" name="Rectangle 144">
                <a:extLst>
                  <a:ext uri="{FF2B5EF4-FFF2-40B4-BE49-F238E27FC236}">
                    <a16:creationId xmlns:a16="http://schemas.microsoft.com/office/drawing/2014/main" id="{93C46198-4C9F-8481-B556-DCE32FE5D2EC}"/>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146" name="Straight Connector 145">
                <a:extLst>
                  <a:ext uri="{FF2B5EF4-FFF2-40B4-BE49-F238E27FC236}">
                    <a16:creationId xmlns:a16="http://schemas.microsoft.com/office/drawing/2014/main" id="{2D9BFED9-864B-B3B5-BC43-4DABD3F9927C}"/>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47" name="Rectangle 146">
                <a:extLst>
                  <a:ext uri="{FF2B5EF4-FFF2-40B4-BE49-F238E27FC236}">
                    <a16:creationId xmlns:a16="http://schemas.microsoft.com/office/drawing/2014/main" id="{4298C9A8-99D0-89EA-03CF-E6DA58DF6C9C}"/>
                  </a:ext>
                </a:extLst>
              </p:cNvPr>
              <p:cNvSpPr/>
              <p:nvPr/>
            </p:nvSpPr>
            <p:spPr>
              <a:xfrm>
                <a:off x="149305" y="-2890"/>
                <a:ext cx="4354937" cy="2817191"/>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27" name="Google Shape;491;p38">
              <a:extLst>
                <a:ext uri="{FF2B5EF4-FFF2-40B4-BE49-F238E27FC236}">
                  <a16:creationId xmlns:a16="http://schemas.microsoft.com/office/drawing/2014/main" id="{EFDE940B-6F98-F4A2-8173-959D7CE3E4BC}"/>
                </a:ext>
              </a:extLst>
            </p:cNvPr>
            <p:cNvGrpSpPr/>
            <p:nvPr/>
          </p:nvGrpSpPr>
          <p:grpSpPr>
            <a:xfrm rot="21340792">
              <a:off x="473869" y="1315824"/>
              <a:ext cx="753798" cy="753798"/>
              <a:chOff x="5159689" y="1296150"/>
              <a:chExt cx="3044400" cy="3044400"/>
            </a:xfrm>
          </p:grpSpPr>
          <p:grpSp>
            <p:nvGrpSpPr>
              <p:cNvPr id="128" name="Google Shape;492;p38">
                <a:extLst>
                  <a:ext uri="{FF2B5EF4-FFF2-40B4-BE49-F238E27FC236}">
                    <a16:creationId xmlns:a16="http://schemas.microsoft.com/office/drawing/2014/main" id="{D5C239A3-EE84-DD24-EEC9-3A088BCD7ADE}"/>
                  </a:ext>
                </a:extLst>
              </p:cNvPr>
              <p:cNvGrpSpPr/>
              <p:nvPr/>
            </p:nvGrpSpPr>
            <p:grpSpPr>
              <a:xfrm>
                <a:off x="5767453" y="1903914"/>
                <a:ext cx="1828872" cy="1828872"/>
                <a:chOff x="5905932" y="1600182"/>
                <a:chExt cx="1943128" cy="1943128"/>
              </a:xfrm>
            </p:grpSpPr>
            <p:sp>
              <p:nvSpPr>
                <p:cNvPr id="142" name="Google Shape;493;p38">
                  <a:extLst>
                    <a:ext uri="{FF2B5EF4-FFF2-40B4-BE49-F238E27FC236}">
                      <a16:creationId xmlns:a16="http://schemas.microsoft.com/office/drawing/2014/main" id="{195C5669-2B30-0402-C4D6-461F0DEE5128}"/>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3" name="Google Shape;494;p38">
                  <a:extLst>
                    <a:ext uri="{FF2B5EF4-FFF2-40B4-BE49-F238E27FC236}">
                      <a16:creationId xmlns:a16="http://schemas.microsoft.com/office/drawing/2014/main" id="{8A204255-BBE2-87C5-CCF7-8E6BDE35E611}"/>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4" name="Google Shape;495;p38">
                  <a:extLst>
                    <a:ext uri="{FF2B5EF4-FFF2-40B4-BE49-F238E27FC236}">
                      <a16:creationId xmlns:a16="http://schemas.microsoft.com/office/drawing/2014/main" id="{4129C911-9DFE-B52E-C82E-25C721356163}"/>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grpSp>
            <p:nvGrpSpPr>
              <p:cNvPr id="129" name="Google Shape;496;p38">
                <a:extLst>
                  <a:ext uri="{FF2B5EF4-FFF2-40B4-BE49-F238E27FC236}">
                    <a16:creationId xmlns:a16="http://schemas.microsoft.com/office/drawing/2014/main" id="{92E632C6-3CD4-477A-B9E5-390DBFB0DC52}"/>
                  </a:ext>
                </a:extLst>
              </p:cNvPr>
              <p:cNvGrpSpPr/>
              <p:nvPr/>
            </p:nvGrpSpPr>
            <p:grpSpPr>
              <a:xfrm>
                <a:off x="5159689" y="1296150"/>
                <a:ext cx="3044400" cy="3044400"/>
                <a:chOff x="2550539" y="735313"/>
                <a:chExt cx="3044400" cy="3044400"/>
              </a:xfrm>
            </p:grpSpPr>
            <p:sp>
              <p:nvSpPr>
                <p:cNvPr id="130" name="Google Shape;497;p38">
                  <a:extLst>
                    <a:ext uri="{FF2B5EF4-FFF2-40B4-BE49-F238E27FC236}">
                      <a16:creationId xmlns:a16="http://schemas.microsoft.com/office/drawing/2014/main" id="{1F3C62AD-BFF4-8BFE-F6E6-D3859E86A20D}"/>
                    </a:ext>
                  </a:extLst>
                </p:cNvPr>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1" name="Google Shape;498;p38">
                  <a:extLst>
                    <a:ext uri="{FF2B5EF4-FFF2-40B4-BE49-F238E27FC236}">
                      <a16:creationId xmlns:a16="http://schemas.microsoft.com/office/drawing/2014/main" id="{F48F20CA-534C-581B-2420-3040AF24ECC3}"/>
                    </a:ext>
                  </a:extLst>
                </p:cNvPr>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2" name="Google Shape;499;p38">
                  <a:extLst>
                    <a:ext uri="{FF2B5EF4-FFF2-40B4-BE49-F238E27FC236}">
                      <a16:creationId xmlns:a16="http://schemas.microsoft.com/office/drawing/2014/main" id="{0A3C3F19-616C-2A6B-748F-CEC1635081D3}"/>
                    </a:ext>
                  </a:extLst>
                </p:cNvPr>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3" name="Google Shape;500;p38">
                  <a:extLst>
                    <a:ext uri="{FF2B5EF4-FFF2-40B4-BE49-F238E27FC236}">
                      <a16:creationId xmlns:a16="http://schemas.microsoft.com/office/drawing/2014/main" id="{0C28D0F6-4116-580E-3EE1-1C0472B3C482}"/>
                    </a:ext>
                  </a:extLst>
                </p:cNvPr>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4" name="Google Shape;501;p38">
                  <a:extLst>
                    <a:ext uri="{FF2B5EF4-FFF2-40B4-BE49-F238E27FC236}">
                      <a16:creationId xmlns:a16="http://schemas.microsoft.com/office/drawing/2014/main" id="{B60AB122-891D-DE93-EE05-F17A09B27239}"/>
                    </a:ext>
                  </a:extLst>
                </p:cNvPr>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5" name="Google Shape;502;p38">
                  <a:extLst>
                    <a:ext uri="{FF2B5EF4-FFF2-40B4-BE49-F238E27FC236}">
                      <a16:creationId xmlns:a16="http://schemas.microsoft.com/office/drawing/2014/main" id="{D254F447-726E-A738-EFFA-8DB8B9871ED1}"/>
                    </a:ext>
                  </a:extLst>
                </p:cNvPr>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6" name="Google Shape;503;p38">
                  <a:extLst>
                    <a:ext uri="{FF2B5EF4-FFF2-40B4-BE49-F238E27FC236}">
                      <a16:creationId xmlns:a16="http://schemas.microsoft.com/office/drawing/2014/main" id="{F606C4B1-5637-AEEB-28ED-43C980621BC3}"/>
                    </a:ext>
                  </a:extLst>
                </p:cNvPr>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7" name="Google Shape;504;p38">
                  <a:extLst>
                    <a:ext uri="{FF2B5EF4-FFF2-40B4-BE49-F238E27FC236}">
                      <a16:creationId xmlns:a16="http://schemas.microsoft.com/office/drawing/2014/main" id="{E42B3189-6E0F-D9B4-BF9B-C54B56F78BA8}"/>
                    </a:ext>
                  </a:extLst>
                </p:cNvPr>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8" name="Google Shape;505;p38">
                  <a:extLst>
                    <a:ext uri="{FF2B5EF4-FFF2-40B4-BE49-F238E27FC236}">
                      <a16:creationId xmlns:a16="http://schemas.microsoft.com/office/drawing/2014/main" id="{AE8C76B5-49AA-002A-ECF4-97393A5546A2}"/>
                    </a:ext>
                  </a:extLst>
                </p:cNvPr>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9" name="Google Shape;506;p38">
                  <a:extLst>
                    <a:ext uri="{FF2B5EF4-FFF2-40B4-BE49-F238E27FC236}">
                      <a16:creationId xmlns:a16="http://schemas.microsoft.com/office/drawing/2014/main" id="{29356F38-34E9-1E8B-7FAF-FB3DA358E955}"/>
                    </a:ext>
                  </a:extLst>
                </p:cNvPr>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0" name="Google Shape;507;p38">
                  <a:extLst>
                    <a:ext uri="{FF2B5EF4-FFF2-40B4-BE49-F238E27FC236}">
                      <a16:creationId xmlns:a16="http://schemas.microsoft.com/office/drawing/2014/main" id="{07DF0EF9-F8AB-F7F3-7691-10392938E789}"/>
                    </a:ext>
                  </a:extLst>
                </p:cNvPr>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1" name="Google Shape;508;p38">
                  <a:extLst>
                    <a:ext uri="{FF2B5EF4-FFF2-40B4-BE49-F238E27FC236}">
                      <a16:creationId xmlns:a16="http://schemas.microsoft.com/office/drawing/2014/main" id="{9FAE6614-8719-1B89-29A4-F3BE55854E59}"/>
                    </a:ext>
                  </a:extLst>
                </p:cNvPr>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grpSp>
      </p:grpSp>
      <p:grpSp>
        <p:nvGrpSpPr>
          <p:cNvPr id="148" name="Group 147">
            <a:extLst>
              <a:ext uri="{FF2B5EF4-FFF2-40B4-BE49-F238E27FC236}">
                <a16:creationId xmlns:a16="http://schemas.microsoft.com/office/drawing/2014/main" id="{3BC1E9B9-895E-9D21-CF1B-5A828B5C17E8}"/>
              </a:ext>
            </a:extLst>
          </p:cNvPr>
          <p:cNvGrpSpPr/>
          <p:nvPr/>
        </p:nvGrpSpPr>
        <p:grpSpPr>
          <a:xfrm rot="21422784">
            <a:off x="2929262" y="1094377"/>
            <a:ext cx="1845313" cy="1705456"/>
            <a:chOff x="1022287" y="1484770"/>
            <a:chExt cx="1456130" cy="1411289"/>
          </a:xfrm>
        </p:grpSpPr>
        <p:cxnSp>
          <p:nvCxnSpPr>
            <p:cNvPr id="149" name="Straight Connector 148">
              <a:extLst>
                <a:ext uri="{FF2B5EF4-FFF2-40B4-BE49-F238E27FC236}">
                  <a16:creationId xmlns:a16="http://schemas.microsoft.com/office/drawing/2014/main" id="{B2ABC500-5ABB-5DDD-5728-FBFE9048841A}"/>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2ABF12B3-1B7E-0CA9-BA01-9CCA6B5BE383}"/>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CB8E40E7-F8C2-9111-AD3F-B891C648CE4E}"/>
              </a:ext>
            </a:extLst>
          </p:cNvPr>
          <p:cNvGrpSpPr/>
          <p:nvPr/>
        </p:nvGrpSpPr>
        <p:grpSpPr>
          <a:xfrm rot="1085472">
            <a:off x="4602562" y="2900494"/>
            <a:ext cx="1198464" cy="1161556"/>
            <a:chOff x="1022287" y="1484770"/>
            <a:chExt cx="1456130" cy="1411289"/>
          </a:xfrm>
        </p:grpSpPr>
        <p:cxnSp>
          <p:nvCxnSpPr>
            <p:cNvPr id="100" name="Straight Connector 99">
              <a:extLst>
                <a:ext uri="{FF2B5EF4-FFF2-40B4-BE49-F238E27FC236}">
                  <a16:creationId xmlns:a16="http://schemas.microsoft.com/office/drawing/2014/main" id="{2937F318-5CBE-AE78-B75B-2296A65C359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6AE66CD9-0D67-5F43-69E4-BAD64C584DFB}"/>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152" name="TextBox 151">
            <a:extLst>
              <a:ext uri="{FF2B5EF4-FFF2-40B4-BE49-F238E27FC236}">
                <a16:creationId xmlns:a16="http://schemas.microsoft.com/office/drawing/2014/main" id="{45C1E956-74B2-979B-6FF4-FC6F4D796A3B}"/>
              </a:ext>
            </a:extLst>
          </p:cNvPr>
          <p:cNvSpPr txBox="1"/>
          <p:nvPr/>
        </p:nvSpPr>
        <p:spPr>
          <a:xfrm>
            <a:off x="1546070" y="4331244"/>
            <a:ext cx="6051859"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200">
                <a:solidFill>
                  <a:schemeClr val="bg1">
                    <a:lumMod val="10000"/>
                  </a:schemeClr>
                </a:solidFill>
                <a:latin typeface="+mn-lt"/>
              </a:defRPr>
            </a:lvl1pPr>
          </a:lstStyle>
          <a:p>
            <a:pPr algn="ctr"/>
            <a:r>
              <a:rPr lang="vi-VN" sz="2000" dirty="0"/>
              <a:t>Tia sáng mặt trời bị lệch khỏi phương truy</a:t>
            </a:r>
            <a:r>
              <a:rPr lang="en-US" sz="2000" dirty="0"/>
              <a:t>ề</a:t>
            </a:r>
            <a:r>
              <a:rPr lang="vi-VN" sz="2000" dirty="0"/>
              <a:t>n ban đầu khi đi từ không khí vào nước.</a:t>
            </a:r>
            <a:endParaRPr lang="en-US" sz="2000" dirty="0"/>
          </a:p>
        </p:txBody>
      </p:sp>
    </p:spTree>
    <p:extLst>
      <p:ext uri="{BB962C8B-B14F-4D97-AF65-F5344CB8AC3E}">
        <p14:creationId xmlns:p14="http://schemas.microsoft.com/office/powerpoint/2010/main" val="3187411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EFE7E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EAF135-2B29-1A0C-3D8C-8F08C54DE186}"/>
              </a:ext>
            </a:extLst>
          </p:cNvPr>
          <p:cNvPicPr>
            <a:picLocks noChangeAspect="1"/>
          </p:cNvPicPr>
          <p:nvPr/>
        </p:nvPicPr>
        <p:blipFill rotWithShape="1">
          <a:blip r:embed="rId2"/>
          <a:srcRect r="16660"/>
          <a:stretch/>
        </p:blipFill>
        <p:spPr>
          <a:xfrm>
            <a:off x="-11519" y="288105"/>
            <a:ext cx="4034880" cy="4855395"/>
          </a:xfrm>
          <a:prstGeom prst="rect">
            <a:avLst/>
          </a:prstGeom>
        </p:spPr>
      </p:pic>
      <p:sp>
        <p:nvSpPr>
          <p:cNvPr id="14" name="Rectangle 4">
            <a:extLst>
              <a:ext uri="{FF2B5EF4-FFF2-40B4-BE49-F238E27FC236}">
                <a16:creationId xmlns:a16="http://schemas.microsoft.com/office/drawing/2014/main" id="{F6BA3C6A-8DDC-F725-BCDA-DC1C12EE8B71}"/>
              </a:ext>
            </a:extLst>
          </p:cNvPr>
          <p:cNvSpPr>
            <a:spLocks noGrp="1" noChangeArrowheads="1"/>
          </p:cNvSpPr>
          <p:nvPr>
            <p:ph type="title"/>
          </p:nvPr>
        </p:nvSpPr>
        <p:spPr bwMode="auto">
          <a:xfrm>
            <a:off x="720000" y="40821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TextBox 15">
            <a:extLst>
              <a:ext uri="{FF2B5EF4-FFF2-40B4-BE49-F238E27FC236}">
                <a16:creationId xmlns:a16="http://schemas.microsoft.com/office/drawing/2014/main" id="{54B7EE68-7A63-DB9F-6B9F-45F72FAA5E76}"/>
              </a:ext>
            </a:extLst>
          </p:cNvPr>
          <p:cNvSpPr txBox="1"/>
          <p:nvPr/>
        </p:nvSpPr>
        <p:spPr>
          <a:xfrm>
            <a:off x="4389791" y="152452"/>
            <a:ext cx="4289548" cy="954107"/>
          </a:xfrm>
          <a:prstGeom prst="rect">
            <a:avLst/>
          </a:prstGeom>
          <a:noFill/>
        </p:spPr>
        <p:txBody>
          <a:bodyPr wrap="square" rtlCol="0">
            <a:spAutoFit/>
          </a:bodyPr>
          <a:lstStyle>
            <a:defPPr marR="0" lvl="0" algn="l" rtl="0">
              <a:lnSpc>
                <a:spcPct val="100000"/>
              </a:lnSpc>
              <a:spcBef>
                <a:spcPts val="0"/>
              </a:spcBef>
              <a:spcAft>
                <a:spcPts val="0"/>
              </a:spcAft>
              <a:defRPr/>
            </a:defPPr>
            <a:lvl1pPr indent="0" algn="ctr" fontAlgn="auto">
              <a:buClrTx/>
              <a:buSzTx/>
              <a:buFontTx/>
              <a:buNone/>
              <a:tabLst/>
              <a:defRPr sz="3200">
                <a:solidFill>
                  <a:srgbClr val="002060"/>
                </a:solidFill>
                <a:latin typeface="Fira Sans Condensed Medium" panose="020B06030500000200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pPr algn="l"/>
            <a:r>
              <a:rPr lang="vi-VN" sz="2800" dirty="0"/>
              <a:t>Mô tả và giải thích đường đi của tia sáng trong hình sau</a:t>
            </a:r>
            <a:endParaRPr lang="en-US" sz="2800" dirty="0"/>
          </a:p>
        </p:txBody>
      </p:sp>
      <p:sp>
        <p:nvSpPr>
          <p:cNvPr id="152" name="TextBox 151">
            <a:extLst>
              <a:ext uri="{FF2B5EF4-FFF2-40B4-BE49-F238E27FC236}">
                <a16:creationId xmlns:a16="http://schemas.microsoft.com/office/drawing/2014/main" id="{678F9E0D-5B9B-F063-C491-74B2956F86A4}"/>
              </a:ext>
            </a:extLst>
          </p:cNvPr>
          <p:cNvSpPr txBox="1"/>
          <p:nvPr/>
        </p:nvSpPr>
        <p:spPr>
          <a:xfrm>
            <a:off x="4414279" y="1140742"/>
            <a:ext cx="4617067"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1800">
                <a:solidFill>
                  <a:schemeClr val="bg1">
                    <a:lumMod val="10000"/>
                  </a:schemeClr>
                </a:solidFill>
                <a:latin typeface="+mn-lt"/>
              </a:defRPr>
            </a:lvl1pPr>
          </a:lstStyle>
          <a:p>
            <a:r>
              <a:rPr lang="vi-VN" dirty="0"/>
              <a:t>KK: Tia sáng bắt đầu từ không khí theo đường thẳng.</a:t>
            </a:r>
            <a:endParaRPr lang="en-US" dirty="0"/>
          </a:p>
        </p:txBody>
      </p:sp>
      <p:pic>
        <p:nvPicPr>
          <p:cNvPr id="2" name="Picture 1">
            <a:extLst>
              <a:ext uri="{FF2B5EF4-FFF2-40B4-BE49-F238E27FC236}">
                <a16:creationId xmlns:a16="http://schemas.microsoft.com/office/drawing/2014/main" id="{5015618E-AFC8-F9C9-00EE-64DA545CDCD2}"/>
              </a:ext>
            </a:extLst>
          </p:cNvPr>
          <p:cNvPicPr>
            <a:picLocks noChangeAspect="1"/>
          </p:cNvPicPr>
          <p:nvPr/>
        </p:nvPicPr>
        <p:blipFill>
          <a:blip r:embed="rId3"/>
          <a:stretch>
            <a:fillRect/>
          </a:stretch>
        </p:blipFill>
        <p:spPr>
          <a:xfrm>
            <a:off x="3736727" y="78311"/>
            <a:ext cx="653064" cy="653064"/>
          </a:xfrm>
          <a:prstGeom prst="rect">
            <a:avLst/>
          </a:prstGeom>
        </p:spPr>
      </p:pic>
      <p:grpSp>
        <p:nvGrpSpPr>
          <p:cNvPr id="5" name="Group 4">
            <a:extLst>
              <a:ext uri="{FF2B5EF4-FFF2-40B4-BE49-F238E27FC236}">
                <a16:creationId xmlns:a16="http://schemas.microsoft.com/office/drawing/2014/main" id="{0C6F8C08-816B-AE12-4797-9ACD6E63F8A4}"/>
              </a:ext>
            </a:extLst>
          </p:cNvPr>
          <p:cNvGrpSpPr/>
          <p:nvPr/>
        </p:nvGrpSpPr>
        <p:grpSpPr>
          <a:xfrm rot="15805290">
            <a:off x="1569336" y="3249491"/>
            <a:ext cx="589779" cy="571617"/>
            <a:chOff x="1022287" y="1484770"/>
            <a:chExt cx="1456130" cy="1411289"/>
          </a:xfrm>
        </p:grpSpPr>
        <p:cxnSp>
          <p:nvCxnSpPr>
            <p:cNvPr id="6" name="Straight Connector 5">
              <a:extLst>
                <a:ext uri="{FF2B5EF4-FFF2-40B4-BE49-F238E27FC236}">
                  <a16:creationId xmlns:a16="http://schemas.microsoft.com/office/drawing/2014/main" id="{91D9E123-B438-ABB2-0C4C-D3DB1383DF00}"/>
                </a:ext>
              </a:extLst>
            </p:cNvPr>
            <p:cNvCxnSpPr>
              <a:cxnSpLocks/>
            </p:cNvCxnSpPr>
            <p:nvPr/>
          </p:nvCxnSpPr>
          <p:spPr>
            <a:xfrm>
              <a:off x="1687145" y="2125309"/>
              <a:ext cx="791272" cy="770750"/>
            </a:xfrm>
            <a:prstGeom prst="line">
              <a:avLst/>
            </a:prstGeom>
            <a:ln w="38100">
              <a:solidFill>
                <a:srgbClr val="0E2A47"/>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1204237-99B4-0C47-CE78-0A23D7C8CDF5}"/>
                </a:ext>
              </a:extLst>
            </p:cNvPr>
            <p:cNvCxnSpPr>
              <a:cxnSpLocks/>
            </p:cNvCxnSpPr>
            <p:nvPr/>
          </p:nvCxnSpPr>
          <p:spPr>
            <a:xfrm>
              <a:off x="1022287" y="1484770"/>
              <a:ext cx="791273" cy="762672"/>
            </a:xfrm>
            <a:prstGeom prst="straightConnector1">
              <a:avLst/>
            </a:prstGeom>
            <a:ln w="38100">
              <a:solidFill>
                <a:srgbClr val="0E2A47"/>
              </a:solidFill>
              <a:tailEnd type="triangle"/>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241FA4AD-2380-DA8B-81E8-3625001FF4D8}"/>
              </a:ext>
            </a:extLst>
          </p:cNvPr>
          <p:cNvPicPr>
            <a:picLocks noChangeAspect="1"/>
          </p:cNvPicPr>
          <p:nvPr/>
        </p:nvPicPr>
        <p:blipFill>
          <a:blip r:embed="rId4"/>
          <a:stretch>
            <a:fillRect/>
          </a:stretch>
        </p:blipFill>
        <p:spPr>
          <a:xfrm>
            <a:off x="3762920" y="1004482"/>
            <a:ext cx="714776" cy="714776"/>
          </a:xfrm>
          <a:prstGeom prst="rect">
            <a:avLst/>
          </a:prstGeom>
        </p:spPr>
      </p:pic>
      <p:sp>
        <p:nvSpPr>
          <p:cNvPr id="10" name="TextBox 9">
            <a:extLst>
              <a:ext uri="{FF2B5EF4-FFF2-40B4-BE49-F238E27FC236}">
                <a16:creationId xmlns:a16="http://schemas.microsoft.com/office/drawing/2014/main" id="{9178DE3E-581B-7613-F3F7-113E37FF7557}"/>
              </a:ext>
            </a:extLst>
          </p:cNvPr>
          <p:cNvSpPr txBox="1"/>
          <p:nvPr/>
        </p:nvSpPr>
        <p:spPr>
          <a:xfrm>
            <a:off x="4414279" y="1878300"/>
            <a:ext cx="4617067"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1800">
                <a:solidFill>
                  <a:schemeClr val="bg1">
                    <a:lumMod val="10000"/>
                  </a:schemeClr>
                </a:solidFill>
                <a:latin typeface="+mn-lt"/>
              </a:defRPr>
            </a:lvl1pPr>
          </a:lstStyle>
          <a:p>
            <a:r>
              <a:rPr lang="vi-VN" dirty="0"/>
              <a:t>KK </a:t>
            </a:r>
            <a:r>
              <a:rPr lang="vi-VN" dirty="0">
                <a:latin typeface="#9Slide03 Arima Madurai Black" panose="00000A00000000000000" pitchFamily="2" charset="-93"/>
                <a:cs typeface="#9Slide03 Arima Madurai Black" panose="00000A00000000000000" pitchFamily="2" charset="-93"/>
              </a:rPr>
              <a:t>→</a:t>
            </a:r>
            <a:r>
              <a:rPr lang="vi-VN" dirty="0"/>
              <a:t> TT: Tia sáng bị </a:t>
            </a:r>
            <a:r>
              <a:rPr lang="en-US" dirty="0" err="1"/>
              <a:t>gãy</a:t>
            </a:r>
            <a:r>
              <a:rPr lang="en-US" dirty="0"/>
              <a:t> </a:t>
            </a:r>
            <a:r>
              <a:rPr lang="en-US" dirty="0" err="1"/>
              <a:t>khúc</a:t>
            </a:r>
            <a:r>
              <a:rPr lang="en-US" dirty="0"/>
              <a:t> </a:t>
            </a:r>
            <a:r>
              <a:rPr lang="en-US" dirty="0" err="1"/>
              <a:t>tại</a:t>
            </a:r>
            <a:r>
              <a:rPr lang="en-US" dirty="0"/>
              <a:t> </a:t>
            </a:r>
            <a:r>
              <a:rPr lang="en-US" dirty="0" err="1"/>
              <a:t>bề</a:t>
            </a:r>
            <a:r>
              <a:rPr lang="en-US" dirty="0"/>
              <a:t> </a:t>
            </a:r>
            <a:r>
              <a:rPr lang="en-US" dirty="0" err="1"/>
              <a:t>mặt</a:t>
            </a:r>
            <a:r>
              <a:rPr lang="en-US" dirty="0"/>
              <a:t> </a:t>
            </a:r>
            <a:r>
              <a:rPr lang="en-US" dirty="0" err="1"/>
              <a:t>phân</a:t>
            </a:r>
            <a:r>
              <a:rPr lang="en-US" dirty="0"/>
              <a:t> </a:t>
            </a:r>
            <a:r>
              <a:rPr lang="en-US" dirty="0" err="1"/>
              <a:t>cách</a:t>
            </a:r>
            <a:r>
              <a:rPr lang="en-US" dirty="0"/>
              <a:t> </a:t>
            </a:r>
            <a:r>
              <a:rPr lang="en-US" dirty="0" err="1"/>
              <a:t>giữa</a:t>
            </a:r>
            <a:r>
              <a:rPr lang="en-US" dirty="0"/>
              <a:t> </a:t>
            </a:r>
            <a:r>
              <a:rPr lang="en-US" dirty="0" err="1"/>
              <a:t>không</a:t>
            </a:r>
            <a:r>
              <a:rPr lang="en-US" dirty="0"/>
              <a:t> </a:t>
            </a:r>
            <a:r>
              <a:rPr lang="en-US" dirty="0" err="1"/>
              <a:t>khí</a:t>
            </a:r>
            <a:r>
              <a:rPr lang="en-US" dirty="0"/>
              <a:t> </a:t>
            </a:r>
            <a:r>
              <a:rPr lang="en-US" dirty="0" err="1"/>
              <a:t>và</a:t>
            </a:r>
            <a:r>
              <a:rPr lang="en-US" dirty="0"/>
              <a:t> </a:t>
            </a:r>
            <a:r>
              <a:rPr lang="en-US" dirty="0" err="1"/>
              <a:t>khối</a:t>
            </a:r>
            <a:r>
              <a:rPr lang="en-US" dirty="0"/>
              <a:t> </a:t>
            </a:r>
            <a:r>
              <a:rPr lang="en-US" dirty="0" err="1"/>
              <a:t>thủy</a:t>
            </a:r>
            <a:r>
              <a:rPr lang="en-US" dirty="0"/>
              <a:t> </a:t>
            </a:r>
            <a:r>
              <a:rPr lang="en-US" dirty="0" err="1"/>
              <a:t>tinh</a:t>
            </a:r>
            <a:endParaRPr lang="en-US" dirty="0"/>
          </a:p>
        </p:txBody>
      </p:sp>
      <p:sp>
        <p:nvSpPr>
          <p:cNvPr id="11" name="TextBox 10">
            <a:extLst>
              <a:ext uri="{FF2B5EF4-FFF2-40B4-BE49-F238E27FC236}">
                <a16:creationId xmlns:a16="http://schemas.microsoft.com/office/drawing/2014/main" id="{2F1FC6F4-19CC-A080-3F8C-3D3A8C472D54}"/>
              </a:ext>
            </a:extLst>
          </p:cNvPr>
          <p:cNvSpPr txBox="1"/>
          <p:nvPr/>
        </p:nvSpPr>
        <p:spPr>
          <a:xfrm>
            <a:off x="4414279" y="2625134"/>
            <a:ext cx="4617067"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1800">
                <a:solidFill>
                  <a:schemeClr val="bg1">
                    <a:lumMod val="10000"/>
                  </a:schemeClr>
                </a:solidFill>
                <a:latin typeface="+mn-lt"/>
              </a:defRPr>
            </a:lvl1pPr>
          </a:lstStyle>
          <a:p>
            <a:r>
              <a:rPr lang="vi-VN" dirty="0"/>
              <a:t>TT: Tia sáng truyền thẳng theo hướng chếch so với hướng ban đầu</a:t>
            </a:r>
            <a:endParaRPr lang="en-US" dirty="0"/>
          </a:p>
        </p:txBody>
      </p:sp>
      <p:sp>
        <p:nvSpPr>
          <p:cNvPr id="12" name="TextBox 11">
            <a:extLst>
              <a:ext uri="{FF2B5EF4-FFF2-40B4-BE49-F238E27FC236}">
                <a16:creationId xmlns:a16="http://schemas.microsoft.com/office/drawing/2014/main" id="{728DEF16-24AF-6B27-F4FB-A23EC460D9CC}"/>
              </a:ext>
            </a:extLst>
          </p:cNvPr>
          <p:cNvSpPr txBox="1"/>
          <p:nvPr/>
        </p:nvSpPr>
        <p:spPr>
          <a:xfrm>
            <a:off x="4414279" y="3384811"/>
            <a:ext cx="4617067"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1800">
                <a:solidFill>
                  <a:schemeClr val="bg1">
                    <a:lumMod val="10000"/>
                  </a:schemeClr>
                </a:solidFill>
                <a:latin typeface="+mn-lt"/>
              </a:defRPr>
            </a:lvl1pPr>
          </a:lstStyle>
          <a:p>
            <a:r>
              <a:rPr lang="vi-VN" dirty="0"/>
              <a:t>TT </a:t>
            </a:r>
            <a:r>
              <a:rPr lang="vi-VN" dirty="0">
                <a:latin typeface="#9Slide03 Arima Madurai Black" panose="00000A00000000000000" pitchFamily="2" charset="-93"/>
                <a:cs typeface="#9Slide03 Arima Madurai Black" panose="00000A00000000000000" pitchFamily="2" charset="-93"/>
              </a:rPr>
              <a:t>→</a:t>
            </a:r>
            <a:r>
              <a:rPr lang="vi-VN" dirty="0"/>
              <a:t> KK: Tia sáng bị </a:t>
            </a:r>
            <a:r>
              <a:rPr lang="en-US" dirty="0" err="1"/>
              <a:t>gãy</a:t>
            </a:r>
            <a:r>
              <a:rPr lang="en-US" dirty="0"/>
              <a:t> </a:t>
            </a:r>
            <a:r>
              <a:rPr lang="en-US" dirty="0" err="1"/>
              <a:t>khúc</a:t>
            </a:r>
            <a:r>
              <a:rPr lang="en-US" dirty="0"/>
              <a:t> </a:t>
            </a:r>
            <a:r>
              <a:rPr lang="en-US" dirty="0" err="1"/>
              <a:t>tại</a:t>
            </a:r>
            <a:r>
              <a:rPr lang="en-US" dirty="0"/>
              <a:t> </a:t>
            </a:r>
            <a:r>
              <a:rPr lang="en-US" dirty="0" err="1"/>
              <a:t>bề</a:t>
            </a:r>
            <a:r>
              <a:rPr lang="en-US" dirty="0"/>
              <a:t> </a:t>
            </a:r>
            <a:r>
              <a:rPr lang="en-US" dirty="0" err="1"/>
              <a:t>mặt</a:t>
            </a:r>
            <a:r>
              <a:rPr lang="en-US" dirty="0"/>
              <a:t> </a:t>
            </a:r>
            <a:r>
              <a:rPr lang="en-US" dirty="0" err="1"/>
              <a:t>phân</a:t>
            </a:r>
            <a:r>
              <a:rPr lang="en-US" dirty="0"/>
              <a:t> </a:t>
            </a:r>
            <a:r>
              <a:rPr lang="en-US" dirty="0" err="1"/>
              <a:t>cách</a:t>
            </a:r>
            <a:r>
              <a:rPr lang="en-US" dirty="0"/>
              <a:t> </a:t>
            </a:r>
            <a:r>
              <a:rPr lang="en-US" dirty="0" err="1"/>
              <a:t>giữa</a:t>
            </a:r>
            <a:r>
              <a:rPr lang="en-US" dirty="0"/>
              <a:t> </a:t>
            </a:r>
            <a:r>
              <a:rPr lang="en-US" dirty="0" err="1"/>
              <a:t>không</a:t>
            </a:r>
            <a:r>
              <a:rPr lang="en-US" dirty="0"/>
              <a:t> </a:t>
            </a:r>
            <a:r>
              <a:rPr lang="en-US" dirty="0" err="1"/>
              <a:t>khí</a:t>
            </a:r>
            <a:r>
              <a:rPr lang="en-US" dirty="0"/>
              <a:t> </a:t>
            </a:r>
            <a:r>
              <a:rPr lang="en-US" dirty="0" err="1"/>
              <a:t>và</a:t>
            </a:r>
            <a:r>
              <a:rPr lang="en-US" dirty="0"/>
              <a:t> </a:t>
            </a:r>
            <a:r>
              <a:rPr lang="en-US" dirty="0" err="1"/>
              <a:t>khối</a:t>
            </a:r>
            <a:r>
              <a:rPr lang="en-US" dirty="0"/>
              <a:t> </a:t>
            </a:r>
            <a:r>
              <a:rPr lang="en-US" dirty="0" err="1"/>
              <a:t>thủy</a:t>
            </a:r>
            <a:r>
              <a:rPr lang="en-US" dirty="0"/>
              <a:t> </a:t>
            </a:r>
            <a:r>
              <a:rPr lang="en-US" dirty="0" err="1"/>
              <a:t>tinh</a:t>
            </a:r>
            <a:endParaRPr lang="en-US" dirty="0"/>
          </a:p>
        </p:txBody>
      </p:sp>
      <p:sp>
        <p:nvSpPr>
          <p:cNvPr id="13" name="TextBox 12">
            <a:extLst>
              <a:ext uri="{FF2B5EF4-FFF2-40B4-BE49-F238E27FC236}">
                <a16:creationId xmlns:a16="http://schemas.microsoft.com/office/drawing/2014/main" id="{FE646827-3890-BF80-0CF5-DB91BA5B9016}"/>
              </a:ext>
            </a:extLst>
          </p:cNvPr>
          <p:cNvSpPr txBox="1"/>
          <p:nvPr/>
        </p:nvSpPr>
        <p:spPr>
          <a:xfrm>
            <a:off x="4414279" y="4139018"/>
            <a:ext cx="4617067"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1800">
                <a:solidFill>
                  <a:schemeClr val="bg1">
                    <a:lumMod val="10000"/>
                  </a:schemeClr>
                </a:solidFill>
                <a:latin typeface="+mn-lt"/>
              </a:defRPr>
            </a:lvl1pPr>
          </a:lstStyle>
          <a:p>
            <a:r>
              <a:rPr lang="vi-VN" dirty="0"/>
              <a:t>KK: Tia sáng rời khối thủy tinh và tiếp tục di chuyển trong không khí theo đường thẳng</a:t>
            </a:r>
            <a:endParaRPr lang="en-US" dirty="0"/>
          </a:p>
        </p:txBody>
      </p:sp>
      <p:grpSp>
        <p:nvGrpSpPr>
          <p:cNvPr id="15" name="Group 14">
            <a:extLst>
              <a:ext uri="{FF2B5EF4-FFF2-40B4-BE49-F238E27FC236}">
                <a16:creationId xmlns:a16="http://schemas.microsoft.com/office/drawing/2014/main" id="{FB96E272-AADC-FD03-7DB2-B6646C35E652}"/>
              </a:ext>
            </a:extLst>
          </p:cNvPr>
          <p:cNvGrpSpPr/>
          <p:nvPr/>
        </p:nvGrpSpPr>
        <p:grpSpPr>
          <a:xfrm rot="16895703">
            <a:off x="2135466" y="2719618"/>
            <a:ext cx="589779" cy="571617"/>
            <a:chOff x="1022287" y="1484770"/>
            <a:chExt cx="1456130" cy="1411289"/>
          </a:xfrm>
        </p:grpSpPr>
        <p:cxnSp>
          <p:nvCxnSpPr>
            <p:cNvPr id="17" name="Straight Connector 16">
              <a:extLst>
                <a:ext uri="{FF2B5EF4-FFF2-40B4-BE49-F238E27FC236}">
                  <a16:creationId xmlns:a16="http://schemas.microsoft.com/office/drawing/2014/main" id="{A242FBF0-F08A-2C6D-B10F-C5744504A119}"/>
                </a:ext>
              </a:extLst>
            </p:cNvPr>
            <p:cNvCxnSpPr>
              <a:cxnSpLocks/>
            </p:cNvCxnSpPr>
            <p:nvPr/>
          </p:nvCxnSpPr>
          <p:spPr>
            <a:xfrm>
              <a:off x="1687145" y="2125309"/>
              <a:ext cx="791272" cy="770750"/>
            </a:xfrm>
            <a:prstGeom prst="line">
              <a:avLst/>
            </a:prstGeom>
            <a:ln w="38100">
              <a:solidFill>
                <a:srgbClr val="0E2A47"/>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6613A4F-AD11-33B8-3B82-FC00E093A89C}"/>
                </a:ext>
              </a:extLst>
            </p:cNvPr>
            <p:cNvCxnSpPr>
              <a:cxnSpLocks/>
            </p:cNvCxnSpPr>
            <p:nvPr/>
          </p:nvCxnSpPr>
          <p:spPr>
            <a:xfrm>
              <a:off x="1022287" y="1484770"/>
              <a:ext cx="791273" cy="762672"/>
            </a:xfrm>
            <a:prstGeom prst="straightConnector1">
              <a:avLst/>
            </a:prstGeom>
            <a:ln w="38100">
              <a:solidFill>
                <a:srgbClr val="0E2A4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BEFDA327-6B49-0A15-F9CF-DDEB41134105}"/>
              </a:ext>
            </a:extLst>
          </p:cNvPr>
          <p:cNvGrpSpPr/>
          <p:nvPr/>
        </p:nvGrpSpPr>
        <p:grpSpPr>
          <a:xfrm rot="15714813">
            <a:off x="2589596" y="1208347"/>
            <a:ext cx="1528149" cy="1481090"/>
            <a:chOff x="1022287" y="1484770"/>
            <a:chExt cx="1456130" cy="1411289"/>
          </a:xfrm>
        </p:grpSpPr>
        <p:cxnSp>
          <p:nvCxnSpPr>
            <p:cNvPr id="20" name="Straight Connector 19">
              <a:extLst>
                <a:ext uri="{FF2B5EF4-FFF2-40B4-BE49-F238E27FC236}">
                  <a16:creationId xmlns:a16="http://schemas.microsoft.com/office/drawing/2014/main" id="{C7840CE0-EB4D-14A3-0E32-7EBD636AA897}"/>
                </a:ext>
              </a:extLst>
            </p:cNvPr>
            <p:cNvCxnSpPr>
              <a:cxnSpLocks/>
            </p:cNvCxnSpPr>
            <p:nvPr/>
          </p:nvCxnSpPr>
          <p:spPr>
            <a:xfrm>
              <a:off x="1687145" y="2125309"/>
              <a:ext cx="791272" cy="770750"/>
            </a:xfrm>
            <a:prstGeom prst="line">
              <a:avLst/>
            </a:prstGeom>
            <a:ln w="38100">
              <a:solidFill>
                <a:srgbClr val="0E2A47"/>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5035F60-FB73-5332-96B1-FD3A1230D8F2}"/>
                </a:ext>
              </a:extLst>
            </p:cNvPr>
            <p:cNvCxnSpPr>
              <a:cxnSpLocks/>
            </p:cNvCxnSpPr>
            <p:nvPr/>
          </p:nvCxnSpPr>
          <p:spPr>
            <a:xfrm>
              <a:off x="1022287" y="1484770"/>
              <a:ext cx="791273" cy="762672"/>
            </a:xfrm>
            <a:prstGeom prst="straightConnector1">
              <a:avLst/>
            </a:prstGeom>
            <a:ln w="38100">
              <a:solidFill>
                <a:srgbClr val="0E2A47"/>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308308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75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52"/>
                                        </p:tgtEl>
                                        <p:attrNameLst>
                                          <p:attrName>style.visibility</p:attrName>
                                        </p:attrNameLst>
                                      </p:cBhvr>
                                      <p:to>
                                        <p:strVal val="visible"/>
                                      </p:to>
                                    </p:set>
                                    <p:animEffect transition="in" filter="wipe(left)">
                                      <p:cBhvr>
                                        <p:cTn id="21" dur="750"/>
                                        <p:tgtEl>
                                          <p:spTgt spid="152"/>
                                        </p:tgtEl>
                                      </p:cBhvr>
                                    </p:animEffect>
                                  </p:childTnLst>
                                </p:cTn>
                              </p:par>
                            </p:childTnLst>
                          </p:cTn>
                        </p:par>
                        <p:par>
                          <p:cTn id="22" fill="hold">
                            <p:stCondLst>
                              <p:cond delay="750"/>
                            </p:stCondLst>
                            <p:childTnLst>
                              <p:par>
                                <p:cTn id="23" presetID="22" presetClass="entr" presetSubtype="4"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75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750"/>
                                        <p:tgtEl>
                                          <p:spTgt spid="11"/>
                                        </p:tgtEl>
                                      </p:cBhvr>
                                    </p:animEffect>
                                  </p:childTnLst>
                                </p:cTn>
                              </p:par>
                            </p:childTnLst>
                          </p:cTn>
                        </p:par>
                        <p:par>
                          <p:cTn id="36" fill="hold">
                            <p:stCondLst>
                              <p:cond delay="750"/>
                            </p:stCondLst>
                            <p:childTnLst>
                              <p:par>
                                <p:cTn id="37" presetID="22" presetClass="entr" presetSubtype="4"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75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750"/>
                                        <p:tgtEl>
                                          <p:spTgt spid="13"/>
                                        </p:tgtEl>
                                      </p:cBhvr>
                                    </p:animEffect>
                                  </p:childTnLst>
                                </p:cTn>
                              </p:par>
                            </p:childTnLst>
                          </p:cTn>
                        </p:par>
                        <p:par>
                          <p:cTn id="50" fill="hold">
                            <p:stCondLst>
                              <p:cond delay="750"/>
                            </p:stCondLst>
                            <p:childTnLst>
                              <p:par>
                                <p:cTn id="51" presetID="22" presetClass="entr" presetSubtype="4" fill="hold" nodeType="after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down)">
                                      <p:cBhvr>
                                        <p:cTn id="5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2" grpId="0"/>
      <p:bldP spid="10" grpId="0"/>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588"/>
        <p:cNvGrpSpPr/>
        <p:nvPr/>
      </p:nvGrpSpPr>
      <p:grpSpPr>
        <a:xfrm>
          <a:off x="0" y="0"/>
          <a:ext cx="0" cy="0"/>
          <a:chOff x="0" y="0"/>
          <a:chExt cx="0" cy="0"/>
        </a:xfrm>
      </p:grpSpPr>
      <p:grpSp>
        <p:nvGrpSpPr>
          <p:cNvPr id="16" name="Google Shape;564;p40">
            <a:extLst>
              <a:ext uri="{FF2B5EF4-FFF2-40B4-BE49-F238E27FC236}">
                <a16:creationId xmlns:a16="http://schemas.microsoft.com/office/drawing/2014/main" id="{9067F61C-0EF6-8264-D56E-5B72D786438F}"/>
              </a:ext>
            </a:extLst>
          </p:cNvPr>
          <p:cNvGrpSpPr/>
          <p:nvPr/>
        </p:nvGrpSpPr>
        <p:grpSpPr>
          <a:xfrm>
            <a:off x="908120" y="4549512"/>
            <a:ext cx="258628" cy="258711"/>
            <a:chOff x="4370700" y="733563"/>
            <a:chExt cx="546550" cy="546727"/>
          </a:xfrm>
        </p:grpSpPr>
        <p:sp>
          <p:nvSpPr>
            <p:cNvPr id="17" name="Google Shape;565;p40">
              <a:extLst>
                <a:ext uri="{FF2B5EF4-FFF2-40B4-BE49-F238E27FC236}">
                  <a16:creationId xmlns:a16="http://schemas.microsoft.com/office/drawing/2014/main"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6;p40">
              <a:extLst>
                <a:ext uri="{FF2B5EF4-FFF2-40B4-BE49-F238E27FC236}">
                  <a16:creationId xmlns:a16="http://schemas.microsoft.com/office/drawing/2014/main"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7;p40">
              <a:extLst>
                <a:ext uri="{FF2B5EF4-FFF2-40B4-BE49-F238E27FC236}">
                  <a16:creationId xmlns:a16="http://schemas.microsoft.com/office/drawing/2014/main"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68;p40">
              <a:extLst>
                <a:ext uri="{FF2B5EF4-FFF2-40B4-BE49-F238E27FC236}">
                  <a16:creationId xmlns:a16="http://schemas.microsoft.com/office/drawing/2014/main"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9;p40">
              <a:extLst>
                <a:ext uri="{FF2B5EF4-FFF2-40B4-BE49-F238E27FC236}">
                  <a16:creationId xmlns:a16="http://schemas.microsoft.com/office/drawing/2014/main"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70;p40">
              <a:extLst>
                <a:ext uri="{FF2B5EF4-FFF2-40B4-BE49-F238E27FC236}">
                  <a16:creationId xmlns:a16="http://schemas.microsoft.com/office/drawing/2014/main"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71;p40">
            <a:extLst>
              <a:ext uri="{FF2B5EF4-FFF2-40B4-BE49-F238E27FC236}">
                <a16:creationId xmlns:a16="http://schemas.microsoft.com/office/drawing/2014/main" id="{A294672D-DC92-FA8F-1915-69ADB28875E8}"/>
              </a:ext>
            </a:extLst>
          </p:cNvPr>
          <p:cNvGrpSpPr/>
          <p:nvPr/>
        </p:nvGrpSpPr>
        <p:grpSpPr>
          <a:xfrm>
            <a:off x="8484308" y="910622"/>
            <a:ext cx="258628" cy="258711"/>
            <a:chOff x="4370700" y="733563"/>
            <a:chExt cx="546550" cy="546727"/>
          </a:xfrm>
        </p:grpSpPr>
        <p:sp>
          <p:nvSpPr>
            <p:cNvPr id="24" name="Google Shape;572;p40">
              <a:extLst>
                <a:ext uri="{FF2B5EF4-FFF2-40B4-BE49-F238E27FC236}">
                  <a16:creationId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3;p40">
              <a:extLst>
                <a:ext uri="{FF2B5EF4-FFF2-40B4-BE49-F238E27FC236}">
                  <a16:creationId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4;p40">
              <a:extLst>
                <a:ext uri="{FF2B5EF4-FFF2-40B4-BE49-F238E27FC236}">
                  <a16:creationId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5;p40">
              <a:extLst>
                <a:ext uri="{FF2B5EF4-FFF2-40B4-BE49-F238E27FC236}">
                  <a16:creationId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6;p40">
              <a:extLst>
                <a:ext uri="{FF2B5EF4-FFF2-40B4-BE49-F238E27FC236}">
                  <a16:creationId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7;p40">
              <a:extLst>
                <a:ext uri="{FF2B5EF4-FFF2-40B4-BE49-F238E27FC236}">
                  <a16:creationId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78;p40">
            <a:extLst>
              <a:ext uri="{FF2B5EF4-FFF2-40B4-BE49-F238E27FC236}">
                <a16:creationId xmlns:a16="http://schemas.microsoft.com/office/drawing/2014/main" id="{A446066B-D664-59F3-C5D4-50AE4DAD14FC}"/>
              </a:ext>
            </a:extLst>
          </p:cNvPr>
          <p:cNvGrpSpPr/>
          <p:nvPr/>
        </p:nvGrpSpPr>
        <p:grpSpPr>
          <a:xfrm>
            <a:off x="7660701" y="224539"/>
            <a:ext cx="475608" cy="475817"/>
            <a:chOff x="4370700" y="733563"/>
            <a:chExt cx="546550" cy="546727"/>
          </a:xfrm>
        </p:grpSpPr>
        <p:sp>
          <p:nvSpPr>
            <p:cNvPr id="31" name="Google Shape;579;p40">
              <a:extLst>
                <a:ext uri="{FF2B5EF4-FFF2-40B4-BE49-F238E27FC236}">
                  <a16:creationId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0;p40">
              <a:extLst>
                <a:ext uri="{FF2B5EF4-FFF2-40B4-BE49-F238E27FC236}">
                  <a16:creationId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1;p40">
              <a:extLst>
                <a:ext uri="{FF2B5EF4-FFF2-40B4-BE49-F238E27FC236}">
                  <a16:creationId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2;p40">
              <a:extLst>
                <a:ext uri="{FF2B5EF4-FFF2-40B4-BE49-F238E27FC236}">
                  <a16:creationId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p40">
              <a:extLst>
                <a:ext uri="{FF2B5EF4-FFF2-40B4-BE49-F238E27FC236}">
                  <a16:creationId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4;p40">
              <a:extLst>
                <a:ext uri="{FF2B5EF4-FFF2-40B4-BE49-F238E27FC236}">
                  <a16:creationId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7" name="Google Shape;1924;p44">
            <a:extLst>
              <a:ext uri="{FF2B5EF4-FFF2-40B4-BE49-F238E27FC236}">
                <a16:creationId xmlns:a16="http://schemas.microsoft.com/office/drawing/2014/main" id="{A3E4A742-3CED-7274-E395-A8E4B779E2D3}"/>
              </a:ext>
            </a:extLst>
          </p:cNvPr>
          <p:cNvSpPr txBox="1">
            <a:spLocks/>
          </p:cNvSpPr>
          <p:nvPr/>
        </p:nvSpPr>
        <p:spPr>
          <a:xfrm>
            <a:off x="4381667" y="1806121"/>
            <a:ext cx="4051915" cy="182614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lnSpc>
                <a:spcPct val="120000"/>
              </a:lnSpc>
            </a:pPr>
            <a:r>
              <a:rPr lang="vi-VN" dirty="0"/>
              <a:t>Nêu thêm một số hiện tượng khúc xạ ánh sáng trong đời sống.</a:t>
            </a:r>
            <a:endParaRPr lang="en-US" sz="4000" dirty="0">
              <a:solidFill>
                <a:srgbClr val="002060"/>
              </a:solidFill>
            </a:endParaRPr>
          </a:p>
        </p:txBody>
      </p:sp>
      <p:sp>
        <p:nvSpPr>
          <p:cNvPr id="2" name="TextBox 1">
            <a:extLst>
              <a:ext uri="{FF2B5EF4-FFF2-40B4-BE49-F238E27FC236}">
                <a16:creationId xmlns:a16="http://schemas.microsoft.com/office/drawing/2014/main" id="{C3EB429E-E97D-84EF-B538-BF06D2C9E1CF}"/>
              </a:ext>
            </a:extLst>
          </p:cNvPr>
          <p:cNvSpPr txBox="1"/>
          <p:nvPr/>
        </p:nvSpPr>
        <p:spPr>
          <a:xfrm>
            <a:off x="0" y="85431"/>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pic>
        <p:nvPicPr>
          <p:cNvPr id="3" name="Picture 2">
            <a:extLst>
              <a:ext uri="{FF2B5EF4-FFF2-40B4-BE49-F238E27FC236}">
                <a16:creationId xmlns:a16="http://schemas.microsoft.com/office/drawing/2014/main" id="{9EE3BDDA-9BF1-8286-68D2-92B517DD0888}"/>
              </a:ext>
            </a:extLst>
          </p:cNvPr>
          <p:cNvPicPr>
            <a:picLocks noChangeAspect="1"/>
          </p:cNvPicPr>
          <p:nvPr/>
        </p:nvPicPr>
        <p:blipFill>
          <a:blip r:embed="rId3"/>
          <a:stretch>
            <a:fillRect/>
          </a:stretch>
        </p:blipFill>
        <p:spPr>
          <a:xfrm>
            <a:off x="710418" y="1012024"/>
            <a:ext cx="3720110" cy="3720110"/>
          </a:xfrm>
          <a:prstGeom prst="rect">
            <a:avLst/>
          </a:prstGeom>
        </p:spPr>
      </p:pic>
    </p:spTree>
    <p:extLst>
      <p:ext uri="{BB962C8B-B14F-4D97-AF65-F5344CB8AC3E}">
        <p14:creationId xmlns:p14="http://schemas.microsoft.com/office/powerpoint/2010/main" val="2059900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7"/>
                                        </p:tgtEl>
                                        <p:attrNameLst>
                                          <p:attrName>style.visibility</p:attrName>
                                        </p:attrNameLst>
                                      </p:cBhvr>
                                      <p:to>
                                        <p:strVal val="visible"/>
                                      </p:to>
                                    </p:set>
                                    <p:animEffect transition="in" filter="barn(inVertical)">
                                      <p:cBhvr>
                                        <p:cTn id="7" dur="500"/>
                                        <p:tgtEl>
                                          <p:spTgt spid="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6EEADF00-4CEC-F0F3-2C26-36219A32F4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31" y="0"/>
            <a:ext cx="9197707" cy="55764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2E63395-695F-4CE6-2DF6-710E8604F5A4}"/>
              </a:ext>
            </a:extLst>
          </p:cNvPr>
          <p:cNvSpPr txBox="1"/>
          <p:nvPr/>
        </p:nvSpPr>
        <p:spPr>
          <a:xfrm>
            <a:off x="-53031" y="256771"/>
            <a:ext cx="4712852" cy="156966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kumimoji="0" sz="2400" kern="0" spc="0" normalizeH="0" baseline="0">
                <a:ln>
                  <a:noFill/>
                </a:ln>
                <a:solidFill>
                  <a:srgbClr val="303556">
                    <a:lumMod val="50000"/>
                  </a:srgbClr>
                </a:solidFill>
                <a:effectLst/>
                <a:uLnTx/>
                <a:uFillTx/>
                <a:latin typeface="Fira Sans Condensed Medium" panose="020B0603050000020004" pitchFamily="34" charset="0"/>
              </a:defRPr>
            </a:lvl1pPr>
          </a:lstStyle>
          <a:p>
            <a:r>
              <a:rPr lang="vi-VN" dirty="0"/>
              <a:t>Trong đánh bắt, khi người đánh cá dùng lao phóng cá dưới nước thì họ sẽ không phóng trực tiếp vào con cá mà lại nhắm vào chỗ hơi xa hơn.</a:t>
            </a:r>
            <a:endParaRPr lang="en-US" dirty="0"/>
          </a:p>
        </p:txBody>
      </p:sp>
    </p:spTree>
    <p:extLst>
      <p:ext uri="{BB962C8B-B14F-4D97-AF65-F5344CB8AC3E}">
        <p14:creationId xmlns:p14="http://schemas.microsoft.com/office/powerpoint/2010/main" val="13859725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40 video 1">
            <a:hlinkClick r:id="" action="ppaction://media"/>
            <a:extLst>
              <a:ext uri="{FF2B5EF4-FFF2-40B4-BE49-F238E27FC236}">
                <a16:creationId xmlns:a16="http://schemas.microsoft.com/office/drawing/2014/main" id="{7995CC01-BCCD-926D-106E-E77F920197F9}"/>
              </a:ext>
            </a:extLst>
          </p:cNvPr>
          <p:cNvPicPr>
            <a:picLocks noChangeAspect="1"/>
          </p:cNvPicPr>
          <p:nvPr>
            <a:videoFile r:link="rId1"/>
            <p:extLst>
              <p:ext uri="{DAA4B4D4-6D71-4841-9C94-3DE7FCFB9230}">
                <p14:media xmlns:p14="http://schemas.microsoft.com/office/powerpoint/2010/main" r:embed="rId2">
                  <p14:trim st="11882" end="18019"/>
                </p14:media>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94387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7">
          <a:extLst>
            <a:ext uri="{FF2B5EF4-FFF2-40B4-BE49-F238E27FC236}">
              <a16:creationId xmlns:a16="http://schemas.microsoft.com/office/drawing/2014/main" id="{669B368B-2CAF-7F24-1CE7-B4BBB3DC96ED}"/>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F3B17FB9-0C15-C7EB-971F-ABCE566A15B1}"/>
              </a:ext>
            </a:extLst>
          </p:cNvPr>
          <p:cNvGrpSpPr/>
          <p:nvPr/>
        </p:nvGrpSpPr>
        <p:grpSpPr>
          <a:xfrm>
            <a:off x="-70800" y="0"/>
            <a:ext cx="9214800" cy="5143500"/>
            <a:chOff x="-70800" y="0"/>
            <a:chExt cx="9214800" cy="5143500"/>
          </a:xfrm>
        </p:grpSpPr>
        <p:pic>
          <p:nvPicPr>
            <p:cNvPr id="2" name="Picture 1" descr="A pencil in a glass of water&#10;&#10;Description automatically generated">
              <a:extLst>
                <a:ext uri="{FF2B5EF4-FFF2-40B4-BE49-F238E27FC236}">
                  <a16:creationId xmlns:a16="http://schemas.microsoft.com/office/drawing/2014/main" id="{B129EEF3-5D12-97AD-328C-24E928CAFA2E}"/>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878400" y="0"/>
              <a:ext cx="8265600" cy="5143500"/>
            </a:xfrm>
            <a:prstGeom prst="rect">
              <a:avLst/>
            </a:prstGeom>
          </p:spPr>
        </p:pic>
        <p:pic>
          <p:nvPicPr>
            <p:cNvPr id="3" name="Picture 2" descr="A pencil in a glass of water&#10;&#10;Description automatically generated">
              <a:extLst>
                <a:ext uri="{FF2B5EF4-FFF2-40B4-BE49-F238E27FC236}">
                  <a16:creationId xmlns:a16="http://schemas.microsoft.com/office/drawing/2014/main" id="{C1459270-1635-75A2-FA87-B349E7FF27C1}"/>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70800" y="0"/>
              <a:ext cx="8265600" cy="5143500"/>
            </a:xfrm>
            <a:prstGeom prst="rect">
              <a:avLst/>
            </a:prstGeom>
          </p:spPr>
        </p:pic>
        <p:pic>
          <p:nvPicPr>
            <p:cNvPr id="5" name="Picture 4" descr="A pencil in a glass of water&#10;&#10;Description automatically generated">
              <a:extLst>
                <a:ext uri="{FF2B5EF4-FFF2-40B4-BE49-F238E27FC236}">
                  <a16:creationId xmlns:a16="http://schemas.microsoft.com/office/drawing/2014/main" id="{D475E42E-E41B-E4BD-7422-4ACCAF5757FC}"/>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345600" y="0"/>
              <a:ext cx="8265600" cy="5143500"/>
            </a:xfrm>
            <a:prstGeom prst="rect">
              <a:avLst/>
            </a:prstGeom>
          </p:spPr>
        </p:pic>
      </p:grpSp>
      <p:sp>
        <p:nvSpPr>
          <p:cNvPr id="4" name="TextBox 3">
            <a:extLst>
              <a:ext uri="{FF2B5EF4-FFF2-40B4-BE49-F238E27FC236}">
                <a16:creationId xmlns:a16="http://schemas.microsoft.com/office/drawing/2014/main" id="{00BB682B-01B8-4654-D9E5-B87CEE0E82A3}"/>
              </a:ext>
            </a:extLst>
          </p:cNvPr>
          <p:cNvSpPr txBox="1"/>
          <p:nvPr/>
        </p:nvSpPr>
        <p:spPr>
          <a:xfrm>
            <a:off x="345600" y="73800"/>
            <a:ext cx="862867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400" dirty="0">
                <a:solidFill>
                  <a:srgbClr val="532CC7">
                    <a:lumMod val="75000"/>
                  </a:srgbClr>
                </a:solidFill>
                <a:latin typeface="Fira Sans Condensed Medium" panose="020B0603050000020004" pitchFamily="34" charset="0"/>
                <a:ea typeface="Courier New" panose="02070309020205020404" pitchFamily="49" charset="0"/>
              </a:rPr>
              <a:t>T</a:t>
            </a:r>
            <a:r>
              <a:rPr kumimoji="0" lang="vi-VN"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a thấy cây bút chì dường như bị g</a:t>
            </a:r>
            <a:r>
              <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ã</a:t>
            </a:r>
            <a:r>
              <a:rPr kumimoji="0" lang="vi-VN"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y tại mặt nước?</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266885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87">
          <a:extLst>
            <a:ext uri="{FF2B5EF4-FFF2-40B4-BE49-F238E27FC236}">
              <a16:creationId xmlns:a16="http://schemas.microsoft.com/office/drawing/2014/main" id="{998BC7E2-28D4-8B47-3F18-1E83BE7C2C4A}"/>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149DC18-ACAC-35AD-6C8B-0539628DDAFF}"/>
              </a:ext>
            </a:extLst>
          </p:cNvPr>
          <p:cNvSpPr/>
          <p:nvPr/>
        </p:nvSpPr>
        <p:spPr>
          <a:xfrm>
            <a:off x="0" y="0"/>
            <a:ext cx="9144000" cy="5143500"/>
          </a:xfrm>
          <a:prstGeom prst="rect">
            <a:avLst/>
          </a:prstGeom>
          <a:solidFill>
            <a:srgbClr val="0E2A47">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6EB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D8D365BE-E5E8-0651-8F2C-4342B557CF2F}"/>
              </a:ext>
            </a:extLst>
          </p:cNvPr>
          <p:cNvSpPr txBox="1"/>
          <p:nvPr/>
        </p:nvSpPr>
        <p:spPr>
          <a:xfrm>
            <a:off x="257661" y="336267"/>
            <a:ext cx="862867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3200" dirty="0">
                <a:solidFill>
                  <a:srgbClr val="FFFFFF"/>
                </a:solidFill>
                <a:latin typeface="Fira Sans Condensed Medium" panose="020B0603050000020004" pitchFamily="34" charset="0"/>
              </a:rPr>
              <a:t>K</a:t>
            </a:r>
            <a:r>
              <a:rPr kumimoji="0" lang="vi-VN" sz="32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hi đứng trên thành h</a:t>
            </a:r>
            <a:r>
              <a:rPr kumimoji="0" lang="en-US" sz="32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ồ</a:t>
            </a:r>
            <a:r>
              <a:rPr kumimoji="0" lang="vi-VN" sz="32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 bơi, ta lại th</a:t>
            </a:r>
            <a:r>
              <a:rPr kumimoji="0" lang="en-US" sz="32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ấ</a:t>
            </a:r>
            <a:r>
              <a:rPr kumimoji="0" lang="vi-VN" sz="32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y đáy</a:t>
            </a:r>
            <a:r>
              <a:rPr kumimoji="0" lang="en-US" sz="32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 </a:t>
            </a:r>
            <a:r>
              <a:rPr kumimoji="0" lang="vi-VN" sz="32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hồ bơi có vẻ gần mặt nước hơn so với thực tế?</a:t>
            </a:r>
            <a:endParaRPr kumimoji="0" lang="en-US" sz="32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205435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grpSp>
        <p:nvGrpSpPr>
          <p:cNvPr id="451" name="Google Shape;451;p37"/>
          <p:cNvGrpSpPr/>
          <p:nvPr/>
        </p:nvGrpSpPr>
        <p:grpSpPr>
          <a:xfrm>
            <a:off x="639518" y="1493776"/>
            <a:ext cx="2542837" cy="2813441"/>
            <a:chOff x="1239163" y="2159460"/>
            <a:chExt cx="1636830" cy="1811018"/>
          </a:xfrm>
        </p:grpSpPr>
        <p:sp>
          <p:nvSpPr>
            <p:cNvPr id="452" name="Google Shape;452;p37"/>
            <p:cNvSpPr/>
            <p:nvPr/>
          </p:nvSpPr>
          <p:spPr>
            <a:xfrm>
              <a:off x="1239163" y="2159460"/>
              <a:ext cx="1636830" cy="1811014"/>
            </a:xfrm>
            <a:custGeom>
              <a:avLst/>
              <a:gdLst/>
              <a:ahLst/>
              <a:cxnLst/>
              <a:rect l="l" t="t" r="r" b="b"/>
              <a:pathLst>
                <a:path w="24705" h="27334" extrusionOk="0">
                  <a:moveTo>
                    <a:pt x="11078" y="1"/>
                  </a:moveTo>
                  <a:lnTo>
                    <a:pt x="11078" y="1"/>
                  </a:lnTo>
                  <a:cubicBezTo>
                    <a:pt x="8612" y="1881"/>
                    <a:pt x="6767" y="4690"/>
                    <a:pt x="6460" y="7774"/>
                  </a:cubicBezTo>
                  <a:cubicBezTo>
                    <a:pt x="6340" y="8965"/>
                    <a:pt x="6447" y="10162"/>
                    <a:pt x="6576" y="11350"/>
                  </a:cubicBezTo>
                  <a:cubicBezTo>
                    <a:pt x="6702" y="12531"/>
                    <a:pt x="6751" y="13961"/>
                    <a:pt x="5777" y="14641"/>
                  </a:cubicBezTo>
                  <a:cubicBezTo>
                    <a:pt x="5489" y="14842"/>
                    <a:pt x="5149" y="14934"/>
                    <a:pt x="4802" y="14934"/>
                  </a:cubicBezTo>
                  <a:cubicBezTo>
                    <a:pt x="4256" y="14934"/>
                    <a:pt x="3696" y="14705"/>
                    <a:pt x="3308" y="14311"/>
                  </a:cubicBezTo>
                  <a:cubicBezTo>
                    <a:pt x="2677" y="13667"/>
                    <a:pt x="2466" y="12693"/>
                    <a:pt x="2589" y="11800"/>
                  </a:cubicBezTo>
                  <a:lnTo>
                    <a:pt x="2589" y="11800"/>
                  </a:lnTo>
                  <a:cubicBezTo>
                    <a:pt x="829" y="13486"/>
                    <a:pt x="1" y="16045"/>
                    <a:pt x="285" y="18466"/>
                  </a:cubicBezTo>
                  <a:cubicBezTo>
                    <a:pt x="900" y="23624"/>
                    <a:pt x="5822" y="26763"/>
                    <a:pt x="10628" y="27255"/>
                  </a:cubicBezTo>
                  <a:lnTo>
                    <a:pt x="10628" y="27258"/>
                  </a:lnTo>
                  <a:cubicBezTo>
                    <a:pt x="11113" y="27307"/>
                    <a:pt x="11602" y="27333"/>
                    <a:pt x="12091" y="27333"/>
                  </a:cubicBezTo>
                  <a:cubicBezTo>
                    <a:pt x="12128" y="27333"/>
                    <a:pt x="12166" y="27333"/>
                    <a:pt x="12203" y="27333"/>
                  </a:cubicBezTo>
                  <a:cubicBezTo>
                    <a:pt x="12542" y="27333"/>
                    <a:pt x="12882" y="27320"/>
                    <a:pt x="13220" y="27294"/>
                  </a:cubicBezTo>
                  <a:cubicBezTo>
                    <a:pt x="17844" y="26951"/>
                    <a:pt x="22834" y="24368"/>
                    <a:pt x="24190" y="19631"/>
                  </a:cubicBezTo>
                  <a:cubicBezTo>
                    <a:pt x="24705" y="17828"/>
                    <a:pt x="24611" y="15854"/>
                    <a:pt x="23922" y="14110"/>
                  </a:cubicBezTo>
                  <a:cubicBezTo>
                    <a:pt x="23766" y="13715"/>
                    <a:pt x="23566" y="13311"/>
                    <a:pt x="23203" y="13084"/>
                  </a:cubicBezTo>
                  <a:lnTo>
                    <a:pt x="23203" y="13084"/>
                  </a:lnTo>
                  <a:cubicBezTo>
                    <a:pt x="23452" y="13841"/>
                    <a:pt x="23443" y="14706"/>
                    <a:pt x="23045" y="15392"/>
                  </a:cubicBezTo>
                  <a:cubicBezTo>
                    <a:pt x="22703" y="15976"/>
                    <a:pt x="22047" y="16388"/>
                    <a:pt x="21382" y="16388"/>
                  </a:cubicBezTo>
                  <a:cubicBezTo>
                    <a:pt x="21266" y="16388"/>
                    <a:pt x="21150" y="16376"/>
                    <a:pt x="21035" y="16349"/>
                  </a:cubicBezTo>
                  <a:cubicBezTo>
                    <a:pt x="20116" y="16139"/>
                    <a:pt x="19559" y="15162"/>
                    <a:pt x="19466" y="14227"/>
                  </a:cubicBezTo>
                  <a:cubicBezTo>
                    <a:pt x="19369" y="13291"/>
                    <a:pt x="19624" y="12359"/>
                    <a:pt x="19750" y="11427"/>
                  </a:cubicBezTo>
                  <a:cubicBezTo>
                    <a:pt x="20320" y="7246"/>
                    <a:pt x="18074" y="2826"/>
                    <a:pt x="14366" y="813"/>
                  </a:cubicBezTo>
                  <a:lnTo>
                    <a:pt x="14366" y="813"/>
                  </a:lnTo>
                  <a:cubicBezTo>
                    <a:pt x="14806" y="1713"/>
                    <a:pt x="15204" y="2690"/>
                    <a:pt x="15094" y="3687"/>
                  </a:cubicBezTo>
                  <a:cubicBezTo>
                    <a:pt x="14984" y="4680"/>
                    <a:pt x="14200" y="5667"/>
                    <a:pt x="13201" y="5667"/>
                  </a:cubicBezTo>
                  <a:cubicBezTo>
                    <a:pt x="13198" y="5667"/>
                    <a:pt x="13196" y="5667"/>
                    <a:pt x="13194" y="5667"/>
                  </a:cubicBezTo>
                  <a:cubicBezTo>
                    <a:pt x="12407" y="5667"/>
                    <a:pt x="11733" y="5080"/>
                    <a:pt x="11314" y="4412"/>
                  </a:cubicBezTo>
                  <a:cubicBezTo>
                    <a:pt x="10498" y="3111"/>
                    <a:pt x="10405" y="1386"/>
                    <a:pt x="110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7"/>
            <p:cNvSpPr/>
            <p:nvPr/>
          </p:nvSpPr>
          <p:spPr>
            <a:xfrm>
              <a:off x="1387510" y="2653924"/>
              <a:ext cx="1280312" cy="1316553"/>
            </a:xfrm>
            <a:custGeom>
              <a:avLst/>
              <a:gdLst/>
              <a:ahLst/>
              <a:cxnLst/>
              <a:rect l="l" t="t" r="r" b="b"/>
              <a:pathLst>
                <a:path w="19324" h="19871" extrusionOk="0">
                  <a:moveTo>
                    <a:pt x="10256" y="0"/>
                  </a:moveTo>
                  <a:cubicBezTo>
                    <a:pt x="10690" y="858"/>
                    <a:pt x="10949" y="1803"/>
                    <a:pt x="11017" y="2761"/>
                  </a:cubicBezTo>
                  <a:cubicBezTo>
                    <a:pt x="11072" y="3505"/>
                    <a:pt x="10962" y="4349"/>
                    <a:pt x="10369" y="4806"/>
                  </a:cubicBezTo>
                  <a:cubicBezTo>
                    <a:pt x="10126" y="4993"/>
                    <a:pt x="9826" y="5082"/>
                    <a:pt x="9521" y="5082"/>
                  </a:cubicBezTo>
                  <a:cubicBezTo>
                    <a:pt x="9112" y="5082"/>
                    <a:pt x="8695" y="4922"/>
                    <a:pt x="8402" y="4631"/>
                  </a:cubicBezTo>
                  <a:cubicBezTo>
                    <a:pt x="7894" y="4126"/>
                    <a:pt x="7761" y="3307"/>
                    <a:pt x="7997" y="2628"/>
                  </a:cubicBezTo>
                  <a:lnTo>
                    <a:pt x="7997" y="2628"/>
                  </a:lnTo>
                  <a:cubicBezTo>
                    <a:pt x="7094" y="3375"/>
                    <a:pt x="6709" y="4592"/>
                    <a:pt x="6619" y="5764"/>
                  </a:cubicBezTo>
                  <a:cubicBezTo>
                    <a:pt x="6528" y="6932"/>
                    <a:pt x="6683" y="8107"/>
                    <a:pt x="6651" y="9281"/>
                  </a:cubicBezTo>
                  <a:cubicBezTo>
                    <a:pt x="6615" y="10453"/>
                    <a:pt x="6357" y="11682"/>
                    <a:pt x="5573" y="12553"/>
                  </a:cubicBezTo>
                  <a:cubicBezTo>
                    <a:pt x="5033" y="13150"/>
                    <a:pt x="4236" y="13531"/>
                    <a:pt x="3441" y="13531"/>
                  </a:cubicBezTo>
                  <a:cubicBezTo>
                    <a:pt x="3241" y="13531"/>
                    <a:pt x="3041" y="13506"/>
                    <a:pt x="2845" y="13456"/>
                  </a:cubicBezTo>
                  <a:cubicBezTo>
                    <a:pt x="1868" y="13203"/>
                    <a:pt x="1095" y="12226"/>
                    <a:pt x="1192" y="11226"/>
                  </a:cubicBezTo>
                  <a:lnTo>
                    <a:pt x="1192" y="11226"/>
                  </a:lnTo>
                  <a:cubicBezTo>
                    <a:pt x="324" y="12336"/>
                    <a:pt x="1" y="13828"/>
                    <a:pt x="214" y="15219"/>
                  </a:cubicBezTo>
                  <a:cubicBezTo>
                    <a:pt x="253" y="15482"/>
                    <a:pt x="315" y="15740"/>
                    <a:pt x="389" y="15993"/>
                  </a:cubicBezTo>
                  <a:cubicBezTo>
                    <a:pt x="2405" y="18171"/>
                    <a:pt x="5418" y="19488"/>
                    <a:pt x="8389" y="19792"/>
                  </a:cubicBezTo>
                  <a:cubicBezTo>
                    <a:pt x="8874" y="19844"/>
                    <a:pt x="9363" y="19870"/>
                    <a:pt x="9852" y="19870"/>
                  </a:cubicBezTo>
                  <a:cubicBezTo>
                    <a:pt x="9884" y="19870"/>
                    <a:pt x="9915" y="19870"/>
                    <a:pt x="9948" y="19870"/>
                  </a:cubicBezTo>
                  <a:cubicBezTo>
                    <a:pt x="10291" y="19870"/>
                    <a:pt x="10638" y="19855"/>
                    <a:pt x="10981" y="19831"/>
                  </a:cubicBezTo>
                  <a:cubicBezTo>
                    <a:pt x="13457" y="19646"/>
                    <a:pt x="16036" y="18811"/>
                    <a:pt x="18107" y="17358"/>
                  </a:cubicBezTo>
                  <a:lnTo>
                    <a:pt x="18107" y="17355"/>
                  </a:lnTo>
                  <a:cubicBezTo>
                    <a:pt x="18178" y="17268"/>
                    <a:pt x="18252" y="17177"/>
                    <a:pt x="18317" y="17083"/>
                  </a:cubicBezTo>
                  <a:cubicBezTo>
                    <a:pt x="19068" y="15967"/>
                    <a:pt x="19324" y="14436"/>
                    <a:pt x="18744" y="13190"/>
                  </a:cubicBezTo>
                  <a:cubicBezTo>
                    <a:pt x="18227" y="12071"/>
                    <a:pt x="17032" y="11534"/>
                    <a:pt x="16272" y="10614"/>
                  </a:cubicBezTo>
                  <a:cubicBezTo>
                    <a:pt x="14534" y="8521"/>
                    <a:pt x="15091" y="5582"/>
                    <a:pt x="13534" y="3372"/>
                  </a:cubicBezTo>
                  <a:cubicBezTo>
                    <a:pt x="12628" y="2084"/>
                    <a:pt x="11518" y="942"/>
                    <a:pt x="102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 name="Google Shape;456;p37"/>
          <p:cNvGrpSpPr/>
          <p:nvPr/>
        </p:nvGrpSpPr>
        <p:grpSpPr>
          <a:xfrm>
            <a:off x="8172148" y="1431716"/>
            <a:ext cx="258628" cy="258711"/>
            <a:chOff x="4370700" y="733563"/>
            <a:chExt cx="546550" cy="546727"/>
          </a:xfrm>
        </p:grpSpPr>
        <p:sp>
          <p:nvSpPr>
            <p:cNvPr id="457" name="Google Shape;457;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 name="Google Shape;463;p37"/>
          <p:cNvGrpSpPr/>
          <p:nvPr/>
        </p:nvGrpSpPr>
        <p:grpSpPr>
          <a:xfrm>
            <a:off x="2686401" y="1662828"/>
            <a:ext cx="258628" cy="258711"/>
            <a:chOff x="4370700" y="733563"/>
            <a:chExt cx="546550" cy="546727"/>
          </a:xfrm>
        </p:grpSpPr>
        <p:sp>
          <p:nvSpPr>
            <p:cNvPr id="464" name="Google Shape;464;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 name="Google Shape;470;p37"/>
          <p:cNvGrpSpPr/>
          <p:nvPr/>
        </p:nvGrpSpPr>
        <p:grpSpPr>
          <a:xfrm>
            <a:off x="795351" y="1889778"/>
            <a:ext cx="258628" cy="258711"/>
            <a:chOff x="4370700" y="733563"/>
            <a:chExt cx="546550" cy="546727"/>
          </a:xfrm>
        </p:grpSpPr>
        <p:sp>
          <p:nvSpPr>
            <p:cNvPr id="471" name="Google Shape;471;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7" name="Google Shape;477;p37"/>
          <p:cNvGrpSpPr/>
          <p:nvPr/>
        </p:nvGrpSpPr>
        <p:grpSpPr>
          <a:xfrm>
            <a:off x="1342302" y="1007946"/>
            <a:ext cx="475608" cy="475817"/>
            <a:chOff x="4370700" y="733563"/>
            <a:chExt cx="546550" cy="546727"/>
          </a:xfrm>
        </p:grpSpPr>
        <p:sp>
          <p:nvSpPr>
            <p:cNvPr id="478" name="Google Shape;478;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770;p42">
            <a:extLst>
              <a:ext uri="{FF2B5EF4-FFF2-40B4-BE49-F238E27FC236}">
                <a16:creationId xmlns:a16="http://schemas.microsoft.com/office/drawing/2014/main" id="{19C819DC-6349-3B78-8999-D6A13B60ABE2}"/>
              </a:ext>
            </a:extLst>
          </p:cNvPr>
          <p:cNvSpPr txBox="1">
            <a:spLocks/>
          </p:cNvSpPr>
          <p:nvPr/>
        </p:nvSpPr>
        <p:spPr>
          <a:xfrm>
            <a:off x="3467502" y="1549639"/>
            <a:ext cx="5301930" cy="3157181"/>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20000"/>
              </a:lnSpc>
              <a:spcBef>
                <a:spcPct val="0"/>
              </a:spcBef>
              <a:spcAft>
                <a:spcPts val="0"/>
              </a:spcAft>
              <a:buClrTx/>
              <a:buSzTx/>
              <a:buFontTx/>
              <a:buNone/>
              <a:tabLst/>
              <a:defRPr/>
            </a:pPr>
            <a:r>
              <a:rPr lang="vi-VN" sz="6600" noProof="0" dirty="0">
                <a:solidFill>
                  <a:srgbClr val="002C74"/>
                </a:solidFill>
                <a:latin typeface="Fira Sans Black" panose="020B0A03050000020004" pitchFamily="34" charset="0"/>
              </a:rPr>
              <a:t>II.2. Định luật khúc xạ ánh sáng</a:t>
            </a:r>
            <a:endPar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99F8D572-46CF-A706-4CB9-57B5C1346383}"/>
              </a:ext>
            </a:extLst>
          </p:cNvPr>
          <p:cNvSpPr/>
          <p:nvPr/>
        </p:nvSpPr>
        <p:spPr>
          <a:xfrm>
            <a:off x="625642" y="1082781"/>
            <a:ext cx="8078346" cy="3251825"/>
          </a:xfrm>
          <a:prstGeom prst="roundRect">
            <a:avLst/>
          </a:prstGeom>
          <a:solidFill>
            <a:srgbClr val="FBFBFB"/>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28" name="TextBox 27">
            <a:extLst>
              <a:ext uri="{FF2B5EF4-FFF2-40B4-BE49-F238E27FC236}">
                <a16:creationId xmlns:a16="http://schemas.microsoft.com/office/drawing/2014/main" id="{AC3AB434-9AC2-CEC6-D03F-0A96D682130B}"/>
              </a:ext>
            </a:extLst>
          </p:cNvPr>
          <p:cNvSpPr txBox="1"/>
          <p:nvPr/>
        </p:nvSpPr>
        <p:spPr>
          <a:xfrm>
            <a:off x="2542153" y="818387"/>
            <a:ext cx="4059694" cy="461665"/>
          </a:xfrm>
          <a:prstGeom prst="rect">
            <a:avLst/>
          </a:prstGeom>
          <a:solidFill>
            <a:srgbClr val="D35C2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II</a:t>
            </a:r>
            <a:r>
              <a:rPr kumimoji="0" lang="vi-VN"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.1</a:t>
            </a: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 </a:t>
            </a:r>
            <a:r>
              <a:rPr kumimoji="0" lang="en-US" sz="24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a:sym typeface="Arial"/>
              </a:rPr>
              <a:t>Chiết</a:t>
            </a: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 </a:t>
            </a:r>
            <a:r>
              <a:rPr kumimoji="0" lang="en-US" sz="24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a:sym typeface="Arial"/>
              </a:rPr>
              <a:t>suất</a:t>
            </a: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 </a:t>
            </a:r>
            <a:r>
              <a:rPr kumimoji="0" lang="en-US" sz="24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a:sym typeface="Arial"/>
              </a:rPr>
              <a:t>của</a:t>
            </a: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 </a:t>
            </a:r>
            <a:r>
              <a:rPr kumimoji="0" lang="en-US" sz="24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a:sym typeface="Arial"/>
              </a:rPr>
              <a:t>môi</a:t>
            </a: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 </a:t>
            </a:r>
            <a:r>
              <a:rPr kumimoji="0" lang="en-US" sz="24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a:sym typeface="Arial"/>
              </a:rPr>
              <a:t>trường</a:t>
            </a:r>
            <a:endParaRPr kumimoji="0" lang="en-US" sz="2400" b="0" i="0" u="none" strike="noStrike" kern="1200" cap="none" spc="0" normalizeH="0" baseline="0" noProof="0" dirty="0">
              <a:ln>
                <a:noFill/>
              </a:ln>
              <a:solidFill>
                <a:srgbClr val="FFFFFF"/>
              </a:solidFill>
              <a:effectLst/>
              <a:uLnTx/>
              <a:uFillTx/>
              <a:latin typeface="Fira Sans Condensed Medium" panose="020B0603050000020004" pitchFamily="34" charset="0"/>
              <a:cs typeface="Arial"/>
              <a:sym typeface="Arial"/>
            </a:endParaRPr>
          </a:p>
        </p:txBody>
      </p:sp>
      <p:sp>
        <p:nvSpPr>
          <p:cNvPr id="37" name="TextBox 36">
            <a:extLst>
              <a:ext uri="{FF2B5EF4-FFF2-40B4-BE49-F238E27FC236}">
                <a16:creationId xmlns:a16="http://schemas.microsoft.com/office/drawing/2014/main" id="{ABC30308-C387-A0ED-78F5-F4F1F10AEDA8}"/>
              </a:ext>
            </a:extLst>
          </p:cNvPr>
          <p:cNvSpPr txBox="1"/>
          <p:nvPr/>
        </p:nvSpPr>
        <p:spPr>
          <a:xfrm>
            <a:off x="961305" y="1449673"/>
            <a:ext cx="7252658"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E2A47"/>
                </a:solidFill>
                <a:effectLst/>
                <a:uLnTx/>
                <a:uFillTx/>
                <a:latin typeface="Arial"/>
                <a:ea typeface="Courier New" panose="02070309020205020404" pitchFamily="49" charset="0"/>
                <a:cs typeface="Arial"/>
                <a:sym typeface="Arial"/>
              </a:rPr>
              <a:t>Chiết</a:t>
            </a:r>
            <a:r>
              <a:rPr kumimoji="0" lang="vi-VN" sz="1200" b="0" i="0" u="none" strike="noStrike" kern="0" cap="none" spc="0" normalizeH="0" baseline="0" noProof="0" dirty="0">
                <a:ln>
                  <a:noFill/>
                </a:ln>
                <a:solidFill>
                  <a:srgbClr val="0E2A47"/>
                </a:solidFill>
                <a:effectLst/>
                <a:uLnTx/>
                <a:uFillTx/>
                <a:latin typeface="Arial"/>
                <a:cs typeface="Arial"/>
                <a:sym typeface="Arial"/>
              </a:rPr>
              <a:t> </a:t>
            </a:r>
            <a:r>
              <a:rPr kumimoji="0" lang="vi-VN" sz="2000" b="0" i="0" u="none" strike="noStrike" kern="0" cap="none" spc="0" normalizeH="0" baseline="0" noProof="0" dirty="0">
                <a:ln>
                  <a:noFill/>
                </a:ln>
                <a:solidFill>
                  <a:srgbClr val="0E2A47"/>
                </a:solidFill>
                <a:effectLst/>
                <a:uLnTx/>
                <a:uFillTx/>
                <a:latin typeface="Arial"/>
                <a:ea typeface="Courier New" panose="02070309020205020404" pitchFamily="49" charset="0"/>
                <a:cs typeface="Arial"/>
                <a:sym typeface="Arial"/>
              </a:rPr>
              <a:t>suất của một môi trường có giá trị bằng tỉ số tốc độ ánh sáng trong chân không (hoặc không khí) với tốc độ ánh sáng trong môi trường đó</a:t>
            </a:r>
            <a:endParaRPr kumimoji="0" lang="en-US" sz="2000" b="0" i="0" u="none" strike="noStrike" kern="0" cap="none" spc="0" normalizeH="0" baseline="0" noProof="0" dirty="0">
              <a:ln>
                <a:noFill/>
              </a:ln>
              <a:solidFill>
                <a:srgbClr val="0E2A47"/>
              </a:solidFill>
              <a:effectLst/>
              <a:uLnTx/>
              <a:uFillTx/>
              <a:latin typeface="Arial"/>
              <a:ea typeface="Courier New" panose="02070309020205020404" pitchFamily="49" charset="0"/>
              <a:cs typeface="Arial"/>
              <a:sym typeface="Arial"/>
            </a:endParaRPr>
          </a:p>
        </p:txBody>
      </p:sp>
      <p:pic>
        <p:nvPicPr>
          <p:cNvPr id="5" name="Picture 4">
            <a:extLst>
              <a:ext uri="{FF2B5EF4-FFF2-40B4-BE49-F238E27FC236}">
                <a16:creationId xmlns:a16="http://schemas.microsoft.com/office/drawing/2014/main" id="{42DD403D-1762-0C5F-C1C3-9A5FEB902C9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8773" t="8060" r="51105" b="10978"/>
          <a:stretch/>
        </p:blipFill>
        <p:spPr>
          <a:xfrm>
            <a:off x="0" y="2367232"/>
            <a:ext cx="2014430" cy="3050326"/>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964BEFF-B1F6-623B-81EB-58D645545012}"/>
                  </a:ext>
                </a:extLst>
              </p:cNvPr>
              <p:cNvSpPr txBox="1"/>
              <p:nvPr/>
            </p:nvSpPr>
            <p:spPr>
              <a:xfrm>
                <a:off x="2014430" y="2591669"/>
                <a:ext cx="1225079" cy="918621"/>
              </a:xfrm>
              <a:prstGeom prst="roundRect">
                <a:avLst/>
              </a:prstGeom>
              <a:solidFill>
                <a:srgbClr val="D35C27"/>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28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𝑛</m:t>
                      </m:r>
                      <m:r>
                        <a:rPr kumimoji="0" lang="en-US" sz="2800" b="0" i="1" u="none" strike="noStrike" kern="0" cap="none" spc="0" normalizeH="0" baseline="0" noProof="0" smtClean="0">
                          <a:ln>
                            <a:noFill/>
                          </a:ln>
                          <a:solidFill>
                            <a:srgbClr val="FFFFFF"/>
                          </a:solidFill>
                          <a:effectLst/>
                          <a:uLnTx/>
                          <a:uFillTx/>
                          <a:latin typeface="Cambria Math" panose="02040503050406030204" pitchFamily="18" charset="0"/>
                          <a:sym typeface="Arial"/>
                        </a:rPr>
                        <m:t>=</m:t>
                      </m:r>
                      <m:f>
                        <m:fPr>
                          <m:ctrlPr>
                            <a:rPr kumimoji="0" lang="en-US" sz="2800" b="0" i="1" u="none" strike="noStrike" kern="0" cap="none" spc="0" normalizeH="0" baseline="0" noProof="0" smtClean="0">
                              <a:ln>
                                <a:noFill/>
                              </a:ln>
                              <a:solidFill>
                                <a:srgbClr val="FFFFFF"/>
                              </a:solidFill>
                              <a:effectLst/>
                              <a:uLnTx/>
                              <a:uFillTx/>
                              <a:latin typeface="Cambria Math" panose="02040503050406030204" pitchFamily="18" charset="0"/>
                              <a:sym typeface="Arial"/>
                            </a:rPr>
                          </m:ctrlPr>
                        </m:fPr>
                        <m:num>
                          <m:r>
                            <a:rPr kumimoji="0" lang="en-US" sz="28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𝑐</m:t>
                          </m:r>
                        </m:num>
                        <m:den>
                          <m:r>
                            <a:rPr kumimoji="0" lang="en-US" sz="28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𝑣</m:t>
                          </m:r>
                        </m:den>
                      </m:f>
                    </m:oMath>
                  </m:oMathPara>
                </a14:m>
                <a:endParaRPr kumimoji="0" lang="en-US" sz="2800" b="0" i="0" u="none" strike="noStrike" kern="0" cap="none" spc="0" normalizeH="0" baseline="0" noProof="0" dirty="0">
                  <a:ln>
                    <a:noFill/>
                  </a:ln>
                  <a:solidFill>
                    <a:srgbClr val="FFFFFF"/>
                  </a:solidFill>
                  <a:effectLst/>
                  <a:uLnTx/>
                  <a:uFillTx/>
                  <a:latin typeface="Arial"/>
                  <a:cs typeface="Arial"/>
                  <a:sym typeface="Arial"/>
                </a:endParaRPr>
              </a:p>
            </p:txBody>
          </p:sp>
        </mc:Choice>
        <mc:Fallback xmlns="">
          <p:sp>
            <p:nvSpPr>
              <p:cNvPr id="6" name="TextBox 5">
                <a:extLst>
                  <a:ext uri="{FF2B5EF4-FFF2-40B4-BE49-F238E27FC236}">
                    <a16:creationId xmlns:a16="http://schemas.microsoft.com/office/drawing/2014/main" id="{6964BEFF-B1F6-623B-81EB-58D645545012}"/>
                  </a:ext>
                </a:extLst>
              </p:cNvPr>
              <p:cNvSpPr txBox="1">
                <a:spLocks noRot="1" noChangeAspect="1" noMove="1" noResize="1" noEditPoints="1" noAdjustHandles="1" noChangeArrowheads="1" noChangeShapeType="1" noTextEdit="1"/>
              </p:cNvSpPr>
              <p:nvPr/>
            </p:nvSpPr>
            <p:spPr>
              <a:xfrm>
                <a:off x="2014430" y="2591669"/>
                <a:ext cx="1225079" cy="918621"/>
              </a:xfrm>
              <a:prstGeom prst="roundRect">
                <a:avLst/>
              </a:prstGeom>
              <a:blipFill>
                <a:blip r:embed="rId5"/>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661BBD27-D0AE-A476-9788-194119ABC92A}"/>
              </a:ext>
            </a:extLst>
          </p:cNvPr>
          <p:cNvSpPr txBox="1"/>
          <p:nvPr/>
        </p:nvSpPr>
        <p:spPr>
          <a:xfrm>
            <a:off x="3410035" y="2504833"/>
            <a:ext cx="5068425" cy="958660"/>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E2A47"/>
                </a:solidFill>
                <a:effectLst/>
                <a:uLnTx/>
                <a:uFillTx/>
                <a:latin typeface="Arial"/>
                <a:cs typeface="Arial"/>
                <a:sym typeface="Arial"/>
              </a:rPr>
              <a:t>c</a:t>
            </a:r>
            <a:r>
              <a:rPr kumimoji="0" lang="en-US" sz="2000" b="0" i="0" u="none" strike="noStrike" kern="0" cap="none" spc="0" normalizeH="0" baseline="0" noProof="0" dirty="0">
                <a:ln>
                  <a:noFill/>
                </a:ln>
                <a:solidFill>
                  <a:srgbClr val="0E2A47"/>
                </a:solidFill>
                <a:effectLst/>
                <a:uLnTx/>
                <a:uFillTx/>
                <a:latin typeface="Arial"/>
                <a:cs typeface="Arial"/>
                <a:sym typeface="Arial"/>
              </a:rPr>
              <a:t>: </a:t>
            </a:r>
            <a:r>
              <a:rPr kumimoji="0" lang="vi-VN" sz="2000" b="0" i="0" u="none" strike="noStrike" kern="0" cap="none" spc="0" normalizeH="0" baseline="0" noProof="0" dirty="0">
                <a:ln>
                  <a:noFill/>
                </a:ln>
                <a:solidFill>
                  <a:srgbClr val="0E2A47"/>
                </a:solidFill>
                <a:effectLst/>
                <a:uLnTx/>
                <a:uFillTx/>
                <a:latin typeface="Arial"/>
                <a:cs typeface="Arial"/>
                <a:sym typeface="Arial"/>
              </a:rPr>
              <a:t>tốc độ của ánh sáng trong chân không</a:t>
            </a:r>
            <a:endParaRPr kumimoji="0" lang="en-US" sz="2000" b="0" i="0" u="none" strike="noStrike" kern="0" cap="none" spc="0" normalizeH="0" baseline="0" noProof="0" dirty="0">
              <a:ln>
                <a:noFill/>
              </a:ln>
              <a:solidFill>
                <a:srgbClr val="0E2A47"/>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E2A47"/>
                </a:solidFill>
                <a:effectLst/>
                <a:uLnTx/>
                <a:uFillTx/>
                <a:latin typeface="Arial"/>
                <a:cs typeface="Arial"/>
                <a:sym typeface="Arial"/>
              </a:rPr>
              <a:t>v: </a:t>
            </a:r>
            <a:r>
              <a:rPr kumimoji="0" lang="vi-VN" sz="2000" b="0" i="0" u="none" strike="noStrike" kern="0" cap="none" spc="0" normalizeH="0" baseline="0" noProof="0" dirty="0">
                <a:ln>
                  <a:noFill/>
                </a:ln>
                <a:solidFill>
                  <a:srgbClr val="0E2A47"/>
                </a:solidFill>
                <a:effectLst/>
                <a:uLnTx/>
                <a:uFillTx/>
                <a:latin typeface="Arial"/>
                <a:cs typeface="Arial"/>
                <a:sym typeface="Arial"/>
              </a:rPr>
              <a:t>tốc độ của ánh sáng trong môi trường đ</a:t>
            </a:r>
            <a:r>
              <a:rPr kumimoji="0" lang="en-US" sz="2000" b="0" i="0" u="none" strike="noStrike" kern="0" cap="none" spc="0" normalizeH="0" baseline="0" noProof="0" dirty="0">
                <a:ln>
                  <a:noFill/>
                </a:ln>
                <a:solidFill>
                  <a:srgbClr val="0E2A47"/>
                </a:solidFill>
                <a:effectLst/>
                <a:uLnTx/>
                <a:uFillTx/>
                <a:latin typeface="Arial"/>
                <a:cs typeface="Arial"/>
                <a:sym typeface="Arial"/>
              </a:rPr>
              <a:t>ó</a:t>
            </a:r>
          </a:p>
        </p:txBody>
      </p:sp>
      <p:sp>
        <p:nvSpPr>
          <p:cNvPr id="11" name="TextBox 10">
            <a:extLst>
              <a:ext uri="{FF2B5EF4-FFF2-40B4-BE49-F238E27FC236}">
                <a16:creationId xmlns:a16="http://schemas.microsoft.com/office/drawing/2014/main" id="{193EFF9A-8703-507F-8FCD-61E12CE5C2B2}"/>
              </a:ext>
            </a:extLst>
          </p:cNvPr>
          <p:cNvSpPr txBox="1"/>
          <p:nvPr/>
        </p:nvSpPr>
        <p:spPr>
          <a:xfrm>
            <a:off x="3255130" y="3708785"/>
            <a:ext cx="2354448" cy="400110"/>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0E2A47"/>
                </a:solidFill>
                <a:effectLst/>
                <a:uLnTx/>
                <a:uFillTx/>
                <a:latin typeface="Arial"/>
                <a:cs typeface="Arial"/>
                <a:sym typeface="Arial"/>
              </a:rPr>
              <a:t>c = 300 000 km/s</a:t>
            </a:r>
            <a:endParaRPr kumimoji="0" lang="en-US" sz="2000" b="1" i="0" u="none" strike="noStrike" kern="0" cap="none" spc="0" normalizeH="0" baseline="0" noProof="0" dirty="0">
              <a:ln>
                <a:noFill/>
              </a:ln>
              <a:solidFill>
                <a:srgbClr val="0E2A47"/>
              </a:solidFill>
              <a:effectLst/>
              <a:uLnTx/>
              <a:uFillTx/>
              <a:latin typeface="Arial"/>
              <a:cs typeface="Arial"/>
              <a:sym typeface="Arial"/>
            </a:endParaRPr>
          </a:p>
        </p:txBody>
      </p:sp>
    </p:spTree>
    <p:extLst>
      <p:ext uri="{BB962C8B-B14F-4D97-AF65-F5344CB8AC3E}">
        <p14:creationId xmlns:p14="http://schemas.microsoft.com/office/powerpoint/2010/main" val="255016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randombar(horizont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7" grpId="0"/>
      <p:bldP spid="6" grpId="0" animBg="1"/>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5DA531B-4D36-76B4-EA11-3E262683AB03}"/>
              </a:ext>
            </a:extLst>
          </p:cNvPr>
          <p:cNvSpPr/>
          <p:nvPr/>
        </p:nvSpPr>
        <p:spPr>
          <a:xfrm>
            <a:off x="558780" y="357509"/>
            <a:ext cx="7667865" cy="4689738"/>
          </a:xfrm>
          <a:prstGeom prst="roundRect">
            <a:avLst/>
          </a:prstGeom>
          <a:no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A2E33745-662A-872C-7FA6-8101FC41E6D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50467" t="9113" r="9411" b="9925"/>
          <a:stretch/>
        </p:blipFill>
        <p:spPr>
          <a:xfrm>
            <a:off x="7125821" y="2074843"/>
            <a:ext cx="2201648" cy="3333821"/>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C461A01-29A9-E74E-E314-E58439BF8F89}"/>
                  </a:ext>
                </a:extLst>
              </p:cNvPr>
              <p:cNvSpPr txBox="1"/>
              <p:nvPr/>
            </p:nvSpPr>
            <p:spPr>
              <a:xfrm>
                <a:off x="3213696" y="677018"/>
                <a:ext cx="2548542" cy="997294"/>
              </a:xfrm>
              <a:prstGeom prst="roundRect">
                <a:avLst/>
              </a:prstGeom>
              <a:solidFill>
                <a:srgbClr val="002060"/>
              </a:solidFill>
            </p:spPr>
            <p:txBody>
              <a:bodyPr wrap="square" rtlCol="0">
                <a:spAutoFit/>
              </a:bodyPr>
              <a:lstStyle>
                <a:defPPr marR="0" lvl="0" algn="l" rtl="0">
                  <a:lnSpc>
                    <a:spcPct val="100000"/>
                  </a:lnSpc>
                  <a:spcBef>
                    <a:spcPts val="0"/>
                  </a:spcBef>
                  <a:spcAft>
                    <a:spcPts val="0"/>
                  </a:spcAft>
                </a:defPPr>
                <a:lvl1pPr algn="just">
                  <a:defRPr sz="2800" i="1">
                    <a:solidFill>
                      <a:schemeClr val="accent6"/>
                    </a:solidFill>
                    <a:latin typeface="+mn-lt"/>
                  </a:defRPr>
                </a:lvl1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ctrlPr>
                        </m:sSubPr>
                        <m:e>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t>𝑛</m:t>
                          </m:r>
                        </m:e>
                        <m:sub>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t>21</m:t>
                          </m:r>
                        </m:sub>
                      </m:sSub>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t>=</m:t>
                      </m:r>
                      <m:f>
                        <m:fPr>
                          <m:ctrlP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ctrlPr>
                        </m:fPr>
                        <m:num>
                          <m:sSub>
                            <m:sSubPr>
                              <m:ctrlP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ctrlPr>
                            </m:sSubPr>
                            <m:e>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t>𝑣</m:t>
                              </m:r>
                            </m:e>
                            <m:sub>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t>1</m:t>
                              </m:r>
                            </m:sub>
                          </m:sSub>
                        </m:num>
                        <m:den>
                          <m:sSub>
                            <m:sSubPr>
                              <m:ctrlP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ctrlPr>
                            </m:sSubPr>
                            <m:e>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t>𝑣</m:t>
                              </m:r>
                            </m:e>
                            <m:sub>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t>2</m:t>
                              </m:r>
                            </m:sub>
                          </m:sSub>
                        </m:den>
                      </m:f>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t>=</m:t>
                      </m:r>
                      <m:f>
                        <m:fPr>
                          <m:ctrlP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ctrlPr>
                        </m:fPr>
                        <m:num>
                          <m:sSub>
                            <m:sSubPr>
                              <m:ctrlP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ctrlPr>
                            </m:sSubPr>
                            <m:e>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t>𝑛</m:t>
                              </m:r>
                            </m:e>
                            <m:sub>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t>2</m:t>
                              </m:r>
                            </m:sub>
                          </m:sSub>
                        </m:num>
                        <m:den>
                          <m:sSub>
                            <m:sSubPr>
                              <m:ctrlP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ctrlPr>
                            </m:sSubPr>
                            <m:e>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t>𝑛</m:t>
                              </m:r>
                            </m:e>
                            <m:sub>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a:rPr>
                                <m:t>1</m:t>
                              </m:r>
                            </m:sub>
                          </m:sSub>
                        </m:den>
                      </m:f>
                    </m:oMath>
                  </m:oMathPara>
                </a14:m>
                <a:endParaRPr kumimoji="0" lang="en-US" sz="2800" b="0" i="1" u="none" strike="noStrike" kern="0" cap="none" spc="0" normalizeH="0" baseline="0" noProof="0" dirty="0">
                  <a:ln>
                    <a:noFill/>
                  </a:ln>
                  <a:solidFill>
                    <a:srgbClr val="FFFFFF"/>
                  </a:solidFill>
                  <a:effectLst/>
                  <a:uLnTx/>
                  <a:uFillTx/>
                  <a:latin typeface="Arial"/>
                  <a:cs typeface="Arial"/>
                  <a:sym typeface="Arial"/>
                </a:endParaRPr>
              </a:p>
            </p:txBody>
          </p:sp>
        </mc:Choice>
        <mc:Fallback xmlns="">
          <p:sp>
            <p:nvSpPr>
              <p:cNvPr id="11" name="TextBox 10">
                <a:extLst>
                  <a:ext uri="{FF2B5EF4-FFF2-40B4-BE49-F238E27FC236}">
                    <a16:creationId xmlns:a16="http://schemas.microsoft.com/office/drawing/2014/main" id="{0C461A01-29A9-E74E-E314-E58439BF8F89}"/>
                  </a:ext>
                </a:extLst>
              </p:cNvPr>
              <p:cNvSpPr txBox="1">
                <a:spLocks noRot="1" noChangeAspect="1" noMove="1" noResize="1" noEditPoints="1" noAdjustHandles="1" noChangeArrowheads="1" noChangeShapeType="1" noTextEdit="1"/>
              </p:cNvSpPr>
              <p:nvPr/>
            </p:nvSpPr>
            <p:spPr>
              <a:xfrm>
                <a:off x="3213696" y="677018"/>
                <a:ext cx="2548542" cy="997294"/>
              </a:xfrm>
              <a:prstGeom prst="roundRect">
                <a:avLst/>
              </a:prstGeom>
              <a:blipFill>
                <a:blip r:embed="rId5"/>
                <a:stretch>
                  <a:fillRect/>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8197C9AB-9D23-F6A9-CD93-2DDCDBA97F9A}"/>
              </a:ext>
            </a:extLst>
          </p:cNvPr>
          <p:cNvSpPr txBox="1"/>
          <p:nvPr/>
        </p:nvSpPr>
        <p:spPr>
          <a:xfrm>
            <a:off x="636823" y="1735513"/>
            <a:ext cx="7362834"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n</a:t>
            </a:r>
            <a:r>
              <a:rPr kumimoji="0" lang="en-US" sz="2000" b="0" i="0" u="none" strike="noStrike" kern="0" cap="none" spc="0" normalizeH="0" baseline="-25000" noProof="0" dirty="0">
                <a:ln>
                  <a:noFill/>
                </a:ln>
                <a:solidFill>
                  <a:srgbClr val="000000"/>
                </a:solidFill>
                <a:effectLst/>
                <a:uLnTx/>
                <a:uFillTx/>
                <a:latin typeface="Arial"/>
                <a:cs typeface="Arial"/>
                <a:sym typeface="Arial"/>
              </a:rPr>
              <a:t>21</a:t>
            </a:r>
            <a:r>
              <a:rPr kumimoji="0" lang="en-US" sz="2000" b="0" i="0" u="none" strike="noStrike" kern="0" cap="none" spc="0" normalizeH="0" baseline="0" noProof="0" dirty="0">
                <a:ln>
                  <a:noFill/>
                </a:ln>
                <a:solidFill>
                  <a:srgbClr val="000000"/>
                </a:solidFill>
                <a:effectLst/>
                <a:uLnTx/>
                <a:uFillTx/>
                <a:latin typeface="Arial"/>
                <a:cs typeface="Arial"/>
                <a:sym typeface="Arial"/>
              </a:rPr>
              <a:t>: c</a:t>
            </a:r>
            <a:r>
              <a:rPr kumimoji="0" lang="vi-VN" sz="2000" b="0" i="0" u="none" strike="noStrike" kern="0" cap="none" spc="0" normalizeH="0" baseline="0" noProof="0" dirty="0">
                <a:ln>
                  <a:noFill/>
                </a:ln>
                <a:solidFill>
                  <a:srgbClr val="000000"/>
                </a:solidFill>
                <a:effectLst/>
                <a:uLnTx/>
                <a:uFillTx/>
                <a:latin typeface="Arial"/>
                <a:cs typeface="Arial"/>
                <a:sym typeface="Arial"/>
              </a:rPr>
              <a:t>hiết su</a:t>
            </a:r>
            <a:r>
              <a:rPr kumimoji="0" lang="en-US" sz="2000" b="0" i="0" u="none" strike="noStrike" kern="0" cap="none" spc="0" normalizeH="0" baseline="0" noProof="0" dirty="0">
                <a:ln>
                  <a:noFill/>
                </a:ln>
                <a:solidFill>
                  <a:srgbClr val="000000"/>
                </a:solidFill>
                <a:effectLst/>
                <a:uLnTx/>
                <a:uFillTx/>
                <a:latin typeface="Arial"/>
                <a:cs typeface="Arial"/>
                <a:sym typeface="Arial"/>
              </a:rPr>
              <a:t>ấ</a:t>
            </a:r>
            <a:r>
              <a:rPr kumimoji="0" lang="vi-VN" sz="2000" b="0" i="0" u="none" strike="noStrike" kern="0" cap="none" spc="0" normalizeH="0" baseline="0" noProof="0" dirty="0">
                <a:ln>
                  <a:noFill/>
                </a:ln>
                <a:solidFill>
                  <a:srgbClr val="000000"/>
                </a:solidFill>
                <a:effectLst/>
                <a:uLnTx/>
                <a:uFillTx/>
                <a:latin typeface="Arial"/>
                <a:cs typeface="Arial"/>
                <a:sym typeface="Arial"/>
              </a:rPr>
              <a:t>t tỉ đối của môi trường 2 đối với môi trường 1</a:t>
            </a: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p:txBody>
      </p:sp>
      <p:sp>
        <p:nvSpPr>
          <p:cNvPr id="13" name="TextBox 12">
            <a:extLst>
              <a:ext uri="{FF2B5EF4-FFF2-40B4-BE49-F238E27FC236}">
                <a16:creationId xmlns:a16="http://schemas.microsoft.com/office/drawing/2014/main" id="{E396F9C5-B443-25E4-C41A-EA8239B03E2E}"/>
              </a:ext>
            </a:extLst>
          </p:cNvPr>
          <p:cNvSpPr txBox="1"/>
          <p:nvPr/>
        </p:nvSpPr>
        <p:spPr>
          <a:xfrm>
            <a:off x="636823" y="2177093"/>
            <a:ext cx="4210185"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n</a:t>
            </a:r>
            <a:r>
              <a:rPr kumimoji="0" lang="en-US" sz="2000" b="0" i="0" u="none" strike="noStrike" kern="0" cap="none" spc="0" normalizeH="0" baseline="-25000" noProof="0" dirty="0">
                <a:ln>
                  <a:noFill/>
                </a:ln>
                <a:solidFill>
                  <a:srgbClr val="000000"/>
                </a:solidFill>
                <a:effectLst/>
                <a:uLnTx/>
                <a:uFillTx/>
                <a:latin typeface="Arial"/>
                <a:cs typeface="Arial"/>
                <a:sym typeface="Arial"/>
              </a:rPr>
              <a:t>1</a:t>
            </a:r>
            <a:r>
              <a:rPr kumimoji="0" lang="en-US" sz="2000" b="0" i="0" u="none" strike="noStrike" kern="0" cap="none" spc="0" normalizeH="0" baseline="0" noProof="0" dirty="0">
                <a:ln>
                  <a:noFill/>
                </a:ln>
                <a:solidFill>
                  <a:srgbClr val="000000"/>
                </a:solidFill>
                <a:effectLst/>
                <a:uLnTx/>
                <a:uFillTx/>
                <a:latin typeface="Arial"/>
                <a:cs typeface="Arial"/>
                <a:sym typeface="Arial"/>
              </a:rPr>
              <a:t>: c</a:t>
            </a:r>
            <a:r>
              <a:rPr kumimoji="0" lang="vi-VN" sz="2000" b="0" i="0" u="none" strike="noStrike" kern="0" cap="none" spc="0" normalizeH="0" baseline="0" noProof="0" dirty="0">
                <a:ln>
                  <a:noFill/>
                </a:ln>
                <a:solidFill>
                  <a:srgbClr val="000000"/>
                </a:solidFill>
                <a:effectLst/>
                <a:uLnTx/>
                <a:uFillTx/>
                <a:latin typeface="Arial"/>
                <a:cs typeface="Arial"/>
                <a:sym typeface="Arial"/>
              </a:rPr>
              <a:t>hiết su</a:t>
            </a:r>
            <a:r>
              <a:rPr kumimoji="0" lang="en-US" sz="2000" b="0" i="0" u="none" strike="noStrike" kern="0" cap="none" spc="0" normalizeH="0" baseline="0" noProof="0" dirty="0" err="1">
                <a:ln>
                  <a:noFill/>
                </a:ln>
                <a:solidFill>
                  <a:srgbClr val="000000"/>
                </a:solidFill>
                <a:effectLst/>
                <a:uLnTx/>
                <a:uFillTx/>
                <a:latin typeface="Arial"/>
                <a:cs typeface="Arial"/>
                <a:sym typeface="Arial"/>
              </a:rPr>
              <a:t>ất</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vi-VN" sz="2000" b="0" i="0" u="none" strike="noStrike" kern="0" cap="none" spc="0" normalizeH="0" baseline="0" noProof="0" dirty="0">
                <a:ln>
                  <a:noFill/>
                </a:ln>
                <a:solidFill>
                  <a:srgbClr val="000000"/>
                </a:solidFill>
                <a:effectLst/>
                <a:uLnTx/>
                <a:uFillTx/>
                <a:latin typeface="Arial"/>
                <a:cs typeface="Arial"/>
                <a:sym typeface="Arial"/>
              </a:rPr>
              <a:t>của môi trường 1</a:t>
            </a: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TextBox 13">
            <a:extLst>
              <a:ext uri="{FF2B5EF4-FFF2-40B4-BE49-F238E27FC236}">
                <a16:creationId xmlns:a16="http://schemas.microsoft.com/office/drawing/2014/main" id="{BC0F75E7-6552-960D-C212-72A0E7ADC6AC}"/>
              </a:ext>
            </a:extLst>
          </p:cNvPr>
          <p:cNvSpPr txBox="1"/>
          <p:nvPr/>
        </p:nvSpPr>
        <p:spPr>
          <a:xfrm>
            <a:off x="4487967" y="2155996"/>
            <a:ext cx="4210185"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n</a:t>
            </a:r>
            <a:r>
              <a:rPr kumimoji="0" lang="en-US" sz="2000" b="0" i="0" u="none" strike="noStrike" kern="0" cap="none" spc="0" normalizeH="0" baseline="-25000" noProof="0" dirty="0">
                <a:ln>
                  <a:noFill/>
                </a:ln>
                <a:solidFill>
                  <a:srgbClr val="000000"/>
                </a:solidFill>
                <a:effectLst/>
                <a:uLnTx/>
                <a:uFillTx/>
                <a:latin typeface="Arial"/>
                <a:cs typeface="Arial"/>
                <a:sym typeface="Arial"/>
              </a:rPr>
              <a:t>2</a:t>
            </a:r>
            <a:r>
              <a:rPr kumimoji="0" lang="en-US" sz="2000" b="0" i="0" u="none" strike="noStrike" kern="0" cap="none" spc="0" normalizeH="0" baseline="0" noProof="0" dirty="0">
                <a:ln>
                  <a:noFill/>
                </a:ln>
                <a:solidFill>
                  <a:srgbClr val="000000"/>
                </a:solidFill>
                <a:effectLst/>
                <a:uLnTx/>
                <a:uFillTx/>
                <a:latin typeface="Arial"/>
                <a:cs typeface="Arial"/>
                <a:sym typeface="Arial"/>
              </a:rPr>
              <a:t>: c</a:t>
            </a:r>
            <a:r>
              <a:rPr kumimoji="0" lang="vi-VN" sz="2000" b="0" i="0" u="none" strike="noStrike" kern="0" cap="none" spc="0" normalizeH="0" baseline="0" noProof="0" dirty="0">
                <a:ln>
                  <a:noFill/>
                </a:ln>
                <a:solidFill>
                  <a:srgbClr val="000000"/>
                </a:solidFill>
                <a:effectLst/>
                <a:uLnTx/>
                <a:uFillTx/>
                <a:latin typeface="Arial"/>
                <a:cs typeface="Arial"/>
                <a:sym typeface="Arial"/>
              </a:rPr>
              <a:t>hiết su</a:t>
            </a:r>
            <a:r>
              <a:rPr kumimoji="0" lang="en-US" sz="2000" b="0" i="0" u="none" strike="noStrike" kern="0" cap="none" spc="0" normalizeH="0" baseline="0" noProof="0" dirty="0" err="1">
                <a:ln>
                  <a:noFill/>
                </a:ln>
                <a:solidFill>
                  <a:srgbClr val="000000"/>
                </a:solidFill>
                <a:effectLst/>
                <a:uLnTx/>
                <a:uFillTx/>
                <a:latin typeface="Arial"/>
                <a:cs typeface="Arial"/>
                <a:sym typeface="Arial"/>
              </a:rPr>
              <a:t>ất</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vi-VN" sz="2000" b="0" i="0" u="none" strike="noStrike" kern="0" cap="none" spc="0" normalizeH="0" baseline="0" noProof="0" dirty="0">
                <a:ln>
                  <a:noFill/>
                </a:ln>
                <a:solidFill>
                  <a:srgbClr val="000000"/>
                </a:solidFill>
                <a:effectLst/>
                <a:uLnTx/>
                <a:uFillTx/>
                <a:latin typeface="Arial"/>
                <a:cs typeface="Arial"/>
                <a:sym typeface="Arial"/>
              </a:rPr>
              <a:t>của môi trường </a:t>
            </a:r>
            <a:r>
              <a:rPr kumimoji="0" lang="en-US" sz="2000" b="0" i="0" u="none" strike="noStrike" kern="0" cap="none" spc="0" normalizeH="0" baseline="0" noProof="0" dirty="0">
                <a:ln>
                  <a:noFill/>
                </a:ln>
                <a:solidFill>
                  <a:srgbClr val="000000"/>
                </a:solidFill>
                <a:effectLst/>
                <a:uLnTx/>
                <a:uFillTx/>
                <a:latin typeface="Arial"/>
                <a:cs typeface="Arial"/>
                <a:sym typeface="Arial"/>
              </a:rPr>
              <a:t>2</a:t>
            </a: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p:txBody>
      </p:sp>
      <p:graphicFrame>
        <p:nvGraphicFramePr>
          <p:cNvPr id="15" name="Table 14">
            <a:extLst>
              <a:ext uri="{FF2B5EF4-FFF2-40B4-BE49-F238E27FC236}">
                <a16:creationId xmlns:a16="http://schemas.microsoft.com/office/drawing/2014/main" id="{5E899872-9AAC-E2F9-803A-60F6C54BB821}"/>
              </a:ext>
            </a:extLst>
          </p:cNvPr>
          <p:cNvGraphicFramePr>
            <a:graphicFrameLocks noGrp="1"/>
          </p:cNvGraphicFramePr>
          <p:nvPr/>
        </p:nvGraphicFramePr>
        <p:xfrm>
          <a:off x="1439967" y="2637259"/>
          <a:ext cx="6096000" cy="2251002"/>
        </p:xfrm>
        <a:graphic>
          <a:graphicData uri="http://schemas.openxmlformats.org/drawingml/2006/table">
            <a:tbl>
              <a:tblPr firstRow="1" bandRow="1">
                <a:tableStyleId>{69012ECD-51FC-41F1-AA8D-1B2483CD663E}</a:tableStyleId>
              </a:tblPr>
              <a:tblGrid>
                <a:gridCol w="3048000">
                  <a:extLst>
                    <a:ext uri="{9D8B030D-6E8A-4147-A177-3AD203B41FA5}">
                      <a16:colId xmlns:a16="http://schemas.microsoft.com/office/drawing/2014/main" val="1080539311"/>
                    </a:ext>
                  </a:extLst>
                </a:gridCol>
                <a:gridCol w="3048000">
                  <a:extLst>
                    <a:ext uri="{9D8B030D-6E8A-4147-A177-3AD203B41FA5}">
                      <a16:colId xmlns:a16="http://schemas.microsoft.com/office/drawing/2014/main" val="2652618876"/>
                    </a:ext>
                  </a:extLst>
                </a:gridCol>
              </a:tblGrid>
              <a:tr h="375167">
                <a:tc>
                  <a:txBody>
                    <a:bodyPr/>
                    <a:lstStyle/>
                    <a:p>
                      <a:pPr algn="ctr"/>
                      <a:r>
                        <a:rPr lang="en-US" sz="1600" dirty="0" err="1">
                          <a:solidFill>
                            <a:schemeClr val="accent6"/>
                          </a:solidFill>
                        </a:rPr>
                        <a:t>Môi</a:t>
                      </a:r>
                      <a:r>
                        <a:rPr lang="en-US" sz="1600" dirty="0">
                          <a:solidFill>
                            <a:schemeClr val="accent6"/>
                          </a:solidFill>
                        </a:rPr>
                        <a:t> </a:t>
                      </a:r>
                      <a:r>
                        <a:rPr lang="en-US" sz="1600" dirty="0" err="1">
                          <a:solidFill>
                            <a:schemeClr val="accent6"/>
                          </a:solidFill>
                        </a:rPr>
                        <a:t>Trường</a:t>
                      </a:r>
                      <a:endParaRPr lang="en-US" sz="1600" dirty="0">
                        <a:solidFill>
                          <a:schemeClr val="accent6"/>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600" dirty="0" err="1">
                          <a:solidFill>
                            <a:schemeClr val="accent6"/>
                          </a:solidFill>
                        </a:rPr>
                        <a:t>Chiết</a:t>
                      </a:r>
                      <a:r>
                        <a:rPr lang="en-US" sz="1600" dirty="0">
                          <a:solidFill>
                            <a:schemeClr val="accent6"/>
                          </a:solidFill>
                        </a:rPr>
                        <a:t> </a:t>
                      </a:r>
                      <a:r>
                        <a:rPr lang="en-US" sz="1600" dirty="0" err="1">
                          <a:solidFill>
                            <a:schemeClr val="accent6"/>
                          </a:solidFill>
                        </a:rPr>
                        <a:t>Suất</a:t>
                      </a:r>
                      <a:endParaRPr lang="en-US" sz="1600" dirty="0">
                        <a:solidFill>
                          <a:schemeClr val="accent6"/>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681654008"/>
                  </a:ext>
                </a:extLst>
              </a:tr>
              <a:tr h="375167">
                <a:tc>
                  <a:txBody>
                    <a:bodyPr/>
                    <a:lstStyle/>
                    <a:p>
                      <a:pPr algn="ctr"/>
                      <a:r>
                        <a:rPr lang="en-US" sz="1600" dirty="0" err="1">
                          <a:solidFill>
                            <a:srgbClr val="0E2A47"/>
                          </a:solidFill>
                        </a:rPr>
                        <a:t>Không</a:t>
                      </a:r>
                      <a:r>
                        <a:rPr lang="en-US" sz="1600" dirty="0">
                          <a:solidFill>
                            <a:srgbClr val="0E2A47"/>
                          </a:solidFill>
                        </a:rPr>
                        <a:t> </a:t>
                      </a:r>
                      <a:r>
                        <a:rPr lang="en-US" sz="1600" dirty="0" err="1">
                          <a:solidFill>
                            <a:srgbClr val="0E2A47"/>
                          </a:solidFill>
                        </a:rPr>
                        <a:t>khí</a:t>
                      </a:r>
                      <a:endParaRPr lang="en-US" sz="16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600" dirty="0">
                          <a:solidFill>
                            <a:srgbClr val="0E2A47"/>
                          </a:solidFill>
                        </a:rPr>
                        <a:t>1,00293</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1068581730"/>
                  </a:ext>
                </a:extLst>
              </a:tr>
              <a:tr h="375167">
                <a:tc>
                  <a:txBody>
                    <a:bodyPr/>
                    <a:lstStyle/>
                    <a:p>
                      <a:pPr algn="ctr"/>
                      <a:r>
                        <a:rPr lang="en-US" sz="1600" dirty="0" err="1">
                          <a:solidFill>
                            <a:srgbClr val="0E2A47"/>
                          </a:solidFill>
                        </a:rPr>
                        <a:t>Nước</a:t>
                      </a:r>
                      <a:endParaRPr lang="en-US" sz="16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600" dirty="0">
                          <a:solidFill>
                            <a:srgbClr val="0E2A47"/>
                          </a:solidFill>
                        </a:rPr>
                        <a:t>1,333</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2887633328"/>
                  </a:ext>
                </a:extLst>
              </a:tr>
              <a:tr h="375167">
                <a:tc>
                  <a:txBody>
                    <a:bodyPr/>
                    <a:lstStyle/>
                    <a:p>
                      <a:pPr algn="ctr"/>
                      <a:r>
                        <a:rPr lang="en-US" sz="1600" dirty="0" err="1">
                          <a:solidFill>
                            <a:srgbClr val="0E2A47"/>
                          </a:solidFill>
                        </a:rPr>
                        <a:t>Nước</a:t>
                      </a:r>
                      <a:r>
                        <a:rPr lang="en-US" sz="1600" dirty="0">
                          <a:solidFill>
                            <a:srgbClr val="0E2A47"/>
                          </a:solidFill>
                        </a:rPr>
                        <a:t> </a:t>
                      </a:r>
                      <a:r>
                        <a:rPr lang="en-US" sz="1600" dirty="0" err="1">
                          <a:solidFill>
                            <a:srgbClr val="0E2A47"/>
                          </a:solidFill>
                        </a:rPr>
                        <a:t>đá</a:t>
                      </a:r>
                      <a:endParaRPr lang="en-US" sz="16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600" dirty="0">
                          <a:solidFill>
                            <a:srgbClr val="0E2A47"/>
                          </a:solidFill>
                        </a:rPr>
                        <a:t>1,309</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1572273650"/>
                  </a:ext>
                </a:extLst>
              </a:tr>
              <a:tr h="375167">
                <a:tc>
                  <a:txBody>
                    <a:bodyPr/>
                    <a:lstStyle/>
                    <a:p>
                      <a:pPr algn="ctr"/>
                      <a:r>
                        <a:rPr lang="en-US" sz="1600" dirty="0" err="1">
                          <a:solidFill>
                            <a:srgbClr val="0E2A47"/>
                          </a:solidFill>
                        </a:rPr>
                        <a:t>Thủy</a:t>
                      </a:r>
                      <a:r>
                        <a:rPr lang="en-US" sz="1600" dirty="0">
                          <a:solidFill>
                            <a:srgbClr val="0E2A47"/>
                          </a:solidFill>
                        </a:rPr>
                        <a:t> </a:t>
                      </a:r>
                      <a:r>
                        <a:rPr lang="en-US" sz="1600" dirty="0" err="1">
                          <a:solidFill>
                            <a:srgbClr val="0E2A47"/>
                          </a:solidFill>
                        </a:rPr>
                        <a:t>tinh</a:t>
                      </a:r>
                      <a:r>
                        <a:rPr lang="en-US" sz="1600" dirty="0">
                          <a:solidFill>
                            <a:srgbClr val="0E2A47"/>
                          </a:solidFill>
                        </a:rPr>
                        <a:t> </a:t>
                      </a:r>
                      <a:r>
                        <a:rPr lang="en-US" sz="1600" dirty="0" err="1">
                          <a:solidFill>
                            <a:srgbClr val="0E2A47"/>
                          </a:solidFill>
                        </a:rPr>
                        <a:t>thường</a:t>
                      </a:r>
                      <a:endParaRPr lang="en-US" sz="16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600" dirty="0">
                          <a:solidFill>
                            <a:srgbClr val="0E2A47"/>
                          </a:solidFill>
                        </a:rPr>
                        <a:t>1,520</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931655346"/>
                  </a:ext>
                </a:extLst>
              </a:tr>
              <a:tr h="375167">
                <a:tc>
                  <a:txBody>
                    <a:bodyPr/>
                    <a:lstStyle/>
                    <a:p>
                      <a:pPr algn="ctr"/>
                      <a:r>
                        <a:rPr lang="en-US" sz="1600" dirty="0">
                          <a:solidFill>
                            <a:srgbClr val="0E2A47"/>
                          </a:solidFill>
                        </a:rPr>
                        <a:t>Kim </a:t>
                      </a:r>
                      <a:r>
                        <a:rPr lang="en-US" sz="1600" dirty="0" err="1">
                          <a:solidFill>
                            <a:srgbClr val="0E2A47"/>
                          </a:solidFill>
                        </a:rPr>
                        <a:t>cương</a:t>
                      </a:r>
                      <a:endParaRPr lang="en-US" sz="16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600" dirty="0">
                          <a:solidFill>
                            <a:srgbClr val="0E2A47"/>
                          </a:solidFill>
                        </a:rPr>
                        <a:t>2,419</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2774301529"/>
                  </a:ext>
                </a:extLst>
              </a:tr>
            </a:tbl>
          </a:graphicData>
        </a:graphic>
      </p:graphicFrame>
      <p:sp>
        <p:nvSpPr>
          <p:cNvPr id="3" name="TextBox 2">
            <a:extLst>
              <a:ext uri="{FF2B5EF4-FFF2-40B4-BE49-F238E27FC236}">
                <a16:creationId xmlns:a16="http://schemas.microsoft.com/office/drawing/2014/main" id="{295A1F3D-98E1-6E43-3870-11AD3FDC2BF2}"/>
              </a:ext>
            </a:extLst>
          </p:cNvPr>
          <p:cNvSpPr txBox="1"/>
          <p:nvPr/>
        </p:nvSpPr>
        <p:spPr>
          <a:xfrm>
            <a:off x="561276" y="174776"/>
            <a:ext cx="4059694" cy="461665"/>
          </a:xfrm>
          <a:prstGeom prst="rect">
            <a:avLst/>
          </a:prstGeom>
          <a:solidFill>
            <a:srgbClr val="D35C2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II</a:t>
            </a:r>
            <a:r>
              <a:rPr kumimoji="0" lang="vi-VN"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.1</a:t>
            </a: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 </a:t>
            </a:r>
            <a:r>
              <a:rPr kumimoji="0" lang="en-US" sz="24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a:sym typeface="Arial"/>
              </a:rPr>
              <a:t>Chiết</a:t>
            </a: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 </a:t>
            </a:r>
            <a:r>
              <a:rPr kumimoji="0" lang="en-US" sz="24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a:sym typeface="Arial"/>
              </a:rPr>
              <a:t>suất</a:t>
            </a: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 </a:t>
            </a:r>
            <a:r>
              <a:rPr kumimoji="0" lang="en-US" sz="24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a:sym typeface="Arial"/>
              </a:rPr>
              <a:t>của</a:t>
            </a: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 </a:t>
            </a:r>
            <a:r>
              <a:rPr kumimoji="0" lang="en-US" sz="24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a:sym typeface="Arial"/>
              </a:rPr>
              <a:t>môi</a:t>
            </a: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rPr>
              <a:t> </a:t>
            </a:r>
            <a:r>
              <a:rPr kumimoji="0" lang="en-US" sz="24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a:sym typeface="Arial"/>
              </a:rPr>
              <a:t>trường</a:t>
            </a:r>
            <a:endParaRPr kumimoji="0" lang="en-US" sz="2400" b="0" i="0" u="none" strike="noStrike" kern="1200" cap="none" spc="0" normalizeH="0" baseline="0" noProof="0" dirty="0">
              <a:ln>
                <a:noFill/>
              </a:ln>
              <a:solidFill>
                <a:srgbClr val="FFFFFF"/>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2977595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5000"/>
                                  </p:iterate>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5000"/>
                                  </p:iterate>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lt">
                                    <p:tmPct val="5000"/>
                                  </p:iterate>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97E84EE1-ADFD-21EF-BB79-504BCB72339F}"/>
              </a:ext>
            </a:extLst>
          </p:cNvPr>
          <p:cNvSpPr/>
          <p:nvPr/>
        </p:nvSpPr>
        <p:spPr>
          <a:xfrm>
            <a:off x="75600" y="634648"/>
            <a:ext cx="8992800" cy="3786152"/>
          </a:xfrm>
          <a:prstGeom prst="roundRect">
            <a:avLst>
              <a:gd name="adj" fmla="val 12019"/>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6EBFF"/>
              </a:solidFill>
              <a:effectLst/>
              <a:uLnTx/>
              <a:uFillTx/>
              <a:latin typeface="Arial"/>
              <a:ea typeface="+mn-ea"/>
              <a:cs typeface="+mn-cs"/>
              <a:sym typeface="Arial"/>
            </a:endParaRPr>
          </a:p>
        </p:txBody>
      </p:sp>
      <p:pic>
        <p:nvPicPr>
          <p:cNvPr id="3076" name="Picture 4">
            <a:extLst>
              <a:ext uri="{FF2B5EF4-FFF2-40B4-BE49-F238E27FC236}">
                <a16:creationId xmlns:a16="http://schemas.microsoft.com/office/drawing/2014/main" id="{A55DEFEE-3D0E-2142-016F-97E6B52137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1915"/>
            <a:ext cx="1381147" cy="138114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AB00A59-F7F5-99E8-08F7-B0CABB6B248A}"/>
              </a:ext>
            </a:extLst>
          </p:cNvPr>
          <p:cNvSpPr txBox="1"/>
          <p:nvPr/>
        </p:nvSpPr>
        <p:spPr>
          <a:xfrm>
            <a:off x="1267200" y="870061"/>
            <a:ext cx="7711199" cy="1381147"/>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50000"/>
              </a:lnSpc>
              <a:buSzTx/>
              <a:buNone/>
              <a:tabLst/>
              <a:defRPr kumimoji="0" sz="2400" kern="0" spc="0" normalizeH="0" baseline="0">
                <a:ln>
                  <a:noFill/>
                </a:ln>
                <a:solidFill>
                  <a:srgbClr val="0E2A47"/>
                </a:solidFill>
                <a:effectLst/>
                <a:uLnTx/>
                <a:uFillTx/>
                <a:ea typeface="Courier New" panose="02070309020205020404" pitchFamily="49" charset="0"/>
              </a:defRPr>
            </a:lvl1pPr>
          </a:lstStyle>
          <a:p>
            <a:pPr>
              <a:lnSpc>
                <a:spcPct val="120000"/>
              </a:lnSpc>
            </a:pPr>
            <a:r>
              <a:rPr lang="vi-VN" dirty="0"/>
              <a:t>Trong bảng </a:t>
            </a:r>
            <a:r>
              <a:rPr lang="en-US" dirty="0" err="1"/>
              <a:t>sau</a:t>
            </a:r>
            <a:r>
              <a:rPr lang="vi-VN" dirty="0"/>
              <a:t>, tốc độ ánh sáng truyền trong môi trường nào là nhỏ nhất? Từ đó, cho biết chiết suất môi trường nào là lớn nhất.</a:t>
            </a:r>
            <a:endParaRPr lang="en-US" dirty="0"/>
          </a:p>
        </p:txBody>
      </p:sp>
      <p:graphicFrame>
        <p:nvGraphicFramePr>
          <p:cNvPr id="3" name="Table 2">
            <a:extLst>
              <a:ext uri="{FF2B5EF4-FFF2-40B4-BE49-F238E27FC236}">
                <a16:creationId xmlns:a16="http://schemas.microsoft.com/office/drawing/2014/main" id="{93637A4A-188C-5326-CE9D-3BA58597F516}"/>
              </a:ext>
            </a:extLst>
          </p:cNvPr>
          <p:cNvGraphicFramePr>
            <a:graphicFrameLocks noGrp="1"/>
          </p:cNvGraphicFramePr>
          <p:nvPr>
            <p:extLst>
              <p:ext uri="{D42A27DB-BD31-4B8C-83A1-F6EECF244321}">
                <p14:modId xmlns:p14="http://schemas.microsoft.com/office/powerpoint/2010/main" val="2086146183"/>
              </p:ext>
            </p:extLst>
          </p:nvPr>
        </p:nvGraphicFramePr>
        <p:xfrm>
          <a:off x="178200" y="2527724"/>
          <a:ext cx="8643600" cy="1503838"/>
        </p:xfrm>
        <a:graphic>
          <a:graphicData uri="http://schemas.openxmlformats.org/drawingml/2006/table">
            <a:tbl>
              <a:tblPr firstRow="1" bandRow="1">
                <a:tableStyleId>{95EA51DC-0A1D-4230-A7F2-6BA1A8616B38}</a:tableStyleId>
              </a:tblPr>
              <a:tblGrid>
                <a:gridCol w="1495867">
                  <a:extLst>
                    <a:ext uri="{9D8B030D-6E8A-4147-A177-3AD203B41FA5}">
                      <a16:colId xmlns:a16="http://schemas.microsoft.com/office/drawing/2014/main" val="3174120075"/>
                    </a:ext>
                  </a:extLst>
                </a:gridCol>
                <a:gridCol w="1599781">
                  <a:extLst>
                    <a:ext uri="{9D8B030D-6E8A-4147-A177-3AD203B41FA5}">
                      <a16:colId xmlns:a16="http://schemas.microsoft.com/office/drawing/2014/main" val="2780894386"/>
                    </a:ext>
                  </a:extLst>
                </a:gridCol>
                <a:gridCol w="1410372">
                  <a:extLst>
                    <a:ext uri="{9D8B030D-6E8A-4147-A177-3AD203B41FA5}">
                      <a16:colId xmlns:a16="http://schemas.microsoft.com/office/drawing/2014/main" val="3741833348"/>
                    </a:ext>
                  </a:extLst>
                </a:gridCol>
                <a:gridCol w="1423180">
                  <a:extLst>
                    <a:ext uri="{9D8B030D-6E8A-4147-A177-3AD203B41FA5}">
                      <a16:colId xmlns:a16="http://schemas.microsoft.com/office/drawing/2014/main" val="3746239277"/>
                    </a:ext>
                  </a:extLst>
                </a:gridCol>
                <a:gridCol w="1376963">
                  <a:extLst>
                    <a:ext uri="{9D8B030D-6E8A-4147-A177-3AD203B41FA5}">
                      <a16:colId xmlns:a16="http://schemas.microsoft.com/office/drawing/2014/main" val="835246014"/>
                    </a:ext>
                  </a:extLst>
                </a:gridCol>
                <a:gridCol w="1337437">
                  <a:extLst>
                    <a:ext uri="{9D8B030D-6E8A-4147-A177-3AD203B41FA5}">
                      <a16:colId xmlns:a16="http://schemas.microsoft.com/office/drawing/2014/main" val="2814558003"/>
                    </a:ext>
                  </a:extLst>
                </a:gridCol>
              </a:tblGrid>
              <a:tr h="751919">
                <a:tc>
                  <a:txBody>
                    <a:bodyPr/>
                    <a:lstStyle/>
                    <a:p>
                      <a:pPr algn="ctr"/>
                      <a:r>
                        <a:rPr lang="en-US" sz="1600" b="1" dirty="0" err="1">
                          <a:solidFill>
                            <a:schemeClr val="accent6"/>
                          </a:solidFill>
                        </a:rPr>
                        <a:t>Môi</a:t>
                      </a:r>
                      <a:r>
                        <a:rPr lang="en-US" sz="1600" b="1" dirty="0">
                          <a:solidFill>
                            <a:schemeClr val="accent6"/>
                          </a:solidFill>
                        </a:rPr>
                        <a:t> </a:t>
                      </a:r>
                      <a:r>
                        <a:rPr lang="en-US" sz="1600" b="1" dirty="0" err="1">
                          <a:solidFill>
                            <a:schemeClr val="accent6"/>
                          </a:solidFill>
                        </a:rPr>
                        <a:t>trường</a:t>
                      </a:r>
                      <a:endParaRPr lang="en-US" sz="1600" b="1" dirty="0">
                        <a:solidFill>
                          <a:schemeClr val="accent6"/>
                        </a:solidFill>
                      </a:endParaRPr>
                    </a:p>
                  </a:txBody>
                  <a:tcPr anchor="ctr">
                    <a:solidFill>
                      <a:schemeClr val="accent3">
                        <a:lumMod val="50000"/>
                      </a:schemeClr>
                    </a:solidFill>
                  </a:tcPr>
                </a:tc>
                <a:tc>
                  <a:txBody>
                    <a:bodyPr/>
                    <a:lstStyle/>
                    <a:p>
                      <a:pPr algn="ctr"/>
                      <a:r>
                        <a:rPr lang="en-US" sz="1600" dirty="0" err="1">
                          <a:solidFill>
                            <a:schemeClr val="tx1">
                              <a:lumMod val="50000"/>
                            </a:schemeClr>
                          </a:solidFill>
                        </a:rPr>
                        <a:t>Không</a:t>
                      </a:r>
                      <a:r>
                        <a:rPr lang="en-US" sz="1600" dirty="0">
                          <a:solidFill>
                            <a:schemeClr val="tx1">
                              <a:lumMod val="50000"/>
                            </a:schemeClr>
                          </a:solidFill>
                        </a:rPr>
                        <a:t> </a:t>
                      </a:r>
                      <a:r>
                        <a:rPr lang="en-US" sz="1600" dirty="0" err="1">
                          <a:solidFill>
                            <a:schemeClr val="tx1">
                              <a:lumMod val="50000"/>
                            </a:schemeClr>
                          </a:solidFill>
                        </a:rPr>
                        <a:t>khí</a:t>
                      </a:r>
                      <a:endParaRPr lang="en-US" sz="1600" dirty="0">
                        <a:solidFill>
                          <a:schemeClr val="tx1">
                            <a:lumMod val="50000"/>
                          </a:schemeClr>
                        </a:solidFill>
                      </a:endParaRPr>
                    </a:p>
                    <a:p>
                      <a:pPr algn="ctr"/>
                      <a:r>
                        <a:rPr lang="en-US" sz="1600" dirty="0">
                          <a:solidFill>
                            <a:schemeClr val="tx1">
                              <a:lumMod val="50000"/>
                            </a:schemeClr>
                          </a:solidFill>
                        </a:rPr>
                        <a:t>(0 </a:t>
                      </a:r>
                      <a:r>
                        <a:rPr lang="en-US" sz="1600" baseline="30000" dirty="0" err="1">
                          <a:solidFill>
                            <a:schemeClr val="tx1">
                              <a:lumMod val="50000"/>
                            </a:schemeClr>
                          </a:solidFill>
                        </a:rPr>
                        <a:t>o</a:t>
                      </a:r>
                      <a:r>
                        <a:rPr lang="en-US" sz="1600" dirty="0" err="1">
                          <a:solidFill>
                            <a:schemeClr val="tx1">
                              <a:lumMod val="50000"/>
                            </a:schemeClr>
                          </a:solidFill>
                        </a:rPr>
                        <a:t>C</a:t>
                      </a:r>
                      <a:r>
                        <a:rPr lang="en-US" sz="1600" dirty="0">
                          <a:solidFill>
                            <a:schemeClr val="tx1">
                              <a:lumMod val="50000"/>
                            </a:schemeClr>
                          </a:solidFill>
                        </a:rPr>
                        <a:t> </a:t>
                      </a:r>
                      <a:r>
                        <a:rPr lang="en-US" sz="1600" dirty="0" err="1">
                          <a:solidFill>
                            <a:schemeClr val="tx1">
                              <a:lumMod val="50000"/>
                            </a:schemeClr>
                          </a:solidFill>
                        </a:rPr>
                        <a:t>và</a:t>
                      </a:r>
                      <a:r>
                        <a:rPr lang="en-US" sz="1600" dirty="0">
                          <a:solidFill>
                            <a:schemeClr val="tx1">
                              <a:lumMod val="50000"/>
                            </a:schemeClr>
                          </a:solidFill>
                        </a:rPr>
                        <a:t> 1 atm)</a:t>
                      </a:r>
                    </a:p>
                  </a:txBody>
                  <a:tcPr anchor="ctr"/>
                </a:tc>
                <a:tc>
                  <a:txBody>
                    <a:bodyPr/>
                    <a:lstStyle/>
                    <a:p>
                      <a:pPr algn="ctr"/>
                      <a:r>
                        <a:rPr lang="en-US" sz="1600" dirty="0" err="1">
                          <a:solidFill>
                            <a:schemeClr val="tx1">
                              <a:lumMod val="50000"/>
                            </a:schemeClr>
                          </a:solidFill>
                        </a:rPr>
                        <a:t>Nước</a:t>
                      </a:r>
                      <a:endParaRPr lang="en-US" sz="1600" dirty="0">
                        <a:solidFill>
                          <a:schemeClr val="tx1">
                            <a:lumMod val="50000"/>
                          </a:schemeClr>
                        </a:solidFill>
                      </a:endParaRPr>
                    </a:p>
                    <a:p>
                      <a:pPr algn="ctr"/>
                      <a:r>
                        <a:rPr lang="en-US" sz="1600" dirty="0">
                          <a:solidFill>
                            <a:schemeClr val="tx1">
                              <a:lumMod val="50000"/>
                            </a:schemeClr>
                          </a:solidFill>
                        </a:rPr>
                        <a:t>(20 </a:t>
                      </a:r>
                      <a:r>
                        <a:rPr lang="en-US" sz="1600" baseline="30000" dirty="0" err="1">
                          <a:solidFill>
                            <a:schemeClr val="tx1">
                              <a:lumMod val="50000"/>
                            </a:schemeClr>
                          </a:solidFill>
                        </a:rPr>
                        <a:t>o</a:t>
                      </a:r>
                      <a:r>
                        <a:rPr lang="en-US" sz="1600" dirty="0" err="1">
                          <a:solidFill>
                            <a:schemeClr val="tx1">
                              <a:lumMod val="50000"/>
                            </a:schemeClr>
                          </a:solidFill>
                        </a:rPr>
                        <a:t>C</a:t>
                      </a:r>
                      <a:r>
                        <a:rPr lang="en-US" sz="1600" dirty="0">
                          <a:solidFill>
                            <a:schemeClr val="tx1">
                              <a:lumMod val="50000"/>
                            </a:schemeClr>
                          </a:solidFill>
                        </a:rPr>
                        <a:t>)</a:t>
                      </a:r>
                    </a:p>
                  </a:txBody>
                  <a:tcPr anchor="ctr"/>
                </a:tc>
                <a:tc>
                  <a:txBody>
                    <a:bodyPr/>
                    <a:lstStyle/>
                    <a:p>
                      <a:pPr algn="ctr"/>
                      <a:r>
                        <a:rPr lang="en-US" sz="1600" dirty="0" err="1">
                          <a:solidFill>
                            <a:schemeClr val="tx1">
                              <a:lumMod val="50000"/>
                            </a:schemeClr>
                          </a:solidFill>
                        </a:rPr>
                        <a:t>Thủy</a:t>
                      </a:r>
                      <a:r>
                        <a:rPr lang="en-US" sz="1600" dirty="0">
                          <a:solidFill>
                            <a:schemeClr val="tx1">
                              <a:lumMod val="50000"/>
                            </a:schemeClr>
                          </a:solidFill>
                        </a:rPr>
                        <a:t> </a:t>
                      </a:r>
                      <a:r>
                        <a:rPr lang="en-US" sz="1600" dirty="0" err="1">
                          <a:solidFill>
                            <a:schemeClr val="tx1">
                              <a:lumMod val="50000"/>
                            </a:schemeClr>
                          </a:solidFill>
                        </a:rPr>
                        <a:t>tinh</a:t>
                      </a:r>
                      <a:r>
                        <a:rPr lang="en-US" sz="1600" dirty="0">
                          <a:solidFill>
                            <a:schemeClr val="tx1">
                              <a:lumMod val="50000"/>
                            </a:schemeClr>
                          </a:solidFill>
                        </a:rPr>
                        <a:t> crown (20 </a:t>
                      </a:r>
                      <a:r>
                        <a:rPr lang="en-US" sz="1600" baseline="30000" dirty="0" err="1">
                          <a:solidFill>
                            <a:schemeClr val="tx1">
                              <a:lumMod val="50000"/>
                            </a:schemeClr>
                          </a:solidFill>
                        </a:rPr>
                        <a:t>o</a:t>
                      </a:r>
                      <a:r>
                        <a:rPr lang="en-US" sz="1600" dirty="0" err="1">
                          <a:solidFill>
                            <a:schemeClr val="tx1">
                              <a:lumMod val="50000"/>
                            </a:schemeClr>
                          </a:solidFill>
                        </a:rPr>
                        <a:t>C</a:t>
                      </a:r>
                      <a:r>
                        <a:rPr lang="en-US" sz="1600" dirty="0">
                          <a:solidFill>
                            <a:schemeClr val="tx1">
                              <a:lumMod val="50000"/>
                            </a:schemeClr>
                          </a:solidFill>
                        </a:rPr>
                        <a:t>)</a:t>
                      </a:r>
                    </a:p>
                  </a:txBody>
                  <a:tcPr anchor="ctr"/>
                </a:tc>
                <a:tc>
                  <a:txBody>
                    <a:bodyPr/>
                    <a:lstStyle/>
                    <a:p>
                      <a:pPr algn="ctr"/>
                      <a:r>
                        <a:rPr lang="en-US" sz="1600" dirty="0" err="1">
                          <a:solidFill>
                            <a:schemeClr val="tx1">
                              <a:lumMod val="50000"/>
                            </a:schemeClr>
                          </a:solidFill>
                        </a:rPr>
                        <a:t>Thủy</a:t>
                      </a:r>
                      <a:r>
                        <a:rPr lang="en-US" sz="1600" dirty="0">
                          <a:solidFill>
                            <a:schemeClr val="tx1">
                              <a:lumMod val="50000"/>
                            </a:schemeClr>
                          </a:solidFill>
                        </a:rPr>
                        <a:t> </a:t>
                      </a:r>
                      <a:r>
                        <a:rPr lang="en-US" sz="1600" dirty="0" err="1">
                          <a:solidFill>
                            <a:schemeClr val="tx1">
                              <a:lumMod val="50000"/>
                            </a:schemeClr>
                          </a:solidFill>
                        </a:rPr>
                        <a:t>tinh</a:t>
                      </a:r>
                      <a:r>
                        <a:rPr lang="en-US" sz="1600" dirty="0">
                          <a:solidFill>
                            <a:schemeClr val="tx1">
                              <a:lumMod val="50000"/>
                            </a:schemeClr>
                          </a:solidFill>
                        </a:rPr>
                        <a:t> flint (20 </a:t>
                      </a:r>
                      <a:r>
                        <a:rPr lang="en-US" sz="1600" baseline="30000" dirty="0" err="1">
                          <a:solidFill>
                            <a:schemeClr val="tx1">
                              <a:lumMod val="50000"/>
                            </a:schemeClr>
                          </a:solidFill>
                        </a:rPr>
                        <a:t>o</a:t>
                      </a:r>
                      <a:r>
                        <a:rPr lang="en-US" sz="1600" dirty="0" err="1">
                          <a:solidFill>
                            <a:schemeClr val="tx1">
                              <a:lumMod val="50000"/>
                            </a:schemeClr>
                          </a:solidFill>
                        </a:rPr>
                        <a:t>C</a:t>
                      </a:r>
                      <a:r>
                        <a:rPr lang="en-US" sz="1600" dirty="0">
                          <a:solidFill>
                            <a:schemeClr val="tx1">
                              <a:lumMod val="50000"/>
                            </a:schemeClr>
                          </a:solidFill>
                        </a:rPr>
                        <a:t>)</a:t>
                      </a:r>
                    </a:p>
                  </a:txBody>
                  <a:tcPr anchor="ctr"/>
                </a:tc>
                <a:tc>
                  <a:txBody>
                    <a:bodyPr/>
                    <a:lstStyle/>
                    <a:p>
                      <a:pPr algn="ctr"/>
                      <a:r>
                        <a:rPr lang="en-US" sz="1600" dirty="0">
                          <a:solidFill>
                            <a:schemeClr val="tx1">
                              <a:lumMod val="50000"/>
                            </a:schemeClr>
                          </a:solidFill>
                        </a:rPr>
                        <a:t>Kim </a:t>
                      </a:r>
                      <a:r>
                        <a:rPr lang="en-US" sz="1600" dirty="0" err="1">
                          <a:solidFill>
                            <a:schemeClr val="tx1">
                              <a:lumMod val="50000"/>
                            </a:schemeClr>
                          </a:solidFill>
                        </a:rPr>
                        <a:t>cương</a:t>
                      </a:r>
                      <a:endParaRPr lang="en-US" sz="1600" dirty="0">
                        <a:solidFill>
                          <a:schemeClr val="tx1">
                            <a:lumMod val="50000"/>
                          </a:schemeClr>
                        </a:solidFill>
                      </a:endParaRPr>
                    </a:p>
                    <a:p>
                      <a:pPr algn="ctr"/>
                      <a:r>
                        <a:rPr lang="en-US" sz="1600" dirty="0">
                          <a:solidFill>
                            <a:schemeClr val="tx1">
                              <a:lumMod val="50000"/>
                            </a:schemeClr>
                          </a:solidFill>
                        </a:rPr>
                        <a:t>(20 </a:t>
                      </a:r>
                      <a:r>
                        <a:rPr lang="en-US" sz="1600" baseline="30000" dirty="0" err="1">
                          <a:solidFill>
                            <a:schemeClr val="tx1">
                              <a:lumMod val="50000"/>
                            </a:schemeClr>
                          </a:solidFill>
                        </a:rPr>
                        <a:t>o</a:t>
                      </a:r>
                      <a:r>
                        <a:rPr lang="en-US" sz="1600" dirty="0" err="1">
                          <a:solidFill>
                            <a:schemeClr val="tx1">
                              <a:lumMod val="50000"/>
                            </a:schemeClr>
                          </a:solidFill>
                        </a:rPr>
                        <a:t>C</a:t>
                      </a:r>
                      <a:r>
                        <a:rPr lang="en-US" sz="1600" dirty="0">
                          <a:solidFill>
                            <a:schemeClr val="tx1">
                              <a:lumMod val="50000"/>
                            </a:schemeClr>
                          </a:solidFill>
                        </a:rPr>
                        <a:t>)</a:t>
                      </a:r>
                    </a:p>
                  </a:txBody>
                  <a:tcPr anchor="ctr"/>
                </a:tc>
                <a:extLst>
                  <a:ext uri="{0D108BD9-81ED-4DB2-BD59-A6C34878D82A}">
                    <a16:rowId xmlns:a16="http://schemas.microsoft.com/office/drawing/2014/main" val="1179595088"/>
                  </a:ext>
                </a:extLst>
              </a:tr>
              <a:tr h="751919">
                <a:tc>
                  <a:txBody>
                    <a:bodyPr/>
                    <a:lstStyle/>
                    <a:p>
                      <a:pPr algn="ctr"/>
                      <a:r>
                        <a:rPr lang="en-US" sz="1600" b="1" dirty="0" err="1">
                          <a:solidFill>
                            <a:schemeClr val="accent6"/>
                          </a:solidFill>
                        </a:rPr>
                        <a:t>Tốc</a:t>
                      </a:r>
                      <a:r>
                        <a:rPr lang="en-US" sz="1600" b="1" dirty="0">
                          <a:solidFill>
                            <a:schemeClr val="accent6"/>
                          </a:solidFill>
                        </a:rPr>
                        <a:t> </a:t>
                      </a:r>
                      <a:r>
                        <a:rPr lang="en-US" sz="1600" b="1" dirty="0" err="1">
                          <a:solidFill>
                            <a:schemeClr val="accent6"/>
                          </a:solidFill>
                        </a:rPr>
                        <a:t>độ</a:t>
                      </a:r>
                      <a:r>
                        <a:rPr lang="en-US" sz="1600" b="1" dirty="0">
                          <a:solidFill>
                            <a:schemeClr val="accent6"/>
                          </a:solidFill>
                        </a:rPr>
                        <a:t> (m/s)</a:t>
                      </a:r>
                    </a:p>
                  </a:txBody>
                  <a:tcPr anchor="ctr">
                    <a:solidFill>
                      <a:schemeClr val="accent3">
                        <a:lumMod val="50000"/>
                      </a:schemeClr>
                    </a:solidFill>
                  </a:tcPr>
                </a:tc>
                <a:tc>
                  <a:txBody>
                    <a:bodyPr/>
                    <a:lstStyle/>
                    <a:p>
                      <a:pPr algn="ctr"/>
                      <a:r>
                        <a:rPr lang="en-US" sz="1600" dirty="0">
                          <a:solidFill>
                            <a:schemeClr val="tx1">
                              <a:lumMod val="50000"/>
                            </a:schemeClr>
                          </a:solidFill>
                        </a:rPr>
                        <a:t>299 636 786</a:t>
                      </a:r>
                    </a:p>
                  </a:txBody>
                  <a:tcPr anchor="ctr"/>
                </a:tc>
                <a:tc>
                  <a:txBody>
                    <a:bodyPr/>
                    <a:lstStyle/>
                    <a:p>
                      <a:pPr algn="ctr"/>
                      <a:r>
                        <a:rPr lang="en-US" sz="1600" dirty="0">
                          <a:solidFill>
                            <a:schemeClr val="tx1">
                              <a:lumMod val="50000"/>
                            </a:schemeClr>
                          </a:solidFill>
                        </a:rPr>
                        <a:t>224 849 647</a:t>
                      </a:r>
                    </a:p>
                  </a:txBody>
                  <a:tcPr anchor="ctr"/>
                </a:tc>
                <a:tc>
                  <a:txBody>
                    <a:bodyPr/>
                    <a:lstStyle/>
                    <a:p>
                      <a:pPr algn="ctr"/>
                      <a:r>
                        <a:rPr lang="en-US" sz="1600" dirty="0">
                          <a:solidFill>
                            <a:schemeClr val="tx1">
                              <a:lumMod val="50000"/>
                            </a:schemeClr>
                          </a:solidFill>
                        </a:rPr>
                        <a:t>197 187 224</a:t>
                      </a:r>
                    </a:p>
                  </a:txBody>
                  <a:tcPr anchor="ctr"/>
                </a:tc>
                <a:tc>
                  <a:txBody>
                    <a:bodyPr/>
                    <a:lstStyle/>
                    <a:p>
                      <a:pPr algn="ctr"/>
                      <a:r>
                        <a:rPr lang="en-US" sz="1600" dirty="0">
                          <a:solidFill>
                            <a:schemeClr val="tx1">
                              <a:lumMod val="50000"/>
                            </a:schemeClr>
                          </a:solidFill>
                        </a:rPr>
                        <a:t>180 556 976</a:t>
                      </a:r>
                    </a:p>
                  </a:txBody>
                  <a:tcPr anchor="ctr"/>
                </a:tc>
                <a:tc>
                  <a:txBody>
                    <a:bodyPr/>
                    <a:lstStyle/>
                    <a:p>
                      <a:pPr algn="ctr"/>
                      <a:r>
                        <a:rPr lang="en-US" sz="1600" dirty="0">
                          <a:solidFill>
                            <a:schemeClr val="tx1">
                              <a:lumMod val="50000"/>
                            </a:schemeClr>
                          </a:solidFill>
                        </a:rPr>
                        <a:t>123 904 332</a:t>
                      </a:r>
                    </a:p>
                  </a:txBody>
                  <a:tcPr anchor="ctr"/>
                </a:tc>
                <a:extLst>
                  <a:ext uri="{0D108BD9-81ED-4DB2-BD59-A6C34878D82A}">
                    <a16:rowId xmlns:a16="http://schemas.microsoft.com/office/drawing/2014/main" val="2804667128"/>
                  </a:ext>
                </a:extLst>
              </a:tr>
            </a:tbl>
          </a:graphicData>
        </a:graphic>
      </p:graphicFrame>
    </p:spTree>
    <p:extLst>
      <p:ext uri="{BB962C8B-B14F-4D97-AF65-F5344CB8AC3E}">
        <p14:creationId xmlns:p14="http://schemas.microsoft.com/office/powerpoint/2010/main" val="381476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9A9C8D9-FF9E-5228-9CAE-E5FBC1C47ECC}"/>
              </a:ext>
            </a:extLst>
          </p:cNvPr>
          <p:cNvSpPr txBox="1"/>
          <p:nvPr/>
        </p:nvSpPr>
        <p:spPr>
          <a:xfrm>
            <a:off x="4171122" y="1668585"/>
            <a:ext cx="966918" cy="578882"/>
          </a:xfrm>
          <a:prstGeom prst="roundRect">
            <a:avLst/>
          </a:prstGeom>
          <a:solidFill>
            <a:srgbClr val="D35C27"/>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a:solidFill>
                  <a:schemeClr val="accent6"/>
                </a:solidFill>
                <a:latin typeface="Fira Sans Condensed Medium" panose="020B06030500000200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a:sym typeface="Arial"/>
              </a:rPr>
              <a:t>Giải</a:t>
            </a:r>
            <a:endParaRPr kumimoji="0" lang="en-US" sz="28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endParaRPr>
          </a:p>
        </p:txBody>
      </p:sp>
      <p:sp>
        <p:nvSpPr>
          <p:cNvPr id="14" name="TextBox 13">
            <a:extLst>
              <a:ext uri="{FF2B5EF4-FFF2-40B4-BE49-F238E27FC236}">
                <a16:creationId xmlns:a16="http://schemas.microsoft.com/office/drawing/2014/main" id="{53134FDC-4380-E78F-F4D1-7E34DFD72D92}"/>
              </a:ext>
            </a:extLst>
          </p:cNvPr>
          <p:cNvSpPr txBox="1"/>
          <p:nvPr/>
        </p:nvSpPr>
        <p:spPr>
          <a:xfrm>
            <a:off x="135940" y="2247467"/>
            <a:ext cx="8872119" cy="49699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50000"/>
              </a:lnSpc>
              <a:buSzTx/>
              <a:buNone/>
              <a:tabLst/>
              <a:defRPr kumimoji="0" sz="2400" kern="0" spc="0" normalizeH="0" baseline="0">
                <a:ln>
                  <a:noFill/>
                </a:ln>
                <a:solidFill>
                  <a:srgbClr val="0E2A47"/>
                </a:solidFill>
                <a:effectLst/>
                <a:uLnTx/>
                <a:uFillTx/>
                <a:ea typeface="Courier New" panose="02070309020205020404" pitchFamily="49" charset="0"/>
              </a:defRPr>
            </a:lvl1pPr>
          </a:lstStyle>
          <a:p>
            <a:r>
              <a:rPr lang="vi-VN" sz="2000" b="1" dirty="0"/>
              <a:t>Tốc độ: </a:t>
            </a:r>
            <a:r>
              <a:rPr lang="vi-VN" sz="2000" dirty="0"/>
              <a:t>Không khí &gt; Nước &gt; Thủy tinh crown &gt; Thủy tình flint &gt; Kim cương</a:t>
            </a:r>
            <a:endParaRPr lang="en-US" sz="2000" dirty="0"/>
          </a:p>
        </p:txBody>
      </p:sp>
      <p:graphicFrame>
        <p:nvGraphicFramePr>
          <p:cNvPr id="3" name="Table 2">
            <a:extLst>
              <a:ext uri="{FF2B5EF4-FFF2-40B4-BE49-F238E27FC236}">
                <a16:creationId xmlns:a16="http://schemas.microsoft.com/office/drawing/2014/main" id="{93637A4A-188C-5326-CE9D-3BA58597F516}"/>
              </a:ext>
            </a:extLst>
          </p:cNvPr>
          <p:cNvGraphicFramePr>
            <a:graphicFrameLocks noGrp="1"/>
          </p:cNvGraphicFramePr>
          <p:nvPr>
            <p:extLst>
              <p:ext uri="{D42A27DB-BD31-4B8C-83A1-F6EECF244321}">
                <p14:modId xmlns:p14="http://schemas.microsoft.com/office/powerpoint/2010/main" val="19255662"/>
              </p:ext>
            </p:extLst>
          </p:nvPr>
        </p:nvGraphicFramePr>
        <p:xfrm>
          <a:off x="218521" y="267510"/>
          <a:ext cx="8643600" cy="1200328"/>
        </p:xfrm>
        <a:graphic>
          <a:graphicData uri="http://schemas.openxmlformats.org/drawingml/2006/table">
            <a:tbl>
              <a:tblPr firstRow="1" bandRow="1">
                <a:tableStyleId>{95EA51DC-0A1D-4230-A7F2-6BA1A8616B38}</a:tableStyleId>
              </a:tblPr>
              <a:tblGrid>
                <a:gridCol w="1495867">
                  <a:extLst>
                    <a:ext uri="{9D8B030D-6E8A-4147-A177-3AD203B41FA5}">
                      <a16:colId xmlns:a16="http://schemas.microsoft.com/office/drawing/2014/main" val="3174120075"/>
                    </a:ext>
                  </a:extLst>
                </a:gridCol>
                <a:gridCol w="1599781">
                  <a:extLst>
                    <a:ext uri="{9D8B030D-6E8A-4147-A177-3AD203B41FA5}">
                      <a16:colId xmlns:a16="http://schemas.microsoft.com/office/drawing/2014/main" val="2780894386"/>
                    </a:ext>
                  </a:extLst>
                </a:gridCol>
                <a:gridCol w="1410372">
                  <a:extLst>
                    <a:ext uri="{9D8B030D-6E8A-4147-A177-3AD203B41FA5}">
                      <a16:colId xmlns:a16="http://schemas.microsoft.com/office/drawing/2014/main" val="3741833348"/>
                    </a:ext>
                  </a:extLst>
                </a:gridCol>
                <a:gridCol w="1423180">
                  <a:extLst>
                    <a:ext uri="{9D8B030D-6E8A-4147-A177-3AD203B41FA5}">
                      <a16:colId xmlns:a16="http://schemas.microsoft.com/office/drawing/2014/main" val="3746239277"/>
                    </a:ext>
                  </a:extLst>
                </a:gridCol>
                <a:gridCol w="1376963">
                  <a:extLst>
                    <a:ext uri="{9D8B030D-6E8A-4147-A177-3AD203B41FA5}">
                      <a16:colId xmlns:a16="http://schemas.microsoft.com/office/drawing/2014/main" val="835246014"/>
                    </a:ext>
                  </a:extLst>
                </a:gridCol>
                <a:gridCol w="1337437">
                  <a:extLst>
                    <a:ext uri="{9D8B030D-6E8A-4147-A177-3AD203B41FA5}">
                      <a16:colId xmlns:a16="http://schemas.microsoft.com/office/drawing/2014/main" val="2814558003"/>
                    </a:ext>
                  </a:extLst>
                </a:gridCol>
              </a:tblGrid>
              <a:tr h="600164">
                <a:tc>
                  <a:txBody>
                    <a:bodyPr/>
                    <a:lstStyle/>
                    <a:p>
                      <a:pPr algn="ctr"/>
                      <a:r>
                        <a:rPr lang="en-US" sz="1600" b="1" dirty="0" err="1">
                          <a:solidFill>
                            <a:schemeClr val="accent6"/>
                          </a:solidFill>
                        </a:rPr>
                        <a:t>Môi</a:t>
                      </a:r>
                      <a:r>
                        <a:rPr lang="en-US" sz="1600" b="1" dirty="0">
                          <a:solidFill>
                            <a:schemeClr val="accent6"/>
                          </a:solidFill>
                        </a:rPr>
                        <a:t> </a:t>
                      </a:r>
                      <a:r>
                        <a:rPr lang="en-US" sz="1600" b="1" dirty="0" err="1">
                          <a:solidFill>
                            <a:schemeClr val="accent6"/>
                          </a:solidFill>
                        </a:rPr>
                        <a:t>trường</a:t>
                      </a:r>
                      <a:endParaRPr lang="en-US" sz="1600" b="1" dirty="0">
                        <a:solidFill>
                          <a:schemeClr val="accent6"/>
                        </a:solidFill>
                      </a:endParaRPr>
                    </a:p>
                  </a:txBody>
                  <a:tcPr anchor="ctr">
                    <a:solidFill>
                      <a:schemeClr val="accent3">
                        <a:lumMod val="50000"/>
                      </a:schemeClr>
                    </a:solidFill>
                  </a:tcPr>
                </a:tc>
                <a:tc>
                  <a:txBody>
                    <a:bodyPr/>
                    <a:lstStyle/>
                    <a:p>
                      <a:pPr algn="ctr"/>
                      <a:r>
                        <a:rPr lang="en-US" sz="1600" dirty="0" err="1">
                          <a:solidFill>
                            <a:schemeClr val="tx1">
                              <a:lumMod val="50000"/>
                            </a:schemeClr>
                          </a:solidFill>
                        </a:rPr>
                        <a:t>Không</a:t>
                      </a:r>
                      <a:r>
                        <a:rPr lang="en-US" sz="1600" dirty="0">
                          <a:solidFill>
                            <a:schemeClr val="tx1">
                              <a:lumMod val="50000"/>
                            </a:schemeClr>
                          </a:solidFill>
                        </a:rPr>
                        <a:t> </a:t>
                      </a:r>
                      <a:r>
                        <a:rPr lang="en-US" sz="1600" dirty="0" err="1">
                          <a:solidFill>
                            <a:schemeClr val="tx1">
                              <a:lumMod val="50000"/>
                            </a:schemeClr>
                          </a:solidFill>
                        </a:rPr>
                        <a:t>khí</a:t>
                      </a:r>
                      <a:endParaRPr lang="en-US" sz="1600" dirty="0">
                        <a:solidFill>
                          <a:schemeClr val="tx1">
                            <a:lumMod val="50000"/>
                          </a:schemeClr>
                        </a:solidFill>
                      </a:endParaRPr>
                    </a:p>
                    <a:p>
                      <a:pPr algn="ctr"/>
                      <a:r>
                        <a:rPr lang="en-US" sz="1600" dirty="0">
                          <a:solidFill>
                            <a:schemeClr val="tx1">
                              <a:lumMod val="50000"/>
                            </a:schemeClr>
                          </a:solidFill>
                        </a:rPr>
                        <a:t>(0 </a:t>
                      </a:r>
                      <a:r>
                        <a:rPr lang="en-US" sz="1600" baseline="30000" dirty="0" err="1">
                          <a:solidFill>
                            <a:schemeClr val="tx1">
                              <a:lumMod val="50000"/>
                            </a:schemeClr>
                          </a:solidFill>
                        </a:rPr>
                        <a:t>o</a:t>
                      </a:r>
                      <a:r>
                        <a:rPr lang="en-US" sz="1600" dirty="0" err="1">
                          <a:solidFill>
                            <a:schemeClr val="tx1">
                              <a:lumMod val="50000"/>
                            </a:schemeClr>
                          </a:solidFill>
                        </a:rPr>
                        <a:t>C</a:t>
                      </a:r>
                      <a:r>
                        <a:rPr lang="en-US" sz="1600" dirty="0">
                          <a:solidFill>
                            <a:schemeClr val="tx1">
                              <a:lumMod val="50000"/>
                            </a:schemeClr>
                          </a:solidFill>
                        </a:rPr>
                        <a:t> </a:t>
                      </a:r>
                      <a:r>
                        <a:rPr lang="en-US" sz="1600" dirty="0" err="1">
                          <a:solidFill>
                            <a:schemeClr val="tx1">
                              <a:lumMod val="50000"/>
                            </a:schemeClr>
                          </a:solidFill>
                        </a:rPr>
                        <a:t>và</a:t>
                      </a:r>
                      <a:r>
                        <a:rPr lang="en-US" sz="1600" dirty="0">
                          <a:solidFill>
                            <a:schemeClr val="tx1">
                              <a:lumMod val="50000"/>
                            </a:schemeClr>
                          </a:solidFill>
                        </a:rPr>
                        <a:t> 1 atm)</a:t>
                      </a:r>
                    </a:p>
                  </a:txBody>
                  <a:tcPr anchor="ctr"/>
                </a:tc>
                <a:tc>
                  <a:txBody>
                    <a:bodyPr/>
                    <a:lstStyle/>
                    <a:p>
                      <a:pPr algn="ctr"/>
                      <a:r>
                        <a:rPr lang="en-US" sz="1600" dirty="0" err="1">
                          <a:solidFill>
                            <a:schemeClr val="tx1">
                              <a:lumMod val="50000"/>
                            </a:schemeClr>
                          </a:solidFill>
                        </a:rPr>
                        <a:t>Nước</a:t>
                      </a:r>
                      <a:endParaRPr lang="en-US" sz="1600" dirty="0">
                        <a:solidFill>
                          <a:schemeClr val="tx1">
                            <a:lumMod val="50000"/>
                          </a:schemeClr>
                        </a:solidFill>
                      </a:endParaRPr>
                    </a:p>
                    <a:p>
                      <a:pPr algn="ctr"/>
                      <a:r>
                        <a:rPr lang="en-US" sz="1600" dirty="0">
                          <a:solidFill>
                            <a:schemeClr val="tx1">
                              <a:lumMod val="50000"/>
                            </a:schemeClr>
                          </a:solidFill>
                        </a:rPr>
                        <a:t>(20 </a:t>
                      </a:r>
                      <a:r>
                        <a:rPr lang="en-US" sz="1600" baseline="30000" dirty="0" err="1">
                          <a:solidFill>
                            <a:schemeClr val="tx1">
                              <a:lumMod val="50000"/>
                            </a:schemeClr>
                          </a:solidFill>
                        </a:rPr>
                        <a:t>o</a:t>
                      </a:r>
                      <a:r>
                        <a:rPr lang="en-US" sz="1600" dirty="0" err="1">
                          <a:solidFill>
                            <a:schemeClr val="tx1">
                              <a:lumMod val="50000"/>
                            </a:schemeClr>
                          </a:solidFill>
                        </a:rPr>
                        <a:t>C</a:t>
                      </a:r>
                      <a:r>
                        <a:rPr lang="en-US" sz="1600" dirty="0">
                          <a:solidFill>
                            <a:schemeClr val="tx1">
                              <a:lumMod val="50000"/>
                            </a:schemeClr>
                          </a:solidFill>
                        </a:rPr>
                        <a:t>)</a:t>
                      </a:r>
                    </a:p>
                  </a:txBody>
                  <a:tcPr anchor="ctr"/>
                </a:tc>
                <a:tc>
                  <a:txBody>
                    <a:bodyPr/>
                    <a:lstStyle/>
                    <a:p>
                      <a:pPr algn="ctr"/>
                      <a:r>
                        <a:rPr lang="en-US" sz="1600" dirty="0" err="1">
                          <a:solidFill>
                            <a:schemeClr val="tx1">
                              <a:lumMod val="50000"/>
                            </a:schemeClr>
                          </a:solidFill>
                        </a:rPr>
                        <a:t>Thủy</a:t>
                      </a:r>
                      <a:r>
                        <a:rPr lang="en-US" sz="1600" dirty="0">
                          <a:solidFill>
                            <a:schemeClr val="tx1">
                              <a:lumMod val="50000"/>
                            </a:schemeClr>
                          </a:solidFill>
                        </a:rPr>
                        <a:t> </a:t>
                      </a:r>
                      <a:r>
                        <a:rPr lang="en-US" sz="1600" dirty="0" err="1">
                          <a:solidFill>
                            <a:schemeClr val="tx1">
                              <a:lumMod val="50000"/>
                            </a:schemeClr>
                          </a:solidFill>
                        </a:rPr>
                        <a:t>tinh</a:t>
                      </a:r>
                      <a:r>
                        <a:rPr lang="en-US" sz="1600" dirty="0">
                          <a:solidFill>
                            <a:schemeClr val="tx1">
                              <a:lumMod val="50000"/>
                            </a:schemeClr>
                          </a:solidFill>
                        </a:rPr>
                        <a:t> crown (20 </a:t>
                      </a:r>
                      <a:r>
                        <a:rPr lang="en-US" sz="1600" baseline="30000" dirty="0" err="1">
                          <a:solidFill>
                            <a:schemeClr val="tx1">
                              <a:lumMod val="50000"/>
                            </a:schemeClr>
                          </a:solidFill>
                        </a:rPr>
                        <a:t>o</a:t>
                      </a:r>
                      <a:r>
                        <a:rPr lang="en-US" sz="1600" dirty="0" err="1">
                          <a:solidFill>
                            <a:schemeClr val="tx1">
                              <a:lumMod val="50000"/>
                            </a:schemeClr>
                          </a:solidFill>
                        </a:rPr>
                        <a:t>C</a:t>
                      </a:r>
                      <a:r>
                        <a:rPr lang="en-US" sz="1600" dirty="0">
                          <a:solidFill>
                            <a:schemeClr val="tx1">
                              <a:lumMod val="50000"/>
                            </a:schemeClr>
                          </a:solidFill>
                        </a:rPr>
                        <a:t>)</a:t>
                      </a:r>
                    </a:p>
                  </a:txBody>
                  <a:tcPr anchor="ctr"/>
                </a:tc>
                <a:tc>
                  <a:txBody>
                    <a:bodyPr/>
                    <a:lstStyle/>
                    <a:p>
                      <a:pPr algn="ctr"/>
                      <a:r>
                        <a:rPr lang="en-US" sz="1600" dirty="0" err="1">
                          <a:solidFill>
                            <a:schemeClr val="tx1">
                              <a:lumMod val="50000"/>
                            </a:schemeClr>
                          </a:solidFill>
                        </a:rPr>
                        <a:t>Thủy</a:t>
                      </a:r>
                      <a:r>
                        <a:rPr lang="en-US" sz="1600" dirty="0">
                          <a:solidFill>
                            <a:schemeClr val="tx1">
                              <a:lumMod val="50000"/>
                            </a:schemeClr>
                          </a:solidFill>
                        </a:rPr>
                        <a:t> </a:t>
                      </a:r>
                      <a:r>
                        <a:rPr lang="en-US" sz="1600" dirty="0" err="1">
                          <a:solidFill>
                            <a:schemeClr val="tx1">
                              <a:lumMod val="50000"/>
                            </a:schemeClr>
                          </a:solidFill>
                        </a:rPr>
                        <a:t>tinh</a:t>
                      </a:r>
                      <a:r>
                        <a:rPr lang="en-US" sz="1600" dirty="0">
                          <a:solidFill>
                            <a:schemeClr val="tx1">
                              <a:lumMod val="50000"/>
                            </a:schemeClr>
                          </a:solidFill>
                        </a:rPr>
                        <a:t> flint (20 </a:t>
                      </a:r>
                      <a:r>
                        <a:rPr lang="en-US" sz="1600" baseline="30000" dirty="0" err="1">
                          <a:solidFill>
                            <a:schemeClr val="tx1">
                              <a:lumMod val="50000"/>
                            </a:schemeClr>
                          </a:solidFill>
                        </a:rPr>
                        <a:t>o</a:t>
                      </a:r>
                      <a:r>
                        <a:rPr lang="en-US" sz="1600" dirty="0" err="1">
                          <a:solidFill>
                            <a:schemeClr val="tx1">
                              <a:lumMod val="50000"/>
                            </a:schemeClr>
                          </a:solidFill>
                        </a:rPr>
                        <a:t>C</a:t>
                      </a:r>
                      <a:r>
                        <a:rPr lang="en-US" sz="1600" dirty="0">
                          <a:solidFill>
                            <a:schemeClr val="tx1">
                              <a:lumMod val="50000"/>
                            </a:schemeClr>
                          </a:solidFill>
                        </a:rPr>
                        <a:t>)</a:t>
                      </a:r>
                    </a:p>
                  </a:txBody>
                  <a:tcPr anchor="ctr"/>
                </a:tc>
                <a:tc>
                  <a:txBody>
                    <a:bodyPr/>
                    <a:lstStyle/>
                    <a:p>
                      <a:pPr algn="ctr"/>
                      <a:r>
                        <a:rPr lang="en-US" sz="1600" dirty="0">
                          <a:solidFill>
                            <a:schemeClr val="tx1">
                              <a:lumMod val="50000"/>
                            </a:schemeClr>
                          </a:solidFill>
                        </a:rPr>
                        <a:t>Kim </a:t>
                      </a:r>
                      <a:r>
                        <a:rPr lang="en-US" sz="1600" dirty="0" err="1">
                          <a:solidFill>
                            <a:schemeClr val="tx1">
                              <a:lumMod val="50000"/>
                            </a:schemeClr>
                          </a:solidFill>
                        </a:rPr>
                        <a:t>cương</a:t>
                      </a:r>
                      <a:endParaRPr lang="en-US" sz="1600" dirty="0">
                        <a:solidFill>
                          <a:schemeClr val="tx1">
                            <a:lumMod val="50000"/>
                          </a:schemeClr>
                        </a:solidFill>
                      </a:endParaRPr>
                    </a:p>
                    <a:p>
                      <a:pPr algn="ctr"/>
                      <a:r>
                        <a:rPr lang="en-US" sz="1600" dirty="0">
                          <a:solidFill>
                            <a:schemeClr val="tx1">
                              <a:lumMod val="50000"/>
                            </a:schemeClr>
                          </a:solidFill>
                        </a:rPr>
                        <a:t>(20 </a:t>
                      </a:r>
                      <a:r>
                        <a:rPr lang="en-US" sz="1600" baseline="30000" dirty="0" err="1">
                          <a:solidFill>
                            <a:schemeClr val="tx1">
                              <a:lumMod val="50000"/>
                            </a:schemeClr>
                          </a:solidFill>
                        </a:rPr>
                        <a:t>o</a:t>
                      </a:r>
                      <a:r>
                        <a:rPr lang="en-US" sz="1600" dirty="0" err="1">
                          <a:solidFill>
                            <a:schemeClr val="tx1">
                              <a:lumMod val="50000"/>
                            </a:schemeClr>
                          </a:solidFill>
                        </a:rPr>
                        <a:t>C</a:t>
                      </a:r>
                      <a:r>
                        <a:rPr lang="en-US" sz="1600" dirty="0">
                          <a:solidFill>
                            <a:schemeClr val="tx1">
                              <a:lumMod val="50000"/>
                            </a:schemeClr>
                          </a:solidFill>
                        </a:rPr>
                        <a:t>)</a:t>
                      </a:r>
                    </a:p>
                  </a:txBody>
                  <a:tcPr anchor="ctr"/>
                </a:tc>
                <a:extLst>
                  <a:ext uri="{0D108BD9-81ED-4DB2-BD59-A6C34878D82A}">
                    <a16:rowId xmlns:a16="http://schemas.microsoft.com/office/drawing/2014/main" val="1179595088"/>
                  </a:ext>
                </a:extLst>
              </a:tr>
              <a:tr h="600164">
                <a:tc>
                  <a:txBody>
                    <a:bodyPr/>
                    <a:lstStyle/>
                    <a:p>
                      <a:pPr algn="ctr"/>
                      <a:r>
                        <a:rPr lang="en-US" sz="1600" b="1" dirty="0" err="1">
                          <a:solidFill>
                            <a:schemeClr val="accent6"/>
                          </a:solidFill>
                        </a:rPr>
                        <a:t>Tốc</a:t>
                      </a:r>
                      <a:r>
                        <a:rPr lang="en-US" sz="1600" b="1" dirty="0">
                          <a:solidFill>
                            <a:schemeClr val="accent6"/>
                          </a:solidFill>
                        </a:rPr>
                        <a:t> </a:t>
                      </a:r>
                      <a:r>
                        <a:rPr lang="en-US" sz="1600" b="1" dirty="0" err="1">
                          <a:solidFill>
                            <a:schemeClr val="accent6"/>
                          </a:solidFill>
                        </a:rPr>
                        <a:t>độ</a:t>
                      </a:r>
                      <a:r>
                        <a:rPr lang="en-US" sz="1600" b="1" dirty="0">
                          <a:solidFill>
                            <a:schemeClr val="accent6"/>
                          </a:solidFill>
                        </a:rPr>
                        <a:t> (m/s)</a:t>
                      </a:r>
                    </a:p>
                  </a:txBody>
                  <a:tcPr anchor="ctr">
                    <a:solidFill>
                      <a:schemeClr val="accent3">
                        <a:lumMod val="50000"/>
                      </a:schemeClr>
                    </a:solidFill>
                  </a:tcPr>
                </a:tc>
                <a:tc>
                  <a:txBody>
                    <a:bodyPr/>
                    <a:lstStyle/>
                    <a:p>
                      <a:pPr algn="ctr"/>
                      <a:r>
                        <a:rPr lang="en-US" sz="1600" dirty="0">
                          <a:solidFill>
                            <a:schemeClr val="tx1">
                              <a:lumMod val="50000"/>
                            </a:schemeClr>
                          </a:solidFill>
                        </a:rPr>
                        <a:t>299 636 786</a:t>
                      </a:r>
                    </a:p>
                  </a:txBody>
                  <a:tcPr anchor="ctr"/>
                </a:tc>
                <a:tc>
                  <a:txBody>
                    <a:bodyPr/>
                    <a:lstStyle/>
                    <a:p>
                      <a:pPr algn="ctr"/>
                      <a:r>
                        <a:rPr lang="en-US" sz="1600" dirty="0">
                          <a:solidFill>
                            <a:schemeClr val="tx1">
                              <a:lumMod val="50000"/>
                            </a:schemeClr>
                          </a:solidFill>
                        </a:rPr>
                        <a:t>224 849 647</a:t>
                      </a:r>
                    </a:p>
                  </a:txBody>
                  <a:tcPr anchor="ctr"/>
                </a:tc>
                <a:tc>
                  <a:txBody>
                    <a:bodyPr/>
                    <a:lstStyle/>
                    <a:p>
                      <a:pPr algn="ctr"/>
                      <a:r>
                        <a:rPr lang="en-US" sz="1600" dirty="0">
                          <a:solidFill>
                            <a:schemeClr val="tx1">
                              <a:lumMod val="50000"/>
                            </a:schemeClr>
                          </a:solidFill>
                        </a:rPr>
                        <a:t>197 187 224</a:t>
                      </a:r>
                    </a:p>
                  </a:txBody>
                  <a:tcPr anchor="ctr"/>
                </a:tc>
                <a:tc>
                  <a:txBody>
                    <a:bodyPr/>
                    <a:lstStyle/>
                    <a:p>
                      <a:pPr algn="ctr"/>
                      <a:r>
                        <a:rPr lang="en-US" sz="1600" dirty="0">
                          <a:solidFill>
                            <a:schemeClr val="tx1">
                              <a:lumMod val="50000"/>
                            </a:schemeClr>
                          </a:solidFill>
                        </a:rPr>
                        <a:t>180 556 976</a:t>
                      </a:r>
                    </a:p>
                  </a:txBody>
                  <a:tcPr anchor="ctr"/>
                </a:tc>
                <a:tc>
                  <a:txBody>
                    <a:bodyPr/>
                    <a:lstStyle/>
                    <a:p>
                      <a:pPr algn="ctr"/>
                      <a:r>
                        <a:rPr lang="en-US" sz="1600" dirty="0">
                          <a:solidFill>
                            <a:schemeClr val="tx1">
                              <a:lumMod val="50000"/>
                            </a:schemeClr>
                          </a:solidFill>
                        </a:rPr>
                        <a:t>123 904 332</a:t>
                      </a:r>
                    </a:p>
                  </a:txBody>
                  <a:tcPr anchor="ctr"/>
                </a:tc>
                <a:extLst>
                  <a:ext uri="{0D108BD9-81ED-4DB2-BD59-A6C34878D82A}">
                    <a16:rowId xmlns:a16="http://schemas.microsoft.com/office/drawing/2014/main" val="2804667128"/>
                  </a:ext>
                </a:extLst>
              </a:tr>
            </a:tbl>
          </a:graphicData>
        </a:graphic>
      </p:graphicFrame>
      <p:pic>
        <p:nvPicPr>
          <p:cNvPr id="4" name="Graphic 3" descr="Arrow Slight curve">
            <a:extLst>
              <a:ext uri="{FF2B5EF4-FFF2-40B4-BE49-F238E27FC236}">
                <a16:creationId xmlns:a16="http://schemas.microsoft.com/office/drawing/2014/main" id="{6A91535C-1881-C720-1E44-DA78BE6C7D77}"/>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284400" y="2744463"/>
            <a:ext cx="675167" cy="675167"/>
          </a:xfrm>
          <a:prstGeom prst="rect">
            <a:avLst/>
          </a:prstGeom>
        </p:spPr>
      </p:pic>
      <p:sp>
        <p:nvSpPr>
          <p:cNvPr id="5" name="TextBox 4">
            <a:extLst>
              <a:ext uri="{FF2B5EF4-FFF2-40B4-BE49-F238E27FC236}">
                <a16:creationId xmlns:a16="http://schemas.microsoft.com/office/drawing/2014/main" id="{B16D948F-0621-4531-0811-84CCB7245DB3}"/>
              </a:ext>
            </a:extLst>
          </p:cNvPr>
          <p:cNvSpPr txBox="1"/>
          <p:nvPr/>
        </p:nvSpPr>
        <p:spPr>
          <a:xfrm>
            <a:off x="959566" y="2778598"/>
            <a:ext cx="8184434" cy="49699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50000"/>
              </a:lnSpc>
              <a:buSzTx/>
              <a:buNone/>
              <a:tabLst/>
              <a:defRPr kumimoji="0" sz="2400" kern="0" spc="0" normalizeH="0" baseline="0">
                <a:ln>
                  <a:noFill/>
                </a:ln>
                <a:solidFill>
                  <a:srgbClr val="0E2A47"/>
                </a:solidFill>
                <a:effectLst/>
                <a:uLnTx/>
                <a:uFillTx/>
                <a:ea typeface="Courier New" panose="02070309020205020404" pitchFamily="49" charset="0"/>
              </a:defRPr>
            </a:lvl1pPr>
          </a:lstStyle>
          <a:p>
            <a:r>
              <a:rPr lang="vi-VN" sz="2000" b="1" dirty="0"/>
              <a:t>Tốc độ</a:t>
            </a:r>
            <a:r>
              <a:rPr lang="en-US" sz="2000" b="1" dirty="0"/>
              <a:t> </a:t>
            </a:r>
            <a:r>
              <a:rPr lang="vi-VN" sz="2000" b="1" dirty="0"/>
              <a:t>ánh sáng truyền trong môi trường kim cương là nhỏ nhất.</a:t>
            </a:r>
            <a:endParaRPr lang="en-US" sz="2000" b="1"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430F5AF-56BD-5546-1B96-79C29440C5CF}"/>
                  </a:ext>
                </a:extLst>
              </p:cNvPr>
              <p:cNvSpPr txBox="1"/>
              <p:nvPr/>
            </p:nvSpPr>
            <p:spPr>
              <a:xfrm>
                <a:off x="218521" y="3419630"/>
                <a:ext cx="1127879" cy="801993"/>
              </a:xfrm>
              <a:prstGeom prst="roundRect">
                <a:avLst/>
              </a:prstGeom>
              <a:solidFill>
                <a:srgbClr val="D35C27"/>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24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𝑛</m:t>
                      </m:r>
                      <m:r>
                        <a:rPr kumimoji="0" lang="en-US" sz="2400" b="0" i="1" u="none" strike="noStrike" kern="0" cap="none" spc="0" normalizeH="0" baseline="0" noProof="0" smtClean="0">
                          <a:ln>
                            <a:noFill/>
                          </a:ln>
                          <a:solidFill>
                            <a:srgbClr val="FFFFFF"/>
                          </a:solidFill>
                          <a:effectLst/>
                          <a:uLnTx/>
                          <a:uFillTx/>
                          <a:latin typeface="Cambria Math" panose="02040503050406030204" pitchFamily="18" charset="0"/>
                          <a:sym typeface="Arial"/>
                        </a:rPr>
                        <m:t>=</m:t>
                      </m:r>
                      <m:f>
                        <m:fPr>
                          <m:ctrlPr>
                            <a:rPr kumimoji="0" lang="en-US" sz="2400" b="0" i="1" u="none" strike="noStrike" kern="0" cap="none" spc="0" normalizeH="0" baseline="0" noProof="0" smtClean="0">
                              <a:ln>
                                <a:noFill/>
                              </a:ln>
                              <a:solidFill>
                                <a:srgbClr val="FFFFFF"/>
                              </a:solidFill>
                              <a:effectLst/>
                              <a:uLnTx/>
                              <a:uFillTx/>
                              <a:latin typeface="Cambria Math" panose="02040503050406030204" pitchFamily="18" charset="0"/>
                              <a:sym typeface="Arial"/>
                            </a:rPr>
                          </m:ctrlPr>
                        </m:fPr>
                        <m:num>
                          <m:r>
                            <a:rPr kumimoji="0" lang="en-US" sz="24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𝑐</m:t>
                          </m:r>
                        </m:num>
                        <m:den>
                          <m:r>
                            <a:rPr kumimoji="0" lang="en-US" sz="24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𝑣</m:t>
                          </m:r>
                        </m:den>
                      </m:f>
                    </m:oMath>
                  </m:oMathPara>
                </a14:m>
                <a:endParaRPr kumimoji="0" lang="en-US" sz="2400" b="0" i="0" u="none" strike="noStrike" kern="0" cap="none" spc="0" normalizeH="0" baseline="0" noProof="0" dirty="0">
                  <a:ln>
                    <a:noFill/>
                  </a:ln>
                  <a:solidFill>
                    <a:srgbClr val="FFFFFF"/>
                  </a:solidFill>
                  <a:effectLst/>
                  <a:uLnTx/>
                  <a:uFillTx/>
                  <a:sym typeface="Arial"/>
                </a:endParaRPr>
              </a:p>
            </p:txBody>
          </p:sp>
        </mc:Choice>
        <mc:Fallback xmlns="">
          <p:sp>
            <p:nvSpPr>
              <p:cNvPr id="6" name="TextBox 5">
                <a:extLst>
                  <a:ext uri="{FF2B5EF4-FFF2-40B4-BE49-F238E27FC236}">
                    <a16:creationId xmlns:a16="http://schemas.microsoft.com/office/drawing/2014/main" id="{3430F5AF-56BD-5546-1B96-79C29440C5CF}"/>
                  </a:ext>
                </a:extLst>
              </p:cNvPr>
              <p:cNvSpPr txBox="1">
                <a:spLocks noRot="1" noChangeAspect="1" noMove="1" noResize="1" noEditPoints="1" noAdjustHandles="1" noChangeArrowheads="1" noChangeShapeType="1" noTextEdit="1"/>
              </p:cNvSpPr>
              <p:nvPr/>
            </p:nvSpPr>
            <p:spPr>
              <a:xfrm>
                <a:off x="218521" y="3419630"/>
                <a:ext cx="1127879" cy="801993"/>
              </a:xfrm>
              <a:prstGeom prst="roundRect">
                <a:avLst/>
              </a:prstGeom>
              <a:blipFill>
                <a:blip r:embed="rId4"/>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76EEE68C-9B54-79E5-8907-756C6E29D393}"/>
              </a:ext>
            </a:extLst>
          </p:cNvPr>
          <p:cNvSpPr txBox="1"/>
          <p:nvPr/>
        </p:nvSpPr>
        <p:spPr>
          <a:xfrm>
            <a:off x="1353595" y="3466683"/>
            <a:ext cx="6601971" cy="70788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50000"/>
              </a:lnSpc>
              <a:buSzTx/>
              <a:buNone/>
              <a:tabLst/>
              <a:defRPr kumimoji="0" sz="2400" kern="0" spc="0" normalizeH="0" baseline="0">
                <a:ln>
                  <a:noFill/>
                </a:ln>
                <a:solidFill>
                  <a:srgbClr val="0E2A47"/>
                </a:solidFill>
                <a:effectLst/>
                <a:uLnTx/>
                <a:uFillTx/>
                <a:ea typeface="Courier New" panose="02070309020205020404" pitchFamily="49" charset="0"/>
              </a:defRPr>
            </a:lvl1pPr>
          </a:lstStyle>
          <a:p>
            <a:pPr>
              <a:lnSpc>
                <a:spcPct val="100000"/>
              </a:lnSpc>
            </a:pPr>
            <a:r>
              <a:rPr lang="vi-VN" sz="2000" dirty="0"/>
              <a:t>Tốc độ</a:t>
            </a:r>
            <a:r>
              <a:rPr lang="en-US" sz="2000" dirty="0"/>
              <a:t> </a:t>
            </a:r>
            <a:r>
              <a:rPr lang="vi-VN" sz="2000" dirty="0"/>
              <a:t>ánh sáng </a:t>
            </a:r>
            <a:r>
              <a:rPr lang="en-US" sz="2000" dirty="0" err="1"/>
              <a:t>tỉ</a:t>
            </a:r>
            <a:r>
              <a:rPr lang="en-US" sz="2000" dirty="0"/>
              <a:t> </a:t>
            </a:r>
            <a:r>
              <a:rPr lang="en-US" sz="2000" dirty="0" err="1"/>
              <a:t>lệ</a:t>
            </a:r>
            <a:r>
              <a:rPr lang="en-US" sz="2000" dirty="0"/>
              <a:t> </a:t>
            </a:r>
            <a:r>
              <a:rPr lang="en-US" sz="2000" dirty="0" err="1"/>
              <a:t>nghịch</a:t>
            </a:r>
            <a:r>
              <a:rPr lang="en-US" sz="2000" dirty="0"/>
              <a:t> </a:t>
            </a:r>
            <a:r>
              <a:rPr lang="en-US" sz="2000" dirty="0" err="1"/>
              <a:t>với</a:t>
            </a:r>
            <a:r>
              <a:rPr lang="en-US" sz="2000" dirty="0"/>
              <a:t> </a:t>
            </a:r>
            <a:r>
              <a:rPr lang="en-US" sz="2000" dirty="0" err="1"/>
              <a:t>chiết</a:t>
            </a:r>
            <a:r>
              <a:rPr lang="en-US" sz="2000" dirty="0"/>
              <a:t> </a:t>
            </a:r>
            <a:r>
              <a:rPr lang="en-US" sz="2000" dirty="0" err="1"/>
              <a:t>suất</a:t>
            </a:r>
            <a:r>
              <a:rPr lang="en-US" sz="2000" dirty="0"/>
              <a:t> </a:t>
            </a:r>
            <a:r>
              <a:rPr lang="en-US" sz="2000" dirty="0" err="1"/>
              <a:t>môi</a:t>
            </a:r>
            <a:r>
              <a:rPr lang="en-US" sz="2000" dirty="0"/>
              <a:t> </a:t>
            </a:r>
            <a:r>
              <a:rPr lang="en-US" sz="2000" dirty="0" err="1"/>
              <a:t>trường</a:t>
            </a:r>
            <a:endParaRPr lang="en-US" sz="2000" dirty="0"/>
          </a:p>
          <a:p>
            <a:pPr>
              <a:lnSpc>
                <a:spcPct val="100000"/>
              </a:lnSpc>
            </a:pPr>
            <a:r>
              <a:rPr lang="en-US" sz="2000" dirty="0" err="1"/>
              <a:t>Tốc</a:t>
            </a:r>
            <a:r>
              <a:rPr lang="en-US" sz="2000" dirty="0"/>
              <a:t> </a:t>
            </a:r>
            <a:r>
              <a:rPr lang="en-US" sz="2000" dirty="0" err="1"/>
              <a:t>độ</a:t>
            </a:r>
            <a:r>
              <a:rPr lang="en-US" sz="2000" dirty="0"/>
              <a:t> </a:t>
            </a:r>
            <a:r>
              <a:rPr lang="en-US" sz="2000" dirty="0" err="1"/>
              <a:t>càng</a:t>
            </a:r>
            <a:r>
              <a:rPr lang="en-US" sz="2000" dirty="0"/>
              <a:t> </a:t>
            </a:r>
            <a:r>
              <a:rPr lang="en-US" sz="2000" dirty="0" err="1"/>
              <a:t>lớn</a:t>
            </a:r>
            <a:r>
              <a:rPr lang="en-US" sz="2000" dirty="0"/>
              <a:t>, </a:t>
            </a:r>
            <a:r>
              <a:rPr lang="en-US" sz="2000" dirty="0" err="1"/>
              <a:t>chiết</a:t>
            </a:r>
            <a:r>
              <a:rPr lang="en-US" sz="2000" dirty="0"/>
              <a:t> </a:t>
            </a:r>
            <a:r>
              <a:rPr lang="en-US" sz="2000" dirty="0" err="1"/>
              <a:t>suất</a:t>
            </a:r>
            <a:r>
              <a:rPr lang="en-US" sz="2000" dirty="0"/>
              <a:t> </a:t>
            </a:r>
            <a:r>
              <a:rPr lang="en-US" sz="2000" dirty="0" err="1"/>
              <a:t>càng</a:t>
            </a:r>
            <a:r>
              <a:rPr lang="en-US" sz="2000" dirty="0"/>
              <a:t> </a:t>
            </a:r>
            <a:r>
              <a:rPr lang="en-US" sz="2000" dirty="0" err="1"/>
              <a:t>nhỏ</a:t>
            </a:r>
            <a:r>
              <a:rPr lang="en-US" sz="2000" dirty="0"/>
              <a:t> </a:t>
            </a:r>
            <a:r>
              <a:rPr lang="en-US" sz="2000" dirty="0" err="1"/>
              <a:t>và</a:t>
            </a:r>
            <a:r>
              <a:rPr lang="en-US" sz="2000" dirty="0"/>
              <a:t> </a:t>
            </a:r>
            <a:r>
              <a:rPr lang="en-US" sz="2000" dirty="0" err="1"/>
              <a:t>ngược</a:t>
            </a:r>
            <a:r>
              <a:rPr lang="en-US" sz="2000" dirty="0"/>
              <a:t> </a:t>
            </a:r>
            <a:r>
              <a:rPr lang="en-US" sz="2000" dirty="0" err="1"/>
              <a:t>lại</a:t>
            </a:r>
            <a:endParaRPr lang="en-US" sz="2000" dirty="0"/>
          </a:p>
        </p:txBody>
      </p:sp>
      <p:pic>
        <p:nvPicPr>
          <p:cNvPr id="12" name="Graphic 11" descr="Arrow Slight curve">
            <a:extLst>
              <a:ext uri="{FF2B5EF4-FFF2-40B4-BE49-F238E27FC236}">
                <a16:creationId xmlns:a16="http://schemas.microsoft.com/office/drawing/2014/main" id="{1383A823-B1F4-AAFA-DEAA-BE1201833967}"/>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284400" y="4276416"/>
            <a:ext cx="675167" cy="675167"/>
          </a:xfrm>
          <a:prstGeom prst="rect">
            <a:avLst/>
          </a:prstGeom>
        </p:spPr>
      </p:pic>
      <p:sp>
        <p:nvSpPr>
          <p:cNvPr id="13" name="TextBox 12">
            <a:extLst>
              <a:ext uri="{FF2B5EF4-FFF2-40B4-BE49-F238E27FC236}">
                <a16:creationId xmlns:a16="http://schemas.microsoft.com/office/drawing/2014/main" id="{8B872FCD-842E-27CD-863F-6C11EE09056B}"/>
              </a:ext>
            </a:extLst>
          </p:cNvPr>
          <p:cNvSpPr txBox="1"/>
          <p:nvPr/>
        </p:nvSpPr>
        <p:spPr>
          <a:xfrm>
            <a:off x="959566" y="4310551"/>
            <a:ext cx="8184434" cy="58528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50000"/>
              </a:lnSpc>
              <a:buSzTx/>
              <a:buNone/>
              <a:tabLst/>
              <a:defRPr kumimoji="0" sz="2000" b="1" kern="0" spc="0" normalizeH="0" baseline="0">
                <a:ln>
                  <a:noFill/>
                </a:ln>
                <a:solidFill>
                  <a:srgbClr val="0E2A47"/>
                </a:solidFill>
                <a:effectLst/>
                <a:uLnTx/>
                <a:uFillTx/>
                <a:ea typeface="Courier New" panose="02070309020205020404" pitchFamily="49" charset="0"/>
              </a:defRPr>
            </a:lvl1pPr>
          </a:lstStyle>
          <a:p>
            <a:r>
              <a:rPr lang="vi-VN" dirty="0"/>
              <a:t>Chiết suất môi trường kim cương là lớn nhất.</a:t>
            </a:r>
            <a:endParaRPr lang="en-US" dirty="0"/>
          </a:p>
        </p:txBody>
      </p:sp>
    </p:spTree>
    <p:extLst>
      <p:ext uri="{BB962C8B-B14F-4D97-AF65-F5344CB8AC3E}">
        <p14:creationId xmlns:p14="http://schemas.microsoft.com/office/powerpoint/2010/main" val="53789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iterate type="lt">
                                    <p:tmPct val="2000"/>
                                  </p:iterate>
                                  <p:childTnLst>
                                    <p:set>
                                      <p:cBhvr>
                                        <p:cTn id="13" dur="1" fill="hold">
                                          <p:stCondLst>
                                            <p:cond delay="0"/>
                                          </p:stCondLst>
                                        </p:cTn>
                                        <p:tgtEl>
                                          <p:spTgt spid="14"/>
                                        </p:tgtEl>
                                        <p:attrNameLst>
                                          <p:attrName>style.visibility</p:attrName>
                                        </p:attrNameLst>
                                      </p:cBhvr>
                                      <p:to>
                                        <p:strVal val="visible"/>
                                      </p:to>
                                    </p:set>
                                    <p:animEffect transition="in" filter="wipe(up)">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iterate type="lt">
                                    <p:tmPct val="2000"/>
                                  </p:iterate>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iterate type="lt">
                                    <p:tmPct val="2000"/>
                                  </p:iterate>
                                  <p:childTnLst>
                                    <p:set>
                                      <p:cBhvr>
                                        <p:cTn id="33" dur="1" fill="hold">
                                          <p:stCondLst>
                                            <p:cond delay="0"/>
                                          </p:stCondLst>
                                        </p:cTn>
                                        <p:tgtEl>
                                          <p:spTgt spid="10"/>
                                        </p:tgtEl>
                                        <p:attrNameLst>
                                          <p:attrName>style.visibility</p:attrName>
                                        </p:attrNameLst>
                                      </p:cBhvr>
                                      <p:to>
                                        <p:strVal val="visible"/>
                                      </p:to>
                                    </p:set>
                                    <p:animEffect transition="in" filter="wipe(up)">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iterate type="lt">
                                    <p:tmPct val="2000"/>
                                  </p:iterate>
                                  <p:childTnLst>
                                    <p:set>
                                      <p:cBhvr>
                                        <p:cTn id="43" dur="1" fill="hold">
                                          <p:stCondLst>
                                            <p:cond delay="0"/>
                                          </p:stCondLst>
                                        </p:cTn>
                                        <p:tgtEl>
                                          <p:spTgt spid="13"/>
                                        </p:tgtEl>
                                        <p:attrNameLst>
                                          <p:attrName>style.visibility</p:attrName>
                                        </p:attrNameLst>
                                      </p:cBhvr>
                                      <p:to>
                                        <p:strVal val="visible"/>
                                      </p:to>
                                    </p:set>
                                    <p:animEffect transition="in" filter="wipe(up)">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5" grpId="0"/>
      <p:bldP spid="6" grpId="0" animBg="1"/>
      <p:bldP spid="10"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97E84EE1-ADFD-21EF-BB79-504BCB72339F}"/>
              </a:ext>
            </a:extLst>
          </p:cNvPr>
          <p:cNvSpPr/>
          <p:nvPr/>
        </p:nvSpPr>
        <p:spPr>
          <a:xfrm>
            <a:off x="1650046" y="488138"/>
            <a:ext cx="7239571" cy="1993805"/>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6EBFF"/>
              </a:solidFill>
              <a:effectLst/>
              <a:uLnTx/>
              <a:uFillTx/>
              <a:latin typeface="Arial"/>
              <a:ea typeface="+mn-ea"/>
              <a:cs typeface="+mn-cs"/>
              <a:sym typeface="Arial"/>
            </a:endParaRPr>
          </a:p>
        </p:txBody>
      </p:sp>
      <p:pic>
        <p:nvPicPr>
          <p:cNvPr id="3076" name="Picture 4">
            <a:extLst>
              <a:ext uri="{FF2B5EF4-FFF2-40B4-BE49-F238E27FC236}">
                <a16:creationId xmlns:a16="http://schemas.microsoft.com/office/drawing/2014/main" id="{A55DEFEE-3D0E-2142-016F-97E6B52137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990" y="243461"/>
            <a:ext cx="2328289" cy="232828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AB00A59-F7F5-99E8-08F7-B0CABB6B248A}"/>
              </a:ext>
            </a:extLst>
          </p:cNvPr>
          <p:cNvSpPr txBox="1"/>
          <p:nvPr/>
        </p:nvSpPr>
        <p:spPr>
          <a:xfrm>
            <a:off x="2485279" y="820210"/>
            <a:ext cx="6272611" cy="1329659"/>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lvl="0" algn="l">
              <a:lnSpc>
                <a:spcPct val="150000"/>
              </a:lnSpc>
              <a:defRPr/>
            </a:pPr>
            <a:r>
              <a:rPr lang="vi-VN" sz="2800" dirty="0"/>
              <a:t>Tính chiết suất của môi trường không khí ở 0°C và 1 atm?</a:t>
            </a:r>
            <a:endParaRPr kumimoji="0" lang="en-US" sz="3200" b="0" i="0" u="none" strike="noStrike" kern="0" cap="none" spc="0" normalizeH="0" baseline="0" noProof="0" dirty="0">
              <a:ln>
                <a:noFill/>
              </a:ln>
              <a:solidFill>
                <a:srgbClr val="0E2A47"/>
              </a:solidFill>
              <a:effectLst/>
              <a:uLnTx/>
              <a:uFillTx/>
              <a:latin typeface="Arial"/>
              <a:cs typeface="Arial"/>
              <a:sym typeface="Arial"/>
            </a:endParaRPr>
          </a:p>
        </p:txBody>
      </p:sp>
      <p:sp>
        <p:nvSpPr>
          <p:cNvPr id="11" name="TextBox 10">
            <a:extLst>
              <a:ext uri="{FF2B5EF4-FFF2-40B4-BE49-F238E27FC236}">
                <a16:creationId xmlns:a16="http://schemas.microsoft.com/office/drawing/2014/main" id="{49A9C8D9-FF9E-5228-9CAE-E5FBC1C47ECC}"/>
              </a:ext>
            </a:extLst>
          </p:cNvPr>
          <p:cNvSpPr txBox="1"/>
          <p:nvPr/>
        </p:nvSpPr>
        <p:spPr>
          <a:xfrm>
            <a:off x="4171122" y="2610768"/>
            <a:ext cx="966918" cy="578882"/>
          </a:xfrm>
          <a:prstGeom prst="roundRect">
            <a:avLst/>
          </a:prstGeom>
          <a:solidFill>
            <a:srgbClr val="D35C27"/>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a:solidFill>
                  <a:schemeClr val="accent6"/>
                </a:solidFill>
                <a:latin typeface="Fira Sans Condensed Medium" panose="020B06030500000200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a:sym typeface="Arial"/>
              </a:rPr>
              <a:t>Giải</a:t>
            </a:r>
            <a:endParaRPr kumimoji="0" lang="en-US" sz="28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3134FDC-4380-E78F-F4D1-7E34DFD72D92}"/>
                  </a:ext>
                </a:extLst>
              </p:cNvPr>
              <p:cNvSpPr txBox="1"/>
              <p:nvPr/>
            </p:nvSpPr>
            <p:spPr>
              <a:xfrm>
                <a:off x="1342663" y="3318475"/>
                <a:ext cx="6623836" cy="1076961"/>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lvl="0" algn="l">
                  <a:lnSpc>
                    <a:spcPct val="150000"/>
                  </a:lnSpc>
                  <a:defRPr/>
                </a:pPr>
                <a:r>
                  <a:rPr kumimoji="0" lang="en-US" sz="2800" b="0" i="0" u="none" strike="noStrike" kern="0" cap="none" spc="0" normalizeH="0" baseline="0" noProof="0" dirty="0">
                    <a:ln>
                      <a:noFill/>
                    </a:ln>
                    <a:solidFill>
                      <a:srgbClr val="0E2A47"/>
                    </a:solidFill>
                    <a:effectLst/>
                    <a:uLnTx/>
                    <a:uFillTx/>
                    <a:sym typeface="Arial"/>
                  </a:rPr>
                  <a:t>Ta </a:t>
                </a:r>
                <a:r>
                  <a:rPr kumimoji="0" lang="en-US" sz="2800" b="0" i="0" u="none" strike="noStrike" kern="0" cap="none" spc="0" normalizeH="0" baseline="0" noProof="0" dirty="0" err="1">
                    <a:ln>
                      <a:noFill/>
                    </a:ln>
                    <a:solidFill>
                      <a:srgbClr val="0E2A47"/>
                    </a:solidFill>
                    <a:effectLst/>
                    <a:uLnTx/>
                    <a:uFillTx/>
                    <a:sym typeface="Arial"/>
                  </a:rPr>
                  <a:t>có</a:t>
                </a:r>
                <a:r>
                  <a:rPr kumimoji="0" lang="en-US" sz="2800" b="0" i="0" u="none" strike="noStrike" kern="0" cap="none" spc="0" normalizeH="0" baseline="0" noProof="0" dirty="0">
                    <a:ln>
                      <a:noFill/>
                    </a:ln>
                    <a:solidFill>
                      <a:srgbClr val="0E2A47"/>
                    </a:solidFill>
                    <a:effectLst/>
                    <a:uLnTx/>
                    <a:uFillTx/>
                    <a:sym typeface="Arial"/>
                  </a:rPr>
                  <a:t>: n = </a:t>
                </a:r>
                <a14:m>
                  <m:oMath xmlns:m="http://schemas.openxmlformats.org/officeDocument/2006/math">
                    <m:f>
                      <m:fPr>
                        <m:ctrlPr>
                          <a:rPr kumimoji="0" lang="en-US" sz="2800" b="0" i="1" u="none" strike="noStrike" kern="0" cap="none" spc="0" normalizeH="0" baseline="0" noProof="0" smtClean="0">
                            <a:ln>
                              <a:noFill/>
                            </a:ln>
                            <a:solidFill>
                              <a:srgbClr val="0E2A47"/>
                            </a:solidFill>
                            <a:effectLst/>
                            <a:uLnTx/>
                            <a:uFillTx/>
                            <a:latin typeface="Cambria Math" panose="02040503050406030204" pitchFamily="18" charset="0"/>
                            <a:sym typeface="Arial"/>
                          </a:rPr>
                        </m:ctrlPr>
                      </m:fPr>
                      <m:num>
                        <m:r>
                          <m:rPr>
                            <m:nor/>
                          </m:rPr>
                          <a:rPr kumimoji="0" lang="en-US" sz="2800" b="0" i="0" u="none" strike="noStrike" kern="0" cap="none" spc="0" normalizeH="0" baseline="0" noProof="0" dirty="0">
                            <a:ln>
                              <a:noFill/>
                            </a:ln>
                            <a:solidFill>
                              <a:srgbClr val="0E2A47"/>
                            </a:solidFill>
                            <a:effectLst/>
                            <a:uLnTx/>
                            <a:uFillTx/>
                            <a:sym typeface="Arial"/>
                          </a:rPr>
                          <m:t>c</m:t>
                        </m:r>
                      </m:num>
                      <m:den>
                        <m:r>
                          <m:rPr>
                            <m:nor/>
                          </m:rPr>
                          <a:rPr kumimoji="0" lang="en-US" sz="2800" b="0" i="0" u="none" strike="noStrike" kern="0" cap="none" spc="0" normalizeH="0" baseline="0" noProof="0" dirty="0">
                            <a:ln>
                              <a:noFill/>
                            </a:ln>
                            <a:solidFill>
                              <a:srgbClr val="0E2A47"/>
                            </a:solidFill>
                            <a:effectLst/>
                            <a:uLnTx/>
                            <a:uFillTx/>
                            <a:sym typeface="Arial"/>
                          </a:rPr>
                          <m:t>v</m:t>
                        </m:r>
                      </m:den>
                    </m:f>
                  </m:oMath>
                </a14:m>
                <a:r>
                  <a:rPr kumimoji="0" lang="en-US" sz="2800" b="0" i="0" u="none" strike="noStrike" kern="0" cap="none" spc="0" normalizeH="0" baseline="0" noProof="0" dirty="0">
                    <a:ln>
                      <a:noFill/>
                    </a:ln>
                    <a:solidFill>
                      <a:srgbClr val="0E2A47"/>
                    </a:solidFill>
                    <a:effectLst/>
                    <a:uLnTx/>
                    <a:uFillTx/>
                    <a:sym typeface="Arial"/>
                  </a:rPr>
                  <a:t> = </a:t>
                </a:r>
                <a14:m>
                  <m:oMath xmlns:m="http://schemas.openxmlformats.org/officeDocument/2006/math">
                    <m:f>
                      <m:fPr>
                        <m:ctrlPr>
                          <a:rPr kumimoji="0" lang="en-US" sz="2800" b="0" i="1" u="none" strike="noStrike" kern="0" cap="none" spc="0" normalizeH="0" baseline="0" noProof="0" smtClean="0">
                            <a:ln>
                              <a:noFill/>
                            </a:ln>
                            <a:solidFill>
                              <a:srgbClr val="0E2A47"/>
                            </a:solidFill>
                            <a:effectLst/>
                            <a:uLnTx/>
                            <a:uFillTx/>
                            <a:latin typeface="Cambria Math" panose="02040503050406030204" pitchFamily="18" charset="0"/>
                            <a:sym typeface="Arial"/>
                          </a:rPr>
                        </m:ctrlPr>
                      </m:fPr>
                      <m:num>
                        <m:r>
                          <m:rPr>
                            <m:nor/>
                          </m:rPr>
                          <a:rPr kumimoji="0" lang="en-US" sz="2800" b="0" i="0" u="none" strike="noStrike" kern="0" cap="none" spc="0" normalizeH="0" baseline="0" noProof="0" dirty="0">
                            <a:ln>
                              <a:noFill/>
                            </a:ln>
                            <a:solidFill>
                              <a:srgbClr val="0E2A47"/>
                            </a:solidFill>
                            <a:effectLst/>
                            <a:uLnTx/>
                            <a:uFillTx/>
                            <a:sym typeface="Arial"/>
                          </a:rPr>
                          <m:t>3</m:t>
                        </m:r>
                        <m:r>
                          <m:rPr>
                            <m:nor/>
                          </m:rPr>
                          <a:rPr kumimoji="0" lang="en-US" sz="2800" b="0" i="0" u="none" strike="noStrike" kern="0" cap="none" spc="0" normalizeH="0" baseline="0" noProof="0" dirty="0" smtClean="0">
                            <a:ln>
                              <a:noFill/>
                            </a:ln>
                            <a:solidFill>
                              <a:srgbClr val="0E2A47"/>
                            </a:solidFill>
                            <a:effectLst/>
                            <a:uLnTx/>
                            <a:uFillTx/>
                            <a:sym typeface="Arial"/>
                          </a:rPr>
                          <m:t>.10</m:t>
                        </m:r>
                        <m:r>
                          <m:rPr>
                            <m:nor/>
                          </m:rPr>
                          <a:rPr kumimoji="0" lang="en-US" sz="2800" b="0" i="0" u="none" strike="noStrike" kern="0" cap="none" spc="0" normalizeH="0" baseline="30000" noProof="0" dirty="0" smtClean="0">
                            <a:ln>
                              <a:noFill/>
                            </a:ln>
                            <a:solidFill>
                              <a:srgbClr val="0E2A47"/>
                            </a:solidFill>
                            <a:effectLst/>
                            <a:uLnTx/>
                            <a:uFillTx/>
                            <a:sym typeface="Arial"/>
                          </a:rPr>
                          <m:t>8</m:t>
                        </m:r>
                      </m:num>
                      <m:den>
                        <m:r>
                          <m:rPr>
                            <m:nor/>
                          </m:rPr>
                          <a:rPr lang="en-US" sz="2800" dirty="0">
                            <a:solidFill>
                              <a:schemeClr val="tx1">
                                <a:lumMod val="50000"/>
                              </a:schemeClr>
                            </a:solidFill>
                          </a:rPr>
                          <m:t>299 636 786 </m:t>
                        </m:r>
                      </m:den>
                    </m:f>
                  </m:oMath>
                </a14:m>
                <a:r>
                  <a:rPr kumimoji="0" lang="en-US" sz="2800" b="0" i="0" u="none" strike="noStrike" kern="0" cap="none" spc="0" normalizeH="0" baseline="0" noProof="0" dirty="0">
                    <a:ln>
                      <a:noFill/>
                    </a:ln>
                    <a:solidFill>
                      <a:srgbClr val="0E2A47"/>
                    </a:solidFill>
                    <a:effectLst/>
                    <a:uLnTx/>
                    <a:uFillTx/>
                    <a:sym typeface="Arial"/>
                  </a:rPr>
                  <a:t> = 1,00293 </a:t>
                </a:r>
              </a:p>
            </p:txBody>
          </p:sp>
        </mc:Choice>
        <mc:Fallback xmlns="">
          <p:sp>
            <p:nvSpPr>
              <p:cNvPr id="14" name="TextBox 13">
                <a:extLst>
                  <a:ext uri="{FF2B5EF4-FFF2-40B4-BE49-F238E27FC236}">
                    <a16:creationId xmlns:a16="http://schemas.microsoft.com/office/drawing/2014/main" id="{53134FDC-4380-E78F-F4D1-7E34DFD72D92}"/>
                  </a:ext>
                </a:extLst>
              </p:cNvPr>
              <p:cNvSpPr txBox="1">
                <a:spLocks noRot="1" noChangeAspect="1" noMove="1" noResize="1" noEditPoints="1" noAdjustHandles="1" noChangeArrowheads="1" noChangeShapeType="1" noTextEdit="1"/>
              </p:cNvSpPr>
              <p:nvPr/>
            </p:nvSpPr>
            <p:spPr>
              <a:xfrm>
                <a:off x="1342663" y="3318475"/>
                <a:ext cx="6623836" cy="1076961"/>
              </a:xfrm>
              <a:prstGeom prst="rect">
                <a:avLst/>
              </a:prstGeom>
              <a:blipFill>
                <a:blip r:embed="rId3"/>
                <a:stretch>
                  <a:fillRect l="-1840" b="-3955"/>
                </a:stretch>
              </a:blipFill>
            </p:spPr>
            <p:txBody>
              <a:bodyPr/>
              <a:lstStyle/>
              <a:p>
                <a:r>
                  <a:rPr lang="en-US">
                    <a:noFill/>
                  </a:rPr>
                  <a:t> </a:t>
                </a:r>
              </a:p>
            </p:txBody>
          </p:sp>
        </mc:Fallback>
      </mc:AlternateContent>
    </p:spTree>
    <p:extLst>
      <p:ext uri="{BB962C8B-B14F-4D97-AF65-F5344CB8AC3E}">
        <p14:creationId xmlns:p14="http://schemas.microsoft.com/office/powerpoint/2010/main" val="214575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iterate type="lt">
                                    <p:tmPct val="2000"/>
                                  </p:iterate>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animBg="1"/>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97E84EE1-ADFD-21EF-BB79-504BCB72339F}"/>
              </a:ext>
            </a:extLst>
          </p:cNvPr>
          <p:cNvSpPr/>
          <p:nvPr/>
        </p:nvSpPr>
        <p:spPr>
          <a:xfrm>
            <a:off x="1360901" y="429305"/>
            <a:ext cx="7239571" cy="114677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6EBFF"/>
              </a:solidFill>
              <a:effectLst/>
              <a:uLnTx/>
              <a:uFillTx/>
              <a:latin typeface="Arial"/>
              <a:ea typeface="+mn-ea"/>
              <a:cs typeface="+mn-cs"/>
              <a:sym typeface="Arial"/>
            </a:endParaRPr>
          </a:p>
        </p:txBody>
      </p:sp>
      <p:pic>
        <p:nvPicPr>
          <p:cNvPr id="3076" name="Picture 4">
            <a:extLst>
              <a:ext uri="{FF2B5EF4-FFF2-40B4-BE49-F238E27FC236}">
                <a16:creationId xmlns:a16="http://schemas.microsoft.com/office/drawing/2014/main" id="{A55DEFEE-3D0E-2142-016F-97E6B52137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528" y="225406"/>
            <a:ext cx="1427009" cy="142700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AB00A59-F7F5-99E8-08F7-B0CABB6B248A}"/>
              </a:ext>
            </a:extLst>
          </p:cNvPr>
          <p:cNvSpPr txBox="1"/>
          <p:nvPr/>
        </p:nvSpPr>
        <p:spPr>
          <a:xfrm>
            <a:off x="2161131" y="593791"/>
            <a:ext cx="6272611" cy="658835"/>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lvl="0" algn="l">
              <a:lnSpc>
                <a:spcPct val="150000"/>
              </a:lnSpc>
              <a:defRPr/>
            </a:pPr>
            <a:r>
              <a:rPr lang="vi-VN" sz="2800" dirty="0"/>
              <a:t>Tính chiết suất của </a:t>
            </a:r>
            <a:r>
              <a:rPr lang="en-US" sz="2800" dirty="0" err="1"/>
              <a:t>mỗi</a:t>
            </a:r>
            <a:r>
              <a:rPr lang="en-US" sz="2800" dirty="0"/>
              <a:t> </a:t>
            </a:r>
            <a:r>
              <a:rPr lang="en-US" sz="2800" dirty="0" err="1"/>
              <a:t>loại</a:t>
            </a:r>
            <a:r>
              <a:rPr lang="en-US" sz="2800" dirty="0"/>
              <a:t> </a:t>
            </a:r>
            <a:r>
              <a:rPr lang="en-US" sz="2800" dirty="0" err="1"/>
              <a:t>thủy</a:t>
            </a:r>
            <a:r>
              <a:rPr lang="en-US" sz="2800" dirty="0"/>
              <a:t> </a:t>
            </a:r>
            <a:r>
              <a:rPr lang="en-US" sz="2800" dirty="0" err="1"/>
              <a:t>tinh</a:t>
            </a:r>
            <a:endParaRPr kumimoji="0" lang="en-US" sz="3200" b="0" i="0" u="none" strike="noStrike" kern="0" cap="none" spc="0" normalizeH="0" baseline="0" noProof="0" dirty="0">
              <a:ln>
                <a:noFill/>
              </a:ln>
              <a:solidFill>
                <a:srgbClr val="0E2A47"/>
              </a:solidFill>
              <a:effectLst/>
              <a:uLnTx/>
              <a:uFillTx/>
              <a:latin typeface="Arial"/>
              <a:cs typeface="Arial"/>
              <a:sym typeface="Arial"/>
            </a:endParaRPr>
          </a:p>
        </p:txBody>
      </p:sp>
      <p:sp>
        <p:nvSpPr>
          <p:cNvPr id="11" name="TextBox 10">
            <a:extLst>
              <a:ext uri="{FF2B5EF4-FFF2-40B4-BE49-F238E27FC236}">
                <a16:creationId xmlns:a16="http://schemas.microsoft.com/office/drawing/2014/main" id="{49A9C8D9-FF9E-5228-9CAE-E5FBC1C47ECC}"/>
              </a:ext>
            </a:extLst>
          </p:cNvPr>
          <p:cNvSpPr txBox="1"/>
          <p:nvPr/>
        </p:nvSpPr>
        <p:spPr>
          <a:xfrm>
            <a:off x="4171122" y="1774732"/>
            <a:ext cx="966918" cy="578882"/>
          </a:xfrm>
          <a:prstGeom prst="roundRect">
            <a:avLst/>
          </a:prstGeom>
          <a:solidFill>
            <a:srgbClr val="D35C27"/>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a:solidFill>
                  <a:schemeClr val="accent6"/>
                </a:solidFill>
                <a:latin typeface="Fira Sans Condensed Medium" panose="020B06030500000200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a:sym typeface="Arial"/>
              </a:rPr>
              <a:t>Giải</a:t>
            </a:r>
            <a:endParaRPr kumimoji="0" lang="en-US" sz="28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a:sym typeface="Arial"/>
            </a:endParaRPr>
          </a:p>
        </p:txBody>
      </p:sp>
      <mc:AlternateContent xmlns:mc="http://schemas.openxmlformats.org/markup-compatibility/2006" xmlns:a14="http://schemas.microsoft.com/office/drawing/2010/main">
        <mc:Choice Requires="a14">
          <p:sp>
            <p:nvSpPr>
              <p:cNvPr id="10" name="TextBox 13">
                <a:extLst>
                  <a:ext uri="{FF2B5EF4-FFF2-40B4-BE49-F238E27FC236}">
                    <a16:creationId xmlns:a16="http://schemas.microsoft.com/office/drawing/2014/main" id="{53134FDC-4380-E78F-F4D1-7E34DFD72D92}"/>
                  </a:ext>
                </a:extLst>
              </p:cNvPr>
              <p:cNvSpPr txBox="1"/>
              <p:nvPr/>
            </p:nvSpPr>
            <p:spPr>
              <a:xfrm>
                <a:off x="347331" y="2512246"/>
                <a:ext cx="8449310" cy="838200"/>
              </a:xfrm>
              <a:prstGeom prst="rect">
                <a:avLst/>
              </a:prstGeom>
              <a:noFill/>
            </p:spPr>
            <p:txBody>
              <a:bodyPr wrap="square" rtlCol="0">
                <a:spAutoFit/>
              </a:bodyPr>
              <a:lstStyle/>
              <a:p>
                <a:pPr>
                  <a:lnSpc>
                    <a:spcPct val="150000"/>
                  </a:lnSpc>
                  <a:spcAft>
                    <a:spcPts val="0"/>
                  </a:spcAft>
                </a:pPr>
                <a:r>
                  <a:rPr lang="en-US" sz="2400" b="1">
                    <a:solidFill>
                      <a:srgbClr val="000000"/>
                    </a:solidFill>
                    <a:effectLst/>
                    <a:latin typeface="Arial" panose="020B0604020202020204" pitchFamily="34" charset="0"/>
                    <a:ea typeface="Arial" panose="020B0604020202020204" pitchFamily="34" charset="0"/>
                  </a:rPr>
                  <a:t>Thủy tinh crown:</a:t>
                </a:r>
                <a:r>
                  <a:rPr lang="en-US" sz="2400">
                    <a:solidFill>
                      <a:srgbClr val="0E2A47"/>
                    </a:solidFill>
                    <a:effectLst/>
                    <a:latin typeface="Arial" panose="020B0604020202020204" pitchFamily="34" charset="0"/>
                    <a:ea typeface="Arial" panose="020B0604020202020204" pitchFamily="34" charset="0"/>
                  </a:rPr>
                  <a:t> n = </a:t>
                </a:r>
                <a14:m>
                  <m:oMath xmlns:m="http://schemas.openxmlformats.org/officeDocument/2006/math">
                    <m:f>
                      <m:fPr>
                        <m:ctrlPr>
                          <a:rPr lang="en-US" sz="2400" i="1">
                            <a:solidFill>
                              <a:srgbClr val="0E2A47"/>
                            </a:solidFill>
                            <a:effectLst/>
                            <a:latin typeface="Cambria Math" panose="02040503050406030204" pitchFamily="18" charset="0"/>
                            <a:ea typeface="Arial" panose="020B0604020202020204" pitchFamily="34" charset="0"/>
                            <a:cs typeface="Arial" panose="020B0604020202020204" pitchFamily="34" charset="0"/>
                          </a:rPr>
                        </m:ctrlPr>
                      </m:fPr>
                      <m:num>
                        <m:r>
                          <m:rPr>
                            <m:nor/>
                          </m:rPr>
                          <a:rPr lang="en-US" sz="2400">
                            <a:solidFill>
                              <a:srgbClr val="0E2A47"/>
                            </a:solidFill>
                            <a:effectLst/>
                            <a:latin typeface="Arial" panose="020B0604020202020204" pitchFamily="34" charset="0"/>
                            <a:ea typeface="Arial" panose="020B0604020202020204" pitchFamily="34" charset="0"/>
                          </a:rPr>
                          <m:t>c</m:t>
                        </m:r>
                      </m:num>
                      <m:den>
                        <m:r>
                          <m:rPr>
                            <m:nor/>
                          </m:rPr>
                          <a:rPr lang="en-US" sz="2400">
                            <a:solidFill>
                              <a:srgbClr val="0E2A47"/>
                            </a:solidFill>
                            <a:effectLst/>
                            <a:latin typeface="Arial" panose="020B0604020202020204" pitchFamily="34" charset="0"/>
                            <a:ea typeface="Arial" panose="020B0604020202020204" pitchFamily="34" charset="0"/>
                          </a:rPr>
                          <m:t>v</m:t>
                        </m:r>
                      </m:den>
                    </m:f>
                  </m:oMath>
                </a14:m>
                <a:r>
                  <a:rPr lang="en-US" sz="2400">
                    <a:solidFill>
                      <a:srgbClr val="0E2A47"/>
                    </a:solidFill>
                    <a:effectLst/>
                    <a:latin typeface="Arial" panose="020B0604020202020204" pitchFamily="34" charset="0"/>
                    <a:ea typeface="Arial" panose="020B0604020202020204" pitchFamily="34" charset="0"/>
                  </a:rPr>
                  <a:t> = </a:t>
                </a:r>
                <a14:m>
                  <m:oMath xmlns:m="http://schemas.openxmlformats.org/officeDocument/2006/math">
                    <m:f>
                      <m:fPr>
                        <m:ctrlPr>
                          <a:rPr lang="en-US" sz="2400" i="1">
                            <a:solidFill>
                              <a:srgbClr val="000000"/>
                            </a:solidFill>
                            <a:effectLst/>
                            <a:latin typeface="Cambria Math" panose="02040503050406030204" pitchFamily="18" charset="0"/>
                            <a:ea typeface="Arial" panose="020B0604020202020204" pitchFamily="34" charset="0"/>
                            <a:cs typeface="Arial" panose="020B0604020202020204" pitchFamily="34" charset="0"/>
                          </a:rPr>
                        </m:ctrlPr>
                      </m:fPr>
                      <m:num>
                        <m:r>
                          <m:rPr>
                            <m:nor/>
                          </m:rPr>
                          <a:rPr lang="en-US" sz="2400">
                            <a:solidFill>
                              <a:srgbClr val="000000"/>
                            </a:solidFill>
                            <a:effectLst/>
                            <a:latin typeface="Arial" panose="020B0604020202020204" pitchFamily="34" charset="0"/>
                            <a:ea typeface="Arial" panose="020B0604020202020204" pitchFamily="34" charset="0"/>
                          </a:rPr>
                          <m:t>3.</m:t>
                        </m:r>
                        <m:sSup>
                          <m:sSupPr>
                            <m:ctrlPr>
                              <a:rPr lang="en-US" sz="2400" i="1">
                                <a:solidFill>
                                  <a:srgbClr val="000000"/>
                                </a:solidFill>
                                <a:effectLst/>
                                <a:latin typeface="Cambria Math" panose="02040503050406030204" pitchFamily="18" charset="0"/>
                                <a:ea typeface="Arial" panose="020B0604020202020204" pitchFamily="34" charset="0"/>
                                <a:cs typeface="Arial" panose="020B0604020202020204" pitchFamily="34" charset="0"/>
                              </a:rPr>
                            </m:ctrlPr>
                          </m:sSupPr>
                          <m:e>
                            <m:r>
                              <a:rPr lang="en-US" sz="2400" i="1">
                                <a:solidFill>
                                  <a:srgbClr val="000000"/>
                                </a:solidFill>
                                <a:effectLst/>
                                <a:latin typeface="Cambria Math" panose="02040503050406030204" pitchFamily="18" charset="0"/>
                                <a:ea typeface="Arial" panose="020B0604020202020204" pitchFamily="34" charset="0"/>
                                <a:cs typeface="Arial" panose="020B0604020202020204" pitchFamily="34" charset="0"/>
                              </a:rPr>
                              <m:t>10</m:t>
                            </m:r>
                          </m:e>
                          <m:sup>
                            <m:r>
                              <a:rPr lang="en-US" sz="2400" i="1">
                                <a:solidFill>
                                  <a:srgbClr val="000000"/>
                                </a:solidFill>
                                <a:effectLst/>
                                <a:latin typeface="Cambria Math" panose="02040503050406030204" pitchFamily="18" charset="0"/>
                                <a:ea typeface="Arial" panose="020B0604020202020204" pitchFamily="34" charset="0"/>
                                <a:cs typeface="Arial" panose="020B0604020202020204" pitchFamily="34" charset="0"/>
                              </a:rPr>
                              <m:t>8</m:t>
                            </m:r>
                          </m:sup>
                        </m:sSup>
                      </m:num>
                      <m:den>
                        <m:r>
                          <m:rPr>
                            <m:nor/>
                          </m:rPr>
                          <a:rPr lang="en-US" sz="2400">
                            <a:solidFill>
                              <a:srgbClr val="000000"/>
                            </a:solidFill>
                            <a:effectLst/>
                            <a:latin typeface="Arial" panose="020B0604020202020204" pitchFamily="34" charset="0"/>
                            <a:ea typeface="Arial" panose="020B0604020202020204" pitchFamily="34" charset="0"/>
                          </a:rPr>
                          <m:t>197</m:t>
                        </m:r>
                        <m:r>
                          <m:rPr>
                            <m:nor/>
                          </m:rPr>
                          <a:rPr lang="en-US" sz="2400" i="1">
                            <a:solidFill>
                              <a:srgbClr val="000000"/>
                            </a:solidFill>
                            <a:effectLst/>
                            <a:latin typeface="Arial" panose="020B0604020202020204" pitchFamily="34" charset="0"/>
                            <a:ea typeface="Arial" panose="020B0604020202020204" pitchFamily="34" charset="0"/>
                          </a:rPr>
                          <m:t> </m:t>
                        </m:r>
                        <m:r>
                          <m:rPr>
                            <m:nor/>
                          </m:rPr>
                          <a:rPr lang="en-US" sz="2400">
                            <a:solidFill>
                              <a:srgbClr val="000000"/>
                            </a:solidFill>
                            <a:effectLst/>
                            <a:latin typeface="Arial" panose="020B0604020202020204" pitchFamily="34" charset="0"/>
                            <a:ea typeface="Arial" panose="020B0604020202020204" pitchFamily="34" charset="0"/>
                          </a:rPr>
                          <m:t>187</m:t>
                        </m:r>
                        <m:r>
                          <m:rPr>
                            <m:nor/>
                          </m:rPr>
                          <a:rPr lang="en-US" sz="2400" i="1">
                            <a:solidFill>
                              <a:srgbClr val="000000"/>
                            </a:solidFill>
                            <a:effectLst/>
                            <a:latin typeface="Arial" panose="020B0604020202020204" pitchFamily="34" charset="0"/>
                            <a:ea typeface="Arial" panose="020B0604020202020204" pitchFamily="34" charset="0"/>
                          </a:rPr>
                          <m:t> </m:t>
                        </m:r>
                        <m:r>
                          <m:rPr>
                            <m:nor/>
                          </m:rPr>
                          <a:rPr lang="en-US" sz="2400">
                            <a:solidFill>
                              <a:srgbClr val="000000"/>
                            </a:solidFill>
                            <a:effectLst/>
                            <a:latin typeface="Arial" panose="020B0604020202020204" pitchFamily="34" charset="0"/>
                            <a:ea typeface="Arial" panose="020B0604020202020204" pitchFamily="34" charset="0"/>
                          </a:rPr>
                          <m:t>224</m:t>
                        </m:r>
                        <m:r>
                          <m:rPr>
                            <m:nor/>
                          </m:rPr>
                          <a:rPr lang="en-US" sz="2400" i="1">
                            <a:solidFill>
                              <a:srgbClr val="000000"/>
                            </a:solidFill>
                            <a:effectLst/>
                            <a:latin typeface="Arial" panose="020B0604020202020204" pitchFamily="34" charset="0"/>
                            <a:ea typeface="Arial" panose="020B0604020202020204" pitchFamily="34" charset="0"/>
                          </a:rPr>
                          <m:t> </m:t>
                        </m:r>
                      </m:den>
                    </m:f>
                  </m:oMath>
                </a14:m>
                <a:r>
                  <a:rPr lang="en-US" sz="2400">
                    <a:solidFill>
                      <a:srgbClr val="0E2A47"/>
                    </a:solidFill>
                    <a:effectLst/>
                    <a:latin typeface="Arial" panose="020B0604020202020204" pitchFamily="34" charset="0"/>
                    <a:ea typeface="Arial" panose="020B0604020202020204" pitchFamily="34" charset="0"/>
                  </a:rPr>
                  <a:t> = </a:t>
                </a:r>
                <a:r>
                  <a:rPr lang="en-US" sz="2400">
                    <a:solidFill>
                      <a:srgbClr val="000000"/>
                    </a:solidFill>
                    <a:effectLst/>
                    <a:latin typeface="Arial" panose="020B0604020202020204" pitchFamily="34" charset="0"/>
                    <a:ea typeface="Arial" panose="020B0604020202020204" pitchFamily="34" charset="0"/>
                  </a:rPr>
                  <a:t>1,52</a:t>
                </a:r>
                <a:endParaRPr lang="en-US" sz="1200">
                  <a:effectLst/>
                  <a:latin typeface="Times New Roman" panose="02020603050405020304" pitchFamily="18" charset="0"/>
                  <a:ea typeface="Times New Roman" panose="02020603050405020304" pitchFamily="18" charset="0"/>
                </a:endParaRPr>
              </a:p>
            </p:txBody>
          </p:sp>
        </mc:Choice>
        <mc:Fallback xmlns="">
          <p:sp>
            <p:nvSpPr>
              <p:cNvPr id="10" name="TextBox 13">
                <a:extLst>
                  <a:ext uri="{FF2B5EF4-FFF2-40B4-BE49-F238E27FC236}">
                    <a16:creationId xmlns:a16="http://schemas.microsoft.com/office/drawing/2014/main" id="{53134FDC-4380-E78F-F4D1-7E34DFD72D92}"/>
                  </a:ext>
                </a:extLst>
              </p:cNvPr>
              <p:cNvSpPr txBox="1">
                <a:spLocks noRot="1" noChangeAspect="1" noMove="1" noResize="1" noEditPoints="1" noAdjustHandles="1" noChangeArrowheads="1" noChangeShapeType="1" noTextEdit="1"/>
              </p:cNvSpPr>
              <p:nvPr/>
            </p:nvSpPr>
            <p:spPr>
              <a:xfrm>
                <a:off x="347331" y="2512246"/>
                <a:ext cx="8449310" cy="838200"/>
              </a:xfrm>
              <a:prstGeom prst="rect">
                <a:avLst/>
              </a:prstGeom>
              <a:blipFill>
                <a:blip r:embed="rId3"/>
                <a:stretch>
                  <a:fillRect l="-1154" b="-159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
                <a:extLst>
                  <a:ext uri="{FF2B5EF4-FFF2-40B4-BE49-F238E27FC236}">
                    <a16:creationId xmlns:a16="http://schemas.microsoft.com/office/drawing/2014/main" id="{46BE8541-10CA-805E-F1CE-8C5553A10D61}"/>
                  </a:ext>
                </a:extLst>
              </p:cNvPr>
              <p:cNvSpPr txBox="1"/>
              <p:nvPr/>
            </p:nvSpPr>
            <p:spPr>
              <a:xfrm>
                <a:off x="543528" y="3608374"/>
                <a:ext cx="8449310" cy="838200"/>
              </a:xfrm>
              <a:prstGeom prst="rect">
                <a:avLst/>
              </a:prstGeom>
              <a:noFill/>
            </p:spPr>
            <p:txBody>
              <a:bodyPr wrap="square" rtlCol="0">
                <a:spAutoFit/>
              </a:bodyPr>
              <a:lstStyle/>
              <a:p>
                <a:pPr>
                  <a:lnSpc>
                    <a:spcPct val="150000"/>
                  </a:lnSpc>
                  <a:spcAft>
                    <a:spcPts val="0"/>
                  </a:spcAft>
                </a:pPr>
                <a:r>
                  <a:rPr lang="en-US" sz="2400" b="1" dirty="0" err="1">
                    <a:solidFill>
                      <a:srgbClr val="000000"/>
                    </a:solidFill>
                    <a:effectLst/>
                    <a:latin typeface="Arial" panose="020B0604020202020204" pitchFamily="34" charset="0"/>
                    <a:ea typeface="Arial" panose="020B0604020202020204" pitchFamily="34" charset="0"/>
                  </a:rPr>
                  <a:t>Thủy</a:t>
                </a:r>
                <a:r>
                  <a:rPr lang="en-US" sz="2400" b="1" dirty="0">
                    <a:solidFill>
                      <a:srgbClr val="000000"/>
                    </a:solidFill>
                    <a:effectLst/>
                    <a:latin typeface="Arial" panose="020B0604020202020204" pitchFamily="34" charset="0"/>
                    <a:ea typeface="Arial" panose="020B0604020202020204" pitchFamily="34" charset="0"/>
                  </a:rPr>
                  <a:t> </a:t>
                </a:r>
                <a:r>
                  <a:rPr lang="en-US" sz="2400" b="1" dirty="0" err="1">
                    <a:solidFill>
                      <a:srgbClr val="000000"/>
                    </a:solidFill>
                    <a:effectLst/>
                    <a:latin typeface="Arial" panose="020B0604020202020204" pitchFamily="34" charset="0"/>
                    <a:ea typeface="Arial" panose="020B0604020202020204" pitchFamily="34" charset="0"/>
                  </a:rPr>
                  <a:t>tinh</a:t>
                </a:r>
                <a:r>
                  <a:rPr lang="en-US" sz="2400" b="1" dirty="0">
                    <a:solidFill>
                      <a:srgbClr val="000000"/>
                    </a:solidFill>
                    <a:effectLst/>
                    <a:latin typeface="Arial" panose="020B0604020202020204" pitchFamily="34" charset="0"/>
                    <a:ea typeface="Arial" panose="020B0604020202020204" pitchFamily="34" charset="0"/>
                  </a:rPr>
                  <a:t> flint:</a:t>
                </a:r>
                <a:r>
                  <a:rPr lang="en-US" sz="2400" dirty="0">
                    <a:solidFill>
                      <a:srgbClr val="0E2A47"/>
                    </a:solidFill>
                    <a:effectLst/>
                    <a:latin typeface="Arial" panose="020B0604020202020204" pitchFamily="34" charset="0"/>
                    <a:ea typeface="Arial" panose="020B0604020202020204" pitchFamily="34" charset="0"/>
                  </a:rPr>
                  <a:t> n = </a:t>
                </a:r>
                <a14:m>
                  <m:oMath xmlns:m="http://schemas.openxmlformats.org/officeDocument/2006/math">
                    <m:f>
                      <m:fPr>
                        <m:ctrlPr>
                          <a:rPr lang="en-US" sz="2400" i="1">
                            <a:solidFill>
                              <a:srgbClr val="0E2A47"/>
                            </a:solidFill>
                            <a:effectLst/>
                            <a:latin typeface="Cambria Math" panose="02040503050406030204" pitchFamily="18" charset="0"/>
                            <a:ea typeface="Arial" panose="020B0604020202020204" pitchFamily="34" charset="0"/>
                            <a:cs typeface="Arial" panose="020B0604020202020204" pitchFamily="34" charset="0"/>
                          </a:rPr>
                        </m:ctrlPr>
                      </m:fPr>
                      <m:num>
                        <m:r>
                          <m:rPr>
                            <m:nor/>
                          </m:rPr>
                          <a:rPr lang="en-US" sz="2400">
                            <a:solidFill>
                              <a:srgbClr val="0E2A47"/>
                            </a:solidFill>
                            <a:effectLst/>
                            <a:latin typeface="Arial" panose="020B0604020202020204" pitchFamily="34" charset="0"/>
                            <a:ea typeface="Arial" panose="020B0604020202020204" pitchFamily="34" charset="0"/>
                          </a:rPr>
                          <m:t>c</m:t>
                        </m:r>
                      </m:num>
                      <m:den>
                        <m:r>
                          <m:rPr>
                            <m:nor/>
                          </m:rPr>
                          <a:rPr lang="en-US" sz="2400">
                            <a:solidFill>
                              <a:srgbClr val="0E2A47"/>
                            </a:solidFill>
                            <a:effectLst/>
                            <a:latin typeface="Arial" panose="020B0604020202020204" pitchFamily="34" charset="0"/>
                            <a:ea typeface="Arial" panose="020B0604020202020204" pitchFamily="34" charset="0"/>
                          </a:rPr>
                          <m:t>v</m:t>
                        </m:r>
                      </m:den>
                    </m:f>
                  </m:oMath>
                </a14:m>
                <a:r>
                  <a:rPr lang="en-US" sz="2400" dirty="0">
                    <a:solidFill>
                      <a:srgbClr val="0E2A47"/>
                    </a:solidFill>
                    <a:effectLst/>
                    <a:latin typeface="Arial" panose="020B0604020202020204" pitchFamily="34" charset="0"/>
                    <a:ea typeface="Arial" panose="020B0604020202020204" pitchFamily="34" charset="0"/>
                  </a:rPr>
                  <a:t> = </a:t>
                </a:r>
                <a14:m>
                  <m:oMath xmlns:m="http://schemas.openxmlformats.org/officeDocument/2006/math">
                    <m:f>
                      <m:fPr>
                        <m:ctrlPr>
                          <a:rPr lang="en-US" sz="2400" i="1">
                            <a:solidFill>
                              <a:srgbClr val="000000"/>
                            </a:solidFill>
                            <a:effectLst/>
                            <a:latin typeface="Cambria Math" panose="02040503050406030204" pitchFamily="18" charset="0"/>
                            <a:ea typeface="Arial" panose="020B0604020202020204" pitchFamily="34" charset="0"/>
                            <a:cs typeface="Arial" panose="020B0604020202020204" pitchFamily="34" charset="0"/>
                          </a:rPr>
                        </m:ctrlPr>
                      </m:fPr>
                      <m:num>
                        <m:r>
                          <m:rPr>
                            <m:nor/>
                          </m:rPr>
                          <a:rPr lang="en-US" sz="2400">
                            <a:solidFill>
                              <a:srgbClr val="000000"/>
                            </a:solidFill>
                            <a:effectLst/>
                            <a:latin typeface="Arial" panose="020B0604020202020204" pitchFamily="34" charset="0"/>
                            <a:ea typeface="Arial" panose="020B0604020202020204" pitchFamily="34" charset="0"/>
                          </a:rPr>
                          <m:t>3.</m:t>
                        </m:r>
                        <m:sSup>
                          <m:sSupPr>
                            <m:ctrlPr>
                              <a:rPr lang="en-US" sz="2400" i="1">
                                <a:solidFill>
                                  <a:srgbClr val="000000"/>
                                </a:solidFill>
                                <a:effectLst/>
                                <a:latin typeface="Cambria Math" panose="02040503050406030204" pitchFamily="18" charset="0"/>
                                <a:ea typeface="Arial" panose="020B0604020202020204" pitchFamily="34" charset="0"/>
                                <a:cs typeface="Arial" panose="020B0604020202020204" pitchFamily="34" charset="0"/>
                              </a:rPr>
                            </m:ctrlPr>
                          </m:sSupPr>
                          <m:e>
                            <m:r>
                              <a:rPr lang="en-US" sz="2400" i="1">
                                <a:solidFill>
                                  <a:srgbClr val="000000"/>
                                </a:solidFill>
                                <a:effectLst/>
                                <a:latin typeface="Cambria Math" panose="02040503050406030204" pitchFamily="18" charset="0"/>
                                <a:ea typeface="Arial" panose="020B0604020202020204" pitchFamily="34" charset="0"/>
                                <a:cs typeface="Arial" panose="020B0604020202020204" pitchFamily="34" charset="0"/>
                              </a:rPr>
                              <m:t>10</m:t>
                            </m:r>
                          </m:e>
                          <m:sup>
                            <m:r>
                              <a:rPr lang="en-US" sz="2400" i="1">
                                <a:solidFill>
                                  <a:srgbClr val="000000"/>
                                </a:solidFill>
                                <a:effectLst/>
                                <a:latin typeface="Cambria Math" panose="02040503050406030204" pitchFamily="18" charset="0"/>
                                <a:ea typeface="Arial" panose="020B0604020202020204" pitchFamily="34" charset="0"/>
                                <a:cs typeface="Arial" panose="020B0604020202020204" pitchFamily="34" charset="0"/>
                              </a:rPr>
                              <m:t>8</m:t>
                            </m:r>
                          </m:sup>
                        </m:sSup>
                      </m:num>
                      <m:den>
                        <m:r>
                          <m:rPr>
                            <m:nor/>
                          </m:rPr>
                          <a:rPr lang="en-US" sz="2400">
                            <a:solidFill>
                              <a:srgbClr val="000000"/>
                            </a:solidFill>
                            <a:effectLst/>
                            <a:latin typeface="Arial" panose="020B0604020202020204" pitchFamily="34" charset="0"/>
                            <a:ea typeface="Arial" panose="020B0604020202020204" pitchFamily="34" charset="0"/>
                          </a:rPr>
                          <m:t>180</m:t>
                        </m:r>
                        <m:r>
                          <m:rPr>
                            <m:nor/>
                          </m:rPr>
                          <a:rPr lang="en-US" sz="2400" i="1">
                            <a:solidFill>
                              <a:srgbClr val="000000"/>
                            </a:solidFill>
                            <a:effectLst/>
                            <a:latin typeface="Arial" panose="020B0604020202020204" pitchFamily="34" charset="0"/>
                            <a:ea typeface="Arial" panose="020B0604020202020204" pitchFamily="34" charset="0"/>
                          </a:rPr>
                          <m:t> </m:t>
                        </m:r>
                        <m:r>
                          <m:rPr>
                            <m:nor/>
                          </m:rPr>
                          <a:rPr lang="en-US" sz="2400">
                            <a:solidFill>
                              <a:srgbClr val="000000"/>
                            </a:solidFill>
                            <a:effectLst/>
                            <a:latin typeface="Arial" panose="020B0604020202020204" pitchFamily="34" charset="0"/>
                            <a:ea typeface="Arial" panose="020B0604020202020204" pitchFamily="34" charset="0"/>
                          </a:rPr>
                          <m:t>556</m:t>
                        </m:r>
                        <m:r>
                          <m:rPr>
                            <m:nor/>
                          </m:rPr>
                          <a:rPr lang="en-US" sz="2400" i="1">
                            <a:solidFill>
                              <a:srgbClr val="000000"/>
                            </a:solidFill>
                            <a:effectLst/>
                            <a:latin typeface="Arial" panose="020B0604020202020204" pitchFamily="34" charset="0"/>
                            <a:ea typeface="Arial" panose="020B0604020202020204" pitchFamily="34" charset="0"/>
                          </a:rPr>
                          <m:t> </m:t>
                        </m:r>
                        <m:r>
                          <m:rPr>
                            <m:nor/>
                          </m:rPr>
                          <a:rPr lang="en-US" sz="2400">
                            <a:solidFill>
                              <a:srgbClr val="000000"/>
                            </a:solidFill>
                            <a:effectLst/>
                            <a:latin typeface="Arial" panose="020B0604020202020204" pitchFamily="34" charset="0"/>
                            <a:ea typeface="Arial" panose="020B0604020202020204" pitchFamily="34" charset="0"/>
                          </a:rPr>
                          <m:t>976</m:t>
                        </m:r>
                        <m:r>
                          <m:rPr>
                            <m:nor/>
                          </m:rPr>
                          <a:rPr lang="en-US" sz="2400" i="1">
                            <a:solidFill>
                              <a:srgbClr val="000000"/>
                            </a:solidFill>
                            <a:effectLst/>
                            <a:latin typeface="Arial" panose="020B0604020202020204" pitchFamily="34" charset="0"/>
                            <a:ea typeface="Arial" panose="020B0604020202020204" pitchFamily="34" charset="0"/>
                          </a:rPr>
                          <m:t> </m:t>
                        </m:r>
                      </m:den>
                    </m:f>
                  </m:oMath>
                </a14:m>
                <a:r>
                  <a:rPr lang="en-US" sz="2400" dirty="0">
                    <a:solidFill>
                      <a:srgbClr val="0E2A47"/>
                    </a:solidFill>
                    <a:effectLst/>
                    <a:latin typeface="Arial" panose="020B0604020202020204" pitchFamily="34" charset="0"/>
                    <a:ea typeface="Arial" panose="020B0604020202020204" pitchFamily="34" charset="0"/>
                  </a:rPr>
                  <a:t> = 1,66 </a:t>
                </a:r>
                <a:endParaRPr lang="en-US" sz="1200" dirty="0">
                  <a:effectLst/>
                  <a:latin typeface="Times New Roman" panose="02020603050405020304" pitchFamily="18" charset="0"/>
                  <a:ea typeface="Times New Roman" panose="02020603050405020304" pitchFamily="18" charset="0"/>
                </a:endParaRPr>
              </a:p>
            </p:txBody>
          </p:sp>
        </mc:Choice>
        <mc:Fallback xmlns="">
          <p:sp>
            <p:nvSpPr>
              <p:cNvPr id="12" name="TextBox 1">
                <a:extLst>
                  <a:ext uri="{FF2B5EF4-FFF2-40B4-BE49-F238E27FC236}">
                    <a16:creationId xmlns:a16="http://schemas.microsoft.com/office/drawing/2014/main" id="{46BE8541-10CA-805E-F1CE-8C5553A10D61}"/>
                  </a:ext>
                </a:extLst>
              </p:cNvPr>
              <p:cNvSpPr txBox="1">
                <a:spLocks noRot="1" noChangeAspect="1" noMove="1" noResize="1" noEditPoints="1" noAdjustHandles="1" noChangeArrowheads="1" noChangeShapeType="1" noTextEdit="1"/>
              </p:cNvSpPr>
              <p:nvPr/>
            </p:nvSpPr>
            <p:spPr>
              <a:xfrm>
                <a:off x="543528" y="3608374"/>
                <a:ext cx="8449310" cy="838200"/>
              </a:xfrm>
              <a:prstGeom prst="rect">
                <a:avLst/>
              </a:prstGeom>
              <a:blipFill>
                <a:blip r:embed="rId4"/>
                <a:stretch>
                  <a:fillRect l="-1082" b="-16788"/>
                </a:stretch>
              </a:blipFill>
            </p:spPr>
            <p:txBody>
              <a:bodyPr/>
              <a:lstStyle/>
              <a:p>
                <a:r>
                  <a:rPr lang="en-US">
                    <a:noFill/>
                  </a:rPr>
                  <a:t> </a:t>
                </a:r>
              </a:p>
            </p:txBody>
          </p:sp>
        </mc:Fallback>
      </mc:AlternateContent>
    </p:spTree>
    <p:extLst>
      <p:ext uri="{BB962C8B-B14F-4D97-AF65-F5344CB8AC3E}">
        <p14:creationId xmlns:p14="http://schemas.microsoft.com/office/powerpoint/2010/main" val="70069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591" name="TextBox 590">
            <a:extLst>
              <a:ext uri="{FF2B5EF4-FFF2-40B4-BE49-F238E27FC236}">
                <a16:creationId xmlns:a16="http://schemas.microsoft.com/office/drawing/2014/main" id="{77042EC9-9CDD-D73C-9610-2729A46A6112}"/>
              </a:ext>
            </a:extLst>
          </p:cNvPr>
          <p:cNvSpPr txBox="1"/>
          <p:nvPr/>
        </p:nvSpPr>
        <p:spPr>
          <a:xfrm>
            <a:off x="1046527" y="4375681"/>
            <a:ext cx="3370602" cy="400110"/>
          </a:xfrm>
          <a:prstGeom prst="rect">
            <a:avLst/>
          </a:prstGeom>
          <a:noFill/>
        </p:spPr>
        <p:txBody>
          <a:bodyPr wrap="square" rtlCol="0">
            <a:spAutoFit/>
          </a:bodyPr>
          <a:lstStyle>
            <a:defPPr marR="0" lvl="0" algn="l" rtl="0">
              <a:lnSpc>
                <a:spcPct val="100000"/>
              </a:lnSpc>
              <a:spcBef>
                <a:spcPts val="0"/>
              </a:spcBef>
              <a:spcAft>
                <a:spcPts val="0"/>
              </a:spcAft>
            </a:defPPr>
            <a:lvl1pPr indent="0" fontAlgn="auto">
              <a:lnSpc>
                <a:spcPct val="150000"/>
              </a:lnSpc>
              <a:buClrTx/>
              <a:buSzTx/>
              <a:buFontTx/>
              <a:buNone/>
              <a:tabLst/>
              <a:defRPr sz="4000">
                <a:solidFill>
                  <a:srgbClr val="002060"/>
                </a:solidFill>
                <a:latin typeface="Fira Sans Condensed Medium" panose="020B06030500000200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pPr>
              <a:lnSpc>
                <a:spcPct val="100000"/>
              </a:lnSpc>
            </a:pPr>
            <a:r>
              <a:rPr lang="en-US" sz="2000" dirty="0" err="1">
                <a:solidFill>
                  <a:srgbClr val="D35C27"/>
                </a:solidFill>
              </a:rPr>
              <a:t>Hình</a:t>
            </a:r>
            <a:r>
              <a:rPr lang="en-US" sz="2000" dirty="0">
                <a:solidFill>
                  <a:srgbClr val="D35C27"/>
                </a:solidFill>
              </a:rPr>
              <a:t> 3.4. Tia </a:t>
            </a:r>
            <a:r>
              <a:rPr lang="en-US" sz="2000" dirty="0" err="1">
                <a:solidFill>
                  <a:srgbClr val="D35C27"/>
                </a:solidFill>
              </a:rPr>
              <a:t>sáng</a:t>
            </a:r>
            <a:r>
              <a:rPr lang="en-US" sz="2000" dirty="0">
                <a:solidFill>
                  <a:srgbClr val="D35C27"/>
                </a:solidFill>
              </a:rPr>
              <a:t> </a:t>
            </a:r>
            <a:r>
              <a:rPr lang="en-US" sz="2000" dirty="0" err="1">
                <a:solidFill>
                  <a:srgbClr val="D35C27"/>
                </a:solidFill>
              </a:rPr>
              <a:t>bị</a:t>
            </a:r>
            <a:r>
              <a:rPr lang="en-US" sz="2000" dirty="0">
                <a:solidFill>
                  <a:srgbClr val="D35C27"/>
                </a:solidFill>
              </a:rPr>
              <a:t> </a:t>
            </a:r>
            <a:r>
              <a:rPr lang="en-US" sz="2000" dirty="0" err="1">
                <a:solidFill>
                  <a:srgbClr val="D35C27"/>
                </a:solidFill>
              </a:rPr>
              <a:t>khúc</a:t>
            </a:r>
            <a:r>
              <a:rPr lang="en-US" sz="2000" dirty="0">
                <a:solidFill>
                  <a:srgbClr val="D35C27"/>
                </a:solidFill>
              </a:rPr>
              <a:t> </a:t>
            </a:r>
            <a:r>
              <a:rPr lang="en-US" sz="2000" dirty="0" err="1">
                <a:solidFill>
                  <a:srgbClr val="D35C27"/>
                </a:solidFill>
              </a:rPr>
              <a:t>xạ</a:t>
            </a:r>
            <a:endParaRPr lang="en-US" sz="2000" dirty="0">
              <a:solidFill>
                <a:srgbClr val="D35C27"/>
              </a:solidFill>
            </a:endParaRPr>
          </a:p>
        </p:txBody>
      </p:sp>
      <p:sp>
        <p:nvSpPr>
          <p:cNvPr id="594" name="TextBox 593">
            <a:extLst>
              <a:ext uri="{FF2B5EF4-FFF2-40B4-BE49-F238E27FC236}">
                <a16:creationId xmlns:a16="http://schemas.microsoft.com/office/drawing/2014/main" id="{7B48E046-C34D-BADD-223A-18C64F9351D5}"/>
              </a:ext>
            </a:extLst>
          </p:cNvPr>
          <p:cNvSpPr txBox="1"/>
          <p:nvPr/>
        </p:nvSpPr>
        <p:spPr>
          <a:xfrm>
            <a:off x="5187781" y="797866"/>
            <a:ext cx="4072470"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dirty="0"/>
              <a:t>AB</a:t>
            </a:r>
            <a:r>
              <a:rPr lang="vi-VN" sz="1800" dirty="0"/>
              <a:t>: mặt phân cách giữa</a:t>
            </a:r>
            <a:r>
              <a:rPr lang="en-US" sz="1800" dirty="0"/>
              <a:t> 2 </a:t>
            </a:r>
            <a:r>
              <a:rPr lang="vi-VN" sz="1800" dirty="0"/>
              <a:t>môi trường</a:t>
            </a:r>
            <a:endParaRPr lang="en-US" sz="1800" dirty="0"/>
          </a:p>
        </p:txBody>
      </p:sp>
      <p:grpSp>
        <p:nvGrpSpPr>
          <p:cNvPr id="596" name="Google Shape;616;p41">
            <a:extLst>
              <a:ext uri="{FF2B5EF4-FFF2-40B4-BE49-F238E27FC236}">
                <a16:creationId xmlns:a16="http://schemas.microsoft.com/office/drawing/2014/main" id="{72004540-8AD9-6A5E-A215-7B3138488A92}"/>
              </a:ext>
            </a:extLst>
          </p:cNvPr>
          <p:cNvGrpSpPr/>
          <p:nvPr/>
        </p:nvGrpSpPr>
        <p:grpSpPr>
          <a:xfrm>
            <a:off x="8295766" y="394192"/>
            <a:ext cx="478016" cy="478016"/>
            <a:chOff x="5810350" y="1833231"/>
            <a:chExt cx="865500" cy="865500"/>
          </a:xfrm>
        </p:grpSpPr>
        <p:sp>
          <p:nvSpPr>
            <p:cNvPr id="597" name="Google Shape;617;p41">
              <a:extLst>
                <a:ext uri="{FF2B5EF4-FFF2-40B4-BE49-F238E27FC236}">
                  <a16:creationId xmlns:a16="http://schemas.microsoft.com/office/drawing/2014/main" id="{C9742EEB-D3D1-8C8A-6EEF-F2240F81FD9E}"/>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618;p41">
              <a:extLst>
                <a:ext uri="{FF2B5EF4-FFF2-40B4-BE49-F238E27FC236}">
                  <a16:creationId xmlns:a16="http://schemas.microsoft.com/office/drawing/2014/main" id="{2B0C404A-800C-14CC-3A2B-3F083C813964}"/>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619;p41">
              <a:extLst>
                <a:ext uri="{FF2B5EF4-FFF2-40B4-BE49-F238E27FC236}">
                  <a16:creationId xmlns:a16="http://schemas.microsoft.com/office/drawing/2014/main" id="{B522D6E0-0C3D-8B41-2B00-D06464CCA032}"/>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0" name="Google Shape;620;p41">
            <a:extLst>
              <a:ext uri="{FF2B5EF4-FFF2-40B4-BE49-F238E27FC236}">
                <a16:creationId xmlns:a16="http://schemas.microsoft.com/office/drawing/2014/main" id="{48F58CD0-518B-9739-9262-C8323F9D0FBE}"/>
              </a:ext>
            </a:extLst>
          </p:cNvPr>
          <p:cNvGrpSpPr/>
          <p:nvPr/>
        </p:nvGrpSpPr>
        <p:grpSpPr>
          <a:xfrm>
            <a:off x="7384341" y="366402"/>
            <a:ext cx="355894" cy="355894"/>
            <a:chOff x="5810350" y="1833231"/>
            <a:chExt cx="865500" cy="865500"/>
          </a:xfrm>
        </p:grpSpPr>
        <p:sp>
          <p:nvSpPr>
            <p:cNvPr id="601" name="Google Shape;621;p41">
              <a:extLst>
                <a:ext uri="{FF2B5EF4-FFF2-40B4-BE49-F238E27FC236}">
                  <a16:creationId xmlns:a16="http://schemas.microsoft.com/office/drawing/2014/main" id="{E96734A3-3279-C56F-F76C-A0C3EFCE1CC9}"/>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22;p41">
              <a:extLst>
                <a:ext uri="{FF2B5EF4-FFF2-40B4-BE49-F238E27FC236}">
                  <a16:creationId xmlns:a16="http://schemas.microsoft.com/office/drawing/2014/main" id="{751AA8D5-897F-CDD7-3EB7-28CE58297696}"/>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23;p41">
              <a:extLst>
                <a:ext uri="{FF2B5EF4-FFF2-40B4-BE49-F238E27FC236}">
                  <a16:creationId xmlns:a16="http://schemas.microsoft.com/office/drawing/2014/main" id="{58623A56-8A1C-307B-E10B-834F556CB5CB}"/>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24;p41">
            <a:extLst>
              <a:ext uri="{FF2B5EF4-FFF2-40B4-BE49-F238E27FC236}">
                <a16:creationId xmlns:a16="http://schemas.microsoft.com/office/drawing/2014/main" id="{D1097980-C0B1-EC64-9D63-F67CF577C4A4}"/>
              </a:ext>
            </a:extLst>
          </p:cNvPr>
          <p:cNvGrpSpPr/>
          <p:nvPr/>
        </p:nvGrpSpPr>
        <p:grpSpPr>
          <a:xfrm>
            <a:off x="6865098" y="136785"/>
            <a:ext cx="229617" cy="229617"/>
            <a:chOff x="5810350" y="1833231"/>
            <a:chExt cx="865500" cy="865500"/>
          </a:xfrm>
        </p:grpSpPr>
        <p:sp>
          <p:nvSpPr>
            <p:cNvPr id="605" name="Google Shape;625;p41">
              <a:extLst>
                <a:ext uri="{FF2B5EF4-FFF2-40B4-BE49-F238E27FC236}">
                  <a16:creationId xmlns:a16="http://schemas.microsoft.com/office/drawing/2014/main" id="{000B5D64-FA88-7D04-2D2B-699B592AAC82}"/>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26;p41">
              <a:extLst>
                <a:ext uri="{FF2B5EF4-FFF2-40B4-BE49-F238E27FC236}">
                  <a16:creationId xmlns:a16="http://schemas.microsoft.com/office/drawing/2014/main" id="{4B6568FA-C28D-9B10-A465-7A177AC9FF8E}"/>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27;p41">
              <a:extLst>
                <a:ext uri="{FF2B5EF4-FFF2-40B4-BE49-F238E27FC236}">
                  <a16:creationId xmlns:a16="http://schemas.microsoft.com/office/drawing/2014/main" id="{C12AEAC7-BF54-2176-D40E-946E63BA286B}"/>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9" name="Group 578">
            <a:extLst>
              <a:ext uri="{FF2B5EF4-FFF2-40B4-BE49-F238E27FC236}">
                <a16:creationId xmlns:a16="http://schemas.microsoft.com/office/drawing/2014/main" id="{418779C3-D408-D9C6-7A0C-64D64C0E3241}"/>
              </a:ext>
            </a:extLst>
          </p:cNvPr>
          <p:cNvGrpSpPr/>
          <p:nvPr/>
        </p:nvGrpSpPr>
        <p:grpSpPr>
          <a:xfrm>
            <a:off x="-21289" y="782128"/>
            <a:ext cx="5209070" cy="3532725"/>
            <a:chOff x="-21289" y="1214300"/>
            <a:chExt cx="5209070" cy="3532725"/>
          </a:xfrm>
        </p:grpSpPr>
        <p:grpSp>
          <p:nvGrpSpPr>
            <p:cNvPr id="20" name="Group 19">
              <a:extLst>
                <a:ext uri="{FF2B5EF4-FFF2-40B4-BE49-F238E27FC236}">
                  <a16:creationId xmlns:a16="http://schemas.microsoft.com/office/drawing/2014/main" id="{46F703EB-3968-4156-8DE0-612AAE607B64}"/>
                </a:ext>
              </a:extLst>
            </p:cNvPr>
            <p:cNvGrpSpPr/>
            <p:nvPr/>
          </p:nvGrpSpPr>
          <p:grpSpPr>
            <a:xfrm>
              <a:off x="-21289" y="1214300"/>
              <a:ext cx="5209070" cy="3532725"/>
              <a:chOff x="58393" y="1188379"/>
              <a:chExt cx="5209070" cy="3532725"/>
            </a:xfrm>
          </p:grpSpPr>
          <p:sp>
            <p:nvSpPr>
              <p:cNvPr id="15" name="TextBox 14">
                <a:extLst>
                  <a:ext uri="{FF2B5EF4-FFF2-40B4-BE49-F238E27FC236}">
                    <a16:creationId xmlns:a16="http://schemas.microsoft.com/office/drawing/2014/main" id="{A4773F0A-016B-1C19-96B2-9AB2BBE47AF2}"/>
                  </a:ext>
                </a:extLst>
              </p:cNvPr>
              <p:cNvSpPr txBox="1"/>
              <p:nvPr/>
            </p:nvSpPr>
            <p:spPr>
              <a:xfrm>
                <a:off x="58393" y="2914629"/>
                <a:ext cx="319270" cy="400110"/>
              </a:xfrm>
              <a:prstGeom prst="rect">
                <a:avLst/>
              </a:prstGeom>
              <a:noFill/>
            </p:spPr>
            <p:txBody>
              <a:bodyPr wrap="square">
                <a:spAutoFit/>
              </a:bodyPr>
              <a:lstStyle/>
              <a:p>
                <a:r>
                  <a:rPr lang="en-US" sz="2000" b="1" dirty="0">
                    <a:solidFill>
                      <a:srgbClr val="D35C27"/>
                    </a:solidFill>
                  </a:rPr>
                  <a:t>A</a:t>
                </a:r>
                <a:endParaRPr lang="en-US" sz="2000" dirty="0">
                  <a:solidFill>
                    <a:srgbClr val="D35C27"/>
                  </a:solidFill>
                </a:endParaRPr>
              </a:p>
            </p:txBody>
          </p:sp>
          <p:grpSp>
            <p:nvGrpSpPr>
              <p:cNvPr id="9" name="Group 8">
                <a:extLst>
                  <a:ext uri="{FF2B5EF4-FFF2-40B4-BE49-F238E27FC236}">
                    <a16:creationId xmlns:a16="http://schemas.microsoft.com/office/drawing/2014/main" id="{174D9494-0958-8F4B-B090-2064EA167812}"/>
                  </a:ext>
                </a:extLst>
              </p:cNvPr>
              <p:cNvGrpSpPr/>
              <p:nvPr/>
            </p:nvGrpSpPr>
            <p:grpSpPr>
              <a:xfrm>
                <a:off x="377663" y="1246619"/>
                <a:ext cx="4636389" cy="3392676"/>
                <a:chOff x="149305" y="883103"/>
                <a:chExt cx="4354937" cy="3522581"/>
              </a:xfrm>
            </p:grpSpPr>
            <p:sp>
              <p:nvSpPr>
                <p:cNvPr id="7" name="Rectangle 6">
                  <a:extLst>
                    <a:ext uri="{FF2B5EF4-FFF2-40B4-BE49-F238E27FC236}">
                      <a16:creationId xmlns:a16="http://schemas.microsoft.com/office/drawing/2014/main" id="{485FDCDC-65AF-CECC-E796-729859EEBFBC}"/>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59269F94-2836-C503-7182-70CA6077C8EB}"/>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5AF521A-FB08-E324-B480-4D8E6CC90673}"/>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Box 15">
                <a:extLst>
                  <a:ext uri="{FF2B5EF4-FFF2-40B4-BE49-F238E27FC236}">
                    <a16:creationId xmlns:a16="http://schemas.microsoft.com/office/drawing/2014/main" id="{3C7B1AA3-CE4D-3478-566B-84493CCAD693}"/>
                  </a:ext>
                </a:extLst>
              </p:cNvPr>
              <p:cNvSpPr txBox="1"/>
              <p:nvPr/>
            </p:nvSpPr>
            <p:spPr>
              <a:xfrm>
                <a:off x="4948193" y="2891153"/>
                <a:ext cx="319270" cy="400110"/>
              </a:xfrm>
              <a:prstGeom prst="rect">
                <a:avLst/>
              </a:prstGeom>
              <a:noFill/>
            </p:spPr>
            <p:txBody>
              <a:bodyPr wrap="square">
                <a:spAutoFit/>
              </a:bodyPr>
              <a:lstStyle/>
              <a:p>
                <a:r>
                  <a:rPr lang="en-US" sz="2000" b="1" dirty="0">
                    <a:solidFill>
                      <a:srgbClr val="D35C27"/>
                    </a:solidFill>
                  </a:rPr>
                  <a:t>B</a:t>
                </a:r>
                <a:endParaRPr lang="en-US" sz="2000" dirty="0">
                  <a:solidFill>
                    <a:srgbClr val="D35C27"/>
                  </a:solidFill>
                </a:endParaRPr>
              </a:p>
            </p:txBody>
          </p:sp>
          <p:sp>
            <p:nvSpPr>
              <p:cNvPr id="18" name="TextBox 17">
                <a:extLst>
                  <a:ext uri="{FF2B5EF4-FFF2-40B4-BE49-F238E27FC236}">
                    <a16:creationId xmlns:a16="http://schemas.microsoft.com/office/drawing/2014/main" id="{848C3657-4755-74B5-8BF4-3D9D3D46BFB4}"/>
                  </a:ext>
                </a:extLst>
              </p:cNvPr>
              <p:cNvSpPr txBox="1"/>
              <p:nvPr/>
            </p:nvSpPr>
            <p:spPr>
              <a:xfrm>
                <a:off x="377663" y="3143767"/>
                <a:ext cx="724306"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600" dirty="0" err="1"/>
                  <a:t>Nước</a:t>
                </a:r>
                <a:endParaRPr lang="en-US" sz="1600" dirty="0"/>
              </a:p>
            </p:txBody>
          </p:sp>
          <p:sp>
            <p:nvSpPr>
              <p:cNvPr id="19" name="TextBox 18">
                <a:extLst>
                  <a:ext uri="{FF2B5EF4-FFF2-40B4-BE49-F238E27FC236}">
                    <a16:creationId xmlns:a16="http://schemas.microsoft.com/office/drawing/2014/main" id="{EDBB5070-FD65-E3AD-D0EC-33C118E088AB}"/>
                  </a:ext>
                </a:extLst>
              </p:cNvPr>
              <p:cNvSpPr txBox="1"/>
              <p:nvPr/>
            </p:nvSpPr>
            <p:spPr>
              <a:xfrm>
                <a:off x="377663" y="2699526"/>
                <a:ext cx="1151447"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600" dirty="0" err="1"/>
                  <a:t>Không</a:t>
                </a:r>
                <a:r>
                  <a:rPr lang="en-US" sz="1600" dirty="0"/>
                  <a:t> </a:t>
                </a:r>
                <a:r>
                  <a:rPr lang="en-US" sz="1600" dirty="0" err="1"/>
                  <a:t>khí</a:t>
                </a:r>
                <a:endParaRPr lang="en-US" sz="1600" dirty="0"/>
              </a:p>
            </p:txBody>
          </p:sp>
          <p:sp>
            <p:nvSpPr>
              <p:cNvPr id="4104" name="TextBox 4103">
                <a:extLst>
                  <a:ext uri="{FF2B5EF4-FFF2-40B4-BE49-F238E27FC236}">
                    <a16:creationId xmlns:a16="http://schemas.microsoft.com/office/drawing/2014/main" id="{E8F75A4C-E9E3-28C7-01DB-99EB02D5D002}"/>
                  </a:ext>
                </a:extLst>
              </p:cNvPr>
              <p:cNvSpPr txBox="1"/>
              <p:nvPr/>
            </p:nvSpPr>
            <p:spPr>
              <a:xfrm>
                <a:off x="2575313" y="3101271"/>
                <a:ext cx="319270" cy="400110"/>
              </a:xfrm>
              <a:prstGeom prst="rect">
                <a:avLst/>
              </a:prstGeom>
              <a:noFill/>
            </p:spPr>
            <p:txBody>
              <a:bodyPr wrap="square">
                <a:spAutoFit/>
              </a:bodyPr>
              <a:lstStyle/>
              <a:p>
                <a:r>
                  <a:rPr lang="en-US" sz="2000" b="1" dirty="0">
                    <a:solidFill>
                      <a:srgbClr val="0E2A47"/>
                    </a:solidFill>
                  </a:rPr>
                  <a:t>I</a:t>
                </a:r>
                <a:endParaRPr lang="en-US" sz="2000" dirty="0">
                  <a:solidFill>
                    <a:srgbClr val="0E2A47"/>
                  </a:solidFill>
                </a:endParaRPr>
              </a:p>
            </p:txBody>
          </p:sp>
          <p:sp>
            <p:nvSpPr>
              <p:cNvPr id="4105" name="TextBox 4104">
                <a:extLst>
                  <a:ext uri="{FF2B5EF4-FFF2-40B4-BE49-F238E27FC236}">
                    <a16:creationId xmlns:a16="http://schemas.microsoft.com/office/drawing/2014/main" id="{94D478AE-785F-C4EE-3413-6CCACEAA6DAC}"/>
                  </a:ext>
                </a:extLst>
              </p:cNvPr>
              <p:cNvSpPr txBox="1"/>
              <p:nvPr/>
            </p:nvSpPr>
            <p:spPr>
              <a:xfrm>
                <a:off x="793751" y="1637138"/>
                <a:ext cx="319270" cy="400110"/>
              </a:xfrm>
              <a:prstGeom prst="rect">
                <a:avLst/>
              </a:prstGeom>
              <a:noFill/>
            </p:spPr>
            <p:txBody>
              <a:bodyPr wrap="square">
                <a:spAutoFit/>
              </a:bodyPr>
              <a:lstStyle/>
              <a:p>
                <a:r>
                  <a:rPr lang="en-US" sz="2000" b="1" dirty="0">
                    <a:solidFill>
                      <a:srgbClr val="0E2A47"/>
                    </a:solidFill>
                  </a:rPr>
                  <a:t>S</a:t>
                </a:r>
                <a:endParaRPr lang="en-US" sz="2000" dirty="0">
                  <a:solidFill>
                    <a:srgbClr val="0E2A47"/>
                  </a:solidFill>
                </a:endParaRPr>
              </a:p>
            </p:txBody>
          </p:sp>
          <p:sp>
            <p:nvSpPr>
              <p:cNvPr id="4106" name="TextBox 4105">
                <a:extLst>
                  <a:ext uri="{FF2B5EF4-FFF2-40B4-BE49-F238E27FC236}">
                    <a16:creationId xmlns:a16="http://schemas.microsoft.com/office/drawing/2014/main" id="{AF227928-0EA0-59D1-4331-ADD36460A763}"/>
                  </a:ext>
                </a:extLst>
              </p:cNvPr>
              <p:cNvSpPr txBox="1"/>
              <p:nvPr/>
            </p:nvSpPr>
            <p:spPr>
              <a:xfrm>
                <a:off x="3593666" y="4320994"/>
                <a:ext cx="319270" cy="400110"/>
              </a:xfrm>
              <a:prstGeom prst="rect">
                <a:avLst/>
              </a:prstGeom>
              <a:noFill/>
            </p:spPr>
            <p:txBody>
              <a:bodyPr wrap="square">
                <a:spAutoFit/>
              </a:bodyPr>
              <a:lstStyle/>
              <a:p>
                <a:r>
                  <a:rPr lang="en-US" sz="2000" b="1" dirty="0">
                    <a:solidFill>
                      <a:srgbClr val="0E2A47"/>
                    </a:solidFill>
                  </a:rPr>
                  <a:t>R</a:t>
                </a:r>
                <a:endParaRPr lang="en-US" sz="2000" dirty="0">
                  <a:solidFill>
                    <a:srgbClr val="0E2A47"/>
                  </a:solidFill>
                </a:endParaRPr>
              </a:p>
            </p:txBody>
          </p:sp>
          <p:sp>
            <p:nvSpPr>
              <p:cNvPr id="4107" name="TextBox 4106">
                <a:extLst>
                  <a:ext uri="{FF2B5EF4-FFF2-40B4-BE49-F238E27FC236}">
                    <a16:creationId xmlns:a16="http://schemas.microsoft.com/office/drawing/2014/main" id="{616134F0-1B4F-BE68-E8B8-ED3DB756C34A}"/>
                  </a:ext>
                </a:extLst>
              </p:cNvPr>
              <p:cNvSpPr txBox="1"/>
              <p:nvPr/>
            </p:nvSpPr>
            <p:spPr>
              <a:xfrm>
                <a:off x="2423332" y="1188379"/>
                <a:ext cx="319270" cy="400110"/>
              </a:xfrm>
              <a:prstGeom prst="rect">
                <a:avLst/>
              </a:prstGeom>
              <a:noFill/>
            </p:spPr>
            <p:txBody>
              <a:bodyPr wrap="square">
                <a:spAutoFit/>
              </a:bodyPr>
              <a:lstStyle/>
              <a:p>
                <a:r>
                  <a:rPr lang="en-US" sz="2000" b="1" dirty="0">
                    <a:solidFill>
                      <a:srgbClr val="0E2A47"/>
                    </a:solidFill>
                  </a:rPr>
                  <a:t>N</a:t>
                </a:r>
                <a:endParaRPr lang="en-US" sz="2000" dirty="0">
                  <a:solidFill>
                    <a:srgbClr val="0E2A47"/>
                  </a:solidFill>
                </a:endParaRPr>
              </a:p>
            </p:txBody>
          </p:sp>
          <p:sp>
            <p:nvSpPr>
              <p:cNvPr id="4108" name="TextBox 4107">
                <a:extLst>
                  <a:ext uri="{FF2B5EF4-FFF2-40B4-BE49-F238E27FC236}">
                    <a16:creationId xmlns:a16="http://schemas.microsoft.com/office/drawing/2014/main" id="{373BB0EF-F737-3226-0D47-FC3A266ED577}"/>
                  </a:ext>
                </a:extLst>
              </p:cNvPr>
              <p:cNvSpPr txBox="1"/>
              <p:nvPr/>
            </p:nvSpPr>
            <p:spPr>
              <a:xfrm>
                <a:off x="2374680" y="4267924"/>
                <a:ext cx="473612" cy="400110"/>
              </a:xfrm>
              <a:prstGeom prst="rect">
                <a:avLst/>
              </a:prstGeom>
              <a:noFill/>
            </p:spPr>
            <p:txBody>
              <a:bodyPr wrap="square">
                <a:spAutoFit/>
              </a:bodyPr>
              <a:lstStyle/>
              <a:p>
                <a:r>
                  <a:rPr lang="en-US" sz="2000" b="1" dirty="0">
                    <a:solidFill>
                      <a:srgbClr val="0E2A47"/>
                    </a:solidFill>
                  </a:rPr>
                  <a:t>M</a:t>
                </a:r>
                <a:endParaRPr lang="en-US" sz="2000" dirty="0">
                  <a:solidFill>
                    <a:srgbClr val="0E2A47"/>
                  </a:solidFill>
                </a:endParaRPr>
              </a:p>
            </p:txBody>
          </p:sp>
          <p:sp>
            <p:nvSpPr>
              <p:cNvPr id="4111" name="TextBox 4110">
                <a:extLst>
                  <a:ext uri="{FF2B5EF4-FFF2-40B4-BE49-F238E27FC236}">
                    <a16:creationId xmlns:a16="http://schemas.microsoft.com/office/drawing/2014/main" id="{4F66FF09-0BAE-D9D0-0E48-BD2E69A5EF1D}"/>
                  </a:ext>
                </a:extLst>
              </p:cNvPr>
              <p:cNvSpPr txBox="1"/>
              <p:nvPr/>
            </p:nvSpPr>
            <p:spPr>
              <a:xfrm>
                <a:off x="2411641" y="2276199"/>
                <a:ext cx="354422"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dirty="0" err="1"/>
                  <a:t>i</a:t>
                </a:r>
                <a:endParaRPr lang="en-US" sz="1800" dirty="0"/>
              </a:p>
            </p:txBody>
          </p:sp>
          <p:sp>
            <p:nvSpPr>
              <p:cNvPr id="577" name="TextBox 576">
                <a:extLst>
                  <a:ext uri="{FF2B5EF4-FFF2-40B4-BE49-F238E27FC236}">
                    <a16:creationId xmlns:a16="http://schemas.microsoft.com/office/drawing/2014/main" id="{2489EBFB-F853-5124-F54C-A3E32496A329}"/>
                  </a:ext>
                </a:extLst>
              </p:cNvPr>
              <p:cNvSpPr txBox="1"/>
              <p:nvPr/>
            </p:nvSpPr>
            <p:spPr>
              <a:xfrm>
                <a:off x="2872821" y="3688042"/>
                <a:ext cx="354422"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dirty="0"/>
                  <a:t>r</a:t>
                </a:r>
              </a:p>
            </p:txBody>
          </p:sp>
        </p:grpSp>
        <p:cxnSp>
          <p:nvCxnSpPr>
            <p:cNvPr id="22" name="Straight Connector 21">
              <a:extLst>
                <a:ext uri="{FF2B5EF4-FFF2-40B4-BE49-F238E27FC236}">
                  <a16:creationId xmlns:a16="http://schemas.microsoft.com/office/drawing/2014/main" id="{21A7DD44-C675-EF9E-DFC0-1A40F5ACCD9E}"/>
                </a:ext>
              </a:extLst>
            </p:cNvPr>
            <p:cNvCxnSpPr>
              <a:cxnSpLocks/>
            </p:cNvCxnSpPr>
            <p:nvPr/>
          </p:nvCxnSpPr>
          <p:spPr>
            <a:xfrm>
              <a:off x="2731828" y="1348740"/>
              <a:ext cx="0" cy="3316475"/>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4099" name="Group 4098">
              <a:extLst>
                <a:ext uri="{FF2B5EF4-FFF2-40B4-BE49-F238E27FC236}">
                  <a16:creationId xmlns:a16="http://schemas.microsoft.com/office/drawing/2014/main" id="{1D6118F3-6176-B6B0-6503-4988A4955FFF}"/>
                </a:ext>
              </a:extLst>
            </p:cNvPr>
            <p:cNvGrpSpPr/>
            <p:nvPr/>
          </p:nvGrpSpPr>
          <p:grpSpPr>
            <a:xfrm rot="21144240">
              <a:off x="1188810" y="1839321"/>
              <a:ext cx="1456130" cy="1411289"/>
              <a:chOff x="1022287" y="1484770"/>
              <a:chExt cx="1456130" cy="1411289"/>
            </a:xfrm>
          </p:grpSpPr>
          <p:cxnSp>
            <p:nvCxnSpPr>
              <p:cNvPr id="4097" name="Straight Connector 4096">
                <a:extLst>
                  <a:ext uri="{FF2B5EF4-FFF2-40B4-BE49-F238E27FC236}">
                    <a16:creationId xmlns:a16="http://schemas.microsoft.com/office/drawing/2014/main" id="{C8F40336-EE39-8256-0E1C-46BE4904262D}"/>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174E103-4526-4FAB-D2BC-A92CE614628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01" name="Group 4100">
              <a:extLst>
                <a:ext uri="{FF2B5EF4-FFF2-40B4-BE49-F238E27FC236}">
                  <a16:creationId xmlns:a16="http://schemas.microsoft.com/office/drawing/2014/main" id="{3AE8D1E8-DF6F-841F-4028-F480B98A2D80}"/>
                </a:ext>
              </a:extLst>
            </p:cNvPr>
            <p:cNvGrpSpPr/>
            <p:nvPr/>
          </p:nvGrpSpPr>
          <p:grpSpPr>
            <a:xfrm rot="1085472">
              <a:off x="2516297" y="3303622"/>
              <a:ext cx="1234998" cy="1196966"/>
              <a:chOff x="1022287" y="1484770"/>
              <a:chExt cx="1456130" cy="1411289"/>
            </a:xfrm>
          </p:grpSpPr>
          <p:cxnSp>
            <p:nvCxnSpPr>
              <p:cNvPr id="4102" name="Straight Connector 4101">
                <a:extLst>
                  <a:ext uri="{FF2B5EF4-FFF2-40B4-BE49-F238E27FC236}">
                    <a16:creationId xmlns:a16="http://schemas.microsoft.com/office/drawing/2014/main" id="{BAC4552B-B73A-137D-8781-D23284AD6D1A}"/>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4103" name="Straight Arrow Connector 4102">
                <a:extLst>
                  <a:ext uri="{FF2B5EF4-FFF2-40B4-BE49-F238E27FC236}">
                    <a16:creationId xmlns:a16="http://schemas.microsoft.com/office/drawing/2014/main" id="{B9B2478F-443F-6007-5345-575BBD10973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4110" name="Arc 4109">
              <a:extLst>
                <a:ext uri="{FF2B5EF4-FFF2-40B4-BE49-F238E27FC236}">
                  <a16:creationId xmlns:a16="http://schemas.microsoft.com/office/drawing/2014/main" id="{95BA183B-9C2A-EF2C-CC88-BE98C5C4F3B0}"/>
                </a:ext>
              </a:extLst>
            </p:cNvPr>
            <p:cNvSpPr/>
            <p:nvPr/>
          </p:nvSpPr>
          <p:spPr>
            <a:xfrm rot="17723438">
              <a:off x="2364198" y="2687702"/>
              <a:ext cx="405827" cy="384696"/>
            </a:xfrm>
            <a:prstGeom prst="arc">
              <a:avLst>
                <a:gd name="adj1" fmla="val 14673989"/>
                <a:gd name="adj2" fmla="val 1405089"/>
              </a:avLst>
            </a:prstGeom>
            <a:ln w="19050">
              <a:solidFill>
                <a:srgbClr val="0E2A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6" name="Arc 575">
              <a:extLst>
                <a:ext uri="{FF2B5EF4-FFF2-40B4-BE49-F238E27FC236}">
                  <a16:creationId xmlns:a16="http://schemas.microsoft.com/office/drawing/2014/main" id="{2120ED27-3772-B613-E1C8-AC1F16CB539B}"/>
                </a:ext>
              </a:extLst>
            </p:cNvPr>
            <p:cNvSpPr/>
            <p:nvPr/>
          </p:nvSpPr>
          <p:spPr>
            <a:xfrm rot="7230808">
              <a:off x="2695181" y="3480430"/>
              <a:ext cx="318141" cy="301576"/>
            </a:xfrm>
            <a:prstGeom prst="arc">
              <a:avLst>
                <a:gd name="adj1" fmla="val 14673989"/>
                <a:gd name="adj2" fmla="val 1405089"/>
              </a:avLst>
            </a:prstGeom>
            <a:ln w="19050">
              <a:solidFill>
                <a:srgbClr val="0E2A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8" name="Arc 577">
              <a:extLst>
                <a:ext uri="{FF2B5EF4-FFF2-40B4-BE49-F238E27FC236}">
                  <a16:creationId xmlns:a16="http://schemas.microsoft.com/office/drawing/2014/main" id="{FD141C6F-C842-7784-8201-921C6EDA789B}"/>
                </a:ext>
              </a:extLst>
            </p:cNvPr>
            <p:cNvSpPr/>
            <p:nvPr/>
          </p:nvSpPr>
          <p:spPr>
            <a:xfrm rot="7230808">
              <a:off x="2698240" y="3458849"/>
              <a:ext cx="282885" cy="268156"/>
            </a:xfrm>
            <a:prstGeom prst="arc">
              <a:avLst>
                <a:gd name="adj1" fmla="val 14673989"/>
                <a:gd name="adj2" fmla="val 1405089"/>
              </a:avLst>
            </a:prstGeom>
            <a:ln w="19050">
              <a:solidFill>
                <a:srgbClr val="0E2A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80" name="TextBox 579">
            <a:extLst>
              <a:ext uri="{FF2B5EF4-FFF2-40B4-BE49-F238E27FC236}">
                <a16:creationId xmlns:a16="http://schemas.microsoft.com/office/drawing/2014/main" id="{12FEFEAB-E8AC-F892-B0A6-27BD131409F6}"/>
              </a:ext>
            </a:extLst>
          </p:cNvPr>
          <p:cNvSpPr txBox="1"/>
          <p:nvPr/>
        </p:nvSpPr>
        <p:spPr>
          <a:xfrm>
            <a:off x="5184914" y="1250316"/>
            <a:ext cx="2319871"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dirty="0"/>
              <a:t>SI</a:t>
            </a:r>
            <a:r>
              <a:rPr lang="vi-VN" sz="1800" dirty="0"/>
              <a:t>: </a:t>
            </a:r>
            <a:r>
              <a:rPr lang="en-US" sz="1800" dirty="0" err="1"/>
              <a:t>tia</a:t>
            </a:r>
            <a:r>
              <a:rPr lang="en-US" sz="1800" dirty="0"/>
              <a:t> </a:t>
            </a:r>
            <a:r>
              <a:rPr lang="en-US" sz="1800" dirty="0" err="1"/>
              <a:t>tới</a:t>
            </a:r>
            <a:endParaRPr lang="en-US" sz="1800" dirty="0"/>
          </a:p>
        </p:txBody>
      </p:sp>
      <p:sp>
        <p:nvSpPr>
          <p:cNvPr id="582" name="TextBox 581">
            <a:extLst>
              <a:ext uri="{FF2B5EF4-FFF2-40B4-BE49-F238E27FC236}">
                <a16:creationId xmlns:a16="http://schemas.microsoft.com/office/drawing/2014/main" id="{5E9A32C3-C86B-FBC8-827D-EA4F385722F7}"/>
              </a:ext>
            </a:extLst>
          </p:cNvPr>
          <p:cNvSpPr txBox="1"/>
          <p:nvPr/>
        </p:nvSpPr>
        <p:spPr>
          <a:xfrm>
            <a:off x="5193698" y="1660839"/>
            <a:ext cx="3987487"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dirty="0"/>
              <a:t>I</a:t>
            </a:r>
            <a:r>
              <a:rPr lang="vi-VN" sz="1800" dirty="0"/>
              <a:t>: </a:t>
            </a:r>
            <a:r>
              <a:rPr lang="en-US" sz="1800" dirty="0" err="1"/>
              <a:t>điểm</a:t>
            </a:r>
            <a:r>
              <a:rPr lang="en-US" sz="1800" dirty="0"/>
              <a:t> </a:t>
            </a:r>
            <a:r>
              <a:rPr lang="en-US" sz="1800" dirty="0" err="1"/>
              <a:t>tới</a:t>
            </a:r>
            <a:endParaRPr lang="en-US" sz="1800" dirty="0"/>
          </a:p>
        </p:txBody>
      </p:sp>
      <p:sp>
        <p:nvSpPr>
          <p:cNvPr id="583" name="TextBox 582">
            <a:extLst>
              <a:ext uri="{FF2B5EF4-FFF2-40B4-BE49-F238E27FC236}">
                <a16:creationId xmlns:a16="http://schemas.microsoft.com/office/drawing/2014/main" id="{831EE223-FABE-D43A-FE11-4A0BB47F8BA8}"/>
              </a:ext>
            </a:extLst>
          </p:cNvPr>
          <p:cNvSpPr txBox="1"/>
          <p:nvPr/>
        </p:nvSpPr>
        <p:spPr>
          <a:xfrm>
            <a:off x="5202482" y="2071362"/>
            <a:ext cx="3987487"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dirty="0"/>
              <a:t>IR</a:t>
            </a:r>
            <a:r>
              <a:rPr lang="vi-VN" sz="1800" dirty="0"/>
              <a:t>: </a:t>
            </a:r>
            <a:r>
              <a:rPr lang="vi-VN" sz="1800" dirty="0">
                <a:solidFill>
                  <a:srgbClr val="2B2928"/>
                </a:solidFill>
                <a:ea typeface="Times New Roman" panose="02020603050405020304" pitchFamily="18" charset="0"/>
              </a:rPr>
              <a:t>tia khúc xạ</a:t>
            </a:r>
            <a:endParaRPr lang="en-US" sz="1800" dirty="0"/>
          </a:p>
        </p:txBody>
      </p:sp>
      <p:sp>
        <p:nvSpPr>
          <p:cNvPr id="584" name="TextBox 583">
            <a:extLst>
              <a:ext uri="{FF2B5EF4-FFF2-40B4-BE49-F238E27FC236}">
                <a16:creationId xmlns:a16="http://schemas.microsoft.com/office/drawing/2014/main" id="{8726EA1A-F26F-1BDB-E65C-F2DD31BC95C7}"/>
              </a:ext>
            </a:extLst>
          </p:cNvPr>
          <p:cNvSpPr txBox="1"/>
          <p:nvPr/>
        </p:nvSpPr>
        <p:spPr>
          <a:xfrm>
            <a:off x="5211266" y="2481885"/>
            <a:ext cx="3987487"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dirty="0"/>
              <a:t>MN</a:t>
            </a:r>
            <a:r>
              <a:rPr lang="vi-VN" sz="1800" dirty="0"/>
              <a:t>: </a:t>
            </a:r>
            <a:r>
              <a:rPr lang="vi-VN" sz="1800" dirty="0">
                <a:solidFill>
                  <a:srgbClr val="2B2928"/>
                </a:solidFill>
                <a:ea typeface="Times New Roman" panose="02020603050405020304" pitchFamily="18" charset="0"/>
              </a:rPr>
              <a:t>pháp tuyến tại điểm tới </a:t>
            </a:r>
            <a:r>
              <a:rPr lang="vi-VN" sz="1800" b="1" dirty="0">
                <a:solidFill>
                  <a:srgbClr val="2B2928"/>
                </a:solidFill>
                <a:ea typeface="Times New Roman" panose="02020603050405020304" pitchFamily="18" charset="0"/>
              </a:rPr>
              <a:t>I</a:t>
            </a:r>
            <a:endParaRPr lang="en-US" sz="1800" b="1" dirty="0"/>
          </a:p>
        </p:txBody>
      </p:sp>
      <mc:AlternateContent xmlns:mc="http://schemas.openxmlformats.org/markup-compatibility/2006" xmlns:a14="http://schemas.microsoft.com/office/drawing/2010/main">
        <mc:Choice Requires="a14">
          <p:sp>
            <p:nvSpPr>
              <p:cNvPr id="585" name="TextBox 584">
                <a:extLst>
                  <a:ext uri="{FF2B5EF4-FFF2-40B4-BE49-F238E27FC236}">
                    <a16:creationId xmlns:a16="http://schemas.microsoft.com/office/drawing/2014/main" id="{128A3C27-AF1C-BCF0-306D-7343A66B887C}"/>
                  </a:ext>
                </a:extLst>
              </p:cNvPr>
              <p:cNvSpPr txBox="1"/>
              <p:nvPr/>
            </p:nvSpPr>
            <p:spPr>
              <a:xfrm>
                <a:off x="5220050" y="2892408"/>
                <a:ext cx="3987487" cy="423834"/>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vi-VN" sz="1800" b="1" dirty="0"/>
                  <a:t>i = </a:t>
                </a:r>
                <a14:m>
                  <m:oMath xmlns:m="http://schemas.openxmlformats.org/officeDocument/2006/math">
                    <m:acc>
                      <m:accPr>
                        <m:chr m:val="̂"/>
                        <m:ctrlPr>
                          <a:rPr lang="vi-VN" sz="1800" b="1" i="1" smtClean="0">
                            <a:latin typeface="Cambria Math" panose="02040503050406030204" pitchFamily="18" charset="0"/>
                          </a:rPr>
                        </m:ctrlPr>
                      </m:accPr>
                      <m:e>
                        <m:r>
                          <m:rPr>
                            <m:nor/>
                          </m:rPr>
                          <a:rPr lang="vi-VN" sz="1800" b="1" dirty="0"/>
                          <m:t>SIN</m:t>
                        </m:r>
                      </m:e>
                    </m:acc>
                  </m:oMath>
                </a14:m>
                <a:r>
                  <a:rPr lang="vi-VN" sz="1800" b="1" dirty="0"/>
                  <a:t> </a:t>
                </a:r>
                <a:r>
                  <a:rPr lang="vi-VN" sz="1800" dirty="0"/>
                  <a:t>: </a:t>
                </a:r>
                <a:r>
                  <a:rPr lang="vi-VN" sz="1800" dirty="0">
                    <a:solidFill>
                      <a:srgbClr val="2B2928"/>
                    </a:solidFill>
                    <a:ea typeface="Times New Roman" panose="02020603050405020304" pitchFamily="18" charset="0"/>
                  </a:rPr>
                  <a:t>góc tới</a:t>
                </a:r>
                <a:endParaRPr lang="en-US" sz="1800" dirty="0"/>
              </a:p>
            </p:txBody>
          </p:sp>
        </mc:Choice>
        <mc:Fallback xmlns="">
          <p:sp>
            <p:nvSpPr>
              <p:cNvPr id="585" name="TextBox 584">
                <a:extLst>
                  <a:ext uri="{FF2B5EF4-FFF2-40B4-BE49-F238E27FC236}">
                    <a16:creationId xmlns:a16="http://schemas.microsoft.com/office/drawing/2014/main" id="{128A3C27-AF1C-BCF0-306D-7343A66B887C}"/>
                  </a:ext>
                </a:extLst>
              </p:cNvPr>
              <p:cNvSpPr txBox="1">
                <a:spLocks noRot="1" noChangeAspect="1" noMove="1" noResize="1" noEditPoints="1" noAdjustHandles="1" noChangeArrowheads="1" noChangeShapeType="1" noTextEdit="1"/>
              </p:cNvSpPr>
              <p:nvPr/>
            </p:nvSpPr>
            <p:spPr>
              <a:xfrm>
                <a:off x="5220050" y="2892408"/>
                <a:ext cx="3987487" cy="423834"/>
              </a:xfrm>
              <a:prstGeom prst="rect">
                <a:avLst/>
              </a:prstGeom>
              <a:blipFill>
                <a:blip r:embed="rId3"/>
                <a:stretch>
                  <a:fillRect l="-1223"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7" name="TextBox 586">
                <a:extLst>
                  <a:ext uri="{FF2B5EF4-FFF2-40B4-BE49-F238E27FC236}">
                    <a16:creationId xmlns:a16="http://schemas.microsoft.com/office/drawing/2014/main" id="{47BABD5D-14FF-7344-EADC-14240B138B64}"/>
                  </a:ext>
                </a:extLst>
              </p:cNvPr>
              <p:cNvSpPr txBox="1"/>
              <p:nvPr/>
            </p:nvSpPr>
            <p:spPr>
              <a:xfrm>
                <a:off x="5220050" y="3300791"/>
                <a:ext cx="3987487" cy="423834"/>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vi-VN" sz="1800" b="1" dirty="0"/>
                  <a:t>I</a:t>
                </a:r>
                <a:r>
                  <a:rPr lang="en-US" sz="1800" b="1" dirty="0"/>
                  <a:t>’</a:t>
                </a:r>
                <a:r>
                  <a:rPr lang="vi-VN" sz="1800" b="1" dirty="0"/>
                  <a:t> = </a:t>
                </a:r>
                <a14:m>
                  <m:oMath xmlns:m="http://schemas.openxmlformats.org/officeDocument/2006/math">
                    <m:acc>
                      <m:accPr>
                        <m:chr m:val="̂"/>
                        <m:ctrlPr>
                          <a:rPr lang="vi-VN" sz="1800" b="1" i="1" smtClean="0">
                            <a:latin typeface="Cambria Math" panose="02040503050406030204" pitchFamily="18" charset="0"/>
                          </a:rPr>
                        </m:ctrlPr>
                      </m:accPr>
                      <m:e>
                        <m:r>
                          <m:rPr>
                            <m:nor/>
                          </m:rPr>
                          <a:rPr lang="en-US" sz="1800" b="1" i="0" dirty="0" smtClean="0"/>
                          <m:t>R</m:t>
                        </m:r>
                        <m:r>
                          <m:rPr>
                            <m:nor/>
                          </m:rPr>
                          <a:rPr lang="vi-VN" sz="1800" b="1" dirty="0"/>
                          <m:t>IN</m:t>
                        </m:r>
                        <m:r>
                          <m:rPr>
                            <m:nor/>
                          </m:rPr>
                          <a:rPr lang="en-US" sz="1800" b="1" i="0" dirty="0" smtClean="0"/>
                          <m:t>′</m:t>
                        </m:r>
                      </m:e>
                    </m:acc>
                  </m:oMath>
                </a14:m>
                <a:r>
                  <a:rPr lang="vi-VN" sz="1800" b="1" dirty="0"/>
                  <a:t> </a:t>
                </a:r>
                <a:r>
                  <a:rPr lang="vi-VN" sz="1800" dirty="0"/>
                  <a:t>: </a:t>
                </a:r>
                <a:r>
                  <a:rPr lang="vi-VN" sz="1800" dirty="0">
                    <a:solidFill>
                      <a:srgbClr val="2B2928"/>
                    </a:solidFill>
                    <a:ea typeface="Times New Roman" panose="02020603050405020304" pitchFamily="18" charset="0"/>
                  </a:rPr>
                  <a:t>góc </a:t>
                </a:r>
                <a:r>
                  <a:rPr lang="en-US" sz="1800" dirty="0" err="1">
                    <a:solidFill>
                      <a:srgbClr val="2B2928"/>
                    </a:solidFill>
                    <a:ea typeface="Times New Roman" panose="02020603050405020304" pitchFamily="18" charset="0"/>
                  </a:rPr>
                  <a:t>khúc</a:t>
                </a:r>
                <a:r>
                  <a:rPr lang="en-US" sz="1800" dirty="0">
                    <a:solidFill>
                      <a:srgbClr val="2B2928"/>
                    </a:solidFill>
                    <a:ea typeface="Times New Roman" panose="02020603050405020304" pitchFamily="18" charset="0"/>
                  </a:rPr>
                  <a:t> </a:t>
                </a:r>
                <a:r>
                  <a:rPr lang="en-US" sz="1800" dirty="0" err="1">
                    <a:solidFill>
                      <a:srgbClr val="2B2928"/>
                    </a:solidFill>
                    <a:ea typeface="Times New Roman" panose="02020603050405020304" pitchFamily="18" charset="0"/>
                  </a:rPr>
                  <a:t>xạ</a:t>
                </a:r>
                <a:endParaRPr lang="en-US" sz="1800" dirty="0"/>
              </a:p>
            </p:txBody>
          </p:sp>
        </mc:Choice>
        <mc:Fallback xmlns="">
          <p:sp>
            <p:nvSpPr>
              <p:cNvPr id="587" name="TextBox 586">
                <a:extLst>
                  <a:ext uri="{FF2B5EF4-FFF2-40B4-BE49-F238E27FC236}">
                    <a16:creationId xmlns:a16="http://schemas.microsoft.com/office/drawing/2014/main" id="{47BABD5D-14FF-7344-EADC-14240B138B64}"/>
                  </a:ext>
                </a:extLst>
              </p:cNvPr>
              <p:cNvSpPr txBox="1">
                <a:spLocks noRot="1" noChangeAspect="1" noMove="1" noResize="1" noEditPoints="1" noAdjustHandles="1" noChangeArrowheads="1" noChangeShapeType="1" noTextEdit="1"/>
              </p:cNvSpPr>
              <p:nvPr/>
            </p:nvSpPr>
            <p:spPr>
              <a:xfrm>
                <a:off x="5220050" y="3300791"/>
                <a:ext cx="3987487" cy="423834"/>
              </a:xfrm>
              <a:prstGeom prst="rect">
                <a:avLst/>
              </a:prstGeom>
              <a:blipFill>
                <a:blip r:embed="rId4"/>
                <a:stretch>
                  <a:fillRect l="-1223" b="-18571"/>
                </a:stretch>
              </a:blipFill>
            </p:spPr>
            <p:txBody>
              <a:bodyPr/>
              <a:lstStyle/>
              <a:p>
                <a:r>
                  <a:rPr lang="en-US">
                    <a:noFill/>
                  </a:rPr>
                  <a:t> </a:t>
                </a:r>
              </a:p>
            </p:txBody>
          </p:sp>
        </mc:Fallback>
      </mc:AlternateContent>
      <p:sp>
        <p:nvSpPr>
          <p:cNvPr id="588" name="TextBox 587">
            <a:extLst>
              <a:ext uri="{FF2B5EF4-FFF2-40B4-BE49-F238E27FC236}">
                <a16:creationId xmlns:a16="http://schemas.microsoft.com/office/drawing/2014/main" id="{5ED8A003-5B23-BC6F-9CB5-C70D3CE5320D}"/>
              </a:ext>
            </a:extLst>
          </p:cNvPr>
          <p:cNvSpPr txBox="1"/>
          <p:nvPr/>
        </p:nvSpPr>
        <p:spPr>
          <a:xfrm>
            <a:off x="5226619" y="3785453"/>
            <a:ext cx="3619400"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vi-VN" sz="1800" dirty="0">
                <a:solidFill>
                  <a:srgbClr val="2B2928"/>
                </a:solidFill>
                <a:ea typeface="Times New Roman" panose="02020603050405020304" pitchFamily="18" charset="0"/>
              </a:rPr>
              <a:t>Mặt phẳng chứa tia t</a:t>
            </a:r>
            <a:r>
              <a:rPr lang="en-US" sz="1800" dirty="0" err="1">
                <a:solidFill>
                  <a:srgbClr val="2B2928"/>
                </a:solidFill>
                <a:ea typeface="Times New Roman" panose="02020603050405020304" pitchFamily="18" charset="0"/>
              </a:rPr>
              <a:t>ới</a:t>
            </a:r>
            <a:r>
              <a:rPr lang="vi-VN" sz="1800" dirty="0">
                <a:solidFill>
                  <a:srgbClr val="2B2928"/>
                </a:solidFill>
                <a:ea typeface="Times New Roman" panose="02020603050405020304" pitchFamily="18" charset="0"/>
              </a:rPr>
              <a:t> và pháp tuyến được gọi là mặt phẳng tới.</a:t>
            </a:r>
            <a:endParaRPr lang="en-US" sz="1800" dirty="0">
              <a:solidFill>
                <a:srgbClr val="2B2928"/>
              </a:solidFill>
              <a:ea typeface="Times New Roman" panose="02020603050405020304" pitchFamily="18" charset="0"/>
            </a:endParaRPr>
          </a:p>
        </p:txBody>
      </p:sp>
      <p:sp>
        <p:nvSpPr>
          <p:cNvPr id="4" name="TextBox 3">
            <a:extLst>
              <a:ext uri="{FF2B5EF4-FFF2-40B4-BE49-F238E27FC236}">
                <a16:creationId xmlns:a16="http://schemas.microsoft.com/office/drawing/2014/main" id="{F4E2431B-0AC6-73CA-72D5-E4ABAF1FD018}"/>
              </a:ext>
            </a:extLst>
          </p:cNvPr>
          <p:cNvSpPr txBox="1"/>
          <p:nvPr/>
        </p:nvSpPr>
        <p:spPr>
          <a:xfrm>
            <a:off x="83436" y="121105"/>
            <a:ext cx="3804559" cy="430887"/>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rgbClr val="002C74"/>
                </a:solidFill>
                <a:latin typeface="Fira Sans Condensed Medium" panose="020B0603050000020004" pitchFamily="34" charset="0"/>
              </a:rPr>
              <a:t>II.2. </a:t>
            </a:r>
            <a:r>
              <a:rPr lang="en-US" sz="2200" dirty="0" err="1">
                <a:solidFill>
                  <a:srgbClr val="002C74"/>
                </a:solidFill>
                <a:latin typeface="Fira Sans Condensed Medium" panose="020B0603050000020004" pitchFamily="34" charset="0"/>
              </a:rPr>
              <a:t>Định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luật</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khúc</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xạ</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ánh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sáng</a:t>
            </a:r>
            <a:endParaRPr kumimoji="0" lang="en-US" sz="2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79"/>
                                        </p:tgtEl>
                                        <p:attrNameLst>
                                          <p:attrName>style.visibility</p:attrName>
                                        </p:attrNameLst>
                                      </p:cBhvr>
                                      <p:to>
                                        <p:strVal val="visible"/>
                                      </p:to>
                                    </p:set>
                                    <p:animEffect transition="in" filter="randombar(horizontal)">
                                      <p:cBhvr>
                                        <p:cTn id="7" dur="500"/>
                                        <p:tgtEl>
                                          <p:spTgt spid="5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1"/>
                                        </p:tgtEl>
                                        <p:attrNameLst>
                                          <p:attrName>style.visibility</p:attrName>
                                        </p:attrNameLst>
                                      </p:cBhvr>
                                      <p:to>
                                        <p:strVal val="visible"/>
                                      </p:to>
                                    </p:set>
                                    <p:animEffect transition="in" filter="fade">
                                      <p:cBhvr>
                                        <p:cTn id="10" dur="500"/>
                                        <p:tgtEl>
                                          <p:spTgt spid="591"/>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594"/>
                                        </p:tgtEl>
                                        <p:attrNameLst>
                                          <p:attrName>style.visibility</p:attrName>
                                        </p:attrNameLst>
                                      </p:cBhvr>
                                      <p:to>
                                        <p:strVal val="visible"/>
                                      </p:to>
                                    </p:set>
                                    <p:animEffect transition="in" filter="fade">
                                      <p:cBhvr>
                                        <p:cTn id="15" dur="500"/>
                                        <p:tgtEl>
                                          <p:spTgt spid="594"/>
                                        </p:tgtEl>
                                      </p:cBhvr>
                                    </p:animEffect>
                                    <p:anim calcmode="lin" valueType="num">
                                      <p:cBhvr>
                                        <p:cTn id="16" dur="500" fill="hold"/>
                                        <p:tgtEl>
                                          <p:spTgt spid="594"/>
                                        </p:tgtEl>
                                        <p:attrNameLst>
                                          <p:attrName>ppt_x</p:attrName>
                                        </p:attrNameLst>
                                      </p:cBhvr>
                                      <p:tavLst>
                                        <p:tav tm="0">
                                          <p:val>
                                            <p:strVal val="#ppt_x"/>
                                          </p:val>
                                        </p:tav>
                                        <p:tav tm="100000">
                                          <p:val>
                                            <p:strVal val="#ppt_x"/>
                                          </p:val>
                                        </p:tav>
                                      </p:tavLst>
                                    </p:anim>
                                    <p:anim calcmode="lin" valueType="num">
                                      <p:cBhvr>
                                        <p:cTn id="17" dur="500" fill="hold"/>
                                        <p:tgtEl>
                                          <p:spTgt spid="594"/>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47" presetClass="entr" presetSubtype="0" fill="hold" grpId="0" nodeType="afterEffect">
                                  <p:stCondLst>
                                    <p:cond delay="0"/>
                                  </p:stCondLst>
                                  <p:childTnLst>
                                    <p:set>
                                      <p:cBhvr>
                                        <p:cTn id="20" dur="1" fill="hold">
                                          <p:stCondLst>
                                            <p:cond delay="0"/>
                                          </p:stCondLst>
                                        </p:cTn>
                                        <p:tgtEl>
                                          <p:spTgt spid="580"/>
                                        </p:tgtEl>
                                        <p:attrNameLst>
                                          <p:attrName>style.visibility</p:attrName>
                                        </p:attrNameLst>
                                      </p:cBhvr>
                                      <p:to>
                                        <p:strVal val="visible"/>
                                      </p:to>
                                    </p:set>
                                    <p:animEffect transition="in" filter="fade">
                                      <p:cBhvr>
                                        <p:cTn id="21" dur="500"/>
                                        <p:tgtEl>
                                          <p:spTgt spid="580"/>
                                        </p:tgtEl>
                                      </p:cBhvr>
                                    </p:animEffect>
                                    <p:anim calcmode="lin" valueType="num">
                                      <p:cBhvr>
                                        <p:cTn id="22" dur="500" fill="hold"/>
                                        <p:tgtEl>
                                          <p:spTgt spid="580"/>
                                        </p:tgtEl>
                                        <p:attrNameLst>
                                          <p:attrName>ppt_x</p:attrName>
                                        </p:attrNameLst>
                                      </p:cBhvr>
                                      <p:tavLst>
                                        <p:tav tm="0">
                                          <p:val>
                                            <p:strVal val="#ppt_x"/>
                                          </p:val>
                                        </p:tav>
                                        <p:tav tm="100000">
                                          <p:val>
                                            <p:strVal val="#ppt_x"/>
                                          </p:val>
                                        </p:tav>
                                      </p:tavLst>
                                    </p:anim>
                                    <p:anim calcmode="lin" valueType="num">
                                      <p:cBhvr>
                                        <p:cTn id="23" dur="500" fill="hold"/>
                                        <p:tgtEl>
                                          <p:spTgt spid="580"/>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7" presetClass="entr" presetSubtype="0" fill="hold" grpId="0" nodeType="afterEffect">
                                  <p:stCondLst>
                                    <p:cond delay="0"/>
                                  </p:stCondLst>
                                  <p:childTnLst>
                                    <p:set>
                                      <p:cBhvr>
                                        <p:cTn id="26" dur="1" fill="hold">
                                          <p:stCondLst>
                                            <p:cond delay="0"/>
                                          </p:stCondLst>
                                        </p:cTn>
                                        <p:tgtEl>
                                          <p:spTgt spid="582"/>
                                        </p:tgtEl>
                                        <p:attrNameLst>
                                          <p:attrName>style.visibility</p:attrName>
                                        </p:attrNameLst>
                                      </p:cBhvr>
                                      <p:to>
                                        <p:strVal val="visible"/>
                                      </p:to>
                                    </p:set>
                                    <p:animEffect transition="in" filter="fade">
                                      <p:cBhvr>
                                        <p:cTn id="27" dur="500"/>
                                        <p:tgtEl>
                                          <p:spTgt spid="582"/>
                                        </p:tgtEl>
                                      </p:cBhvr>
                                    </p:animEffect>
                                    <p:anim calcmode="lin" valueType="num">
                                      <p:cBhvr>
                                        <p:cTn id="28" dur="500" fill="hold"/>
                                        <p:tgtEl>
                                          <p:spTgt spid="582"/>
                                        </p:tgtEl>
                                        <p:attrNameLst>
                                          <p:attrName>ppt_x</p:attrName>
                                        </p:attrNameLst>
                                      </p:cBhvr>
                                      <p:tavLst>
                                        <p:tav tm="0">
                                          <p:val>
                                            <p:strVal val="#ppt_x"/>
                                          </p:val>
                                        </p:tav>
                                        <p:tav tm="100000">
                                          <p:val>
                                            <p:strVal val="#ppt_x"/>
                                          </p:val>
                                        </p:tav>
                                      </p:tavLst>
                                    </p:anim>
                                    <p:anim calcmode="lin" valueType="num">
                                      <p:cBhvr>
                                        <p:cTn id="29" dur="500" fill="hold"/>
                                        <p:tgtEl>
                                          <p:spTgt spid="582"/>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7" presetClass="entr" presetSubtype="0" fill="hold" grpId="0" nodeType="afterEffect">
                                  <p:stCondLst>
                                    <p:cond delay="0"/>
                                  </p:stCondLst>
                                  <p:childTnLst>
                                    <p:set>
                                      <p:cBhvr>
                                        <p:cTn id="32" dur="1" fill="hold">
                                          <p:stCondLst>
                                            <p:cond delay="0"/>
                                          </p:stCondLst>
                                        </p:cTn>
                                        <p:tgtEl>
                                          <p:spTgt spid="583"/>
                                        </p:tgtEl>
                                        <p:attrNameLst>
                                          <p:attrName>style.visibility</p:attrName>
                                        </p:attrNameLst>
                                      </p:cBhvr>
                                      <p:to>
                                        <p:strVal val="visible"/>
                                      </p:to>
                                    </p:set>
                                    <p:animEffect transition="in" filter="fade">
                                      <p:cBhvr>
                                        <p:cTn id="33" dur="500"/>
                                        <p:tgtEl>
                                          <p:spTgt spid="583"/>
                                        </p:tgtEl>
                                      </p:cBhvr>
                                    </p:animEffect>
                                    <p:anim calcmode="lin" valueType="num">
                                      <p:cBhvr>
                                        <p:cTn id="34" dur="500" fill="hold"/>
                                        <p:tgtEl>
                                          <p:spTgt spid="583"/>
                                        </p:tgtEl>
                                        <p:attrNameLst>
                                          <p:attrName>ppt_x</p:attrName>
                                        </p:attrNameLst>
                                      </p:cBhvr>
                                      <p:tavLst>
                                        <p:tav tm="0">
                                          <p:val>
                                            <p:strVal val="#ppt_x"/>
                                          </p:val>
                                        </p:tav>
                                        <p:tav tm="100000">
                                          <p:val>
                                            <p:strVal val="#ppt_x"/>
                                          </p:val>
                                        </p:tav>
                                      </p:tavLst>
                                    </p:anim>
                                    <p:anim calcmode="lin" valueType="num">
                                      <p:cBhvr>
                                        <p:cTn id="35" dur="500" fill="hold"/>
                                        <p:tgtEl>
                                          <p:spTgt spid="583"/>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7" presetClass="entr" presetSubtype="0" fill="hold" grpId="0" nodeType="afterEffect">
                                  <p:stCondLst>
                                    <p:cond delay="0"/>
                                  </p:stCondLst>
                                  <p:childTnLst>
                                    <p:set>
                                      <p:cBhvr>
                                        <p:cTn id="38" dur="1" fill="hold">
                                          <p:stCondLst>
                                            <p:cond delay="0"/>
                                          </p:stCondLst>
                                        </p:cTn>
                                        <p:tgtEl>
                                          <p:spTgt spid="584"/>
                                        </p:tgtEl>
                                        <p:attrNameLst>
                                          <p:attrName>style.visibility</p:attrName>
                                        </p:attrNameLst>
                                      </p:cBhvr>
                                      <p:to>
                                        <p:strVal val="visible"/>
                                      </p:to>
                                    </p:set>
                                    <p:animEffect transition="in" filter="fade">
                                      <p:cBhvr>
                                        <p:cTn id="39" dur="500"/>
                                        <p:tgtEl>
                                          <p:spTgt spid="584"/>
                                        </p:tgtEl>
                                      </p:cBhvr>
                                    </p:animEffect>
                                    <p:anim calcmode="lin" valueType="num">
                                      <p:cBhvr>
                                        <p:cTn id="40" dur="500" fill="hold"/>
                                        <p:tgtEl>
                                          <p:spTgt spid="584"/>
                                        </p:tgtEl>
                                        <p:attrNameLst>
                                          <p:attrName>ppt_x</p:attrName>
                                        </p:attrNameLst>
                                      </p:cBhvr>
                                      <p:tavLst>
                                        <p:tav tm="0">
                                          <p:val>
                                            <p:strVal val="#ppt_x"/>
                                          </p:val>
                                        </p:tav>
                                        <p:tav tm="100000">
                                          <p:val>
                                            <p:strVal val="#ppt_x"/>
                                          </p:val>
                                        </p:tav>
                                      </p:tavLst>
                                    </p:anim>
                                    <p:anim calcmode="lin" valueType="num">
                                      <p:cBhvr>
                                        <p:cTn id="41" dur="500" fill="hold"/>
                                        <p:tgtEl>
                                          <p:spTgt spid="584"/>
                                        </p:tgtEl>
                                        <p:attrNameLst>
                                          <p:attrName>ppt_y</p:attrName>
                                        </p:attrNameLst>
                                      </p:cBhvr>
                                      <p:tavLst>
                                        <p:tav tm="0">
                                          <p:val>
                                            <p:strVal val="#ppt_y-.1"/>
                                          </p:val>
                                        </p:tav>
                                        <p:tav tm="100000">
                                          <p:val>
                                            <p:strVal val="#ppt_y"/>
                                          </p:val>
                                        </p:tav>
                                      </p:tavLst>
                                    </p:anim>
                                  </p:childTnLst>
                                </p:cTn>
                              </p:par>
                            </p:childTnLst>
                          </p:cTn>
                        </p:par>
                        <p:par>
                          <p:cTn id="42" fill="hold">
                            <p:stCondLst>
                              <p:cond delay="2500"/>
                            </p:stCondLst>
                            <p:childTnLst>
                              <p:par>
                                <p:cTn id="43" presetID="47" presetClass="entr" presetSubtype="0" fill="hold" grpId="0" nodeType="afterEffect">
                                  <p:stCondLst>
                                    <p:cond delay="0"/>
                                  </p:stCondLst>
                                  <p:childTnLst>
                                    <p:set>
                                      <p:cBhvr>
                                        <p:cTn id="44" dur="1" fill="hold">
                                          <p:stCondLst>
                                            <p:cond delay="0"/>
                                          </p:stCondLst>
                                        </p:cTn>
                                        <p:tgtEl>
                                          <p:spTgt spid="585"/>
                                        </p:tgtEl>
                                        <p:attrNameLst>
                                          <p:attrName>style.visibility</p:attrName>
                                        </p:attrNameLst>
                                      </p:cBhvr>
                                      <p:to>
                                        <p:strVal val="visible"/>
                                      </p:to>
                                    </p:set>
                                    <p:animEffect transition="in" filter="fade">
                                      <p:cBhvr>
                                        <p:cTn id="45" dur="500"/>
                                        <p:tgtEl>
                                          <p:spTgt spid="585"/>
                                        </p:tgtEl>
                                      </p:cBhvr>
                                    </p:animEffect>
                                    <p:anim calcmode="lin" valueType="num">
                                      <p:cBhvr>
                                        <p:cTn id="46" dur="500" fill="hold"/>
                                        <p:tgtEl>
                                          <p:spTgt spid="585"/>
                                        </p:tgtEl>
                                        <p:attrNameLst>
                                          <p:attrName>ppt_x</p:attrName>
                                        </p:attrNameLst>
                                      </p:cBhvr>
                                      <p:tavLst>
                                        <p:tav tm="0">
                                          <p:val>
                                            <p:strVal val="#ppt_x"/>
                                          </p:val>
                                        </p:tav>
                                        <p:tav tm="100000">
                                          <p:val>
                                            <p:strVal val="#ppt_x"/>
                                          </p:val>
                                        </p:tav>
                                      </p:tavLst>
                                    </p:anim>
                                    <p:anim calcmode="lin" valueType="num">
                                      <p:cBhvr>
                                        <p:cTn id="47" dur="500" fill="hold"/>
                                        <p:tgtEl>
                                          <p:spTgt spid="585"/>
                                        </p:tgtEl>
                                        <p:attrNameLst>
                                          <p:attrName>ppt_y</p:attrName>
                                        </p:attrNameLst>
                                      </p:cBhvr>
                                      <p:tavLst>
                                        <p:tav tm="0">
                                          <p:val>
                                            <p:strVal val="#ppt_y-.1"/>
                                          </p:val>
                                        </p:tav>
                                        <p:tav tm="100000">
                                          <p:val>
                                            <p:strVal val="#ppt_y"/>
                                          </p:val>
                                        </p:tav>
                                      </p:tavLst>
                                    </p:anim>
                                  </p:childTnLst>
                                </p:cTn>
                              </p:par>
                            </p:childTnLst>
                          </p:cTn>
                        </p:par>
                        <p:par>
                          <p:cTn id="48" fill="hold">
                            <p:stCondLst>
                              <p:cond delay="3000"/>
                            </p:stCondLst>
                            <p:childTnLst>
                              <p:par>
                                <p:cTn id="49" presetID="47" presetClass="entr" presetSubtype="0" fill="hold" grpId="0" nodeType="afterEffect">
                                  <p:stCondLst>
                                    <p:cond delay="0"/>
                                  </p:stCondLst>
                                  <p:childTnLst>
                                    <p:set>
                                      <p:cBhvr>
                                        <p:cTn id="50" dur="1" fill="hold">
                                          <p:stCondLst>
                                            <p:cond delay="0"/>
                                          </p:stCondLst>
                                        </p:cTn>
                                        <p:tgtEl>
                                          <p:spTgt spid="587"/>
                                        </p:tgtEl>
                                        <p:attrNameLst>
                                          <p:attrName>style.visibility</p:attrName>
                                        </p:attrNameLst>
                                      </p:cBhvr>
                                      <p:to>
                                        <p:strVal val="visible"/>
                                      </p:to>
                                    </p:set>
                                    <p:animEffect transition="in" filter="fade">
                                      <p:cBhvr>
                                        <p:cTn id="51" dur="500"/>
                                        <p:tgtEl>
                                          <p:spTgt spid="587"/>
                                        </p:tgtEl>
                                      </p:cBhvr>
                                    </p:animEffect>
                                    <p:anim calcmode="lin" valueType="num">
                                      <p:cBhvr>
                                        <p:cTn id="52" dur="500" fill="hold"/>
                                        <p:tgtEl>
                                          <p:spTgt spid="587"/>
                                        </p:tgtEl>
                                        <p:attrNameLst>
                                          <p:attrName>ppt_x</p:attrName>
                                        </p:attrNameLst>
                                      </p:cBhvr>
                                      <p:tavLst>
                                        <p:tav tm="0">
                                          <p:val>
                                            <p:strVal val="#ppt_x"/>
                                          </p:val>
                                        </p:tav>
                                        <p:tav tm="100000">
                                          <p:val>
                                            <p:strVal val="#ppt_x"/>
                                          </p:val>
                                        </p:tav>
                                      </p:tavLst>
                                    </p:anim>
                                    <p:anim calcmode="lin" valueType="num">
                                      <p:cBhvr>
                                        <p:cTn id="53" dur="500" fill="hold"/>
                                        <p:tgtEl>
                                          <p:spTgt spid="587"/>
                                        </p:tgtEl>
                                        <p:attrNameLst>
                                          <p:attrName>ppt_y</p:attrName>
                                        </p:attrNameLst>
                                      </p:cBhvr>
                                      <p:tavLst>
                                        <p:tav tm="0">
                                          <p:val>
                                            <p:strVal val="#ppt_y-.1"/>
                                          </p:val>
                                        </p:tav>
                                        <p:tav tm="100000">
                                          <p:val>
                                            <p:strVal val="#ppt_y"/>
                                          </p:val>
                                        </p:tav>
                                      </p:tavLst>
                                    </p:anim>
                                  </p:childTnLst>
                                </p:cTn>
                              </p:par>
                            </p:childTnLst>
                          </p:cTn>
                        </p:par>
                        <p:par>
                          <p:cTn id="54" fill="hold">
                            <p:stCondLst>
                              <p:cond delay="3500"/>
                            </p:stCondLst>
                            <p:childTnLst>
                              <p:par>
                                <p:cTn id="55" presetID="47" presetClass="entr" presetSubtype="0" fill="hold" grpId="0" nodeType="afterEffect">
                                  <p:stCondLst>
                                    <p:cond delay="0"/>
                                  </p:stCondLst>
                                  <p:childTnLst>
                                    <p:set>
                                      <p:cBhvr>
                                        <p:cTn id="56" dur="1" fill="hold">
                                          <p:stCondLst>
                                            <p:cond delay="0"/>
                                          </p:stCondLst>
                                        </p:cTn>
                                        <p:tgtEl>
                                          <p:spTgt spid="588"/>
                                        </p:tgtEl>
                                        <p:attrNameLst>
                                          <p:attrName>style.visibility</p:attrName>
                                        </p:attrNameLst>
                                      </p:cBhvr>
                                      <p:to>
                                        <p:strVal val="visible"/>
                                      </p:to>
                                    </p:set>
                                    <p:animEffect transition="in" filter="fade">
                                      <p:cBhvr>
                                        <p:cTn id="57" dur="500"/>
                                        <p:tgtEl>
                                          <p:spTgt spid="588"/>
                                        </p:tgtEl>
                                      </p:cBhvr>
                                    </p:animEffect>
                                    <p:anim calcmode="lin" valueType="num">
                                      <p:cBhvr>
                                        <p:cTn id="58" dur="500" fill="hold"/>
                                        <p:tgtEl>
                                          <p:spTgt spid="588"/>
                                        </p:tgtEl>
                                        <p:attrNameLst>
                                          <p:attrName>ppt_x</p:attrName>
                                        </p:attrNameLst>
                                      </p:cBhvr>
                                      <p:tavLst>
                                        <p:tav tm="0">
                                          <p:val>
                                            <p:strVal val="#ppt_x"/>
                                          </p:val>
                                        </p:tav>
                                        <p:tav tm="100000">
                                          <p:val>
                                            <p:strVal val="#ppt_x"/>
                                          </p:val>
                                        </p:tav>
                                      </p:tavLst>
                                    </p:anim>
                                    <p:anim calcmode="lin" valueType="num">
                                      <p:cBhvr>
                                        <p:cTn id="59" dur="500" fill="hold"/>
                                        <p:tgtEl>
                                          <p:spTgt spid="5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 grpId="0"/>
      <p:bldP spid="594" grpId="0"/>
      <p:bldP spid="580" grpId="0"/>
      <p:bldP spid="582" grpId="0"/>
      <p:bldP spid="583" grpId="0"/>
      <p:bldP spid="584" grpId="0"/>
      <p:bldP spid="585" grpId="0"/>
      <p:bldP spid="587" grpId="0"/>
      <p:bldP spid="58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grpSp>
        <p:nvGrpSpPr>
          <p:cNvPr id="6" name="Group 5">
            <a:extLst>
              <a:ext uri="{FF2B5EF4-FFF2-40B4-BE49-F238E27FC236}">
                <a16:creationId xmlns:a16="http://schemas.microsoft.com/office/drawing/2014/main" id="{C301AA03-D196-FE13-328E-2A90DFE82C1A}"/>
              </a:ext>
            </a:extLst>
          </p:cNvPr>
          <p:cNvGrpSpPr/>
          <p:nvPr/>
        </p:nvGrpSpPr>
        <p:grpSpPr>
          <a:xfrm>
            <a:off x="-70800" y="0"/>
            <a:ext cx="9214800" cy="5143500"/>
            <a:chOff x="-70800" y="0"/>
            <a:chExt cx="9214800" cy="5143500"/>
          </a:xfrm>
        </p:grpSpPr>
        <p:pic>
          <p:nvPicPr>
            <p:cNvPr id="2" name="Picture 1" descr="A pencil in a glass of water&#10;&#10;Description automatically generated">
              <a:extLst>
                <a:ext uri="{FF2B5EF4-FFF2-40B4-BE49-F238E27FC236}">
                  <a16:creationId xmlns:a16="http://schemas.microsoft.com/office/drawing/2014/main" id="{E80814D0-06F1-A4F9-151D-65C8CEE62473}"/>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878400" y="0"/>
              <a:ext cx="8265600" cy="5143500"/>
            </a:xfrm>
            <a:prstGeom prst="rect">
              <a:avLst/>
            </a:prstGeom>
          </p:spPr>
        </p:pic>
        <p:pic>
          <p:nvPicPr>
            <p:cNvPr id="3" name="Picture 2" descr="A pencil in a glass of water&#10;&#10;Description automatically generated">
              <a:extLst>
                <a:ext uri="{FF2B5EF4-FFF2-40B4-BE49-F238E27FC236}">
                  <a16:creationId xmlns:a16="http://schemas.microsoft.com/office/drawing/2014/main" id="{4A2E5DAD-06D3-F011-2B9E-0B39BFFA34B5}"/>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70800" y="0"/>
              <a:ext cx="8265600" cy="5143500"/>
            </a:xfrm>
            <a:prstGeom prst="rect">
              <a:avLst/>
            </a:prstGeom>
          </p:spPr>
        </p:pic>
        <p:pic>
          <p:nvPicPr>
            <p:cNvPr id="5" name="Picture 4" descr="A pencil in a glass of water&#10;&#10;Description automatically generated">
              <a:extLst>
                <a:ext uri="{FF2B5EF4-FFF2-40B4-BE49-F238E27FC236}">
                  <a16:creationId xmlns:a16="http://schemas.microsoft.com/office/drawing/2014/main" id="{F8BD403D-1D1A-1841-549F-1C5BDCE4464F}"/>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345600" y="0"/>
              <a:ext cx="8265600" cy="5143500"/>
            </a:xfrm>
            <a:prstGeom prst="rect">
              <a:avLst/>
            </a:prstGeom>
          </p:spPr>
        </p:pic>
      </p:grpSp>
      <p:sp>
        <p:nvSpPr>
          <p:cNvPr id="4" name="TextBox 3">
            <a:extLst>
              <a:ext uri="{FF2B5EF4-FFF2-40B4-BE49-F238E27FC236}">
                <a16:creationId xmlns:a16="http://schemas.microsoft.com/office/drawing/2014/main" id="{11AED600-664F-DDAA-53FE-1416969F1EFC}"/>
              </a:ext>
            </a:extLst>
          </p:cNvPr>
          <p:cNvSpPr txBox="1"/>
          <p:nvPr/>
        </p:nvSpPr>
        <p:spPr>
          <a:xfrm>
            <a:off x="609462" y="73800"/>
            <a:ext cx="8628677" cy="461665"/>
          </a:xfrm>
          <a:prstGeom prst="rect">
            <a:avLst/>
          </a:prstGeom>
          <a:noFill/>
        </p:spPr>
        <p:txBody>
          <a:bodyPr wrap="square">
            <a:spAutoFit/>
          </a:bodyPr>
          <a:lstStyle/>
          <a:p>
            <a:pPr algn="ctr"/>
            <a:r>
              <a:rPr lang="vi-VN" sz="2400" dirty="0">
                <a:solidFill>
                  <a:schemeClr val="accent1">
                    <a:lumMod val="75000"/>
                  </a:schemeClr>
                </a:solidFill>
                <a:latin typeface="Fira Sans Condensed Medium" panose="020B0603050000020004" pitchFamily="34" charset="0"/>
                <a:ea typeface="Courier New" panose="02070309020205020404" pitchFamily="49" charset="0"/>
              </a:rPr>
              <a:t>Vì sao ta thấy cây bút chì dường như bị g</a:t>
            </a:r>
            <a:r>
              <a:rPr lang="en-US" sz="2400" dirty="0">
                <a:solidFill>
                  <a:schemeClr val="accent1">
                    <a:lumMod val="75000"/>
                  </a:schemeClr>
                </a:solidFill>
                <a:latin typeface="Fira Sans Condensed Medium" panose="020B0603050000020004" pitchFamily="34" charset="0"/>
                <a:ea typeface="Courier New" panose="02070309020205020404" pitchFamily="49" charset="0"/>
              </a:rPr>
              <a:t>ã</a:t>
            </a:r>
            <a:r>
              <a:rPr lang="vi-VN" sz="2400" dirty="0">
                <a:solidFill>
                  <a:schemeClr val="accent1">
                    <a:lumMod val="75000"/>
                  </a:schemeClr>
                </a:solidFill>
                <a:latin typeface="Fira Sans Condensed Medium" panose="020B0603050000020004" pitchFamily="34" charset="0"/>
                <a:ea typeface="Courier New" panose="02070309020205020404" pitchFamily="49" charset="0"/>
              </a:rPr>
              <a:t>y tại mặt nước?</a:t>
            </a:r>
            <a:endParaRPr lang="en-US" sz="2400" dirty="0">
              <a:solidFill>
                <a:schemeClr val="accent1">
                  <a:lumMod val="75000"/>
                </a:schemeClr>
              </a:solidFill>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4" name="Picture 3">
            <a:extLst>
              <a:ext uri="{FF2B5EF4-FFF2-40B4-BE49-F238E27FC236}">
                <a16:creationId xmlns:a16="http://schemas.microsoft.com/office/drawing/2014/main" id="{24F4D932-8B15-FA38-FB81-4E36D067B3A4}"/>
              </a:ext>
            </a:extLst>
          </p:cNvPr>
          <p:cNvPicPr>
            <a:picLocks noChangeAspect="1"/>
          </p:cNvPicPr>
          <p:nvPr/>
        </p:nvPicPr>
        <p:blipFill>
          <a:blip r:embed="rId3"/>
          <a:stretch>
            <a:fillRect/>
          </a:stretch>
        </p:blipFill>
        <p:spPr>
          <a:xfrm>
            <a:off x="4943724" y="0"/>
            <a:ext cx="4471183" cy="5274990"/>
          </a:xfrm>
          <a:prstGeom prst="rect">
            <a:avLst/>
          </a:prstGeom>
        </p:spPr>
      </p:pic>
      <p:sp>
        <p:nvSpPr>
          <p:cNvPr id="5" name="TextBox 4">
            <a:extLst>
              <a:ext uri="{FF2B5EF4-FFF2-40B4-BE49-F238E27FC236}">
                <a16:creationId xmlns:a16="http://schemas.microsoft.com/office/drawing/2014/main" id="{AAB84A34-EE2D-4920-A816-5AC12506B7CD}"/>
              </a:ext>
            </a:extLst>
          </p:cNvPr>
          <p:cNvSpPr txBox="1"/>
          <p:nvPr/>
        </p:nvSpPr>
        <p:spPr>
          <a:xfrm>
            <a:off x="83436" y="121105"/>
            <a:ext cx="3955763" cy="430887"/>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rgbClr val="002C74"/>
                </a:solidFill>
                <a:latin typeface="Fira Sans Condensed Medium" panose="020B0603050000020004" pitchFamily="34" charset="0"/>
              </a:rPr>
              <a:t>II.2. </a:t>
            </a:r>
            <a:r>
              <a:rPr lang="en-US" sz="2200" dirty="0" err="1">
                <a:solidFill>
                  <a:srgbClr val="002C74"/>
                </a:solidFill>
                <a:latin typeface="Fira Sans Condensed Medium" panose="020B0603050000020004" pitchFamily="34" charset="0"/>
              </a:rPr>
              <a:t>Định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luật</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khúc</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xạ</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ánh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sáng</a:t>
            </a:r>
            <a:endParaRPr kumimoji="0" lang="en-US" sz="2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
        <p:nvSpPr>
          <p:cNvPr id="6" name="TextBox 5">
            <a:extLst>
              <a:ext uri="{FF2B5EF4-FFF2-40B4-BE49-F238E27FC236}">
                <a16:creationId xmlns:a16="http://schemas.microsoft.com/office/drawing/2014/main" id="{4488B4FA-7E45-E44E-3A5E-74207FBEA62F}"/>
              </a:ext>
            </a:extLst>
          </p:cNvPr>
          <p:cNvSpPr txBox="1"/>
          <p:nvPr/>
        </p:nvSpPr>
        <p:spPr>
          <a:xfrm>
            <a:off x="83436" y="892138"/>
            <a:ext cx="1669164" cy="510778"/>
          </a:xfrm>
          <a:prstGeom prst="roundRect">
            <a:avLst/>
          </a:prstGeom>
          <a:solidFill>
            <a:srgbClr val="0E2A47"/>
          </a:solidFill>
        </p:spPr>
        <p:txBody>
          <a:bodyPr wrap="square" rtlCol="0">
            <a:spAutoFit/>
          </a:bodyPr>
          <a:lstStyle/>
          <a:p>
            <a:r>
              <a:rPr lang="en-US" sz="2400" dirty="0" err="1">
                <a:solidFill>
                  <a:schemeClr val="accent6"/>
                </a:solidFill>
                <a:latin typeface="Fira Sans Condensed Medium" panose="020B0603050000020004" pitchFamily="34" charset="0"/>
              </a:rPr>
              <a:t>Thí</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Nghiệm</a:t>
            </a:r>
            <a:endParaRPr lang="en-US" sz="2400" dirty="0">
              <a:solidFill>
                <a:schemeClr val="accent6"/>
              </a:solidFill>
              <a:latin typeface="Fira Sans Condensed Medium" panose="020B0603050000020004" pitchFamily="34" charset="0"/>
            </a:endParaRPr>
          </a:p>
        </p:txBody>
      </p:sp>
      <p:sp>
        <p:nvSpPr>
          <p:cNvPr id="7" name="TextBox 6">
            <a:extLst>
              <a:ext uri="{FF2B5EF4-FFF2-40B4-BE49-F238E27FC236}">
                <a16:creationId xmlns:a16="http://schemas.microsoft.com/office/drawing/2014/main" id="{72D57F50-9DD1-5715-412E-9188CCB72780}"/>
              </a:ext>
            </a:extLst>
          </p:cNvPr>
          <p:cNvSpPr txBox="1"/>
          <p:nvPr/>
        </p:nvSpPr>
        <p:spPr>
          <a:xfrm>
            <a:off x="43648" y="1545334"/>
            <a:ext cx="4590890" cy="872034"/>
          </a:xfrm>
          <a:prstGeom prst="rect">
            <a:avLst/>
          </a:prstGeom>
          <a:noFill/>
        </p:spPr>
        <p:txBody>
          <a:bodyPr wrap="square" rtlCol="0">
            <a:spAutoFit/>
          </a:bodyPr>
          <a:lstStyle/>
          <a:p>
            <a:pPr>
              <a:lnSpc>
                <a:spcPct val="150000"/>
              </a:lnSpc>
            </a:pPr>
            <a:r>
              <a:rPr lang="en-US" sz="1800" b="1" dirty="0" err="1">
                <a:latin typeface="+mn-lt"/>
              </a:rPr>
              <a:t>Chuẩn</a:t>
            </a:r>
            <a:r>
              <a:rPr lang="en-US" sz="1800" b="1" dirty="0">
                <a:latin typeface="+mn-lt"/>
              </a:rPr>
              <a:t> </a:t>
            </a:r>
            <a:r>
              <a:rPr lang="en-US" sz="1800" b="1" dirty="0" err="1">
                <a:latin typeface="+mn-lt"/>
              </a:rPr>
              <a:t>bị</a:t>
            </a:r>
            <a:r>
              <a:rPr lang="en-US" sz="1800" b="1" dirty="0">
                <a:latin typeface="+mn-lt"/>
              </a:rPr>
              <a:t>: </a:t>
            </a:r>
            <a:r>
              <a:rPr lang="en-US" sz="1800" dirty="0" err="1">
                <a:latin typeface="+mn-lt"/>
              </a:rPr>
              <a:t>bản</a:t>
            </a:r>
            <a:r>
              <a:rPr lang="en-US" sz="1800" dirty="0">
                <a:latin typeface="+mn-lt"/>
              </a:rPr>
              <a:t> </a:t>
            </a:r>
            <a:r>
              <a:rPr lang="en-US" sz="1800" dirty="0" err="1">
                <a:latin typeface="+mn-lt"/>
              </a:rPr>
              <a:t>bán</a:t>
            </a:r>
            <a:r>
              <a:rPr lang="en-US" sz="1800" dirty="0">
                <a:latin typeface="+mn-lt"/>
              </a:rPr>
              <a:t> </a:t>
            </a:r>
            <a:r>
              <a:rPr lang="en-US" sz="1800" dirty="0" err="1">
                <a:latin typeface="+mn-lt"/>
              </a:rPr>
              <a:t>trụ</a:t>
            </a:r>
            <a:r>
              <a:rPr lang="en-US" sz="1800" dirty="0">
                <a:latin typeface="+mn-lt"/>
              </a:rPr>
              <a:t> </a:t>
            </a:r>
            <a:r>
              <a:rPr lang="en-US" sz="1800" dirty="0" err="1">
                <a:latin typeface="+mn-lt"/>
              </a:rPr>
              <a:t>bằng</a:t>
            </a:r>
            <a:r>
              <a:rPr lang="en-US" sz="1800" dirty="0">
                <a:latin typeface="+mn-lt"/>
              </a:rPr>
              <a:t> </a:t>
            </a:r>
            <a:r>
              <a:rPr lang="en-US" sz="1800" dirty="0" err="1">
                <a:latin typeface="+mn-lt"/>
              </a:rPr>
              <a:t>thủy</a:t>
            </a:r>
            <a:r>
              <a:rPr lang="en-US" sz="1800" dirty="0">
                <a:latin typeface="+mn-lt"/>
              </a:rPr>
              <a:t> </a:t>
            </a:r>
            <a:r>
              <a:rPr lang="en-US" sz="1800" dirty="0" err="1">
                <a:latin typeface="+mn-lt"/>
              </a:rPr>
              <a:t>tinh</a:t>
            </a:r>
            <a:r>
              <a:rPr lang="en-US" sz="1800" dirty="0">
                <a:latin typeface="+mn-lt"/>
              </a:rPr>
              <a:t>, </a:t>
            </a:r>
            <a:r>
              <a:rPr lang="en-US" sz="1800" dirty="0" err="1">
                <a:latin typeface="+mn-lt"/>
              </a:rPr>
              <a:t>đèn</a:t>
            </a:r>
            <a:r>
              <a:rPr lang="en-US" sz="1800" dirty="0">
                <a:latin typeface="+mn-lt"/>
              </a:rPr>
              <a:t> laser, </a:t>
            </a:r>
            <a:r>
              <a:rPr lang="en-US" sz="1800" dirty="0" err="1">
                <a:latin typeface="+mn-lt"/>
              </a:rPr>
              <a:t>bảng</a:t>
            </a:r>
            <a:r>
              <a:rPr lang="en-US" sz="1800" dirty="0">
                <a:latin typeface="+mn-lt"/>
              </a:rPr>
              <a:t> </a:t>
            </a:r>
            <a:r>
              <a:rPr lang="en-US" sz="1800" dirty="0" err="1">
                <a:latin typeface="+mn-lt"/>
              </a:rPr>
              <a:t>thép</a:t>
            </a:r>
            <a:r>
              <a:rPr lang="en-US" sz="1800" dirty="0">
                <a:latin typeface="+mn-lt"/>
              </a:rPr>
              <a:t> </a:t>
            </a:r>
            <a:r>
              <a:rPr lang="en-US" sz="1800" dirty="0" err="1">
                <a:latin typeface="+mn-lt"/>
              </a:rPr>
              <a:t>có</a:t>
            </a:r>
            <a:r>
              <a:rPr lang="en-US" sz="1800" dirty="0">
                <a:latin typeface="+mn-lt"/>
              </a:rPr>
              <a:t> </a:t>
            </a:r>
            <a:r>
              <a:rPr lang="en-US" sz="1800" dirty="0" err="1">
                <a:latin typeface="+mn-lt"/>
              </a:rPr>
              <a:t>gắn</a:t>
            </a:r>
            <a:r>
              <a:rPr lang="en-US" sz="1800" dirty="0">
                <a:latin typeface="+mn-lt"/>
              </a:rPr>
              <a:t> </a:t>
            </a:r>
            <a:r>
              <a:rPr lang="en-US" sz="1800" dirty="0" err="1">
                <a:latin typeface="+mn-lt"/>
              </a:rPr>
              <a:t>thước</a:t>
            </a:r>
            <a:r>
              <a:rPr lang="en-US" sz="1800" dirty="0">
                <a:latin typeface="+mn-lt"/>
              </a:rPr>
              <a:t> </a:t>
            </a:r>
            <a:r>
              <a:rPr lang="en-US" sz="1800" dirty="0" err="1">
                <a:latin typeface="+mn-lt"/>
              </a:rPr>
              <a:t>đo</a:t>
            </a:r>
            <a:r>
              <a:rPr lang="en-US" sz="1800" dirty="0">
                <a:latin typeface="+mn-lt"/>
              </a:rPr>
              <a:t> </a:t>
            </a:r>
            <a:r>
              <a:rPr lang="en-US" sz="1800" dirty="0" err="1">
                <a:latin typeface="+mn-lt"/>
              </a:rPr>
              <a:t>góc</a:t>
            </a:r>
            <a:r>
              <a:rPr lang="en-US" sz="1800" dirty="0">
                <a:latin typeface="+mn-lt"/>
              </a:rPr>
              <a:t>.</a:t>
            </a:r>
          </a:p>
        </p:txBody>
      </p:sp>
      <p:sp>
        <p:nvSpPr>
          <p:cNvPr id="8" name="TextBox 7">
            <a:extLst>
              <a:ext uri="{FF2B5EF4-FFF2-40B4-BE49-F238E27FC236}">
                <a16:creationId xmlns:a16="http://schemas.microsoft.com/office/drawing/2014/main" id="{A0A0D443-0783-9B93-A3EC-B0BF268E0B51}"/>
              </a:ext>
            </a:extLst>
          </p:cNvPr>
          <p:cNvSpPr txBox="1"/>
          <p:nvPr/>
        </p:nvSpPr>
        <p:spPr>
          <a:xfrm>
            <a:off x="83436" y="2637495"/>
            <a:ext cx="4798164" cy="1703030"/>
          </a:xfrm>
          <a:prstGeom prst="rect">
            <a:avLst/>
          </a:prstGeom>
          <a:noFill/>
        </p:spPr>
        <p:txBody>
          <a:bodyPr wrap="square" rtlCol="0">
            <a:spAutoFit/>
          </a:bodyPr>
          <a:lstStyle/>
          <a:p>
            <a:pPr>
              <a:lnSpc>
                <a:spcPct val="150000"/>
              </a:lnSpc>
            </a:pPr>
            <a:r>
              <a:rPr lang="en-US" sz="1800" b="1" dirty="0" err="1">
                <a:latin typeface="+mn-lt"/>
              </a:rPr>
              <a:t>Tiến</a:t>
            </a:r>
            <a:r>
              <a:rPr lang="en-US" sz="1800" b="1" dirty="0">
                <a:latin typeface="+mn-lt"/>
              </a:rPr>
              <a:t> </a:t>
            </a:r>
            <a:r>
              <a:rPr lang="en-US" sz="1800" b="1" dirty="0" err="1">
                <a:latin typeface="+mn-lt"/>
              </a:rPr>
              <a:t>hành</a:t>
            </a:r>
            <a:r>
              <a:rPr lang="en-US" sz="1800" b="1" dirty="0">
                <a:latin typeface="+mn-lt"/>
              </a:rPr>
              <a:t>:</a:t>
            </a:r>
          </a:p>
          <a:p>
            <a:pPr indent="228600">
              <a:lnSpc>
                <a:spcPct val="150000"/>
              </a:lnSpc>
            </a:pPr>
            <a:r>
              <a:rPr lang="en-US" sz="1800" b="1" i="1" dirty="0" err="1">
                <a:latin typeface="+mn-lt"/>
              </a:rPr>
              <a:t>Bước</a:t>
            </a:r>
            <a:r>
              <a:rPr lang="en-US" sz="1800" b="1" i="1" dirty="0">
                <a:latin typeface="+mn-lt"/>
              </a:rPr>
              <a:t> 1: </a:t>
            </a:r>
            <a:r>
              <a:rPr lang="en-US" sz="1800" dirty="0" err="1">
                <a:latin typeface="+mn-lt"/>
              </a:rPr>
              <a:t>Bố</a:t>
            </a:r>
            <a:r>
              <a:rPr lang="en-US" sz="1800" dirty="0">
                <a:latin typeface="+mn-lt"/>
              </a:rPr>
              <a:t> </a:t>
            </a:r>
            <a:r>
              <a:rPr lang="en-US" sz="1800" dirty="0" err="1">
                <a:latin typeface="+mn-lt"/>
              </a:rPr>
              <a:t>trí</a:t>
            </a:r>
            <a:r>
              <a:rPr lang="en-US" sz="1800" dirty="0">
                <a:latin typeface="+mn-lt"/>
              </a:rPr>
              <a:t> </a:t>
            </a:r>
            <a:r>
              <a:rPr lang="en-US" sz="1800" dirty="0" err="1">
                <a:latin typeface="+mn-lt"/>
              </a:rPr>
              <a:t>thí</a:t>
            </a:r>
            <a:r>
              <a:rPr lang="en-US" sz="1800" dirty="0">
                <a:latin typeface="+mn-lt"/>
              </a:rPr>
              <a:t> </a:t>
            </a:r>
            <a:r>
              <a:rPr lang="en-US" sz="1800" dirty="0" err="1">
                <a:latin typeface="+mn-lt"/>
              </a:rPr>
              <a:t>nghiệm</a:t>
            </a:r>
            <a:r>
              <a:rPr lang="en-US" sz="1800" dirty="0">
                <a:latin typeface="+mn-lt"/>
              </a:rPr>
              <a:t> </a:t>
            </a:r>
            <a:r>
              <a:rPr lang="en-US" sz="1800" dirty="0" err="1">
                <a:latin typeface="+mn-lt"/>
              </a:rPr>
              <a:t>như</a:t>
            </a:r>
            <a:r>
              <a:rPr lang="en-US" sz="1800" dirty="0">
                <a:latin typeface="+mn-lt"/>
              </a:rPr>
              <a:t> </a:t>
            </a:r>
            <a:r>
              <a:rPr lang="en-US" sz="1800" dirty="0" err="1">
                <a:latin typeface="+mn-lt"/>
              </a:rPr>
              <a:t>hình</a:t>
            </a:r>
            <a:endParaRPr lang="en-US" sz="1800" dirty="0">
              <a:latin typeface="+mn-lt"/>
            </a:endParaRPr>
          </a:p>
          <a:p>
            <a:pPr indent="228600">
              <a:lnSpc>
                <a:spcPct val="150000"/>
              </a:lnSpc>
            </a:pPr>
            <a:r>
              <a:rPr lang="en-US" sz="1800" b="1" i="1" dirty="0" err="1">
                <a:latin typeface="+mn-lt"/>
              </a:rPr>
              <a:t>Bước</a:t>
            </a:r>
            <a:r>
              <a:rPr lang="en-US" sz="1800" b="1" i="1" dirty="0">
                <a:latin typeface="+mn-lt"/>
              </a:rPr>
              <a:t> 2: </a:t>
            </a:r>
            <a:r>
              <a:rPr lang="en-US" sz="1800" dirty="0" err="1">
                <a:latin typeface="+mn-lt"/>
              </a:rPr>
              <a:t>Điều</a:t>
            </a:r>
            <a:r>
              <a:rPr lang="en-US" sz="1800" dirty="0">
                <a:latin typeface="+mn-lt"/>
              </a:rPr>
              <a:t> </a:t>
            </a:r>
            <a:r>
              <a:rPr lang="en-US" sz="1800" dirty="0" err="1">
                <a:latin typeface="+mn-lt"/>
              </a:rPr>
              <a:t>chỉnh</a:t>
            </a:r>
            <a:r>
              <a:rPr lang="en-US" sz="1800" dirty="0">
                <a:latin typeface="+mn-lt"/>
              </a:rPr>
              <a:t> </a:t>
            </a:r>
            <a:r>
              <a:rPr lang="en-US" sz="1800" dirty="0" err="1">
                <a:latin typeface="+mn-lt"/>
              </a:rPr>
              <a:t>đèn</a:t>
            </a:r>
            <a:r>
              <a:rPr lang="en-US" sz="1800" dirty="0">
                <a:latin typeface="+mn-lt"/>
              </a:rPr>
              <a:t> </a:t>
            </a:r>
            <a:r>
              <a:rPr lang="en-US" sz="1800" dirty="0" err="1">
                <a:latin typeface="+mn-lt"/>
              </a:rPr>
              <a:t>chiếu</a:t>
            </a:r>
            <a:r>
              <a:rPr lang="en-US" sz="1800" dirty="0">
                <a:latin typeface="+mn-lt"/>
              </a:rPr>
              <a:t> </a:t>
            </a:r>
            <a:r>
              <a:rPr lang="en-US" sz="1800" dirty="0" err="1">
                <a:latin typeface="+mn-lt"/>
              </a:rPr>
              <a:t>góc</a:t>
            </a:r>
            <a:r>
              <a:rPr lang="en-US" sz="1800" dirty="0">
                <a:latin typeface="+mn-lt"/>
              </a:rPr>
              <a:t> </a:t>
            </a:r>
            <a:r>
              <a:rPr lang="en-US" sz="1800" dirty="0" err="1">
                <a:latin typeface="+mn-lt"/>
              </a:rPr>
              <a:t>bằng</a:t>
            </a:r>
            <a:r>
              <a:rPr lang="en-US" sz="1800" dirty="0">
                <a:latin typeface="+mn-lt"/>
              </a:rPr>
              <a:t> 0</a:t>
            </a:r>
            <a:r>
              <a:rPr lang="en-US" sz="1800" baseline="30000" dirty="0">
                <a:latin typeface="+mn-lt"/>
              </a:rPr>
              <a:t>o</a:t>
            </a:r>
            <a:r>
              <a:rPr lang="en-US" sz="1800" dirty="0">
                <a:latin typeface="+mn-lt"/>
              </a:rPr>
              <a:t> </a:t>
            </a:r>
            <a:endParaRPr lang="en-US" sz="1800" dirty="0">
              <a:latin typeface="+mn-lt"/>
              <a:ea typeface="Courier New" panose="02070309020205020404" pitchFamily="49" charset="0"/>
            </a:endParaRPr>
          </a:p>
          <a:p>
            <a:pPr indent="228600">
              <a:lnSpc>
                <a:spcPct val="150000"/>
              </a:lnSpc>
            </a:pPr>
            <a:r>
              <a:rPr lang="en-US" sz="1800" b="1" i="1" dirty="0" err="1">
                <a:latin typeface="+mn-lt"/>
              </a:rPr>
              <a:t>Bước</a:t>
            </a:r>
            <a:r>
              <a:rPr lang="en-US" sz="1800" b="1" i="1" dirty="0">
                <a:latin typeface="+mn-lt"/>
              </a:rPr>
              <a:t> 3: </a:t>
            </a:r>
            <a:r>
              <a:rPr lang="vi-VN" sz="1800" dirty="0">
                <a:latin typeface="+mn-lt"/>
              </a:rPr>
              <a:t>Thay đổi các giá trị của góc tới</a:t>
            </a:r>
            <a:endParaRPr lang="en-US" sz="1800" dirty="0">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4" name="Picture 3">
            <a:extLst>
              <a:ext uri="{FF2B5EF4-FFF2-40B4-BE49-F238E27FC236}">
                <a16:creationId xmlns:a16="http://schemas.microsoft.com/office/drawing/2014/main" id="{24F4D932-8B15-FA38-FB81-4E36D067B3A4}"/>
              </a:ext>
            </a:extLst>
          </p:cNvPr>
          <p:cNvPicPr>
            <a:picLocks noChangeAspect="1"/>
          </p:cNvPicPr>
          <p:nvPr/>
        </p:nvPicPr>
        <p:blipFill>
          <a:blip r:embed="rId3"/>
          <a:stretch>
            <a:fillRect/>
          </a:stretch>
        </p:blipFill>
        <p:spPr>
          <a:xfrm>
            <a:off x="4943724" y="0"/>
            <a:ext cx="4471183" cy="5274990"/>
          </a:xfrm>
          <a:prstGeom prst="rect">
            <a:avLst/>
          </a:prstGeom>
        </p:spPr>
      </p:pic>
      <p:sp>
        <p:nvSpPr>
          <p:cNvPr id="5" name="TextBox 4">
            <a:extLst>
              <a:ext uri="{FF2B5EF4-FFF2-40B4-BE49-F238E27FC236}">
                <a16:creationId xmlns:a16="http://schemas.microsoft.com/office/drawing/2014/main" id="{AAB84A34-EE2D-4920-A816-5AC12506B7CD}"/>
              </a:ext>
            </a:extLst>
          </p:cNvPr>
          <p:cNvSpPr txBox="1"/>
          <p:nvPr/>
        </p:nvSpPr>
        <p:spPr>
          <a:xfrm>
            <a:off x="83436" y="121105"/>
            <a:ext cx="3955763" cy="430887"/>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rgbClr val="002C74"/>
                </a:solidFill>
                <a:latin typeface="Fira Sans Condensed Medium" panose="020B0603050000020004" pitchFamily="34" charset="0"/>
              </a:rPr>
              <a:t>II.2. </a:t>
            </a:r>
            <a:r>
              <a:rPr lang="en-US" sz="2200" dirty="0" err="1">
                <a:solidFill>
                  <a:srgbClr val="002C74"/>
                </a:solidFill>
                <a:latin typeface="Fira Sans Condensed Medium" panose="020B0603050000020004" pitchFamily="34" charset="0"/>
              </a:rPr>
              <a:t>Định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luật</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khúc</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xạ</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ánh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sáng</a:t>
            </a:r>
            <a:endParaRPr kumimoji="0" lang="en-US" sz="2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
        <p:nvSpPr>
          <p:cNvPr id="2" name="Rectangle 1">
            <a:extLst>
              <a:ext uri="{FF2B5EF4-FFF2-40B4-BE49-F238E27FC236}">
                <a16:creationId xmlns:a16="http://schemas.microsoft.com/office/drawing/2014/main" id="{70142C7F-E889-79D8-C7AC-4DF8343CE616}"/>
              </a:ext>
            </a:extLst>
          </p:cNvPr>
          <p:cNvSpPr/>
          <p:nvPr/>
        </p:nvSpPr>
        <p:spPr>
          <a:xfrm>
            <a:off x="153318" y="1111751"/>
            <a:ext cx="4670682" cy="3188091"/>
          </a:xfrm>
          <a:prstGeom prst="rect">
            <a:avLst/>
          </a:prstGeom>
          <a:noFill/>
          <a:ln w="19050">
            <a:solidFill>
              <a:srgbClr val="FFC84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8" descr="Who ">
            <a:extLst>
              <a:ext uri="{FF2B5EF4-FFF2-40B4-BE49-F238E27FC236}">
                <a16:creationId xmlns:a16="http://schemas.microsoft.com/office/drawing/2014/main" id="{29F8B9AA-C9AA-B01F-B1F7-0E21218DED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318" y="843657"/>
            <a:ext cx="629364" cy="62936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F51FBD7-56D0-6162-45E2-655DAD0103EF}"/>
              </a:ext>
            </a:extLst>
          </p:cNvPr>
          <p:cNvSpPr txBox="1"/>
          <p:nvPr/>
        </p:nvSpPr>
        <p:spPr>
          <a:xfrm>
            <a:off x="405318" y="1529192"/>
            <a:ext cx="4418682" cy="2353208"/>
          </a:xfrm>
          <a:prstGeom prst="rect">
            <a:avLst/>
          </a:prstGeom>
          <a:noFill/>
        </p:spPr>
        <p:txBody>
          <a:bodyPr wrap="square">
            <a:spAutoFit/>
          </a:bodyPr>
          <a:lstStyle>
            <a:defPPr marR="0" lvl="0" algn="l" rtl="0">
              <a:lnSpc>
                <a:spcPct val="100000"/>
              </a:lnSpc>
              <a:spcBef>
                <a:spcPts val="0"/>
              </a:spcBef>
              <a:spcAft>
                <a:spcPts val="0"/>
              </a:spcAft>
            </a:defPPr>
            <a:lvl1pPr>
              <a:lnSpc>
                <a:spcPct val="150000"/>
              </a:lnSpc>
              <a:defRPr sz="2000">
                <a:solidFill>
                  <a:srgbClr val="0E2A47"/>
                </a:solidFill>
                <a:latin typeface="Fira Sans Condensed Medium" panose="020B0603050000020004" pitchFamily="34" charset="0"/>
              </a:defRPr>
            </a:lvl1pPr>
          </a:lstStyle>
          <a:p>
            <a:r>
              <a:rPr lang="en-US" dirty="0"/>
              <a:t>Trong </a:t>
            </a:r>
            <a:r>
              <a:rPr lang="en-US" dirty="0" err="1"/>
              <a:t>hình</a:t>
            </a:r>
            <a:r>
              <a:rPr lang="en-US" dirty="0"/>
              <a:t> </a:t>
            </a:r>
            <a:r>
              <a:rPr lang="en-US" dirty="0" err="1"/>
              <a:t>bên</a:t>
            </a:r>
            <a:r>
              <a:rPr lang="en-US" dirty="0"/>
              <a:t>, </a:t>
            </a:r>
            <a:r>
              <a:rPr lang="vi-VN" dirty="0"/>
              <a:t>em hãy chỉ ra:</a:t>
            </a:r>
          </a:p>
          <a:p>
            <a:r>
              <a:rPr lang="vi-VN" dirty="0"/>
              <a:t>• Môi trường chứa tia tới.</a:t>
            </a:r>
          </a:p>
          <a:p>
            <a:r>
              <a:rPr lang="vi-VN" dirty="0"/>
              <a:t>• Môi trường chứa tia khúc xạ.</a:t>
            </a:r>
          </a:p>
          <a:p>
            <a:r>
              <a:rPr lang="vi-VN" dirty="0"/>
              <a:t>• Điểm tới và pháp tuyến của mặt phân cách tại điểm tới đó.</a:t>
            </a:r>
          </a:p>
        </p:txBody>
      </p:sp>
    </p:spTree>
    <p:extLst>
      <p:ext uri="{BB962C8B-B14F-4D97-AF65-F5344CB8AC3E}">
        <p14:creationId xmlns:p14="http://schemas.microsoft.com/office/powerpoint/2010/main" val="3653986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4" name="Picture 3">
            <a:extLst>
              <a:ext uri="{FF2B5EF4-FFF2-40B4-BE49-F238E27FC236}">
                <a16:creationId xmlns:a16="http://schemas.microsoft.com/office/drawing/2014/main" id="{24F4D932-8B15-FA38-FB81-4E36D067B3A4}"/>
              </a:ext>
            </a:extLst>
          </p:cNvPr>
          <p:cNvPicPr>
            <a:picLocks noChangeAspect="1"/>
          </p:cNvPicPr>
          <p:nvPr/>
        </p:nvPicPr>
        <p:blipFill rotWithShape="1">
          <a:blip r:embed="rId3"/>
          <a:srcRect r="2183"/>
          <a:stretch/>
        </p:blipFill>
        <p:spPr>
          <a:xfrm>
            <a:off x="80657" y="551992"/>
            <a:ext cx="3872144" cy="4670190"/>
          </a:xfrm>
          <a:prstGeom prst="rect">
            <a:avLst/>
          </a:prstGeom>
        </p:spPr>
      </p:pic>
      <p:sp>
        <p:nvSpPr>
          <p:cNvPr id="5" name="TextBox 4">
            <a:extLst>
              <a:ext uri="{FF2B5EF4-FFF2-40B4-BE49-F238E27FC236}">
                <a16:creationId xmlns:a16="http://schemas.microsoft.com/office/drawing/2014/main" id="{AAB84A34-EE2D-4920-A816-5AC12506B7CD}"/>
              </a:ext>
            </a:extLst>
          </p:cNvPr>
          <p:cNvSpPr txBox="1"/>
          <p:nvPr/>
        </p:nvSpPr>
        <p:spPr>
          <a:xfrm>
            <a:off x="83436" y="121105"/>
            <a:ext cx="3955763" cy="430887"/>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rgbClr val="002C74"/>
                </a:solidFill>
                <a:latin typeface="Fira Sans Condensed Medium" panose="020B0603050000020004" pitchFamily="34" charset="0"/>
              </a:rPr>
              <a:t>II.2. </a:t>
            </a:r>
            <a:r>
              <a:rPr lang="en-US" sz="2200" dirty="0" err="1">
                <a:solidFill>
                  <a:srgbClr val="002C74"/>
                </a:solidFill>
                <a:latin typeface="Fira Sans Condensed Medium" panose="020B0603050000020004" pitchFamily="34" charset="0"/>
              </a:rPr>
              <a:t>Định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luật</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khúc</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xạ</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ánh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sáng</a:t>
            </a:r>
            <a:endParaRPr kumimoji="0" lang="en-US" sz="2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
        <p:nvSpPr>
          <p:cNvPr id="9" name="TextBox 8">
            <a:extLst>
              <a:ext uri="{FF2B5EF4-FFF2-40B4-BE49-F238E27FC236}">
                <a16:creationId xmlns:a16="http://schemas.microsoft.com/office/drawing/2014/main" id="{4F51FBD7-56D0-6162-45E2-655DAD0103EF}"/>
              </a:ext>
            </a:extLst>
          </p:cNvPr>
          <p:cNvSpPr txBox="1"/>
          <p:nvPr/>
        </p:nvSpPr>
        <p:spPr>
          <a:xfrm>
            <a:off x="4125599" y="788479"/>
            <a:ext cx="4852004" cy="547971"/>
          </a:xfrm>
          <a:prstGeom prst="rect">
            <a:avLst/>
          </a:prstGeom>
          <a:noFill/>
        </p:spPr>
        <p:txBody>
          <a:bodyPr wrap="square">
            <a:spAutoFit/>
          </a:bodyPr>
          <a:lstStyle>
            <a:defPPr marR="0" lvl="0" algn="l" rtl="0">
              <a:lnSpc>
                <a:spcPct val="100000"/>
              </a:lnSpc>
              <a:spcBef>
                <a:spcPts val="0"/>
              </a:spcBef>
              <a:spcAft>
                <a:spcPts val="0"/>
              </a:spcAft>
            </a:defPPr>
            <a:lvl1pPr>
              <a:lnSpc>
                <a:spcPct val="150000"/>
              </a:lnSpc>
              <a:defRPr sz="2000">
                <a:solidFill>
                  <a:srgbClr val="0E2A47"/>
                </a:solidFill>
                <a:latin typeface="Fira Sans Condensed Medium" panose="020B0603050000020004" pitchFamily="34" charset="0"/>
              </a:defRPr>
            </a:lvl1pPr>
          </a:lstStyle>
          <a:p>
            <a:r>
              <a:rPr lang="vi-VN" sz="2200" dirty="0"/>
              <a:t>• Môi trường chứa tia tới: không khí</a:t>
            </a:r>
          </a:p>
        </p:txBody>
      </p:sp>
      <p:sp>
        <p:nvSpPr>
          <p:cNvPr id="6" name="TextBox 5">
            <a:extLst>
              <a:ext uri="{FF2B5EF4-FFF2-40B4-BE49-F238E27FC236}">
                <a16:creationId xmlns:a16="http://schemas.microsoft.com/office/drawing/2014/main" id="{13457E0D-3A34-1625-7C58-A37868F5E7B0}"/>
              </a:ext>
            </a:extLst>
          </p:cNvPr>
          <p:cNvSpPr txBox="1"/>
          <p:nvPr/>
        </p:nvSpPr>
        <p:spPr>
          <a:xfrm>
            <a:off x="4125599" y="1449685"/>
            <a:ext cx="4418682" cy="1055802"/>
          </a:xfrm>
          <a:prstGeom prst="rect">
            <a:avLst/>
          </a:prstGeom>
          <a:noFill/>
        </p:spPr>
        <p:txBody>
          <a:bodyPr wrap="square">
            <a:spAutoFit/>
          </a:bodyPr>
          <a:lstStyle>
            <a:defPPr marR="0" lvl="0" algn="l" rtl="0">
              <a:lnSpc>
                <a:spcPct val="100000"/>
              </a:lnSpc>
              <a:spcBef>
                <a:spcPts val="0"/>
              </a:spcBef>
              <a:spcAft>
                <a:spcPts val="0"/>
              </a:spcAft>
              <a:defRPr/>
            </a:defPPr>
            <a:lvl1pPr>
              <a:lnSpc>
                <a:spcPct val="150000"/>
              </a:lnSpc>
              <a:defRPr sz="2200">
                <a:solidFill>
                  <a:srgbClr val="0E2A47"/>
                </a:solidFill>
                <a:latin typeface="Fira Sans Condensed Medium" panose="020B0603050000020004" pitchFamily="34" charset="0"/>
              </a:defRPr>
            </a:lvl1pPr>
          </a:lstStyle>
          <a:p>
            <a:r>
              <a:rPr lang="vi-VN" dirty="0"/>
              <a:t>• Môi trường chứa tia khúc xạ: bản bán trụ bằng thủy tinh</a:t>
            </a:r>
          </a:p>
        </p:txBody>
      </p:sp>
      <p:pic>
        <p:nvPicPr>
          <p:cNvPr id="8" name="Graphic 7" descr="Line arrow Slight curve">
            <a:extLst>
              <a:ext uri="{FF2B5EF4-FFF2-40B4-BE49-F238E27FC236}">
                <a16:creationId xmlns:a16="http://schemas.microsoft.com/office/drawing/2014/main" id="{7D86B9C9-4B0F-B1B5-3499-45D5A643C316}"/>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flipH="1">
            <a:off x="1330517" y="2294550"/>
            <a:ext cx="730800" cy="730800"/>
          </a:xfrm>
          <a:prstGeom prst="rect">
            <a:avLst/>
          </a:prstGeom>
        </p:spPr>
      </p:pic>
      <p:pic>
        <p:nvPicPr>
          <p:cNvPr id="10" name="Graphic 9" descr="Line arrow Slight curve">
            <a:extLst>
              <a:ext uri="{FF2B5EF4-FFF2-40B4-BE49-F238E27FC236}">
                <a16:creationId xmlns:a16="http://schemas.microsoft.com/office/drawing/2014/main" id="{E473BB52-BA66-BAB8-469D-644605C1E98C}"/>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flipH="1">
            <a:off x="1893317" y="3456237"/>
            <a:ext cx="730800" cy="730800"/>
          </a:xfrm>
          <a:prstGeom prst="rect">
            <a:avLst/>
          </a:prstGeom>
        </p:spPr>
      </p:pic>
      <p:sp>
        <p:nvSpPr>
          <p:cNvPr id="11" name="TextBox 10">
            <a:extLst>
              <a:ext uri="{FF2B5EF4-FFF2-40B4-BE49-F238E27FC236}">
                <a16:creationId xmlns:a16="http://schemas.microsoft.com/office/drawing/2014/main" id="{DC0B6E85-ABE4-D33C-F023-AB4760573066}"/>
              </a:ext>
            </a:extLst>
          </p:cNvPr>
          <p:cNvSpPr txBox="1"/>
          <p:nvPr/>
        </p:nvSpPr>
        <p:spPr>
          <a:xfrm>
            <a:off x="4125598" y="2515950"/>
            <a:ext cx="4636801" cy="1055354"/>
          </a:xfrm>
          <a:prstGeom prst="rect">
            <a:avLst/>
          </a:prstGeom>
          <a:noFill/>
        </p:spPr>
        <p:txBody>
          <a:bodyPr wrap="square">
            <a:spAutoFit/>
          </a:bodyPr>
          <a:lstStyle>
            <a:defPPr marR="0" lvl="0" algn="l" rtl="0">
              <a:lnSpc>
                <a:spcPct val="100000"/>
              </a:lnSpc>
              <a:spcBef>
                <a:spcPts val="0"/>
              </a:spcBef>
              <a:spcAft>
                <a:spcPts val="0"/>
              </a:spcAft>
              <a:defRPr/>
            </a:defPPr>
            <a:lvl1pPr>
              <a:lnSpc>
                <a:spcPct val="150000"/>
              </a:lnSpc>
              <a:defRPr sz="2200">
                <a:solidFill>
                  <a:srgbClr val="0E2A47"/>
                </a:solidFill>
                <a:latin typeface="Fira Sans Condensed Medium" panose="020B0603050000020004" pitchFamily="34" charset="0"/>
              </a:defRPr>
            </a:lvl1pPr>
          </a:lstStyle>
          <a:p>
            <a:r>
              <a:rPr lang="vi-VN" dirty="0"/>
              <a:t>• </a:t>
            </a:r>
            <a:r>
              <a:rPr lang="en-US" dirty="0" err="1"/>
              <a:t>Điểm</a:t>
            </a:r>
            <a:r>
              <a:rPr lang="en-US" dirty="0"/>
              <a:t> </a:t>
            </a:r>
            <a:r>
              <a:rPr lang="en-US" dirty="0" err="1"/>
              <a:t>tới</a:t>
            </a:r>
            <a:r>
              <a:rPr lang="en-US" dirty="0"/>
              <a:t>: I (</a:t>
            </a:r>
            <a:r>
              <a:rPr lang="en-US" dirty="0" err="1"/>
              <a:t>tại</a:t>
            </a:r>
            <a:r>
              <a:rPr lang="en-US" dirty="0"/>
              <a:t> </a:t>
            </a:r>
            <a:r>
              <a:rPr lang="vi-VN" dirty="0"/>
              <a:t>góc 30° ở góc phần tư thứ 2</a:t>
            </a:r>
            <a:r>
              <a:rPr lang="en-US" dirty="0"/>
              <a:t>)</a:t>
            </a:r>
            <a:endParaRPr lang="vi-VN" dirty="0"/>
          </a:p>
        </p:txBody>
      </p:sp>
      <p:grpSp>
        <p:nvGrpSpPr>
          <p:cNvPr id="15" name="Group 14">
            <a:extLst>
              <a:ext uri="{FF2B5EF4-FFF2-40B4-BE49-F238E27FC236}">
                <a16:creationId xmlns:a16="http://schemas.microsoft.com/office/drawing/2014/main" id="{493360FB-0045-7FA4-DCE8-4B49B7362535}"/>
              </a:ext>
            </a:extLst>
          </p:cNvPr>
          <p:cNvGrpSpPr/>
          <p:nvPr/>
        </p:nvGrpSpPr>
        <p:grpSpPr>
          <a:xfrm>
            <a:off x="1337717" y="2932063"/>
            <a:ext cx="410241" cy="672235"/>
            <a:chOff x="1337717" y="2932063"/>
            <a:chExt cx="410241" cy="672235"/>
          </a:xfrm>
        </p:grpSpPr>
        <p:sp>
          <p:nvSpPr>
            <p:cNvPr id="12" name="TextBox 11">
              <a:extLst>
                <a:ext uri="{FF2B5EF4-FFF2-40B4-BE49-F238E27FC236}">
                  <a16:creationId xmlns:a16="http://schemas.microsoft.com/office/drawing/2014/main" id="{F1A1E9F6-F10F-B4A6-7D74-D9F2DA863818}"/>
                </a:ext>
              </a:extLst>
            </p:cNvPr>
            <p:cNvSpPr txBox="1"/>
            <p:nvPr/>
          </p:nvSpPr>
          <p:spPr>
            <a:xfrm>
              <a:off x="1337717" y="2932063"/>
              <a:ext cx="273605" cy="672235"/>
            </a:xfrm>
            <a:prstGeom prst="rect">
              <a:avLst/>
            </a:prstGeom>
            <a:noFill/>
          </p:spPr>
          <p:txBody>
            <a:bodyPr wrap="square">
              <a:spAutoFit/>
            </a:bodyPr>
            <a:lstStyle>
              <a:defPPr marR="0" lvl="0" algn="l" rtl="0">
                <a:lnSpc>
                  <a:spcPct val="100000"/>
                </a:lnSpc>
                <a:spcBef>
                  <a:spcPts val="0"/>
                </a:spcBef>
                <a:spcAft>
                  <a:spcPts val="0"/>
                </a:spcAft>
                <a:defRPr/>
              </a:defPPr>
              <a:lvl1pPr>
                <a:lnSpc>
                  <a:spcPct val="150000"/>
                </a:lnSpc>
                <a:defRPr sz="2200">
                  <a:solidFill>
                    <a:srgbClr val="0E2A47"/>
                  </a:solidFill>
                  <a:latin typeface="Fira Sans Condensed Medium" panose="020B0603050000020004" pitchFamily="34" charset="0"/>
                </a:defRPr>
              </a:lvl1pPr>
            </a:lstStyle>
            <a:p>
              <a:r>
                <a:rPr lang="en-US" sz="2800" dirty="0"/>
                <a:t>I</a:t>
              </a:r>
              <a:endParaRPr lang="vi-VN" sz="2800" dirty="0"/>
            </a:p>
          </p:txBody>
        </p:sp>
        <p:sp>
          <p:nvSpPr>
            <p:cNvPr id="13" name="Oval 12">
              <a:extLst>
                <a:ext uri="{FF2B5EF4-FFF2-40B4-BE49-F238E27FC236}">
                  <a16:creationId xmlns:a16="http://schemas.microsoft.com/office/drawing/2014/main" id="{1F1247F5-BE0D-F62B-8045-F30B7A7BFCFF}"/>
                </a:ext>
              </a:extLst>
            </p:cNvPr>
            <p:cNvSpPr/>
            <p:nvPr/>
          </p:nvSpPr>
          <p:spPr>
            <a:xfrm>
              <a:off x="1643875" y="3352154"/>
              <a:ext cx="104083" cy="104083"/>
            </a:xfrm>
            <a:prstGeom prst="ellipse">
              <a:avLst/>
            </a:prstGeom>
            <a:solidFill>
              <a:srgbClr val="D35C27"/>
            </a:solidFill>
            <a:ln>
              <a:solidFill>
                <a:srgbClr val="D35C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957AC48D-7E9E-DEDB-0FC7-882E2D9C08CF}"/>
              </a:ext>
            </a:extLst>
          </p:cNvPr>
          <p:cNvSpPr txBox="1"/>
          <p:nvPr/>
        </p:nvSpPr>
        <p:spPr>
          <a:xfrm>
            <a:off x="4125597" y="3541091"/>
            <a:ext cx="4636801" cy="1053558"/>
          </a:xfrm>
          <a:prstGeom prst="rect">
            <a:avLst/>
          </a:prstGeom>
          <a:noFill/>
        </p:spPr>
        <p:txBody>
          <a:bodyPr wrap="square">
            <a:spAutoFit/>
          </a:bodyPr>
          <a:lstStyle>
            <a:defPPr marR="0" lvl="0" algn="l" rtl="0">
              <a:lnSpc>
                <a:spcPct val="100000"/>
              </a:lnSpc>
              <a:spcBef>
                <a:spcPts val="0"/>
              </a:spcBef>
              <a:spcAft>
                <a:spcPts val="0"/>
              </a:spcAft>
              <a:defRPr/>
            </a:defPPr>
            <a:lvl1pPr>
              <a:lnSpc>
                <a:spcPct val="150000"/>
              </a:lnSpc>
              <a:defRPr sz="2200">
                <a:solidFill>
                  <a:srgbClr val="0E2A47"/>
                </a:solidFill>
                <a:latin typeface="Fira Sans Condensed Medium" panose="020B0603050000020004" pitchFamily="34" charset="0"/>
              </a:defRPr>
            </a:lvl1pPr>
          </a:lstStyle>
          <a:p>
            <a:r>
              <a:rPr lang="vi-VN" dirty="0"/>
              <a:t>• </a:t>
            </a:r>
            <a:r>
              <a:rPr lang="en-US" dirty="0" err="1"/>
              <a:t>Pháp</a:t>
            </a:r>
            <a:r>
              <a:rPr lang="en-US" dirty="0"/>
              <a:t> </a:t>
            </a:r>
            <a:r>
              <a:rPr lang="en-US" dirty="0" err="1"/>
              <a:t>tuyến</a:t>
            </a:r>
            <a:r>
              <a:rPr lang="en-US" dirty="0"/>
              <a:t>: MN </a:t>
            </a:r>
            <a:r>
              <a:rPr lang="en-US" dirty="0" err="1"/>
              <a:t>là</a:t>
            </a:r>
            <a:r>
              <a:rPr lang="en-US" dirty="0"/>
              <a:t> </a:t>
            </a:r>
            <a:r>
              <a:rPr lang="vi-VN" dirty="0"/>
              <a:t>đường thẳng nối 2 vị trí góc 0°</a:t>
            </a:r>
          </a:p>
        </p:txBody>
      </p:sp>
      <p:grpSp>
        <p:nvGrpSpPr>
          <p:cNvPr id="20" name="Group 19">
            <a:extLst>
              <a:ext uri="{FF2B5EF4-FFF2-40B4-BE49-F238E27FC236}">
                <a16:creationId xmlns:a16="http://schemas.microsoft.com/office/drawing/2014/main" id="{D5794DF4-FEFE-BB2B-1051-203029864424}"/>
              </a:ext>
            </a:extLst>
          </p:cNvPr>
          <p:cNvGrpSpPr/>
          <p:nvPr/>
        </p:nvGrpSpPr>
        <p:grpSpPr>
          <a:xfrm>
            <a:off x="1278708" y="1854355"/>
            <a:ext cx="473612" cy="3074985"/>
            <a:chOff x="2906112" y="1637342"/>
            <a:chExt cx="473612" cy="3074985"/>
          </a:xfrm>
        </p:grpSpPr>
        <p:sp>
          <p:nvSpPr>
            <p:cNvPr id="17" name="TextBox 16">
              <a:extLst>
                <a:ext uri="{FF2B5EF4-FFF2-40B4-BE49-F238E27FC236}">
                  <a16:creationId xmlns:a16="http://schemas.microsoft.com/office/drawing/2014/main" id="{16737FCA-4A6F-4A25-1261-A4F38B4C1DB6}"/>
                </a:ext>
              </a:extLst>
            </p:cNvPr>
            <p:cNvSpPr txBox="1"/>
            <p:nvPr/>
          </p:nvSpPr>
          <p:spPr>
            <a:xfrm>
              <a:off x="2954764" y="1637342"/>
              <a:ext cx="319270" cy="400110"/>
            </a:xfrm>
            <a:prstGeom prst="rect">
              <a:avLst/>
            </a:prstGeom>
            <a:noFill/>
          </p:spPr>
          <p:txBody>
            <a:bodyPr wrap="square">
              <a:spAutoFit/>
            </a:bodyPr>
            <a:lstStyle/>
            <a:p>
              <a:r>
                <a:rPr lang="en-US" sz="2000" b="1" dirty="0">
                  <a:solidFill>
                    <a:srgbClr val="0E2A47"/>
                  </a:solidFill>
                </a:rPr>
                <a:t>N</a:t>
              </a:r>
              <a:endParaRPr lang="en-US" sz="2000" dirty="0">
                <a:solidFill>
                  <a:srgbClr val="0E2A47"/>
                </a:solidFill>
              </a:endParaRPr>
            </a:p>
          </p:txBody>
        </p:sp>
        <p:sp>
          <p:nvSpPr>
            <p:cNvPr id="18" name="TextBox 17">
              <a:extLst>
                <a:ext uri="{FF2B5EF4-FFF2-40B4-BE49-F238E27FC236}">
                  <a16:creationId xmlns:a16="http://schemas.microsoft.com/office/drawing/2014/main" id="{82BC7BF6-F0E2-08F5-8364-E58862AE0456}"/>
                </a:ext>
              </a:extLst>
            </p:cNvPr>
            <p:cNvSpPr txBox="1"/>
            <p:nvPr/>
          </p:nvSpPr>
          <p:spPr>
            <a:xfrm>
              <a:off x="2906112" y="4312217"/>
              <a:ext cx="473612" cy="400110"/>
            </a:xfrm>
            <a:prstGeom prst="rect">
              <a:avLst/>
            </a:prstGeom>
            <a:noFill/>
          </p:spPr>
          <p:txBody>
            <a:bodyPr wrap="square">
              <a:spAutoFit/>
            </a:bodyPr>
            <a:lstStyle/>
            <a:p>
              <a:r>
                <a:rPr lang="en-US" sz="2000" b="1" dirty="0">
                  <a:solidFill>
                    <a:srgbClr val="0E2A47"/>
                  </a:solidFill>
                </a:rPr>
                <a:t>M</a:t>
              </a:r>
              <a:endParaRPr lang="en-US" sz="2000" dirty="0">
                <a:solidFill>
                  <a:srgbClr val="0E2A47"/>
                </a:solidFill>
              </a:endParaRPr>
            </a:p>
          </p:txBody>
        </p:sp>
        <p:cxnSp>
          <p:nvCxnSpPr>
            <p:cNvPr id="19" name="Straight Connector 18">
              <a:extLst>
                <a:ext uri="{FF2B5EF4-FFF2-40B4-BE49-F238E27FC236}">
                  <a16:creationId xmlns:a16="http://schemas.microsoft.com/office/drawing/2014/main" id="{9D4852FF-96FD-B0B9-5D6E-F0C030B21A1F}"/>
                </a:ext>
              </a:extLst>
            </p:cNvPr>
            <p:cNvCxnSpPr>
              <a:cxnSpLocks/>
            </p:cNvCxnSpPr>
            <p:nvPr/>
          </p:nvCxnSpPr>
          <p:spPr>
            <a:xfrm>
              <a:off x="3342942" y="1760573"/>
              <a:ext cx="0" cy="2923014"/>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7088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par>
                          <p:cTn id="17" fill="hold">
                            <p:stCondLst>
                              <p:cond delay="500"/>
                            </p:stCondLst>
                            <p:childTnLst>
                              <p:par>
                                <p:cTn id="18" presetID="22" presetClass="entr" presetSubtype="2"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righ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par>
                          <p:cTn id="26" fill="hold">
                            <p:stCondLst>
                              <p:cond delay="500"/>
                            </p:stCondLst>
                            <p:childTnLst>
                              <p:par>
                                <p:cTn id="27" presetID="53" presetClass="entr" presetSubtype="16"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randombar(horizontal)">
                                      <p:cBhvr>
                                        <p:cTn id="36" dur="500"/>
                                        <p:tgtEl>
                                          <p:spTgt spid="16"/>
                                        </p:tgtEl>
                                      </p:cBhvr>
                                    </p:animEffect>
                                  </p:childTnLst>
                                </p:cTn>
                              </p:par>
                            </p:childTnLst>
                          </p:cTn>
                        </p:par>
                        <p:par>
                          <p:cTn id="37" fill="hold">
                            <p:stCondLst>
                              <p:cond delay="500"/>
                            </p:stCondLst>
                            <p:childTnLst>
                              <p:par>
                                <p:cTn id="38" presetID="14" presetClass="entr" presetSubtype="10"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randombar(horizontal)">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11"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20C4B7-C9ED-A1C9-9C18-03C6CABD55B5}"/>
              </a:ext>
            </a:extLst>
          </p:cNvPr>
          <p:cNvSpPr/>
          <p:nvPr/>
        </p:nvSpPr>
        <p:spPr>
          <a:xfrm>
            <a:off x="152401" y="302400"/>
            <a:ext cx="8839200" cy="4591334"/>
          </a:xfrm>
          <a:prstGeom prst="rect">
            <a:avLst/>
          </a:prstGeom>
          <a:solidFill>
            <a:schemeClr val="accent4">
              <a:lumMod val="20000"/>
              <a:lumOff val="80000"/>
            </a:schemeClr>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3AC7177-BD8C-ADC0-D1C2-D9ECABB0998C}"/>
              </a:ext>
            </a:extLst>
          </p:cNvPr>
          <p:cNvSpPr txBox="1"/>
          <p:nvPr/>
        </p:nvSpPr>
        <p:spPr>
          <a:xfrm>
            <a:off x="3250892" y="89393"/>
            <a:ext cx="2642215" cy="461665"/>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2C74"/>
                </a:solidFill>
                <a:latin typeface="Fira Sans Condensed Medium" panose="020B0603050000020004" pitchFamily="34" charset="0"/>
              </a:rPr>
              <a:t>PHIẾU HỌC TẬP</a:t>
            </a:r>
            <a:endParaRPr kumimoji="0" lang="en-US" sz="2400" b="1"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pic>
        <p:nvPicPr>
          <p:cNvPr id="3076" name="Picture 4" descr="Contract ">
            <a:extLst>
              <a:ext uri="{FF2B5EF4-FFF2-40B4-BE49-F238E27FC236}">
                <a16:creationId xmlns:a16="http://schemas.microsoft.com/office/drawing/2014/main" id="{84B8A39B-587D-0870-D95B-150846B801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20" y="598462"/>
            <a:ext cx="425453" cy="42545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FA422F7-4992-ED3F-B8A9-6AD9DE792779}"/>
              </a:ext>
            </a:extLst>
          </p:cNvPr>
          <p:cNvSpPr txBox="1"/>
          <p:nvPr/>
        </p:nvSpPr>
        <p:spPr>
          <a:xfrm>
            <a:off x="999065" y="601064"/>
            <a:ext cx="7645402" cy="42774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dirty="0" err="1">
                <a:solidFill>
                  <a:srgbClr val="0E2A47"/>
                </a:solidFill>
                <a:ea typeface="Times New Roman" panose="02020603050405020304" pitchFamily="18" charset="0"/>
              </a:rPr>
              <a:t>Điều</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chỉnh</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góc</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tới</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quan</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sát</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góc</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phản</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xạ</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và</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hoàn</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thành</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bảng</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sau</a:t>
            </a:r>
            <a:endParaRPr lang="en-US" dirty="0">
              <a:solidFill>
                <a:srgbClr val="0E2A47"/>
              </a:solidFill>
              <a:ea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D02B3466-EF4C-53D4-0845-8F0E7668F3CE}"/>
                  </a:ext>
                </a:extLst>
              </p:cNvPr>
              <p:cNvGraphicFramePr>
                <a:graphicFrameLocks noGrp="1"/>
              </p:cNvGraphicFramePr>
              <p:nvPr>
                <p:extLst>
                  <p:ext uri="{D42A27DB-BD31-4B8C-83A1-F6EECF244321}">
                    <p14:modId xmlns:p14="http://schemas.microsoft.com/office/powerpoint/2010/main" val="661362935"/>
                  </p:ext>
                </p:extLst>
              </p:nvPr>
            </p:nvGraphicFramePr>
            <p:xfrm>
              <a:off x="612000" y="1132073"/>
              <a:ext cx="7898404" cy="2506900"/>
            </p:xfrm>
            <a:graphic>
              <a:graphicData uri="http://schemas.openxmlformats.org/drawingml/2006/table">
                <a:tbl>
                  <a:tblPr firstRow="1" firstCol="1" bandRow="1">
                    <a:tableStyleId>{5DA37D80-6434-44D0-A028-1B22A696006F}</a:tableStyleId>
                  </a:tblPr>
                  <a:tblGrid>
                    <a:gridCol w="1259635">
                      <a:extLst>
                        <a:ext uri="{9D8B030D-6E8A-4147-A177-3AD203B41FA5}">
                          <a16:colId xmlns:a16="http://schemas.microsoft.com/office/drawing/2014/main" val="315062122"/>
                        </a:ext>
                      </a:extLst>
                    </a:gridCol>
                    <a:gridCol w="808877">
                      <a:extLst>
                        <a:ext uri="{9D8B030D-6E8A-4147-A177-3AD203B41FA5}">
                          <a16:colId xmlns:a16="http://schemas.microsoft.com/office/drawing/2014/main" val="1300500952"/>
                        </a:ext>
                      </a:extLst>
                    </a:gridCol>
                    <a:gridCol w="800428">
                      <a:extLst>
                        <a:ext uri="{9D8B030D-6E8A-4147-A177-3AD203B41FA5}">
                          <a16:colId xmlns:a16="http://schemas.microsoft.com/office/drawing/2014/main" val="65148859"/>
                        </a:ext>
                      </a:extLst>
                    </a:gridCol>
                    <a:gridCol w="869759">
                      <a:extLst>
                        <a:ext uri="{9D8B030D-6E8A-4147-A177-3AD203B41FA5}">
                          <a16:colId xmlns:a16="http://schemas.microsoft.com/office/drawing/2014/main" val="182218991"/>
                        </a:ext>
                      </a:extLst>
                    </a:gridCol>
                    <a:gridCol w="831941">
                      <a:extLst>
                        <a:ext uri="{9D8B030D-6E8A-4147-A177-3AD203B41FA5}">
                          <a16:colId xmlns:a16="http://schemas.microsoft.com/office/drawing/2014/main" val="1805831494"/>
                        </a:ext>
                      </a:extLst>
                    </a:gridCol>
                    <a:gridCol w="831941">
                      <a:extLst>
                        <a:ext uri="{9D8B030D-6E8A-4147-A177-3AD203B41FA5}">
                          <a16:colId xmlns:a16="http://schemas.microsoft.com/office/drawing/2014/main" val="1360531449"/>
                        </a:ext>
                      </a:extLst>
                    </a:gridCol>
                    <a:gridCol w="831941">
                      <a:extLst>
                        <a:ext uri="{9D8B030D-6E8A-4147-A177-3AD203B41FA5}">
                          <a16:colId xmlns:a16="http://schemas.microsoft.com/office/drawing/2014/main" val="3175625101"/>
                        </a:ext>
                      </a:extLst>
                    </a:gridCol>
                    <a:gridCol w="831941">
                      <a:extLst>
                        <a:ext uri="{9D8B030D-6E8A-4147-A177-3AD203B41FA5}">
                          <a16:colId xmlns:a16="http://schemas.microsoft.com/office/drawing/2014/main" val="527937893"/>
                        </a:ext>
                      </a:extLst>
                    </a:gridCol>
                    <a:gridCol w="831941">
                      <a:extLst>
                        <a:ext uri="{9D8B030D-6E8A-4147-A177-3AD203B41FA5}">
                          <a16:colId xmlns:a16="http://schemas.microsoft.com/office/drawing/2014/main" val="296068610"/>
                        </a:ext>
                      </a:extLst>
                    </a:gridCol>
                  </a:tblGrid>
                  <a:tr h="489412">
                    <a:tc>
                      <a:txBody>
                        <a:bodyPr/>
                        <a:lstStyle/>
                        <a:p>
                          <a:pPr marL="0" marR="0" indent="241300" algn="ctr">
                            <a:lnSpc>
                              <a:spcPct val="115000"/>
                            </a:lnSpc>
                            <a:spcBef>
                              <a:spcPts val="0"/>
                            </a:spcBef>
                            <a:spcAft>
                              <a:spcPts val="0"/>
                            </a:spcAft>
                          </a:pPr>
                          <a:r>
                            <a:rPr lang="en-US" sz="1600" dirty="0" err="1">
                              <a:effectLst/>
                            </a:rPr>
                            <a:t>i</a:t>
                          </a:r>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1</a:t>
                          </a:r>
                          <a:r>
                            <a:rPr lang="vi-VN" sz="1600" dirty="0">
                              <a:effectLst/>
                            </a:rPr>
                            <a:t>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30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45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vi-VN" sz="1600" dirty="0">
                              <a:effectLst/>
                            </a:rPr>
                            <a:t>60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latin typeface="+mn-lt"/>
                              <a:ea typeface="Times New Roman" panose="02020603050405020304" pitchFamily="18" charset="0"/>
                            </a:rPr>
                            <a:t>75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8</a:t>
                          </a: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latin typeface="#9Slide03 Arima Madurai Black" panose="00000A00000000000000" pitchFamily="2" charset="-93"/>
                              <a:cs typeface="#9Slide03 Arima Madurai Black" panose="00000A00000000000000" pitchFamily="2" charset="-93"/>
                            </a:rPr>
                            <a:t>≈ </a:t>
                          </a:r>
                          <a:r>
                            <a:rPr lang="en-US" sz="1600" dirty="0">
                              <a:effectLst/>
                            </a:rPr>
                            <a:t>9</a:t>
                          </a: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417027548"/>
                      </a:ext>
                    </a:extLst>
                  </a:tr>
                  <a:tr h="491726">
                    <a:tc>
                      <a:txBody>
                        <a:bodyPr/>
                        <a:lstStyle/>
                        <a:p>
                          <a:pPr marL="0" marR="0" indent="139700" algn="ctr">
                            <a:lnSpc>
                              <a:spcPct val="115000"/>
                            </a:lnSpc>
                            <a:spcBef>
                              <a:spcPts val="0"/>
                            </a:spcBef>
                            <a:spcAft>
                              <a:spcPts val="0"/>
                            </a:spcAft>
                          </a:pPr>
                          <a:r>
                            <a:rPr lang="vi-VN" sz="1600" dirty="0">
                              <a:effectLst/>
                            </a:rPr>
                            <a:t>r</a:t>
                          </a:r>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1458841695"/>
                      </a:ext>
                    </a:extLst>
                  </a:tr>
                  <a:tr h="386257">
                    <a:tc>
                      <a:txBody>
                        <a:bodyPr/>
                        <a:lstStyle/>
                        <a:p>
                          <a:pPr marL="0" marR="0" algn="ctr">
                            <a:lnSpc>
                              <a:spcPct val="147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600" i="1" baseline="0" smtClean="0">
                                        <a:effectLst/>
                                        <a:latin typeface="Cambria Math" panose="02040503050406030204" pitchFamily="18" charset="0"/>
                                      </a:rPr>
                                    </m:ctrlPr>
                                  </m:fPr>
                                  <m:num>
                                    <m:r>
                                      <m:rPr>
                                        <m:nor/>
                                      </m:rPr>
                                      <a:rPr lang="en-US" sz="1600" dirty="0" smtClean="0">
                                        <a:effectLst/>
                                      </a:rPr>
                                      <m:t>i</m:t>
                                    </m:r>
                                  </m:num>
                                  <m:den>
                                    <m:r>
                                      <m:rPr>
                                        <m:nor/>
                                      </m:rPr>
                                      <a:rPr lang="vi-VN" sz="1600" dirty="0" smtClean="0">
                                        <a:effectLst/>
                                      </a:rPr>
                                      <m:t>r</m:t>
                                    </m:r>
                                  </m:den>
                                </m:f>
                              </m:oMath>
                            </m:oMathPara>
                          </a14:m>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091853140"/>
                      </a:ext>
                    </a:extLst>
                  </a:tr>
                  <a:tr h="842184">
                    <a:tc>
                      <a:txBody>
                        <a:bodyPr/>
                        <a:lstStyle/>
                        <a:p>
                          <a:pPr marL="0" marR="0" lvl="0" indent="0" algn="ctr" defTabSz="914400" rtl="0" eaLnBrk="1" fontAlgn="auto" latinLnBrk="0" hangingPunct="1">
                            <a:lnSpc>
                              <a:spcPct val="147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lang="en-US" sz="1600" i="1" baseline="0" smtClean="0">
                                        <a:effectLst/>
                                        <a:latin typeface="Cambria Math" panose="02040503050406030204" pitchFamily="18" charset="0"/>
                                      </a:rPr>
                                    </m:ctrlPr>
                                  </m:fPr>
                                  <m:num>
                                    <m:r>
                                      <m:rPr>
                                        <m:nor/>
                                      </m:rPr>
                                      <a:rPr lang="vi-VN" sz="1600" dirty="0" smtClean="0">
                                        <a:effectLst/>
                                      </a:rPr>
                                      <m:t>sin</m:t>
                                    </m:r>
                                    <m:r>
                                      <m:rPr>
                                        <m:nor/>
                                      </m:rPr>
                                      <a:rPr lang="en-US" sz="1600" dirty="0" smtClean="0">
                                        <a:effectLst/>
                                      </a:rPr>
                                      <m:t>i</m:t>
                                    </m:r>
                                  </m:num>
                                  <m:den>
                                    <m:r>
                                      <m:rPr>
                                        <m:nor/>
                                      </m:rPr>
                                      <a:rPr lang="vi-VN" sz="1600" dirty="0" smtClean="0">
                                        <a:effectLst/>
                                      </a:rPr>
                                      <m:t>sinr</m:t>
                                    </m:r>
                                  </m:den>
                                </m:f>
                              </m:oMath>
                            </m:oMathPara>
                          </a14:m>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3736223853"/>
                      </a:ext>
                    </a:extLst>
                  </a:tr>
                </a:tbl>
              </a:graphicData>
            </a:graphic>
          </p:graphicFrame>
        </mc:Choice>
        <mc:Fallback xmlns="">
          <p:graphicFrame>
            <p:nvGraphicFramePr>
              <p:cNvPr id="8" name="Table 7">
                <a:extLst>
                  <a:ext uri="{FF2B5EF4-FFF2-40B4-BE49-F238E27FC236}">
                    <a16:creationId xmlns:a16="http://schemas.microsoft.com/office/drawing/2014/main" id="{D02B3466-EF4C-53D4-0845-8F0E7668F3CE}"/>
                  </a:ext>
                </a:extLst>
              </p:cNvPr>
              <p:cNvGraphicFramePr>
                <a:graphicFrameLocks noGrp="1"/>
              </p:cNvGraphicFramePr>
              <p:nvPr>
                <p:extLst>
                  <p:ext uri="{D42A27DB-BD31-4B8C-83A1-F6EECF244321}">
                    <p14:modId xmlns:p14="http://schemas.microsoft.com/office/powerpoint/2010/main" val="661362935"/>
                  </p:ext>
                </p:extLst>
              </p:nvPr>
            </p:nvGraphicFramePr>
            <p:xfrm>
              <a:off x="612000" y="1132073"/>
              <a:ext cx="7898404" cy="2506900"/>
            </p:xfrm>
            <a:graphic>
              <a:graphicData uri="http://schemas.openxmlformats.org/drawingml/2006/table">
                <a:tbl>
                  <a:tblPr firstRow="1" firstCol="1" bandRow="1">
                    <a:tableStyleId>{5DA37D80-6434-44D0-A028-1B22A696006F}</a:tableStyleId>
                  </a:tblPr>
                  <a:tblGrid>
                    <a:gridCol w="1259635">
                      <a:extLst>
                        <a:ext uri="{9D8B030D-6E8A-4147-A177-3AD203B41FA5}">
                          <a16:colId xmlns:a16="http://schemas.microsoft.com/office/drawing/2014/main" val="315062122"/>
                        </a:ext>
                      </a:extLst>
                    </a:gridCol>
                    <a:gridCol w="808877">
                      <a:extLst>
                        <a:ext uri="{9D8B030D-6E8A-4147-A177-3AD203B41FA5}">
                          <a16:colId xmlns:a16="http://schemas.microsoft.com/office/drawing/2014/main" val="1300500952"/>
                        </a:ext>
                      </a:extLst>
                    </a:gridCol>
                    <a:gridCol w="800428">
                      <a:extLst>
                        <a:ext uri="{9D8B030D-6E8A-4147-A177-3AD203B41FA5}">
                          <a16:colId xmlns:a16="http://schemas.microsoft.com/office/drawing/2014/main" val="65148859"/>
                        </a:ext>
                      </a:extLst>
                    </a:gridCol>
                    <a:gridCol w="869759">
                      <a:extLst>
                        <a:ext uri="{9D8B030D-6E8A-4147-A177-3AD203B41FA5}">
                          <a16:colId xmlns:a16="http://schemas.microsoft.com/office/drawing/2014/main" val="182218991"/>
                        </a:ext>
                      </a:extLst>
                    </a:gridCol>
                    <a:gridCol w="831941">
                      <a:extLst>
                        <a:ext uri="{9D8B030D-6E8A-4147-A177-3AD203B41FA5}">
                          <a16:colId xmlns:a16="http://schemas.microsoft.com/office/drawing/2014/main" val="1805831494"/>
                        </a:ext>
                      </a:extLst>
                    </a:gridCol>
                    <a:gridCol w="831941">
                      <a:extLst>
                        <a:ext uri="{9D8B030D-6E8A-4147-A177-3AD203B41FA5}">
                          <a16:colId xmlns:a16="http://schemas.microsoft.com/office/drawing/2014/main" val="1360531449"/>
                        </a:ext>
                      </a:extLst>
                    </a:gridCol>
                    <a:gridCol w="831941">
                      <a:extLst>
                        <a:ext uri="{9D8B030D-6E8A-4147-A177-3AD203B41FA5}">
                          <a16:colId xmlns:a16="http://schemas.microsoft.com/office/drawing/2014/main" val="3175625101"/>
                        </a:ext>
                      </a:extLst>
                    </a:gridCol>
                    <a:gridCol w="831941">
                      <a:extLst>
                        <a:ext uri="{9D8B030D-6E8A-4147-A177-3AD203B41FA5}">
                          <a16:colId xmlns:a16="http://schemas.microsoft.com/office/drawing/2014/main" val="527937893"/>
                        </a:ext>
                      </a:extLst>
                    </a:gridCol>
                    <a:gridCol w="831941">
                      <a:extLst>
                        <a:ext uri="{9D8B030D-6E8A-4147-A177-3AD203B41FA5}">
                          <a16:colId xmlns:a16="http://schemas.microsoft.com/office/drawing/2014/main" val="296068610"/>
                        </a:ext>
                      </a:extLst>
                    </a:gridCol>
                  </a:tblGrid>
                  <a:tr h="489412">
                    <a:tc>
                      <a:txBody>
                        <a:bodyPr/>
                        <a:lstStyle/>
                        <a:p>
                          <a:pPr marL="0" marR="0" indent="241300" algn="ctr">
                            <a:lnSpc>
                              <a:spcPct val="115000"/>
                            </a:lnSpc>
                            <a:spcBef>
                              <a:spcPts val="0"/>
                            </a:spcBef>
                            <a:spcAft>
                              <a:spcPts val="0"/>
                            </a:spcAft>
                          </a:pPr>
                          <a:r>
                            <a:rPr lang="en-US" sz="1600" dirty="0" err="1">
                              <a:effectLst/>
                            </a:rPr>
                            <a:t>i</a:t>
                          </a:r>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1</a:t>
                          </a:r>
                          <a:r>
                            <a:rPr lang="vi-VN" sz="1600" dirty="0">
                              <a:effectLst/>
                            </a:rPr>
                            <a:t>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30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45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vi-VN" sz="1600" dirty="0">
                              <a:effectLst/>
                            </a:rPr>
                            <a:t>60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latin typeface="+mn-lt"/>
                              <a:ea typeface="Times New Roman" panose="02020603050405020304" pitchFamily="18" charset="0"/>
                            </a:rPr>
                            <a:t>75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8</a:t>
                          </a: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latin typeface="#9Slide03 Arima Madurai Black" panose="00000A00000000000000" pitchFamily="2" charset="-93"/>
                              <a:cs typeface="#9Slide03 Arima Madurai Black" panose="00000A00000000000000" pitchFamily="2" charset="-93"/>
                            </a:rPr>
                            <a:t>≈ </a:t>
                          </a:r>
                          <a:r>
                            <a:rPr lang="en-US" sz="1600" dirty="0">
                              <a:effectLst/>
                            </a:rPr>
                            <a:t>9</a:t>
                          </a: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417027548"/>
                      </a:ext>
                    </a:extLst>
                  </a:tr>
                  <a:tr h="491726">
                    <a:tc>
                      <a:txBody>
                        <a:bodyPr/>
                        <a:lstStyle/>
                        <a:p>
                          <a:pPr marL="0" marR="0" indent="139700" algn="ctr">
                            <a:lnSpc>
                              <a:spcPct val="115000"/>
                            </a:lnSpc>
                            <a:spcBef>
                              <a:spcPts val="0"/>
                            </a:spcBef>
                            <a:spcAft>
                              <a:spcPts val="0"/>
                            </a:spcAft>
                          </a:pPr>
                          <a:r>
                            <a:rPr lang="vi-VN" sz="1600" dirty="0">
                              <a:effectLst/>
                            </a:rPr>
                            <a:t>r</a:t>
                          </a:r>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1458841695"/>
                      </a:ext>
                    </a:extLst>
                  </a:tr>
                  <a:tr h="683578">
                    <a:tc>
                      <a:txBody>
                        <a:bodyPr/>
                        <a:lstStyle/>
                        <a:p>
                          <a:endParaRPr lang="en-US"/>
                        </a:p>
                      </a:txBody>
                      <a:tcPr marL="0" marR="0" marT="0" marB="0" anchor="ctr">
                        <a:blipFill>
                          <a:blip r:embed="rId3"/>
                          <a:stretch>
                            <a:fillRect l="-483" t="-143363" r="-528019" b="-124779"/>
                          </a:stretch>
                        </a:blipFill>
                      </a:tcP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091853140"/>
                      </a:ext>
                    </a:extLst>
                  </a:tr>
                  <a:tr h="842184">
                    <a:tc>
                      <a:txBody>
                        <a:bodyPr/>
                        <a:lstStyle/>
                        <a:p>
                          <a:endParaRPr lang="en-US"/>
                        </a:p>
                      </a:txBody>
                      <a:tcPr marL="0" marR="0" marT="0" marB="0" anchor="ctr">
                        <a:blipFill>
                          <a:blip r:embed="rId3"/>
                          <a:stretch>
                            <a:fillRect l="-483" t="-199275" r="-528019" b="-2174"/>
                          </a:stretch>
                        </a:blipFill>
                      </a:tcP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3736223853"/>
                      </a:ext>
                    </a:extLst>
                  </a:tr>
                </a:tbl>
              </a:graphicData>
            </a:graphic>
          </p:graphicFrame>
        </mc:Fallback>
      </mc:AlternateContent>
      <p:pic>
        <p:nvPicPr>
          <p:cNvPr id="3080" name="Picture 8" descr="Who ">
            <a:extLst>
              <a:ext uri="{FF2B5EF4-FFF2-40B4-BE49-F238E27FC236}">
                <a16:creationId xmlns:a16="http://schemas.microsoft.com/office/drawing/2014/main" id="{360B5F72-49B2-D339-079F-B89EA92DA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537" y="3741417"/>
            <a:ext cx="425453" cy="42545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D1AC206-8FE2-5A8D-DCC8-A97AF060A04D}"/>
              </a:ext>
            </a:extLst>
          </p:cNvPr>
          <p:cNvSpPr txBox="1"/>
          <p:nvPr/>
        </p:nvSpPr>
        <p:spPr>
          <a:xfrm>
            <a:off x="907116" y="3638973"/>
            <a:ext cx="7645402" cy="42774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000">
                <a:solidFill>
                  <a:srgbClr val="0E2A47"/>
                </a:solidFill>
                <a:latin typeface="+mn-lt"/>
                <a:ea typeface="Times New Roman" panose="02020603050405020304" pitchFamily="18" charset="0"/>
              </a:defRPr>
            </a:lvl1pPr>
          </a:lstStyle>
          <a:p>
            <a:r>
              <a:rPr lang="en-US" dirty="0" err="1"/>
              <a:t>Nhận</a:t>
            </a:r>
            <a:r>
              <a:rPr lang="en-US" dirty="0"/>
              <a:t> </a:t>
            </a:r>
            <a:r>
              <a:rPr lang="en-US" dirty="0" err="1"/>
              <a:t>xét</a:t>
            </a:r>
            <a:r>
              <a:rPr lang="en-US" dirty="0"/>
              <a:t> </a:t>
            </a:r>
            <a:r>
              <a:rPr lang="en-US" dirty="0" err="1"/>
              <a:t>về</a:t>
            </a:r>
            <a:r>
              <a:rPr lang="en-US" dirty="0"/>
              <a:t> </a:t>
            </a:r>
            <a:r>
              <a:rPr lang="en-US" dirty="0" err="1"/>
              <a:t>mối</a:t>
            </a:r>
            <a:r>
              <a:rPr lang="en-US" dirty="0"/>
              <a:t> </a:t>
            </a:r>
            <a:r>
              <a:rPr lang="en-US" dirty="0" err="1"/>
              <a:t>quan</a:t>
            </a:r>
            <a:r>
              <a:rPr lang="en-US" dirty="0"/>
              <a:t> </a:t>
            </a:r>
            <a:r>
              <a:rPr lang="en-US" dirty="0" err="1"/>
              <a:t>hệ</a:t>
            </a:r>
            <a:r>
              <a:rPr lang="en-US" dirty="0"/>
              <a:t> </a:t>
            </a:r>
            <a:r>
              <a:rPr lang="en-US" dirty="0" err="1"/>
              <a:t>giữa</a:t>
            </a:r>
            <a:r>
              <a:rPr lang="en-US" dirty="0"/>
              <a:t> </a:t>
            </a:r>
            <a:r>
              <a:rPr lang="en-US" dirty="0" err="1"/>
              <a:t>góc</a:t>
            </a:r>
            <a:r>
              <a:rPr lang="en-US" dirty="0"/>
              <a:t> </a:t>
            </a:r>
            <a:r>
              <a:rPr lang="en-US" dirty="0" err="1"/>
              <a:t>tới</a:t>
            </a:r>
            <a:r>
              <a:rPr lang="en-US" dirty="0"/>
              <a:t> </a:t>
            </a:r>
            <a:r>
              <a:rPr lang="en-US" dirty="0" err="1"/>
              <a:t>và</a:t>
            </a:r>
            <a:r>
              <a:rPr lang="en-US" dirty="0"/>
              <a:t> </a:t>
            </a:r>
            <a:r>
              <a:rPr lang="en-US" dirty="0" err="1"/>
              <a:t>góc</a:t>
            </a:r>
            <a:r>
              <a:rPr lang="en-US" dirty="0"/>
              <a:t> </a:t>
            </a:r>
            <a:r>
              <a:rPr lang="en-US" dirty="0" err="1"/>
              <a:t>phản</a:t>
            </a:r>
            <a:r>
              <a:rPr lang="en-US" dirty="0"/>
              <a:t> </a:t>
            </a:r>
            <a:r>
              <a:rPr lang="en-US" dirty="0" err="1"/>
              <a:t>xạ</a:t>
            </a:r>
            <a:endParaRPr lang="en-US" dirty="0"/>
          </a:p>
        </p:txBody>
      </p:sp>
      <p:pic>
        <p:nvPicPr>
          <p:cNvPr id="2" name="Picture 8" descr="Who ">
            <a:extLst>
              <a:ext uri="{FF2B5EF4-FFF2-40B4-BE49-F238E27FC236}">
                <a16:creationId xmlns:a16="http://schemas.microsoft.com/office/drawing/2014/main" id="{0F716216-C7AE-69FD-20E1-274C9747EA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537" y="4319694"/>
            <a:ext cx="425453" cy="42545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CF9F0F6-27B5-A370-5305-2111D19ED7F6}"/>
                  </a:ext>
                </a:extLst>
              </p:cNvPr>
              <p:cNvSpPr txBox="1"/>
              <p:nvPr/>
            </p:nvSpPr>
            <p:spPr>
              <a:xfrm>
                <a:off x="907116" y="4217250"/>
                <a:ext cx="7645402" cy="600164"/>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000">
                    <a:solidFill>
                      <a:srgbClr val="0E2A47"/>
                    </a:solidFill>
                    <a:latin typeface="+mn-lt"/>
                    <a:ea typeface="Times New Roman" panose="02020603050405020304" pitchFamily="18" charset="0"/>
                  </a:defRPr>
                </a:lvl1pPr>
              </a:lstStyle>
              <a:p>
                <a:r>
                  <a:rPr lang="en-US" dirty="0" err="1"/>
                  <a:t>Nhận</a:t>
                </a:r>
                <a:r>
                  <a:rPr lang="en-US" dirty="0"/>
                  <a:t> </a:t>
                </a:r>
                <a:r>
                  <a:rPr lang="en-US" dirty="0" err="1"/>
                  <a:t>xét</a:t>
                </a:r>
                <a:r>
                  <a:rPr lang="en-US" dirty="0"/>
                  <a:t> </a:t>
                </a:r>
                <a:r>
                  <a:rPr lang="en-US" dirty="0" err="1"/>
                  <a:t>về</a:t>
                </a:r>
                <a:r>
                  <a:rPr lang="en-US" dirty="0"/>
                  <a:t> </a:t>
                </a:r>
                <a:r>
                  <a:rPr lang="en-US" dirty="0" err="1"/>
                  <a:t>tỉ</a:t>
                </a:r>
                <a:r>
                  <a:rPr lang="en-US" dirty="0"/>
                  <a:t> </a:t>
                </a:r>
                <a:r>
                  <a:rPr lang="en-US" dirty="0" err="1"/>
                  <a:t>số</a:t>
                </a:r>
                <a:r>
                  <a:rPr lang="en-US" dirty="0"/>
                  <a:t>  </a:t>
                </a:r>
                <a14:m>
                  <m:oMath xmlns:m="http://schemas.openxmlformats.org/officeDocument/2006/math">
                    <m:f>
                      <m:fPr>
                        <m:ctrlPr>
                          <a:rPr lang="en-US" i="1">
                            <a:latin typeface="Cambria Math" panose="02040503050406030204" pitchFamily="18" charset="0"/>
                          </a:rPr>
                        </m:ctrlPr>
                      </m:fPr>
                      <m:num>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r>
                              <a:rPr lang="en-US">
                                <a:latin typeface="Cambria Math" panose="02040503050406030204" pitchFamily="18" charset="0"/>
                              </a:rPr>
                              <m:t>𝑖</m:t>
                            </m:r>
                            <m:r>
                              <a:rPr lang="en-US">
                                <a:latin typeface="Cambria Math" panose="02040503050406030204" pitchFamily="18" charset="0"/>
                              </a:rPr>
                              <m:t> </m:t>
                            </m:r>
                          </m:e>
                        </m:func>
                      </m:num>
                      <m:den>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r>
                              <a:rPr lang="en-US">
                                <a:latin typeface="Cambria Math" panose="02040503050406030204" pitchFamily="18" charset="0"/>
                              </a:rPr>
                              <m:t>𝑟</m:t>
                            </m:r>
                          </m:e>
                        </m:func>
                      </m:den>
                    </m:f>
                  </m:oMath>
                </a14:m>
                <a:r>
                  <a:rPr lang="en-US" dirty="0"/>
                  <a:t>  khi </a:t>
                </a:r>
                <a:r>
                  <a:rPr lang="en-US" dirty="0" err="1"/>
                  <a:t>góc</a:t>
                </a:r>
                <a:r>
                  <a:rPr lang="en-US" dirty="0"/>
                  <a:t> </a:t>
                </a:r>
                <a:r>
                  <a:rPr lang="en-US" dirty="0" err="1"/>
                  <a:t>tới</a:t>
                </a:r>
                <a:r>
                  <a:rPr lang="en-US" dirty="0"/>
                  <a:t> </a:t>
                </a:r>
                <a:r>
                  <a:rPr lang="en-US" dirty="0" err="1"/>
                  <a:t>i</a:t>
                </a:r>
                <a:r>
                  <a:rPr lang="en-US" dirty="0"/>
                  <a:t> </a:t>
                </a:r>
                <a:r>
                  <a:rPr lang="en-US" dirty="0" err="1"/>
                  <a:t>thay</a:t>
                </a:r>
                <a:r>
                  <a:rPr lang="en-US" dirty="0"/>
                  <a:t> </a:t>
                </a:r>
                <a:r>
                  <a:rPr lang="en-US" dirty="0" err="1"/>
                  <a:t>đổi</a:t>
                </a:r>
                <a:r>
                  <a:rPr lang="en-US" dirty="0"/>
                  <a:t>.</a:t>
                </a:r>
              </a:p>
            </p:txBody>
          </p:sp>
        </mc:Choice>
        <mc:Fallback xmlns="">
          <p:sp>
            <p:nvSpPr>
              <p:cNvPr id="3" name="TextBox 2">
                <a:extLst>
                  <a:ext uri="{FF2B5EF4-FFF2-40B4-BE49-F238E27FC236}">
                    <a16:creationId xmlns:a16="http://schemas.microsoft.com/office/drawing/2014/main" id="{FCF9F0F6-27B5-A370-5305-2111D19ED7F6}"/>
                  </a:ext>
                </a:extLst>
              </p:cNvPr>
              <p:cNvSpPr txBox="1">
                <a:spLocks noRot="1" noChangeAspect="1" noMove="1" noResize="1" noEditPoints="1" noAdjustHandles="1" noChangeArrowheads="1" noChangeShapeType="1" noTextEdit="1"/>
              </p:cNvSpPr>
              <p:nvPr/>
            </p:nvSpPr>
            <p:spPr>
              <a:xfrm>
                <a:off x="907116" y="4217250"/>
                <a:ext cx="7645402" cy="600164"/>
              </a:xfrm>
              <a:prstGeom prst="rect">
                <a:avLst/>
              </a:prstGeom>
              <a:blipFill>
                <a:blip r:embed="rId5"/>
                <a:stretch>
                  <a:fillRect l="-877" b="-7143"/>
                </a:stretch>
              </a:blipFill>
            </p:spPr>
            <p:txBody>
              <a:bodyPr/>
              <a:lstStyle/>
              <a:p>
                <a:r>
                  <a:rPr lang="en-US">
                    <a:noFill/>
                  </a:rPr>
                  <a:t> </a:t>
                </a:r>
              </a:p>
            </p:txBody>
          </p:sp>
        </mc:Fallback>
      </mc:AlternateContent>
    </p:spTree>
    <p:extLst>
      <p:ext uri="{BB962C8B-B14F-4D97-AF65-F5344CB8AC3E}">
        <p14:creationId xmlns:p14="http://schemas.microsoft.com/office/powerpoint/2010/main" val="109538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p:cTn id="7" dur="500" fill="hold"/>
                                        <p:tgtEl>
                                          <p:spTgt spid="3076"/>
                                        </p:tgtEl>
                                        <p:attrNameLst>
                                          <p:attrName>ppt_w</p:attrName>
                                        </p:attrNameLst>
                                      </p:cBhvr>
                                      <p:tavLst>
                                        <p:tav tm="0">
                                          <p:val>
                                            <p:fltVal val="0"/>
                                          </p:val>
                                        </p:tav>
                                        <p:tav tm="100000">
                                          <p:val>
                                            <p:strVal val="#ppt_w"/>
                                          </p:val>
                                        </p:tav>
                                      </p:tavLst>
                                    </p:anim>
                                    <p:anim calcmode="lin" valueType="num">
                                      <p:cBhvr>
                                        <p:cTn id="8" dur="500" fill="hold"/>
                                        <p:tgtEl>
                                          <p:spTgt spid="3076"/>
                                        </p:tgtEl>
                                        <p:attrNameLst>
                                          <p:attrName>ppt_h</p:attrName>
                                        </p:attrNameLst>
                                      </p:cBhvr>
                                      <p:tavLst>
                                        <p:tav tm="0">
                                          <p:val>
                                            <p:fltVal val="0"/>
                                          </p:val>
                                        </p:tav>
                                        <p:tav tm="100000">
                                          <p:val>
                                            <p:strVal val="#ppt_h"/>
                                          </p:val>
                                        </p:tav>
                                      </p:tavLst>
                                    </p:anim>
                                    <p:animEffect transition="in" filter="fade">
                                      <p:cBhvr>
                                        <p:cTn id="9" dur="500"/>
                                        <p:tgtEl>
                                          <p:spTgt spid="3076"/>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4" presetClass="entr" presetSubtype="1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080"/>
                                        </p:tgtEl>
                                        <p:attrNameLst>
                                          <p:attrName>style.visibility</p:attrName>
                                        </p:attrNameLst>
                                      </p:cBhvr>
                                      <p:to>
                                        <p:strVal val="visible"/>
                                      </p:to>
                                    </p:set>
                                    <p:anim calcmode="lin" valueType="num">
                                      <p:cBhvr>
                                        <p:cTn id="24" dur="500" fill="hold"/>
                                        <p:tgtEl>
                                          <p:spTgt spid="3080"/>
                                        </p:tgtEl>
                                        <p:attrNameLst>
                                          <p:attrName>ppt_w</p:attrName>
                                        </p:attrNameLst>
                                      </p:cBhvr>
                                      <p:tavLst>
                                        <p:tav tm="0">
                                          <p:val>
                                            <p:fltVal val="0"/>
                                          </p:val>
                                        </p:tav>
                                        <p:tav tm="100000">
                                          <p:val>
                                            <p:strVal val="#ppt_w"/>
                                          </p:val>
                                        </p:tav>
                                      </p:tavLst>
                                    </p:anim>
                                    <p:anim calcmode="lin" valueType="num">
                                      <p:cBhvr>
                                        <p:cTn id="25" dur="500" fill="hold"/>
                                        <p:tgtEl>
                                          <p:spTgt spid="3080"/>
                                        </p:tgtEl>
                                        <p:attrNameLst>
                                          <p:attrName>ppt_h</p:attrName>
                                        </p:attrNameLst>
                                      </p:cBhvr>
                                      <p:tavLst>
                                        <p:tav tm="0">
                                          <p:val>
                                            <p:fltVal val="0"/>
                                          </p:val>
                                        </p:tav>
                                        <p:tav tm="100000">
                                          <p:val>
                                            <p:strVal val="#ppt_h"/>
                                          </p:val>
                                        </p:tav>
                                      </p:tavLst>
                                    </p:anim>
                                    <p:animEffect transition="in" filter="fade">
                                      <p:cBhvr>
                                        <p:cTn id="26" dur="500"/>
                                        <p:tgtEl>
                                          <p:spTgt spid="3080"/>
                                        </p:tgtEl>
                                      </p:cBhvr>
                                    </p:animEffect>
                                  </p:childTnLst>
                                </p:cTn>
                              </p:par>
                            </p:childTnLst>
                          </p:cTn>
                        </p:par>
                        <p:par>
                          <p:cTn id="27" fill="hold">
                            <p:stCondLst>
                              <p:cond delay="500"/>
                            </p:stCondLst>
                            <p:childTnLst>
                              <p:par>
                                <p:cTn id="28" presetID="47"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anim calcmode="lin" valueType="num">
                                      <p:cBhvr>
                                        <p:cTn id="31" dur="500" fill="hold"/>
                                        <p:tgtEl>
                                          <p:spTgt spid="9"/>
                                        </p:tgtEl>
                                        <p:attrNameLst>
                                          <p:attrName>ppt_x</p:attrName>
                                        </p:attrNameLst>
                                      </p:cBhvr>
                                      <p:tavLst>
                                        <p:tav tm="0">
                                          <p:val>
                                            <p:strVal val="#ppt_x"/>
                                          </p:val>
                                        </p:tav>
                                        <p:tav tm="100000">
                                          <p:val>
                                            <p:strVal val="#ppt_x"/>
                                          </p:val>
                                        </p:tav>
                                      </p:tavLst>
                                    </p:anim>
                                    <p:anim calcmode="lin" valueType="num">
                                      <p:cBhvr>
                                        <p:cTn id="32"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fltVal val="0"/>
                                          </p:val>
                                        </p:tav>
                                        <p:tav tm="100000">
                                          <p:val>
                                            <p:strVal val="#ppt_h"/>
                                          </p:val>
                                        </p:tav>
                                      </p:tavLst>
                                    </p:anim>
                                    <p:animEffect transition="in" filter="fade">
                                      <p:cBhvr>
                                        <p:cTn id="39" dur="500"/>
                                        <p:tgtEl>
                                          <p:spTgt spid="2"/>
                                        </p:tgtEl>
                                      </p:cBhvr>
                                    </p:animEffect>
                                  </p:childTnLst>
                                </p:cTn>
                              </p:par>
                            </p:childTnLst>
                          </p:cTn>
                        </p:par>
                        <p:par>
                          <p:cTn id="40" fill="hold">
                            <p:stCondLst>
                              <p:cond delay="500"/>
                            </p:stCondLst>
                            <p:childTnLst>
                              <p:par>
                                <p:cTn id="41" presetID="47" presetClass="entr" presetSubtype="0" fill="hold" grpId="0"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500"/>
                                        <p:tgtEl>
                                          <p:spTgt spid="3"/>
                                        </p:tgtEl>
                                      </p:cBhvr>
                                    </p:animEffect>
                                    <p:anim calcmode="lin" valueType="num">
                                      <p:cBhvr>
                                        <p:cTn id="44" dur="500" fill="hold"/>
                                        <p:tgtEl>
                                          <p:spTgt spid="3"/>
                                        </p:tgtEl>
                                        <p:attrNameLst>
                                          <p:attrName>ppt_x</p:attrName>
                                        </p:attrNameLst>
                                      </p:cBhvr>
                                      <p:tavLst>
                                        <p:tav tm="0">
                                          <p:val>
                                            <p:strVal val="#ppt_x"/>
                                          </p:val>
                                        </p:tav>
                                        <p:tav tm="100000">
                                          <p:val>
                                            <p:strVal val="#ppt_x"/>
                                          </p:val>
                                        </p:tav>
                                      </p:tavLst>
                                    </p:anim>
                                    <p:anim calcmode="lin" valueType="num">
                                      <p:cBhvr>
                                        <p:cTn id="45"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AC7177-BD8C-ADC0-D1C2-D9ECABB0998C}"/>
              </a:ext>
            </a:extLst>
          </p:cNvPr>
          <p:cNvSpPr txBox="1"/>
          <p:nvPr/>
        </p:nvSpPr>
        <p:spPr>
          <a:xfrm>
            <a:off x="3250892" y="89393"/>
            <a:ext cx="2642215" cy="461665"/>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2C74"/>
                </a:solidFill>
                <a:latin typeface="Fira Sans Condensed Medium" panose="020B0603050000020004" pitchFamily="34" charset="0"/>
              </a:rPr>
              <a:t>PHIẾU HỌC TẬP</a:t>
            </a:r>
            <a:endParaRPr kumimoji="0" lang="en-US" sz="2400" b="1"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pic>
        <p:nvPicPr>
          <p:cNvPr id="3076" name="Picture 4" descr="Contract ">
            <a:extLst>
              <a:ext uri="{FF2B5EF4-FFF2-40B4-BE49-F238E27FC236}">
                <a16:creationId xmlns:a16="http://schemas.microsoft.com/office/drawing/2014/main" id="{84B8A39B-587D-0870-D95B-150846B801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20" y="598462"/>
            <a:ext cx="425453" cy="42545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D02B3466-EF4C-53D4-0845-8F0E7668F3CE}"/>
                  </a:ext>
                </a:extLst>
              </p:cNvPr>
              <p:cNvGraphicFramePr>
                <a:graphicFrameLocks noGrp="1"/>
              </p:cNvGraphicFramePr>
              <p:nvPr>
                <p:extLst>
                  <p:ext uri="{D42A27DB-BD31-4B8C-83A1-F6EECF244321}">
                    <p14:modId xmlns:p14="http://schemas.microsoft.com/office/powerpoint/2010/main" val="1115452445"/>
                  </p:ext>
                </p:extLst>
              </p:nvPr>
            </p:nvGraphicFramePr>
            <p:xfrm>
              <a:off x="496800" y="1132072"/>
              <a:ext cx="8150400" cy="3281526"/>
            </p:xfrm>
            <a:graphic>
              <a:graphicData uri="http://schemas.openxmlformats.org/drawingml/2006/table">
                <a:tbl>
                  <a:tblPr firstRow="1" firstCol="1" bandRow="1">
                    <a:tableStyleId>{5DA37D80-6434-44D0-A028-1B22A696006F}</a:tableStyleId>
                  </a:tblPr>
                  <a:tblGrid>
                    <a:gridCol w="1299823">
                      <a:extLst>
                        <a:ext uri="{9D8B030D-6E8A-4147-A177-3AD203B41FA5}">
                          <a16:colId xmlns:a16="http://schemas.microsoft.com/office/drawing/2014/main" val="315062122"/>
                        </a:ext>
                      </a:extLst>
                    </a:gridCol>
                    <a:gridCol w="834684">
                      <a:extLst>
                        <a:ext uri="{9D8B030D-6E8A-4147-A177-3AD203B41FA5}">
                          <a16:colId xmlns:a16="http://schemas.microsoft.com/office/drawing/2014/main" val="1300500952"/>
                        </a:ext>
                      </a:extLst>
                    </a:gridCol>
                    <a:gridCol w="825965">
                      <a:extLst>
                        <a:ext uri="{9D8B030D-6E8A-4147-A177-3AD203B41FA5}">
                          <a16:colId xmlns:a16="http://schemas.microsoft.com/office/drawing/2014/main" val="65148859"/>
                        </a:ext>
                      </a:extLst>
                    </a:gridCol>
                    <a:gridCol w="897508">
                      <a:extLst>
                        <a:ext uri="{9D8B030D-6E8A-4147-A177-3AD203B41FA5}">
                          <a16:colId xmlns:a16="http://schemas.microsoft.com/office/drawing/2014/main" val="182218991"/>
                        </a:ext>
                      </a:extLst>
                    </a:gridCol>
                    <a:gridCol w="858484">
                      <a:extLst>
                        <a:ext uri="{9D8B030D-6E8A-4147-A177-3AD203B41FA5}">
                          <a16:colId xmlns:a16="http://schemas.microsoft.com/office/drawing/2014/main" val="1805831494"/>
                        </a:ext>
                      </a:extLst>
                    </a:gridCol>
                    <a:gridCol w="858484">
                      <a:extLst>
                        <a:ext uri="{9D8B030D-6E8A-4147-A177-3AD203B41FA5}">
                          <a16:colId xmlns:a16="http://schemas.microsoft.com/office/drawing/2014/main" val="1360531449"/>
                        </a:ext>
                      </a:extLst>
                    </a:gridCol>
                    <a:gridCol w="858484">
                      <a:extLst>
                        <a:ext uri="{9D8B030D-6E8A-4147-A177-3AD203B41FA5}">
                          <a16:colId xmlns:a16="http://schemas.microsoft.com/office/drawing/2014/main" val="3175625101"/>
                        </a:ext>
                      </a:extLst>
                    </a:gridCol>
                    <a:gridCol w="858484">
                      <a:extLst>
                        <a:ext uri="{9D8B030D-6E8A-4147-A177-3AD203B41FA5}">
                          <a16:colId xmlns:a16="http://schemas.microsoft.com/office/drawing/2014/main" val="527937893"/>
                        </a:ext>
                      </a:extLst>
                    </a:gridCol>
                    <a:gridCol w="858484">
                      <a:extLst>
                        <a:ext uri="{9D8B030D-6E8A-4147-A177-3AD203B41FA5}">
                          <a16:colId xmlns:a16="http://schemas.microsoft.com/office/drawing/2014/main" val="296068610"/>
                        </a:ext>
                      </a:extLst>
                    </a:gridCol>
                  </a:tblGrid>
                  <a:tr h="640639">
                    <a:tc>
                      <a:txBody>
                        <a:bodyPr/>
                        <a:lstStyle/>
                        <a:p>
                          <a:pPr marL="0" marR="0" indent="241300" algn="ctr">
                            <a:lnSpc>
                              <a:spcPct val="115000"/>
                            </a:lnSpc>
                            <a:spcBef>
                              <a:spcPts val="0"/>
                            </a:spcBef>
                            <a:spcAft>
                              <a:spcPts val="0"/>
                            </a:spcAft>
                          </a:pPr>
                          <a:r>
                            <a:rPr lang="en-US" sz="1600" dirty="0" err="1">
                              <a:effectLst/>
                            </a:rPr>
                            <a:t>i</a:t>
                          </a:r>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1</a:t>
                          </a:r>
                          <a:r>
                            <a:rPr lang="vi-VN" sz="1600" dirty="0">
                              <a:effectLst/>
                            </a:rPr>
                            <a:t>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30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45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vi-VN" sz="1600" dirty="0">
                              <a:effectLst/>
                            </a:rPr>
                            <a:t>60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latin typeface="+mn-lt"/>
                              <a:ea typeface="Times New Roman" panose="02020603050405020304" pitchFamily="18" charset="0"/>
                            </a:rPr>
                            <a:t>75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8</a:t>
                          </a: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latin typeface="#9Slide03 Arima Madurai Black" panose="00000A00000000000000" pitchFamily="2" charset="-93"/>
                              <a:cs typeface="#9Slide03 Arima Madurai Black" panose="00000A00000000000000" pitchFamily="2" charset="-93"/>
                            </a:rPr>
                            <a:t>≈ </a:t>
                          </a:r>
                          <a:r>
                            <a:rPr lang="en-US" sz="1600" dirty="0">
                              <a:effectLst/>
                            </a:rPr>
                            <a:t>9</a:t>
                          </a: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417027548"/>
                      </a:ext>
                    </a:extLst>
                  </a:tr>
                  <a:tr h="643668">
                    <a:tc>
                      <a:txBody>
                        <a:bodyPr/>
                        <a:lstStyle/>
                        <a:p>
                          <a:pPr marL="0" marR="0" indent="139700" algn="ctr">
                            <a:lnSpc>
                              <a:spcPct val="115000"/>
                            </a:lnSpc>
                            <a:spcBef>
                              <a:spcPts val="0"/>
                            </a:spcBef>
                            <a:spcAft>
                              <a:spcPts val="0"/>
                            </a:spcAft>
                          </a:pPr>
                          <a:r>
                            <a:rPr lang="vi-VN" sz="1600" dirty="0">
                              <a:effectLst/>
                            </a:rPr>
                            <a:t>r</a:t>
                          </a:r>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1458841695"/>
                      </a:ext>
                    </a:extLst>
                  </a:tr>
                  <a:tr h="894802">
                    <a:tc>
                      <a:txBody>
                        <a:bodyPr/>
                        <a:lstStyle/>
                        <a:p>
                          <a:pPr marL="0" marR="0" algn="ctr">
                            <a:lnSpc>
                              <a:spcPct val="147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600" i="1" baseline="0" smtClean="0">
                                        <a:effectLst/>
                                        <a:latin typeface="Cambria Math" panose="02040503050406030204" pitchFamily="18" charset="0"/>
                                      </a:rPr>
                                    </m:ctrlPr>
                                  </m:fPr>
                                  <m:num>
                                    <m:r>
                                      <m:rPr>
                                        <m:nor/>
                                      </m:rPr>
                                      <a:rPr lang="en-US" sz="1600" dirty="0" smtClean="0">
                                        <a:effectLst/>
                                      </a:rPr>
                                      <m:t>i</m:t>
                                    </m:r>
                                  </m:num>
                                  <m:den>
                                    <m:r>
                                      <m:rPr>
                                        <m:nor/>
                                      </m:rPr>
                                      <a:rPr lang="vi-VN" sz="1600" dirty="0" smtClean="0">
                                        <a:effectLst/>
                                      </a:rPr>
                                      <m:t>r</m:t>
                                    </m:r>
                                  </m:den>
                                </m:f>
                              </m:oMath>
                            </m:oMathPara>
                          </a14:m>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091853140"/>
                      </a:ext>
                    </a:extLst>
                  </a:tr>
                  <a:tr h="1102417">
                    <a:tc>
                      <a:txBody>
                        <a:bodyPr/>
                        <a:lstStyle/>
                        <a:p>
                          <a:pPr marL="0" marR="0" lvl="0" indent="0" algn="ctr" defTabSz="914400" rtl="0" eaLnBrk="1" fontAlgn="auto" latinLnBrk="0" hangingPunct="1">
                            <a:lnSpc>
                              <a:spcPct val="147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lang="en-US" sz="1600" i="1" baseline="0" smtClean="0">
                                        <a:effectLst/>
                                        <a:latin typeface="Cambria Math" panose="02040503050406030204" pitchFamily="18" charset="0"/>
                                      </a:rPr>
                                    </m:ctrlPr>
                                  </m:fPr>
                                  <m:num>
                                    <m:r>
                                      <m:rPr>
                                        <m:nor/>
                                      </m:rPr>
                                      <a:rPr lang="vi-VN" sz="1600" dirty="0" smtClean="0">
                                        <a:effectLst/>
                                      </a:rPr>
                                      <m:t>sin</m:t>
                                    </m:r>
                                    <m:r>
                                      <m:rPr>
                                        <m:nor/>
                                      </m:rPr>
                                      <a:rPr lang="en-US" sz="1600" dirty="0" smtClean="0">
                                        <a:effectLst/>
                                      </a:rPr>
                                      <m:t>i</m:t>
                                    </m:r>
                                  </m:num>
                                  <m:den>
                                    <m:r>
                                      <m:rPr>
                                        <m:nor/>
                                      </m:rPr>
                                      <a:rPr lang="vi-VN" sz="1600" dirty="0" smtClean="0">
                                        <a:effectLst/>
                                      </a:rPr>
                                      <m:t>sinr</m:t>
                                    </m:r>
                                  </m:den>
                                </m:f>
                              </m:oMath>
                            </m:oMathPara>
                          </a14:m>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3736223853"/>
                      </a:ext>
                    </a:extLst>
                  </a:tr>
                </a:tbl>
              </a:graphicData>
            </a:graphic>
          </p:graphicFrame>
        </mc:Choice>
        <mc:Fallback xmlns="">
          <p:graphicFrame>
            <p:nvGraphicFramePr>
              <p:cNvPr id="8" name="Table 7">
                <a:extLst>
                  <a:ext uri="{FF2B5EF4-FFF2-40B4-BE49-F238E27FC236}">
                    <a16:creationId xmlns:a16="http://schemas.microsoft.com/office/drawing/2014/main" id="{D02B3466-EF4C-53D4-0845-8F0E7668F3CE}"/>
                  </a:ext>
                </a:extLst>
              </p:cNvPr>
              <p:cNvGraphicFramePr>
                <a:graphicFrameLocks noGrp="1"/>
              </p:cNvGraphicFramePr>
              <p:nvPr>
                <p:extLst>
                  <p:ext uri="{D42A27DB-BD31-4B8C-83A1-F6EECF244321}">
                    <p14:modId xmlns:p14="http://schemas.microsoft.com/office/powerpoint/2010/main" val="1115452445"/>
                  </p:ext>
                </p:extLst>
              </p:nvPr>
            </p:nvGraphicFramePr>
            <p:xfrm>
              <a:off x="496800" y="1132072"/>
              <a:ext cx="8150400" cy="3281526"/>
            </p:xfrm>
            <a:graphic>
              <a:graphicData uri="http://schemas.openxmlformats.org/drawingml/2006/table">
                <a:tbl>
                  <a:tblPr firstRow="1" firstCol="1" bandRow="1">
                    <a:tableStyleId>{5DA37D80-6434-44D0-A028-1B22A696006F}</a:tableStyleId>
                  </a:tblPr>
                  <a:tblGrid>
                    <a:gridCol w="1299823">
                      <a:extLst>
                        <a:ext uri="{9D8B030D-6E8A-4147-A177-3AD203B41FA5}">
                          <a16:colId xmlns:a16="http://schemas.microsoft.com/office/drawing/2014/main" val="315062122"/>
                        </a:ext>
                      </a:extLst>
                    </a:gridCol>
                    <a:gridCol w="834684">
                      <a:extLst>
                        <a:ext uri="{9D8B030D-6E8A-4147-A177-3AD203B41FA5}">
                          <a16:colId xmlns:a16="http://schemas.microsoft.com/office/drawing/2014/main" val="1300500952"/>
                        </a:ext>
                      </a:extLst>
                    </a:gridCol>
                    <a:gridCol w="825965">
                      <a:extLst>
                        <a:ext uri="{9D8B030D-6E8A-4147-A177-3AD203B41FA5}">
                          <a16:colId xmlns:a16="http://schemas.microsoft.com/office/drawing/2014/main" val="65148859"/>
                        </a:ext>
                      </a:extLst>
                    </a:gridCol>
                    <a:gridCol w="897508">
                      <a:extLst>
                        <a:ext uri="{9D8B030D-6E8A-4147-A177-3AD203B41FA5}">
                          <a16:colId xmlns:a16="http://schemas.microsoft.com/office/drawing/2014/main" val="182218991"/>
                        </a:ext>
                      </a:extLst>
                    </a:gridCol>
                    <a:gridCol w="858484">
                      <a:extLst>
                        <a:ext uri="{9D8B030D-6E8A-4147-A177-3AD203B41FA5}">
                          <a16:colId xmlns:a16="http://schemas.microsoft.com/office/drawing/2014/main" val="1805831494"/>
                        </a:ext>
                      </a:extLst>
                    </a:gridCol>
                    <a:gridCol w="858484">
                      <a:extLst>
                        <a:ext uri="{9D8B030D-6E8A-4147-A177-3AD203B41FA5}">
                          <a16:colId xmlns:a16="http://schemas.microsoft.com/office/drawing/2014/main" val="1360531449"/>
                        </a:ext>
                      </a:extLst>
                    </a:gridCol>
                    <a:gridCol w="858484">
                      <a:extLst>
                        <a:ext uri="{9D8B030D-6E8A-4147-A177-3AD203B41FA5}">
                          <a16:colId xmlns:a16="http://schemas.microsoft.com/office/drawing/2014/main" val="3175625101"/>
                        </a:ext>
                      </a:extLst>
                    </a:gridCol>
                    <a:gridCol w="858484">
                      <a:extLst>
                        <a:ext uri="{9D8B030D-6E8A-4147-A177-3AD203B41FA5}">
                          <a16:colId xmlns:a16="http://schemas.microsoft.com/office/drawing/2014/main" val="527937893"/>
                        </a:ext>
                      </a:extLst>
                    </a:gridCol>
                    <a:gridCol w="858484">
                      <a:extLst>
                        <a:ext uri="{9D8B030D-6E8A-4147-A177-3AD203B41FA5}">
                          <a16:colId xmlns:a16="http://schemas.microsoft.com/office/drawing/2014/main" val="296068610"/>
                        </a:ext>
                      </a:extLst>
                    </a:gridCol>
                  </a:tblGrid>
                  <a:tr h="640639">
                    <a:tc>
                      <a:txBody>
                        <a:bodyPr/>
                        <a:lstStyle/>
                        <a:p>
                          <a:pPr marL="0" marR="0" indent="241300" algn="ctr">
                            <a:lnSpc>
                              <a:spcPct val="115000"/>
                            </a:lnSpc>
                            <a:spcBef>
                              <a:spcPts val="0"/>
                            </a:spcBef>
                            <a:spcAft>
                              <a:spcPts val="0"/>
                            </a:spcAft>
                          </a:pPr>
                          <a:r>
                            <a:rPr lang="en-US" sz="1600" dirty="0" err="1">
                              <a:effectLst/>
                            </a:rPr>
                            <a:t>i</a:t>
                          </a:r>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1</a:t>
                          </a:r>
                          <a:r>
                            <a:rPr lang="vi-VN" sz="1600" dirty="0">
                              <a:effectLst/>
                            </a:rPr>
                            <a:t>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30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45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vi-VN" sz="1600" dirty="0">
                              <a:effectLst/>
                            </a:rPr>
                            <a:t>60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latin typeface="+mn-lt"/>
                              <a:ea typeface="Times New Roman" panose="02020603050405020304" pitchFamily="18" charset="0"/>
                            </a:rPr>
                            <a:t>75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8</a:t>
                          </a: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latin typeface="#9Slide03 Arima Madurai Black" panose="00000A00000000000000" pitchFamily="2" charset="-93"/>
                              <a:cs typeface="#9Slide03 Arima Madurai Black" panose="00000A00000000000000" pitchFamily="2" charset="-93"/>
                            </a:rPr>
                            <a:t>≈ </a:t>
                          </a:r>
                          <a:r>
                            <a:rPr lang="en-US" sz="1600" dirty="0">
                              <a:effectLst/>
                            </a:rPr>
                            <a:t>9</a:t>
                          </a: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417027548"/>
                      </a:ext>
                    </a:extLst>
                  </a:tr>
                  <a:tr h="643668">
                    <a:tc>
                      <a:txBody>
                        <a:bodyPr/>
                        <a:lstStyle/>
                        <a:p>
                          <a:pPr marL="0" marR="0" indent="139700" algn="ctr">
                            <a:lnSpc>
                              <a:spcPct val="115000"/>
                            </a:lnSpc>
                            <a:spcBef>
                              <a:spcPts val="0"/>
                            </a:spcBef>
                            <a:spcAft>
                              <a:spcPts val="0"/>
                            </a:spcAft>
                          </a:pPr>
                          <a:r>
                            <a:rPr lang="vi-VN" sz="1600" dirty="0">
                              <a:effectLst/>
                            </a:rPr>
                            <a:t>r</a:t>
                          </a:r>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1458841695"/>
                      </a:ext>
                    </a:extLst>
                  </a:tr>
                  <a:tr h="894802">
                    <a:tc>
                      <a:txBody>
                        <a:bodyPr/>
                        <a:lstStyle/>
                        <a:p>
                          <a:endParaRPr lang="en-US"/>
                        </a:p>
                      </a:txBody>
                      <a:tcPr marL="0" marR="0" marT="0" marB="0" anchor="ctr">
                        <a:blipFill>
                          <a:blip r:embed="rId3"/>
                          <a:stretch>
                            <a:fillRect l="-469" t="-143243" r="-529577" b="-123649"/>
                          </a:stretch>
                        </a:blipFill>
                      </a:tcP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091853140"/>
                      </a:ext>
                    </a:extLst>
                  </a:tr>
                  <a:tr h="1102417">
                    <a:tc>
                      <a:txBody>
                        <a:bodyPr/>
                        <a:lstStyle/>
                        <a:p>
                          <a:endParaRPr lang="en-US"/>
                        </a:p>
                      </a:txBody>
                      <a:tcPr marL="0" marR="0" marT="0" marB="0" anchor="ctr">
                        <a:blipFill>
                          <a:blip r:embed="rId3"/>
                          <a:stretch>
                            <a:fillRect l="-469" t="-198895" r="-529577" b="-1105"/>
                          </a:stretch>
                        </a:blipFill>
                      </a:tcP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3736223853"/>
                      </a:ext>
                    </a:extLst>
                  </a:tr>
                </a:tbl>
              </a:graphicData>
            </a:graphic>
          </p:graphicFrame>
        </mc:Fallback>
      </mc:AlternateContent>
      <p:sp>
        <p:nvSpPr>
          <p:cNvPr id="6" name="TextBox 5">
            <a:extLst>
              <a:ext uri="{FF2B5EF4-FFF2-40B4-BE49-F238E27FC236}">
                <a16:creationId xmlns:a16="http://schemas.microsoft.com/office/drawing/2014/main" id="{524A9A2C-5F95-BB11-06FE-89AE88F20F38}"/>
              </a:ext>
            </a:extLst>
          </p:cNvPr>
          <p:cNvSpPr txBox="1"/>
          <p:nvPr/>
        </p:nvSpPr>
        <p:spPr>
          <a:xfrm>
            <a:off x="1915200" y="1893600"/>
            <a:ext cx="626400" cy="383823"/>
          </a:xfrm>
          <a:prstGeom prst="rect">
            <a:avLst/>
          </a:prstGeom>
          <a:noFill/>
        </p:spPr>
        <p:txBody>
          <a:bodyPr wrap="square" rtlCol="0">
            <a:spAutoFit/>
          </a:bodyPr>
          <a:lstStyle/>
          <a:p>
            <a:pPr marL="0" marR="0" algn="ctr">
              <a:lnSpc>
                <a:spcPct val="115000"/>
              </a:lnSpc>
              <a:spcBef>
                <a:spcPts val="0"/>
              </a:spcBef>
              <a:spcAft>
                <a:spcPts val="0"/>
              </a:spcAft>
            </a:pPr>
            <a:r>
              <a:rPr lang="vi-VN" sz="1800" b="1" dirty="0">
                <a:solidFill>
                  <a:srgbClr val="C00000"/>
                </a:solidFill>
                <a:effectLst/>
              </a:rPr>
              <a:t>0</a:t>
            </a:r>
            <a:r>
              <a:rPr lang="vi-VN" sz="1800" b="1" dirty="0">
                <a:solidFill>
                  <a:srgbClr val="C00000"/>
                </a:solidFill>
              </a:rPr>
              <a:t>°</a:t>
            </a:r>
            <a:endParaRPr lang="en-US" sz="1800" b="1" dirty="0">
              <a:solidFill>
                <a:srgbClr val="C00000"/>
              </a:solidFill>
              <a:effectLst/>
              <a:latin typeface="+mn-lt"/>
              <a:ea typeface="Times New Roman" panose="02020603050405020304" pitchFamily="18" charset="0"/>
            </a:endParaRPr>
          </a:p>
        </p:txBody>
      </p:sp>
      <p:sp>
        <p:nvSpPr>
          <p:cNvPr id="10" name="TextBox 9">
            <a:extLst>
              <a:ext uri="{FF2B5EF4-FFF2-40B4-BE49-F238E27FC236}">
                <a16:creationId xmlns:a16="http://schemas.microsoft.com/office/drawing/2014/main" id="{CAF85697-314B-FB35-6250-B1727526EC57}"/>
              </a:ext>
            </a:extLst>
          </p:cNvPr>
          <p:cNvSpPr txBox="1"/>
          <p:nvPr/>
        </p:nvSpPr>
        <p:spPr>
          <a:xfrm>
            <a:off x="2758800" y="1893599"/>
            <a:ext cx="6264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1</a:t>
            </a:r>
            <a:r>
              <a:rPr lang="vi-VN" sz="1800" b="1" dirty="0">
                <a:solidFill>
                  <a:srgbClr val="C00000"/>
                </a:solidFill>
                <a:effectLst/>
              </a:rPr>
              <a:t>0</a:t>
            </a:r>
            <a:r>
              <a:rPr lang="vi-VN" sz="1800" b="1" dirty="0">
                <a:solidFill>
                  <a:srgbClr val="C00000"/>
                </a:solidFill>
              </a:rPr>
              <a:t>°</a:t>
            </a:r>
            <a:endParaRPr lang="en-US" sz="1800" b="1" dirty="0">
              <a:solidFill>
                <a:srgbClr val="C00000"/>
              </a:solidFill>
              <a:effectLst/>
              <a:latin typeface="+mn-lt"/>
              <a:ea typeface="Times New Roman" panose="02020603050405020304" pitchFamily="18" charset="0"/>
            </a:endParaRPr>
          </a:p>
        </p:txBody>
      </p:sp>
      <p:sp>
        <p:nvSpPr>
          <p:cNvPr id="11" name="TextBox 10">
            <a:extLst>
              <a:ext uri="{FF2B5EF4-FFF2-40B4-BE49-F238E27FC236}">
                <a16:creationId xmlns:a16="http://schemas.microsoft.com/office/drawing/2014/main" id="{DD066BB8-62EC-CA8A-785B-31A5EE3049A9}"/>
              </a:ext>
            </a:extLst>
          </p:cNvPr>
          <p:cNvSpPr txBox="1"/>
          <p:nvPr/>
        </p:nvSpPr>
        <p:spPr>
          <a:xfrm>
            <a:off x="3602400" y="1893598"/>
            <a:ext cx="6264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28</a:t>
            </a:r>
            <a:r>
              <a:rPr lang="vi-VN" sz="1800" b="1" dirty="0">
                <a:solidFill>
                  <a:srgbClr val="C00000"/>
                </a:solidFill>
              </a:rPr>
              <a:t>°</a:t>
            </a:r>
            <a:endParaRPr lang="en-US" sz="1800" b="1" dirty="0">
              <a:solidFill>
                <a:srgbClr val="C00000"/>
              </a:solidFill>
              <a:effectLst/>
              <a:latin typeface="+mn-lt"/>
              <a:ea typeface="Times New Roman" panose="02020603050405020304" pitchFamily="18" charset="0"/>
            </a:endParaRPr>
          </a:p>
        </p:txBody>
      </p:sp>
      <p:sp>
        <p:nvSpPr>
          <p:cNvPr id="12" name="TextBox 11">
            <a:extLst>
              <a:ext uri="{FF2B5EF4-FFF2-40B4-BE49-F238E27FC236}">
                <a16:creationId xmlns:a16="http://schemas.microsoft.com/office/drawing/2014/main" id="{0D971448-D863-E110-53EA-C3B32C47A3FC}"/>
              </a:ext>
            </a:extLst>
          </p:cNvPr>
          <p:cNvSpPr txBox="1"/>
          <p:nvPr/>
        </p:nvSpPr>
        <p:spPr>
          <a:xfrm>
            <a:off x="4446000" y="1893597"/>
            <a:ext cx="6264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3</a:t>
            </a:r>
            <a:r>
              <a:rPr lang="vi-VN" sz="1800" b="1" dirty="0">
                <a:solidFill>
                  <a:srgbClr val="C00000"/>
                </a:solidFill>
                <a:effectLst/>
              </a:rPr>
              <a:t>0</a:t>
            </a:r>
            <a:r>
              <a:rPr lang="vi-VN" sz="1800" b="1" dirty="0">
                <a:solidFill>
                  <a:srgbClr val="C00000"/>
                </a:solidFill>
              </a:rPr>
              <a:t>°</a:t>
            </a:r>
            <a:endParaRPr lang="en-US" sz="1800" b="1" dirty="0">
              <a:solidFill>
                <a:srgbClr val="C00000"/>
              </a:solidFill>
              <a:effectLst/>
              <a:latin typeface="+mn-lt"/>
              <a:ea typeface="Times New Roman" panose="02020603050405020304" pitchFamily="18" charset="0"/>
            </a:endParaRPr>
          </a:p>
        </p:txBody>
      </p:sp>
      <p:sp>
        <p:nvSpPr>
          <p:cNvPr id="13" name="TextBox 12">
            <a:extLst>
              <a:ext uri="{FF2B5EF4-FFF2-40B4-BE49-F238E27FC236}">
                <a16:creationId xmlns:a16="http://schemas.microsoft.com/office/drawing/2014/main" id="{FE171F7E-E97B-99EF-4331-FA9C1EA01FD4}"/>
              </a:ext>
            </a:extLst>
          </p:cNvPr>
          <p:cNvSpPr txBox="1"/>
          <p:nvPr/>
        </p:nvSpPr>
        <p:spPr>
          <a:xfrm>
            <a:off x="5289600" y="1893596"/>
            <a:ext cx="6264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35</a:t>
            </a:r>
            <a:r>
              <a:rPr lang="vi-VN" sz="1800" b="1" dirty="0">
                <a:solidFill>
                  <a:srgbClr val="C00000"/>
                </a:solidFill>
              </a:rPr>
              <a:t>°</a:t>
            </a:r>
            <a:endParaRPr lang="en-US" sz="1800" b="1" dirty="0">
              <a:solidFill>
                <a:srgbClr val="C00000"/>
              </a:solidFill>
              <a:effectLst/>
              <a:latin typeface="+mn-lt"/>
              <a:ea typeface="Times New Roman" panose="02020603050405020304" pitchFamily="18" charset="0"/>
            </a:endParaRPr>
          </a:p>
        </p:txBody>
      </p:sp>
      <p:sp>
        <p:nvSpPr>
          <p:cNvPr id="14" name="TextBox 13">
            <a:extLst>
              <a:ext uri="{FF2B5EF4-FFF2-40B4-BE49-F238E27FC236}">
                <a16:creationId xmlns:a16="http://schemas.microsoft.com/office/drawing/2014/main" id="{84F3EF01-7EEB-E273-0306-90A1787732D6}"/>
              </a:ext>
            </a:extLst>
          </p:cNvPr>
          <p:cNvSpPr txBox="1"/>
          <p:nvPr/>
        </p:nvSpPr>
        <p:spPr>
          <a:xfrm>
            <a:off x="6133200" y="1893595"/>
            <a:ext cx="6264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4</a:t>
            </a:r>
            <a:r>
              <a:rPr lang="vi-VN" sz="1800" b="1" dirty="0">
                <a:solidFill>
                  <a:srgbClr val="C00000"/>
                </a:solidFill>
                <a:effectLst/>
              </a:rPr>
              <a:t>0</a:t>
            </a:r>
            <a:r>
              <a:rPr lang="vi-VN" sz="1800" b="1" dirty="0">
                <a:solidFill>
                  <a:srgbClr val="C00000"/>
                </a:solidFill>
              </a:rPr>
              <a:t>°</a:t>
            </a:r>
            <a:endParaRPr lang="en-US" sz="1800" b="1" dirty="0">
              <a:solidFill>
                <a:srgbClr val="C00000"/>
              </a:solidFill>
              <a:effectLst/>
              <a:latin typeface="+mn-lt"/>
              <a:ea typeface="Times New Roman" panose="02020603050405020304" pitchFamily="18" charset="0"/>
            </a:endParaRPr>
          </a:p>
        </p:txBody>
      </p:sp>
      <p:sp>
        <p:nvSpPr>
          <p:cNvPr id="15" name="TextBox 14">
            <a:extLst>
              <a:ext uri="{FF2B5EF4-FFF2-40B4-BE49-F238E27FC236}">
                <a16:creationId xmlns:a16="http://schemas.microsoft.com/office/drawing/2014/main" id="{7859FFB3-C97F-7088-FF87-8FEFCA3BE594}"/>
              </a:ext>
            </a:extLst>
          </p:cNvPr>
          <p:cNvSpPr txBox="1"/>
          <p:nvPr/>
        </p:nvSpPr>
        <p:spPr>
          <a:xfrm>
            <a:off x="6976800" y="1893594"/>
            <a:ext cx="6264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41</a:t>
            </a:r>
            <a:r>
              <a:rPr lang="vi-VN" sz="1800" b="1" dirty="0">
                <a:solidFill>
                  <a:srgbClr val="C00000"/>
                </a:solidFill>
              </a:rPr>
              <a:t>°</a:t>
            </a:r>
            <a:endParaRPr lang="en-US" sz="1800" b="1" dirty="0">
              <a:solidFill>
                <a:srgbClr val="C00000"/>
              </a:solidFill>
              <a:effectLst/>
              <a:latin typeface="+mn-lt"/>
              <a:ea typeface="Times New Roman" panose="02020603050405020304" pitchFamily="18" charset="0"/>
            </a:endParaRPr>
          </a:p>
        </p:txBody>
      </p:sp>
      <p:sp>
        <p:nvSpPr>
          <p:cNvPr id="16" name="TextBox 15">
            <a:extLst>
              <a:ext uri="{FF2B5EF4-FFF2-40B4-BE49-F238E27FC236}">
                <a16:creationId xmlns:a16="http://schemas.microsoft.com/office/drawing/2014/main" id="{5B0E8160-C30E-98C8-4EDC-6C9F8DC85281}"/>
              </a:ext>
            </a:extLst>
          </p:cNvPr>
          <p:cNvSpPr txBox="1"/>
          <p:nvPr/>
        </p:nvSpPr>
        <p:spPr>
          <a:xfrm>
            <a:off x="7800600" y="1893593"/>
            <a:ext cx="754800" cy="410882"/>
          </a:xfrm>
          <a:prstGeom prst="rect">
            <a:avLst/>
          </a:prstGeom>
          <a:noFill/>
        </p:spPr>
        <p:txBody>
          <a:bodyPr wrap="square" rtlCol="0">
            <a:spAutoFit/>
          </a:bodyPr>
          <a:lstStyle/>
          <a:p>
            <a:pPr marL="0" marR="0" algn="ctr">
              <a:lnSpc>
                <a:spcPct val="115000"/>
              </a:lnSpc>
              <a:spcBef>
                <a:spcPts val="0"/>
              </a:spcBef>
              <a:spcAft>
                <a:spcPts val="0"/>
              </a:spcAft>
            </a:pPr>
            <a:r>
              <a:rPr lang="vi-VN" sz="1800" b="1" dirty="0">
                <a:solidFill>
                  <a:srgbClr val="C00000"/>
                </a:solidFill>
                <a:effectLst/>
                <a:latin typeface="#9Slide03 Arima Madurai Black" panose="00000A00000000000000" pitchFamily="2" charset="-93"/>
                <a:cs typeface="#9Slide03 Arima Madurai Black" panose="00000A00000000000000" pitchFamily="2" charset="-93"/>
              </a:rPr>
              <a:t>≈</a:t>
            </a:r>
            <a:r>
              <a:rPr lang="en-US" sz="1800" b="1" dirty="0">
                <a:solidFill>
                  <a:srgbClr val="C00000"/>
                </a:solidFill>
                <a:effectLst/>
                <a:latin typeface="#9Slide03 Arima Madurai Black" panose="00000A00000000000000" pitchFamily="2" charset="-93"/>
                <a:cs typeface="#9Slide03 Arima Madurai Black" panose="00000A00000000000000" pitchFamily="2" charset="-93"/>
              </a:rPr>
              <a:t> </a:t>
            </a:r>
            <a:r>
              <a:rPr lang="en-US" sz="1800" b="1" dirty="0">
                <a:solidFill>
                  <a:srgbClr val="C00000"/>
                </a:solidFill>
                <a:effectLst/>
              </a:rPr>
              <a:t>42</a:t>
            </a:r>
            <a:r>
              <a:rPr lang="vi-VN" sz="1800" b="1" dirty="0">
                <a:solidFill>
                  <a:srgbClr val="C00000"/>
                </a:solidFill>
              </a:rPr>
              <a:t>°</a:t>
            </a:r>
            <a:endParaRPr lang="en-US" sz="1800" b="1" dirty="0">
              <a:solidFill>
                <a:srgbClr val="C00000"/>
              </a:solidFill>
              <a:effectLst/>
              <a:latin typeface="+mn-lt"/>
              <a:ea typeface="Times New Roman" panose="02020603050405020304" pitchFamily="18" charset="0"/>
            </a:endParaRPr>
          </a:p>
        </p:txBody>
      </p:sp>
      <p:sp>
        <p:nvSpPr>
          <p:cNvPr id="17" name="TextBox 16">
            <a:extLst>
              <a:ext uri="{FF2B5EF4-FFF2-40B4-BE49-F238E27FC236}">
                <a16:creationId xmlns:a16="http://schemas.microsoft.com/office/drawing/2014/main" id="{2D4D813F-0D3A-0F1B-303A-C7022ECC5E43}"/>
              </a:ext>
            </a:extLst>
          </p:cNvPr>
          <p:cNvSpPr txBox="1"/>
          <p:nvPr/>
        </p:nvSpPr>
        <p:spPr>
          <a:xfrm>
            <a:off x="1915200" y="2571750"/>
            <a:ext cx="626400" cy="480901"/>
          </a:xfrm>
          <a:prstGeom prst="rect">
            <a:avLst/>
          </a:prstGeom>
          <a:noFill/>
        </p:spPr>
        <p:txBody>
          <a:bodyPr wrap="square" rtlCol="0">
            <a:spAutoFit/>
          </a:bodyPr>
          <a:lstStyle/>
          <a:p>
            <a:pPr marL="0" marR="0" algn="ctr">
              <a:lnSpc>
                <a:spcPct val="115000"/>
              </a:lnSpc>
              <a:spcBef>
                <a:spcPts val="0"/>
              </a:spcBef>
              <a:spcAft>
                <a:spcPts val="0"/>
              </a:spcAft>
            </a:pPr>
            <a:r>
              <a:rPr lang="en-US" sz="2400" b="1" dirty="0">
                <a:solidFill>
                  <a:srgbClr val="C00000"/>
                </a:solidFill>
                <a:effectLst/>
              </a:rPr>
              <a:t>X</a:t>
            </a:r>
            <a:endParaRPr lang="en-US" sz="2400" b="1" dirty="0">
              <a:solidFill>
                <a:srgbClr val="C00000"/>
              </a:solidFill>
              <a:effectLst/>
              <a:latin typeface="+mn-lt"/>
              <a:ea typeface="Times New Roman" panose="02020603050405020304" pitchFamily="18" charset="0"/>
            </a:endParaRPr>
          </a:p>
        </p:txBody>
      </p:sp>
      <p:sp>
        <p:nvSpPr>
          <p:cNvPr id="18" name="TextBox 17">
            <a:extLst>
              <a:ext uri="{FF2B5EF4-FFF2-40B4-BE49-F238E27FC236}">
                <a16:creationId xmlns:a16="http://schemas.microsoft.com/office/drawing/2014/main" id="{A7EA4F96-24C4-6489-DA21-58C1347157CF}"/>
              </a:ext>
            </a:extLst>
          </p:cNvPr>
          <p:cNvSpPr txBox="1"/>
          <p:nvPr/>
        </p:nvSpPr>
        <p:spPr>
          <a:xfrm>
            <a:off x="2677108" y="2628058"/>
            <a:ext cx="809584"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0,67</a:t>
            </a:r>
            <a:endParaRPr lang="en-US" sz="1800" b="1" dirty="0">
              <a:solidFill>
                <a:srgbClr val="C00000"/>
              </a:solidFill>
              <a:effectLst/>
              <a:latin typeface="+mn-lt"/>
              <a:ea typeface="Times New Roman" panose="02020603050405020304" pitchFamily="18" charset="0"/>
            </a:endParaRPr>
          </a:p>
        </p:txBody>
      </p:sp>
      <p:sp>
        <p:nvSpPr>
          <p:cNvPr id="19" name="TextBox 18">
            <a:extLst>
              <a:ext uri="{FF2B5EF4-FFF2-40B4-BE49-F238E27FC236}">
                <a16:creationId xmlns:a16="http://schemas.microsoft.com/office/drawing/2014/main" id="{24858E77-15B4-8182-1932-13990A181975}"/>
              </a:ext>
            </a:extLst>
          </p:cNvPr>
          <p:cNvSpPr txBox="1"/>
          <p:nvPr/>
        </p:nvSpPr>
        <p:spPr>
          <a:xfrm>
            <a:off x="3525276" y="2628058"/>
            <a:ext cx="742108"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0,93</a:t>
            </a:r>
            <a:endParaRPr lang="en-US" sz="1800" b="1" dirty="0">
              <a:solidFill>
                <a:srgbClr val="C00000"/>
              </a:solidFill>
              <a:effectLst/>
              <a:latin typeface="+mn-lt"/>
              <a:ea typeface="Times New Roman" panose="02020603050405020304" pitchFamily="18" charset="0"/>
            </a:endParaRPr>
          </a:p>
        </p:txBody>
      </p:sp>
      <p:sp>
        <p:nvSpPr>
          <p:cNvPr id="20" name="TextBox 19">
            <a:extLst>
              <a:ext uri="{FF2B5EF4-FFF2-40B4-BE49-F238E27FC236}">
                <a16:creationId xmlns:a16="http://schemas.microsoft.com/office/drawing/2014/main" id="{26CB1FA6-3693-87B3-96F7-B2908E49935C}"/>
              </a:ext>
            </a:extLst>
          </p:cNvPr>
          <p:cNvSpPr txBox="1"/>
          <p:nvPr/>
        </p:nvSpPr>
        <p:spPr>
          <a:xfrm>
            <a:off x="4356692" y="2628061"/>
            <a:ext cx="702584"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0,67</a:t>
            </a:r>
            <a:endParaRPr lang="en-US" sz="1800" b="1" dirty="0">
              <a:solidFill>
                <a:srgbClr val="C00000"/>
              </a:solidFill>
              <a:effectLst/>
              <a:latin typeface="+mn-lt"/>
              <a:ea typeface="Times New Roman" panose="02020603050405020304" pitchFamily="18" charset="0"/>
            </a:endParaRPr>
          </a:p>
        </p:txBody>
      </p:sp>
      <p:sp>
        <p:nvSpPr>
          <p:cNvPr id="21" name="TextBox 20">
            <a:extLst>
              <a:ext uri="{FF2B5EF4-FFF2-40B4-BE49-F238E27FC236}">
                <a16:creationId xmlns:a16="http://schemas.microsoft.com/office/drawing/2014/main" id="{CDB90EE9-3995-D1A5-9322-E7DBC89602B5}"/>
              </a:ext>
            </a:extLst>
          </p:cNvPr>
          <p:cNvSpPr txBox="1"/>
          <p:nvPr/>
        </p:nvSpPr>
        <p:spPr>
          <a:xfrm>
            <a:off x="5200292" y="2628060"/>
            <a:ext cx="702584"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0,58</a:t>
            </a:r>
            <a:endParaRPr lang="en-US" sz="1800" b="1" dirty="0">
              <a:solidFill>
                <a:srgbClr val="C00000"/>
              </a:solidFill>
              <a:effectLst/>
              <a:latin typeface="+mn-lt"/>
              <a:ea typeface="Times New Roman" panose="02020603050405020304" pitchFamily="18" charset="0"/>
            </a:endParaRPr>
          </a:p>
        </p:txBody>
      </p:sp>
      <p:sp>
        <p:nvSpPr>
          <p:cNvPr id="22" name="TextBox 21">
            <a:extLst>
              <a:ext uri="{FF2B5EF4-FFF2-40B4-BE49-F238E27FC236}">
                <a16:creationId xmlns:a16="http://schemas.microsoft.com/office/drawing/2014/main" id="{50AE9D45-6633-1F64-E66E-D431A8D5F0E1}"/>
              </a:ext>
            </a:extLst>
          </p:cNvPr>
          <p:cNvSpPr txBox="1"/>
          <p:nvPr/>
        </p:nvSpPr>
        <p:spPr>
          <a:xfrm>
            <a:off x="6043892" y="2628059"/>
            <a:ext cx="702584"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0,53</a:t>
            </a:r>
            <a:endParaRPr lang="en-US" sz="1800" b="1" dirty="0">
              <a:solidFill>
                <a:srgbClr val="C00000"/>
              </a:solidFill>
              <a:effectLst/>
              <a:latin typeface="+mn-lt"/>
              <a:ea typeface="Times New Roman" panose="02020603050405020304" pitchFamily="18" charset="0"/>
            </a:endParaRPr>
          </a:p>
        </p:txBody>
      </p:sp>
      <p:sp>
        <p:nvSpPr>
          <p:cNvPr id="23" name="TextBox 22">
            <a:extLst>
              <a:ext uri="{FF2B5EF4-FFF2-40B4-BE49-F238E27FC236}">
                <a16:creationId xmlns:a16="http://schemas.microsoft.com/office/drawing/2014/main" id="{86A741F8-0C7D-0D80-B0CB-49EFD78786E7}"/>
              </a:ext>
            </a:extLst>
          </p:cNvPr>
          <p:cNvSpPr txBox="1"/>
          <p:nvPr/>
        </p:nvSpPr>
        <p:spPr>
          <a:xfrm>
            <a:off x="6887492" y="2628058"/>
            <a:ext cx="702584"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0,51</a:t>
            </a:r>
            <a:endParaRPr lang="en-US" sz="1800" b="1" dirty="0">
              <a:solidFill>
                <a:srgbClr val="C00000"/>
              </a:solidFill>
              <a:effectLst/>
              <a:latin typeface="+mn-lt"/>
              <a:ea typeface="Times New Roman" panose="02020603050405020304" pitchFamily="18" charset="0"/>
            </a:endParaRPr>
          </a:p>
        </p:txBody>
      </p:sp>
      <p:sp>
        <p:nvSpPr>
          <p:cNvPr id="24" name="TextBox 23">
            <a:extLst>
              <a:ext uri="{FF2B5EF4-FFF2-40B4-BE49-F238E27FC236}">
                <a16:creationId xmlns:a16="http://schemas.microsoft.com/office/drawing/2014/main" id="{044A0A84-756B-109D-37E1-E938225B00B7}"/>
              </a:ext>
            </a:extLst>
          </p:cNvPr>
          <p:cNvSpPr txBox="1"/>
          <p:nvPr/>
        </p:nvSpPr>
        <p:spPr>
          <a:xfrm>
            <a:off x="7711292" y="2628057"/>
            <a:ext cx="8466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0,46</a:t>
            </a:r>
            <a:endParaRPr lang="en-US" sz="1800" b="1" dirty="0">
              <a:solidFill>
                <a:srgbClr val="C00000"/>
              </a:solidFill>
              <a:effectLst/>
              <a:latin typeface="+mn-lt"/>
              <a:ea typeface="Times New Roman" panose="02020603050405020304" pitchFamily="18" charset="0"/>
            </a:endParaRPr>
          </a:p>
        </p:txBody>
      </p:sp>
      <p:sp>
        <p:nvSpPr>
          <p:cNvPr id="25" name="TextBox 24">
            <a:extLst>
              <a:ext uri="{FF2B5EF4-FFF2-40B4-BE49-F238E27FC236}">
                <a16:creationId xmlns:a16="http://schemas.microsoft.com/office/drawing/2014/main" id="{7907662A-160F-6F16-2727-5C76F323A849}"/>
              </a:ext>
            </a:extLst>
          </p:cNvPr>
          <p:cNvSpPr txBox="1"/>
          <p:nvPr/>
        </p:nvSpPr>
        <p:spPr>
          <a:xfrm>
            <a:off x="1911600" y="3627419"/>
            <a:ext cx="626400" cy="480901"/>
          </a:xfrm>
          <a:prstGeom prst="rect">
            <a:avLst/>
          </a:prstGeom>
          <a:noFill/>
        </p:spPr>
        <p:txBody>
          <a:bodyPr wrap="square" rtlCol="0">
            <a:spAutoFit/>
          </a:bodyPr>
          <a:lstStyle/>
          <a:p>
            <a:pPr marL="0" marR="0" algn="ctr">
              <a:lnSpc>
                <a:spcPct val="115000"/>
              </a:lnSpc>
              <a:spcBef>
                <a:spcPts val="0"/>
              </a:spcBef>
              <a:spcAft>
                <a:spcPts val="0"/>
              </a:spcAft>
            </a:pPr>
            <a:r>
              <a:rPr lang="en-US" sz="2400" b="1" dirty="0">
                <a:solidFill>
                  <a:srgbClr val="C00000"/>
                </a:solidFill>
                <a:effectLst/>
              </a:rPr>
              <a:t>X</a:t>
            </a:r>
            <a:endParaRPr lang="en-US" sz="2400" b="1" dirty="0">
              <a:solidFill>
                <a:srgbClr val="C00000"/>
              </a:solidFill>
              <a:effectLst/>
              <a:latin typeface="+mn-lt"/>
              <a:ea typeface="Times New Roman" panose="02020603050405020304" pitchFamily="18" charset="0"/>
            </a:endParaRPr>
          </a:p>
        </p:txBody>
      </p:sp>
      <p:sp>
        <p:nvSpPr>
          <p:cNvPr id="26" name="TextBox 25">
            <a:extLst>
              <a:ext uri="{FF2B5EF4-FFF2-40B4-BE49-F238E27FC236}">
                <a16:creationId xmlns:a16="http://schemas.microsoft.com/office/drawing/2014/main" id="{F1FAE4EB-8A72-C1BC-47EE-3B9879701D08}"/>
              </a:ext>
            </a:extLst>
          </p:cNvPr>
          <p:cNvSpPr txBox="1"/>
          <p:nvPr/>
        </p:nvSpPr>
        <p:spPr>
          <a:xfrm>
            <a:off x="2730092" y="3683732"/>
            <a:ext cx="6462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1,52</a:t>
            </a:r>
            <a:endParaRPr lang="en-US" sz="1800" b="1" dirty="0">
              <a:solidFill>
                <a:srgbClr val="C00000"/>
              </a:solidFill>
              <a:effectLst/>
              <a:latin typeface="+mn-lt"/>
              <a:ea typeface="Times New Roman" panose="02020603050405020304" pitchFamily="18" charset="0"/>
            </a:endParaRPr>
          </a:p>
        </p:txBody>
      </p:sp>
      <p:sp>
        <p:nvSpPr>
          <p:cNvPr id="3074" name="TextBox 3073">
            <a:extLst>
              <a:ext uri="{FF2B5EF4-FFF2-40B4-BE49-F238E27FC236}">
                <a16:creationId xmlns:a16="http://schemas.microsoft.com/office/drawing/2014/main" id="{65621401-7123-7429-E670-A7191BB5FAE3}"/>
              </a:ext>
            </a:extLst>
          </p:cNvPr>
          <p:cNvSpPr txBox="1"/>
          <p:nvPr/>
        </p:nvSpPr>
        <p:spPr>
          <a:xfrm>
            <a:off x="3568384" y="3683732"/>
            <a:ext cx="6462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1,52</a:t>
            </a:r>
            <a:endParaRPr lang="en-US" sz="1800" b="1" dirty="0">
              <a:solidFill>
                <a:srgbClr val="C00000"/>
              </a:solidFill>
              <a:effectLst/>
              <a:latin typeface="+mn-lt"/>
              <a:ea typeface="Times New Roman" panose="02020603050405020304" pitchFamily="18" charset="0"/>
            </a:endParaRPr>
          </a:p>
        </p:txBody>
      </p:sp>
      <p:sp>
        <p:nvSpPr>
          <p:cNvPr id="3075" name="TextBox 3074">
            <a:extLst>
              <a:ext uri="{FF2B5EF4-FFF2-40B4-BE49-F238E27FC236}">
                <a16:creationId xmlns:a16="http://schemas.microsoft.com/office/drawing/2014/main" id="{676C5B8B-FB85-E6F8-B712-E285FD84EEA4}"/>
              </a:ext>
            </a:extLst>
          </p:cNvPr>
          <p:cNvSpPr txBox="1"/>
          <p:nvPr/>
        </p:nvSpPr>
        <p:spPr>
          <a:xfrm>
            <a:off x="4406676" y="3683732"/>
            <a:ext cx="6462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1,52</a:t>
            </a:r>
            <a:endParaRPr lang="en-US" sz="1800" b="1" dirty="0">
              <a:solidFill>
                <a:srgbClr val="C00000"/>
              </a:solidFill>
              <a:effectLst/>
              <a:latin typeface="+mn-lt"/>
              <a:ea typeface="Times New Roman" panose="02020603050405020304" pitchFamily="18" charset="0"/>
            </a:endParaRPr>
          </a:p>
        </p:txBody>
      </p:sp>
      <p:sp>
        <p:nvSpPr>
          <p:cNvPr id="3077" name="TextBox 3076">
            <a:extLst>
              <a:ext uri="{FF2B5EF4-FFF2-40B4-BE49-F238E27FC236}">
                <a16:creationId xmlns:a16="http://schemas.microsoft.com/office/drawing/2014/main" id="{64BCDDE5-709B-B184-DE07-44E891090D9B}"/>
              </a:ext>
            </a:extLst>
          </p:cNvPr>
          <p:cNvSpPr txBox="1"/>
          <p:nvPr/>
        </p:nvSpPr>
        <p:spPr>
          <a:xfrm>
            <a:off x="5244968" y="3683732"/>
            <a:ext cx="6462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1,52</a:t>
            </a:r>
            <a:endParaRPr lang="en-US" sz="1800" b="1" dirty="0">
              <a:solidFill>
                <a:srgbClr val="C00000"/>
              </a:solidFill>
              <a:effectLst/>
              <a:latin typeface="+mn-lt"/>
              <a:ea typeface="Times New Roman" panose="02020603050405020304" pitchFamily="18" charset="0"/>
            </a:endParaRPr>
          </a:p>
        </p:txBody>
      </p:sp>
      <p:sp>
        <p:nvSpPr>
          <p:cNvPr id="3078" name="TextBox 3077">
            <a:extLst>
              <a:ext uri="{FF2B5EF4-FFF2-40B4-BE49-F238E27FC236}">
                <a16:creationId xmlns:a16="http://schemas.microsoft.com/office/drawing/2014/main" id="{A461EC12-ABBC-7DEB-2AEB-DC503514E0C5}"/>
              </a:ext>
            </a:extLst>
          </p:cNvPr>
          <p:cNvSpPr txBox="1"/>
          <p:nvPr/>
        </p:nvSpPr>
        <p:spPr>
          <a:xfrm>
            <a:off x="6083260" y="3683732"/>
            <a:ext cx="6462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1,52</a:t>
            </a:r>
            <a:endParaRPr lang="en-US" sz="1800" b="1" dirty="0">
              <a:solidFill>
                <a:srgbClr val="C00000"/>
              </a:solidFill>
              <a:effectLst/>
              <a:latin typeface="+mn-lt"/>
              <a:ea typeface="Times New Roman" panose="02020603050405020304" pitchFamily="18" charset="0"/>
            </a:endParaRPr>
          </a:p>
        </p:txBody>
      </p:sp>
      <p:sp>
        <p:nvSpPr>
          <p:cNvPr id="3079" name="TextBox 3078">
            <a:extLst>
              <a:ext uri="{FF2B5EF4-FFF2-40B4-BE49-F238E27FC236}">
                <a16:creationId xmlns:a16="http://schemas.microsoft.com/office/drawing/2014/main" id="{924CAA43-6672-80CC-4EB0-8463B3574461}"/>
              </a:ext>
            </a:extLst>
          </p:cNvPr>
          <p:cNvSpPr txBox="1"/>
          <p:nvPr/>
        </p:nvSpPr>
        <p:spPr>
          <a:xfrm>
            <a:off x="6921552" y="3683732"/>
            <a:ext cx="6462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1,52</a:t>
            </a:r>
            <a:endParaRPr lang="en-US" sz="1800" b="1" dirty="0">
              <a:solidFill>
                <a:srgbClr val="C00000"/>
              </a:solidFill>
              <a:effectLst/>
              <a:latin typeface="+mn-lt"/>
              <a:ea typeface="Times New Roman" panose="02020603050405020304" pitchFamily="18" charset="0"/>
            </a:endParaRPr>
          </a:p>
        </p:txBody>
      </p:sp>
      <p:sp>
        <p:nvSpPr>
          <p:cNvPr id="3081" name="TextBox 3080">
            <a:extLst>
              <a:ext uri="{FF2B5EF4-FFF2-40B4-BE49-F238E27FC236}">
                <a16:creationId xmlns:a16="http://schemas.microsoft.com/office/drawing/2014/main" id="{502E6F14-BA68-977B-5ACF-4FF25312F1A7}"/>
              </a:ext>
            </a:extLst>
          </p:cNvPr>
          <p:cNvSpPr txBox="1"/>
          <p:nvPr/>
        </p:nvSpPr>
        <p:spPr>
          <a:xfrm>
            <a:off x="7759844" y="3683732"/>
            <a:ext cx="6462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1,52</a:t>
            </a:r>
            <a:endParaRPr lang="en-US" sz="1800" b="1" dirty="0">
              <a:solidFill>
                <a:srgbClr val="C00000"/>
              </a:solidFill>
              <a:effectLst/>
              <a:latin typeface="+mn-lt"/>
              <a:ea typeface="Times New Roman" panose="02020603050405020304" pitchFamily="18" charset="0"/>
            </a:endParaRPr>
          </a:p>
        </p:txBody>
      </p:sp>
    </p:spTree>
    <p:extLst>
      <p:ext uri="{BB962C8B-B14F-4D97-AF65-F5344CB8AC3E}">
        <p14:creationId xmlns:p14="http://schemas.microsoft.com/office/powerpoint/2010/main" val="3268858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p:cTn id="7" dur="500" fill="hold"/>
                                        <p:tgtEl>
                                          <p:spTgt spid="3076"/>
                                        </p:tgtEl>
                                        <p:attrNameLst>
                                          <p:attrName>ppt_w</p:attrName>
                                        </p:attrNameLst>
                                      </p:cBhvr>
                                      <p:tavLst>
                                        <p:tav tm="0">
                                          <p:val>
                                            <p:fltVal val="0"/>
                                          </p:val>
                                        </p:tav>
                                        <p:tav tm="100000">
                                          <p:val>
                                            <p:strVal val="#ppt_w"/>
                                          </p:val>
                                        </p:tav>
                                      </p:tavLst>
                                    </p:anim>
                                    <p:anim calcmode="lin" valueType="num">
                                      <p:cBhvr>
                                        <p:cTn id="8" dur="500" fill="hold"/>
                                        <p:tgtEl>
                                          <p:spTgt spid="3076"/>
                                        </p:tgtEl>
                                        <p:attrNameLst>
                                          <p:attrName>ppt_h</p:attrName>
                                        </p:attrNameLst>
                                      </p:cBhvr>
                                      <p:tavLst>
                                        <p:tav tm="0">
                                          <p:val>
                                            <p:fltVal val="0"/>
                                          </p:val>
                                        </p:tav>
                                        <p:tav tm="100000">
                                          <p:val>
                                            <p:strVal val="#ppt_h"/>
                                          </p:val>
                                        </p:tav>
                                      </p:tavLst>
                                    </p:anim>
                                    <p:animEffect transition="in" filter="fade">
                                      <p:cBhvr>
                                        <p:cTn id="9" dur="500"/>
                                        <p:tgtEl>
                                          <p:spTgt spid="3076"/>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randombar(horizont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randombar(horizontal)">
                                      <p:cBhvr>
                                        <p:cTn id="44" dur="500"/>
                                        <p:tgtEl>
                                          <p:spTgt spid="17"/>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randombar(horizontal)">
                                      <p:cBhvr>
                                        <p:cTn id="47" dur="500"/>
                                        <p:tgtEl>
                                          <p:spTgt spid="18"/>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randombar(horizontal)">
                                      <p:cBhvr>
                                        <p:cTn id="50" dur="500"/>
                                        <p:tgtEl>
                                          <p:spTgt spid="19"/>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randombar(horizontal)">
                                      <p:cBhvr>
                                        <p:cTn id="53" dur="500"/>
                                        <p:tgtEl>
                                          <p:spTgt spid="20"/>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randombar(horizontal)">
                                      <p:cBhvr>
                                        <p:cTn id="56" dur="500"/>
                                        <p:tgtEl>
                                          <p:spTgt spid="21"/>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randombar(horizontal)">
                                      <p:cBhvr>
                                        <p:cTn id="59" dur="500"/>
                                        <p:tgtEl>
                                          <p:spTgt spid="22"/>
                                        </p:tgtEl>
                                      </p:cBhvr>
                                    </p:animEffect>
                                  </p:childTnLst>
                                </p:cTn>
                              </p:par>
                              <p:par>
                                <p:cTn id="60" presetID="14" presetClass="entr" presetSubtype="10"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randombar(horizontal)">
                                      <p:cBhvr>
                                        <p:cTn id="62" dur="500"/>
                                        <p:tgtEl>
                                          <p:spTgt spid="23"/>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randombar(horizontal)">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randombar(horizontal)">
                                      <p:cBhvr>
                                        <p:cTn id="70" dur="500"/>
                                        <p:tgtEl>
                                          <p:spTgt spid="25"/>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randombar(horizontal)">
                                      <p:cBhvr>
                                        <p:cTn id="73" dur="500"/>
                                        <p:tgtEl>
                                          <p:spTgt spid="26"/>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074"/>
                                        </p:tgtEl>
                                        <p:attrNameLst>
                                          <p:attrName>style.visibility</p:attrName>
                                        </p:attrNameLst>
                                      </p:cBhvr>
                                      <p:to>
                                        <p:strVal val="visible"/>
                                      </p:to>
                                    </p:set>
                                    <p:animEffect transition="in" filter="randombar(horizontal)">
                                      <p:cBhvr>
                                        <p:cTn id="76" dur="500"/>
                                        <p:tgtEl>
                                          <p:spTgt spid="3074"/>
                                        </p:tgtEl>
                                      </p:cBhvr>
                                    </p:animEffect>
                                  </p:childTnLst>
                                </p:cTn>
                              </p:par>
                              <p:par>
                                <p:cTn id="77" presetID="14" presetClass="entr" presetSubtype="10" fill="hold" grpId="0" nodeType="withEffect">
                                  <p:stCondLst>
                                    <p:cond delay="0"/>
                                  </p:stCondLst>
                                  <p:childTnLst>
                                    <p:set>
                                      <p:cBhvr>
                                        <p:cTn id="78" dur="1" fill="hold">
                                          <p:stCondLst>
                                            <p:cond delay="0"/>
                                          </p:stCondLst>
                                        </p:cTn>
                                        <p:tgtEl>
                                          <p:spTgt spid="3075"/>
                                        </p:tgtEl>
                                        <p:attrNameLst>
                                          <p:attrName>style.visibility</p:attrName>
                                        </p:attrNameLst>
                                      </p:cBhvr>
                                      <p:to>
                                        <p:strVal val="visible"/>
                                      </p:to>
                                    </p:set>
                                    <p:animEffect transition="in" filter="randombar(horizontal)">
                                      <p:cBhvr>
                                        <p:cTn id="79" dur="500"/>
                                        <p:tgtEl>
                                          <p:spTgt spid="3075"/>
                                        </p:tgtEl>
                                      </p:cBhvr>
                                    </p:animEffect>
                                  </p:childTnLst>
                                </p:cTn>
                              </p:par>
                              <p:par>
                                <p:cTn id="80" presetID="14" presetClass="entr" presetSubtype="10" fill="hold" grpId="0" nodeType="withEffect">
                                  <p:stCondLst>
                                    <p:cond delay="0"/>
                                  </p:stCondLst>
                                  <p:childTnLst>
                                    <p:set>
                                      <p:cBhvr>
                                        <p:cTn id="81" dur="1" fill="hold">
                                          <p:stCondLst>
                                            <p:cond delay="0"/>
                                          </p:stCondLst>
                                        </p:cTn>
                                        <p:tgtEl>
                                          <p:spTgt spid="3077"/>
                                        </p:tgtEl>
                                        <p:attrNameLst>
                                          <p:attrName>style.visibility</p:attrName>
                                        </p:attrNameLst>
                                      </p:cBhvr>
                                      <p:to>
                                        <p:strVal val="visible"/>
                                      </p:to>
                                    </p:set>
                                    <p:animEffect transition="in" filter="randombar(horizontal)">
                                      <p:cBhvr>
                                        <p:cTn id="82" dur="500"/>
                                        <p:tgtEl>
                                          <p:spTgt spid="3077"/>
                                        </p:tgtEl>
                                      </p:cBhvr>
                                    </p:animEffect>
                                  </p:childTnLst>
                                </p:cTn>
                              </p:par>
                              <p:par>
                                <p:cTn id="83" presetID="14" presetClass="entr" presetSubtype="10" fill="hold" grpId="0" nodeType="withEffect">
                                  <p:stCondLst>
                                    <p:cond delay="0"/>
                                  </p:stCondLst>
                                  <p:childTnLst>
                                    <p:set>
                                      <p:cBhvr>
                                        <p:cTn id="84" dur="1" fill="hold">
                                          <p:stCondLst>
                                            <p:cond delay="0"/>
                                          </p:stCondLst>
                                        </p:cTn>
                                        <p:tgtEl>
                                          <p:spTgt spid="3078"/>
                                        </p:tgtEl>
                                        <p:attrNameLst>
                                          <p:attrName>style.visibility</p:attrName>
                                        </p:attrNameLst>
                                      </p:cBhvr>
                                      <p:to>
                                        <p:strVal val="visible"/>
                                      </p:to>
                                    </p:set>
                                    <p:animEffect transition="in" filter="randombar(horizontal)">
                                      <p:cBhvr>
                                        <p:cTn id="85" dur="500"/>
                                        <p:tgtEl>
                                          <p:spTgt spid="3078"/>
                                        </p:tgtEl>
                                      </p:cBhvr>
                                    </p:animEffect>
                                  </p:childTnLst>
                                </p:cTn>
                              </p:par>
                              <p:par>
                                <p:cTn id="86" presetID="14" presetClass="entr" presetSubtype="10" fill="hold" grpId="0" nodeType="withEffect">
                                  <p:stCondLst>
                                    <p:cond delay="0"/>
                                  </p:stCondLst>
                                  <p:childTnLst>
                                    <p:set>
                                      <p:cBhvr>
                                        <p:cTn id="87" dur="1" fill="hold">
                                          <p:stCondLst>
                                            <p:cond delay="0"/>
                                          </p:stCondLst>
                                        </p:cTn>
                                        <p:tgtEl>
                                          <p:spTgt spid="3079"/>
                                        </p:tgtEl>
                                        <p:attrNameLst>
                                          <p:attrName>style.visibility</p:attrName>
                                        </p:attrNameLst>
                                      </p:cBhvr>
                                      <p:to>
                                        <p:strVal val="visible"/>
                                      </p:to>
                                    </p:set>
                                    <p:animEffect transition="in" filter="randombar(horizontal)">
                                      <p:cBhvr>
                                        <p:cTn id="88" dur="500"/>
                                        <p:tgtEl>
                                          <p:spTgt spid="3079"/>
                                        </p:tgtEl>
                                      </p:cBhvr>
                                    </p:animEffect>
                                  </p:childTnLst>
                                </p:cTn>
                              </p:par>
                              <p:par>
                                <p:cTn id="89" presetID="14" presetClass="entr" presetSubtype="10" fill="hold" grpId="0" nodeType="withEffect">
                                  <p:stCondLst>
                                    <p:cond delay="0"/>
                                  </p:stCondLst>
                                  <p:childTnLst>
                                    <p:set>
                                      <p:cBhvr>
                                        <p:cTn id="90" dur="1" fill="hold">
                                          <p:stCondLst>
                                            <p:cond delay="0"/>
                                          </p:stCondLst>
                                        </p:cTn>
                                        <p:tgtEl>
                                          <p:spTgt spid="3081"/>
                                        </p:tgtEl>
                                        <p:attrNameLst>
                                          <p:attrName>style.visibility</p:attrName>
                                        </p:attrNameLst>
                                      </p:cBhvr>
                                      <p:to>
                                        <p:strVal val="visible"/>
                                      </p:to>
                                    </p:set>
                                    <p:animEffect transition="in" filter="randombar(horizontal)">
                                      <p:cBhvr>
                                        <p:cTn id="91" dur="500"/>
                                        <p:tgtEl>
                                          <p:spTgt spid="3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3074" grpId="0"/>
      <p:bldP spid="3075" grpId="0"/>
      <p:bldP spid="3077" grpId="0"/>
      <p:bldP spid="3078" grpId="0"/>
      <p:bldP spid="3079" grpId="0"/>
      <p:bldP spid="308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8" name="Rectangle 7">
            <a:extLst>
              <a:ext uri="{FF2B5EF4-FFF2-40B4-BE49-F238E27FC236}">
                <a16:creationId xmlns:a16="http://schemas.microsoft.com/office/drawing/2014/main" id="{1705C4A4-0362-601E-5EE3-E1B6C3D4353A}"/>
              </a:ext>
            </a:extLst>
          </p:cNvPr>
          <p:cNvSpPr/>
          <p:nvPr/>
        </p:nvSpPr>
        <p:spPr>
          <a:xfrm>
            <a:off x="468000" y="1598486"/>
            <a:ext cx="8208000" cy="2872714"/>
          </a:xfrm>
          <a:prstGeom prst="rect">
            <a:avLst/>
          </a:prstGeom>
          <a:noFill/>
          <a:ln w="19050">
            <a:solidFill>
              <a:srgbClr val="FFC84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62C54FB-FFE8-4146-61C8-27F7A6876027}"/>
              </a:ext>
            </a:extLst>
          </p:cNvPr>
          <p:cNvSpPr txBox="1"/>
          <p:nvPr/>
        </p:nvSpPr>
        <p:spPr>
          <a:xfrm>
            <a:off x="3308492" y="607100"/>
            <a:ext cx="2642215" cy="461665"/>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2C74"/>
                </a:solidFill>
                <a:latin typeface="Fira Sans Condensed Medium" panose="020B0603050000020004" pitchFamily="34" charset="0"/>
              </a:rPr>
              <a:t>PHIẾU HỌC TẬP</a:t>
            </a:r>
            <a:endParaRPr kumimoji="0" lang="en-US" sz="2400" b="1"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pic>
        <p:nvPicPr>
          <p:cNvPr id="5" name="Picture 8" descr="Who ">
            <a:extLst>
              <a:ext uri="{FF2B5EF4-FFF2-40B4-BE49-F238E27FC236}">
                <a16:creationId xmlns:a16="http://schemas.microsoft.com/office/drawing/2014/main" id="{044558FA-FC2A-7025-AB8A-2E30CA410A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445" y="1047251"/>
            <a:ext cx="931158" cy="93115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44D7064-F808-1885-A5AA-9A30080E4443}"/>
                  </a:ext>
                </a:extLst>
              </p:cNvPr>
              <p:cNvSpPr txBox="1"/>
              <p:nvPr/>
            </p:nvSpPr>
            <p:spPr>
              <a:xfrm>
                <a:off x="784024" y="2805977"/>
                <a:ext cx="7106400" cy="1415837"/>
              </a:xfrm>
              <a:prstGeom prst="rect">
                <a:avLst/>
              </a:prstGeom>
              <a:noFill/>
            </p:spPr>
            <p:txBody>
              <a:bodyPr wrap="square">
                <a:spAutoFit/>
              </a:bodyPr>
              <a:lstStyle/>
              <a:p>
                <a:pPr>
                  <a:lnSpc>
                    <a:spcPct val="150000"/>
                  </a:lnSpc>
                </a:pPr>
                <a:r>
                  <a:rPr lang="en-US" sz="2000" dirty="0">
                    <a:solidFill>
                      <a:srgbClr val="0E2A47"/>
                    </a:solidFill>
                    <a:latin typeface="Fira Sans Condensed Medium" panose="020B0603050000020004" pitchFamily="34" charset="0"/>
                  </a:rPr>
                  <a:t>K</a:t>
                </a:r>
                <a:r>
                  <a:rPr lang="vi-VN" sz="2000" dirty="0">
                    <a:solidFill>
                      <a:srgbClr val="0E2A47"/>
                    </a:solidFill>
                    <a:latin typeface="Fira Sans Condensed Medium" panose="020B0603050000020004" pitchFamily="34" charset="0"/>
                  </a:rPr>
                  <a:t>hi góc tới</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i</a:t>
                </a:r>
                <a:r>
                  <a:rPr lang="en-US" sz="2000" dirty="0">
                    <a:solidFill>
                      <a:srgbClr val="0E2A47"/>
                    </a:solidFill>
                    <a:latin typeface="Fira Sans Condensed Medium" panose="020B0603050000020004" pitchFamily="34" charset="0"/>
                  </a:rPr>
                  <a:t> </a:t>
                </a:r>
                <a:r>
                  <a:rPr lang="vi-VN" sz="2000" dirty="0">
                    <a:solidFill>
                      <a:srgbClr val="0E2A47"/>
                    </a:solidFill>
                    <a:latin typeface="Fira Sans Condensed Medium" panose="020B0603050000020004" pitchFamily="34" charset="0"/>
                  </a:rPr>
                  <a:t>tăng (hoặc giảm) thì góc khúc xạ </a:t>
                </a:r>
                <a:r>
                  <a:rPr lang="vi-VN" sz="2000" i="1" dirty="0">
                    <a:solidFill>
                      <a:srgbClr val="0E2A47"/>
                    </a:solidFill>
                    <a:latin typeface="Fira Sans Condensed Medium" panose="020B0603050000020004" pitchFamily="34" charset="0"/>
                  </a:rPr>
                  <a:t>r </a:t>
                </a:r>
                <a:r>
                  <a:rPr lang="vi-VN" sz="2000" dirty="0">
                    <a:solidFill>
                      <a:srgbClr val="0E2A47"/>
                    </a:solidFill>
                    <a:latin typeface="Fira Sans Condensed Medium" panose="020B0603050000020004" pitchFamily="34" charset="0"/>
                  </a:rPr>
                  <a:t>cũng tăng (hoặc giảm) theo nhưng tỉ số</a:t>
                </a:r>
                <a:r>
                  <a:rPr lang="en-US" sz="2000" dirty="0">
                    <a:solidFill>
                      <a:srgbClr val="0E2A47"/>
                    </a:solidFill>
                    <a:latin typeface="Fira Sans Condensed Medium" panose="020B0603050000020004" pitchFamily="34" charset="0"/>
                  </a:rPr>
                  <a:t>  </a:t>
                </a:r>
                <a14:m>
                  <m:oMath xmlns:m="http://schemas.openxmlformats.org/officeDocument/2006/math">
                    <m:f>
                      <m:fPr>
                        <m:ctrlPr>
                          <a:rPr lang="en-US" sz="2800" i="1" smtClean="0">
                            <a:solidFill>
                              <a:srgbClr val="0E2A47"/>
                            </a:solidFill>
                            <a:latin typeface="Cambria Math" panose="02040503050406030204" pitchFamily="18" charset="0"/>
                          </a:rPr>
                        </m:ctrlPr>
                      </m:fPr>
                      <m:num>
                        <m:func>
                          <m:funcPr>
                            <m:ctrlPr>
                              <a:rPr lang="en-US" sz="2800" b="0" i="1" smtClean="0">
                                <a:solidFill>
                                  <a:srgbClr val="0E2A47"/>
                                </a:solidFill>
                                <a:latin typeface="Cambria Math" panose="02040503050406030204" pitchFamily="18" charset="0"/>
                              </a:rPr>
                            </m:ctrlPr>
                          </m:funcPr>
                          <m:fName>
                            <m:r>
                              <m:rPr>
                                <m:sty m:val="p"/>
                              </m:rPr>
                              <a:rPr lang="en-US" sz="2800" b="0" i="0" smtClean="0">
                                <a:solidFill>
                                  <a:srgbClr val="0E2A47"/>
                                </a:solidFill>
                                <a:latin typeface="Cambria Math" panose="02040503050406030204" pitchFamily="18" charset="0"/>
                              </a:rPr>
                              <m:t>sin</m:t>
                            </m:r>
                          </m:fName>
                          <m:e>
                            <m:r>
                              <a:rPr lang="en-US" sz="2800" b="0" i="1" smtClean="0">
                                <a:solidFill>
                                  <a:srgbClr val="0E2A47"/>
                                </a:solidFill>
                                <a:latin typeface="Cambria Math" panose="02040503050406030204" pitchFamily="18" charset="0"/>
                              </a:rPr>
                              <m:t>𝑖</m:t>
                            </m:r>
                            <m:r>
                              <a:rPr lang="en-US" sz="2800" b="0" i="1" smtClean="0">
                                <a:solidFill>
                                  <a:srgbClr val="0E2A47"/>
                                </a:solidFill>
                                <a:latin typeface="Cambria Math" panose="02040503050406030204" pitchFamily="18" charset="0"/>
                              </a:rPr>
                              <m:t> </m:t>
                            </m:r>
                          </m:e>
                        </m:func>
                      </m:num>
                      <m:den>
                        <m:func>
                          <m:funcPr>
                            <m:ctrlPr>
                              <a:rPr lang="en-US" sz="2800" b="0" i="1" smtClean="0">
                                <a:solidFill>
                                  <a:srgbClr val="0E2A47"/>
                                </a:solidFill>
                                <a:latin typeface="Cambria Math" panose="02040503050406030204" pitchFamily="18" charset="0"/>
                              </a:rPr>
                            </m:ctrlPr>
                          </m:funcPr>
                          <m:fName>
                            <m:r>
                              <m:rPr>
                                <m:sty m:val="p"/>
                              </m:rPr>
                              <a:rPr lang="en-US" sz="2800" b="0" i="0" smtClean="0">
                                <a:solidFill>
                                  <a:srgbClr val="0E2A47"/>
                                </a:solidFill>
                                <a:latin typeface="Cambria Math" panose="02040503050406030204" pitchFamily="18" charset="0"/>
                              </a:rPr>
                              <m:t>sin</m:t>
                            </m:r>
                          </m:fName>
                          <m:e>
                            <m:r>
                              <a:rPr lang="en-US" sz="2800" b="0" i="1" smtClean="0">
                                <a:solidFill>
                                  <a:srgbClr val="0E2A47"/>
                                </a:solidFill>
                                <a:latin typeface="Cambria Math" panose="02040503050406030204" pitchFamily="18" charset="0"/>
                              </a:rPr>
                              <m:t>𝑟</m:t>
                            </m:r>
                          </m:e>
                        </m:func>
                      </m:den>
                    </m:f>
                  </m:oMath>
                </a14:m>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luôn</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không</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đổi</a:t>
                </a:r>
                <a:r>
                  <a:rPr lang="en-US" sz="2000" dirty="0">
                    <a:solidFill>
                      <a:srgbClr val="0E2A47"/>
                    </a:solidFill>
                    <a:latin typeface="Fira Sans Condensed Medium" panose="020B0603050000020004" pitchFamily="34" charset="0"/>
                  </a:rPr>
                  <a:t>.</a:t>
                </a:r>
              </a:p>
            </p:txBody>
          </p:sp>
        </mc:Choice>
        <mc:Fallback xmlns="">
          <p:sp>
            <p:nvSpPr>
              <p:cNvPr id="7" name="TextBox 6">
                <a:extLst>
                  <a:ext uri="{FF2B5EF4-FFF2-40B4-BE49-F238E27FC236}">
                    <a16:creationId xmlns:a16="http://schemas.microsoft.com/office/drawing/2014/main" id="{644D7064-F808-1885-A5AA-9A30080E4443}"/>
                  </a:ext>
                </a:extLst>
              </p:cNvPr>
              <p:cNvSpPr txBox="1">
                <a:spLocks noRot="1" noChangeAspect="1" noMove="1" noResize="1" noEditPoints="1" noAdjustHandles="1" noChangeArrowheads="1" noChangeShapeType="1" noTextEdit="1"/>
              </p:cNvSpPr>
              <p:nvPr/>
            </p:nvSpPr>
            <p:spPr>
              <a:xfrm>
                <a:off x="784024" y="2805977"/>
                <a:ext cx="7106400" cy="1415837"/>
              </a:xfrm>
              <a:prstGeom prst="rect">
                <a:avLst/>
              </a:prstGeom>
              <a:blipFill>
                <a:blip r:embed="rId4"/>
                <a:stretch>
                  <a:fillRect l="-944"/>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BEB9CEF4-EA47-DEFC-5BB1-60F3A7B6E33D}"/>
              </a:ext>
            </a:extLst>
          </p:cNvPr>
          <p:cNvSpPr txBox="1"/>
          <p:nvPr/>
        </p:nvSpPr>
        <p:spPr>
          <a:xfrm>
            <a:off x="784024" y="2122593"/>
            <a:ext cx="7106400" cy="506549"/>
          </a:xfrm>
          <a:prstGeom prst="rect">
            <a:avLst/>
          </a:prstGeom>
          <a:noFill/>
        </p:spPr>
        <p:txBody>
          <a:bodyPr wrap="square">
            <a:spAutoFit/>
          </a:bodyPr>
          <a:lstStyle/>
          <a:p>
            <a:pPr>
              <a:lnSpc>
                <a:spcPct val="150000"/>
              </a:lnSpc>
            </a:pPr>
            <a:r>
              <a:rPr lang="en-US" sz="2000" dirty="0">
                <a:solidFill>
                  <a:srgbClr val="0E2A47"/>
                </a:solidFill>
                <a:latin typeface="Fira Sans Condensed Medium" panose="020B0603050000020004" pitchFamily="34" charset="0"/>
              </a:rPr>
              <a:t>Khi </a:t>
            </a:r>
            <a:r>
              <a:rPr lang="en-US" sz="2000" dirty="0" err="1">
                <a:solidFill>
                  <a:srgbClr val="0E2A47"/>
                </a:solidFill>
                <a:latin typeface="Fira Sans Condensed Medium" panose="020B0603050000020004" pitchFamily="34" charset="0"/>
              </a:rPr>
              <a:t>góc</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tới</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tăng</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góc</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phản</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xạ</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tăng</a:t>
            </a:r>
            <a:endParaRPr lang="en-US" sz="2000" dirty="0">
              <a:solidFill>
                <a:srgbClr val="0E2A47"/>
              </a:solidFill>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733EA-CB10-3901-C2CB-3DAAE7F21C65}"/>
            </a:ext>
          </a:extLst>
        </p:cNvPr>
        <p:cNvGrpSpPr/>
        <p:nvPr/>
      </p:nvGrpSpPr>
      <p:grpSpPr>
        <a:xfrm>
          <a:off x="0" y="0"/>
          <a:ext cx="0" cy="0"/>
          <a:chOff x="0" y="0"/>
          <a:chExt cx="0" cy="0"/>
        </a:xfrm>
      </p:grpSpPr>
      <p:pic>
        <p:nvPicPr>
          <p:cNvPr id="3074" name="Picture 2" descr="Eyes ">
            <a:extLst>
              <a:ext uri="{FF2B5EF4-FFF2-40B4-BE49-F238E27FC236}">
                <a16:creationId xmlns:a16="http://schemas.microsoft.com/office/drawing/2014/main" id="{48B00088-A088-AB68-7DBC-6D88E7663F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045" y="1505855"/>
            <a:ext cx="701033" cy="7010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EF6BC12-BE13-19B8-4ADD-CFFBF58944B0}"/>
              </a:ext>
            </a:extLst>
          </p:cNvPr>
          <p:cNvSpPr txBox="1"/>
          <p:nvPr/>
        </p:nvSpPr>
        <p:spPr>
          <a:xfrm>
            <a:off x="469045" y="2275404"/>
            <a:ext cx="3866342" cy="1381147"/>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2400" dirty="0">
                <a:solidFill>
                  <a:srgbClr val="0E2A47"/>
                </a:solidFill>
                <a:ea typeface="Times New Roman" panose="02020603050405020304" pitchFamily="18" charset="0"/>
              </a:rPr>
              <a:t>Tia </a:t>
            </a:r>
            <a:r>
              <a:rPr lang="en-US" sz="2400" dirty="0" err="1">
                <a:solidFill>
                  <a:srgbClr val="0E2A47"/>
                </a:solidFill>
                <a:ea typeface="Times New Roman" panose="02020603050405020304" pitchFamily="18" charset="0"/>
              </a:rPr>
              <a:t>khúc</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xạ</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nằm</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cùng</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mặt</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phẳng</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với</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tia</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tới</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và</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nằm</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khác</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bên</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của</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pháp</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tuyến</a:t>
            </a:r>
            <a:r>
              <a:rPr lang="en-US" sz="2400" dirty="0">
                <a:solidFill>
                  <a:srgbClr val="0E2A47"/>
                </a:solidFill>
                <a:ea typeface="Times New Roman" panose="02020603050405020304" pitchFamily="18" charset="0"/>
              </a:rPr>
              <a:t>.</a:t>
            </a:r>
          </a:p>
        </p:txBody>
      </p:sp>
      <p:pic>
        <p:nvPicPr>
          <p:cNvPr id="3162" name="Picture 3161">
            <a:extLst>
              <a:ext uri="{FF2B5EF4-FFF2-40B4-BE49-F238E27FC236}">
                <a16:creationId xmlns:a16="http://schemas.microsoft.com/office/drawing/2014/main" id="{4F97A2B6-321F-9EDD-EA44-B5BBF8F5B71E}"/>
              </a:ext>
            </a:extLst>
          </p:cNvPr>
          <p:cNvPicPr>
            <a:picLocks noChangeAspect="1"/>
          </p:cNvPicPr>
          <p:nvPr/>
        </p:nvPicPr>
        <p:blipFill>
          <a:blip r:embed="rId3"/>
          <a:stretch>
            <a:fillRect/>
          </a:stretch>
        </p:blipFill>
        <p:spPr>
          <a:xfrm>
            <a:off x="4415388" y="611832"/>
            <a:ext cx="4566369" cy="4463935"/>
          </a:xfrm>
          <a:prstGeom prst="rect">
            <a:avLst/>
          </a:prstGeom>
        </p:spPr>
      </p:pic>
    </p:spTree>
    <p:extLst>
      <p:ext uri="{BB962C8B-B14F-4D97-AF65-F5344CB8AC3E}">
        <p14:creationId xmlns:p14="http://schemas.microsoft.com/office/powerpoint/2010/main" val="2874346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3162"/>
                                        </p:tgtEl>
                                        <p:attrNameLst>
                                          <p:attrName>style.visibility</p:attrName>
                                        </p:attrNameLst>
                                      </p:cBhvr>
                                      <p:to>
                                        <p:strVal val="visible"/>
                                      </p:to>
                                    </p:set>
                                    <p:animEffect transition="in" filter="randombar(horizontal)">
                                      <p:cBhvr>
                                        <p:cTn id="13" dur="500"/>
                                        <p:tgtEl>
                                          <p:spTgt spid="3162"/>
                                        </p:tgtEl>
                                      </p:cBhvr>
                                    </p:animEffect>
                                  </p:child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FBA8D9CC-EC5B-2924-BB6B-E804101DA2AD}"/>
              </a:ext>
            </a:extLst>
          </p:cNvPr>
          <p:cNvSpPr/>
          <p:nvPr/>
        </p:nvSpPr>
        <p:spPr>
          <a:xfrm>
            <a:off x="149505" y="795518"/>
            <a:ext cx="7779894" cy="4110986"/>
          </a:xfrm>
          <a:prstGeom prst="roundRect">
            <a:avLst/>
          </a:prstGeom>
          <a:solidFill>
            <a:schemeClr val="accent4">
              <a:lumMod val="60000"/>
              <a:lumOff val="40000"/>
              <a:alpha val="5882"/>
            </a:schemeClr>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19" name="TextBox 18">
            <a:extLst>
              <a:ext uri="{FF2B5EF4-FFF2-40B4-BE49-F238E27FC236}">
                <a16:creationId xmlns:a16="http://schemas.microsoft.com/office/drawing/2014/main" id="{BACF0B47-3EE0-3F67-7777-473A7EA05D40}"/>
              </a:ext>
            </a:extLst>
          </p:cNvPr>
          <p:cNvSpPr txBox="1"/>
          <p:nvPr/>
        </p:nvSpPr>
        <p:spPr>
          <a:xfrm>
            <a:off x="197644" y="1099187"/>
            <a:ext cx="7427628" cy="1045223"/>
          </a:xfrm>
          <a:prstGeom prst="rect">
            <a:avLst/>
          </a:prstGeom>
          <a:noFill/>
        </p:spPr>
        <p:txBody>
          <a:bodyPr wrap="square" rtlCol="0">
            <a:spAutoFit/>
          </a:bodyPr>
          <a:lstStyle>
            <a:defPPr marR="0" lvl="0" algn="l" rtl="0">
              <a:lnSpc>
                <a:spcPct val="100000"/>
              </a:lnSpc>
              <a:spcBef>
                <a:spcPts val="0"/>
              </a:spcBef>
              <a:spcAft>
                <a:spcPts val="0"/>
              </a:spcAft>
            </a:defPPr>
            <a:lvl1pPr marL="0" indent="231775" algn="ctr" defTabSz="914400" eaLnBrk="1" fontAlgn="auto" latinLnBrk="0" hangingPunct="1">
              <a:lnSpc>
                <a:spcPct val="150000"/>
              </a:lnSpc>
              <a:buSzTx/>
              <a:buNone/>
              <a:tabLst/>
              <a:defRPr kumimoji="0" sz="2400" kern="0" spc="0" normalizeH="0" baseline="0">
                <a:ln>
                  <a:noFill/>
                </a:ln>
                <a:solidFill>
                  <a:srgbClr val="0E2A47"/>
                </a:solidFill>
                <a:effectLst/>
                <a:uLnTx/>
                <a:uFillTx/>
                <a:latin typeface="Arial" panose="020B0604020202020204" pitchFamily="34" charset="0"/>
              </a:defRPr>
            </a:lvl1pPr>
          </a:lstStyle>
          <a:p>
            <a:pPr algn="l"/>
            <a:r>
              <a:rPr lang="vi-VN" sz="2200" dirty="0"/>
              <a:t>Tia khúc xạ nằm trong mặt phẳng tới và ở bên kia pháp tuyến so với tia sáng tới.</a:t>
            </a:r>
            <a:endParaRPr lang="en-US" sz="2200" dirty="0"/>
          </a:p>
        </p:txBody>
      </p:sp>
      <p:sp>
        <p:nvSpPr>
          <p:cNvPr id="577" name="TextBox 576">
            <a:extLst>
              <a:ext uri="{FF2B5EF4-FFF2-40B4-BE49-F238E27FC236}">
                <a16:creationId xmlns:a16="http://schemas.microsoft.com/office/drawing/2014/main" id="{35568547-CAA1-1A80-B6CB-25F0BA274B30}"/>
              </a:ext>
            </a:extLst>
          </p:cNvPr>
          <p:cNvSpPr txBox="1"/>
          <p:nvPr/>
        </p:nvSpPr>
        <p:spPr>
          <a:xfrm>
            <a:off x="189147" y="2077113"/>
            <a:ext cx="5867292" cy="1553054"/>
          </a:xfrm>
          <a:prstGeom prst="rect">
            <a:avLst/>
          </a:prstGeom>
          <a:noFill/>
        </p:spPr>
        <p:txBody>
          <a:bodyPr wrap="square" rtlCol="0">
            <a:spAutoFit/>
          </a:bodyPr>
          <a:lstStyle>
            <a:defPPr marR="0" lvl="0" algn="l" rtl="0">
              <a:lnSpc>
                <a:spcPct val="100000"/>
              </a:lnSpc>
              <a:spcBef>
                <a:spcPts val="0"/>
              </a:spcBef>
              <a:spcAft>
                <a:spcPts val="0"/>
              </a:spcAft>
              <a:defRPr/>
            </a:defPPr>
            <a:lvl1pPr marL="0" indent="231775" defTabSz="914400" eaLnBrk="1" fontAlgn="auto" latinLnBrk="0" hangingPunct="1">
              <a:lnSpc>
                <a:spcPct val="150000"/>
              </a:lnSpc>
              <a:buSzTx/>
              <a:buNone/>
              <a:tabLst/>
              <a:defRPr kumimoji="0" sz="2200" kern="0" spc="0" normalizeH="0" baseline="0">
                <a:ln>
                  <a:noFill/>
                </a:ln>
                <a:solidFill>
                  <a:srgbClr val="0E2A47"/>
                </a:solidFill>
                <a:effectLst/>
                <a:uLnTx/>
                <a:uFillTx/>
                <a:latin typeface="Arial" panose="020B0604020202020204" pitchFamily="34" charset="0"/>
              </a:defRPr>
            </a:lvl1pPr>
          </a:lstStyle>
          <a:p>
            <a:r>
              <a:rPr lang="vi-VN" dirty="0"/>
              <a:t>Đối với hai môi trường trong suốt nhất định, tỉ số giữa sin góc tới (sin </a:t>
            </a:r>
            <a:r>
              <a:rPr lang="en-US" dirty="0" err="1"/>
              <a:t>i</a:t>
            </a:r>
            <a:r>
              <a:rPr lang="vi-VN" dirty="0"/>
              <a:t>) và sin góc khúc xạ </a:t>
            </a:r>
            <a:r>
              <a:rPr lang="en-US" dirty="0"/>
              <a:t>   </a:t>
            </a:r>
            <a:r>
              <a:rPr lang="vi-VN" dirty="0"/>
              <a:t>(sin r) là một hằng số.</a:t>
            </a:r>
            <a:endParaRPr lang="en-US" dirty="0"/>
          </a:p>
        </p:txBody>
      </p:sp>
      <mc:AlternateContent xmlns:mc="http://schemas.openxmlformats.org/markup-compatibility/2006" xmlns:a14="http://schemas.microsoft.com/office/drawing/2010/main">
        <mc:Choice Requires="a14">
          <p:sp>
            <p:nvSpPr>
              <p:cNvPr id="578" name="TextBox 577">
                <a:extLst>
                  <a:ext uri="{FF2B5EF4-FFF2-40B4-BE49-F238E27FC236}">
                    <a16:creationId xmlns:a16="http://schemas.microsoft.com/office/drawing/2014/main" id="{69DC5300-913C-493B-9053-234B123CBDF0}"/>
                  </a:ext>
                </a:extLst>
              </p:cNvPr>
              <p:cNvSpPr txBox="1"/>
              <p:nvPr/>
            </p:nvSpPr>
            <p:spPr>
              <a:xfrm>
                <a:off x="2584455" y="3751802"/>
                <a:ext cx="3215513" cy="809773"/>
              </a:xfrm>
              <a:prstGeom prst="rect">
                <a:avLst/>
              </a:prstGeom>
              <a:noFill/>
            </p:spPr>
            <p:txBody>
              <a:bodyPr wrap="square" rtlCol="0">
                <a:spAutoFit/>
              </a:bodyPr>
              <a:lstStyle/>
              <a:p>
                <a14:m>
                  <m:oMath xmlns:m="http://schemas.openxmlformats.org/officeDocument/2006/math">
                    <m:f>
                      <m:fPr>
                        <m:ctrlPr>
                          <a:rPr lang="en-US" sz="3200" i="1" smtClean="0">
                            <a:solidFill>
                              <a:srgbClr val="0E2A47"/>
                            </a:solidFill>
                            <a:latin typeface="Cambria Math" panose="02040503050406030204" pitchFamily="18" charset="0"/>
                          </a:rPr>
                        </m:ctrlPr>
                      </m:fPr>
                      <m:num>
                        <m:func>
                          <m:funcPr>
                            <m:ctrlPr>
                              <a:rPr lang="en-US" sz="3200" b="0" i="1" smtClean="0">
                                <a:solidFill>
                                  <a:srgbClr val="0E2A47"/>
                                </a:solidFill>
                                <a:latin typeface="Cambria Math" panose="02040503050406030204" pitchFamily="18" charset="0"/>
                              </a:rPr>
                            </m:ctrlPr>
                          </m:funcPr>
                          <m:fName>
                            <m:r>
                              <m:rPr>
                                <m:sty m:val="p"/>
                              </m:rPr>
                              <a:rPr lang="en-US" sz="3200" b="0" i="0" smtClean="0">
                                <a:solidFill>
                                  <a:srgbClr val="0E2A47"/>
                                </a:solidFill>
                                <a:latin typeface="Cambria Math" panose="02040503050406030204" pitchFamily="18" charset="0"/>
                              </a:rPr>
                              <m:t>sin</m:t>
                            </m:r>
                          </m:fName>
                          <m:e>
                            <m:r>
                              <a:rPr lang="en-US" sz="3200" b="0" i="1" smtClean="0">
                                <a:solidFill>
                                  <a:srgbClr val="0E2A47"/>
                                </a:solidFill>
                                <a:latin typeface="Cambria Math" panose="02040503050406030204" pitchFamily="18" charset="0"/>
                              </a:rPr>
                              <m:t>𝑖</m:t>
                            </m:r>
                            <m:r>
                              <a:rPr lang="en-US" sz="3200" b="0" i="1" smtClean="0">
                                <a:solidFill>
                                  <a:srgbClr val="0E2A47"/>
                                </a:solidFill>
                                <a:latin typeface="Cambria Math" panose="02040503050406030204" pitchFamily="18" charset="0"/>
                              </a:rPr>
                              <m:t> </m:t>
                            </m:r>
                          </m:e>
                        </m:func>
                      </m:num>
                      <m:den>
                        <m:func>
                          <m:funcPr>
                            <m:ctrlPr>
                              <a:rPr lang="en-US" sz="3200" b="0" i="1" smtClean="0">
                                <a:solidFill>
                                  <a:srgbClr val="0E2A47"/>
                                </a:solidFill>
                                <a:latin typeface="Cambria Math" panose="02040503050406030204" pitchFamily="18" charset="0"/>
                              </a:rPr>
                            </m:ctrlPr>
                          </m:funcPr>
                          <m:fName>
                            <m:r>
                              <m:rPr>
                                <m:sty m:val="p"/>
                              </m:rPr>
                              <a:rPr lang="en-US" sz="3200" b="0" i="0" smtClean="0">
                                <a:solidFill>
                                  <a:srgbClr val="0E2A47"/>
                                </a:solidFill>
                                <a:latin typeface="Cambria Math" panose="02040503050406030204" pitchFamily="18" charset="0"/>
                              </a:rPr>
                              <m:t>sin</m:t>
                            </m:r>
                          </m:fName>
                          <m:e>
                            <m:r>
                              <a:rPr lang="en-US" sz="3200" b="0" i="1" smtClean="0">
                                <a:solidFill>
                                  <a:srgbClr val="0E2A47"/>
                                </a:solidFill>
                                <a:latin typeface="Cambria Math" panose="02040503050406030204" pitchFamily="18" charset="0"/>
                              </a:rPr>
                              <m:t>𝑟</m:t>
                            </m:r>
                          </m:e>
                        </m:func>
                      </m:den>
                    </m:f>
                  </m:oMath>
                </a14:m>
                <a:r>
                  <a:rPr lang="en-US" sz="2400" dirty="0">
                    <a:solidFill>
                      <a:srgbClr val="0E2A47"/>
                    </a:solidFill>
                    <a:latin typeface="+mn-lt"/>
                  </a:rPr>
                  <a:t> =</a:t>
                </a:r>
                <a:r>
                  <a:rPr lang="en-US" sz="2400" dirty="0">
                    <a:solidFill>
                      <a:srgbClr val="0E2A47"/>
                    </a:solidFill>
                  </a:rPr>
                  <a:t> </a:t>
                </a:r>
                <a14:m>
                  <m:oMath xmlns:m="http://schemas.openxmlformats.org/officeDocument/2006/math">
                    <m:f>
                      <m:fPr>
                        <m:ctrlPr>
                          <a:rPr lang="en-US" sz="3200" i="1">
                            <a:solidFill>
                              <a:srgbClr val="0E2A47"/>
                            </a:solidFill>
                            <a:latin typeface="Cambria Math" panose="02040503050406030204" pitchFamily="18" charset="0"/>
                          </a:rPr>
                        </m:ctrlPr>
                      </m:fPr>
                      <m:num>
                        <m:sSub>
                          <m:sSubPr>
                            <m:ctrlPr>
                              <a:rPr lang="en-US" sz="3200" i="1">
                                <a:solidFill>
                                  <a:srgbClr val="0E2A47"/>
                                </a:solidFill>
                                <a:latin typeface="Cambria Math" panose="02040503050406030204" pitchFamily="18" charset="0"/>
                              </a:rPr>
                            </m:ctrlPr>
                          </m:sSubPr>
                          <m:e>
                            <m:r>
                              <a:rPr lang="en-US" sz="3200" i="1">
                                <a:solidFill>
                                  <a:srgbClr val="0E2A47"/>
                                </a:solidFill>
                                <a:latin typeface="Cambria Math" panose="02040503050406030204" pitchFamily="18" charset="0"/>
                              </a:rPr>
                              <m:t>𝑛</m:t>
                            </m:r>
                          </m:e>
                          <m:sub>
                            <m:r>
                              <a:rPr lang="en-US" sz="3200" i="1">
                                <a:solidFill>
                                  <a:srgbClr val="0E2A47"/>
                                </a:solidFill>
                                <a:latin typeface="Cambria Math" panose="02040503050406030204" pitchFamily="18" charset="0"/>
                              </a:rPr>
                              <m:t>2</m:t>
                            </m:r>
                          </m:sub>
                        </m:sSub>
                      </m:num>
                      <m:den>
                        <m:sSub>
                          <m:sSubPr>
                            <m:ctrlPr>
                              <a:rPr lang="en-US" sz="3200" i="1">
                                <a:solidFill>
                                  <a:srgbClr val="0E2A47"/>
                                </a:solidFill>
                                <a:latin typeface="Cambria Math" panose="02040503050406030204" pitchFamily="18" charset="0"/>
                              </a:rPr>
                            </m:ctrlPr>
                          </m:sSubPr>
                          <m:e>
                            <m:r>
                              <a:rPr lang="en-US" sz="3200" i="1">
                                <a:solidFill>
                                  <a:srgbClr val="0E2A47"/>
                                </a:solidFill>
                                <a:latin typeface="Cambria Math" panose="02040503050406030204" pitchFamily="18" charset="0"/>
                              </a:rPr>
                              <m:t>𝑛</m:t>
                            </m:r>
                          </m:e>
                          <m:sub>
                            <m:r>
                              <a:rPr lang="en-US" sz="3200" i="1">
                                <a:solidFill>
                                  <a:srgbClr val="0E2A47"/>
                                </a:solidFill>
                                <a:latin typeface="Cambria Math" panose="02040503050406030204" pitchFamily="18" charset="0"/>
                              </a:rPr>
                              <m:t>1</m:t>
                            </m:r>
                          </m:sub>
                        </m:sSub>
                      </m:den>
                    </m:f>
                  </m:oMath>
                </a14:m>
                <a:r>
                  <a:rPr lang="en-US" sz="2400" dirty="0">
                    <a:solidFill>
                      <a:srgbClr val="0E2A47"/>
                    </a:solidFill>
                    <a:latin typeface="+mn-lt"/>
                  </a:rPr>
                  <a:t> = hằng </a:t>
                </a:r>
                <a:r>
                  <a:rPr lang="en-US" sz="2400" dirty="0" err="1">
                    <a:solidFill>
                      <a:srgbClr val="0E2A47"/>
                    </a:solidFill>
                    <a:latin typeface="+mn-lt"/>
                  </a:rPr>
                  <a:t>số</a:t>
                </a:r>
                <a:endParaRPr lang="en-US" sz="2400" dirty="0">
                  <a:solidFill>
                    <a:srgbClr val="0E2A47"/>
                  </a:solidFill>
                  <a:latin typeface="+mn-lt"/>
                </a:endParaRPr>
              </a:p>
            </p:txBody>
          </p:sp>
        </mc:Choice>
        <mc:Fallback xmlns="">
          <p:sp>
            <p:nvSpPr>
              <p:cNvPr id="578" name="TextBox 577">
                <a:extLst>
                  <a:ext uri="{FF2B5EF4-FFF2-40B4-BE49-F238E27FC236}">
                    <a16:creationId xmlns:a16="http://schemas.microsoft.com/office/drawing/2014/main" id="{69DC5300-913C-493B-9053-234B123CBDF0}"/>
                  </a:ext>
                </a:extLst>
              </p:cNvPr>
              <p:cNvSpPr txBox="1">
                <a:spLocks noRot="1" noChangeAspect="1" noMove="1" noResize="1" noEditPoints="1" noAdjustHandles="1" noChangeArrowheads="1" noChangeShapeType="1" noTextEdit="1"/>
              </p:cNvSpPr>
              <p:nvPr/>
            </p:nvSpPr>
            <p:spPr>
              <a:xfrm>
                <a:off x="2584455" y="3751802"/>
                <a:ext cx="3215513" cy="809773"/>
              </a:xfrm>
              <a:prstGeom prst="rect">
                <a:avLst/>
              </a:prstGeom>
              <a:blipFill>
                <a:blip r:embed="rId3"/>
                <a:stretch>
                  <a:fillRect/>
                </a:stretch>
              </a:blipFill>
            </p:spPr>
            <p:txBody>
              <a:bodyPr/>
              <a:lstStyle/>
              <a:p>
                <a:r>
                  <a:rPr lang="en-US">
                    <a:noFill/>
                  </a:rPr>
                  <a:t> </a:t>
                </a:r>
              </a:p>
            </p:txBody>
          </p:sp>
        </mc:Fallback>
      </mc:AlternateContent>
      <p:grpSp>
        <p:nvGrpSpPr>
          <p:cNvPr id="579" name="Google Shape;594;p41">
            <a:extLst>
              <a:ext uri="{FF2B5EF4-FFF2-40B4-BE49-F238E27FC236}">
                <a16:creationId xmlns:a16="http://schemas.microsoft.com/office/drawing/2014/main" id="{32C95A73-1BBE-12F2-BC0C-0A760A8179E8}"/>
              </a:ext>
            </a:extLst>
          </p:cNvPr>
          <p:cNvGrpSpPr/>
          <p:nvPr/>
        </p:nvGrpSpPr>
        <p:grpSpPr>
          <a:xfrm>
            <a:off x="8234782" y="69590"/>
            <a:ext cx="669375" cy="679723"/>
            <a:chOff x="5159689" y="1296150"/>
            <a:chExt cx="3044400" cy="3044400"/>
          </a:xfrm>
        </p:grpSpPr>
        <p:grpSp>
          <p:nvGrpSpPr>
            <p:cNvPr id="580" name="Google Shape;595;p41">
              <a:extLst>
                <a:ext uri="{FF2B5EF4-FFF2-40B4-BE49-F238E27FC236}">
                  <a16:creationId xmlns:a16="http://schemas.microsoft.com/office/drawing/2014/main" id="{28322B9D-C371-3D12-F8ED-6BA9FE382148}"/>
                </a:ext>
              </a:extLst>
            </p:cNvPr>
            <p:cNvGrpSpPr/>
            <p:nvPr/>
          </p:nvGrpSpPr>
          <p:grpSpPr>
            <a:xfrm>
              <a:off x="5767453" y="1903914"/>
              <a:ext cx="1828872" cy="1828872"/>
              <a:chOff x="5905932" y="1600182"/>
              <a:chExt cx="1943128" cy="1943128"/>
            </a:xfrm>
          </p:grpSpPr>
          <p:sp>
            <p:nvSpPr>
              <p:cNvPr id="594" name="Google Shape;596;p41">
                <a:extLst>
                  <a:ext uri="{FF2B5EF4-FFF2-40B4-BE49-F238E27FC236}">
                    <a16:creationId xmlns:a16="http://schemas.microsoft.com/office/drawing/2014/main" id="{2B70F206-06B2-F264-694E-C366272882B3}"/>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7;p41">
                <a:extLst>
                  <a:ext uri="{FF2B5EF4-FFF2-40B4-BE49-F238E27FC236}">
                    <a16:creationId xmlns:a16="http://schemas.microsoft.com/office/drawing/2014/main" id="{73AAE934-993D-0219-9A91-EC7F0741EE80}"/>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8;p41">
                <a:extLst>
                  <a:ext uri="{FF2B5EF4-FFF2-40B4-BE49-F238E27FC236}">
                    <a16:creationId xmlns:a16="http://schemas.microsoft.com/office/drawing/2014/main" id="{CC4C3878-5B43-EB2E-A873-03488D613698}"/>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 name="Google Shape;599;p41">
              <a:extLst>
                <a:ext uri="{FF2B5EF4-FFF2-40B4-BE49-F238E27FC236}">
                  <a16:creationId xmlns:a16="http://schemas.microsoft.com/office/drawing/2014/main" id="{F08C7695-7871-6281-27D3-38FC293259EA}"/>
                </a:ext>
              </a:extLst>
            </p:cNvPr>
            <p:cNvGrpSpPr/>
            <p:nvPr/>
          </p:nvGrpSpPr>
          <p:grpSpPr>
            <a:xfrm>
              <a:off x="5159689" y="1296150"/>
              <a:ext cx="3044400" cy="3044400"/>
              <a:chOff x="2550539" y="735313"/>
              <a:chExt cx="3044400" cy="3044400"/>
            </a:xfrm>
          </p:grpSpPr>
          <p:sp>
            <p:nvSpPr>
              <p:cNvPr id="582" name="Google Shape;600;p41">
                <a:extLst>
                  <a:ext uri="{FF2B5EF4-FFF2-40B4-BE49-F238E27FC236}">
                    <a16:creationId xmlns:a16="http://schemas.microsoft.com/office/drawing/2014/main" id="{FD0D44A8-9D7D-E9B1-5EA3-3E98B7478285}"/>
                  </a:ext>
                </a:extLst>
              </p:cNvPr>
              <p:cNvSpPr/>
              <p:nvPr/>
            </p:nvSpPr>
            <p:spPr>
              <a:xfrm>
                <a:off x="4000439" y="73531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601;p41">
                <a:extLst>
                  <a:ext uri="{FF2B5EF4-FFF2-40B4-BE49-F238E27FC236}">
                    <a16:creationId xmlns:a16="http://schemas.microsoft.com/office/drawing/2014/main" id="{D2F9DDB3-0F90-9B61-FB12-E5305CA083F9}"/>
                  </a:ext>
                </a:extLst>
              </p:cNvPr>
              <p:cNvSpPr/>
              <p:nvPr/>
            </p:nvSpPr>
            <p:spPr>
              <a:xfrm>
                <a:off x="4000439" y="326101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602;p41">
                <a:extLst>
                  <a:ext uri="{FF2B5EF4-FFF2-40B4-BE49-F238E27FC236}">
                    <a16:creationId xmlns:a16="http://schemas.microsoft.com/office/drawing/2014/main" id="{A5DEEE73-1D70-10A0-76A8-B714EF9D498E}"/>
                  </a:ext>
                </a:extLst>
              </p:cNvPr>
              <p:cNvSpPr/>
              <p:nvPr/>
            </p:nvSpPr>
            <p:spPr>
              <a:xfrm rot="5400000">
                <a:off x="5263289" y="199816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603;p41">
                <a:extLst>
                  <a:ext uri="{FF2B5EF4-FFF2-40B4-BE49-F238E27FC236}">
                    <a16:creationId xmlns:a16="http://schemas.microsoft.com/office/drawing/2014/main" id="{7F452D85-4BFD-5046-A57F-3D33BAEC5671}"/>
                  </a:ext>
                </a:extLst>
              </p:cNvPr>
              <p:cNvSpPr/>
              <p:nvPr/>
            </p:nvSpPr>
            <p:spPr>
              <a:xfrm rot="5400000">
                <a:off x="2737589" y="199816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604;p41">
                <a:extLst>
                  <a:ext uri="{FF2B5EF4-FFF2-40B4-BE49-F238E27FC236}">
                    <a16:creationId xmlns:a16="http://schemas.microsoft.com/office/drawing/2014/main" id="{E65F31B4-5183-F196-911A-99325E93C9F2}"/>
                  </a:ext>
                </a:extLst>
              </p:cNvPr>
              <p:cNvSpPr/>
              <p:nvPr/>
            </p:nvSpPr>
            <p:spPr>
              <a:xfrm rot="1797949">
                <a:off x="4631962" y="904498"/>
                <a:ext cx="14475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605;p41">
                <a:extLst>
                  <a:ext uri="{FF2B5EF4-FFF2-40B4-BE49-F238E27FC236}">
                    <a16:creationId xmlns:a16="http://schemas.microsoft.com/office/drawing/2014/main" id="{70DDE474-4EE8-C4CF-122C-8BDC9FBBE03C}"/>
                  </a:ext>
                </a:extLst>
              </p:cNvPr>
              <p:cNvSpPr/>
              <p:nvPr/>
            </p:nvSpPr>
            <p:spPr>
              <a:xfrm rot="1797949">
                <a:off x="3369112" y="3091818"/>
                <a:ext cx="14475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606;p41">
                <a:extLst>
                  <a:ext uri="{FF2B5EF4-FFF2-40B4-BE49-F238E27FC236}">
                    <a16:creationId xmlns:a16="http://schemas.microsoft.com/office/drawing/2014/main" id="{9FCA9B92-DC2B-5D77-2E73-5623331F95A4}"/>
                  </a:ext>
                </a:extLst>
              </p:cNvPr>
              <p:cNvSpPr/>
              <p:nvPr/>
            </p:nvSpPr>
            <p:spPr>
              <a:xfrm rot="7197949">
                <a:off x="5093934" y="2629454"/>
                <a:ext cx="144750" cy="51894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607;p41">
                <a:extLst>
                  <a:ext uri="{FF2B5EF4-FFF2-40B4-BE49-F238E27FC236}">
                    <a16:creationId xmlns:a16="http://schemas.microsoft.com/office/drawing/2014/main" id="{52431B15-42A7-D56B-9CBD-573C7831236F}"/>
                  </a:ext>
                </a:extLst>
              </p:cNvPr>
              <p:cNvSpPr/>
              <p:nvPr/>
            </p:nvSpPr>
            <p:spPr>
              <a:xfrm rot="7197949">
                <a:off x="2906614" y="1366604"/>
                <a:ext cx="144750" cy="51894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608;p41">
                <a:extLst>
                  <a:ext uri="{FF2B5EF4-FFF2-40B4-BE49-F238E27FC236}">
                    <a16:creationId xmlns:a16="http://schemas.microsoft.com/office/drawing/2014/main" id="{66C7D19B-534A-F4B4-3854-7BC08C3F9ED1}"/>
                  </a:ext>
                </a:extLst>
              </p:cNvPr>
              <p:cNvSpPr/>
              <p:nvPr/>
            </p:nvSpPr>
            <p:spPr>
              <a:xfrm rot="3598486">
                <a:off x="5094208" y="136668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609;p41">
                <a:extLst>
                  <a:ext uri="{FF2B5EF4-FFF2-40B4-BE49-F238E27FC236}">
                    <a16:creationId xmlns:a16="http://schemas.microsoft.com/office/drawing/2014/main" id="{683E1FAE-FB1F-DD33-1597-FD46451D447A}"/>
                  </a:ext>
                </a:extLst>
              </p:cNvPr>
              <p:cNvSpPr/>
              <p:nvPr/>
            </p:nvSpPr>
            <p:spPr>
              <a:xfrm rot="3598486">
                <a:off x="2906888" y="262953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610;p41">
                <a:extLst>
                  <a:ext uri="{FF2B5EF4-FFF2-40B4-BE49-F238E27FC236}">
                    <a16:creationId xmlns:a16="http://schemas.microsoft.com/office/drawing/2014/main" id="{DE895EDB-382D-7B71-8EF3-CA247A8EEAB7}"/>
                  </a:ext>
                </a:extLst>
              </p:cNvPr>
              <p:cNvSpPr/>
              <p:nvPr/>
            </p:nvSpPr>
            <p:spPr>
              <a:xfrm rot="-1801514">
                <a:off x="3368930" y="90453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611;p41">
                <a:extLst>
                  <a:ext uri="{FF2B5EF4-FFF2-40B4-BE49-F238E27FC236}">
                    <a16:creationId xmlns:a16="http://schemas.microsoft.com/office/drawing/2014/main" id="{AEBAB57B-1C57-FDFD-CC51-CD96A2DEC900}"/>
                  </a:ext>
                </a:extLst>
              </p:cNvPr>
              <p:cNvSpPr/>
              <p:nvPr/>
            </p:nvSpPr>
            <p:spPr>
              <a:xfrm rot="-1801514">
                <a:off x="4631780" y="309185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97" name="Google Shape;616;p41">
            <a:extLst>
              <a:ext uri="{FF2B5EF4-FFF2-40B4-BE49-F238E27FC236}">
                <a16:creationId xmlns:a16="http://schemas.microsoft.com/office/drawing/2014/main" id="{A0F9424E-1BFD-B8E7-5714-8D91FE1A67ED}"/>
              </a:ext>
            </a:extLst>
          </p:cNvPr>
          <p:cNvGrpSpPr/>
          <p:nvPr/>
        </p:nvGrpSpPr>
        <p:grpSpPr>
          <a:xfrm>
            <a:off x="1580173" y="4578400"/>
            <a:ext cx="478016" cy="478016"/>
            <a:chOff x="5810350" y="1833231"/>
            <a:chExt cx="865500" cy="865500"/>
          </a:xfrm>
        </p:grpSpPr>
        <p:sp>
          <p:nvSpPr>
            <p:cNvPr id="598" name="Google Shape;617;p41">
              <a:extLst>
                <a:ext uri="{FF2B5EF4-FFF2-40B4-BE49-F238E27FC236}">
                  <a16:creationId xmlns:a16="http://schemas.microsoft.com/office/drawing/2014/main" id="{6B48FD5F-AF4E-AE92-456C-266F4ED8B684}"/>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618;p41">
              <a:extLst>
                <a:ext uri="{FF2B5EF4-FFF2-40B4-BE49-F238E27FC236}">
                  <a16:creationId xmlns:a16="http://schemas.microsoft.com/office/drawing/2014/main" id="{E3A784FA-FCF4-C723-87AF-7455917CFBF1}"/>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19;p41">
              <a:extLst>
                <a:ext uri="{FF2B5EF4-FFF2-40B4-BE49-F238E27FC236}">
                  <a16:creationId xmlns:a16="http://schemas.microsoft.com/office/drawing/2014/main" id="{D15CEA81-3DFA-B9DA-6954-C92D6DE017FA}"/>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1" name="Google Shape;620;p41">
            <a:extLst>
              <a:ext uri="{FF2B5EF4-FFF2-40B4-BE49-F238E27FC236}">
                <a16:creationId xmlns:a16="http://schemas.microsoft.com/office/drawing/2014/main" id="{0770DDB5-7EAF-EA43-3758-772E292B284C}"/>
              </a:ext>
            </a:extLst>
          </p:cNvPr>
          <p:cNvGrpSpPr/>
          <p:nvPr/>
        </p:nvGrpSpPr>
        <p:grpSpPr>
          <a:xfrm>
            <a:off x="668748" y="4550610"/>
            <a:ext cx="355894" cy="355894"/>
            <a:chOff x="5810350" y="1833231"/>
            <a:chExt cx="865500" cy="865500"/>
          </a:xfrm>
        </p:grpSpPr>
        <p:sp>
          <p:nvSpPr>
            <p:cNvPr id="602" name="Google Shape;621;p41">
              <a:extLst>
                <a:ext uri="{FF2B5EF4-FFF2-40B4-BE49-F238E27FC236}">
                  <a16:creationId xmlns:a16="http://schemas.microsoft.com/office/drawing/2014/main" id="{F3E5AE77-FA19-BFB0-22AE-AC0DDB099787}"/>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22;p41">
              <a:extLst>
                <a:ext uri="{FF2B5EF4-FFF2-40B4-BE49-F238E27FC236}">
                  <a16:creationId xmlns:a16="http://schemas.microsoft.com/office/drawing/2014/main" id="{E4FF30BD-9074-BE93-BEEB-BC91C4A515E5}"/>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23;p41">
              <a:extLst>
                <a:ext uri="{FF2B5EF4-FFF2-40B4-BE49-F238E27FC236}">
                  <a16:creationId xmlns:a16="http://schemas.microsoft.com/office/drawing/2014/main" id="{2D69A9D4-8AA7-4898-6EB4-D44EAC0B8F88}"/>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5" name="Google Shape;624;p41">
            <a:extLst>
              <a:ext uri="{FF2B5EF4-FFF2-40B4-BE49-F238E27FC236}">
                <a16:creationId xmlns:a16="http://schemas.microsoft.com/office/drawing/2014/main" id="{0996C56B-E834-E269-01E9-EAB9CC8509A8}"/>
              </a:ext>
            </a:extLst>
          </p:cNvPr>
          <p:cNvGrpSpPr/>
          <p:nvPr/>
        </p:nvGrpSpPr>
        <p:grpSpPr>
          <a:xfrm>
            <a:off x="149505" y="4320993"/>
            <a:ext cx="229617" cy="229617"/>
            <a:chOff x="5810350" y="1833231"/>
            <a:chExt cx="865500" cy="865500"/>
          </a:xfrm>
        </p:grpSpPr>
        <p:sp>
          <p:nvSpPr>
            <p:cNvPr id="606" name="Google Shape;625;p41">
              <a:extLst>
                <a:ext uri="{FF2B5EF4-FFF2-40B4-BE49-F238E27FC236}">
                  <a16:creationId xmlns:a16="http://schemas.microsoft.com/office/drawing/2014/main" id="{0CF46C14-F315-2513-5CEC-2F0F0676585C}"/>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26;p41">
              <a:extLst>
                <a:ext uri="{FF2B5EF4-FFF2-40B4-BE49-F238E27FC236}">
                  <a16:creationId xmlns:a16="http://schemas.microsoft.com/office/drawing/2014/main" id="{95A69D14-C1C0-84DE-C65A-BEA3B6284482}"/>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27;p41">
              <a:extLst>
                <a:ext uri="{FF2B5EF4-FFF2-40B4-BE49-F238E27FC236}">
                  <a16:creationId xmlns:a16="http://schemas.microsoft.com/office/drawing/2014/main" id="{3595BD99-A622-89A0-A5CD-71DB5F316C0E}"/>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9" name="TextBox 608">
            <a:extLst>
              <a:ext uri="{FF2B5EF4-FFF2-40B4-BE49-F238E27FC236}">
                <a16:creationId xmlns:a16="http://schemas.microsoft.com/office/drawing/2014/main" id="{BD91E1F5-9DFE-C9BB-0153-A9123A62F6F4}"/>
              </a:ext>
            </a:extLst>
          </p:cNvPr>
          <p:cNvSpPr txBox="1"/>
          <p:nvPr/>
        </p:nvSpPr>
        <p:spPr>
          <a:xfrm>
            <a:off x="227213" y="544465"/>
            <a:ext cx="4591063" cy="461665"/>
          </a:xfrm>
          <a:prstGeom prst="rect">
            <a:avLst/>
          </a:prstGeom>
          <a:solidFill>
            <a:srgbClr val="FFC84E"/>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b="1">
                <a:solidFill>
                  <a:srgbClr val="002C74"/>
                </a:solidFill>
                <a:latin typeface="Fira Sans Condensed Medium" panose="020B0603050000020004" pitchFamily="34" charset="0"/>
              </a:defRPr>
            </a:lvl1pPr>
          </a:lstStyle>
          <a:p>
            <a:r>
              <a:rPr lang="en-US" dirty="0"/>
              <a:t>II.2. </a:t>
            </a:r>
            <a:r>
              <a:rPr lang="en-US" dirty="0" err="1"/>
              <a:t>Định</a:t>
            </a:r>
            <a:r>
              <a:rPr lang="en-US" dirty="0"/>
              <a:t> </a:t>
            </a:r>
            <a:r>
              <a:rPr lang="en-US" dirty="0" err="1"/>
              <a:t>luật</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endParaRPr lang="en-US" dirty="0"/>
          </a:p>
        </p:txBody>
      </p:sp>
      <p:pic>
        <p:nvPicPr>
          <p:cNvPr id="3" name="Picture 2">
            <a:extLst>
              <a:ext uri="{FF2B5EF4-FFF2-40B4-BE49-F238E27FC236}">
                <a16:creationId xmlns:a16="http://schemas.microsoft.com/office/drawing/2014/main" id="{EB22CB44-7EC1-31CC-0F0E-24686D55151A}"/>
              </a:ext>
            </a:extLst>
          </p:cNvPr>
          <p:cNvPicPr>
            <a:picLocks noChangeAspect="1"/>
          </p:cNvPicPr>
          <p:nvPr/>
        </p:nvPicPr>
        <p:blipFill>
          <a:blip r:embed="rId4"/>
          <a:stretch>
            <a:fillRect/>
          </a:stretch>
        </p:blipFill>
        <p:spPr>
          <a:xfrm>
            <a:off x="6056439" y="2101405"/>
            <a:ext cx="3014776" cy="2864930"/>
          </a:xfrm>
          <a:prstGeom prst="rect">
            <a:avLst/>
          </a:prstGeom>
        </p:spPr>
      </p:pic>
      <p:pic>
        <p:nvPicPr>
          <p:cNvPr id="2" name="Picture 1">
            <a:extLst>
              <a:ext uri="{FF2B5EF4-FFF2-40B4-BE49-F238E27FC236}">
                <a16:creationId xmlns:a16="http://schemas.microsoft.com/office/drawing/2014/main" id="{29607C2F-9382-6D4A-C3E8-46D5DBD77EE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50467" t="9113" r="9411" b="9925"/>
          <a:stretch/>
        </p:blipFill>
        <p:spPr>
          <a:xfrm>
            <a:off x="858110" y="3619556"/>
            <a:ext cx="962102" cy="1456852"/>
          </a:xfrm>
          <a:prstGeom prst="rect">
            <a:avLst/>
          </a:prstGeom>
        </p:spPr>
      </p:pic>
      <p:pic>
        <p:nvPicPr>
          <p:cNvPr id="4" name="Picture 3">
            <a:extLst>
              <a:ext uri="{FF2B5EF4-FFF2-40B4-BE49-F238E27FC236}">
                <a16:creationId xmlns:a16="http://schemas.microsoft.com/office/drawing/2014/main" id="{7A978E97-EE6B-8704-950F-B7CE56FEE41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10723" t="6426" r="49155" b="12612"/>
          <a:stretch/>
        </p:blipFill>
        <p:spPr>
          <a:xfrm>
            <a:off x="93867" y="3619555"/>
            <a:ext cx="962103" cy="1456853"/>
          </a:xfrm>
          <a:prstGeom prst="rect">
            <a:avLst/>
          </a:prstGeom>
        </p:spPr>
      </p:pic>
    </p:spTree>
    <p:extLst>
      <p:ext uri="{BB962C8B-B14F-4D97-AF65-F5344CB8AC3E}">
        <p14:creationId xmlns:p14="http://schemas.microsoft.com/office/powerpoint/2010/main" val="719004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78"/>
                                        </p:tgtEl>
                                        <p:attrNameLst>
                                          <p:attrName>style.visibility</p:attrName>
                                        </p:attrNameLst>
                                      </p:cBhvr>
                                      <p:to>
                                        <p:strVal val="visible"/>
                                      </p:to>
                                    </p:set>
                                    <p:animEffect transition="in" filter="randombar(horizontal)">
                                      <p:cBhvr>
                                        <p:cTn id="17" dur="500"/>
                                        <p:tgtEl>
                                          <p:spTgt spid="578"/>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577"/>
                                        </p:tgtEl>
                                        <p:attrNameLst>
                                          <p:attrName>style.visibility</p:attrName>
                                        </p:attrNameLst>
                                      </p:cBhvr>
                                      <p:to>
                                        <p:strVal val="visible"/>
                                      </p:to>
                                    </p:set>
                                    <p:animEffect transition="in" filter="randombar(horizontal)">
                                      <p:cBhvr>
                                        <p:cTn id="21" dur="500"/>
                                        <p:tgtEl>
                                          <p:spTgt spid="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577" grpId="0"/>
      <p:bldP spid="57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20" name="TextBox 19">
            <a:extLst>
              <a:ext uri="{FF2B5EF4-FFF2-40B4-BE49-F238E27FC236}">
                <a16:creationId xmlns:a16="http://schemas.microsoft.com/office/drawing/2014/main" id="{5E3A3DDF-AD6E-62D5-55F8-82693EB4F2EF}"/>
              </a:ext>
            </a:extLst>
          </p:cNvPr>
          <p:cNvSpPr txBox="1"/>
          <p:nvPr/>
        </p:nvSpPr>
        <p:spPr>
          <a:xfrm>
            <a:off x="690957" y="1192276"/>
            <a:ext cx="7935151" cy="2045816"/>
          </a:xfrm>
          <a:custGeom>
            <a:avLst/>
            <a:gdLst>
              <a:gd name="connsiteX0" fmla="*/ 0 w 7225257"/>
              <a:gd name="connsiteY0" fmla="*/ 0 h 1391984"/>
              <a:gd name="connsiteX1" fmla="*/ 628042 w 7225257"/>
              <a:gd name="connsiteY1" fmla="*/ 0 h 1391984"/>
              <a:gd name="connsiteX2" fmla="*/ 967073 w 7225257"/>
              <a:gd name="connsiteY2" fmla="*/ 0 h 1391984"/>
              <a:gd name="connsiteX3" fmla="*/ 1378357 w 7225257"/>
              <a:gd name="connsiteY3" fmla="*/ 0 h 1391984"/>
              <a:gd name="connsiteX4" fmla="*/ 1934146 w 7225257"/>
              <a:gd name="connsiteY4" fmla="*/ 0 h 1391984"/>
              <a:gd name="connsiteX5" fmla="*/ 2417682 w 7225257"/>
              <a:gd name="connsiteY5" fmla="*/ 0 h 1391984"/>
              <a:gd name="connsiteX6" fmla="*/ 3117976 w 7225257"/>
              <a:gd name="connsiteY6" fmla="*/ 0 h 1391984"/>
              <a:gd name="connsiteX7" fmla="*/ 3601513 w 7225257"/>
              <a:gd name="connsiteY7" fmla="*/ 0 h 1391984"/>
              <a:gd name="connsiteX8" fmla="*/ 3940544 w 7225257"/>
              <a:gd name="connsiteY8" fmla="*/ 0 h 1391984"/>
              <a:gd name="connsiteX9" fmla="*/ 4640838 w 7225257"/>
              <a:gd name="connsiteY9" fmla="*/ 0 h 1391984"/>
              <a:gd name="connsiteX10" fmla="*/ 5196627 w 7225257"/>
              <a:gd name="connsiteY10" fmla="*/ 0 h 1391984"/>
              <a:gd name="connsiteX11" fmla="*/ 5752416 w 7225257"/>
              <a:gd name="connsiteY11" fmla="*/ 0 h 1391984"/>
              <a:gd name="connsiteX12" fmla="*/ 6380458 w 7225257"/>
              <a:gd name="connsiteY12" fmla="*/ 0 h 1391984"/>
              <a:gd name="connsiteX13" fmla="*/ 6719489 w 7225257"/>
              <a:gd name="connsiteY13" fmla="*/ 0 h 1391984"/>
              <a:gd name="connsiteX14" fmla="*/ 7225257 w 7225257"/>
              <a:gd name="connsiteY14" fmla="*/ 0 h 1391984"/>
              <a:gd name="connsiteX15" fmla="*/ 7225257 w 7225257"/>
              <a:gd name="connsiteY15" fmla="*/ 491834 h 1391984"/>
              <a:gd name="connsiteX16" fmla="*/ 7225257 w 7225257"/>
              <a:gd name="connsiteY16" fmla="*/ 969749 h 1391984"/>
              <a:gd name="connsiteX17" fmla="*/ 7225257 w 7225257"/>
              <a:gd name="connsiteY17" fmla="*/ 1391984 h 1391984"/>
              <a:gd name="connsiteX18" fmla="*/ 6741721 w 7225257"/>
              <a:gd name="connsiteY18" fmla="*/ 1391984 h 1391984"/>
              <a:gd name="connsiteX19" fmla="*/ 6258184 w 7225257"/>
              <a:gd name="connsiteY19" fmla="*/ 1391984 h 1391984"/>
              <a:gd name="connsiteX20" fmla="*/ 5557890 w 7225257"/>
              <a:gd name="connsiteY20" fmla="*/ 1391984 h 1391984"/>
              <a:gd name="connsiteX21" fmla="*/ 5002101 w 7225257"/>
              <a:gd name="connsiteY21" fmla="*/ 1391984 h 1391984"/>
              <a:gd name="connsiteX22" fmla="*/ 4446312 w 7225257"/>
              <a:gd name="connsiteY22" fmla="*/ 1391984 h 1391984"/>
              <a:gd name="connsiteX23" fmla="*/ 3890523 w 7225257"/>
              <a:gd name="connsiteY23" fmla="*/ 1391984 h 1391984"/>
              <a:gd name="connsiteX24" fmla="*/ 3551492 w 7225257"/>
              <a:gd name="connsiteY24" fmla="*/ 1391984 h 1391984"/>
              <a:gd name="connsiteX25" fmla="*/ 2923450 w 7225257"/>
              <a:gd name="connsiteY25" fmla="*/ 1391984 h 1391984"/>
              <a:gd name="connsiteX26" fmla="*/ 2295409 w 7225257"/>
              <a:gd name="connsiteY26" fmla="*/ 1391984 h 1391984"/>
              <a:gd name="connsiteX27" fmla="*/ 1956377 w 7225257"/>
              <a:gd name="connsiteY27" fmla="*/ 1391984 h 1391984"/>
              <a:gd name="connsiteX28" fmla="*/ 1328336 w 7225257"/>
              <a:gd name="connsiteY28" fmla="*/ 1391984 h 1391984"/>
              <a:gd name="connsiteX29" fmla="*/ 989304 w 7225257"/>
              <a:gd name="connsiteY29" fmla="*/ 1391984 h 1391984"/>
              <a:gd name="connsiteX30" fmla="*/ 578021 w 7225257"/>
              <a:gd name="connsiteY30" fmla="*/ 1391984 h 1391984"/>
              <a:gd name="connsiteX31" fmla="*/ 0 w 7225257"/>
              <a:gd name="connsiteY31" fmla="*/ 1391984 h 1391984"/>
              <a:gd name="connsiteX32" fmla="*/ 0 w 7225257"/>
              <a:gd name="connsiteY32" fmla="*/ 969749 h 1391984"/>
              <a:gd name="connsiteX33" fmla="*/ 0 w 7225257"/>
              <a:gd name="connsiteY33" fmla="*/ 519674 h 1391984"/>
              <a:gd name="connsiteX34" fmla="*/ 0 w 7225257"/>
              <a:gd name="connsiteY34" fmla="*/ 0 h 1391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225257" h="1391984" extrusionOk="0">
                <a:moveTo>
                  <a:pt x="0" y="0"/>
                </a:moveTo>
                <a:cubicBezTo>
                  <a:pt x="147360" y="-43389"/>
                  <a:pt x="463450" y="32075"/>
                  <a:pt x="628042" y="0"/>
                </a:cubicBezTo>
                <a:cubicBezTo>
                  <a:pt x="792634" y="-32075"/>
                  <a:pt x="853907" y="127"/>
                  <a:pt x="967073" y="0"/>
                </a:cubicBezTo>
                <a:cubicBezTo>
                  <a:pt x="1080239" y="-127"/>
                  <a:pt x="1278173" y="45403"/>
                  <a:pt x="1378357" y="0"/>
                </a:cubicBezTo>
                <a:cubicBezTo>
                  <a:pt x="1478541" y="-45403"/>
                  <a:pt x="1744962" y="10858"/>
                  <a:pt x="1934146" y="0"/>
                </a:cubicBezTo>
                <a:cubicBezTo>
                  <a:pt x="2123330" y="-10858"/>
                  <a:pt x="2281104" y="30507"/>
                  <a:pt x="2417682" y="0"/>
                </a:cubicBezTo>
                <a:cubicBezTo>
                  <a:pt x="2554260" y="-30507"/>
                  <a:pt x="2918771" y="23955"/>
                  <a:pt x="3117976" y="0"/>
                </a:cubicBezTo>
                <a:cubicBezTo>
                  <a:pt x="3317181" y="-23955"/>
                  <a:pt x="3388172" y="52967"/>
                  <a:pt x="3601513" y="0"/>
                </a:cubicBezTo>
                <a:cubicBezTo>
                  <a:pt x="3814854" y="-52967"/>
                  <a:pt x="3867919" y="393"/>
                  <a:pt x="3940544" y="0"/>
                </a:cubicBezTo>
                <a:cubicBezTo>
                  <a:pt x="4013169" y="-393"/>
                  <a:pt x="4377027" y="39998"/>
                  <a:pt x="4640838" y="0"/>
                </a:cubicBezTo>
                <a:cubicBezTo>
                  <a:pt x="4904649" y="-39998"/>
                  <a:pt x="4919036" y="56052"/>
                  <a:pt x="5196627" y="0"/>
                </a:cubicBezTo>
                <a:cubicBezTo>
                  <a:pt x="5474218" y="-56052"/>
                  <a:pt x="5593497" y="4999"/>
                  <a:pt x="5752416" y="0"/>
                </a:cubicBezTo>
                <a:cubicBezTo>
                  <a:pt x="5911335" y="-4999"/>
                  <a:pt x="6076690" y="55733"/>
                  <a:pt x="6380458" y="0"/>
                </a:cubicBezTo>
                <a:cubicBezTo>
                  <a:pt x="6684226" y="-55733"/>
                  <a:pt x="6622092" y="27828"/>
                  <a:pt x="6719489" y="0"/>
                </a:cubicBezTo>
                <a:cubicBezTo>
                  <a:pt x="6816886" y="-27828"/>
                  <a:pt x="7102936" y="40651"/>
                  <a:pt x="7225257" y="0"/>
                </a:cubicBezTo>
                <a:cubicBezTo>
                  <a:pt x="7269464" y="208403"/>
                  <a:pt x="7202227" y="346133"/>
                  <a:pt x="7225257" y="491834"/>
                </a:cubicBezTo>
                <a:cubicBezTo>
                  <a:pt x="7248287" y="637535"/>
                  <a:pt x="7188222" y="862085"/>
                  <a:pt x="7225257" y="969749"/>
                </a:cubicBezTo>
                <a:cubicBezTo>
                  <a:pt x="7262292" y="1077413"/>
                  <a:pt x="7186123" y="1248935"/>
                  <a:pt x="7225257" y="1391984"/>
                </a:cubicBezTo>
                <a:cubicBezTo>
                  <a:pt x="7110067" y="1401019"/>
                  <a:pt x="6900139" y="1359893"/>
                  <a:pt x="6741721" y="1391984"/>
                </a:cubicBezTo>
                <a:cubicBezTo>
                  <a:pt x="6583303" y="1424075"/>
                  <a:pt x="6400561" y="1336034"/>
                  <a:pt x="6258184" y="1391984"/>
                </a:cubicBezTo>
                <a:cubicBezTo>
                  <a:pt x="6115807" y="1447934"/>
                  <a:pt x="5731984" y="1341372"/>
                  <a:pt x="5557890" y="1391984"/>
                </a:cubicBezTo>
                <a:cubicBezTo>
                  <a:pt x="5383796" y="1442596"/>
                  <a:pt x="5256567" y="1371312"/>
                  <a:pt x="5002101" y="1391984"/>
                </a:cubicBezTo>
                <a:cubicBezTo>
                  <a:pt x="4747635" y="1412656"/>
                  <a:pt x="4644109" y="1331490"/>
                  <a:pt x="4446312" y="1391984"/>
                </a:cubicBezTo>
                <a:cubicBezTo>
                  <a:pt x="4248515" y="1452478"/>
                  <a:pt x="4150260" y="1386964"/>
                  <a:pt x="3890523" y="1391984"/>
                </a:cubicBezTo>
                <a:cubicBezTo>
                  <a:pt x="3630786" y="1397004"/>
                  <a:pt x="3636868" y="1360758"/>
                  <a:pt x="3551492" y="1391984"/>
                </a:cubicBezTo>
                <a:cubicBezTo>
                  <a:pt x="3466116" y="1423210"/>
                  <a:pt x="3075012" y="1338314"/>
                  <a:pt x="2923450" y="1391984"/>
                </a:cubicBezTo>
                <a:cubicBezTo>
                  <a:pt x="2771888" y="1445654"/>
                  <a:pt x="2424814" y="1384107"/>
                  <a:pt x="2295409" y="1391984"/>
                </a:cubicBezTo>
                <a:cubicBezTo>
                  <a:pt x="2166004" y="1399861"/>
                  <a:pt x="2079479" y="1351557"/>
                  <a:pt x="1956377" y="1391984"/>
                </a:cubicBezTo>
                <a:cubicBezTo>
                  <a:pt x="1833275" y="1432411"/>
                  <a:pt x="1542146" y="1336855"/>
                  <a:pt x="1328336" y="1391984"/>
                </a:cubicBezTo>
                <a:cubicBezTo>
                  <a:pt x="1114526" y="1447113"/>
                  <a:pt x="1122991" y="1371855"/>
                  <a:pt x="989304" y="1391984"/>
                </a:cubicBezTo>
                <a:cubicBezTo>
                  <a:pt x="855617" y="1412113"/>
                  <a:pt x="712722" y="1379210"/>
                  <a:pt x="578021" y="1391984"/>
                </a:cubicBezTo>
                <a:cubicBezTo>
                  <a:pt x="443320" y="1404758"/>
                  <a:pt x="147397" y="1330568"/>
                  <a:pt x="0" y="1391984"/>
                </a:cubicBezTo>
                <a:cubicBezTo>
                  <a:pt x="-47756" y="1197098"/>
                  <a:pt x="42670" y="1058000"/>
                  <a:pt x="0" y="969749"/>
                </a:cubicBezTo>
                <a:cubicBezTo>
                  <a:pt x="-42670" y="881499"/>
                  <a:pt x="35080" y="713639"/>
                  <a:pt x="0" y="519674"/>
                </a:cubicBezTo>
                <a:cubicBezTo>
                  <a:pt x="-35080" y="325709"/>
                  <a:pt x="61594" y="238635"/>
                  <a:pt x="0" y="0"/>
                </a:cubicBezTo>
                <a:close/>
              </a:path>
            </a:pathLst>
          </a:custGeom>
          <a:noFill/>
          <a:ln w="28575">
            <a:solidFill>
              <a:schemeClr val="accent2"/>
            </a:solidFill>
            <a:extLst>
              <a:ext uri="{C807C97D-BFC1-408E-A445-0C87EB9F89A2}">
                <ask:lineSketchStyleProps xmlns="" xmlns:ask="http://schemas.microsoft.com/office/drawing/2018/sketchyshapes" sd="2214054714">
                  <a:custGeom>
                    <a:avLst/>
                    <a:gdLst>
                      <a:gd name="connsiteX0" fmla="*/ 0 w 7935151"/>
                      <a:gd name="connsiteY0" fmla="*/ 0 h 2045816"/>
                      <a:gd name="connsiteX1" fmla="*/ 689748 w 7935151"/>
                      <a:gd name="connsiteY1" fmla="*/ 0 h 2045816"/>
                      <a:gd name="connsiteX2" fmla="*/ 1062089 w 7935151"/>
                      <a:gd name="connsiteY2" fmla="*/ 0 h 2045816"/>
                      <a:gd name="connsiteX3" fmla="*/ 1513782 w 7935151"/>
                      <a:gd name="connsiteY3" fmla="*/ 0 h 2045816"/>
                      <a:gd name="connsiteX4" fmla="*/ 2124179 w 7935151"/>
                      <a:gd name="connsiteY4" fmla="*/ 0 h 2045816"/>
                      <a:gd name="connsiteX5" fmla="*/ 2655223 w 7935151"/>
                      <a:gd name="connsiteY5" fmla="*/ 0 h 2045816"/>
                      <a:gd name="connsiteX6" fmla="*/ 3424322 w 7935151"/>
                      <a:gd name="connsiteY6" fmla="*/ 0 h 2045816"/>
                      <a:gd name="connsiteX7" fmla="*/ 3955367 w 7935151"/>
                      <a:gd name="connsiteY7" fmla="*/ 0 h 2045816"/>
                      <a:gd name="connsiteX8" fmla="*/ 4327709 w 7935151"/>
                      <a:gd name="connsiteY8" fmla="*/ 0 h 2045816"/>
                      <a:gd name="connsiteX9" fmla="*/ 5096808 w 7935151"/>
                      <a:gd name="connsiteY9" fmla="*/ 0 h 2045816"/>
                      <a:gd name="connsiteX10" fmla="*/ 5707204 w 7935151"/>
                      <a:gd name="connsiteY10" fmla="*/ 0 h 2045816"/>
                      <a:gd name="connsiteX11" fmla="*/ 6317600 w 7935151"/>
                      <a:gd name="connsiteY11" fmla="*/ 0 h 2045816"/>
                      <a:gd name="connsiteX12" fmla="*/ 7007349 w 7935151"/>
                      <a:gd name="connsiteY12" fmla="*/ 0 h 2045816"/>
                      <a:gd name="connsiteX13" fmla="*/ 7379690 w 7935151"/>
                      <a:gd name="connsiteY13" fmla="*/ 0 h 2045816"/>
                      <a:gd name="connsiteX14" fmla="*/ 7935151 w 7935151"/>
                      <a:gd name="connsiteY14" fmla="*/ 0 h 2045816"/>
                      <a:gd name="connsiteX15" fmla="*/ 7935151 w 7935151"/>
                      <a:gd name="connsiteY15" fmla="*/ 722854 h 2045816"/>
                      <a:gd name="connsiteX16" fmla="*/ 7935151 w 7935151"/>
                      <a:gd name="connsiteY16" fmla="*/ 1425252 h 2045816"/>
                      <a:gd name="connsiteX17" fmla="*/ 7935151 w 7935151"/>
                      <a:gd name="connsiteY17" fmla="*/ 2045816 h 2045816"/>
                      <a:gd name="connsiteX18" fmla="*/ 7404106 w 7935151"/>
                      <a:gd name="connsiteY18" fmla="*/ 2045816 h 2045816"/>
                      <a:gd name="connsiteX19" fmla="*/ 6873061 w 7935151"/>
                      <a:gd name="connsiteY19" fmla="*/ 2045816 h 2045816"/>
                      <a:gd name="connsiteX20" fmla="*/ 6103962 w 7935151"/>
                      <a:gd name="connsiteY20" fmla="*/ 2045816 h 2045816"/>
                      <a:gd name="connsiteX21" fmla="*/ 5493566 w 7935151"/>
                      <a:gd name="connsiteY21" fmla="*/ 2045816 h 2045816"/>
                      <a:gd name="connsiteX22" fmla="*/ 4883169 w 7935151"/>
                      <a:gd name="connsiteY22" fmla="*/ 2045816 h 2045816"/>
                      <a:gd name="connsiteX23" fmla="*/ 4272773 w 7935151"/>
                      <a:gd name="connsiteY23" fmla="*/ 2045816 h 2045816"/>
                      <a:gd name="connsiteX24" fmla="*/ 3900432 w 7935151"/>
                      <a:gd name="connsiteY24" fmla="*/ 2045816 h 2045816"/>
                      <a:gd name="connsiteX25" fmla="*/ 3210684 w 7935151"/>
                      <a:gd name="connsiteY25" fmla="*/ 2045816 h 2045816"/>
                      <a:gd name="connsiteX26" fmla="*/ 2520936 w 7935151"/>
                      <a:gd name="connsiteY26" fmla="*/ 2045816 h 2045816"/>
                      <a:gd name="connsiteX27" fmla="*/ 2148594 w 7935151"/>
                      <a:gd name="connsiteY27" fmla="*/ 2045816 h 2045816"/>
                      <a:gd name="connsiteX28" fmla="*/ 1458847 w 7935151"/>
                      <a:gd name="connsiteY28" fmla="*/ 2045816 h 2045816"/>
                      <a:gd name="connsiteX29" fmla="*/ 1086504 w 7935151"/>
                      <a:gd name="connsiteY29" fmla="*/ 2045816 h 2045816"/>
                      <a:gd name="connsiteX30" fmla="*/ 634812 w 7935151"/>
                      <a:gd name="connsiteY30" fmla="*/ 2045816 h 2045816"/>
                      <a:gd name="connsiteX31" fmla="*/ 0 w 7935151"/>
                      <a:gd name="connsiteY31" fmla="*/ 2045816 h 2045816"/>
                      <a:gd name="connsiteX32" fmla="*/ 0 w 7935151"/>
                      <a:gd name="connsiteY32" fmla="*/ 1425252 h 2045816"/>
                      <a:gd name="connsiteX33" fmla="*/ 0 w 7935151"/>
                      <a:gd name="connsiteY33" fmla="*/ 763771 h 2045816"/>
                      <a:gd name="connsiteX34" fmla="*/ 0 w 7935151"/>
                      <a:gd name="connsiteY34" fmla="*/ 0 h 204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935151" h="2045816" extrusionOk="0">
                        <a:moveTo>
                          <a:pt x="0" y="0"/>
                        </a:moveTo>
                        <a:cubicBezTo>
                          <a:pt x="157328" y="-47038"/>
                          <a:pt x="531057" y="92638"/>
                          <a:pt x="689748" y="0"/>
                        </a:cubicBezTo>
                        <a:cubicBezTo>
                          <a:pt x="879696" y="-40208"/>
                          <a:pt x="935852" y="-2500"/>
                          <a:pt x="1062089" y="0"/>
                        </a:cubicBezTo>
                        <a:cubicBezTo>
                          <a:pt x="1158176" y="23502"/>
                          <a:pt x="1395368" y="51106"/>
                          <a:pt x="1513782" y="0"/>
                        </a:cubicBezTo>
                        <a:cubicBezTo>
                          <a:pt x="1644635" y="-84244"/>
                          <a:pt x="1953370" y="18639"/>
                          <a:pt x="2124179" y="0"/>
                        </a:cubicBezTo>
                        <a:cubicBezTo>
                          <a:pt x="2318140" y="-16309"/>
                          <a:pt x="2488494" y="80057"/>
                          <a:pt x="2655223" y="0"/>
                        </a:cubicBezTo>
                        <a:cubicBezTo>
                          <a:pt x="2803859" y="-50901"/>
                          <a:pt x="3254727" y="66717"/>
                          <a:pt x="3424322" y="0"/>
                        </a:cubicBezTo>
                        <a:cubicBezTo>
                          <a:pt x="3643278" y="-25000"/>
                          <a:pt x="3722782" y="81385"/>
                          <a:pt x="3955367" y="0"/>
                        </a:cubicBezTo>
                        <a:cubicBezTo>
                          <a:pt x="4199000" y="-71727"/>
                          <a:pt x="4246830" y="-2219"/>
                          <a:pt x="4327709" y="0"/>
                        </a:cubicBezTo>
                        <a:cubicBezTo>
                          <a:pt x="4388210" y="74714"/>
                          <a:pt x="4852417" y="47805"/>
                          <a:pt x="5096808" y="0"/>
                        </a:cubicBezTo>
                        <a:cubicBezTo>
                          <a:pt x="5392443" y="-56392"/>
                          <a:pt x="5399819" y="116830"/>
                          <a:pt x="5707204" y="0"/>
                        </a:cubicBezTo>
                        <a:cubicBezTo>
                          <a:pt x="6018675" y="-82069"/>
                          <a:pt x="6147177" y="-532"/>
                          <a:pt x="6317600" y="0"/>
                        </a:cubicBezTo>
                        <a:cubicBezTo>
                          <a:pt x="6497510" y="-1970"/>
                          <a:pt x="6672224" y="71431"/>
                          <a:pt x="7007349" y="0"/>
                        </a:cubicBezTo>
                        <a:cubicBezTo>
                          <a:pt x="7349917" y="-58368"/>
                          <a:pt x="7278656" y="52657"/>
                          <a:pt x="7379690" y="0"/>
                        </a:cubicBezTo>
                        <a:cubicBezTo>
                          <a:pt x="7525149" y="-55196"/>
                          <a:pt x="7780241" y="71796"/>
                          <a:pt x="7935151" y="0"/>
                        </a:cubicBezTo>
                        <a:cubicBezTo>
                          <a:pt x="7984366" y="297093"/>
                          <a:pt x="7926737" y="465774"/>
                          <a:pt x="7935151" y="722854"/>
                        </a:cubicBezTo>
                        <a:cubicBezTo>
                          <a:pt x="7986675" y="908456"/>
                          <a:pt x="7922042" y="1286336"/>
                          <a:pt x="7935151" y="1425252"/>
                        </a:cubicBezTo>
                        <a:cubicBezTo>
                          <a:pt x="7970480" y="1580597"/>
                          <a:pt x="7854014" y="1825084"/>
                          <a:pt x="7935151" y="2045816"/>
                        </a:cubicBezTo>
                        <a:cubicBezTo>
                          <a:pt x="7804557" y="2045937"/>
                          <a:pt x="7574672" y="1945571"/>
                          <a:pt x="7404106" y="2045816"/>
                        </a:cubicBezTo>
                        <a:cubicBezTo>
                          <a:pt x="7221157" y="2077719"/>
                          <a:pt x="7011309" y="2011296"/>
                          <a:pt x="6873061" y="2045816"/>
                        </a:cubicBezTo>
                        <a:cubicBezTo>
                          <a:pt x="6743752" y="2136051"/>
                          <a:pt x="6300802" y="1971320"/>
                          <a:pt x="6103962" y="2045816"/>
                        </a:cubicBezTo>
                        <a:cubicBezTo>
                          <a:pt x="5903305" y="2096641"/>
                          <a:pt x="5744945" y="2013386"/>
                          <a:pt x="5493566" y="2045816"/>
                        </a:cubicBezTo>
                        <a:cubicBezTo>
                          <a:pt x="5194135" y="2120379"/>
                          <a:pt x="5132348" y="1949713"/>
                          <a:pt x="4883169" y="2045816"/>
                        </a:cubicBezTo>
                        <a:cubicBezTo>
                          <a:pt x="4668687" y="2154090"/>
                          <a:pt x="4560919" y="2041225"/>
                          <a:pt x="4272773" y="2045816"/>
                        </a:cubicBezTo>
                        <a:cubicBezTo>
                          <a:pt x="3992892" y="2040047"/>
                          <a:pt x="4003468" y="1989791"/>
                          <a:pt x="3900432" y="2045816"/>
                        </a:cubicBezTo>
                        <a:cubicBezTo>
                          <a:pt x="3810105" y="2058160"/>
                          <a:pt x="3381656" y="2021977"/>
                          <a:pt x="3210684" y="2045816"/>
                        </a:cubicBezTo>
                        <a:cubicBezTo>
                          <a:pt x="3051409" y="2120236"/>
                          <a:pt x="2659545" y="2023840"/>
                          <a:pt x="2520936" y="2045816"/>
                        </a:cubicBezTo>
                        <a:cubicBezTo>
                          <a:pt x="2386131" y="2035141"/>
                          <a:pt x="2261058" y="1967143"/>
                          <a:pt x="2148594" y="2045816"/>
                        </a:cubicBezTo>
                        <a:cubicBezTo>
                          <a:pt x="1969006" y="2094670"/>
                          <a:pt x="1684590" y="1933820"/>
                          <a:pt x="1458847" y="2045816"/>
                        </a:cubicBezTo>
                        <a:cubicBezTo>
                          <a:pt x="1208698" y="2114365"/>
                          <a:pt x="1241339" y="1992080"/>
                          <a:pt x="1086504" y="2045816"/>
                        </a:cubicBezTo>
                        <a:cubicBezTo>
                          <a:pt x="957701" y="2070770"/>
                          <a:pt x="786957" y="2021842"/>
                          <a:pt x="634812" y="2045816"/>
                        </a:cubicBezTo>
                        <a:cubicBezTo>
                          <a:pt x="486270" y="2022768"/>
                          <a:pt x="130294" y="1971168"/>
                          <a:pt x="0" y="2045816"/>
                        </a:cubicBezTo>
                        <a:cubicBezTo>
                          <a:pt x="-32171" y="1771126"/>
                          <a:pt x="78440" y="1535573"/>
                          <a:pt x="0" y="1425252"/>
                        </a:cubicBezTo>
                        <a:cubicBezTo>
                          <a:pt x="-2044" y="1308297"/>
                          <a:pt x="30481" y="1096809"/>
                          <a:pt x="0" y="763771"/>
                        </a:cubicBezTo>
                        <a:cubicBezTo>
                          <a:pt x="481" y="473097"/>
                          <a:pt x="62920" y="326199"/>
                          <a:pt x="0" y="0"/>
                        </a:cubicBezTo>
                        <a:close/>
                      </a:path>
                    </a:pathLst>
                  </a:custGeom>
                  <ask:type>
                    <ask:lineSketchScribble/>
                  </ask:type>
                </ask:lineSketchStyleProps>
              </a:ext>
            </a:extLst>
          </a:ln>
        </p:spPr>
        <p:txBody>
          <a:bodyPr wrap="square">
            <a:spAutoFit/>
          </a:bodyPr>
          <a:lstStyle/>
          <a:p>
            <a:pPr marL="0" marR="0" lvl="0" indent="231775" algn="just" defTabSz="914400" rtl="0" eaLnBrk="1" fontAlgn="auto" latinLnBrk="0" hangingPunct="1">
              <a:lnSpc>
                <a:spcPct val="200000"/>
              </a:lnSpc>
              <a:spcBef>
                <a:spcPts val="0"/>
              </a:spcBef>
              <a:spcAft>
                <a:spcPts val="200"/>
              </a:spcAft>
              <a:buClr>
                <a:srgbClr val="000000"/>
              </a:buClr>
              <a:buSzTx/>
              <a:buFont typeface="Arial"/>
              <a:buNone/>
              <a:tabLst/>
              <a:defRPr/>
            </a:pPr>
            <a:r>
              <a:rPr kumimoji="0" lang="vi-VN" sz="2200" b="0" i="0" u="none" strike="noStrike" kern="0" cap="none" spc="0" normalizeH="0" baseline="0" noProof="0" dirty="0">
                <a:ln>
                  <a:noFill/>
                </a:ln>
                <a:solidFill>
                  <a:srgbClr val="2B2928"/>
                </a:solidFill>
                <a:effectLst/>
                <a:uLnTx/>
                <a:uFillTx/>
                <a:latin typeface="Arial" panose="020B0604020202020204" pitchFamily="34" charset="0"/>
                <a:ea typeface="Times New Roman" panose="02020603050405020304" pitchFamily="18" charset="0"/>
                <a:cs typeface="Arial"/>
                <a:sym typeface="Arial"/>
              </a:rPr>
              <a:t>Biết góc tới </a:t>
            </a:r>
            <a:r>
              <a:rPr kumimoji="0" lang="vi-VN" sz="2200" b="0" i="1" u="none" strike="noStrike" kern="0" cap="none" spc="0" normalizeH="0" baseline="0" noProof="0" dirty="0">
                <a:ln>
                  <a:noFill/>
                </a:ln>
                <a:solidFill>
                  <a:srgbClr val="2B2928"/>
                </a:solidFill>
                <a:effectLst/>
                <a:uLnTx/>
                <a:uFillTx/>
                <a:latin typeface="Arial" panose="020B0604020202020204" pitchFamily="34" charset="0"/>
                <a:ea typeface="Times New Roman" panose="02020603050405020304" pitchFamily="18" charset="0"/>
                <a:cs typeface="Arial"/>
                <a:sym typeface="Arial"/>
              </a:rPr>
              <a:t>i,</a:t>
            </a:r>
            <a:r>
              <a:rPr kumimoji="0" lang="vi-VN" sz="2200" b="0" i="0" u="none" strike="noStrike" kern="0" cap="none" spc="0" normalizeH="0" baseline="0" noProof="0" dirty="0">
                <a:ln>
                  <a:noFill/>
                </a:ln>
                <a:solidFill>
                  <a:srgbClr val="2B2928"/>
                </a:solidFill>
                <a:effectLst/>
                <a:uLnTx/>
                <a:uFillTx/>
                <a:latin typeface="Arial" panose="020B0604020202020204" pitchFamily="34" charset="0"/>
                <a:ea typeface="Times New Roman" panose="02020603050405020304" pitchFamily="18" charset="0"/>
                <a:cs typeface="Arial"/>
                <a:sym typeface="Arial"/>
              </a:rPr>
              <a:t> góc khúc xạ r, tính chiết suất </a:t>
            </a:r>
            <a:r>
              <a:rPr kumimoji="0" lang="vi-VN" sz="2200" b="0" i="1" u="none" strike="noStrike" kern="0" cap="none" spc="0" normalizeH="0" baseline="0" noProof="0" dirty="0">
                <a:ln>
                  <a:noFill/>
                </a:ln>
                <a:solidFill>
                  <a:srgbClr val="2B2928"/>
                </a:solidFill>
                <a:effectLst/>
                <a:uLnTx/>
                <a:uFillTx/>
                <a:latin typeface="Arial" panose="020B0604020202020204" pitchFamily="34" charset="0"/>
                <a:ea typeface="Times New Roman" panose="02020603050405020304" pitchFamily="18" charset="0"/>
                <a:cs typeface="Arial"/>
                <a:sym typeface="Arial"/>
              </a:rPr>
              <a:t>n.</a:t>
            </a:r>
            <a:endParaRPr kumimoji="0" lang="en-US" sz="2200" b="0" i="0" u="none" strike="noStrike" kern="0" cap="none" spc="0" normalizeH="0" baseline="0" noProof="0" dirty="0">
              <a:ln>
                <a:noFill/>
              </a:ln>
              <a:solidFill>
                <a:srgbClr val="2B2928"/>
              </a:solidFill>
              <a:effectLst/>
              <a:uLnTx/>
              <a:uFillTx/>
              <a:latin typeface="Arial"/>
              <a:ea typeface="Times New Roman" panose="02020603050405020304" pitchFamily="18" charset="0"/>
              <a:cs typeface="Arial"/>
              <a:sym typeface="Arial"/>
            </a:endParaRPr>
          </a:p>
          <a:p>
            <a:pPr marL="0" marR="0" lvl="0" indent="0" algn="just" defTabSz="914400" rtl="0" eaLnBrk="1" fontAlgn="auto" latinLnBrk="0" hangingPunct="1">
              <a:lnSpc>
                <a:spcPct val="200000"/>
              </a:lnSpc>
              <a:spcBef>
                <a:spcPts val="0"/>
              </a:spcBef>
              <a:spcAft>
                <a:spcPts val="200"/>
              </a:spcAft>
              <a:buClr>
                <a:srgbClr val="000000"/>
              </a:buClr>
              <a:buSzTx/>
              <a:buFont typeface="Arial"/>
              <a:buNone/>
              <a:tabLst/>
              <a:defRPr/>
            </a:pPr>
            <a:r>
              <a:rPr kumimoji="0" lang="vi-VN" sz="2200" b="0" i="0" u="none" strike="noStrike" kern="0" cap="none" spc="0" normalizeH="0" baseline="0" noProof="0" dirty="0">
                <a:ln>
                  <a:noFill/>
                </a:ln>
                <a:solidFill>
                  <a:srgbClr val="2B2928"/>
                </a:solidFill>
                <a:effectLst/>
                <a:uLnTx/>
                <a:uFillTx/>
                <a:latin typeface="Arial" panose="020B0604020202020204" pitchFamily="34" charset="0"/>
                <a:ea typeface="Times New Roman" panose="02020603050405020304" pitchFamily="18" charset="0"/>
                <a:cs typeface="Arial"/>
                <a:sym typeface="Arial"/>
              </a:rPr>
              <a:t>Một tia sáng truyền từ không khí dưới góc tới </a:t>
            </a:r>
            <a:r>
              <a:rPr kumimoji="0" lang="vi-VN" sz="2200" b="0" i="1" u="none" strike="noStrike" kern="0" cap="none" spc="0" normalizeH="0" baseline="0" noProof="0" dirty="0">
                <a:ln>
                  <a:noFill/>
                </a:ln>
                <a:solidFill>
                  <a:srgbClr val="2B2928"/>
                </a:solidFill>
                <a:effectLst/>
                <a:uLnTx/>
                <a:uFillTx/>
                <a:latin typeface="Arial" panose="020B0604020202020204" pitchFamily="34" charset="0"/>
                <a:ea typeface="Times New Roman" panose="02020603050405020304" pitchFamily="18" charset="0"/>
                <a:cs typeface="Arial"/>
                <a:sym typeface="Arial"/>
              </a:rPr>
              <a:t>i =</a:t>
            </a:r>
            <a:r>
              <a:rPr kumimoji="0" lang="vi-VN" sz="2200" b="0" i="0" u="none" strike="noStrike" kern="0" cap="none" spc="0" normalizeH="0" baseline="0" noProof="0" dirty="0">
                <a:ln>
                  <a:noFill/>
                </a:ln>
                <a:solidFill>
                  <a:srgbClr val="2B2928"/>
                </a:solidFill>
                <a:effectLst/>
                <a:uLnTx/>
                <a:uFillTx/>
                <a:latin typeface="Arial" panose="020B0604020202020204" pitchFamily="34" charset="0"/>
                <a:ea typeface="Times New Roman" panose="02020603050405020304" pitchFamily="18" charset="0"/>
                <a:cs typeface="Arial"/>
                <a:sym typeface="Arial"/>
              </a:rPr>
              <a:t> 30° vào thuỷ tinh. Biết góc khúc xạ r = 19°. Tính chiết suất của thuỷ tinh.</a:t>
            </a:r>
            <a:endParaRPr kumimoji="0" lang="en-US" sz="2200" b="0" i="0" u="none" strike="noStrike" kern="0" cap="none" spc="0" normalizeH="0" baseline="0" noProof="0" dirty="0">
              <a:ln>
                <a:noFill/>
              </a:ln>
              <a:solidFill>
                <a:srgbClr val="2B2928"/>
              </a:solidFill>
              <a:effectLst/>
              <a:uLnTx/>
              <a:uFillTx/>
              <a:latin typeface="Arial"/>
              <a:ea typeface="Times New Roman" panose="02020603050405020304" pitchFamily="18" charset="0"/>
              <a:cs typeface="Arial"/>
              <a:sym typeface="Arial"/>
            </a:endParaRPr>
          </a:p>
        </p:txBody>
      </p:sp>
      <p:sp>
        <p:nvSpPr>
          <p:cNvPr id="578" name="Arrow: Notched Right 577">
            <a:extLst>
              <a:ext uri="{FF2B5EF4-FFF2-40B4-BE49-F238E27FC236}">
                <a16:creationId xmlns:a16="http://schemas.microsoft.com/office/drawing/2014/main" id="{116CAB6E-E69C-33FD-84D8-5C8BE73414F5}"/>
              </a:ext>
            </a:extLst>
          </p:cNvPr>
          <p:cNvSpPr/>
          <p:nvPr/>
        </p:nvSpPr>
        <p:spPr>
          <a:xfrm>
            <a:off x="690957" y="3706295"/>
            <a:ext cx="1763145" cy="721647"/>
          </a:xfrm>
          <a:prstGeom prst="notchedRightArrow">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303556"/>
                </a:solidFill>
                <a:effectLst/>
                <a:uLnTx/>
                <a:uFillTx/>
                <a:latin typeface="Fira Sans Condensed Medium" panose="020B0603050000020004" pitchFamily="34" charset="0"/>
                <a:ea typeface="+mn-ea"/>
                <a:cs typeface="+mn-cs"/>
                <a:sym typeface="Arial"/>
              </a:rPr>
              <a:t>Lời</a:t>
            </a:r>
            <a:r>
              <a:rPr kumimoji="0" lang="en-US" sz="2000" b="0" i="0" u="none" strike="noStrike" kern="0" cap="none" spc="0" normalizeH="0" baseline="0" noProof="0" dirty="0">
                <a:ln>
                  <a:noFill/>
                </a:ln>
                <a:solidFill>
                  <a:srgbClr val="303556"/>
                </a:solidFill>
                <a:effectLst/>
                <a:uLnTx/>
                <a:uFillTx/>
                <a:latin typeface="Fira Sans Condensed Medium" panose="020B0603050000020004" pitchFamily="34" charset="0"/>
                <a:ea typeface="+mn-ea"/>
                <a:cs typeface="+mn-cs"/>
                <a:sym typeface="Arial"/>
              </a:rPr>
              <a:t> </a:t>
            </a:r>
            <a:r>
              <a:rPr kumimoji="0" lang="en-US" sz="2000" b="0" i="0" u="none" strike="noStrike" kern="0" cap="none" spc="0" normalizeH="0" baseline="0" noProof="0" dirty="0" err="1">
                <a:ln>
                  <a:noFill/>
                </a:ln>
                <a:solidFill>
                  <a:srgbClr val="303556"/>
                </a:solidFill>
                <a:effectLst/>
                <a:uLnTx/>
                <a:uFillTx/>
                <a:latin typeface="Fira Sans Condensed Medium" panose="020B0603050000020004" pitchFamily="34" charset="0"/>
                <a:ea typeface="+mn-ea"/>
                <a:cs typeface="+mn-cs"/>
                <a:sym typeface="Arial"/>
              </a:rPr>
              <a:t>giải</a:t>
            </a:r>
            <a:r>
              <a:rPr kumimoji="0" lang="en-US" sz="2000" b="0" i="0" u="none" strike="noStrike" kern="0" cap="none" spc="0" normalizeH="0" baseline="0" noProof="0" dirty="0">
                <a:ln>
                  <a:noFill/>
                </a:ln>
                <a:solidFill>
                  <a:srgbClr val="303556"/>
                </a:solidFill>
                <a:effectLst/>
                <a:uLnTx/>
                <a:uFillTx/>
                <a:latin typeface="Fira Sans Condensed Medium" panose="020B0603050000020004" pitchFamily="34" charset="0"/>
                <a:ea typeface="+mn-ea"/>
                <a:cs typeface="+mn-cs"/>
                <a:sym typeface="Arial"/>
              </a:rPr>
              <a:t>:</a:t>
            </a:r>
          </a:p>
        </p:txBody>
      </p:sp>
      <mc:AlternateContent xmlns:mc="http://schemas.openxmlformats.org/markup-compatibility/2006" xmlns:a14="http://schemas.microsoft.com/office/drawing/2010/main">
        <mc:Choice Requires="a14">
          <p:sp>
            <p:nvSpPr>
              <p:cNvPr id="580" name="TextBox 579">
                <a:extLst>
                  <a:ext uri="{FF2B5EF4-FFF2-40B4-BE49-F238E27FC236}">
                    <a16:creationId xmlns:a16="http://schemas.microsoft.com/office/drawing/2014/main" id="{8C39D5BF-B452-81C1-9876-7BAC3C671C73}"/>
                  </a:ext>
                </a:extLst>
              </p:cNvPr>
              <p:cNvSpPr txBox="1"/>
              <p:nvPr/>
            </p:nvSpPr>
            <p:spPr>
              <a:xfrm>
                <a:off x="2646949" y="3548278"/>
                <a:ext cx="5479524" cy="879664"/>
              </a:xfrm>
              <a:custGeom>
                <a:avLst/>
                <a:gdLst>
                  <a:gd name="connsiteX0" fmla="*/ 0 w 4924034"/>
                  <a:gd name="connsiteY0" fmla="*/ 0 h 781176"/>
                  <a:gd name="connsiteX1" fmla="*/ 467783 w 4924034"/>
                  <a:gd name="connsiteY1" fmla="*/ 0 h 781176"/>
                  <a:gd name="connsiteX2" fmla="*/ 984807 w 4924034"/>
                  <a:gd name="connsiteY2" fmla="*/ 0 h 781176"/>
                  <a:gd name="connsiteX3" fmla="*/ 1649551 w 4924034"/>
                  <a:gd name="connsiteY3" fmla="*/ 0 h 781176"/>
                  <a:gd name="connsiteX4" fmla="*/ 2215815 w 4924034"/>
                  <a:gd name="connsiteY4" fmla="*/ 0 h 781176"/>
                  <a:gd name="connsiteX5" fmla="*/ 2732839 w 4924034"/>
                  <a:gd name="connsiteY5" fmla="*/ 0 h 781176"/>
                  <a:gd name="connsiteX6" fmla="*/ 3397583 w 4924034"/>
                  <a:gd name="connsiteY6" fmla="*/ 0 h 781176"/>
                  <a:gd name="connsiteX7" fmla="*/ 4062328 w 4924034"/>
                  <a:gd name="connsiteY7" fmla="*/ 0 h 781176"/>
                  <a:gd name="connsiteX8" fmla="*/ 4924034 w 4924034"/>
                  <a:gd name="connsiteY8" fmla="*/ 0 h 781176"/>
                  <a:gd name="connsiteX9" fmla="*/ 4924034 w 4924034"/>
                  <a:gd name="connsiteY9" fmla="*/ 382776 h 781176"/>
                  <a:gd name="connsiteX10" fmla="*/ 4924034 w 4924034"/>
                  <a:gd name="connsiteY10" fmla="*/ 781176 h 781176"/>
                  <a:gd name="connsiteX11" fmla="*/ 4308530 w 4924034"/>
                  <a:gd name="connsiteY11" fmla="*/ 781176 h 781176"/>
                  <a:gd name="connsiteX12" fmla="*/ 3693026 w 4924034"/>
                  <a:gd name="connsiteY12" fmla="*/ 781176 h 781176"/>
                  <a:gd name="connsiteX13" fmla="*/ 2979041 w 4924034"/>
                  <a:gd name="connsiteY13" fmla="*/ 781176 h 781176"/>
                  <a:gd name="connsiteX14" fmla="*/ 2412777 w 4924034"/>
                  <a:gd name="connsiteY14" fmla="*/ 781176 h 781176"/>
                  <a:gd name="connsiteX15" fmla="*/ 1797272 w 4924034"/>
                  <a:gd name="connsiteY15" fmla="*/ 781176 h 781176"/>
                  <a:gd name="connsiteX16" fmla="*/ 1181768 w 4924034"/>
                  <a:gd name="connsiteY16" fmla="*/ 781176 h 781176"/>
                  <a:gd name="connsiteX17" fmla="*/ 615504 w 4924034"/>
                  <a:gd name="connsiteY17" fmla="*/ 781176 h 781176"/>
                  <a:gd name="connsiteX18" fmla="*/ 0 w 4924034"/>
                  <a:gd name="connsiteY18" fmla="*/ 781176 h 781176"/>
                  <a:gd name="connsiteX19" fmla="*/ 0 w 4924034"/>
                  <a:gd name="connsiteY19" fmla="*/ 374964 h 781176"/>
                  <a:gd name="connsiteX20" fmla="*/ 0 w 4924034"/>
                  <a:gd name="connsiteY20" fmla="*/ 0 h 78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034" h="781176" extrusionOk="0">
                    <a:moveTo>
                      <a:pt x="0" y="0"/>
                    </a:moveTo>
                    <a:cubicBezTo>
                      <a:pt x="131968" y="7462"/>
                      <a:pt x="239376" y="11946"/>
                      <a:pt x="467783" y="0"/>
                    </a:cubicBezTo>
                    <a:cubicBezTo>
                      <a:pt x="696190" y="-11946"/>
                      <a:pt x="869420" y="-20011"/>
                      <a:pt x="984807" y="0"/>
                    </a:cubicBezTo>
                    <a:cubicBezTo>
                      <a:pt x="1100194" y="20011"/>
                      <a:pt x="1483423" y="-30387"/>
                      <a:pt x="1649551" y="0"/>
                    </a:cubicBezTo>
                    <a:cubicBezTo>
                      <a:pt x="1815679" y="30387"/>
                      <a:pt x="1947181" y="-11194"/>
                      <a:pt x="2215815" y="0"/>
                    </a:cubicBezTo>
                    <a:cubicBezTo>
                      <a:pt x="2484449" y="11194"/>
                      <a:pt x="2592246" y="24943"/>
                      <a:pt x="2732839" y="0"/>
                    </a:cubicBezTo>
                    <a:cubicBezTo>
                      <a:pt x="2873432" y="-24943"/>
                      <a:pt x="3079735" y="17194"/>
                      <a:pt x="3397583" y="0"/>
                    </a:cubicBezTo>
                    <a:cubicBezTo>
                      <a:pt x="3715431" y="-17194"/>
                      <a:pt x="3779916" y="13725"/>
                      <a:pt x="4062328" y="0"/>
                    </a:cubicBezTo>
                    <a:cubicBezTo>
                      <a:pt x="4344740" y="-13725"/>
                      <a:pt x="4664671" y="24342"/>
                      <a:pt x="4924034" y="0"/>
                    </a:cubicBezTo>
                    <a:cubicBezTo>
                      <a:pt x="4918355" y="131040"/>
                      <a:pt x="4925738" y="248979"/>
                      <a:pt x="4924034" y="382776"/>
                    </a:cubicBezTo>
                    <a:cubicBezTo>
                      <a:pt x="4922330" y="516573"/>
                      <a:pt x="4914282" y="635551"/>
                      <a:pt x="4924034" y="781176"/>
                    </a:cubicBezTo>
                    <a:cubicBezTo>
                      <a:pt x="4789884" y="763071"/>
                      <a:pt x="4516311" y="804917"/>
                      <a:pt x="4308530" y="781176"/>
                    </a:cubicBezTo>
                    <a:cubicBezTo>
                      <a:pt x="4100749" y="757435"/>
                      <a:pt x="3891528" y="755156"/>
                      <a:pt x="3693026" y="781176"/>
                    </a:cubicBezTo>
                    <a:cubicBezTo>
                      <a:pt x="3494524" y="807196"/>
                      <a:pt x="3134295" y="812936"/>
                      <a:pt x="2979041" y="781176"/>
                    </a:cubicBezTo>
                    <a:cubicBezTo>
                      <a:pt x="2823787" y="749416"/>
                      <a:pt x="2592260" y="760950"/>
                      <a:pt x="2412777" y="781176"/>
                    </a:cubicBezTo>
                    <a:cubicBezTo>
                      <a:pt x="2233294" y="801402"/>
                      <a:pt x="2041832" y="800723"/>
                      <a:pt x="1797272" y="781176"/>
                    </a:cubicBezTo>
                    <a:cubicBezTo>
                      <a:pt x="1552713" y="761629"/>
                      <a:pt x="1478561" y="775861"/>
                      <a:pt x="1181768" y="781176"/>
                    </a:cubicBezTo>
                    <a:cubicBezTo>
                      <a:pt x="884975" y="786491"/>
                      <a:pt x="880215" y="768636"/>
                      <a:pt x="615504" y="781176"/>
                    </a:cubicBezTo>
                    <a:cubicBezTo>
                      <a:pt x="350793" y="793716"/>
                      <a:pt x="253819" y="779081"/>
                      <a:pt x="0" y="781176"/>
                    </a:cubicBezTo>
                    <a:cubicBezTo>
                      <a:pt x="-2128" y="610217"/>
                      <a:pt x="20252" y="547123"/>
                      <a:pt x="0" y="374964"/>
                    </a:cubicBezTo>
                    <a:cubicBezTo>
                      <a:pt x="-20252" y="202805"/>
                      <a:pt x="-14110" y="167452"/>
                      <a:pt x="0" y="0"/>
                    </a:cubicBezTo>
                    <a:close/>
                  </a:path>
                </a:pathLst>
              </a:custGeom>
              <a:noFill/>
              <a:ln w="19050">
                <a:solidFill>
                  <a:srgbClr val="A2E6EA"/>
                </a:solidFill>
                <a:extLst>
                  <a:ext uri="{C807C97D-BFC1-408E-A445-0C87EB9F89A2}">
                    <ask:lineSketchStyleProps xmlns="" xmlns:ask="http://schemas.microsoft.com/office/drawing/2018/sketchyshapes" sd="3643774316">
                      <a:custGeom>
                        <a:avLst/>
                        <a:gdLst>
                          <a:gd name="connsiteX0" fmla="*/ 0 w 5479524"/>
                          <a:gd name="connsiteY0" fmla="*/ 0 h 879664"/>
                          <a:gd name="connsiteX1" fmla="*/ 520554 w 5479524"/>
                          <a:gd name="connsiteY1" fmla="*/ 0 h 879664"/>
                          <a:gd name="connsiteX2" fmla="*/ 1095905 w 5479524"/>
                          <a:gd name="connsiteY2" fmla="*/ 0 h 879664"/>
                          <a:gd name="connsiteX3" fmla="*/ 1835640 w 5479524"/>
                          <a:gd name="connsiteY3" fmla="*/ 0 h 879664"/>
                          <a:gd name="connsiteX4" fmla="*/ 2465785 w 5479524"/>
                          <a:gd name="connsiteY4" fmla="*/ 0 h 879664"/>
                          <a:gd name="connsiteX5" fmla="*/ 3041135 w 5479524"/>
                          <a:gd name="connsiteY5" fmla="*/ 0 h 879664"/>
                          <a:gd name="connsiteX6" fmla="*/ 3780871 w 5479524"/>
                          <a:gd name="connsiteY6" fmla="*/ 0 h 879664"/>
                          <a:gd name="connsiteX7" fmla="*/ 4520607 w 5479524"/>
                          <a:gd name="connsiteY7" fmla="*/ 0 h 879664"/>
                          <a:gd name="connsiteX8" fmla="*/ 5479524 w 5479524"/>
                          <a:gd name="connsiteY8" fmla="*/ 0 h 879664"/>
                          <a:gd name="connsiteX9" fmla="*/ 5479524 w 5479524"/>
                          <a:gd name="connsiteY9" fmla="*/ 431035 h 879664"/>
                          <a:gd name="connsiteX10" fmla="*/ 5479524 w 5479524"/>
                          <a:gd name="connsiteY10" fmla="*/ 879664 h 879664"/>
                          <a:gd name="connsiteX11" fmla="*/ 4794583 w 5479524"/>
                          <a:gd name="connsiteY11" fmla="*/ 879664 h 879664"/>
                          <a:gd name="connsiteX12" fmla="*/ 4109643 w 5479524"/>
                          <a:gd name="connsiteY12" fmla="*/ 879664 h 879664"/>
                          <a:gd name="connsiteX13" fmla="*/ 3315112 w 5479524"/>
                          <a:gd name="connsiteY13" fmla="*/ 879664 h 879664"/>
                          <a:gd name="connsiteX14" fmla="*/ 2684967 w 5479524"/>
                          <a:gd name="connsiteY14" fmla="*/ 879664 h 879664"/>
                          <a:gd name="connsiteX15" fmla="*/ 2000025 w 5479524"/>
                          <a:gd name="connsiteY15" fmla="*/ 879664 h 879664"/>
                          <a:gd name="connsiteX16" fmla="*/ 1315085 w 5479524"/>
                          <a:gd name="connsiteY16" fmla="*/ 879664 h 879664"/>
                          <a:gd name="connsiteX17" fmla="*/ 684940 w 5479524"/>
                          <a:gd name="connsiteY17" fmla="*/ 879664 h 879664"/>
                          <a:gd name="connsiteX18" fmla="*/ 0 w 5479524"/>
                          <a:gd name="connsiteY18" fmla="*/ 879664 h 879664"/>
                          <a:gd name="connsiteX19" fmla="*/ 0 w 5479524"/>
                          <a:gd name="connsiteY19" fmla="*/ 422238 h 879664"/>
                          <a:gd name="connsiteX20" fmla="*/ 0 w 5479524"/>
                          <a:gd name="connsiteY20" fmla="*/ 0 h 879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9524" h="879664" extrusionOk="0">
                            <a:moveTo>
                              <a:pt x="0" y="0"/>
                            </a:moveTo>
                            <a:cubicBezTo>
                              <a:pt x="175635" y="15641"/>
                              <a:pt x="269645" y="3832"/>
                              <a:pt x="520554" y="0"/>
                            </a:cubicBezTo>
                            <a:cubicBezTo>
                              <a:pt x="782160" y="-39147"/>
                              <a:pt x="970953" y="-11626"/>
                              <a:pt x="1095905" y="0"/>
                            </a:cubicBezTo>
                            <a:cubicBezTo>
                              <a:pt x="1231228" y="-7966"/>
                              <a:pt x="1635128" y="-75262"/>
                              <a:pt x="1835640" y="0"/>
                            </a:cubicBezTo>
                            <a:cubicBezTo>
                              <a:pt x="2025564" y="37302"/>
                              <a:pt x="2180138" y="-40071"/>
                              <a:pt x="2465785" y="0"/>
                            </a:cubicBezTo>
                            <a:cubicBezTo>
                              <a:pt x="2756369" y="-256"/>
                              <a:pt x="2886580" y="24222"/>
                              <a:pt x="3041135" y="0"/>
                            </a:cubicBezTo>
                            <a:cubicBezTo>
                              <a:pt x="3165985" y="-13662"/>
                              <a:pt x="3419057" y="13240"/>
                              <a:pt x="3780871" y="0"/>
                            </a:cubicBezTo>
                            <a:cubicBezTo>
                              <a:pt x="4127494" y="-26401"/>
                              <a:pt x="4215887" y="7765"/>
                              <a:pt x="4520607" y="0"/>
                            </a:cubicBezTo>
                            <a:cubicBezTo>
                              <a:pt x="4774676" y="-14969"/>
                              <a:pt x="5161810" y="37247"/>
                              <a:pt x="5479524" y="0"/>
                            </a:cubicBezTo>
                            <a:cubicBezTo>
                              <a:pt x="5481264" y="153927"/>
                              <a:pt x="5452863" y="279867"/>
                              <a:pt x="5479524" y="431035"/>
                            </a:cubicBezTo>
                            <a:cubicBezTo>
                              <a:pt x="5489810" y="577800"/>
                              <a:pt x="5472162" y="719315"/>
                              <a:pt x="5479524" y="879664"/>
                            </a:cubicBezTo>
                            <a:cubicBezTo>
                              <a:pt x="5337802" y="866808"/>
                              <a:pt x="5002389" y="925191"/>
                              <a:pt x="4794583" y="879664"/>
                            </a:cubicBezTo>
                            <a:cubicBezTo>
                              <a:pt x="4539740" y="846551"/>
                              <a:pt x="4329825" y="892117"/>
                              <a:pt x="4109643" y="879664"/>
                            </a:cubicBezTo>
                            <a:cubicBezTo>
                              <a:pt x="3860347" y="934767"/>
                              <a:pt x="3521956" y="931712"/>
                              <a:pt x="3315112" y="879664"/>
                            </a:cubicBezTo>
                            <a:cubicBezTo>
                              <a:pt x="3128212" y="841991"/>
                              <a:pt x="2869837" y="839420"/>
                              <a:pt x="2684967" y="879664"/>
                            </a:cubicBezTo>
                            <a:cubicBezTo>
                              <a:pt x="2473068" y="909636"/>
                              <a:pt x="2275061" y="912494"/>
                              <a:pt x="2000025" y="879664"/>
                            </a:cubicBezTo>
                            <a:cubicBezTo>
                              <a:pt x="1736880" y="859299"/>
                              <a:pt x="1644340" y="863596"/>
                              <a:pt x="1315085" y="879664"/>
                            </a:cubicBezTo>
                            <a:cubicBezTo>
                              <a:pt x="983646" y="888183"/>
                              <a:pt x="980290" y="865557"/>
                              <a:pt x="684940" y="879664"/>
                            </a:cubicBezTo>
                            <a:cubicBezTo>
                              <a:pt x="411825" y="888235"/>
                              <a:pt x="289136" y="878697"/>
                              <a:pt x="0" y="879664"/>
                            </a:cubicBezTo>
                            <a:cubicBezTo>
                              <a:pt x="-11939" y="691337"/>
                              <a:pt x="30766" y="613582"/>
                              <a:pt x="0" y="422238"/>
                            </a:cubicBezTo>
                            <a:cubicBezTo>
                              <a:pt x="-17998" y="221421"/>
                              <a:pt x="-22699" y="184741"/>
                              <a:pt x="0" y="0"/>
                            </a:cubicBezTo>
                            <a:close/>
                          </a:path>
                        </a:pathLst>
                      </a:custGeom>
                      <ask:type>
                        <ask:lineSketchFreehand/>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𝑛</m:t>
                    </m:r>
                    <m: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func>
                          <m:funcPr>
                            <m:ctrlP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uncPr>
                          <m:fName>
                            <m:r>
                              <m:rPr>
                                <m:sty m:val="p"/>
                              </m:rPr>
                              <a:rPr kumimoji="0" lang="en-US" sz="3200" b="0" i="0" u="none" strike="noStrike" kern="0" cap="none" spc="0" normalizeH="0" baseline="0" noProof="0" smtClean="0">
                                <a:ln>
                                  <a:noFill/>
                                </a:ln>
                                <a:solidFill>
                                  <a:srgbClr val="000000"/>
                                </a:solidFill>
                                <a:effectLst/>
                                <a:uLnTx/>
                                <a:uFillTx/>
                                <a:latin typeface="Cambria Math" panose="02040503050406030204" pitchFamily="18" charset="0"/>
                                <a:sym typeface="Arial"/>
                              </a:rPr>
                              <m:t>sin</m:t>
                            </m:r>
                          </m:fName>
                          <m:e>
                            <m: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𝑖</m:t>
                            </m:r>
                          </m:e>
                        </m:func>
                      </m:num>
                      <m:den>
                        <m:func>
                          <m:funcPr>
                            <m:ctrlP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uncPr>
                          <m:fName>
                            <m:r>
                              <m:rPr>
                                <m:sty m:val="p"/>
                              </m:rPr>
                              <a:rPr kumimoji="0" lang="en-US" sz="3200" b="0" i="0" u="none" strike="noStrike" kern="0" cap="none" spc="0" normalizeH="0" baseline="0" noProof="0" smtClean="0">
                                <a:ln>
                                  <a:noFill/>
                                </a:ln>
                                <a:solidFill>
                                  <a:srgbClr val="000000"/>
                                </a:solidFill>
                                <a:effectLst/>
                                <a:uLnTx/>
                                <a:uFillTx/>
                                <a:latin typeface="Cambria Math" panose="02040503050406030204" pitchFamily="18" charset="0"/>
                                <a:sym typeface="Arial"/>
                              </a:rPr>
                              <m:t>sin</m:t>
                            </m:r>
                          </m:fName>
                          <m:e>
                            <m: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𝑟</m:t>
                            </m:r>
                          </m:e>
                        </m:func>
                      </m:den>
                    </m:f>
                  </m:oMath>
                </a14:m>
                <a:r>
                  <a:rPr kumimoji="0" lang="en-US" sz="3200" b="0" i="0" u="none" strike="noStrike" kern="0" cap="none" spc="0" normalizeH="0" baseline="0" noProof="0" dirty="0">
                    <a:ln>
                      <a:noFill/>
                    </a:ln>
                    <a:solidFill>
                      <a:srgbClr val="000000"/>
                    </a:solidFill>
                    <a:effectLst/>
                    <a:uLnTx/>
                    <a:uFillTx/>
                    <a:latin typeface="Arial"/>
                    <a:cs typeface="Arial"/>
                    <a:sym typeface="Arial"/>
                  </a:rPr>
                  <a:t> → </a:t>
                </a:r>
                <a14:m>
                  <m:oMath xmlns:m="http://schemas.openxmlformats.org/officeDocument/2006/math">
                    <m:r>
                      <a:rPr kumimoji="0" lang="en-US" sz="3200" b="0" i="1" u="none" strike="noStrike" kern="0" cap="none" spc="0" normalizeH="0" baseline="0" noProof="0">
                        <a:ln>
                          <a:noFill/>
                        </a:ln>
                        <a:solidFill>
                          <a:srgbClr val="000000"/>
                        </a:solidFill>
                        <a:effectLst/>
                        <a:uLnTx/>
                        <a:uFillTx/>
                        <a:latin typeface="Cambria Math" panose="02040503050406030204" pitchFamily="18" charset="0"/>
                        <a:sym typeface="Arial"/>
                      </a:rPr>
                      <m:t>𝑛</m:t>
                    </m:r>
                    <m:r>
                      <a:rPr kumimoji="0" lang="en-US" sz="3200" b="0" i="1" u="none" strike="noStrike" kern="0" cap="none" spc="0" normalizeH="0" baseline="0" noProof="0">
                        <a:ln>
                          <a:noFill/>
                        </a:ln>
                        <a:solidFill>
                          <a:srgbClr val="000000"/>
                        </a:solidFill>
                        <a:effectLst/>
                        <a:uLnTx/>
                        <a:uFillTx/>
                        <a:latin typeface="Cambria Math" panose="02040503050406030204" pitchFamily="18" charset="0"/>
                        <a:sym typeface="Arial"/>
                      </a:rPr>
                      <m:t>=</m:t>
                    </m:r>
                    <m:f>
                      <m:fPr>
                        <m:ctrlPr>
                          <a:rPr kumimoji="0" lang="en-US" sz="32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func>
                          <m:funcPr>
                            <m:ctrlPr>
                              <a:rPr kumimoji="0" lang="en-US" sz="3200" b="0" i="1" u="none" strike="noStrike" kern="0" cap="none" spc="0" normalizeH="0" baseline="0" noProof="0">
                                <a:ln>
                                  <a:noFill/>
                                </a:ln>
                                <a:solidFill>
                                  <a:srgbClr val="000000"/>
                                </a:solidFill>
                                <a:effectLst/>
                                <a:uLnTx/>
                                <a:uFillTx/>
                                <a:latin typeface="Cambria Math" panose="02040503050406030204" pitchFamily="18" charset="0"/>
                                <a:sym typeface="Arial"/>
                              </a:rPr>
                            </m:ctrlPr>
                          </m:funcPr>
                          <m:fName>
                            <m:r>
                              <m:rPr>
                                <m:sty m:val="p"/>
                              </m:rPr>
                              <a:rPr kumimoji="0" lang="en-US" sz="3200" b="0" i="0" u="none" strike="noStrike" kern="0" cap="none" spc="0" normalizeH="0" baseline="0" noProof="0">
                                <a:ln>
                                  <a:noFill/>
                                </a:ln>
                                <a:solidFill>
                                  <a:srgbClr val="000000"/>
                                </a:solidFill>
                                <a:effectLst/>
                                <a:uLnTx/>
                                <a:uFillTx/>
                                <a:latin typeface="Cambria Math" panose="02040503050406030204" pitchFamily="18" charset="0"/>
                                <a:sym typeface="Arial"/>
                              </a:rPr>
                              <m:t>sin</m:t>
                            </m:r>
                          </m:fName>
                          <m:e>
                            <m: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a:rPr>
                              <m:t>30</m:t>
                            </m:r>
                            <m:r>
                              <m:rPr>
                                <m:nor/>
                              </m:rPr>
                              <a:rPr kumimoji="0" lang="vi-VN" sz="3200" b="0" i="0" u="none" strike="noStrike" kern="0" cap="none" spc="0" normalizeH="0" baseline="0" noProof="0" dirty="0">
                                <a:ln>
                                  <a:noFill/>
                                </a:ln>
                                <a:solidFill>
                                  <a:srgbClr val="2B2928"/>
                                </a:solidFill>
                                <a:effectLst/>
                                <a:uLnTx/>
                                <a:uFillTx/>
                                <a:latin typeface="Arial"/>
                                <a:ea typeface="Times New Roman" panose="02020603050405020304" pitchFamily="18" charset="0"/>
                                <a:cs typeface="Arial"/>
                                <a:sym typeface="Arial"/>
                              </a:rPr>
                              <m:t>°</m:t>
                            </m:r>
                          </m:e>
                        </m:func>
                      </m:num>
                      <m:den>
                        <m:func>
                          <m:funcPr>
                            <m:ctrlP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uncPr>
                          <m:fName>
                            <m:r>
                              <m:rPr>
                                <m:sty m:val="p"/>
                              </m:rPr>
                              <a:rPr kumimoji="0" lang="en-US" sz="3200" b="0" i="0" u="none" strike="noStrike" kern="0" cap="none" spc="0" normalizeH="0" baseline="0" noProof="0" smtClean="0">
                                <a:ln>
                                  <a:noFill/>
                                </a:ln>
                                <a:solidFill>
                                  <a:srgbClr val="000000"/>
                                </a:solidFill>
                                <a:effectLst/>
                                <a:uLnTx/>
                                <a:uFillTx/>
                                <a:latin typeface="Cambria Math" panose="02040503050406030204" pitchFamily="18" charset="0"/>
                                <a:sym typeface="Arial"/>
                              </a:rPr>
                              <m:t>sin</m:t>
                            </m:r>
                          </m:fName>
                          <m:e>
                            <m: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a:rPr>
                              <m:t>19</m:t>
                            </m:r>
                            <m:r>
                              <m:rPr>
                                <m:nor/>
                              </m:rPr>
                              <a:rPr kumimoji="0" lang="vi-VN" sz="3200" b="0" i="0" u="none" strike="noStrike" kern="0" cap="none" spc="0" normalizeH="0" baseline="0" noProof="0" dirty="0">
                                <a:ln>
                                  <a:noFill/>
                                </a:ln>
                                <a:solidFill>
                                  <a:srgbClr val="2B2928"/>
                                </a:solidFill>
                                <a:effectLst/>
                                <a:uLnTx/>
                                <a:uFillTx/>
                                <a:latin typeface="Arial"/>
                                <a:ea typeface="Times New Roman" panose="02020603050405020304" pitchFamily="18" charset="0"/>
                                <a:cs typeface="Arial"/>
                                <a:sym typeface="Arial"/>
                              </a:rPr>
                              <m:t>°</m:t>
                            </m:r>
                          </m:e>
                        </m:func>
                      </m:den>
                    </m:f>
                    <m: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a:rPr>
                      <m:t>=1,53</m:t>
                    </m:r>
                  </m:oMath>
                </a14:m>
                <a:r>
                  <a:rPr kumimoji="0" lang="en-US" sz="1600" b="0" i="0" u="none" strike="noStrike" kern="0" cap="none" spc="0" normalizeH="0" baseline="0" noProof="0" dirty="0">
                    <a:ln>
                      <a:noFill/>
                    </a:ln>
                    <a:solidFill>
                      <a:srgbClr val="000000"/>
                    </a:solidFill>
                    <a:effectLst/>
                    <a:uLnTx/>
                    <a:uFillTx/>
                    <a:latin typeface="Arial"/>
                    <a:cs typeface="Arial"/>
                    <a:sym typeface="Arial"/>
                  </a:rPr>
                  <a:t> </a:t>
                </a:r>
              </a:p>
            </p:txBody>
          </p:sp>
        </mc:Choice>
        <mc:Fallback xmlns="">
          <p:sp>
            <p:nvSpPr>
              <p:cNvPr id="580" name="TextBox 579">
                <a:extLst>
                  <a:ext uri="{FF2B5EF4-FFF2-40B4-BE49-F238E27FC236}">
                    <a16:creationId xmlns:a16="http://schemas.microsoft.com/office/drawing/2014/main" id="{8C39D5BF-B452-81C1-9876-7BAC3C671C73}"/>
                  </a:ext>
                </a:extLst>
              </p:cNvPr>
              <p:cNvSpPr txBox="1">
                <a:spLocks noRot="1" noChangeAspect="1" noMove="1" noResize="1" noEditPoints="1" noAdjustHandles="1" noChangeArrowheads="1" noChangeShapeType="1" noTextEdit="1"/>
              </p:cNvSpPr>
              <p:nvPr/>
            </p:nvSpPr>
            <p:spPr>
              <a:xfrm>
                <a:off x="2646949" y="3548278"/>
                <a:ext cx="5479524" cy="879664"/>
              </a:xfrm>
              <a:custGeom>
                <a:avLst/>
                <a:gdLst>
                  <a:gd name="connsiteX0" fmla="*/ 0 w 4924034"/>
                  <a:gd name="connsiteY0" fmla="*/ 0 h 781176"/>
                  <a:gd name="connsiteX1" fmla="*/ 467783 w 4924034"/>
                  <a:gd name="connsiteY1" fmla="*/ 0 h 781176"/>
                  <a:gd name="connsiteX2" fmla="*/ 984807 w 4924034"/>
                  <a:gd name="connsiteY2" fmla="*/ 0 h 781176"/>
                  <a:gd name="connsiteX3" fmla="*/ 1649551 w 4924034"/>
                  <a:gd name="connsiteY3" fmla="*/ 0 h 781176"/>
                  <a:gd name="connsiteX4" fmla="*/ 2215815 w 4924034"/>
                  <a:gd name="connsiteY4" fmla="*/ 0 h 781176"/>
                  <a:gd name="connsiteX5" fmla="*/ 2732839 w 4924034"/>
                  <a:gd name="connsiteY5" fmla="*/ 0 h 781176"/>
                  <a:gd name="connsiteX6" fmla="*/ 3397583 w 4924034"/>
                  <a:gd name="connsiteY6" fmla="*/ 0 h 781176"/>
                  <a:gd name="connsiteX7" fmla="*/ 4062328 w 4924034"/>
                  <a:gd name="connsiteY7" fmla="*/ 0 h 781176"/>
                  <a:gd name="connsiteX8" fmla="*/ 4924034 w 4924034"/>
                  <a:gd name="connsiteY8" fmla="*/ 0 h 781176"/>
                  <a:gd name="connsiteX9" fmla="*/ 4924034 w 4924034"/>
                  <a:gd name="connsiteY9" fmla="*/ 382776 h 781176"/>
                  <a:gd name="connsiteX10" fmla="*/ 4924034 w 4924034"/>
                  <a:gd name="connsiteY10" fmla="*/ 781176 h 781176"/>
                  <a:gd name="connsiteX11" fmla="*/ 4308530 w 4924034"/>
                  <a:gd name="connsiteY11" fmla="*/ 781176 h 781176"/>
                  <a:gd name="connsiteX12" fmla="*/ 3693026 w 4924034"/>
                  <a:gd name="connsiteY12" fmla="*/ 781176 h 781176"/>
                  <a:gd name="connsiteX13" fmla="*/ 2979041 w 4924034"/>
                  <a:gd name="connsiteY13" fmla="*/ 781176 h 781176"/>
                  <a:gd name="connsiteX14" fmla="*/ 2412777 w 4924034"/>
                  <a:gd name="connsiteY14" fmla="*/ 781176 h 781176"/>
                  <a:gd name="connsiteX15" fmla="*/ 1797272 w 4924034"/>
                  <a:gd name="connsiteY15" fmla="*/ 781176 h 781176"/>
                  <a:gd name="connsiteX16" fmla="*/ 1181768 w 4924034"/>
                  <a:gd name="connsiteY16" fmla="*/ 781176 h 781176"/>
                  <a:gd name="connsiteX17" fmla="*/ 615504 w 4924034"/>
                  <a:gd name="connsiteY17" fmla="*/ 781176 h 781176"/>
                  <a:gd name="connsiteX18" fmla="*/ 0 w 4924034"/>
                  <a:gd name="connsiteY18" fmla="*/ 781176 h 781176"/>
                  <a:gd name="connsiteX19" fmla="*/ 0 w 4924034"/>
                  <a:gd name="connsiteY19" fmla="*/ 374964 h 781176"/>
                  <a:gd name="connsiteX20" fmla="*/ 0 w 4924034"/>
                  <a:gd name="connsiteY20" fmla="*/ 0 h 78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034" h="781176" extrusionOk="0">
                    <a:moveTo>
                      <a:pt x="0" y="0"/>
                    </a:moveTo>
                    <a:cubicBezTo>
                      <a:pt x="131968" y="7462"/>
                      <a:pt x="239376" y="11946"/>
                      <a:pt x="467783" y="0"/>
                    </a:cubicBezTo>
                    <a:cubicBezTo>
                      <a:pt x="696190" y="-11946"/>
                      <a:pt x="869420" y="-20011"/>
                      <a:pt x="984807" y="0"/>
                    </a:cubicBezTo>
                    <a:cubicBezTo>
                      <a:pt x="1100194" y="20011"/>
                      <a:pt x="1483423" y="-30387"/>
                      <a:pt x="1649551" y="0"/>
                    </a:cubicBezTo>
                    <a:cubicBezTo>
                      <a:pt x="1815679" y="30387"/>
                      <a:pt x="1947181" y="-11194"/>
                      <a:pt x="2215815" y="0"/>
                    </a:cubicBezTo>
                    <a:cubicBezTo>
                      <a:pt x="2484449" y="11194"/>
                      <a:pt x="2592246" y="24943"/>
                      <a:pt x="2732839" y="0"/>
                    </a:cubicBezTo>
                    <a:cubicBezTo>
                      <a:pt x="2873432" y="-24943"/>
                      <a:pt x="3079735" y="17194"/>
                      <a:pt x="3397583" y="0"/>
                    </a:cubicBezTo>
                    <a:cubicBezTo>
                      <a:pt x="3715431" y="-17194"/>
                      <a:pt x="3779916" y="13725"/>
                      <a:pt x="4062328" y="0"/>
                    </a:cubicBezTo>
                    <a:cubicBezTo>
                      <a:pt x="4344740" y="-13725"/>
                      <a:pt x="4664671" y="24342"/>
                      <a:pt x="4924034" y="0"/>
                    </a:cubicBezTo>
                    <a:cubicBezTo>
                      <a:pt x="4918355" y="131040"/>
                      <a:pt x="4925738" y="248979"/>
                      <a:pt x="4924034" y="382776"/>
                    </a:cubicBezTo>
                    <a:cubicBezTo>
                      <a:pt x="4922330" y="516573"/>
                      <a:pt x="4914282" y="635551"/>
                      <a:pt x="4924034" y="781176"/>
                    </a:cubicBezTo>
                    <a:cubicBezTo>
                      <a:pt x="4789884" y="763071"/>
                      <a:pt x="4516311" y="804917"/>
                      <a:pt x="4308530" y="781176"/>
                    </a:cubicBezTo>
                    <a:cubicBezTo>
                      <a:pt x="4100749" y="757435"/>
                      <a:pt x="3891528" y="755156"/>
                      <a:pt x="3693026" y="781176"/>
                    </a:cubicBezTo>
                    <a:cubicBezTo>
                      <a:pt x="3494524" y="807196"/>
                      <a:pt x="3134295" y="812936"/>
                      <a:pt x="2979041" y="781176"/>
                    </a:cubicBezTo>
                    <a:cubicBezTo>
                      <a:pt x="2823787" y="749416"/>
                      <a:pt x="2592260" y="760950"/>
                      <a:pt x="2412777" y="781176"/>
                    </a:cubicBezTo>
                    <a:cubicBezTo>
                      <a:pt x="2233294" y="801402"/>
                      <a:pt x="2041832" y="800723"/>
                      <a:pt x="1797272" y="781176"/>
                    </a:cubicBezTo>
                    <a:cubicBezTo>
                      <a:pt x="1552713" y="761629"/>
                      <a:pt x="1478561" y="775861"/>
                      <a:pt x="1181768" y="781176"/>
                    </a:cubicBezTo>
                    <a:cubicBezTo>
                      <a:pt x="884975" y="786491"/>
                      <a:pt x="880215" y="768636"/>
                      <a:pt x="615504" y="781176"/>
                    </a:cubicBezTo>
                    <a:cubicBezTo>
                      <a:pt x="350793" y="793716"/>
                      <a:pt x="253819" y="779081"/>
                      <a:pt x="0" y="781176"/>
                    </a:cubicBezTo>
                    <a:cubicBezTo>
                      <a:pt x="-2128" y="610217"/>
                      <a:pt x="20252" y="547123"/>
                      <a:pt x="0" y="374964"/>
                    </a:cubicBezTo>
                    <a:cubicBezTo>
                      <a:pt x="-20252" y="202805"/>
                      <a:pt x="-14110" y="167452"/>
                      <a:pt x="0" y="0"/>
                    </a:cubicBezTo>
                    <a:close/>
                  </a:path>
                </a:pathLst>
              </a:custGeom>
              <a:blipFill>
                <a:blip r:embed="rId3"/>
                <a:stretch>
                  <a:fillRect b="-2500"/>
                </a:stretch>
              </a:blipFill>
              <a:ln w="19050">
                <a:solidFill>
                  <a:srgbClr val="A2E6EA"/>
                </a:solidFill>
                <a:extLst>
                  <a:ext uri="{C807C97D-BFC1-408E-A445-0C87EB9F89A2}">
                    <ask:lineSketchStyleProps xmlns:ask="http://schemas.microsoft.com/office/drawing/2018/sketchyshapes" sd="3643774316">
                      <a:custGeom>
                        <a:avLst/>
                        <a:gdLst>
                          <a:gd name="connsiteX0" fmla="*/ 0 w 5479524"/>
                          <a:gd name="connsiteY0" fmla="*/ 0 h 879664"/>
                          <a:gd name="connsiteX1" fmla="*/ 520554 w 5479524"/>
                          <a:gd name="connsiteY1" fmla="*/ 0 h 879664"/>
                          <a:gd name="connsiteX2" fmla="*/ 1095905 w 5479524"/>
                          <a:gd name="connsiteY2" fmla="*/ 0 h 879664"/>
                          <a:gd name="connsiteX3" fmla="*/ 1835640 w 5479524"/>
                          <a:gd name="connsiteY3" fmla="*/ 0 h 879664"/>
                          <a:gd name="connsiteX4" fmla="*/ 2465785 w 5479524"/>
                          <a:gd name="connsiteY4" fmla="*/ 0 h 879664"/>
                          <a:gd name="connsiteX5" fmla="*/ 3041135 w 5479524"/>
                          <a:gd name="connsiteY5" fmla="*/ 0 h 879664"/>
                          <a:gd name="connsiteX6" fmla="*/ 3780871 w 5479524"/>
                          <a:gd name="connsiteY6" fmla="*/ 0 h 879664"/>
                          <a:gd name="connsiteX7" fmla="*/ 4520607 w 5479524"/>
                          <a:gd name="connsiteY7" fmla="*/ 0 h 879664"/>
                          <a:gd name="connsiteX8" fmla="*/ 5479524 w 5479524"/>
                          <a:gd name="connsiteY8" fmla="*/ 0 h 879664"/>
                          <a:gd name="connsiteX9" fmla="*/ 5479524 w 5479524"/>
                          <a:gd name="connsiteY9" fmla="*/ 431035 h 879664"/>
                          <a:gd name="connsiteX10" fmla="*/ 5479524 w 5479524"/>
                          <a:gd name="connsiteY10" fmla="*/ 879664 h 879664"/>
                          <a:gd name="connsiteX11" fmla="*/ 4794583 w 5479524"/>
                          <a:gd name="connsiteY11" fmla="*/ 879664 h 879664"/>
                          <a:gd name="connsiteX12" fmla="*/ 4109643 w 5479524"/>
                          <a:gd name="connsiteY12" fmla="*/ 879664 h 879664"/>
                          <a:gd name="connsiteX13" fmla="*/ 3315112 w 5479524"/>
                          <a:gd name="connsiteY13" fmla="*/ 879664 h 879664"/>
                          <a:gd name="connsiteX14" fmla="*/ 2684967 w 5479524"/>
                          <a:gd name="connsiteY14" fmla="*/ 879664 h 879664"/>
                          <a:gd name="connsiteX15" fmla="*/ 2000025 w 5479524"/>
                          <a:gd name="connsiteY15" fmla="*/ 879664 h 879664"/>
                          <a:gd name="connsiteX16" fmla="*/ 1315085 w 5479524"/>
                          <a:gd name="connsiteY16" fmla="*/ 879664 h 879664"/>
                          <a:gd name="connsiteX17" fmla="*/ 684940 w 5479524"/>
                          <a:gd name="connsiteY17" fmla="*/ 879664 h 879664"/>
                          <a:gd name="connsiteX18" fmla="*/ 0 w 5479524"/>
                          <a:gd name="connsiteY18" fmla="*/ 879664 h 879664"/>
                          <a:gd name="connsiteX19" fmla="*/ 0 w 5479524"/>
                          <a:gd name="connsiteY19" fmla="*/ 422238 h 879664"/>
                          <a:gd name="connsiteX20" fmla="*/ 0 w 5479524"/>
                          <a:gd name="connsiteY20" fmla="*/ 0 h 879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9524" h="879664" extrusionOk="0">
                            <a:moveTo>
                              <a:pt x="0" y="0"/>
                            </a:moveTo>
                            <a:cubicBezTo>
                              <a:pt x="175635" y="15641"/>
                              <a:pt x="269645" y="3832"/>
                              <a:pt x="520554" y="0"/>
                            </a:cubicBezTo>
                            <a:cubicBezTo>
                              <a:pt x="782160" y="-39147"/>
                              <a:pt x="970953" y="-11626"/>
                              <a:pt x="1095905" y="0"/>
                            </a:cubicBezTo>
                            <a:cubicBezTo>
                              <a:pt x="1231228" y="-7966"/>
                              <a:pt x="1635128" y="-75262"/>
                              <a:pt x="1835640" y="0"/>
                            </a:cubicBezTo>
                            <a:cubicBezTo>
                              <a:pt x="2025564" y="37302"/>
                              <a:pt x="2180138" y="-40071"/>
                              <a:pt x="2465785" y="0"/>
                            </a:cubicBezTo>
                            <a:cubicBezTo>
                              <a:pt x="2756369" y="-256"/>
                              <a:pt x="2886580" y="24222"/>
                              <a:pt x="3041135" y="0"/>
                            </a:cubicBezTo>
                            <a:cubicBezTo>
                              <a:pt x="3165985" y="-13662"/>
                              <a:pt x="3419057" y="13240"/>
                              <a:pt x="3780871" y="0"/>
                            </a:cubicBezTo>
                            <a:cubicBezTo>
                              <a:pt x="4127494" y="-26401"/>
                              <a:pt x="4215887" y="7765"/>
                              <a:pt x="4520607" y="0"/>
                            </a:cubicBezTo>
                            <a:cubicBezTo>
                              <a:pt x="4774676" y="-14969"/>
                              <a:pt x="5161810" y="37247"/>
                              <a:pt x="5479524" y="0"/>
                            </a:cubicBezTo>
                            <a:cubicBezTo>
                              <a:pt x="5481264" y="153927"/>
                              <a:pt x="5452863" y="279867"/>
                              <a:pt x="5479524" y="431035"/>
                            </a:cubicBezTo>
                            <a:cubicBezTo>
                              <a:pt x="5489810" y="577800"/>
                              <a:pt x="5472162" y="719315"/>
                              <a:pt x="5479524" y="879664"/>
                            </a:cubicBezTo>
                            <a:cubicBezTo>
                              <a:pt x="5337802" y="866808"/>
                              <a:pt x="5002389" y="925191"/>
                              <a:pt x="4794583" y="879664"/>
                            </a:cubicBezTo>
                            <a:cubicBezTo>
                              <a:pt x="4539740" y="846551"/>
                              <a:pt x="4329825" y="892117"/>
                              <a:pt x="4109643" y="879664"/>
                            </a:cubicBezTo>
                            <a:cubicBezTo>
                              <a:pt x="3860347" y="934767"/>
                              <a:pt x="3521956" y="931712"/>
                              <a:pt x="3315112" y="879664"/>
                            </a:cubicBezTo>
                            <a:cubicBezTo>
                              <a:pt x="3128212" y="841991"/>
                              <a:pt x="2869837" y="839420"/>
                              <a:pt x="2684967" y="879664"/>
                            </a:cubicBezTo>
                            <a:cubicBezTo>
                              <a:pt x="2473068" y="909636"/>
                              <a:pt x="2275061" y="912494"/>
                              <a:pt x="2000025" y="879664"/>
                            </a:cubicBezTo>
                            <a:cubicBezTo>
                              <a:pt x="1736880" y="859299"/>
                              <a:pt x="1644340" y="863596"/>
                              <a:pt x="1315085" y="879664"/>
                            </a:cubicBezTo>
                            <a:cubicBezTo>
                              <a:pt x="983646" y="888183"/>
                              <a:pt x="980290" y="865557"/>
                              <a:pt x="684940" y="879664"/>
                            </a:cubicBezTo>
                            <a:cubicBezTo>
                              <a:pt x="411825" y="888235"/>
                              <a:pt x="289136" y="878697"/>
                              <a:pt x="0" y="879664"/>
                            </a:cubicBezTo>
                            <a:cubicBezTo>
                              <a:pt x="-11939" y="691337"/>
                              <a:pt x="30766" y="613582"/>
                              <a:pt x="0" y="422238"/>
                            </a:cubicBezTo>
                            <a:cubicBezTo>
                              <a:pt x="-17998" y="221421"/>
                              <a:pt x="-22699" y="184741"/>
                              <a:pt x="0" y="0"/>
                            </a:cubicBezTo>
                            <a:close/>
                          </a:path>
                        </a:pathLst>
                      </a:custGeom>
                      <ask:type>
                        <ask:lineSketchFreehand/>
                      </ask:type>
                    </ask:lineSketchStyleProps>
                  </a:ext>
                </a:extLst>
              </a:ln>
            </p:spPr>
            <p:txBody>
              <a:bodyPr/>
              <a:lstStyle/>
              <a:p>
                <a:r>
                  <a:rPr lang="en-US">
                    <a:noFill/>
                  </a:rPr>
                  <a:t> </a:t>
                </a:r>
              </a:p>
            </p:txBody>
          </p:sp>
        </mc:Fallback>
      </mc:AlternateContent>
      <p:sp>
        <p:nvSpPr>
          <p:cNvPr id="2" name="Oval 1">
            <a:extLst>
              <a:ext uri="{FF2B5EF4-FFF2-40B4-BE49-F238E27FC236}">
                <a16:creationId xmlns:a16="http://schemas.microsoft.com/office/drawing/2014/main" id="{4C7EFE6A-7BDE-39C1-FD9D-CDCCAD3C5B13}"/>
              </a:ext>
            </a:extLst>
          </p:cNvPr>
          <p:cNvSpPr/>
          <p:nvPr/>
        </p:nvSpPr>
        <p:spPr>
          <a:xfrm>
            <a:off x="6510803" y="1938803"/>
            <a:ext cx="921275" cy="776897"/>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6EBFF"/>
              </a:solidFill>
              <a:effectLst/>
              <a:uLnTx/>
              <a:uFillTx/>
              <a:latin typeface="Arial"/>
              <a:ea typeface="+mn-ea"/>
              <a:cs typeface="+mn-cs"/>
              <a:sym typeface="Arial"/>
            </a:endParaRPr>
          </a:p>
        </p:txBody>
      </p:sp>
      <p:sp>
        <p:nvSpPr>
          <p:cNvPr id="3" name="Oval 2">
            <a:extLst>
              <a:ext uri="{FF2B5EF4-FFF2-40B4-BE49-F238E27FC236}">
                <a16:creationId xmlns:a16="http://schemas.microsoft.com/office/drawing/2014/main" id="{94653529-4EDB-CE21-303B-7215C4B2A877}"/>
              </a:ext>
            </a:extLst>
          </p:cNvPr>
          <p:cNvSpPr/>
          <p:nvPr/>
        </p:nvSpPr>
        <p:spPr>
          <a:xfrm>
            <a:off x="3459366" y="2571750"/>
            <a:ext cx="921275" cy="776897"/>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6EBFF"/>
              </a:solidFill>
              <a:effectLst/>
              <a:uLnTx/>
              <a:uFillTx/>
              <a:latin typeface="Arial"/>
              <a:ea typeface="+mn-ea"/>
              <a:cs typeface="+mn-cs"/>
              <a:sym typeface="Arial"/>
            </a:endParaRPr>
          </a:p>
        </p:txBody>
      </p:sp>
      <p:pic>
        <p:nvPicPr>
          <p:cNvPr id="4" name="Picture 4">
            <a:extLst>
              <a:ext uri="{FF2B5EF4-FFF2-40B4-BE49-F238E27FC236}">
                <a16:creationId xmlns:a16="http://schemas.microsoft.com/office/drawing/2014/main" id="{0457ADA6-2C8D-F609-C801-46C9FDBB85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990" y="285217"/>
            <a:ext cx="1254209" cy="1254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73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78"/>
                                        </p:tgtEl>
                                        <p:attrNameLst>
                                          <p:attrName>style.visibility</p:attrName>
                                        </p:attrNameLst>
                                      </p:cBhvr>
                                      <p:to>
                                        <p:strVal val="visible"/>
                                      </p:to>
                                    </p:set>
                                    <p:animEffect transition="in" filter="wipe(left)">
                                      <p:cBhvr>
                                        <p:cTn id="31" dur="500"/>
                                        <p:tgtEl>
                                          <p:spTgt spid="578"/>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580"/>
                                        </p:tgtEl>
                                        <p:attrNameLst>
                                          <p:attrName>style.visibility</p:attrName>
                                        </p:attrNameLst>
                                      </p:cBhvr>
                                      <p:to>
                                        <p:strVal val="visible"/>
                                      </p:to>
                                    </p:set>
                                    <p:animEffect transition="in" filter="wipe(left)">
                                      <p:cBhvr>
                                        <p:cTn id="35" dur="500"/>
                                        <p:tgtEl>
                                          <p:spTgt spid="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78" grpId="0" animBg="1"/>
      <p:bldP spid="580" grpId="0" animBg="1"/>
      <p:bldP spid="2" grpId="0" animBg="1"/>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20" name="TextBox 19">
            <a:extLst>
              <a:ext uri="{FF2B5EF4-FFF2-40B4-BE49-F238E27FC236}">
                <a16:creationId xmlns:a16="http://schemas.microsoft.com/office/drawing/2014/main" id="{5E3A3DDF-AD6E-62D5-55F8-82693EB4F2EF}"/>
              </a:ext>
            </a:extLst>
          </p:cNvPr>
          <p:cNvSpPr txBox="1"/>
          <p:nvPr/>
        </p:nvSpPr>
        <p:spPr>
          <a:xfrm>
            <a:off x="972000" y="93198"/>
            <a:ext cx="7941600" cy="1368708"/>
          </a:xfrm>
          <a:custGeom>
            <a:avLst/>
            <a:gdLst>
              <a:gd name="connsiteX0" fmla="*/ 0 w 7225257"/>
              <a:gd name="connsiteY0" fmla="*/ 0 h 1391984"/>
              <a:gd name="connsiteX1" fmla="*/ 628042 w 7225257"/>
              <a:gd name="connsiteY1" fmla="*/ 0 h 1391984"/>
              <a:gd name="connsiteX2" fmla="*/ 967073 w 7225257"/>
              <a:gd name="connsiteY2" fmla="*/ 0 h 1391984"/>
              <a:gd name="connsiteX3" fmla="*/ 1378357 w 7225257"/>
              <a:gd name="connsiteY3" fmla="*/ 0 h 1391984"/>
              <a:gd name="connsiteX4" fmla="*/ 1934146 w 7225257"/>
              <a:gd name="connsiteY4" fmla="*/ 0 h 1391984"/>
              <a:gd name="connsiteX5" fmla="*/ 2417682 w 7225257"/>
              <a:gd name="connsiteY5" fmla="*/ 0 h 1391984"/>
              <a:gd name="connsiteX6" fmla="*/ 3117976 w 7225257"/>
              <a:gd name="connsiteY6" fmla="*/ 0 h 1391984"/>
              <a:gd name="connsiteX7" fmla="*/ 3601513 w 7225257"/>
              <a:gd name="connsiteY7" fmla="*/ 0 h 1391984"/>
              <a:gd name="connsiteX8" fmla="*/ 3940544 w 7225257"/>
              <a:gd name="connsiteY8" fmla="*/ 0 h 1391984"/>
              <a:gd name="connsiteX9" fmla="*/ 4640838 w 7225257"/>
              <a:gd name="connsiteY9" fmla="*/ 0 h 1391984"/>
              <a:gd name="connsiteX10" fmla="*/ 5196627 w 7225257"/>
              <a:gd name="connsiteY10" fmla="*/ 0 h 1391984"/>
              <a:gd name="connsiteX11" fmla="*/ 5752416 w 7225257"/>
              <a:gd name="connsiteY11" fmla="*/ 0 h 1391984"/>
              <a:gd name="connsiteX12" fmla="*/ 6380458 w 7225257"/>
              <a:gd name="connsiteY12" fmla="*/ 0 h 1391984"/>
              <a:gd name="connsiteX13" fmla="*/ 6719489 w 7225257"/>
              <a:gd name="connsiteY13" fmla="*/ 0 h 1391984"/>
              <a:gd name="connsiteX14" fmla="*/ 7225257 w 7225257"/>
              <a:gd name="connsiteY14" fmla="*/ 0 h 1391984"/>
              <a:gd name="connsiteX15" fmla="*/ 7225257 w 7225257"/>
              <a:gd name="connsiteY15" fmla="*/ 491834 h 1391984"/>
              <a:gd name="connsiteX16" fmla="*/ 7225257 w 7225257"/>
              <a:gd name="connsiteY16" fmla="*/ 969749 h 1391984"/>
              <a:gd name="connsiteX17" fmla="*/ 7225257 w 7225257"/>
              <a:gd name="connsiteY17" fmla="*/ 1391984 h 1391984"/>
              <a:gd name="connsiteX18" fmla="*/ 6741721 w 7225257"/>
              <a:gd name="connsiteY18" fmla="*/ 1391984 h 1391984"/>
              <a:gd name="connsiteX19" fmla="*/ 6258184 w 7225257"/>
              <a:gd name="connsiteY19" fmla="*/ 1391984 h 1391984"/>
              <a:gd name="connsiteX20" fmla="*/ 5557890 w 7225257"/>
              <a:gd name="connsiteY20" fmla="*/ 1391984 h 1391984"/>
              <a:gd name="connsiteX21" fmla="*/ 5002101 w 7225257"/>
              <a:gd name="connsiteY21" fmla="*/ 1391984 h 1391984"/>
              <a:gd name="connsiteX22" fmla="*/ 4446312 w 7225257"/>
              <a:gd name="connsiteY22" fmla="*/ 1391984 h 1391984"/>
              <a:gd name="connsiteX23" fmla="*/ 3890523 w 7225257"/>
              <a:gd name="connsiteY23" fmla="*/ 1391984 h 1391984"/>
              <a:gd name="connsiteX24" fmla="*/ 3551492 w 7225257"/>
              <a:gd name="connsiteY24" fmla="*/ 1391984 h 1391984"/>
              <a:gd name="connsiteX25" fmla="*/ 2923450 w 7225257"/>
              <a:gd name="connsiteY25" fmla="*/ 1391984 h 1391984"/>
              <a:gd name="connsiteX26" fmla="*/ 2295409 w 7225257"/>
              <a:gd name="connsiteY26" fmla="*/ 1391984 h 1391984"/>
              <a:gd name="connsiteX27" fmla="*/ 1956377 w 7225257"/>
              <a:gd name="connsiteY27" fmla="*/ 1391984 h 1391984"/>
              <a:gd name="connsiteX28" fmla="*/ 1328336 w 7225257"/>
              <a:gd name="connsiteY28" fmla="*/ 1391984 h 1391984"/>
              <a:gd name="connsiteX29" fmla="*/ 989304 w 7225257"/>
              <a:gd name="connsiteY29" fmla="*/ 1391984 h 1391984"/>
              <a:gd name="connsiteX30" fmla="*/ 578021 w 7225257"/>
              <a:gd name="connsiteY30" fmla="*/ 1391984 h 1391984"/>
              <a:gd name="connsiteX31" fmla="*/ 0 w 7225257"/>
              <a:gd name="connsiteY31" fmla="*/ 1391984 h 1391984"/>
              <a:gd name="connsiteX32" fmla="*/ 0 w 7225257"/>
              <a:gd name="connsiteY32" fmla="*/ 969749 h 1391984"/>
              <a:gd name="connsiteX33" fmla="*/ 0 w 7225257"/>
              <a:gd name="connsiteY33" fmla="*/ 519674 h 1391984"/>
              <a:gd name="connsiteX34" fmla="*/ 0 w 7225257"/>
              <a:gd name="connsiteY34" fmla="*/ 0 h 1391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225257" h="1391984" extrusionOk="0">
                <a:moveTo>
                  <a:pt x="0" y="0"/>
                </a:moveTo>
                <a:cubicBezTo>
                  <a:pt x="147360" y="-43389"/>
                  <a:pt x="463450" y="32075"/>
                  <a:pt x="628042" y="0"/>
                </a:cubicBezTo>
                <a:cubicBezTo>
                  <a:pt x="792634" y="-32075"/>
                  <a:pt x="853907" y="127"/>
                  <a:pt x="967073" y="0"/>
                </a:cubicBezTo>
                <a:cubicBezTo>
                  <a:pt x="1080239" y="-127"/>
                  <a:pt x="1278173" y="45403"/>
                  <a:pt x="1378357" y="0"/>
                </a:cubicBezTo>
                <a:cubicBezTo>
                  <a:pt x="1478541" y="-45403"/>
                  <a:pt x="1744962" y="10858"/>
                  <a:pt x="1934146" y="0"/>
                </a:cubicBezTo>
                <a:cubicBezTo>
                  <a:pt x="2123330" y="-10858"/>
                  <a:pt x="2281104" y="30507"/>
                  <a:pt x="2417682" y="0"/>
                </a:cubicBezTo>
                <a:cubicBezTo>
                  <a:pt x="2554260" y="-30507"/>
                  <a:pt x="2918771" y="23955"/>
                  <a:pt x="3117976" y="0"/>
                </a:cubicBezTo>
                <a:cubicBezTo>
                  <a:pt x="3317181" y="-23955"/>
                  <a:pt x="3388172" y="52967"/>
                  <a:pt x="3601513" y="0"/>
                </a:cubicBezTo>
                <a:cubicBezTo>
                  <a:pt x="3814854" y="-52967"/>
                  <a:pt x="3867919" y="393"/>
                  <a:pt x="3940544" y="0"/>
                </a:cubicBezTo>
                <a:cubicBezTo>
                  <a:pt x="4013169" y="-393"/>
                  <a:pt x="4377027" y="39998"/>
                  <a:pt x="4640838" y="0"/>
                </a:cubicBezTo>
                <a:cubicBezTo>
                  <a:pt x="4904649" y="-39998"/>
                  <a:pt x="4919036" y="56052"/>
                  <a:pt x="5196627" y="0"/>
                </a:cubicBezTo>
                <a:cubicBezTo>
                  <a:pt x="5474218" y="-56052"/>
                  <a:pt x="5593497" y="4999"/>
                  <a:pt x="5752416" y="0"/>
                </a:cubicBezTo>
                <a:cubicBezTo>
                  <a:pt x="5911335" y="-4999"/>
                  <a:pt x="6076690" y="55733"/>
                  <a:pt x="6380458" y="0"/>
                </a:cubicBezTo>
                <a:cubicBezTo>
                  <a:pt x="6684226" y="-55733"/>
                  <a:pt x="6622092" y="27828"/>
                  <a:pt x="6719489" y="0"/>
                </a:cubicBezTo>
                <a:cubicBezTo>
                  <a:pt x="6816886" y="-27828"/>
                  <a:pt x="7102936" y="40651"/>
                  <a:pt x="7225257" y="0"/>
                </a:cubicBezTo>
                <a:cubicBezTo>
                  <a:pt x="7269464" y="208403"/>
                  <a:pt x="7202227" y="346133"/>
                  <a:pt x="7225257" y="491834"/>
                </a:cubicBezTo>
                <a:cubicBezTo>
                  <a:pt x="7248287" y="637535"/>
                  <a:pt x="7188222" y="862085"/>
                  <a:pt x="7225257" y="969749"/>
                </a:cubicBezTo>
                <a:cubicBezTo>
                  <a:pt x="7262292" y="1077413"/>
                  <a:pt x="7186123" y="1248935"/>
                  <a:pt x="7225257" y="1391984"/>
                </a:cubicBezTo>
                <a:cubicBezTo>
                  <a:pt x="7110067" y="1401019"/>
                  <a:pt x="6900139" y="1359893"/>
                  <a:pt x="6741721" y="1391984"/>
                </a:cubicBezTo>
                <a:cubicBezTo>
                  <a:pt x="6583303" y="1424075"/>
                  <a:pt x="6400561" y="1336034"/>
                  <a:pt x="6258184" y="1391984"/>
                </a:cubicBezTo>
                <a:cubicBezTo>
                  <a:pt x="6115807" y="1447934"/>
                  <a:pt x="5731984" y="1341372"/>
                  <a:pt x="5557890" y="1391984"/>
                </a:cubicBezTo>
                <a:cubicBezTo>
                  <a:pt x="5383796" y="1442596"/>
                  <a:pt x="5256567" y="1371312"/>
                  <a:pt x="5002101" y="1391984"/>
                </a:cubicBezTo>
                <a:cubicBezTo>
                  <a:pt x="4747635" y="1412656"/>
                  <a:pt x="4644109" y="1331490"/>
                  <a:pt x="4446312" y="1391984"/>
                </a:cubicBezTo>
                <a:cubicBezTo>
                  <a:pt x="4248515" y="1452478"/>
                  <a:pt x="4150260" y="1386964"/>
                  <a:pt x="3890523" y="1391984"/>
                </a:cubicBezTo>
                <a:cubicBezTo>
                  <a:pt x="3630786" y="1397004"/>
                  <a:pt x="3636868" y="1360758"/>
                  <a:pt x="3551492" y="1391984"/>
                </a:cubicBezTo>
                <a:cubicBezTo>
                  <a:pt x="3466116" y="1423210"/>
                  <a:pt x="3075012" y="1338314"/>
                  <a:pt x="2923450" y="1391984"/>
                </a:cubicBezTo>
                <a:cubicBezTo>
                  <a:pt x="2771888" y="1445654"/>
                  <a:pt x="2424814" y="1384107"/>
                  <a:pt x="2295409" y="1391984"/>
                </a:cubicBezTo>
                <a:cubicBezTo>
                  <a:pt x="2166004" y="1399861"/>
                  <a:pt x="2079479" y="1351557"/>
                  <a:pt x="1956377" y="1391984"/>
                </a:cubicBezTo>
                <a:cubicBezTo>
                  <a:pt x="1833275" y="1432411"/>
                  <a:pt x="1542146" y="1336855"/>
                  <a:pt x="1328336" y="1391984"/>
                </a:cubicBezTo>
                <a:cubicBezTo>
                  <a:pt x="1114526" y="1447113"/>
                  <a:pt x="1122991" y="1371855"/>
                  <a:pt x="989304" y="1391984"/>
                </a:cubicBezTo>
                <a:cubicBezTo>
                  <a:pt x="855617" y="1412113"/>
                  <a:pt x="712722" y="1379210"/>
                  <a:pt x="578021" y="1391984"/>
                </a:cubicBezTo>
                <a:cubicBezTo>
                  <a:pt x="443320" y="1404758"/>
                  <a:pt x="147397" y="1330568"/>
                  <a:pt x="0" y="1391984"/>
                </a:cubicBezTo>
                <a:cubicBezTo>
                  <a:pt x="-47756" y="1197098"/>
                  <a:pt x="42670" y="1058000"/>
                  <a:pt x="0" y="969749"/>
                </a:cubicBezTo>
                <a:cubicBezTo>
                  <a:pt x="-42670" y="881499"/>
                  <a:pt x="35080" y="713639"/>
                  <a:pt x="0" y="519674"/>
                </a:cubicBezTo>
                <a:cubicBezTo>
                  <a:pt x="-35080" y="325709"/>
                  <a:pt x="61594" y="238635"/>
                  <a:pt x="0" y="0"/>
                </a:cubicBezTo>
                <a:close/>
              </a:path>
            </a:pathLst>
          </a:custGeom>
          <a:noFill/>
          <a:ln w="28575">
            <a:solidFill>
              <a:schemeClr val="accent2"/>
            </a:solidFill>
            <a:extLst>
              <a:ext uri="{C807C97D-BFC1-408E-A445-0C87EB9F89A2}">
                <ask:lineSketchStyleProps xmlns="" xmlns:ask="http://schemas.microsoft.com/office/drawing/2018/sketchyshapes" sd="2214054714">
                  <a:custGeom>
                    <a:avLst/>
                    <a:gdLst>
                      <a:gd name="connsiteX0" fmla="*/ 0 w 7941600"/>
                      <a:gd name="connsiteY0" fmla="*/ 0 h 1368708"/>
                      <a:gd name="connsiteX1" fmla="*/ 690308 w 7941600"/>
                      <a:gd name="connsiteY1" fmla="*/ 0 h 1368708"/>
                      <a:gd name="connsiteX2" fmla="*/ 1062952 w 7941600"/>
                      <a:gd name="connsiteY2" fmla="*/ 0 h 1368708"/>
                      <a:gd name="connsiteX3" fmla="*/ 1515013 w 7941600"/>
                      <a:gd name="connsiteY3" fmla="*/ 0 h 1368708"/>
                      <a:gd name="connsiteX4" fmla="*/ 2125905 w 7941600"/>
                      <a:gd name="connsiteY4" fmla="*/ 0 h 1368708"/>
                      <a:gd name="connsiteX5" fmla="*/ 2657381 w 7941600"/>
                      <a:gd name="connsiteY5" fmla="*/ 0 h 1368708"/>
                      <a:gd name="connsiteX6" fmla="*/ 3427105 w 7941600"/>
                      <a:gd name="connsiteY6" fmla="*/ 0 h 1368708"/>
                      <a:gd name="connsiteX7" fmla="*/ 3958582 w 7941600"/>
                      <a:gd name="connsiteY7" fmla="*/ 0 h 1368708"/>
                      <a:gd name="connsiteX8" fmla="*/ 4331226 w 7941600"/>
                      <a:gd name="connsiteY8" fmla="*/ 0 h 1368708"/>
                      <a:gd name="connsiteX9" fmla="*/ 5100950 w 7941600"/>
                      <a:gd name="connsiteY9" fmla="*/ 0 h 1368708"/>
                      <a:gd name="connsiteX10" fmla="*/ 5711842 w 7941600"/>
                      <a:gd name="connsiteY10" fmla="*/ 0 h 1368708"/>
                      <a:gd name="connsiteX11" fmla="*/ 6322735 w 7941600"/>
                      <a:gd name="connsiteY11" fmla="*/ 0 h 1368708"/>
                      <a:gd name="connsiteX12" fmla="*/ 7013044 w 7941600"/>
                      <a:gd name="connsiteY12" fmla="*/ 0 h 1368708"/>
                      <a:gd name="connsiteX13" fmla="*/ 7385687 w 7941600"/>
                      <a:gd name="connsiteY13" fmla="*/ 0 h 1368708"/>
                      <a:gd name="connsiteX14" fmla="*/ 7941599 w 7941600"/>
                      <a:gd name="connsiteY14" fmla="*/ 0 h 1368708"/>
                      <a:gd name="connsiteX15" fmla="*/ 7941599 w 7941600"/>
                      <a:gd name="connsiteY15" fmla="*/ 483609 h 1368708"/>
                      <a:gd name="connsiteX16" fmla="*/ 7941599 w 7941600"/>
                      <a:gd name="connsiteY16" fmla="*/ 953533 h 1368708"/>
                      <a:gd name="connsiteX17" fmla="*/ 7941599 w 7941600"/>
                      <a:gd name="connsiteY17" fmla="*/ 1368708 h 1368708"/>
                      <a:gd name="connsiteX18" fmla="*/ 7410124 w 7941600"/>
                      <a:gd name="connsiteY18" fmla="*/ 1368708 h 1368708"/>
                      <a:gd name="connsiteX19" fmla="*/ 6878647 w 7941600"/>
                      <a:gd name="connsiteY19" fmla="*/ 1368708 h 1368708"/>
                      <a:gd name="connsiteX20" fmla="*/ 6108923 w 7941600"/>
                      <a:gd name="connsiteY20" fmla="*/ 1368708 h 1368708"/>
                      <a:gd name="connsiteX21" fmla="*/ 5498030 w 7941600"/>
                      <a:gd name="connsiteY21" fmla="*/ 1368708 h 1368708"/>
                      <a:gd name="connsiteX22" fmla="*/ 4887138 w 7941600"/>
                      <a:gd name="connsiteY22" fmla="*/ 1368708 h 1368708"/>
                      <a:gd name="connsiteX23" fmla="*/ 4276246 w 7941600"/>
                      <a:gd name="connsiteY23" fmla="*/ 1368708 h 1368708"/>
                      <a:gd name="connsiteX24" fmla="*/ 3903602 w 7941600"/>
                      <a:gd name="connsiteY24" fmla="*/ 1368708 h 1368708"/>
                      <a:gd name="connsiteX25" fmla="*/ 3213293 w 7941600"/>
                      <a:gd name="connsiteY25" fmla="*/ 1368708 h 1368708"/>
                      <a:gd name="connsiteX26" fmla="*/ 2522985 w 7941600"/>
                      <a:gd name="connsiteY26" fmla="*/ 1368708 h 1368708"/>
                      <a:gd name="connsiteX27" fmla="*/ 2150340 w 7941600"/>
                      <a:gd name="connsiteY27" fmla="*/ 1368708 h 1368708"/>
                      <a:gd name="connsiteX28" fmla="*/ 1460032 w 7941600"/>
                      <a:gd name="connsiteY28" fmla="*/ 1368708 h 1368708"/>
                      <a:gd name="connsiteX29" fmla="*/ 1087387 w 7941600"/>
                      <a:gd name="connsiteY29" fmla="*/ 1368708 h 1368708"/>
                      <a:gd name="connsiteX30" fmla="*/ 635328 w 7941600"/>
                      <a:gd name="connsiteY30" fmla="*/ 1368708 h 1368708"/>
                      <a:gd name="connsiteX31" fmla="*/ 0 w 7941600"/>
                      <a:gd name="connsiteY31" fmla="*/ 1368708 h 1368708"/>
                      <a:gd name="connsiteX32" fmla="*/ 0 w 7941600"/>
                      <a:gd name="connsiteY32" fmla="*/ 953533 h 1368708"/>
                      <a:gd name="connsiteX33" fmla="*/ 0 w 7941600"/>
                      <a:gd name="connsiteY33" fmla="*/ 510984 h 1368708"/>
                      <a:gd name="connsiteX34" fmla="*/ 0 w 7941600"/>
                      <a:gd name="connsiteY34" fmla="*/ 0 h 136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941600" h="1368708" extrusionOk="0">
                        <a:moveTo>
                          <a:pt x="0" y="0"/>
                        </a:moveTo>
                        <a:cubicBezTo>
                          <a:pt x="148448" y="7503"/>
                          <a:pt x="514692" y="42451"/>
                          <a:pt x="690308" y="0"/>
                        </a:cubicBezTo>
                        <a:cubicBezTo>
                          <a:pt x="880169" y="-24783"/>
                          <a:pt x="926045" y="-17112"/>
                          <a:pt x="1062952" y="0"/>
                        </a:cubicBezTo>
                        <a:cubicBezTo>
                          <a:pt x="1162020" y="21145"/>
                          <a:pt x="1398079" y="31944"/>
                          <a:pt x="1515013" y="0"/>
                        </a:cubicBezTo>
                        <a:cubicBezTo>
                          <a:pt x="1669340" y="-81828"/>
                          <a:pt x="1936599" y="12028"/>
                          <a:pt x="2125905" y="0"/>
                        </a:cubicBezTo>
                        <a:cubicBezTo>
                          <a:pt x="2319170" y="-11049"/>
                          <a:pt x="2498699" y="48022"/>
                          <a:pt x="2657381" y="0"/>
                        </a:cubicBezTo>
                        <a:cubicBezTo>
                          <a:pt x="2796215" y="-80271"/>
                          <a:pt x="3242311" y="45442"/>
                          <a:pt x="3427105" y="0"/>
                        </a:cubicBezTo>
                        <a:cubicBezTo>
                          <a:pt x="3646377" y="-5494"/>
                          <a:pt x="3728214" y="60586"/>
                          <a:pt x="3958582" y="0"/>
                        </a:cubicBezTo>
                        <a:cubicBezTo>
                          <a:pt x="4211757" y="-39827"/>
                          <a:pt x="4249813" y="-3586"/>
                          <a:pt x="4331226" y="0"/>
                        </a:cubicBezTo>
                        <a:cubicBezTo>
                          <a:pt x="4400320" y="41566"/>
                          <a:pt x="4819074" y="37370"/>
                          <a:pt x="5100950" y="0"/>
                        </a:cubicBezTo>
                        <a:cubicBezTo>
                          <a:pt x="5409015" y="-31990"/>
                          <a:pt x="5406232" y="61916"/>
                          <a:pt x="5711842" y="0"/>
                        </a:cubicBezTo>
                        <a:cubicBezTo>
                          <a:pt x="6050289" y="-53541"/>
                          <a:pt x="6163793" y="-25241"/>
                          <a:pt x="6322735" y="0"/>
                        </a:cubicBezTo>
                        <a:cubicBezTo>
                          <a:pt x="6532974" y="30653"/>
                          <a:pt x="6676016" y="33007"/>
                          <a:pt x="7013044" y="0"/>
                        </a:cubicBezTo>
                        <a:cubicBezTo>
                          <a:pt x="7348368" y="-51016"/>
                          <a:pt x="7279742" y="29557"/>
                          <a:pt x="7385687" y="0"/>
                        </a:cubicBezTo>
                        <a:cubicBezTo>
                          <a:pt x="7506671" y="-32536"/>
                          <a:pt x="7799377" y="44526"/>
                          <a:pt x="7941599" y="0"/>
                        </a:cubicBezTo>
                        <a:cubicBezTo>
                          <a:pt x="7991767" y="183094"/>
                          <a:pt x="7921706" y="326557"/>
                          <a:pt x="7941599" y="483609"/>
                        </a:cubicBezTo>
                        <a:cubicBezTo>
                          <a:pt x="7971139" y="622277"/>
                          <a:pt x="7906975" y="851932"/>
                          <a:pt x="7941599" y="953533"/>
                        </a:cubicBezTo>
                        <a:cubicBezTo>
                          <a:pt x="7971523" y="1053567"/>
                          <a:pt x="7888505" y="1225278"/>
                          <a:pt x="7941599" y="1368708"/>
                        </a:cubicBezTo>
                        <a:cubicBezTo>
                          <a:pt x="7811809" y="1367351"/>
                          <a:pt x="7583618" y="1327368"/>
                          <a:pt x="7410124" y="1368708"/>
                        </a:cubicBezTo>
                        <a:cubicBezTo>
                          <a:pt x="7228204" y="1386994"/>
                          <a:pt x="7027648" y="1333424"/>
                          <a:pt x="6878647" y="1368708"/>
                        </a:cubicBezTo>
                        <a:cubicBezTo>
                          <a:pt x="6727525" y="1425311"/>
                          <a:pt x="6352512" y="1317921"/>
                          <a:pt x="6108923" y="1368708"/>
                        </a:cubicBezTo>
                        <a:cubicBezTo>
                          <a:pt x="5912915" y="1406882"/>
                          <a:pt x="5752748" y="1346560"/>
                          <a:pt x="5498030" y="1368708"/>
                        </a:cubicBezTo>
                        <a:cubicBezTo>
                          <a:pt x="5205121" y="1418278"/>
                          <a:pt x="5122734" y="1305129"/>
                          <a:pt x="4887138" y="1368708"/>
                        </a:cubicBezTo>
                        <a:cubicBezTo>
                          <a:pt x="4673630" y="1455651"/>
                          <a:pt x="4564579" y="1366516"/>
                          <a:pt x="4276246" y="1368708"/>
                        </a:cubicBezTo>
                        <a:cubicBezTo>
                          <a:pt x="3991896" y="1370858"/>
                          <a:pt x="4003938" y="1330907"/>
                          <a:pt x="3903602" y="1368708"/>
                        </a:cubicBezTo>
                        <a:cubicBezTo>
                          <a:pt x="3811231" y="1385071"/>
                          <a:pt x="3381616" y="1337061"/>
                          <a:pt x="3213293" y="1368708"/>
                        </a:cubicBezTo>
                        <a:cubicBezTo>
                          <a:pt x="3073656" y="1404741"/>
                          <a:pt x="2659995" y="1345484"/>
                          <a:pt x="2522985" y="1368708"/>
                        </a:cubicBezTo>
                        <a:cubicBezTo>
                          <a:pt x="2388888" y="1351695"/>
                          <a:pt x="2279094" y="1323405"/>
                          <a:pt x="2150340" y="1368708"/>
                        </a:cubicBezTo>
                        <a:cubicBezTo>
                          <a:pt x="1949093" y="1392770"/>
                          <a:pt x="1675041" y="1246238"/>
                          <a:pt x="1460032" y="1368708"/>
                        </a:cubicBezTo>
                        <a:cubicBezTo>
                          <a:pt x="1222875" y="1421166"/>
                          <a:pt x="1237223" y="1340193"/>
                          <a:pt x="1087387" y="1368708"/>
                        </a:cubicBezTo>
                        <a:cubicBezTo>
                          <a:pt x="961798" y="1383015"/>
                          <a:pt x="811144" y="1321859"/>
                          <a:pt x="635328" y="1368708"/>
                        </a:cubicBezTo>
                        <a:cubicBezTo>
                          <a:pt x="486801" y="1348780"/>
                          <a:pt x="146685" y="1315895"/>
                          <a:pt x="0" y="1368708"/>
                        </a:cubicBezTo>
                        <a:cubicBezTo>
                          <a:pt x="-35439" y="1186950"/>
                          <a:pt x="68805" y="1026863"/>
                          <a:pt x="0" y="953533"/>
                        </a:cubicBezTo>
                        <a:cubicBezTo>
                          <a:pt x="-10837" y="877016"/>
                          <a:pt x="32556" y="737485"/>
                          <a:pt x="0" y="510984"/>
                        </a:cubicBezTo>
                        <a:cubicBezTo>
                          <a:pt x="-15679" y="316977"/>
                          <a:pt x="65425" y="222833"/>
                          <a:pt x="0" y="0"/>
                        </a:cubicBezTo>
                        <a:close/>
                      </a:path>
                    </a:pathLst>
                  </a:custGeom>
                  <ask:type>
                    <ask:lineSketchScribble/>
                  </ask:type>
                </ask:lineSketchStyleProps>
              </a:ext>
            </a:extLst>
          </a:ln>
        </p:spPr>
        <p:txBody>
          <a:bodyPr wrap="square">
            <a:spAutoFit/>
          </a:bodyPr>
          <a:lstStyle>
            <a:defPPr marR="0" lvl="0" algn="l" rtl="0">
              <a:lnSpc>
                <a:spcPct val="100000"/>
              </a:lnSpc>
              <a:spcBef>
                <a:spcPts val="0"/>
              </a:spcBef>
              <a:spcAft>
                <a:spcPts val="0"/>
              </a:spcAft>
            </a:defPPr>
            <a:lvl1pPr marL="0" indent="231775" algn="just" defTabSz="914400" eaLnBrk="1" fontAlgn="auto" latinLnBrk="0" hangingPunct="1">
              <a:lnSpc>
                <a:spcPct val="200000"/>
              </a:lnSpc>
              <a:spcAft>
                <a:spcPts val="200"/>
              </a:spcAft>
              <a:buSzTx/>
              <a:buNone/>
              <a:tabLst/>
              <a:defRPr kumimoji="0" sz="2200" kern="0" spc="0" normalizeH="0" baseline="0">
                <a:ln>
                  <a:noFill/>
                </a:ln>
                <a:solidFill>
                  <a:srgbClr val="2B2928"/>
                </a:solidFill>
                <a:effectLst/>
                <a:uLnTx/>
                <a:uFillTx/>
                <a:latin typeface="Arial" panose="020B0604020202020204" pitchFamily="34" charset="0"/>
                <a:ea typeface="Times New Roman" panose="02020603050405020304" pitchFamily="18" charset="0"/>
              </a:defRPr>
            </a:lvl1pPr>
          </a:lstStyle>
          <a:p>
            <a:pPr algn="l"/>
            <a:r>
              <a:rPr lang="vi-VN" dirty="0"/>
              <a:t>Chùm sáng từ Mặt Trời chiếu đến mặt nước với góc tới </a:t>
            </a:r>
            <a:endParaRPr lang="en-US" dirty="0"/>
          </a:p>
          <a:p>
            <a:pPr algn="l"/>
            <a:r>
              <a:rPr lang="vi-VN" dirty="0"/>
              <a:t>i = 30°, tỉnh góc khúc xạ r. Vẽ hình mô tả hiện tượng xảy ra.</a:t>
            </a:r>
            <a:endParaRPr lang="en-US" dirty="0"/>
          </a:p>
        </p:txBody>
      </p:sp>
      <p:sp>
        <p:nvSpPr>
          <p:cNvPr id="578" name="Rectangle: Rounded Corners 577">
            <a:extLst>
              <a:ext uri="{FF2B5EF4-FFF2-40B4-BE49-F238E27FC236}">
                <a16:creationId xmlns:a16="http://schemas.microsoft.com/office/drawing/2014/main" id="{116CAB6E-E69C-33FD-84D8-5C8BE73414F5}"/>
              </a:ext>
            </a:extLst>
          </p:cNvPr>
          <p:cNvSpPr/>
          <p:nvPr/>
        </p:nvSpPr>
        <p:spPr>
          <a:xfrm>
            <a:off x="3909478" y="1595222"/>
            <a:ext cx="1325043" cy="404905"/>
          </a:xfrm>
          <a:prstGeom prst="roundRect">
            <a:avLst/>
          </a:prstGeom>
          <a:solidFill>
            <a:srgbClr val="D35C27"/>
          </a:solidFill>
          <a:ln>
            <a:solidFill>
              <a:srgbClr val="D35C27"/>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chemeClr val="accent6"/>
                </a:solidFill>
                <a:effectLst/>
                <a:uLnTx/>
                <a:uFillTx/>
                <a:latin typeface="Fira Sans Condensed Medium" panose="020B0603050000020004" pitchFamily="34" charset="0"/>
                <a:ea typeface="+mn-ea"/>
                <a:cs typeface="+mn-cs"/>
                <a:sym typeface="Arial"/>
              </a:rPr>
              <a:t>Lời</a:t>
            </a:r>
            <a:r>
              <a:rPr kumimoji="0" lang="en-US" sz="2000" b="1" i="0" u="none" strike="noStrike" kern="0" cap="none" spc="0" normalizeH="0" baseline="0" noProof="0" dirty="0">
                <a:ln>
                  <a:noFill/>
                </a:ln>
                <a:solidFill>
                  <a:schemeClr val="accent6"/>
                </a:solidFill>
                <a:effectLst/>
                <a:uLnTx/>
                <a:uFillTx/>
                <a:latin typeface="Fira Sans Condensed Medium" panose="020B0603050000020004" pitchFamily="34" charset="0"/>
                <a:ea typeface="+mn-ea"/>
                <a:cs typeface="+mn-cs"/>
                <a:sym typeface="Arial"/>
              </a:rPr>
              <a:t> </a:t>
            </a:r>
            <a:r>
              <a:rPr kumimoji="0" lang="en-US" sz="2000" b="1" i="0" u="none" strike="noStrike" kern="0" cap="none" spc="0" normalizeH="0" baseline="0" noProof="0" dirty="0" err="1">
                <a:ln>
                  <a:noFill/>
                </a:ln>
                <a:solidFill>
                  <a:schemeClr val="accent6"/>
                </a:solidFill>
                <a:effectLst/>
                <a:uLnTx/>
                <a:uFillTx/>
                <a:latin typeface="Fira Sans Condensed Medium" panose="020B0603050000020004" pitchFamily="34" charset="0"/>
                <a:ea typeface="+mn-ea"/>
                <a:cs typeface="+mn-cs"/>
                <a:sym typeface="Arial"/>
              </a:rPr>
              <a:t>giải</a:t>
            </a:r>
            <a:r>
              <a:rPr kumimoji="0" lang="en-US" sz="2000" b="1" i="0" u="none" strike="noStrike" kern="0" cap="none" spc="0" normalizeH="0" baseline="0" noProof="0" dirty="0">
                <a:ln>
                  <a:noFill/>
                </a:ln>
                <a:solidFill>
                  <a:schemeClr val="accent6"/>
                </a:solidFill>
                <a:effectLst/>
                <a:uLnTx/>
                <a:uFillTx/>
                <a:latin typeface="Fira Sans Condensed Medium" panose="020B0603050000020004" pitchFamily="34" charset="0"/>
                <a:ea typeface="+mn-ea"/>
                <a:cs typeface="+mn-cs"/>
                <a:sym typeface="Arial"/>
              </a:rPr>
              <a:t>:</a:t>
            </a:r>
          </a:p>
        </p:txBody>
      </p:sp>
      <p:sp>
        <p:nvSpPr>
          <p:cNvPr id="580" name="TextBox 579">
            <a:extLst>
              <a:ext uri="{FF2B5EF4-FFF2-40B4-BE49-F238E27FC236}">
                <a16:creationId xmlns:a16="http://schemas.microsoft.com/office/drawing/2014/main" id="{8C39D5BF-B452-81C1-9876-7BAC3C671C73}"/>
              </a:ext>
            </a:extLst>
          </p:cNvPr>
          <p:cNvSpPr txBox="1"/>
          <p:nvPr/>
        </p:nvSpPr>
        <p:spPr>
          <a:xfrm>
            <a:off x="7196237" y="4209075"/>
            <a:ext cx="1285363" cy="461665"/>
          </a:xfrm>
          <a:custGeom>
            <a:avLst/>
            <a:gdLst>
              <a:gd name="connsiteX0" fmla="*/ 0 w 4924034"/>
              <a:gd name="connsiteY0" fmla="*/ 0 h 781176"/>
              <a:gd name="connsiteX1" fmla="*/ 467783 w 4924034"/>
              <a:gd name="connsiteY1" fmla="*/ 0 h 781176"/>
              <a:gd name="connsiteX2" fmla="*/ 984807 w 4924034"/>
              <a:gd name="connsiteY2" fmla="*/ 0 h 781176"/>
              <a:gd name="connsiteX3" fmla="*/ 1649551 w 4924034"/>
              <a:gd name="connsiteY3" fmla="*/ 0 h 781176"/>
              <a:gd name="connsiteX4" fmla="*/ 2215815 w 4924034"/>
              <a:gd name="connsiteY4" fmla="*/ 0 h 781176"/>
              <a:gd name="connsiteX5" fmla="*/ 2732839 w 4924034"/>
              <a:gd name="connsiteY5" fmla="*/ 0 h 781176"/>
              <a:gd name="connsiteX6" fmla="*/ 3397583 w 4924034"/>
              <a:gd name="connsiteY6" fmla="*/ 0 h 781176"/>
              <a:gd name="connsiteX7" fmla="*/ 4062328 w 4924034"/>
              <a:gd name="connsiteY7" fmla="*/ 0 h 781176"/>
              <a:gd name="connsiteX8" fmla="*/ 4924034 w 4924034"/>
              <a:gd name="connsiteY8" fmla="*/ 0 h 781176"/>
              <a:gd name="connsiteX9" fmla="*/ 4924034 w 4924034"/>
              <a:gd name="connsiteY9" fmla="*/ 382776 h 781176"/>
              <a:gd name="connsiteX10" fmla="*/ 4924034 w 4924034"/>
              <a:gd name="connsiteY10" fmla="*/ 781176 h 781176"/>
              <a:gd name="connsiteX11" fmla="*/ 4308530 w 4924034"/>
              <a:gd name="connsiteY11" fmla="*/ 781176 h 781176"/>
              <a:gd name="connsiteX12" fmla="*/ 3693026 w 4924034"/>
              <a:gd name="connsiteY12" fmla="*/ 781176 h 781176"/>
              <a:gd name="connsiteX13" fmla="*/ 2979041 w 4924034"/>
              <a:gd name="connsiteY13" fmla="*/ 781176 h 781176"/>
              <a:gd name="connsiteX14" fmla="*/ 2412777 w 4924034"/>
              <a:gd name="connsiteY14" fmla="*/ 781176 h 781176"/>
              <a:gd name="connsiteX15" fmla="*/ 1797272 w 4924034"/>
              <a:gd name="connsiteY15" fmla="*/ 781176 h 781176"/>
              <a:gd name="connsiteX16" fmla="*/ 1181768 w 4924034"/>
              <a:gd name="connsiteY16" fmla="*/ 781176 h 781176"/>
              <a:gd name="connsiteX17" fmla="*/ 615504 w 4924034"/>
              <a:gd name="connsiteY17" fmla="*/ 781176 h 781176"/>
              <a:gd name="connsiteX18" fmla="*/ 0 w 4924034"/>
              <a:gd name="connsiteY18" fmla="*/ 781176 h 781176"/>
              <a:gd name="connsiteX19" fmla="*/ 0 w 4924034"/>
              <a:gd name="connsiteY19" fmla="*/ 374964 h 781176"/>
              <a:gd name="connsiteX20" fmla="*/ 0 w 4924034"/>
              <a:gd name="connsiteY20" fmla="*/ 0 h 78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034" h="781176" extrusionOk="0">
                <a:moveTo>
                  <a:pt x="0" y="0"/>
                </a:moveTo>
                <a:cubicBezTo>
                  <a:pt x="131968" y="7462"/>
                  <a:pt x="239376" y="11946"/>
                  <a:pt x="467783" y="0"/>
                </a:cubicBezTo>
                <a:cubicBezTo>
                  <a:pt x="696190" y="-11946"/>
                  <a:pt x="869420" y="-20011"/>
                  <a:pt x="984807" y="0"/>
                </a:cubicBezTo>
                <a:cubicBezTo>
                  <a:pt x="1100194" y="20011"/>
                  <a:pt x="1483423" y="-30387"/>
                  <a:pt x="1649551" y="0"/>
                </a:cubicBezTo>
                <a:cubicBezTo>
                  <a:pt x="1815679" y="30387"/>
                  <a:pt x="1947181" y="-11194"/>
                  <a:pt x="2215815" y="0"/>
                </a:cubicBezTo>
                <a:cubicBezTo>
                  <a:pt x="2484449" y="11194"/>
                  <a:pt x="2592246" y="24943"/>
                  <a:pt x="2732839" y="0"/>
                </a:cubicBezTo>
                <a:cubicBezTo>
                  <a:pt x="2873432" y="-24943"/>
                  <a:pt x="3079735" y="17194"/>
                  <a:pt x="3397583" y="0"/>
                </a:cubicBezTo>
                <a:cubicBezTo>
                  <a:pt x="3715431" y="-17194"/>
                  <a:pt x="3779916" y="13725"/>
                  <a:pt x="4062328" y="0"/>
                </a:cubicBezTo>
                <a:cubicBezTo>
                  <a:pt x="4344740" y="-13725"/>
                  <a:pt x="4664671" y="24342"/>
                  <a:pt x="4924034" y="0"/>
                </a:cubicBezTo>
                <a:cubicBezTo>
                  <a:pt x="4918355" y="131040"/>
                  <a:pt x="4925738" y="248979"/>
                  <a:pt x="4924034" y="382776"/>
                </a:cubicBezTo>
                <a:cubicBezTo>
                  <a:pt x="4922330" y="516573"/>
                  <a:pt x="4914282" y="635551"/>
                  <a:pt x="4924034" y="781176"/>
                </a:cubicBezTo>
                <a:cubicBezTo>
                  <a:pt x="4789884" y="763071"/>
                  <a:pt x="4516311" y="804917"/>
                  <a:pt x="4308530" y="781176"/>
                </a:cubicBezTo>
                <a:cubicBezTo>
                  <a:pt x="4100749" y="757435"/>
                  <a:pt x="3891528" y="755156"/>
                  <a:pt x="3693026" y="781176"/>
                </a:cubicBezTo>
                <a:cubicBezTo>
                  <a:pt x="3494524" y="807196"/>
                  <a:pt x="3134295" y="812936"/>
                  <a:pt x="2979041" y="781176"/>
                </a:cubicBezTo>
                <a:cubicBezTo>
                  <a:pt x="2823787" y="749416"/>
                  <a:pt x="2592260" y="760950"/>
                  <a:pt x="2412777" y="781176"/>
                </a:cubicBezTo>
                <a:cubicBezTo>
                  <a:pt x="2233294" y="801402"/>
                  <a:pt x="2041832" y="800723"/>
                  <a:pt x="1797272" y="781176"/>
                </a:cubicBezTo>
                <a:cubicBezTo>
                  <a:pt x="1552713" y="761629"/>
                  <a:pt x="1478561" y="775861"/>
                  <a:pt x="1181768" y="781176"/>
                </a:cubicBezTo>
                <a:cubicBezTo>
                  <a:pt x="884975" y="786491"/>
                  <a:pt x="880215" y="768636"/>
                  <a:pt x="615504" y="781176"/>
                </a:cubicBezTo>
                <a:cubicBezTo>
                  <a:pt x="350793" y="793716"/>
                  <a:pt x="253819" y="779081"/>
                  <a:pt x="0" y="781176"/>
                </a:cubicBezTo>
                <a:cubicBezTo>
                  <a:pt x="-2128" y="610217"/>
                  <a:pt x="20252" y="547123"/>
                  <a:pt x="0" y="374964"/>
                </a:cubicBezTo>
                <a:cubicBezTo>
                  <a:pt x="-20252" y="202805"/>
                  <a:pt x="-14110" y="167452"/>
                  <a:pt x="0" y="0"/>
                </a:cubicBezTo>
                <a:close/>
              </a:path>
            </a:pathLst>
          </a:custGeom>
          <a:noFill/>
          <a:ln w="19050">
            <a:solidFill>
              <a:srgbClr val="A2E6EA"/>
            </a:solidFill>
            <a:extLst>
              <a:ext uri="{C807C97D-BFC1-408E-A445-0C87EB9F89A2}">
                <ask:lineSketchStyleProps xmlns="" xmlns:ask="http://schemas.microsoft.com/office/drawing/2018/sketchyshapes" sd="3643774316">
                  <a:custGeom>
                    <a:avLst/>
                    <a:gdLst>
                      <a:gd name="connsiteX0" fmla="*/ 0 w 1285363"/>
                      <a:gd name="connsiteY0" fmla="*/ 0 h 461665"/>
                      <a:gd name="connsiteX1" fmla="*/ 122109 w 1285363"/>
                      <a:gd name="connsiteY1" fmla="*/ 0 h 461665"/>
                      <a:gd name="connsiteX2" fmla="*/ 257072 w 1285363"/>
                      <a:gd name="connsiteY2" fmla="*/ 0 h 461665"/>
                      <a:gd name="connsiteX3" fmla="*/ 430596 w 1285363"/>
                      <a:gd name="connsiteY3" fmla="*/ 0 h 461665"/>
                      <a:gd name="connsiteX4" fmla="*/ 578413 w 1285363"/>
                      <a:gd name="connsiteY4" fmla="*/ 0 h 461665"/>
                      <a:gd name="connsiteX5" fmla="*/ 713376 w 1285363"/>
                      <a:gd name="connsiteY5" fmla="*/ 0 h 461665"/>
                      <a:gd name="connsiteX6" fmla="*/ 886900 w 1285363"/>
                      <a:gd name="connsiteY6" fmla="*/ 0 h 461665"/>
                      <a:gd name="connsiteX7" fmla="*/ 1060424 w 1285363"/>
                      <a:gd name="connsiteY7" fmla="*/ 0 h 461665"/>
                      <a:gd name="connsiteX8" fmla="*/ 1285363 w 1285363"/>
                      <a:gd name="connsiteY8" fmla="*/ 0 h 461665"/>
                      <a:gd name="connsiteX9" fmla="*/ 1285363 w 1285363"/>
                      <a:gd name="connsiteY9" fmla="*/ 226215 h 461665"/>
                      <a:gd name="connsiteX10" fmla="*/ 1285363 w 1285363"/>
                      <a:gd name="connsiteY10" fmla="*/ 461664 h 461665"/>
                      <a:gd name="connsiteX11" fmla="*/ 1124692 w 1285363"/>
                      <a:gd name="connsiteY11" fmla="*/ 461664 h 461665"/>
                      <a:gd name="connsiteX12" fmla="*/ 964022 w 1285363"/>
                      <a:gd name="connsiteY12" fmla="*/ 461664 h 461665"/>
                      <a:gd name="connsiteX13" fmla="*/ 777644 w 1285363"/>
                      <a:gd name="connsiteY13" fmla="*/ 461664 h 461665"/>
                      <a:gd name="connsiteX14" fmla="*/ 629827 w 1285363"/>
                      <a:gd name="connsiteY14" fmla="*/ 461664 h 461665"/>
                      <a:gd name="connsiteX15" fmla="*/ 469157 w 1285363"/>
                      <a:gd name="connsiteY15" fmla="*/ 461664 h 461665"/>
                      <a:gd name="connsiteX16" fmla="*/ 308487 w 1285363"/>
                      <a:gd name="connsiteY16" fmla="*/ 461664 h 461665"/>
                      <a:gd name="connsiteX17" fmla="*/ 160670 w 1285363"/>
                      <a:gd name="connsiteY17" fmla="*/ 461664 h 461665"/>
                      <a:gd name="connsiteX18" fmla="*/ 0 w 1285363"/>
                      <a:gd name="connsiteY18" fmla="*/ 461664 h 461665"/>
                      <a:gd name="connsiteX19" fmla="*/ 0 w 1285363"/>
                      <a:gd name="connsiteY19" fmla="*/ 221598 h 461665"/>
                      <a:gd name="connsiteX20" fmla="*/ 0 w 1285363"/>
                      <a:gd name="connsiteY2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85363" h="461665" extrusionOk="0">
                        <a:moveTo>
                          <a:pt x="0" y="0"/>
                        </a:moveTo>
                        <a:cubicBezTo>
                          <a:pt x="37301" y="5127"/>
                          <a:pt x="62852" y="5980"/>
                          <a:pt x="122109" y="0"/>
                        </a:cubicBezTo>
                        <a:cubicBezTo>
                          <a:pt x="182737" y="-10534"/>
                          <a:pt x="228912" y="-5635"/>
                          <a:pt x="257072" y="0"/>
                        </a:cubicBezTo>
                        <a:cubicBezTo>
                          <a:pt x="288353" y="6713"/>
                          <a:pt x="383345" y="-28152"/>
                          <a:pt x="430596" y="0"/>
                        </a:cubicBezTo>
                        <a:cubicBezTo>
                          <a:pt x="476678" y="19615"/>
                          <a:pt x="510457" y="-11096"/>
                          <a:pt x="578413" y="0"/>
                        </a:cubicBezTo>
                        <a:cubicBezTo>
                          <a:pt x="646605" y="3641"/>
                          <a:pt x="678485" y="11058"/>
                          <a:pt x="713376" y="0"/>
                        </a:cubicBezTo>
                        <a:cubicBezTo>
                          <a:pt x="741557" y="-10852"/>
                          <a:pt x="796910" y="4862"/>
                          <a:pt x="886900" y="0"/>
                        </a:cubicBezTo>
                        <a:cubicBezTo>
                          <a:pt x="965967" y="-14042"/>
                          <a:pt x="987486" y="7481"/>
                          <a:pt x="1060424" y="0"/>
                        </a:cubicBezTo>
                        <a:cubicBezTo>
                          <a:pt x="1127273" y="-8056"/>
                          <a:pt x="1214796" y="15353"/>
                          <a:pt x="1285363" y="0"/>
                        </a:cubicBezTo>
                        <a:cubicBezTo>
                          <a:pt x="1290397" y="82589"/>
                          <a:pt x="1278355" y="147012"/>
                          <a:pt x="1285363" y="226215"/>
                        </a:cubicBezTo>
                        <a:cubicBezTo>
                          <a:pt x="1301244" y="300062"/>
                          <a:pt x="1294294" y="387555"/>
                          <a:pt x="1285363" y="461664"/>
                        </a:cubicBezTo>
                        <a:cubicBezTo>
                          <a:pt x="1255311" y="455912"/>
                          <a:pt x="1174779" y="479028"/>
                          <a:pt x="1124692" y="461664"/>
                        </a:cubicBezTo>
                        <a:cubicBezTo>
                          <a:pt x="1063210" y="445678"/>
                          <a:pt x="1015817" y="447576"/>
                          <a:pt x="964022" y="461664"/>
                        </a:cubicBezTo>
                        <a:cubicBezTo>
                          <a:pt x="910546" y="478549"/>
                          <a:pt x="826114" y="484229"/>
                          <a:pt x="777644" y="461664"/>
                        </a:cubicBezTo>
                        <a:cubicBezTo>
                          <a:pt x="727190" y="441555"/>
                          <a:pt x="671345" y="443441"/>
                          <a:pt x="629827" y="461664"/>
                        </a:cubicBezTo>
                        <a:cubicBezTo>
                          <a:pt x="573437" y="479259"/>
                          <a:pt x="535154" y="481304"/>
                          <a:pt x="469157" y="461664"/>
                        </a:cubicBezTo>
                        <a:cubicBezTo>
                          <a:pt x="410416" y="451045"/>
                          <a:pt x="385608" y="455035"/>
                          <a:pt x="308487" y="461664"/>
                        </a:cubicBezTo>
                        <a:cubicBezTo>
                          <a:pt x="229986" y="467040"/>
                          <a:pt x="231930" y="454297"/>
                          <a:pt x="160670" y="461664"/>
                        </a:cubicBezTo>
                        <a:cubicBezTo>
                          <a:pt x="96875" y="467703"/>
                          <a:pt x="69283" y="461057"/>
                          <a:pt x="0" y="461664"/>
                        </a:cubicBezTo>
                        <a:cubicBezTo>
                          <a:pt x="-7265" y="363564"/>
                          <a:pt x="13876" y="320712"/>
                          <a:pt x="0" y="221598"/>
                        </a:cubicBezTo>
                        <a:cubicBezTo>
                          <a:pt x="-2846" y="116117"/>
                          <a:pt x="-6489" y="97429"/>
                          <a:pt x="0" y="0"/>
                        </a:cubicBezTo>
                        <a:close/>
                      </a:path>
                    </a:pathLst>
                  </a:custGeom>
                  <ask:type>
                    <ask:lineSketchFreehand/>
                  </ask:type>
                </ask:lineSketchStyleProps>
              </a:ext>
            </a:extLst>
          </a:ln>
        </p:spPr>
        <p:txBody>
          <a:bodyPr wrap="square" rtlCol="0">
            <a:spAutoFit/>
          </a:bodyPr>
          <a:lstStyle/>
          <a:p>
            <a:pPr lvl="0" algn="ctr">
              <a:defRPr/>
            </a:pPr>
            <a:r>
              <a:rPr lang="en-US" sz="2400" b="1" dirty="0" err="1">
                <a:solidFill>
                  <a:srgbClr val="0E2A47"/>
                </a:solidFill>
              </a:rPr>
              <a:t>i</a:t>
            </a:r>
            <a:r>
              <a:rPr lang="en-US" sz="2400" b="1" dirty="0">
                <a:solidFill>
                  <a:srgbClr val="0E2A47"/>
                </a:solidFill>
              </a:rPr>
              <a:t> = 22</a:t>
            </a:r>
            <a:r>
              <a:rPr lang="en-US" sz="2400" b="1" baseline="30000" dirty="0">
                <a:solidFill>
                  <a:srgbClr val="0E2A47"/>
                </a:solidFill>
              </a:rPr>
              <a:t>o</a:t>
            </a:r>
            <a:endParaRPr kumimoji="0" lang="en-US" sz="2400" b="1" i="0" u="none" strike="noStrike" kern="0" cap="none" spc="0" normalizeH="0" baseline="30000" noProof="0" dirty="0">
              <a:ln>
                <a:noFill/>
              </a:ln>
              <a:solidFill>
                <a:srgbClr val="0E2A47"/>
              </a:solidFill>
              <a:effectLst/>
              <a:uLnTx/>
              <a:uFillTx/>
              <a:sym typeface="Arial"/>
            </a:endParaRPr>
          </a:p>
        </p:txBody>
      </p:sp>
      <p:pic>
        <p:nvPicPr>
          <p:cNvPr id="4" name="Picture 4">
            <a:extLst>
              <a:ext uri="{FF2B5EF4-FFF2-40B4-BE49-F238E27FC236}">
                <a16:creationId xmlns:a16="http://schemas.microsoft.com/office/drawing/2014/main" id="{0457ADA6-2C8D-F609-C801-46C9FDBB85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6455"/>
            <a:ext cx="1254209" cy="125420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25BD490-3B26-86B2-36B6-2DF44D66473C}"/>
                  </a:ext>
                </a:extLst>
              </p:cNvPr>
              <p:cNvSpPr txBox="1"/>
              <p:nvPr/>
            </p:nvSpPr>
            <p:spPr>
              <a:xfrm>
                <a:off x="342000" y="1885395"/>
                <a:ext cx="8190000" cy="795731"/>
              </a:xfrm>
              <a:prstGeom prst="rect">
                <a:avLst/>
              </a:prstGeom>
              <a:noFill/>
            </p:spPr>
            <p:txBody>
              <a:bodyPr wrap="square">
                <a:spAutoFit/>
              </a:bodyPr>
              <a:lstStyle>
                <a:defPPr marR="0" lvl="0" algn="l" rtl="0">
                  <a:lnSpc>
                    <a:spcPct val="100000"/>
                  </a:lnSpc>
                  <a:spcBef>
                    <a:spcPts val="0"/>
                  </a:spcBef>
                  <a:spcAft>
                    <a:spcPts val="0"/>
                  </a:spcAft>
                </a:defPPr>
                <a:lvl1pPr>
                  <a:lnSpc>
                    <a:spcPct val="150000"/>
                  </a:lnSpc>
                  <a:defRPr sz="2000">
                    <a:solidFill>
                      <a:srgbClr val="0E2A47"/>
                    </a:solidFill>
                    <a:latin typeface="Fira Sans Condensed Medium" panose="020B0603050000020004" pitchFamily="34" charset="0"/>
                  </a:defRPr>
                </a:lvl1pPr>
              </a:lstStyle>
              <a:p>
                <a:r>
                  <a:rPr lang="vi-VN" dirty="0"/>
                  <a:t>Chiết suất của môi trường không khí là:</a:t>
                </a:r>
                <a:r>
                  <a:rPr lang="en-US" dirty="0"/>
                  <a:t> </a:t>
                </a:r>
                <a:r>
                  <a:rPr lang="en-US" dirty="0">
                    <a:latin typeface="+mn-lt"/>
                  </a:rPr>
                  <a:t>n</a:t>
                </a:r>
                <a:r>
                  <a:rPr lang="en-US" baseline="-25000" dirty="0">
                    <a:latin typeface="+mn-lt"/>
                  </a:rPr>
                  <a:t>1</a:t>
                </a:r>
                <a:r>
                  <a:rPr lang="en-US" dirty="0">
                    <a:latin typeface="+mn-lt"/>
                  </a:rPr>
                  <a:t> = </a:t>
                </a:r>
                <a14:m>
                  <m:oMath xmlns:m="http://schemas.openxmlformats.org/officeDocument/2006/math">
                    <m:f>
                      <m:fPr>
                        <m:ctrlPr>
                          <a:rPr lang="en-US" i="1">
                            <a:latin typeface="Cambria Math" panose="02040503050406030204" pitchFamily="18" charset="0"/>
                          </a:rPr>
                        </m:ctrlPr>
                      </m:fPr>
                      <m:num>
                        <m:r>
                          <m:rPr>
                            <m:nor/>
                          </m:rPr>
                          <a:rPr lang="en-US" dirty="0">
                            <a:latin typeface="+mn-lt"/>
                          </a:rPr>
                          <m:t>c</m:t>
                        </m:r>
                      </m:num>
                      <m:den>
                        <m:r>
                          <m:rPr>
                            <m:nor/>
                          </m:rPr>
                          <a:rPr lang="en-US" dirty="0">
                            <a:latin typeface="+mn-lt"/>
                          </a:rPr>
                          <m:t>v</m:t>
                        </m:r>
                      </m:den>
                    </m:f>
                  </m:oMath>
                </a14:m>
                <a:r>
                  <a:rPr lang="en-US" dirty="0">
                    <a:latin typeface="+mn-lt"/>
                  </a:rPr>
                  <a:t> = </a:t>
                </a:r>
                <a14:m>
                  <m:oMath xmlns:m="http://schemas.openxmlformats.org/officeDocument/2006/math">
                    <m:f>
                      <m:fPr>
                        <m:ctrlPr>
                          <a:rPr lang="en-US" i="1">
                            <a:latin typeface="Cambria Math" panose="02040503050406030204" pitchFamily="18" charset="0"/>
                          </a:rPr>
                        </m:ctrlPr>
                      </m:fPr>
                      <m:num>
                        <m:r>
                          <m:rPr>
                            <m:nor/>
                          </m:rPr>
                          <a:rPr lang="en-US" dirty="0">
                            <a:latin typeface="+mn-lt"/>
                          </a:rPr>
                          <m:t>3.10</m:t>
                        </m:r>
                        <m:r>
                          <m:rPr>
                            <m:nor/>
                          </m:rPr>
                          <a:rPr lang="en-US" baseline="30000" dirty="0">
                            <a:latin typeface="+mn-lt"/>
                          </a:rPr>
                          <m:t>8</m:t>
                        </m:r>
                      </m:num>
                      <m:den>
                        <m:r>
                          <m:rPr>
                            <m:nor/>
                          </m:rPr>
                          <a:rPr lang="en-US" dirty="0">
                            <a:solidFill>
                              <a:schemeClr val="tx1">
                                <a:lumMod val="50000"/>
                              </a:schemeClr>
                            </a:solidFill>
                            <a:latin typeface="+mn-lt"/>
                          </a:rPr>
                          <m:t>299 636 786 </m:t>
                        </m:r>
                      </m:den>
                    </m:f>
                  </m:oMath>
                </a14:m>
                <a:r>
                  <a:rPr lang="en-US" dirty="0">
                    <a:latin typeface="+mn-lt"/>
                  </a:rPr>
                  <a:t> = 1,00293 </a:t>
                </a:r>
              </a:p>
            </p:txBody>
          </p:sp>
        </mc:Choice>
        <mc:Fallback xmlns="">
          <p:sp>
            <p:nvSpPr>
              <p:cNvPr id="6" name="TextBox 5">
                <a:extLst>
                  <a:ext uri="{FF2B5EF4-FFF2-40B4-BE49-F238E27FC236}">
                    <a16:creationId xmlns:a16="http://schemas.microsoft.com/office/drawing/2014/main" id="{825BD490-3B26-86B2-36B6-2DF44D66473C}"/>
                  </a:ext>
                </a:extLst>
              </p:cNvPr>
              <p:cNvSpPr txBox="1">
                <a:spLocks noRot="1" noChangeAspect="1" noMove="1" noResize="1" noEditPoints="1" noAdjustHandles="1" noChangeArrowheads="1" noChangeShapeType="1" noTextEdit="1"/>
              </p:cNvSpPr>
              <p:nvPr/>
            </p:nvSpPr>
            <p:spPr>
              <a:xfrm>
                <a:off x="342000" y="1885395"/>
                <a:ext cx="8190000" cy="795731"/>
              </a:xfrm>
              <a:prstGeom prst="rect">
                <a:avLst/>
              </a:prstGeom>
              <a:blipFill>
                <a:blip r:embed="rId4"/>
                <a:stretch>
                  <a:fillRect l="-744" b="-38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C3399A7-6729-F662-FE09-7AF320DE6E0A}"/>
                  </a:ext>
                </a:extLst>
              </p:cNvPr>
              <p:cNvSpPr txBox="1"/>
              <p:nvPr/>
            </p:nvSpPr>
            <p:spPr>
              <a:xfrm>
                <a:off x="342000" y="2681126"/>
                <a:ext cx="8190000" cy="795731"/>
              </a:xfrm>
              <a:prstGeom prst="rect">
                <a:avLst/>
              </a:prstGeom>
              <a:noFill/>
            </p:spPr>
            <p:txBody>
              <a:bodyPr wrap="square">
                <a:spAutoFit/>
              </a:bodyPr>
              <a:lstStyle>
                <a:defPPr marR="0" lvl="0" algn="l" rtl="0">
                  <a:lnSpc>
                    <a:spcPct val="100000"/>
                  </a:lnSpc>
                  <a:spcBef>
                    <a:spcPts val="0"/>
                  </a:spcBef>
                  <a:spcAft>
                    <a:spcPts val="0"/>
                  </a:spcAft>
                </a:defPPr>
                <a:lvl1pPr>
                  <a:lnSpc>
                    <a:spcPct val="150000"/>
                  </a:lnSpc>
                  <a:defRPr sz="2000">
                    <a:solidFill>
                      <a:srgbClr val="0E2A47"/>
                    </a:solidFill>
                    <a:latin typeface="Fira Sans Condensed Medium" panose="020B0603050000020004" pitchFamily="34" charset="0"/>
                  </a:defRPr>
                </a:lvl1pPr>
              </a:lstStyle>
              <a:p>
                <a:r>
                  <a:rPr lang="vi-VN" dirty="0"/>
                  <a:t>Chiết suất của môi trường </a:t>
                </a:r>
                <a:r>
                  <a:rPr lang="en-US" dirty="0" err="1"/>
                  <a:t>nước</a:t>
                </a:r>
                <a:r>
                  <a:rPr lang="en-US" dirty="0"/>
                  <a:t> </a:t>
                </a:r>
                <a:r>
                  <a:rPr lang="vi-VN" dirty="0"/>
                  <a:t>là:</a:t>
                </a:r>
                <a:r>
                  <a:rPr lang="en-US" dirty="0"/>
                  <a:t> </a:t>
                </a:r>
                <a:r>
                  <a:rPr lang="en-US" dirty="0">
                    <a:latin typeface="+mn-lt"/>
                  </a:rPr>
                  <a:t>n</a:t>
                </a:r>
                <a:r>
                  <a:rPr lang="en-US" baseline="-25000" dirty="0">
                    <a:latin typeface="+mn-lt"/>
                  </a:rPr>
                  <a:t>2</a:t>
                </a:r>
                <a:r>
                  <a:rPr lang="en-US" dirty="0">
                    <a:latin typeface="+mn-lt"/>
                  </a:rPr>
                  <a:t> = </a:t>
                </a:r>
                <a14:m>
                  <m:oMath xmlns:m="http://schemas.openxmlformats.org/officeDocument/2006/math">
                    <m:f>
                      <m:fPr>
                        <m:ctrlPr>
                          <a:rPr lang="en-US" i="1">
                            <a:latin typeface="Cambria Math" panose="02040503050406030204" pitchFamily="18" charset="0"/>
                          </a:rPr>
                        </m:ctrlPr>
                      </m:fPr>
                      <m:num>
                        <m:r>
                          <m:rPr>
                            <m:nor/>
                          </m:rPr>
                          <a:rPr lang="en-US" dirty="0">
                            <a:latin typeface="+mn-lt"/>
                          </a:rPr>
                          <m:t>c</m:t>
                        </m:r>
                      </m:num>
                      <m:den>
                        <m:r>
                          <m:rPr>
                            <m:nor/>
                          </m:rPr>
                          <a:rPr lang="en-US" dirty="0">
                            <a:latin typeface="+mn-lt"/>
                          </a:rPr>
                          <m:t>v</m:t>
                        </m:r>
                      </m:den>
                    </m:f>
                  </m:oMath>
                </a14:m>
                <a:r>
                  <a:rPr lang="en-US" dirty="0">
                    <a:latin typeface="+mn-lt"/>
                  </a:rPr>
                  <a:t> = </a:t>
                </a:r>
                <a14:m>
                  <m:oMath xmlns:m="http://schemas.openxmlformats.org/officeDocument/2006/math">
                    <m:f>
                      <m:fPr>
                        <m:ctrlPr>
                          <a:rPr lang="en-US" i="1">
                            <a:latin typeface="Cambria Math" panose="02040503050406030204" pitchFamily="18" charset="0"/>
                          </a:rPr>
                        </m:ctrlPr>
                      </m:fPr>
                      <m:num>
                        <m:r>
                          <m:rPr>
                            <m:nor/>
                          </m:rPr>
                          <a:rPr lang="en-US" dirty="0">
                            <a:latin typeface="+mn-lt"/>
                          </a:rPr>
                          <m:t>3.10</m:t>
                        </m:r>
                        <m:r>
                          <m:rPr>
                            <m:nor/>
                          </m:rPr>
                          <a:rPr lang="en-US" baseline="30000" dirty="0">
                            <a:latin typeface="+mn-lt"/>
                          </a:rPr>
                          <m:t>8</m:t>
                        </m:r>
                      </m:num>
                      <m:den>
                        <m:r>
                          <m:rPr>
                            <m:nor/>
                          </m:rPr>
                          <a:rPr lang="en-US" dirty="0">
                            <a:solidFill>
                              <a:schemeClr val="tx1">
                                <a:lumMod val="50000"/>
                              </a:schemeClr>
                            </a:solidFill>
                            <a:latin typeface="+mn-lt"/>
                          </a:rPr>
                          <m:t>2</m:t>
                        </m:r>
                        <m:r>
                          <m:rPr>
                            <m:nor/>
                          </m:rPr>
                          <a:rPr lang="en-US" b="0" i="0" dirty="0" smtClean="0">
                            <a:solidFill>
                              <a:schemeClr val="tx1">
                                <a:lumMod val="50000"/>
                              </a:schemeClr>
                            </a:solidFill>
                            <a:latin typeface="+mn-lt"/>
                          </a:rPr>
                          <m:t>24</m:t>
                        </m:r>
                        <m:r>
                          <m:rPr>
                            <m:nor/>
                          </m:rPr>
                          <a:rPr lang="en-US" dirty="0">
                            <a:solidFill>
                              <a:schemeClr val="tx1">
                                <a:lumMod val="50000"/>
                              </a:schemeClr>
                            </a:solidFill>
                            <a:latin typeface="+mn-lt"/>
                          </a:rPr>
                          <m:t> </m:t>
                        </m:r>
                        <m:r>
                          <m:rPr>
                            <m:nor/>
                          </m:rPr>
                          <a:rPr lang="en-US" b="0" i="0" dirty="0" smtClean="0">
                            <a:solidFill>
                              <a:schemeClr val="tx1">
                                <a:lumMod val="50000"/>
                              </a:schemeClr>
                            </a:solidFill>
                            <a:latin typeface="+mn-lt"/>
                          </a:rPr>
                          <m:t>849 647</m:t>
                        </m:r>
                        <m:r>
                          <m:rPr>
                            <m:nor/>
                          </m:rPr>
                          <a:rPr lang="en-US" dirty="0">
                            <a:solidFill>
                              <a:schemeClr val="tx1">
                                <a:lumMod val="50000"/>
                              </a:schemeClr>
                            </a:solidFill>
                            <a:latin typeface="+mn-lt"/>
                          </a:rPr>
                          <m:t> </m:t>
                        </m:r>
                      </m:den>
                    </m:f>
                  </m:oMath>
                </a14:m>
                <a:r>
                  <a:rPr lang="en-US" dirty="0">
                    <a:latin typeface="+mn-lt"/>
                  </a:rPr>
                  <a:t> = 1,33 </a:t>
                </a:r>
              </a:p>
            </p:txBody>
          </p:sp>
        </mc:Choice>
        <mc:Fallback xmlns="">
          <p:sp>
            <p:nvSpPr>
              <p:cNvPr id="7" name="TextBox 6">
                <a:extLst>
                  <a:ext uri="{FF2B5EF4-FFF2-40B4-BE49-F238E27FC236}">
                    <a16:creationId xmlns:a16="http://schemas.microsoft.com/office/drawing/2014/main" id="{CC3399A7-6729-F662-FE09-7AF320DE6E0A}"/>
                  </a:ext>
                </a:extLst>
              </p:cNvPr>
              <p:cNvSpPr txBox="1">
                <a:spLocks noRot="1" noChangeAspect="1" noMove="1" noResize="1" noEditPoints="1" noAdjustHandles="1" noChangeArrowheads="1" noChangeShapeType="1" noTextEdit="1"/>
              </p:cNvSpPr>
              <p:nvPr/>
            </p:nvSpPr>
            <p:spPr>
              <a:xfrm>
                <a:off x="342000" y="2681126"/>
                <a:ext cx="8190000" cy="795731"/>
              </a:xfrm>
              <a:prstGeom prst="rect">
                <a:avLst/>
              </a:prstGeom>
              <a:blipFill>
                <a:blip r:embed="rId5"/>
                <a:stretch>
                  <a:fillRect l="-744" b="-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4E17E70-644B-B045-99FA-2D986814FF02}"/>
                  </a:ext>
                </a:extLst>
              </p:cNvPr>
              <p:cNvSpPr txBox="1"/>
              <p:nvPr/>
            </p:nvSpPr>
            <p:spPr>
              <a:xfrm>
                <a:off x="342000" y="3557615"/>
                <a:ext cx="6145200" cy="1302921"/>
              </a:xfrm>
              <a:prstGeom prst="rect">
                <a:avLst/>
              </a:prstGeom>
              <a:noFill/>
            </p:spPr>
            <p:txBody>
              <a:bodyPr wrap="square">
                <a:spAutoFit/>
              </a:bodyPr>
              <a:lstStyle>
                <a:defPPr marR="0" lvl="0" algn="l" rtl="0">
                  <a:lnSpc>
                    <a:spcPct val="100000"/>
                  </a:lnSpc>
                  <a:spcBef>
                    <a:spcPts val="0"/>
                  </a:spcBef>
                  <a:spcAft>
                    <a:spcPts val="0"/>
                  </a:spcAft>
                </a:defPPr>
                <a:lvl1pPr>
                  <a:lnSpc>
                    <a:spcPct val="150000"/>
                  </a:lnSpc>
                  <a:defRPr sz="2000">
                    <a:solidFill>
                      <a:srgbClr val="0E2A47"/>
                    </a:solidFill>
                    <a:latin typeface="Fira Sans Condensed Medium" panose="020B0603050000020004" pitchFamily="34" charset="0"/>
                  </a:defRPr>
                </a:lvl1pPr>
              </a:lstStyle>
              <a:p>
                <a:r>
                  <a:rPr lang="en-US" dirty="0"/>
                  <a:t>Theo </a:t>
                </a:r>
                <a:r>
                  <a:rPr lang="en-US" dirty="0" err="1"/>
                  <a:t>định</a:t>
                </a:r>
                <a:r>
                  <a:rPr lang="en-US" dirty="0"/>
                  <a:t> </a:t>
                </a:r>
                <a:r>
                  <a:rPr lang="en-US" dirty="0" err="1"/>
                  <a:t>luật</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r>
                  <a:rPr lang="vi-VN" dirty="0"/>
                  <a:t>:</a:t>
                </a:r>
                <a:r>
                  <a:rPr lang="en-US" dirty="0"/>
                  <a:t> </a:t>
                </a:r>
              </a:p>
              <a:p>
                <a14:m>
                  <m:oMath xmlns:m="http://schemas.openxmlformats.org/officeDocument/2006/math">
                    <m:f>
                      <m:fPr>
                        <m:ctrlPr>
                          <a:rPr lang="en-US" sz="2400" i="1">
                            <a:latin typeface="Cambria Math" panose="02040503050406030204" pitchFamily="18" charset="0"/>
                          </a:rPr>
                        </m:ctrlPr>
                      </m:fPr>
                      <m:num>
                        <m:func>
                          <m:funcPr>
                            <m:ctrlPr>
                              <a:rPr lang="en-US" sz="2400" i="1">
                                <a:latin typeface="Cambria Math" panose="02040503050406030204" pitchFamily="18" charset="0"/>
                              </a:rPr>
                            </m:ctrlPr>
                          </m:funcPr>
                          <m:fName>
                            <m:r>
                              <m:rPr>
                                <m:sty m:val="p"/>
                              </m:rPr>
                              <a:rPr lang="en-US" sz="2400">
                                <a:latin typeface="Cambria Math" panose="02040503050406030204" pitchFamily="18" charset="0"/>
                              </a:rPr>
                              <m:t>sin</m:t>
                            </m:r>
                          </m:fName>
                          <m:e>
                            <m:r>
                              <a:rPr lang="en-US" sz="2400" i="1">
                                <a:latin typeface="Cambria Math" panose="02040503050406030204" pitchFamily="18" charset="0"/>
                              </a:rPr>
                              <m:t>𝑖</m:t>
                            </m:r>
                            <m:r>
                              <a:rPr lang="en-US" sz="2400" i="1">
                                <a:latin typeface="Cambria Math" panose="02040503050406030204" pitchFamily="18" charset="0"/>
                              </a:rPr>
                              <m:t> </m:t>
                            </m:r>
                          </m:e>
                        </m:func>
                      </m:num>
                      <m:den>
                        <m:func>
                          <m:funcPr>
                            <m:ctrlPr>
                              <a:rPr lang="en-US" sz="2400" i="1">
                                <a:latin typeface="Cambria Math" panose="02040503050406030204" pitchFamily="18" charset="0"/>
                              </a:rPr>
                            </m:ctrlPr>
                          </m:funcPr>
                          <m:fName>
                            <m:r>
                              <m:rPr>
                                <m:sty m:val="p"/>
                              </m:rPr>
                              <a:rPr lang="en-US" sz="2400">
                                <a:latin typeface="Cambria Math" panose="02040503050406030204" pitchFamily="18" charset="0"/>
                              </a:rPr>
                              <m:t>sin</m:t>
                            </m:r>
                          </m:fName>
                          <m:e>
                            <m:r>
                              <a:rPr lang="en-US" sz="2400" i="1">
                                <a:latin typeface="Cambria Math" panose="02040503050406030204" pitchFamily="18" charset="0"/>
                              </a:rPr>
                              <m:t>𝑟</m:t>
                            </m:r>
                          </m:e>
                        </m:func>
                      </m:den>
                    </m:f>
                  </m:oMath>
                </a14:m>
                <a:r>
                  <a:rPr lang="en-US" sz="2400" dirty="0"/>
                  <a:t> = </a:t>
                </a:r>
                <a14:m>
                  <m:oMath xmlns:m="http://schemas.openxmlformats.org/officeDocument/2006/math">
                    <m:f>
                      <m:fPr>
                        <m:ctrlPr>
                          <a:rPr lang="en-US" sz="2400" i="1">
                            <a:latin typeface="Cambria Math" panose="02040503050406030204" pitchFamily="18" charset="0"/>
                          </a:rPr>
                        </m:ctrlPr>
                      </m:fPr>
                      <m:num>
                        <m:sSub>
                          <m:sSubPr>
                            <m:ctrlPr>
                              <a:rPr lang="en-US" sz="2400" i="1">
                                <a:latin typeface="Cambria Math" panose="02040503050406030204" pitchFamily="18" charset="0"/>
                              </a:rPr>
                            </m:ctrlPr>
                          </m:sSubPr>
                          <m:e>
                            <m:r>
                              <a:rPr lang="en-US" sz="2400" i="1">
                                <a:latin typeface="Cambria Math" panose="02040503050406030204" pitchFamily="18" charset="0"/>
                              </a:rPr>
                              <m:t>𝑛</m:t>
                            </m:r>
                          </m:e>
                          <m:sub>
                            <m:r>
                              <a:rPr lang="en-US" sz="2400" i="1">
                                <a:latin typeface="Cambria Math" panose="02040503050406030204" pitchFamily="18" charset="0"/>
                              </a:rPr>
                              <m:t>2</m:t>
                            </m:r>
                          </m:sub>
                        </m:sSub>
                      </m:num>
                      <m:den>
                        <m:sSub>
                          <m:sSubPr>
                            <m:ctrlPr>
                              <a:rPr lang="en-US" sz="2400" i="1">
                                <a:latin typeface="Cambria Math" panose="02040503050406030204" pitchFamily="18" charset="0"/>
                              </a:rPr>
                            </m:ctrlPr>
                          </m:sSubPr>
                          <m:e>
                            <m:r>
                              <a:rPr lang="en-US" sz="2400" i="1">
                                <a:latin typeface="Cambria Math" panose="02040503050406030204" pitchFamily="18" charset="0"/>
                              </a:rPr>
                              <m:t>𝑛</m:t>
                            </m:r>
                          </m:e>
                          <m:sub>
                            <m:r>
                              <a:rPr lang="en-US" sz="2400" i="1">
                                <a:latin typeface="Cambria Math" panose="02040503050406030204" pitchFamily="18" charset="0"/>
                              </a:rPr>
                              <m:t>1</m:t>
                            </m:r>
                          </m:sub>
                        </m:sSub>
                      </m:den>
                    </m:f>
                  </m:oMath>
                </a14:m>
                <a:r>
                  <a:rPr lang="en-US" sz="2400" dirty="0"/>
                  <a:t> </a:t>
                </a:r>
                <a14:m>
                  <m:oMath xmlns:m="http://schemas.openxmlformats.org/officeDocument/2006/math">
                    <m:groupChr>
                      <m:groupChrPr>
                        <m:chr m:val="⇒"/>
                        <m:vertJc m:val="bot"/>
                        <m:ctrlPr>
                          <a:rPr lang="en-US" sz="2400" i="1" dirty="0" smtClean="0">
                            <a:latin typeface="Cambria Math" panose="02040503050406030204" pitchFamily="18" charset="0"/>
                          </a:rPr>
                        </m:ctrlPr>
                      </m:groupChrPr>
                      <m:e>
                        <m:r>
                          <m:rPr>
                            <m:brk m:alnAt="2"/>
                          </m:rPr>
                          <a:rPr lang="en-US" sz="2400" b="0" i="1" dirty="0" smtClean="0">
                            <a:latin typeface="Cambria Math" panose="02040503050406030204" pitchFamily="18" charset="0"/>
                          </a:rPr>
                          <m:t> </m:t>
                        </m:r>
                      </m:e>
                    </m:groupChr>
                  </m:oMath>
                </a14:m>
                <a:r>
                  <a:rPr lang="en-US" sz="2400" dirty="0"/>
                  <a:t>  </a:t>
                </a:r>
                <a:r>
                  <a:rPr lang="en-US" dirty="0" err="1">
                    <a:latin typeface="+mn-lt"/>
                  </a:rPr>
                  <a:t>sinr</a:t>
                </a:r>
                <a:r>
                  <a:rPr lang="en-US" dirty="0">
                    <a:latin typeface="+mn-lt"/>
                  </a:rPr>
                  <a:t> = </a:t>
                </a:r>
                <a:r>
                  <a:rPr lang="en-US" dirty="0" err="1">
                    <a:latin typeface="+mn-lt"/>
                  </a:rPr>
                  <a:t>sini</a:t>
                </a:r>
                <a:r>
                  <a:rPr lang="en-US" dirty="0">
                    <a:latin typeface="+mn-lt"/>
                  </a:rPr>
                  <a:t>.</a:t>
                </a:r>
                <a:r>
                  <a:rPr lang="en-US" dirty="0"/>
                  <a:t> </a:t>
                </a:r>
                <a14:m>
                  <m:oMath xmlns:m="http://schemas.openxmlformats.org/officeDocument/2006/math">
                    <m:f>
                      <m:fPr>
                        <m:ctrlPr>
                          <a:rPr lang="en-US" sz="2400" i="1">
                            <a:latin typeface="Cambria Math" panose="02040503050406030204" pitchFamily="18" charset="0"/>
                          </a:rPr>
                        </m:ctrlPr>
                      </m:fPr>
                      <m:num>
                        <m:sSub>
                          <m:sSubPr>
                            <m:ctrlPr>
                              <a:rPr lang="en-US" sz="2400" i="1">
                                <a:latin typeface="Cambria Math" panose="02040503050406030204" pitchFamily="18" charset="0"/>
                              </a:rPr>
                            </m:ctrlPr>
                          </m:sSubPr>
                          <m:e>
                            <m:r>
                              <a:rPr lang="en-US" sz="2400" i="1">
                                <a:latin typeface="Cambria Math" panose="02040503050406030204" pitchFamily="18" charset="0"/>
                              </a:rPr>
                              <m:t>𝑛</m:t>
                            </m:r>
                          </m:e>
                          <m:sub>
                            <m:r>
                              <a:rPr lang="en-US" sz="2400" i="1">
                                <a:latin typeface="Cambria Math" panose="02040503050406030204" pitchFamily="18" charset="0"/>
                              </a:rPr>
                              <m:t>2</m:t>
                            </m:r>
                          </m:sub>
                        </m:sSub>
                      </m:num>
                      <m:den>
                        <m:sSub>
                          <m:sSubPr>
                            <m:ctrlPr>
                              <a:rPr lang="en-US" sz="2400" i="1">
                                <a:latin typeface="Cambria Math" panose="02040503050406030204" pitchFamily="18" charset="0"/>
                              </a:rPr>
                            </m:ctrlPr>
                          </m:sSubPr>
                          <m:e>
                            <m:r>
                              <a:rPr lang="en-US" sz="2400" i="1">
                                <a:latin typeface="Cambria Math" panose="02040503050406030204" pitchFamily="18" charset="0"/>
                              </a:rPr>
                              <m:t>𝑛</m:t>
                            </m:r>
                          </m:e>
                          <m:sub>
                            <m:r>
                              <a:rPr lang="en-US" sz="2400" i="1">
                                <a:latin typeface="Cambria Math" panose="02040503050406030204" pitchFamily="18" charset="0"/>
                              </a:rPr>
                              <m:t>1</m:t>
                            </m:r>
                          </m:sub>
                        </m:sSub>
                      </m:den>
                    </m:f>
                  </m:oMath>
                </a14:m>
                <a:r>
                  <a:rPr lang="en-US" dirty="0">
                    <a:latin typeface="+mn-lt"/>
                  </a:rPr>
                  <a:t> = sin30</a:t>
                </a:r>
                <a:r>
                  <a:rPr lang="en-US" baseline="30000" dirty="0">
                    <a:latin typeface="+mn-lt"/>
                  </a:rPr>
                  <a:t>o</a:t>
                </a:r>
                <a:r>
                  <a:rPr lang="en-US" dirty="0">
                    <a:latin typeface="+mn-lt"/>
                  </a:rPr>
                  <a:t>.</a:t>
                </a:r>
                <a14:m>
                  <m:oMath xmlns:m="http://schemas.openxmlformats.org/officeDocument/2006/math">
                    <m:f>
                      <m:fPr>
                        <m:ctrlPr>
                          <a:rPr lang="en-US" i="1">
                            <a:latin typeface="Cambria Math" panose="02040503050406030204" pitchFamily="18" charset="0"/>
                          </a:rPr>
                        </m:ctrlPr>
                      </m:fPr>
                      <m:num>
                        <m:r>
                          <m:rPr>
                            <m:nor/>
                          </m:rPr>
                          <a:rPr lang="en-US" dirty="0">
                            <a:latin typeface="+mn-lt"/>
                          </a:rPr>
                          <m:t>1,33</m:t>
                        </m:r>
                      </m:num>
                      <m:den>
                        <m:r>
                          <m:rPr>
                            <m:nor/>
                          </m:rPr>
                          <a:rPr lang="en-US" dirty="0">
                            <a:latin typeface="+mn-lt"/>
                          </a:rPr>
                          <m:t>1,00293</m:t>
                        </m:r>
                      </m:den>
                    </m:f>
                  </m:oMath>
                </a14:m>
                <a:r>
                  <a:rPr lang="en-US" dirty="0">
                    <a:latin typeface="+mn-lt"/>
                  </a:rPr>
                  <a:t> = 0,376 </a:t>
                </a:r>
              </a:p>
            </p:txBody>
          </p:sp>
        </mc:Choice>
        <mc:Fallback xmlns="">
          <p:sp>
            <p:nvSpPr>
              <p:cNvPr id="8" name="TextBox 7">
                <a:extLst>
                  <a:ext uri="{FF2B5EF4-FFF2-40B4-BE49-F238E27FC236}">
                    <a16:creationId xmlns:a16="http://schemas.microsoft.com/office/drawing/2014/main" id="{14E17E70-644B-B045-99FA-2D986814FF02}"/>
                  </a:ext>
                </a:extLst>
              </p:cNvPr>
              <p:cNvSpPr txBox="1">
                <a:spLocks noRot="1" noChangeAspect="1" noMove="1" noResize="1" noEditPoints="1" noAdjustHandles="1" noChangeArrowheads="1" noChangeShapeType="1" noTextEdit="1"/>
              </p:cNvSpPr>
              <p:nvPr/>
            </p:nvSpPr>
            <p:spPr>
              <a:xfrm>
                <a:off x="342000" y="3557615"/>
                <a:ext cx="6145200" cy="1302921"/>
              </a:xfrm>
              <a:prstGeom prst="rect">
                <a:avLst/>
              </a:prstGeom>
              <a:blipFill>
                <a:blip r:embed="rId6"/>
                <a:stretch>
                  <a:fillRect l="-992" r="-794" b="-1878"/>
                </a:stretch>
              </a:blipFill>
            </p:spPr>
            <p:txBody>
              <a:bodyPr/>
              <a:lstStyle/>
              <a:p>
                <a:r>
                  <a:rPr lang="en-US">
                    <a:noFill/>
                  </a:rPr>
                  <a:t> </a:t>
                </a:r>
              </a:p>
            </p:txBody>
          </p:sp>
        </mc:Fallback>
      </mc:AlternateContent>
      <p:pic>
        <p:nvPicPr>
          <p:cNvPr id="9" name="Graphic 8" descr="Line arrow Slight curve">
            <a:extLst>
              <a:ext uri="{FF2B5EF4-FFF2-40B4-BE49-F238E27FC236}">
                <a16:creationId xmlns:a16="http://schemas.microsoft.com/office/drawing/2014/main" id="{B6637744-6955-CCC2-837D-3CBB54B00DD9}"/>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6388200" y="4250336"/>
            <a:ext cx="610200" cy="610200"/>
          </a:xfrm>
          <a:prstGeom prst="rect">
            <a:avLst/>
          </a:prstGeom>
        </p:spPr>
      </p:pic>
    </p:spTree>
    <p:extLst>
      <p:ext uri="{BB962C8B-B14F-4D97-AF65-F5344CB8AC3E}">
        <p14:creationId xmlns:p14="http://schemas.microsoft.com/office/powerpoint/2010/main" val="100913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78"/>
                                        </p:tgtEl>
                                        <p:attrNameLst>
                                          <p:attrName>style.visibility</p:attrName>
                                        </p:attrNameLst>
                                      </p:cBhvr>
                                      <p:to>
                                        <p:strVal val="visible"/>
                                      </p:to>
                                    </p:set>
                                    <p:animEffect transition="in" filter="wipe(left)">
                                      <p:cBhvr>
                                        <p:cTn id="18" dur="500"/>
                                        <p:tgtEl>
                                          <p:spTgt spid="57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right)">
                                      <p:cBhvr>
                                        <p:cTn id="38" dur="500"/>
                                        <p:tgtEl>
                                          <p:spTgt spid="9"/>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580"/>
                                        </p:tgtEl>
                                        <p:attrNameLst>
                                          <p:attrName>style.visibility</p:attrName>
                                        </p:attrNameLst>
                                      </p:cBhvr>
                                      <p:to>
                                        <p:strVal val="visible"/>
                                      </p:to>
                                    </p:set>
                                    <p:animEffect transition="in" filter="wipe(left)">
                                      <p:cBhvr>
                                        <p:cTn id="42" dur="500"/>
                                        <p:tgtEl>
                                          <p:spTgt spid="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78" grpId="0" animBg="1"/>
      <p:bldP spid="580" grpId="0" animBg="1"/>
      <p:bldP spid="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grpSp>
        <p:nvGrpSpPr>
          <p:cNvPr id="363" name="Google Shape;363;p34"/>
          <p:cNvGrpSpPr/>
          <p:nvPr/>
        </p:nvGrpSpPr>
        <p:grpSpPr>
          <a:xfrm>
            <a:off x="8278452" y="2866844"/>
            <a:ext cx="258628" cy="258711"/>
            <a:chOff x="4370700" y="733563"/>
            <a:chExt cx="546550" cy="546727"/>
          </a:xfrm>
        </p:grpSpPr>
        <p:sp>
          <p:nvSpPr>
            <p:cNvPr id="364" name="Google Shape;364;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 name="Google Shape;337;p34"/>
          <p:cNvGrpSpPr/>
          <p:nvPr/>
        </p:nvGrpSpPr>
        <p:grpSpPr>
          <a:xfrm>
            <a:off x="8083514" y="158097"/>
            <a:ext cx="880188" cy="1261623"/>
            <a:chOff x="3550325" y="539500"/>
            <a:chExt cx="2259102" cy="3238099"/>
          </a:xfrm>
        </p:grpSpPr>
        <p:sp>
          <p:nvSpPr>
            <p:cNvPr id="338" name="Google Shape;338;p34"/>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4"/>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4"/>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4"/>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4"/>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4"/>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4"/>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4"/>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4"/>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4"/>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4"/>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4"/>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4"/>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4"/>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4"/>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4"/>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4"/>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4"/>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34"/>
          <p:cNvGrpSpPr/>
          <p:nvPr/>
        </p:nvGrpSpPr>
        <p:grpSpPr>
          <a:xfrm>
            <a:off x="8959239" y="263597"/>
            <a:ext cx="95524" cy="95555"/>
            <a:chOff x="4370700" y="733563"/>
            <a:chExt cx="546550" cy="546727"/>
          </a:xfrm>
        </p:grpSpPr>
        <p:sp>
          <p:nvSpPr>
            <p:cNvPr id="357" name="Google Shape;357;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34"/>
          <p:cNvGrpSpPr/>
          <p:nvPr/>
        </p:nvGrpSpPr>
        <p:grpSpPr>
          <a:xfrm>
            <a:off x="8182755" y="1388585"/>
            <a:ext cx="95524" cy="95555"/>
            <a:chOff x="4370700" y="733563"/>
            <a:chExt cx="546550" cy="546727"/>
          </a:xfrm>
        </p:grpSpPr>
        <p:sp>
          <p:nvSpPr>
            <p:cNvPr id="371" name="Google Shape;371;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 name="Google Shape;377;p34"/>
          <p:cNvGrpSpPr/>
          <p:nvPr/>
        </p:nvGrpSpPr>
        <p:grpSpPr>
          <a:xfrm>
            <a:off x="8750487" y="102802"/>
            <a:ext cx="175666" cy="175743"/>
            <a:chOff x="4370700" y="733563"/>
            <a:chExt cx="546550" cy="546727"/>
          </a:xfrm>
        </p:grpSpPr>
        <p:sp>
          <p:nvSpPr>
            <p:cNvPr id="378" name="Google Shape;378;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0197794B-231A-3724-54F9-9FD153192086}"/>
              </a:ext>
            </a:extLst>
          </p:cNvPr>
          <p:cNvSpPr txBox="1"/>
          <p:nvPr/>
        </p:nvSpPr>
        <p:spPr>
          <a:xfrm>
            <a:off x="3572601" y="290634"/>
            <a:ext cx="2396971" cy="76944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4800" b="0" i="0" u="none" strike="noStrike" cap="none" spc="-150" normalizeH="0" baseline="0">
                <a:ln>
                  <a:noFill/>
                </a:ln>
                <a:solidFill>
                  <a:srgbClr val="00A19D"/>
                </a:solidFill>
                <a:effectLst/>
                <a:uLnTx/>
                <a:uFillTx/>
                <a:latin typeface="Fira Sans Condensed Medium" panose="020B0603050000020004" pitchFamily="34" charset="0"/>
              </a:defRPr>
            </a:lvl1pPr>
          </a:lstStyle>
          <a:p>
            <a:r>
              <a:rPr lang="en-US" sz="4400" dirty="0">
                <a:solidFill>
                  <a:srgbClr val="001331"/>
                </a:solidFill>
                <a:latin typeface="Fira Sans Black" panose="020B0A03050000020004" pitchFamily="34" charset="0"/>
              </a:rPr>
              <a:t>BÀI </a:t>
            </a:r>
            <a:r>
              <a:rPr lang="vi-VN" sz="4400" dirty="0">
                <a:solidFill>
                  <a:srgbClr val="001331"/>
                </a:solidFill>
                <a:latin typeface="Fira Sans Black" panose="020B0A03050000020004" pitchFamily="34" charset="0"/>
              </a:rPr>
              <a:t>3</a:t>
            </a:r>
            <a:endParaRPr lang="en-US" sz="4400" dirty="0">
              <a:solidFill>
                <a:srgbClr val="001331"/>
              </a:solidFill>
              <a:latin typeface="Fira Sans Black" panose="020B0A03050000020004" pitchFamily="34" charset="0"/>
            </a:endParaRPr>
          </a:p>
        </p:txBody>
      </p:sp>
      <p:sp>
        <p:nvSpPr>
          <p:cNvPr id="7" name="TextBox 6">
            <a:extLst>
              <a:ext uri="{FF2B5EF4-FFF2-40B4-BE49-F238E27FC236}">
                <a16:creationId xmlns:a16="http://schemas.microsoft.com/office/drawing/2014/main" id="{9DD73547-6965-0D5D-A189-93C8715E8302}"/>
              </a:ext>
            </a:extLst>
          </p:cNvPr>
          <p:cNvSpPr txBox="1"/>
          <p:nvPr/>
        </p:nvSpPr>
        <p:spPr>
          <a:xfrm>
            <a:off x="799434" y="981363"/>
            <a:ext cx="7970400" cy="1754326"/>
          </a:xfrm>
          <a:prstGeom prst="rect">
            <a:avLst/>
          </a:prstGeom>
          <a:noFill/>
        </p:spPr>
        <p:txBody>
          <a:bodyPr wrap="square" rtlCol="0">
            <a:spAutoFit/>
          </a:bodyPr>
          <a:lstStyle/>
          <a:p>
            <a:pPr algn="ctr">
              <a:buClrTx/>
              <a:defRPr/>
            </a:pPr>
            <a:r>
              <a:rPr lang="en-US" sz="5400" spc="-150" noProof="0" dirty="0">
                <a:solidFill>
                  <a:srgbClr val="001331"/>
                </a:solidFill>
                <a:latin typeface="Fira Sans Black" panose="020B0A03050000020004" pitchFamily="34" charset="0"/>
              </a:rPr>
              <a:t>KHÚC XẠ </a:t>
            </a:r>
            <a:r>
              <a:rPr lang="en-US" sz="5400" kern="1200" dirty="0">
                <a:solidFill>
                  <a:srgbClr val="001331"/>
                </a:solidFill>
                <a:latin typeface="Fira Sans Black" panose="020B0A03050000020004" pitchFamily="34" charset="0"/>
              </a:rPr>
              <a:t>ÁNH SÁNG</a:t>
            </a:r>
            <a:r>
              <a:rPr lang="vi-VN" sz="5400" kern="1200" dirty="0">
                <a:solidFill>
                  <a:srgbClr val="001331"/>
                </a:solidFill>
                <a:latin typeface="Fira Sans Black" panose="020B0A03050000020004" pitchFamily="34" charset="0"/>
              </a:rPr>
              <a:t> VÀ </a:t>
            </a:r>
          </a:p>
          <a:p>
            <a:pPr algn="ctr">
              <a:buClrTx/>
              <a:defRPr/>
            </a:pPr>
            <a:r>
              <a:rPr lang="vi-VN" sz="5400" kern="1200" dirty="0">
                <a:solidFill>
                  <a:srgbClr val="001331"/>
                </a:solidFill>
                <a:latin typeface="Fira Sans Black" panose="020B0A03050000020004" pitchFamily="34" charset="0"/>
              </a:rPr>
              <a:t>PHẢN XẠ TOÀN PHẦN</a:t>
            </a:r>
            <a:endParaRPr lang="en-US" sz="5400" kern="1200" dirty="0">
              <a:solidFill>
                <a:srgbClr val="001331"/>
              </a:solidFill>
              <a:latin typeface="Fira Sans Black" panose="020B0A03050000020004" pitchFamily="34" charset="0"/>
            </a:endParaRPr>
          </a:p>
        </p:txBody>
      </p:sp>
      <p:grpSp>
        <p:nvGrpSpPr>
          <p:cNvPr id="3" name="Google Shape;363;p34">
            <a:extLst>
              <a:ext uri="{FF2B5EF4-FFF2-40B4-BE49-F238E27FC236}">
                <a16:creationId xmlns:a16="http://schemas.microsoft.com/office/drawing/2014/main" id="{C93B5816-03E5-CF0F-BC42-9D5DCDA77A3B}"/>
              </a:ext>
            </a:extLst>
          </p:cNvPr>
          <p:cNvGrpSpPr/>
          <p:nvPr/>
        </p:nvGrpSpPr>
        <p:grpSpPr>
          <a:xfrm>
            <a:off x="1180735" y="1106877"/>
            <a:ext cx="258628" cy="258711"/>
            <a:chOff x="4370700" y="733563"/>
            <a:chExt cx="546550" cy="546727"/>
          </a:xfrm>
        </p:grpSpPr>
        <p:sp>
          <p:nvSpPr>
            <p:cNvPr id="4" name="Google Shape;364;p34">
              <a:extLst>
                <a:ext uri="{FF2B5EF4-FFF2-40B4-BE49-F238E27FC236}">
                  <a16:creationId xmlns:a16="http://schemas.microsoft.com/office/drawing/2014/main" id="{D0AABE73-AEFE-4FA0-F912-57FA4DCA1DD8}"/>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65;p34">
              <a:extLst>
                <a:ext uri="{FF2B5EF4-FFF2-40B4-BE49-F238E27FC236}">
                  <a16:creationId xmlns:a16="http://schemas.microsoft.com/office/drawing/2014/main" id="{69EE177A-C575-3BE1-73DA-E0A3AD317296}"/>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66;p34">
              <a:extLst>
                <a:ext uri="{FF2B5EF4-FFF2-40B4-BE49-F238E27FC236}">
                  <a16:creationId xmlns:a16="http://schemas.microsoft.com/office/drawing/2014/main" id="{CBA51F39-A2D4-7E2B-6ECF-686E565474AB}"/>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67;p34">
              <a:extLst>
                <a:ext uri="{FF2B5EF4-FFF2-40B4-BE49-F238E27FC236}">
                  <a16:creationId xmlns:a16="http://schemas.microsoft.com/office/drawing/2014/main" id="{3F7816AF-97A9-96FD-BE02-AD3B75F0341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68;p34">
              <a:extLst>
                <a:ext uri="{FF2B5EF4-FFF2-40B4-BE49-F238E27FC236}">
                  <a16:creationId xmlns:a16="http://schemas.microsoft.com/office/drawing/2014/main" id="{EE1F69F2-30A0-3396-BE31-2C58DAEF056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69;p34">
              <a:extLst>
                <a:ext uri="{FF2B5EF4-FFF2-40B4-BE49-F238E27FC236}">
                  <a16:creationId xmlns:a16="http://schemas.microsoft.com/office/drawing/2014/main" id="{121A45D7-CA39-A046-C193-E887B65D62E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363;p34">
            <a:extLst>
              <a:ext uri="{FF2B5EF4-FFF2-40B4-BE49-F238E27FC236}">
                <a16:creationId xmlns:a16="http://schemas.microsoft.com/office/drawing/2014/main" id="{389D028C-2E28-01B4-79F4-DE872D115428}"/>
              </a:ext>
            </a:extLst>
          </p:cNvPr>
          <p:cNvGrpSpPr/>
          <p:nvPr/>
        </p:nvGrpSpPr>
        <p:grpSpPr>
          <a:xfrm>
            <a:off x="7347376" y="1253462"/>
            <a:ext cx="258628" cy="258711"/>
            <a:chOff x="4370700" y="733563"/>
            <a:chExt cx="546550" cy="546727"/>
          </a:xfrm>
        </p:grpSpPr>
        <p:sp>
          <p:nvSpPr>
            <p:cNvPr id="15" name="Google Shape;364;p34">
              <a:extLst>
                <a:ext uri="{FF2B5EF4-FFF2-40B4-BE49-F238E27FC236}">
                  <a16:creationId xmlns:a16="http://schemas.microsoft.com/office/drawing/2014/main" id="{EC5F29C1-1458-812D-C1CE-DBE3B2413175}"/>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65;p34">
              <a:extLst>
                <a:ext uri="{FF2B5EF4-FFF2-40B4-BE49-F238E27FC236}">
                  <a16:creationId xmlns:a16="http://schemas.microsoft.com/office/drawing/2014/main" id="{F4DDD469-DE0E-17A3-E843-2F3BA7786022}"/>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66;p34">
              <a:extLst>
                <a:ext uri="{FF2B5EF4-FFF2-40B4-BE49-F238E27FC236}">
                  <a16:creationId xmlns:a16="http://schemas.microsoft.com/office/drawing/2014/main" id="{E00F0497-031F-2AB7-1F0D-B62CCCE84004}"/>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7;p34">
              <a:extLst>
                <a:ext uri="{FF2B5EF4-FFF2-40B4-BE49-F238E27FC236}">
                  <a16:creationId xmlns:a16="http://schemas.microsoft.com/office/drawing/2014/main" id="{74969B4C-3A92-7C88-D220-0B7C9F1CB845}"/>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8;p34">
              <a:extLst>
                <a:ext uri="{FF2B5EF4-FFF2-40B4-BE49-F238E27FC236}">
                  <a16:creationId xmlns:a16="http://schemas.microsoft.com/office/drawing/2014/main" id="{E03CEAAD-2DF8-10B3-23EC-13154A0616A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9;p34">
              <a:extLst>
                <a:ext uri="{FF2B5EF4-FFF2-40B4-BE49-F238E27FC236}">
                  <a16:creationId xmlns:a16="http://schemas.microsoft.com/office/drawing/2014/main" id="{EDC18FF8-3052-4219-14ED-6FF8A16F25DC}"/>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363;p34">
            <a:extLst>
              <a:ext uri="{FF2B5EF4-FFF2-40B4-BE49-F238E27FC236}">
                <a16:creationId xmlns:a16="http://schemas.microsoft.com/office/drawing/2014/main" id="{8AF32CAB-9624-D6A0-B35A-6CA46E90A122}"/>
              </a:ext>
            </a:extLst>
          </p:cNvPr>
          <p:cNvGrpSpPr/>
          <p:nvPr/>
        </p:nvGrpSpPr>
        <p:grpSpPr>
          <a:xfrm>
            <a:off x="4631656" y="223542"/>
            <a:ext cx="258628" cy="258711"/>
            <a:chOff x="4370700" y="733563"/>
            <a:chExt cx="546550" cy="546727"/>
          </a:xfrm>
        </p:grpSpPr>
        <p:sp>
          <p:nvSpPr>
            <p:cNvPr id="22" name="Google Shape;364;p34">
              <a:extLst>
                <a:ext uri="{FF2B5EF4-FFF2-40B4-BE49-F238E27FC236}">
                  <a16:creationId xmlns:a16="http://schemas.microsoft.com/office/drawing/2014/main" id="{FE56E89A-E653-43CB-566B-EED1FC7163A1}"/>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65;p34">
              <a:extLst>
                <a:ext uri="{FF2B5EF4-FFF2-40B4-BE49-F238E27FC236}">
                  <a16:creationId xmlns:a16="http://schemas.microsoft.com/office/drawing/2014/main" id="{79CDECAB-4B13-15D6-A5D3-61BFA4E0719C}"/>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66;p34">
              <a:extLst>
                <a:ext uri="{FF2B5EF4-FFF2-40B4-BE49-F238E27FC236}">
                  <a16:creationId xmlns:a16="http://schemas.microsoft.com/office/drawing/2014/main" id="{64DEC4BA-73FE-D09C-0BA4-107CA89AF5C8}"/>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67;p34">
              <a:extLst>
                <a:ext uri="{FF2B5EF4-FFF2-40B4-BE49-F238E27FC236}">
                  <a16:creationId xmlns:a16="http://schemas.microsoft.com/office/drawing/2014/main" id="{AF1F6B97-0BFF-BBD7-7B6A-26228F83D75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8;p34">
              <a:extLst>
                <a:ext uri="{FF2B5EF4-FFF2-40B4-BE49-F238E27FC236}">
                  <a16:creationId xmlns:a16="http://schemas.microsoft.com/office/drawing/2014/main" id="{FF080E8F-1E0A-AEC2-B8C0-99D72799AA6F}"/>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9;p34">
              <a:extLst>
                <a:ext uri="{FF2B5EF4-FFF2-40B4-BE49-F238E27FC236}">
                  <a16:creationId xmlns:a16="http://schemas.microsoft.com/office/drawing/2014/main" id="{6C26FF4C-95B4-49E6-C2E0-03F6A93A47E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363;p34">
            <a:extLst>
              <a:ext uri="{FF2B5EF4-FFF2-40B4-BE49-F238E27FC236}">
                <a16:creationId xmlns:a16="http://schemas.microsoft.com/office/drawing/2014/main" id="{08FADA6E-05D0-7EF1-0AD8-E2C586A48D5A}"/>
              </a:ext>
            </a:extLst>
          </p:cNvPr>
          <p:cNvGrpSpPr/>
          <p:nvPr/>
        </p:nvGrpSpPr>
        <p:grpSpPr>
          <a:xfrm>
            <a:off x="6291545" y="4002151"/>
            <a:ext cx="258628" cy="258711"/>
            <a:chOff x="4370700" y="733563"/>
            <a:chExt cx="546550" cy="546727"/>
          </a:xfrm>
        </p:grpSpPr>
        <p:sp>
          <p:nvSpPr>
            <p:cNvPr id="29" name="Google Shape;364;p34">
              <a:extLst>
                <a:ext uri="{FF2B5EF4-FFF2-40B4-BE49-F238E27FC236}">
                  <a16:creationId xmlns:a16="http://schemas.microsoft.com/office/drawing/2014/main" id="{23D87C70-F451-A76E-0C0A-6422F542B978}"/>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65;p34">
              <a:extLst>
                <a:ext uri="{FF2B5EF4-FFF2-40B4-BE49-F238E27FC236}">
                  <a16:creationId xmlns:a16="http://schemas.microsoft.com/office/drawing/2014/main" id="{C74DA889-AFDD-573F-43A0-182710CA407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66;p34">
              <a:extLst>
                <a:ext uri="{FF2B5EF4-FFF2-40B4-BE49-F238E27FC236}">
                  <a16:creationId xmlns:a16="http://schemas.microsoft.com/office/drawing/2014/main" id="{CE883650-3A00-D32A-B8DC-E6800B1BD8B1}"/>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67;p34">
              <a:extLst>
                <a:ext uri="{FF2B5EF4-FFF2-40B4-BE49-F238E27FC236}">
                  <a16:creationId xmlns:a16="http://schemas.microsoft.com/office/drawing/2014/main" id="{2976BD00-BDCA-5389-53A1-AEC06A701847}"/>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68;p34">
              <a:extLst>
                <a:ext uri="{FF2B5EF4-FFF2-40B4-BE49-F238E27FC236}">
                  <a16:creationId xmlns:a16="http://schemas.microsoft.com/office/drawing/2014/main" id="{1E0958D7-EE47-3CBD-FD64-9ED61290DE9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69;p34">
              <a:extLst>
                <a:ext uri="{FF2B5EF4-FFF2-40B4-BE49-F238E27FC236}">
                  <a16:creationId xmlns:a16="http://schemas.microsoft.com/office/drawing/2014/main" id="{04B1D128-A10A-BC2E-7036-2068698D26B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27" name="Picture 326">
            <a:extLst>
              <a:ext uri="{FF2B5EF4-FFF2-40B4-BE49-F238E27FC236}">
                <a16:creationId xmlns:a16="http://schemas.microsoft.com/office/drawing/2014/main" id="{FFE81902-D0C6-6FB7-4C02-D3D162C019EC}"/>
              </a:ext>
            </a:extLst>
          </p:cNvPr>
          <p:cNvPicPr>
            <a:picLocks noChangeAspect="1"/>
          </p:cNvPicPr>
          <p:nvPr/>
        </p:nvPicPr>
        <p:blipFill rotWithShape="1">
          <a:blip r:embed="rId3"/>
          <a:srcRect l="14" t="29762" r="-14" b="20357"/>
          <a:stretch/>
        </p:blipFill>
        <p:spPr>
          <a:xfrm>
            <a:off x="1530483" y="2143538"/>
            <a:ext cx="6438193" cy="3211426"/>
          </a:xfrm>
          <a:prstGeom prst="rect">
            <a:avLst/>
          </a:prstGeom>
        </p:spPr>
      </p:pic>
      <p:grpSp>
        <p:nvGrpSpPr>
          <p:cNvPr id="328" name="Google Shape;356;p34">
            <a:extLst>
              <a:ext uri="{FF2B5EF4-FFF2-40B4-BE49-F238E27FC236}">
                <a16:creationId xmlns:a16="http://schemas.microsoft.com/office/drawing/2014/main" id="{25B687E8-7996-1A0A-0705-4B217B962272}"/>
              </a:ext>
            </a:extLst>
          </p:cNvPr>
          <p:cNvGrpSpPr/>
          <p:nvPr/>
        </p:nvGrpSpPr>
        <p:grpSpPr>
          <a:xfrm>
            <a:off x="618353" y="2385136"/>
            <a:ext cx="95524" cy="95555"/>
            <a:chOff x="4370700" y="733563"/>
            <a:chExt cx="546550" cy="546727"/>
          </a:xfrm>
        </p:grpSpPr>
        <p:sp>
          <p:nvSpPr>
            <p:cNvPr id="329" name="Google Shape;357;p34">
              <a:extLst>
                <a:ext uri="{FF2B5EF4-FFF2-40B4-BE49-F238E27FC236}">
                  <a16:creationId xmlns:a16="http://schemas.microsoft.com/office/drawing/2014/main" id="{E5FDAEFA-2169-2558-0D30-4B6E7FB6B317}"/>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58;p34">
              <a:extLst>
                <a:ext uri="{FF2B5EF4-FFF2-40B4-BE49-F238E27FC236}">
                  <a16:creationId xmlns:a16="http://schemas.microsoft.com/office/drawing/2014/main" id="{48ADCCDD-91A6-9552-7B5E-8CB4C910659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59;p34">
              <a:extLst>
                <a:ext uri="{FF2B5EF4-FFF2-40B4-BE49-F238E27FC236}">
                  <a16:creationId xmlns:a16="http://schemas.microsoft.com/office/drawing/2014/main" id="{E5EDDCF5-7641-51D0-5131-F3820E17105F}"/>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60;p34">
              <a:extLst>
                <a:ext uri="{FF2B5EF4-FFF2-40B4-BE49-F238E27FC236}">
                  <a16:creationId xmlns:a16="http://schemas.microsoft.com/office/drawing/2014/main" id="{49CD2A66-8867-21FD-4D48-7235E6C6329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61;p34">
              <a:extLst>
                <a:ext uri="{FF2B5EF4-FFF2-40B4-BE49-F238E27FC236}">
                  <a16:creationId xmlns:a16="http://schemas.microsoft.com/office/drawing/2014/main" id="{E189DB41-A758-8AEF-CD9B-1E5C587ABBD4}"/>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62;p34">
              <a:extLst>
                <a:ext uri="{FF2B5EF4-FFF2-40B4-BE49-F238E27FC236}">
                  <a16:creationId xmlns:a16="http://schemas.microsoft.com/office/drawing/2014/main" id="{E76A27CE-089C-3EA1-E474-5D54433BA179}"/>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 name="Google Shape;377;p34">
            <a:extLst>
              <a:ext uri="{FF2B5EF4-FFF2-40B4-BE49-F238E27FC236}">
                <a16:creationId xmlns:a16="http://schemas.microsoft.com/office/drawing/2014/main" id="{B15652E9-3ABC-8EDD-A614-8856C90EDD6E}"/>
              </a:ext>
            </a:extLst>
          </p:cNvPr>
          <p:cNvGrpSpPr/>
          <p:nvPr/>
        </p:nvGrpSpPr>
        <p:grpSpPr>
          <a:xfrm>
            <a:off x="409601" y="2224341"/>
            <a:ext cx="175666" cy="175743"/>
            <a:chOff x="4370700" y="733563"/>
            <a:chExt cx="546550" cy="546727"/>
          </a:xfrm>
        </p:grpSpPr>
        <p:sp>
          <p:nvSpPr>
            <p:cNvPr id="336" name="Google Shape;378;p34">
              <a:extLst>
                <a:ext uri="{FF2B5EF4-FFF2-40B4-BE49-F238E27FC236}">
                  <a16:creationId xmlns:a16="http://schemas.microsoft.com/office/drawing/2014/main" id="{37996908-0624-A9C2-5C59-D809F52D2EC4}"/>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79;p34">
              <a:extLst>
                <a:ext uri="{FF2B5EF4-FFF2-40B4-BE49-F238E27FC236}">
                  <a16:creationId xmlns:a16="http://schemas.microsoft.com/office/drawing/2014/main" id="{63F655C0-7667-3882-D8B4-5323D7F20666}"/>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0;p34">
              <a:extLst>
                <a:ext uri="{FF2B5EF4-FFF2-40B4-BE49-F238E27FC236}">
                  <a16:creationId xmlns:a16="http://schemas.microsoft.com/office/drawing/2014/main" id="{F1B0B53A-C4FD-4AF5-F074-40B04038FA81}"/>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1;p34">
              <a:extLst>
                <a:ext uri="{FF2B5EF4-FFF2-40B4-BE49-F238E27FC236}">
                  <a16:creationId xmlns:a16="http://schemas.microsoft.com/office/drawing/2014/main" id="{7B7709FD-62C7-F40C-CE5D-555F6C371E09}"/>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2;p34">
              <a:extLst>
                <a:ext uri="{FF2B5EF4-FFF2-40B4-BE49-F238E27FC236}">
                  <a16:creationId xmlns:a16="http://schemas.microsoft.com/office/drawing/2014/main" id="{BE053E7A-B148-118F-9019-111C9430D360}"/>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3;p34">
              <a:extLst>
                <a:ext uri="{FF2B5EF4-FFF2-40B4-BE49-F238E27FC236}">
                  <a16:creationId xmlns:a16="http://schemas.microsoft.com/office/drawing/2014/main" id="{15DDC1EC-28D2-9528-80A4-894FDC27124B}"/>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 name="Google Shape;356;p34">
            <a:extLst>
              <a:ext uri="{FF2B5EF4-FFF2-40B4-BE49-F238E27FC236}">
                <a16:creationId xmlns:a16="http://schemas.microsoft.com/office/drawing/2014/main" id="{0632C7B4-EC42-3462-8ED3-884DCFCD02DE}"/>
              </a:ext>
            </a:extLst>
          </p:cNvPr>
          <p:cNvGrpSpPr/>
          <p:nvPr/>
        </p:nvGrpSpPr>
        <p:grpSpPr>
          <a:xfrm>
            <a:off x="3448638" y="2472246"/>
            <a:ext cx="95524" cy="95555"/>
            <a:chOff x="4370700" y="733563"/>
            <a:chExt cx="546550" cy="546727"/>
          </a:xfrm>
        </p:grpSpPr>
        <p:sp>
          <p:nvSpPr>
            <p:cNvPr id="390" name="Google Shape;357;p34">
              <a:extLst>
                <a:ext uri="{FF2B5EF4-FFF2-40B4-BE49-F238E27FC236}">
                  <a16:creationId xmlns:a16="http://schemas.microsoft.com/office/drawing/2014/main" id="{45AC4E95-E776-CC76-3039-BC49122FD86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58;p34">
              <a:extLst>
                <a:ext uri="{FF2B5EF4-FFF2-40B4-BE49-F238E27FC236}">
                  <a16:creationId xmlns:a16="http://schemas.microsoft.com/office/drawing/2014/main" id="{012B1001-C7DF-89A3-5D56-67162BE14996}"/>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59;p34">
              <a:extLst>
                <a:ext uri="{FF2B5EF4-FFF2-40B4-BE49-F238E27FC236}">
                  <a16:creationId xmlns:a16="http://schemas.microsoft.com/office/drawing/2014/main" id="{4DAE6DFA-F0A1-D706-996F-F47598C5C07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60;p34">
              <a:extLst>
                <a:ext uri="{FF2B5EF4-FFF2-40B4-BE49-F238E27FC236}">
                  <a16:creationId xmlns:a16="http://schemas.microsoft.com/office/drawing/2014/main" id="{8B65EDF5-89B0-7F41-2467-85A19DF2F153}"/>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61;p34">
              <a:extLst>
                <a:ext uri="{FF2B5EF4-FFF2-40B4-BE49-F238E27FC236}">
                  <a16:creationId xmlns:a16="http://schemas.microsoft.com/office/drawing/2014/main" id="{FDF2B91A-010D-4CEC-6728-15DCE750E1AC}"/>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62;p34">
              <a:extLst>
                <a:ext uri="{FF2B5EF4-FFF2-40B4-BE49-F238E27FC236}">
                  <a16:creationId xmlns:a16="http://schemas.microsoft.com/office/drawing/2014/main" id="{A0533C9A-2C03-9D22-5B15-49EC7B5E6E4F}"/>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77;p34">
            <a:extLst>
              <a:ext uri="{FF2B5EF4-FFF2-40B4-BE49-F238E27FC236}">
                <a16:creationId xmlns:a16="http://schemas.microsoft.com/office/drawing/2014/main" id="{A1240EC5-DC75-6781-75C7-CC586D62037E}"/>
              </a:ext>
            </a:extLst>
          </p:cNvPr>
          <p:cNvGrpSpPr/>
          <p:nvPr/>
        </p:nvGrpSpPr>
        <p:grpSpPr>
          <a:xfrm>
            <a:off x="3239886" y="2311451"/>
            <a:ext cx="175666" cy="175743"/>
            <a:chOff x="4370700" y="733563"/>
            <a:chExt cx="546550" cy="546727"/>
          </a:xfrm>
        </p:grpSpPr>
        <p:sp>
          <p:nvSpPr>
            <p:cNvPr id="397" name="Google Shape;378;p34">
              <a:extLst>
                <a:ext uri="{FF2B5EF4-FFF2-40B4-BE49-F238E27FC236}">
                  <a16:creationId xmlns:a16="http://schemas.microsoft.com/office/drawing/2014/main" id="{547B5579-5311-5414-CD2E-C432FC0281A3}"/>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79;p34">
              <a:extLst>
                <a:ext uri="{FF2B5EF4-FFF2-40B4-BE49-F238E27FC236}">
                  <a16:creationId xmlns:a16="http://schemas.microsoft.com/office/drawing/2014/main" id="{06999303-2EB9-B18A-3978-87E2B619237B}"/>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80;p34">
              <a:extLst>
                <a:ext uri="{FF2B5EF4-FFF2-40B4-BE49-F238E27FC236}">
                  <a16:creationId xmlns:a16="http://schemas.microsoft.com/office/drawing/2014/main" id="{EF10F08F-D8CF-A67D-AE09-83DE7CAE99C8}"/>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381;p34">
              <a:extLst>
                <a:ext uri="{FF2B5EF4-FFF2-40B4-BE49-F238E27FC236}">
                  <a16:creationId xmlns:a16="http://schemas.microsoft.com/office/drawing/2014/main" id="{DE7C0190-4508-24EE-1673-7549AB0F812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382;p34">
              <a:extLst>
                <a:ext uri="{FF2B5EF4-FFF2-40B4-BE49-F238E27FC236}">
                  <a16:creationId xmlns:a16="http://schemas.microsoft.com/office/drawing/2014/main" id="{CAEBA768-1E2B-7B75-E6EE-8160372106E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383;p34">
              <a:extLst>
                <a:ext uri="{FF2B5EF4-FFF2-40B4-BE49-F238E27FC236}">
                  <a16:creationId xmlns:a16="http://schemas.microsoft.com/office/drawing/2014/main" id="{6E1E0C34-482D-69DE-A05D-05D006D108E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3" name="Google Shape;363;p34">
            <a:extLst>
              <a:ext uri="{FF2B5EF4-FFF2-40B4-BE49-F238E27FC236}">
                <a16:creationId xmlns:a16="http://schemas.microsoft.com/office/drawing/2014/main" id="{B7324DD0-EDEB-FAE6-B82E-63362E860BDA}"/>
              </a:ext>
            </a:extLst>
          </p:cNvPr>
          <p:cNvGrpSpPr/>
          <p:nvPr/>
        </p:nvGrpSpPr>
        <p:grpSpPr>
          <a:xfrm>
            <a:off x="778296" y="4043359"/>
            <a:ext cx="258628" cy="258711"/>
            <a:chOff x="4370700" y="733563"/>
            <a:chExt cx="546550" cy="546727"/>
          </a:xfrm>
        </p:grpSpPr>
        <p:sp>
          <p:nvSpPr>
            <p:cNvPr id="404" name="Google Shape;364;p34">
              <a:extLst>
                <a:ext uri="{FF2B5EF4-FFF2-40B4-BE49-F238E27FC236}">
                  <a16:creationId xmlns:a16="http://schemas.microsoft.com/office/drawing/2014/main" id="{D80C82F7-747A-001E-54ED-8BEB15E413F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365;p34">
              <a:extLst>
                <a:ext uri="{FF2B5EF4-FFF2-40B4-BE49-F238E27FC236}">
                  <a16:creationId xmlns:a16="http://schemas.microsoft.com/office/drawing/2014/main" id="{8C29F20C-339B-8E3F-8AED-61ED53558AD2}"/>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366;p34">
              <a:extLst>
                <a:ext uri="{FF2B5EF4-FFF2-40B4-BE49-F238E27FC236}">
                  <a16:creationId xmlns:a16="http://schemas.microsoft.com/office/drawing/2014/main" id="{0FECC5F3-2BA0-9797-A0D5-F973861BB230}"/>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367;p34">
              <a:extLst>
                <a:ext uri="{FF2B5EF4-FFF2-40B4-BE49-F238E27FC236}">
                  <a16:creationId xmlns:a16="http://schemas.microsoft.com/office/drawing/2014/main" id="{3FA0516A-DF60-559E-D6FA-9E6C29E9C7F5}"/>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368;p34">
              <a:extLst>
                <a:ext uri="{FF2B5EF4-FFF2-40B4-BE49-F238E27FC236}">
                  <a16:creationId xmlns:a16="http://schemas.microsoft.com/office/drawing/2014/main" id="{0386598D-94E9-882E-389D-4A5566110DC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369;p34">
              <a:extLst>
                <a:ext uri="{FF2B5EF4-FFF2-40B4-BE49-F238E27FC236}">
                  <a16:creationId xmlns:a16="http://schemas.microsoft.com/office/drawing/2014/main" id="{6A24288C-AA01-AE30-F82A-73BCA7C9513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356;p34">
            <a:extLst>
              <a:ext uri="{FF2B5EF4-FFF2-40B4-BE49-F238E27FC236}">
                <a16:creationId xmlns:a16="http://schemas.microsoft.com/office/drawing/2014/main" id="{492A8F8F-1CF4-ED68-10F5-43423228B727}"/>
              </a:ext>
            </a:extLst>
          </p:cNvPr>
          <p:cNvGrpSpPr/>
          <p:nvPr/>
        </p:nvGrpSpPr>
        <p:grpSpPr>
          <a:xfrm>
            <a:off x="6670029" y="725086"/>
            <a:ext cx="95524" cy="95555"/>
            <a:chOff x="4370700" y="733563"/>
            <a:chExt cx="546550" cy="546727"/>
          </a:xfrm>
        </p:grpSpPr>
        <p:sp>
          <p:nvSpPr>
            <p:cNvPr id="418" name="Google Shape;357;p34">
              <a:extLst>
                <a:ext uri="{FF2B5EF4-FFF2-40B4-BE49-F238E27FC236}">
                  <a16:creationId xmlns:a16="http://schemas.microsoft.com/office/drawing/2014/main" id="{9C635DCD-6B69-717C-71C7-311D478E55F4}"/>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358;p34">
              <a:extLst>
                <a:ext uri="{FF2B5EF4-FFF2-40B4-BE49-F238E27FC236}">
                  <a16:creationId xmlns:a16="http://schemas.microsoft.com/office/drawing/2014/main" id="{77D68F5E-14A2-C2B4-E5CE-FED563B3C13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359;p34">
              <a:extLst>
                <a:ext uri="{FF2B5EF4-FFF2-40B4-BE49-F238E27FC236}">
                  <a16:creationId xmlns:a16="http://schemas.microsoft.com/office/drawing/2014/main" id="{43313F59-363F-DB02-E91A-F4CF3642E697}"/>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360;p34">
              <a:extLst>
                <a:ext uri="{FF2B5EF4-FFF2-40B4-BE49-F238E27FC236}">
                  <a16:creationId xmlns:a16="http://schemas.microsoft.com/office/drawing/2014/main" id="{213FE041-C3D2-401E-2678-46D428845EA7}"/>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361;p34">
              <a:extLst>
                <a:ext uri="{FF2B5EF4-FFF2-40B4-BE49-F238E27FC236}">
                  <a16:creationId xmlns:a16="http://schemas.microsoft.com/office/drawing/2014/main" id="{16C9F953-192C-CB60-0F2B-FB177FF5AE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362;p34">
              <a:extLst>
                <a:ext uri="{FF2B5EF4-FFF2-40B4-BE49-F238E27FC236}">
                  <a16:creationId xmlns:a16="http://schemas.microsoft.com/office/drawing/2014/main" id="{E34C6111-5781-79CE-06F2-8497AAEC42AC}"/>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377;p34">
            <a:extLst>
              <a:ext uri="{FF2B5EF4-FFF2-40B4-BE49-F238E27FC236}">
                <a16:creationId xmlns:a16="http://schemas.microsoft.com/office/drawing/2014/main" id="{92B003DD-1996-E6D0-E514-1368F4966D39}"/>
              </a:ext>
            </a:extLst>
          </p:cNvPr>
          <p:cNvGrpSpPr/>
          <p:nvPr/>
        </p:nvGrpSpPr>
        <p:grpSpPr>
          <a:xfrm>
            <a:off x="6461277" y="564291"/>
            <a:ext cx="175666" cy="175743"/>
            <a:chOff x="4370700" y="733563"/>
            <a:chExt cx="546550" cy="546727"/>
          </a:xfrm>
        </p:grpSpPr>
        <p:sp>
          <p:nvSpPr>
            <p:cNvPr id="425" name="Google Shape;378;p34">
              <a:extLst>
                <a:ext uri="{FF2B5EF4-FFF2-40B4-BE49-F238E27FC236}">
                  <a16:creationId xmlns:a16="http://schemas.microsoft.com/office/drawing/2014/main" id="{1FFBA278-3F79-7C16-F5C0-857096662884}"/>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379;p34">
              <a:extLst>
                <a:ext uri="{FF2B5EF4-FFF2-40B4-BE49-F238E27FC236}">
                  <a16:creationId xmlns:a16="http://schemas.microsoft.com/office/drawing/2014/main" id="{2AE4088A-1378-7A67-862E-27EDB9342081}"/>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380;p34">
              <a:extLst>
                <a:ext uri="{FF2B5EF4-FFF2-40B4-BE49-F238E27FC236}">
                  <a16:creationId xmlns:a16="http://schemas.microsoft.com/office/drawing/2014/main" id="{9A03CE51-A9FF-3D33-BB6B-3080899829E5}"/>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381;p34">
              <a:extLst>
                <a:ext uri="{FF2B5EF4-FFF2-40B4-BE49-F238E27FC236}">
                  <a16:creationId xmlns:a16="http://schemas.microsoft.com/office/drawing/2014/main" id="{11BE05EA-1566-50F6-D394-B56583E53192}"/>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382;p34">
              <a:extLst>
                <a:ext uri="{FF2B5EF4-FFF2-40B4-BE49-F238E27FC236}">
                  <a16:creationId xmlns:a16="http://schemas.microsoft.com/office/drawing/2014/main" id="{C1EC2233-5B83-1146-F1C4-087FAFDC1F3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383;p34">
              <a:extLst>
                <a:ext uri="{FF2B5EF4-FFF2-40B4-BE49-F238E27FC236}">
                  <a16:creationId xmlns:a16="http://schemas.microsoft.com/office/drawing/2014/main" id="{F2CFCC37-08C6-377E-17B8-0EFCAAE4317C}"/>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pic>
        <p:nvPicPr>
          <p:cNvPr id="3" name="Picture 2">
            <a:extLst>
              <a:ext uri="{FF2B5EF4-FFF2-40B4-BE49-F238E27FC236}">
                <a16:creationId xmlns:a16="http://schemas.microsoft.com/office/drawing/2014/main" id="{17F6442B-5927-3BF8-21CB-8D964AFB29C2}"/>
              </a:ext>
            </a:extLst>
          </p:cNvPr>
          <p:cNvPicPr>
            <a:picLocks noChangeAspect="1"/>
          </p:cNvPicPr>
          <p:nvPr/>
        </p:nvPicPr>
        <p:blipFill>
          <a:blip r:embed="rId3"/>
          <a:stretch>
            <a:fillRect/>
          </a:stretch>
        </p:blipFill>
        <p:spPr>
          <a:xfrm>
            <a:off x="0" y="386586"/>
            <a:ext cx="4899753" cy="4308774"/>
          </a:xfrm>
          <a:prstGeom prst="rect">
            <a:avLst/>
          </a:prstGeom>
        </p:spPr>
      </p:pic>
      <p:sp>
        <p:nvSpPr>
          <p:cNvPr id="17" name="TextBox 16">
            <a:extLst>
              <a:ext uri="{FF2B5EF4-FFF2-40B4-BE49-F238E27FC236}">
                <a16:creationId xmlns:a16="http://schemas.microsoft.com/office/drawing/2014/main" id="{8E82CF53-E3BC-7D77-0BE8-B746204A3F72}"/>
              </a:ext>
            </a:extLst>
          </p:cNvPr>
          <p:cNvSpPr txBox="1"/>
          <p:nvPr/>
        </p:nvSpPr>
        <p:spPr>
          <a:xfrm>
            <a:off x="-91711" y="369972"/>
            <a:ext cx="2187494" cy="584775"/>
          </a:xfrm>
          <a:prstGeom prst="rect">
            <a:avLst/>
          </a:prstGeom>
          <a:noFill/>
        </p:spPr>
        <p:txBody>
          <a:bodyPr wrap="square" rtlCol="0">
            <a:spAutoFit/>
          </a:bodyPr>
          <a:lstStyle>
            <a:defPPr marR="0" lvl="0" algn="l" rtl="0">
              <a:lnSpc>
                <a:spcPct val="100000"/>
              </a:lnSpc>
              <a:spcBef>
                <a:spcPts val="0"/>
              </a:spcBef>
              <a:spcAft>
                <a:spcPts val="0"/>
              </a:spcAft>
            </a:defPPr>
            <a:lvl1pPr algn="ctr">
              <a:defRPr sz="3200">
                <a:solidFill>
                  <a:srgbClr val="532CC7"/>
                </a:solidFill>
                <a:latin typeface="Fira Sans Condensed Medium" panose="020B0603050000020004" pitchFamily="34" charset="0"/>
              </a:defRPr>
            </a:lvl1pPr>
          </a:lstStyle>
          <a:p>
            <a:r>
              <a:rPr lang="en-US" dirty="0" err="1"/>
              <a:t>Vận</a:t>
            </a:r>
            <a:r>
              <a:rPr lang="en-US" dirty="0"/>
              <a:t> </a:t>
            </a:r>
            <a:r>
              <a:rPr lang="en-US" dirty="0" err="1"/>
              <a:t>dụng</a:t>
            </a:r>
            <a:endParaRPr lang="en-US" dirty="0"/>
          </a:p>
        </p:txBody>
      </p:sp>
      <p:sp>
        <p:nvSpPr>
          <p:cNvPr id="20" name="TextBox 19">
            <a:extLst>
              <a:ext uri="{FF2B5EF4-FFF2-40B4-BE49-F238E27FC236}">
                <a16:creationId xmlns:a16="http://schemas.microsoft.com/office/drawing/2014/main" id="{5E3A3DDF-AD6E-62D5-55F8-82693EB4F2EF}"/>
              </a:ext>
            </a:extLst>
          </p:cNvPr>
          <p:cNvSpPr txBox="1"/>
          <p:nvPr/>
        </p:nvSpPr>
        <p:spPr>
          <a:xfrm>
            <a:off x="4507773" y="1508216"/>
            <a:ext cx="4467070" cy="1535741"/>
          </a:xfrm>
          <a:custGeom>
            <a:avLst/>
            <a:gdLst>
              <a:gd name="connsiteX0" fmla="*/ 0 w 4467070"/>
              <a:gd name="connsiteY0" fmla="*/ 0 h 2971070"/>
              <a:gd name="connsiteX1" fmla="*/ 647725 w 4467070"/>
              <a:gd name="connsiteY1" fmla="*/ 0 h 2971070"/>
              <a:gd name="connsiteX2" fmla="*/ 1116768 w 4467070"/>
              <a:gd name="connsiteY2" fmla="*/ 0 h 2971070"/>
              <a:gd name="connsiteX3" fmla="*/ 1764493 w 4467070"/>
              <a:gd name="connsiteY3" fmla="*/ 0 h 2971070"/>
              <a:gd name="connsiteX4" fmla="*/ 2412218 w 4467070"/>
              <a:gd name="connsiteY4" fmla="*/ 0 h 2971070"/>
              <a:gd name="connsiteX5" fmla="*/ 2836589 w 4467070"/>
              <a:gd name="connsiteY5" fmla="*/ 0 h 2971070"/>
              <a:gd name="connsiteX6" fmla="*/ 3350303 w 4467070"/>
              <a:gd name="connsiteY6" fmla="*/ 0 h 2971070"/>
              <a:gd name="connsiteX7" fmla="*/ 3819345 w 4467070"/>
              <a:gd name="connsiteY7" fmla="*/ 0 h 2971070"/>
              <a:gd name="connsiteX8" fmla="*/ 4467070 w 4467070"/>
              <a:gd name="connsiteY8" fmla="*/ 0 h 2971070"/>
              <a:gd name="connsiteX9" fmla="*/ 4467070 w 4467070"/>
              <a:gd name="connsiteY9" fmla="*/ 505082 h 2971070"/>
              <a:gd name="connsiteX10" fmla="*/ 4467070 w 4467070"/>
              <a:gd name="connsiteY10" fmla="*/ 1069585 h 2971070"/>
              <a:gd name="connsiteX11" fmla="*/ 4467070 w 4467070"/>
              <a:gd name="connsiteY11" fmla="*/ 1723221 h 2971070"/>
              <a:gd name="connsiteX12" fmla="*/ 4467070 w 4467070"/>
              <a:gd name="connsiteY12" fmla="*/ 2228303 h 2971070"/>
              <a:gd name="connsiteX13" fmla="*/ 4467070 w 4467070"/>
              <a:gd name="connsiteY13" fmla="*/ 2971070 h 2971070"/>
              <a:gd name="connsiteX14" fmla="*/ 4042698 w 4467070"/>
              <a:gd name="connsiteY14" fmla="*/ 2971070 h 2971070"/>
              <a:gd name="connsiteX15" fmla="*/ 3618327 w 4467070"/>
              <a:gd name="connsiteY15" fmla="*/ 2971070 h 2971070"/>
              <a:gd name="connsiteX16" fmla="*/ 2970602 w 4467070"/>
              <a:gd name="connsiteY16" fmla="*/ 2971070 h 2971070"/>
              <a:gd name="connsiteX17" fmla="*/ 2546230 w 4467070"/>
              <a:gd name="connsiteY17" fmla="*/ 2971070 h 2971070"/>
              <a:gd name="connsiteX18" fmla="*/ 2032517 w 4467070"/>
              <a:gd name="connsiteY18" fmla="*/ 2971070 h 2971070"/>
              <a:gd name="connsiteX19" fmla="*/ 1429462 w 4467070"/>
              <a:gd name="connsiteY19" fmla="*/ 2971070 h 2971070"/>
              <a:gd name="connsiteX20" fmla="*/ 781737 w 4467070"/>
              <a:gd name="connsiteY20" fmla="*/ 2971070 h 2971070"/>
              <a:gd name="connsiteX21" fmla="*/ 0 w 4467070"/>
              <a:gd name="connsiteY21" fmla="*/ 2971070 h 2971070"/>
              <a:gd name="connsiteX22" fmla="*/ 0 w 4467070"/>
              <a:gd name="connsiteY22" fmla="*/ 2317435 h 2971070"/>
              <a:gd name="connsiteX23" fmla="*/ 0 w 4467070"/>
              <a:gd name="connsiteY23" fmla="*/ 1693510 h 2971070"/>
              <a:gd name="connsiteX24" fmla="*/ 0 w 4467070"/>
              <a:gd name="connsiteY24" fmla="*/ 1158717 h 2971070"/>
              <a:gd name="connsiteX25" fmla="*/ 0 w 4467070"/>
              <a:gd name="connsiteY25" fmla="*/ 653635 h 2971070"/>
              <a:gd name="connsiteX26" fmla="*/ 0 w 4467070"/>
              <a:gd name="connsiteY26" fmla="*/ 0 h 297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7070" h="2971070" fill="none" extrusionOk="0">
                <a:moveTo>
                  <a:pt x="0" y="0"/>
                </a:moveTo>
                <a:cubicBezTo>
                  <a:pt x="262255" y="-26028"/>
                  <a:pt x="402509" y="49734"/>
                  <a:pt x="647725" y="0"/>
                </a:cubicBezTo>
                <a:cubicBezTo>
                  <a:pt x="892942" y="-49734"/>
                  <a:pt x="897477" y="39156"/>
                  <a:pt x="1116768" y="0"/>
                </a:cubicBezTo>
                <a:cubicBezTo>
                  <a:pt x="1336059" y="-39156"/>
                  <a:pt x="1582593" y="1590"/>
                  <a:pt x="1764493" y="0"/>
                </a:cubicBezTo>
                <a:cubicBezTo>
                  <a:pt x="1946394" y="-1590"/>
                  <a:pt x="2167346" y="34752"/>
                  <a:pt x="2412218" y="0"/>
                </a:cubicBezTo>
                <a:cubicBezTo>
                  <a:pt x="2657090" y="-34752"/>
                  <a:pt x="2627589" y="34954"/>
                  <a:pt x="2836589" y="0"/>
                </a:cubicBezTo>
                <a:cubicBezTo>
                  <a:pt x="3045589" y="-34954"/>
                  <a:pt x="3165185" y="58546"/>
                  <a:pt x="3350303" y="0"/>
                </a:cubicBezTo>
                <a:cubicBezTo>
                  <a:pt x="3535421" y="-58546"/>
                  <a:pt x="3709866" y="9325"/>
                  <a:pt x="3819345" y="0"/>
                </a:cubicBezTo>
                <a:cubicBezTo>
                  <a:pt x="3928824" y="-9325"/>
                  <a:pt x="4243013" y="55131"/>
                  <a:pt x="4467070" y="0"/>
                </a:cubicBezTo>
                <a:cubicBezTo>
                  <a:pt x="4483384" y="129695"/>
                  <a:pt x="4457694" y="266912"/>
                  <a:pt x="4467070" y="505082"/>
                </a:cubicBezTo>
                <a:cubicBezTo>
                  <a:pt x="4476446" y="743252"/>
                  <a:pt x="4418092" y="873451"/>
                  <a:pt x="4467070" y="1069585"/>
                </a:cubicBezTo>
                <a:cubicBezTo>
                  <a:pt x="4516048" y="1265719"/>
                  <a:pt x="4411928" y="1405194"/>
                  <a:pt x="4467070" y="1723221"/>
                </a:cubicBezTo>
                <a:cubicBezTo>
                  <a:pt x="4522212" y="2041248"/>
                  <a:pt x="4434873" y="2020723"/>
                  <a:pt x="4467070" y="2228303"/>
                </a:cubicBezTo>
                <a:cubicBezTo>
                  <a:pt x="4499267" y="2435883"/>
                  <a:pt x="4450751" y="2718795"/>
                  <a:pt x="4467070" y="2971070"/>
                </a:cubicBezTo>
                <a:cubicBezTo>
                  <a:pt x="4308802" y="2974882"/>
                  <a:pt x="4243647" y="2970410"/>
                  <a:pt x="4042698" y="2971070"/>
                </a:cubicBezTo>
                <a:cubicBezTo>
                  <a:pt x="3841749" y="2971730"/>
                  <a:pt x="3711725" y="2925847"/>
                  <a:pt x="3618327" y="2971070"/>
                </a:cubicBezTo>
                <a:cubicBezTo>
                  <a:pt x="3524929" y="3016293"/>
                  <a:pt x="3185840" y="2910563"/>
                  <a:pt x="2970602" y="2971070"/>
                </a:cubicBezTo>
                <a:cubicBezTo>
                  <a:pt x="2755364" y="3031577"/>
                  <a:pt x="2691666" y="2963634"/>
                  <a:pt x="2546230" y="2971070"/>
                </a:cubicBezTo>
                <a:cubicBezTo>
                  <a:pt x="2400794" y="2978506"/>
                  <a:pt x="2217875" y="2950713"/>
                  <a:pt x="2032517" y="2971070"/>
                </a:cubicBezTo>
                <a:cubicBezTo>
                  <a:pt x="1847159" y="2991427"/>
                  <a:pt x="1685999" y="2964340"/>
                  <a:pt x="1429462" y="2971070"/>
                </a:cubicBezTo>
                <a:cubicBezTo>
                  <a:pt x="1172925" y="2977800"/>
                  <a:pt x="988519" y="2909645"/>
                  <a:pt x="781737" y="2971070"/>
                </a:cubicBezTo>
                <a:cubicBezTo>
                  <a:pt x="574955" y="3032495"/>
                  <a:pt x="186936" y="2934961"/>
                  <a:pt x="0" y="2971070"/>
                </a:cubicBezTo>
                <a:cubicBezTo>
                  <a:pt x="-47596" y="2813053"/>
                  <a:pt x="46807" y="2512833"/>
                  <a:pt x="0" y="2317435"/>
                </a:cubicBezTo>
                <a:cubicBezTo>
                  <a:pt x="-46807" y="2122038"/>
                  <a:pt x="66714" y="1990677"/>
                  <a:pt x="0" y="1693510"/>
                </a:cubicBezTo>
                <a:cubicBezTo>
                  <a:pt x="-66714" y="1396343"/>
                  <a:pt x="29343" y="1379767"/>
                  <a:pt x="0" y="1158717"/>
                </a:cubicBezTo>
                <a:cubicBezTo>
                  <a:pt x="-29343" y="937667"/>
                  <a:pt x="38338" y="805193"/>
                  <a:pt x="0" y="653635"/>
                </a:cubicBezTo>
                <a:cubicBezTo>
                  <a:pt x="-38338" y="502077"/>
                  <a:pt x="58114" y="284480"/>
                  <a:pt x="0" y="0"/>
                </a:cubicBezTo>
                <a:close/>
              </a:path>
              <a:path w="4467070" h="2971070" stroke="0" extrusionOk="0">
                <a:moveTo>
                  <a:pt x="0" y="0"/>
                </a:moveTo>
                <a:cubicBezTo>
                  <a:pt x="250065" y="-9219"/>
                  <a:pt x="472821" y="72273"/>
                  <a:pt x="603054" y="0"/>
                </a:cubicBezTo>
                <a:cubicBezTo>
                  <a:pt x="733287" y="-72273"/>
                  <a:pt x="869976" y="21273"/>
                  <a:pt x="1027426" y="0"/>
                </a:cubicBezTo>
                <a:cubicBezTo>
                  <a:pt x="1184876" y="-21273"/>
                  <a:pt x="1287877" y="47668"/>
                  <a:pt x="1496468" y="0"/>
                </a:cubicBezTo>
                <a:cubicBezTo>
                  <a:pt x="1705059" y="-47668"/>
                  <a:pt x="1873180" y="34686"/>
                  <a:pt x="2054852" y="0"/>
                </a:cubicBezTo>
                <a:cubicBezTo>
                  <a:pt x="2236524" y="-34686"/>
                  <a:pt x="2356802" y="45230"/>
                  <a:pt x="2568565" y="0"/>
                </a:cubicBezTo>
                <a:cubicBezTo>
                  <a:pt x="2780328" y="-45230"/>
                  <a:pt x="2990696" y="7763"/>
                  <a:pt x="3216290" y="0"/>
                </a:cubicBezTo>
                <a:cubicBezTo>
                  <a:pt x="3441884" y="-7763"/>
                  <a:pt x="3575178" y="38548"/>
                  <a:pt x="3730003" y="0"/>
                </a:cubicBezTo>
                <a:cubicBezTo>
                  <a:pt x="3884828" y="-38548"/>
                  <a:pt x="4217587" y="38673"/>
                  <a:pt x="4467070" y="0"/>
                </a:cubicBezTo>
                <a:cubicBezTo>
                  <a:pt x="4472532" y="314982"/>
                  <a:pt x="4389628" y="493681"/>
                  <a:pt x="4467070" y="653635"/>
                </a:cubicBezTo>
                <a:cubicBezTo>
                  <a:pt x="4544512" y="813590"/>
                  <a:pt x="4414962" y="1002358"/>
                  <a:pt x="4467070" y="1218139"/>
                </a:cubicBezTo>
                <a:cubicBezTo>
                  <a:pt x="4519178" y="1433920"/>
                  <a:pt x="4413032" y="1517793"/>
                  <a:pt x="4467070" y="1752931"/>
                </a:cubicBezTo>
                <a:cubicBezTo>
                  <a:pt x="4521108" y="1988069"/>
                  <a:pt x="4435495" y="2128794"/>
                  <a:pt x="4467070" y="2406567"/>
                </a:cubicBezTo>
                <a:cubicBezTo>
                  <a:pt x="4498645" y="2684340"/>
                  <a:pt x="4450340" y="2791831"/>
                  <a:pt x="4467070" y="2971070"/>
                </a:cubicBezTo>
                <a:cubicBezTo>
                  <a:pt x="4275458" y="3012494"/>
                  <a:pt x="4105748" y="2940666"/>
                  <a:pt x="3998028" y="2971070"/>
                </a:cubicBezTo>
                <a:cubicBezTo>
                  <a:pt x="3890308" y="3001474"/>
                  <a:pt x="3625450" y="2968135"/>
                  <a:pt x="3528985" y="2971070"/>
                </a:cubicBezTo>
                <a:cubicBezTo>
                  <a:pt x="3432520" y="2974005"/>
                  <a:pt x="3224782" y="2950297"/>
                  <a:pt x="3015272" y="2971070"/>
                </a:cubicBezTo>
                <a:cubicBezTo>
                  <a:pt x="2805762" y="2991843"/>
                  <a:pt x="2595804" y="2923949"/>
                  <a:pt x="2412218" y="2971070"/>
                </a:cubicBezTo>
                <a:cubicBezTo>
                  <a:pt x="2228632" y="3018191"/>
                  <a:pt x="2122671" y="2964515"/>
                  <a:pt x="1853834" y="2971070"/>
                </a:cubicBezTo>
                <a:cubicBezTo>
                  <a:pt x="1584997" y="2977625"/>
                  <a:pt x="1467779" y="2970920"/>
                  <a:pt x="1340121" y="2971070"/>
                </a:cubicBezTo>
                <a:cubicBezTo>
                  <a:pt x="1212463" y="2971220"/>
                  <a:pt x="861925" y="2958723"/>
                  <a:pt x="692396" y="2971070"/>
                </a:cubicBezTo>
                <a:cubicBezTo>
                  <a:pt x="522868" y="2983417"/>
                  <a:pt x="320295" y="2903515"/>
                  <a:pt x="0" y="2971070"/>
                </a:cubicBezTo>
                <a:cubicBezTo>
                  <a:pt x="-3479" y="2791922"/>
                  <a:pt x="64054" y="2539685"/>
                  <a:pt x="0" y="2376856"/>
                </a:cubicBezTo>
                <a:cubicBezTo>
                  <a:pt x="-64054" y="2214027"/>
                  <a:pt x="70617" y="2021234"/>
                  <a:pt x="0" y="1782642"/>
                </a:cubicBezTo>
                <a:cubicBezTo>
                  <a:pt x="-70617" y="1544050"/>
                  <a:pt x="63782" y="1448534"/>
                  <a:pt x="0" y="1218139"/>
                </a:cubicBezTo>
                <a:cubicBezTo>
                  <a:pt x="-63782" y="987744"/>
                  <a:pt x="37236" y="869741"/>
                  <a:pt x="0" y="683346"/>
                </a:cubicBezTo>
                <a:cubicBezTo>
                  <a:pt x="-37236" y="496951"/>
                  <a:pt x="17176" y="167360"/>
                  <a:pt x="0" y="0"/>
                </a:cubicBezTo>
                <a:close/>
              </a:path>
            </a:pathLst>
          </a:custGeom>
          <a:noFill/>
          <a:ln>
            <a:noFill/>
            <a:extLst>
              <a:ext uri="{C807C97D-BFC1-408E-A445-0C87EB9F89A2}">
                <ask:lineSketchStyleProps xmlns="" xmlns:ask="http://schemas.microsoft.com/office/drawing/2018/sketchyshapes" sd="2214054714">
                  <a:custGeom>
                    <a:avLst/>
                    <a:gdLst>
                      <a:gd name="connsiteX0" fmla="*/ 0 w 4467070"/>
                      <a:gd name="connsiteY0" fmla="*/ 0 h 1535741"/>
                      <a:gd name="connsiteX1" fmla="*/ 647725 w 4467070"/>
                      <a:gd name="connsiteY1" fmla="*/ 0 h 1535741"/>
                      <a:gd name="connsiteX2" fmla="*/ 1116768 w 4467070"/>
                      <a:gd name="connsiteY2" fmla="*/ 0 h 1535741"/>
                      <a:gd name="connsiteX3" fmla="*/ 1764493 w 4467070"/>
                      <a:gd name="connsiteY3" fmla="*/ 0 h 1535741"/>
                      <a:gd name="connsiteX4" fmla="*/ 2412218 w 4467070"/>
                      <a:gd name="connsiteY4" fmla="*/ 0 h 1535741"/>
                      <a:gd name="connsiteX5" fmla="*/ 2836589 w 4467070"/>
                      <a:gd name="connsiteY5" fmla="*/ 0 h 1535741"/>
                      <a:gd name="connsiteX6" fmla="*/ 3350303 w 4467070"/>
                      <a:gd name="connsiteY6" fmla="*/ 0 h 1535741"/>
                      <a:gd name="connsiteX7" fmla="*/ 3819345 w 4467070"/>
                      <a:gd name="connsiteY7" fmla="*/ 0 h 1535741"/>
                      <a:gd name="connsiteX8" fmla="*/ 4467070 w 4467070"/>
                      <a:gd name="connsiteY8" fmla="*/ 0 h 1535741"/>
                      <a:gd name="connsiteX9" fmla="*/ 4467070 w 4467070"/>
                      <a:gd name="connsiteY9" fmla="*/ 261076 h 1535741"/>
                      <a:gd name="connsiteX10" fmla="*/ 4467070 w 4467070"/>
                      <a:gd name="connsiteY10" fmla="*/ 552866 h 1535741"/>
                      <a:gd name="connsiteX11" fmla="*/ 4467070 w 4467070"/>
                      <a:gd name="connsiteY11" fmla="*/ 890729 h 1535741"/>
                      <a:gd name="connsiteX12" fmla="*/ 4467070 w 4467070"/>
                      <a:gd name="connsiteY12" fmla="*/ 1151806 h 1535741"/>
                      <a:gd name="connsiteX13" fmla="*/ 4467070 w 4467070"/>
                      <a:gd name="connsiteY13" fmla="*/ 1535741 h 1535741"/>
                      <a:gd name="connsiteX14" fmla="*/ 4042698 w 4467070"/>
                      <a:gd name="connsiteY14" fmla="*/ 1535741 h 1535741"/>
                      <a:gd name="connsiteX15" fmla="*/ 3618327 w 4467070"/>
                      <a:gd name="connsiteY15" fmla="*/ 1535741 h 1535741"/>
                      <a:gd name="connsiteX16" fmla="*/ 2970602 w 4467070"/>
                      <a:gd name="connsiteY16" fmla="*/ 1535741 h 1535741"/>
                      <a:gd name="connsiteX17" fmla="*/ 2546230 w 4467070"/>
                      <a:gd name="connsiteY17" fmla="*/ 1535741 h 1535741"/>
                      <a:gd name="connsiteX18" fmla="*/ 2032517 w 4467070"/>
                      <a:gd name="connsiteY18" fmla="*/ 1535741 h 1535741"/>
                      <a:gd name="connsiteX19" fmla="*/ 1429462 w 4467070"/>
                      <a:gd name="connsiteY19" fmla="*/ 1535741 h 1535741"/>
                      <a:gd name="connsiteX20" fmla="*/ 781737 w 4467070"/>
                      <a:gd name="connsiteY20" fmla="*/ 1535741 h 1535741"/>
                      <a:gd name="connsiteX21" fmla="*/ 0 w 4467070"/>
                      <a:gd name="connsiteY21" fmla="*/ 1535741 h 1535741"/>
                      <a:gd name="connsiteX22" fmla="*/ 0 w 4467070"/>
                      <a:gd name="connsiteY22" fmla="*/ 1197878 h 1535741"/>
                      <a:gd name="connsiteX23" fmla="*/ 0 w 4467070"/>
                      <a:gd name="connsiteY23" fmla="*/ 875372 h 1535741"/>
                      <a:gd name="connsiteX24" fmla="*/ 0 w 4467070"/>
                      <a:gd name="connsiteY24" fmla="*/ 598938 h 1535741"/>
                      <a:gd name="connsiteX25" fmla="*/ 0 w 4467070"/>
                      <a:gd name="connsiteY25" fmla="*/ 337862 h 1535741"/>
                      <a:gd name="connsiteX26" fmla="*/ 0 w 4467070"/>
                      <a:gd name="connsiteY26" fmla="*/ 0 h 1535741"/>
                      <a:gd name="connsiteX0" fmla="*/ 0 w 4467070"/>
                      <a:gd name="connsiteY0" fmla="*/ 0 h 1535741"/>
                      <a:gd name="connsiteX1" fmla="*/ 603054 w 4467070"/>
                      <a:gd name="connsiteY1" fmla="*/ 0 h 1535741"/>
                      <a:gd name="connsiteX2" fmla="*/ 1027426 w 4467070"/>
                      <a:gd name="connsiteY2" fmla="*/ 0 h 1535741"/>
                      <a:gd name="connsiteX3" fmla="*/ 1496468 w 4467070"/>
                      <a:gd name="connsiteY3" fmla="*/ 0 h 1535741"/>
                      <a:gd name="connsiteX4" fmla="*/ 2054852 w 4467070"/>
                      <a:gd name="connsiteY4" fmla="*/ 0 h 1535741"/>
                      <a:gd name="connsiteX5" fmla="*/ 2568565 w 4467070"/>
                      <a:gd name="connsiteY5" fmla="*/ 0 h 1535741"/>
                      <a:gd name="connsiteX6" fmla="*/ 3216290 w 4467070"/>
                      <a:gd name="connsiteY6" fmla="*/ 0 h 1535741"/>
                      <a:gd name="connsiteX7" fmla="*/ 3730003 w 4467070"/>
                      <a:gd name="connsiteY7" fmla="*/ 0 h 1535741"/>
                      <a:gd name="connsiteX8" fmla="*/ 4467070 w 4467070"/>
                      <a:gd name="connsiteY8" fmla="*/ 0 h 1535741"/>
                      <a:gd name="connsiteX9" fmla="*/ 4467070 w 4467070"/>
                      <a:gd name="connsiteY9" fmla="*/ 337862 h 1535741"/>
                      <a:gd name="connsiteX10" fmla="*/ 4467070 w 4467070"/>
                      <a:gd name="connsiteY10" fmla="*/ 629653 h 1535741"/>
                      <a:gd name="connsiteX11" fmla="*/ 4467070 w 4467070"/>
                      <a:gd name="connsiteY11" fmla="*/ 906087 h 1535741"/>
                      <a:gd name="connsiteX12" fmla="*/ 4467070 w 4467070"/>
                      <a:gd name="connsiteY12" fmla="*/ 1243950 h 1535741"/>
                      <a:gd name="connsiteX13" fmla="*/ 4467070 w 4467070"/>
                      <a:gd name="connsiteY13" fmla="*/ 1535741 h 1535741"/>
                      <a:gd name="connsiteX14" fmla="*/ 3998028 w 4467070"/>
                      <a:gd name="connsiteY14" fmla="*/ 1535741 h 1535741"/>
                      <a:gd name="connsiteX15" fmla="*/ 3528985 w 4467070"/>
                      <a:gd name="connsiteY15" fmla="*/ 1535741 h 1535741"/>
                      <a:gd name="connsiteX16" fmla="*/ 3015272 w 4467070"/>
                      <a:gd name="connsiteY16" fmla="*/ 1535741 h 1535741"/>
                      <a:gd name="connsiteX17" fmla="*/ 2412218 w 4467070"/>
                      <a:gd name="connsiteY17" fmla="*/ 1535741 h 1535741"/>
                      <a:gd name="connsiteX18" fmla="*/ 1853834 w 4467070"/>
                      <a:gd name="connsiteY18" fmla="*/ 1535741 h 1535741"/>
                      <a:gd name="connsiteX19" fmla="*/ 1340121 w 4467070"/>
                      <a:gd name="connsiteY19" fmla="*/ 1535741 h 1535741"/>
                      <a:gd name="connsiteX20" fmla="*/ 692396 w 4467070"/>
                      <a:gd name="connsiteY20" fmla="*/ 1535741 h 1535741"/>
                      <a:gd name="connsiteX21" fmla="*/ 0 w 4467070"/>
                      <a:gd name="connsiteY21" fmla="*/ 1535741 h 1535741"/>
                      <a:gd name="connsiteX22" fmla="*/ 0 w 4467070"/>
                      <a:gd name="connsiteY22" fmla="*/ 1228592 h 1535741"/>
                      <a:gd name="connsiteX23" fmla="*/ 0 w 4467070"/>
                      <a:gd name="connsiteY23" fmla="*/ 921444 h 1535741"/>
                      <a:gd name="connsiteX24" fmla="*/ 0 w 4467070"/>
                      <a:gd name="connsiteY24" fmla="*/ 629653 h 1535741"/>
                      <a:gd name="connsiteX25" fmla="*/ 0 w 4467070"/>
                      <a:gd name="connsiteY25" fmla="*/ 353220 h 1535741"/>
                      <a:gd name="connsiteX26" fmla="*/ 0 w 4467070"/>
                      <a:gd name="connsiteY26" fmla="*/ 0 h 153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7070" h="1535741" fill="none" extrusionOk="0">
                        <a:moveTo>
                          <a:pt x="0" y="0"/>
                        </a:moveTo>
                        <a:cubicBezTo>
                          <a:pt x="254850" y="14022"/>
                          <a:pt x="410594" y="42372"/>
                          <a:pt x="647725" y="0"/>
                        </a:cubicBezTo>
                        <a:cubicBezTo>
                          <a:pt x="896579" y="-22963"/>
                          <a:pt x="893373" y="14591"/>
                          <a:pt x="1116768" y="0"/>
                        </a:cubicBezTo>
                        <a:cubicBezTo>
                          <a:pt x="1321543" y="-8045"/>
                          <a:pt x="1566260" y="-29604"/>
                          <a:pt x="1764493" y="0"/>
                        </a:cubicBezTo>
                        <a:cubicBezTo>
                          <a:pt x="1985285" y="-33531"/>
                          <a:pt x="2177706" y="18715"/>
                          <a:pt x="2412218" y="0"/>
                        </a:cubicBezTo>
                        <a:cubicBezTo>
                          <a:pt x="2653114" y="-18065"/>
                          <a:pt x="2623346" y="26999"/>
                          <a:pt x="2836589" y="0"/>
                        </a:cubicBezTo>
                        <a:cubicBezTo>
                          <a:pt x="3042358" y="-32462"/>
                          <a:pt x="3169084" y="32760"/>
                          <a:pt x="3350303" y="0"/>
                        </a:cubicBezTo>
                        <a:cubicBezTo>
                          <a:pt x="3535507" y="-25342"/>
                          <a:pt x="3724130" y="34228"/>
                          <a:pt x="3819345" y="0"/>
                        </a:cubicBezTo>
                        <a:cubicBezTo>
                          <a:pt x="3969965" y="22166"/>
                          <a:pt x="4233912" y="5740"/>
                          <a:pt x="4467070" y="0"/>
                        </a:cubicBezTo>
                        <a:cubicBezTo>
                          <a:pt x="4479126" y="83688"/>
                          <a:pt x="4466918" y="135732"/>
                          <a:pt x="4467070" y="261076"/>
                        </a:cubicBezTo>
                        <a:cubicBezTo>
                          <a:pt x="4494199" y="391385"/>
                          <a:pt x="4417328" y="461927"/>
                          <a:pt x="4467070" y="552866"/>
                        </a:cubicBezTo>
                        <a:cubicBezTo>
                          <a:pt x="4545804" y="655652"/>
                          <a:pt x="4428757" y="694084"/>
                          <a:pt x="4467070" y="890729"/>
                        </a:cubicBezTo>
                        <a:cubicBezTo>
                          <a:pt x="4539943" y="1072851"/>
                          <a:pt x="4433938" y="1038024"/>
                          <a:pt x="4467070" y="1151806"/>
                        </a:cubicBezTo>
                        <a:cubicBezTo>
                          <a:pt x="4506006" y="1276822"/>
                          <a:pt x="4467786" y="1439101"/>
                          <a:pt x="4467070" y="1535741"/>
                        </a:cubicBezTo>
                        <a:cubicBezTo>
                          <a:pt x="4317541" y="1534466"/>
                          <a:pt x="4234625" y="1540685"/>
                          <a:pt x="4042698" y="1535741"/>
                        </a:cubicBezTo>
                        <a:cubicBezTo>
                          <a:pt x="3843166" y="1516487"/>
                          <a:pt x="3720239" y="1490704"/>
                          <a:pt x="3618327" y="1535741"/>
                        </a:cubicBezTo>
                        <a:cubicBezTo>
                          <a:pt x="3536165" y="1546893"/>
                          <a:pt x="3236150" y="1539727"/>
                          <a:pt x="2970602" y="1535741"/>
                        </a:cubicBezTo>
                        <a:cubicBezTo>
                          <a:pt x="2747508" y="1562768"/>
                          <a:pt x="2682539" y="1529388"/>
                          <a:pt x="2546230" y="1535741"/>
                        </a:cubicBezTo>
                        <a:cubicBezTo>
                          <a:pt x="2395534" y="1522647"/>
                          <a:pt x="2214526" y="1473189"/>
                          <a:pt x="2032517" y="1535741"/>
                        </a:cubicBezTo>
                        <a:cubicBezTo>
                          <a:pt x="1833822" y="1523561"/>
                          <a:pt x="1669924" y="1574594"/>
                          <a:pt x="1429462" y="1535741"/>
                        </a:cubicBezTo>
                        <a:cubicBezTo>
                          <a:pt x="1226307" y="1555012"/>
                          <a:pt x="1037614" y="1503031"/>
                          <a:pt x="781737" y="1535741"/>
                        </a:cubicBezTo>
                        <a:cubicBezTo>
                          <a:pt x="557688" y="1524478"/>
                          <a:pt x="144354" y="1513971"/>
                          <a:pt x="0" y="1535741"/>
                        </a:cubicBezTo>
                        <a:cubicBezTo>
                          <a:pt x="-53034" y="1466097"/>
                          <a:pt x="71843" y="1293241"/>
                          <a:pt x="0" y="1197878"/>
                        </a:cubicBezTo>
                        <a:cubicBezTo>
                          <a:pt x="-43408" y="1120822"/>
                          <a:pt x="94494" y="1055781"/>
                          <a:pt x="0" y="875372"/>
                        </a:cubicBezTo>
                        <a:cubicBezTo>
                          <a:pt x="-59271" y="703566"/>
                          <a:pt x="34729" y="707315"/>
                          <a:pt x="0" y="598938"/>
                        </a:cubicBezTo>
                        <a:cubicBezTo>
                          <a:pt x="-28781" y="479197"/>
                          <a:pt x="39666" y="432379"/>
                          <a:pt x="0" y="337862"/>
                        </a:cubicBezTo>
                        <a:cubicBezTo>
                          <a:pt x="-35543" y="257786"/>
                          <a:pt x="54931" y="137620"/>
                          <a:pt x="0" y="0"/>
                        </a:cubicBezTo>
                        <a:close/>
                      </a:path>
                      <a:path w="4467070" h="1535741" stroke="0" extrusionOk="0">
                        <a:moveTo>
                          <a:pt x="0" y="0"/>
                        </a:moveTo>
                        <a:cubicBezTo>
                          <a:pt x="261337" y="-39057"/>
                          <a:pt x="468850" y="33993"/>
                          <a:pt x="603054" y="0"/>
                        </a:cubicBezTo>
                        <a:cubicBezTo>
                          <a:pt x="705012" y="-44085"/>
                          <a:pt x="867861" y="3775"/>
                          <a:pt x="1027426" y="0"/>
                        </a:cubicBezTo>
                        <a:cubicBezTo>
                          <a:pt x="1178533" y="-16157"/>
                          <a:pt x="1295646" y="1222"/>
                          <a:pt x="1496468" y="0"/>
                        </a:cubicBezTo>
                        <a:cubicBezTo>
                          <a:pt x="1727594" y="-30429"/>
                          <a:pt x="1880012" y="9490"/>
                          <a:pt x="2054852" y="0"/>
                        </a:cubicBezTo>
                        <a:cubicBezTo>
                          <a:pt x="2236098" y="-47318"/>
                          <a:pt x="2338505" y="32425"/>
                          <a:pt x="2568565" y="0"/>
                        </a:cubicBezTo>
                        <a:cubicBezTo>
                          <a:pt x="2814040" y="-3867"/>
                          <a:pt x="3018575" y="-13100"/>
                          <a:pt x="3216290" y="0"/>
                        </a:cubicBezTo>
                        <a:cubicBezTo>
                          <a:pt x="3474121" y="5156"/>
                          <a:pt x="3571808" y="40015"/>
                          <a:pt x="3730003" y="0"/>
                        </a:cubicBezTo>
                        <a:cubicBezTo>
                          <a:pt x="3917507" y="-24619"/>
                          <a:pt x="4215672" y="10047"/>
                          <a:pt x="4467070" y="0"/>
                        </a:cubicBezTo>
                        <a:cubicBezTo>
                          <a:pt x="4487176" y="156456"/>
                          <a:pt x="4360967" y="250523"/>
                          <a:pt x="4467070" y="337862"/>
                        </a:cubicBezTo>
                        <a:cubicBezTo>
                          <a:pt x="4552135" y="426857"/>
                          <a:pt x="4414318" y="526920"/>
                          <a:pt x="4467070" y="629653"/>
                        </a:cubicBezTo>
                        <a:cubicBezTo>
                          <a:pt x="4524067" y="728127"/>
                          <a:pt x="4382994" y="797311"/>
                          <a:pt x="4467070" y="906087"/>
                        </a:cubicBezTo>
                        <a:cubicBezTo>
                          <a:pt x="4551421" y="1026203"/>
                          <a:pt x="4419272" y="1101223"/>
                          <a:pt x="4467070" y="1243950"/>
                        </a:cubicBezTo>
                        <a:cubicBezTo>
                          <a:pt x="4500842" y="1386282"/>
                          <a:pt x="4464986" y="1446189"/>
                          <a:pt x="4467070" y="1535741"/>
                        </a:cubicBezTo>
                        <a:cubicBezTo>
                          <a:pt x="4274775" y="1530193"/>
                          <a:pt x="4102983" y="1516634"/>
                          <a:pt x="3998028" y="1535741"/>
                        </a:cubicBezTo>
                        <a:cubicBezTo>
                          <a:pt x="3899746" y="1555038"/>
                          <a:pt x="3625202" y="1527585"/>
                          <a:pt x="3528985" y="1535741"/>
                        </a:cubicBezTo>
                        <a:cubicBezTo>
                          <a:pt x="3419931" y="1548653"/>
                          <a:pt x="3187855" y="1540874"/>
                          <a:pt x="3015272" y="1535741"/>
                        </a:cubicBezTo>
                        <a:cubicBezTo>
                          <a:pt x="2804687" y="1539226"/>
                          <a:pt x="2569672" y="1534135"/>
                          <a:pt x="2412218" y="1535741"/>
                        </a:cubicBezTo>
                        <a:cubicBezTo>
                          <a:pt x="2248752" y="1561867"/>
                          <a:pt x="2103023" y="1536010"/>
                          <a:pt x="1853834" y="1535741"/>
                        </a:cubicBezTo>
                        <a:cubicBezTo>
                          <a:pt x="1592900" y="1538370"/>
                          <a:pt x="1462337" y="1532289"/>
                          <a:pt x="1340121" y="1535741"/>
                        </a:cubicBezTo>
                        <a:cubicBezTo>
                          <a:pt x="1202219" y="1546485"/>
                          <a:pt x="833275" y="1552556"/>
                          <a:pt x="692396" y="1535741"/>
                        </a:cubicBezTo>
                        <a:cubicBezTo>
                          <a:pt x="536984" y="1561679"/>
                          <a:pt x="272305" y="1464680"/>
                          <a:pt x="0" y="1535741"/>
                        </a:cubicBezTo>
                        <a:cubicBezTo>
                          <a:pt x="-4412" y="1416561"/>
                          <a:pt x="48263" y="1315130"/>
                          <a:pt x="0" y="1228592"/>
                        </a:cubicBezTo>
                        <a:cubicBezTo>
                          <a:pt x="-36744" y="1132193"/>
                          <a:pt x="99616" y="1041087"/>
                          <a:pt x="0" y="921444"/>
                        </a:cubicBezTo>
                        <a:cubicBezTo>
                          <a:pt x="-79898" y="798486"/>
                          <a:pt x="50275" y="784418"/>
                          <a:pt x="0" y="629653"/>
                        </a:cubicBezTo>
                        <a:cubicBezTo>
                          <a:pt x="-67003" y="516393"/>
                          <a:pt x="42930" y="426308"/>
                          <a:pt x="0" y="353220"/>
                        </a:cubicBezTo>
                        <a:cubicBezTo>
                          <a:pt x="-46443" y="262176"/>
                          <a:pt x="23119" y="89022"/>
                          <a:pt x="0" y="0"/>
                        </a:cubicBezTo>
                        <a:close/>
                      </a:path>
                    </a:pathLst>
                  </a:cu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nSpc>
                <a:spcPct val="120000"/>
              </a:lnSpc>
            </a:pPr>
            <a:r>
              <a:rPr lang="vi-VN" sz="2000" dirty="0"/>
              <a:t>Các tia sáng xu</a:t>
            </a:r>
            <a:r>
              <a:rPr lang="en-US" sz="2000" dirty="0"/>
              <a:t>ấ</a:t>
            </a:r>
            <a:r>
              <a:rPr lang="vi-VN" sz="2000" dirty="0"/>
              <a:t>t phát từ đ</a:t>
            </a:r>
            <a:r>
              <a:rPr lang="en-US" sz="2000" dirty="0"/>
              <a:t>ầ</a:t>
            </a:r>
            <a:r>
              <a:rPr lang="vi-VN" sz="2000" dirty="0"/>
              <a:t>u A, truy</a:t>
            </a:r>
            <a:r>
              <a:rPr lang="en-US" sz="2000" dirty="0"/>
              <a:t>ề</a:t>
            </a:r>
            <a:r>
              <a:rPr lang="vi-VN" sz="2000" dirty="0"/>
              <a:t>n trong nước</a:t>
            </a:r>
            <a:r>
              <a:rPr lang="en-US" sz="2000" dirty="0"/>
              <a:t> </a:t>
            </a:r>
            <a:r>
              <a:rPr lang="en-US" sz="2000" dirty="0">
                <a:latin typeface="#9Slide03 Arima Madurai Black" panose="00000A00000000000000" pitchFamily="2" charset="-93"/>
                <a:cs typeface="#9Slide03 Arima Madurai Black" panose="00000A00000000000000" pitchFamily="2" charset="-93"/>
              </a:rPr>
              <a:t>→ </a:t>
            </a:r>
            <a:r>
              <a:rPr lang="en-US" sz="2000" dirty="0" err="1"/>
              <a:t>bị</a:t>
            </a:r>
            <a:r>
              <a:rPr lang="en-US" sz="2000" dirty="0"/>
              <a:t> </a:t>
            </a:r>
            <a:r>
              <a:rPr lang="vi-VN" sz="2000" dirty="0"/>
              <a:t>khúc xạ ở mặt phân cách </a:t>
            </a:r>
            <a:r>
              <a:rPr lang="vi-VN" sz="2000" b="1" dirty="0"/>
              <a:t>nước - không khí </a:t>
            </a:r>
            <a:r>
              <a:rPr lang="vi-VN" sz="2000" dirty="0">
                <a:latin typeface="#9Slide03 Arima Madurai Black" panose="00000A00000000000000" pitchFamily="2" charset="-93"/>
                <a:cs typeface="#9Slide03 Arima Madurai Black" panose="00000A00000000000000" pitchFamily="2" charset="-93"/>
              </a:rPr>
              <a:t>→</a:t>
            </a:r>
            <a:r>
              <a:rPr lang="vi-VN" sz="2000" dirty="0"/>
              <a:t> truyền đến mắt người quan sát. </a:t>
            </a:r>
            <a:endParaRPr lang="en-US" sz="2000" dirty="0"/>
          </a:p>
        </p:txBody>
      </p:sp>
      <p:sp>
        <p:nvSpPr>
          <p:cNvPr id="5" name="TextBox 4">
            <a:extLst>
              <a:ext uri="{FF2B5EF4-FFF2-40B4-BE49-F238E27FC236}">
                <a16:creationId xmlns:a16="http://schemas.microsoft.com/office/drawing/2014/main" id="{71EEA41D-6CD8-3E50-5ECF-1E84E032FC52}"/>
              </a:ext>
            </a:extLst>
          </p:cNvPr>
          <p:cNvSpPr txBox="1"/>
          <p:nvPr/>
        </p:nvSpPr>
        <p:spPr>
          <a:xfrm>
            <a:off x="-91711" y="4597824"/>
            <a:ext cx="6077644" cy="461665"/>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2000">
                <a:solidFill>
                  <a:schemeClr val="accent6"/>
                </a:solidFill>
                <a:latin typeface="Fira Sans Condensed Medium" panose="020B0603050000020004" pitchFamily="34" charset="0"/>
              </a:defRPr>
            </a:lvl1pPr>
          </a:lstStyle>
          <a:p>
            <a:r>
              <a:rPr lang="en-US" sz="2400" dirty="0" err="1">
                <a:solidFill>
                  <a:schemeClr val="tx1">
                    <a:lumMod val="50000"/>
                  </a:schemeClr>
                </a:solidFill>
              </a:rPr>
              <a:t>Hiện</a:t>
            </a:r>
            <a:r>
              <a:rPr lang="en-US" sz="2400" dirty="0">
                <a:solidFill>
                  <a:schemeClr val="tx1">
                    <a:lumMod val="50000"/>
                  </a:schemeClr>
                </a:solidFill>
              </a:rPr>
              <a:t> </a:t>
            </a:r>
            <a:r>
              <a:rPr lang="en-US" sz="2400" dirty="0" err="1">
                <a:solidFill>
                  <a:schemeClr val="tx1">
                    <a:lumMod val="50000"/>
                  </a:schemeClr>
                </a:solidFill>
              </a:rPr>
              <a:t>tượng</a:t>
            </a:r>
            <a:r>
              <a:rPr lang="en-US" sz="2400" dirty="0">
                <a:solidFill>
                  <a:schemeClr val="tx1">
                    <a:lumMod val="50000"/>
                  </a:schemeClr>
                </a:solidFill>
              </a:rPr>
              <a:t> “</a:t>
            </a:r>
            <a:r>
              <a:rPr lang="en-US" sz="2400" dirty="0" err="1">
                <a:solidFill>
                  <a:schemeClr val="tx1">
                    <a:lumMod val="50000"/>
                  </a:schemeClr>
                </a:solidFill>
              </a:rPr>
              <a:t>nâng</a:t>
            </a:r>
            <a:r>
              <a:rPr lang="en-US" sz="2400" dirty="0">
                <a:solidFill>
                  <a:schemeClr val="tx1">
                    <a:lumMod val="50000"/>
                  </a:schemeClr>
                </a:solidFill>
              </a:rPr>
              <a:t> </a:t>
            </a:r>
            <a:r>
              <a:rPr lang="en-US" sz="2400" dirty="0" err="1">
                <a:solidFill>
                  <a:schemeClr val="tx1">
                    <a:lumMod val="50000"/>
                  </a:schemeClr>
                </a:solidFill>
              </a:rPr>
              <a:t>ảnh</a:t>
            </a:r>
            <a:r>
              <a:rPr lang="en-US" sz="2400" dirty="0">
                <a:solidFill>
                  <a:schemeClr val="tx1">
                    <a:lumMod val="50000"/>
                  </a:schemeClr>
                </a:solidFill>
              </a:rPr>
              <a:t>” </a:t>
            </a:r>
            <a:r>
              <a:rPr lang="vi-VN" sz="2400" dirty="0">
                <a:solidFill>
                  <a:schemeClr val="tx1">
                    <a:lumMod val="50000"/>
                  </a:schemeClr>
                </a:solidFill>
              </a:rPr>
              <a:t>do khúc xạ ánh sáng </a:t>
            </a:r>
            <a:endParaRPr lang="en-US" sz="2400" dirty="0">
              <a:solidFill>
                <a:schemeClr val="tx1">
                  <a:lumMod val="50000"/>
                </a:schemeClr>
              </a:solidFill>
            </a:endParaRPr>
          </a:p>
        </p:txBody>
      </p:sp>
      <p:sp>
        <p:nvSpPr>
          <p:cNvPr id="7" name="TextBox 6">
            <a:extLst>
              <a:ext uri="{FF2B5EF4-FFF2-40B4-BE49-F238E27FC236}">
                <a16:creationId xmlns:a16="http://schemas.microsoft.com/office/drawing/2014/main" id="{45E28D65-F390-67BE-D918-E24918A56F91}"/>
              </a:ext>
            </a:extLst>
          </p:cNvPr>
          <p:cNvSpPr txBox="1"/>
          <p:nvPr/>
        </p:nvSpPr>
        <p:spPr>
          <a:xfrm>
            <a:off x="4507773" y="3128435"/>
            <a:ext cx="4467070" cy="1184940"/>
          </a:xfrm>
          <a:custGeom>
            <a:avLst/>
            <a:gdLst>
              <a:gd name="connsiteX0" fmla="*/ 0 w 4467070"/>
              <a:gd name="connsiteY0" fmla="*/ 0 h 2971070"/>
              <a:gd name="connsiteX1" fmla="*/ 647725 w 4467070"/>
              <a:gd name="connsiteY1" fmla="*/ 0 h 2971070"/>
              <a:gd name="connsiteX2" fmla="*/ 1116768 w 4467070"/>
              <a:gd name="connsiteY2" fmla="*/ 0 h 2971070"/>
              <a:gd name="connsiteX3" fmla="*/ 1764493 w 4467070"/>
              <a:gd name="connsiteY3" fmla="*/ 0 h 2971070"/>
              <a:gd name="connsiteX4" fmla="*/ 2412218 w 4467070"/>
              <a:gd name="connsiteY4" fmla="*/ 0 h 2971070"/>
              <a:gd name="connsiteX5" fmla="*/ 2836589 w 4467070"/>
              <a:gd name="connsiteY5" fmla="*/ 0 h 2971070"/>
              <a:gd name="connsiteX6" fmla="*/ 3350303 w 4467070"/>
              <a:gd name="connsiteY6" fmla="*/ 0 h 2971070"/>
              <a:gd name="connsiteX7" fmla="*/ 3819345 w 4467070"/>
              <a:gd name="connsiteY7" fmla="*/ 0 h 2971070"/>
              <a:gd name="connsiteX8" fmla="*/ 4467070 w 4467070"/>
              <a:gd name="connsiteY8" fmla="*/ 0 h 2971070"/>
              <a:gd name="connsiteX9" fmla="*/ 4467070 w 4467070"/>
              <a:gd name="connsiteY9" fmla="*/ 505082 h 2971070"/>
              <a:gd name="connsiteX10" fmla="*/ 4467070 w 4467070"/>
              <a:gd name="connsiteY10" fmla="*/ 1069585 h 2971070"/>
              <a:gd name="connsiteX11" fmla="*/ 4467070 w 4467070"/>
              <a:gd name="connsiteY11" fmla="*/ 1723221 h 2971070"/>
              <a:gd name="connsiteX12" fmla="*/ 4467070 w 4467070"/>
              <a:gd name="connsiteY12" fmla="*/ 2228303 h 2971070"/>
              <a:gd name="connsiteX13" fmla="*/ 4467070 w 4467070"/>
              <a:gd name="connsiteY13" fmla="*/ 2971070 h 2971070"/>
              <a:gd name="connsiteX14" fmla="*/ 4042698 w 4467070"/>
              <a:gd name="connsiteY14" fmla="*/ 2971070 h 2971070"/>
              <a:gd name="connsiteX15" fmla="*/ 3618327 w 4467070"/>
              <a:gd name="connsiteY15" fmla="*/ 2971070 h 2971070"/>
              <a:gd name="connsiteX16" fmla="*/ 2970602 w 4467070"/>
              <a:gd name="connsiteY16" fmla="*/ 2971070 h 2971070"/>
              <a:gd name="connsiteX17" fmla="*/ 2546230 w 4467070"/>
              <a:gd name="connsiteY17" fmla="*/ 2971070 h 2971070"/>
              <a:gd name="connsiteX18" fmla="*/ 2032517 w 4467070"/>
              <a:gd name="connsiteY18" fmla="*/ 2971070 h 2971070"/>
              <a:gd name="connsiteX19" fmla="*/ 1429462 w 4467070"/>
              <a:gd name="connsiteY19" fmla="*/ 2971070 h 2971070"/>
              <a:gd name="connsiteX20" fmla="*/ 781737 w 4467070"/>
              <a:gd name="connsiteY20" fmla="*/ 2971070 h 2971070"/>
              <a:gd name="connsiteX21" fmla="*/ 0 w 4467070"/>
              <a:gd name="connsiteY21" fmla="*/ 2971070 h 2971070"/>
              <a:gd name="connsiteX22" fmla="*/ 0 w 4467070"/>
              <a:gd name="connsiteY22" fmla="*/ 2317435 h 2971070"/>
              <a:gd name="connsiteX23" fmla="*/ 0 w 4467070"/>
              <a:gd name="connsiteY23" fmla="*/ 1693510 h 2971070"/>
              <a:gd name="connsiteX24" fmla="*/ 0 w 4467070"/>
              <a:gd name="connsiteY24" fmla="*/ 1158717 h 2971070"/>
              <a:gd name="connsiteX25" fmla="*/ 0 w 4467070"/>
              <a:gd name="connsiteY25" fmla="*/ 653635 h 2971070"/>
              <a:gd name="connsiteX26" fmla="*/ 0 w 4467070"/>
              <a:gd name="connsiteY26" fmla="*/ 0 h 297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7070" h="2971070" fill="none" extrusionOk="0">
                <a:moveTo>
                  <a:pt x="0" y="0"/>
                </a:moveTo>
                <a:cubicBezTo>
                  <a:pt x="262255" y="-26028"/>
                  <a:pt x="402509" y="49734"/>
                  <a:pt x="647725" y="0"/>
                </a:cubicBezTo>
                <a:cubicBezTo>
                  <a:pt x="892942" y="-49734"/>
                  <a:pt x="897477" y="39156"/>
                  <a:pt x="1116768" y="0"/>
                </a:cubicBezTo>
                <a:cubicBezTo>
                  <a:pt x="1336059" y="-39156"/>
                  <a:pt x="1582593" y="1590"/>
                  <a:pt x="1764493" y="0"/>
                </a:cubicBezTo>
                <a:cubicBezTo>
                  <a:pt x="1946394" y="-1590"/>
                  <a:pt x="2167346" y="34752"/>
                  <a:pt x="2412218" y="0"/>
                </a:cubicBezTo>
                <a:cubicBezTo>
                  <a:pt x="2657090" y="-34752"/>
                  <a:pt x="2627589" y="34954"/>
                  <a:pt x="2836589" y="0"/>
                </a:cubicBezTo>
                <a:cubicBezTo>
                  <a:pt x="3045589" y="-34954"/>
                  <a:pt x="3165185" y="58546"/>
                  <a:pt x="3350303" y="0"/>
                </a:cubicBezTo>
                <a:cubicBezTo>
                  <a:pt x="3535421" y="-58546"/>
                  <a:pt x="3709866" y="9325"/>
                  <a:pt x="3819345" y="0"/>
                </a:cubicBezTo>
                <a:cubicBezTo>
                  <a:pt x="3928824" y="-9325"/>
                  <a:pt x="4243013" y="55131"/>
                  <a:pt x="4467070" y="0"/>
                </a:cubicBezTo>
                <a:cubicBezTo>
                  <a:pt x="4483384" y="129695"/>
                  <a:pt x="4457694" y="266912"/>
                  <a:pt x="4467070" y="505082"/>
                </a:cubicBezTo>
                <a:cubicBezTo>
                  <a:pt x="4476446" y="743252"/>
                  <a:pt x="4418092" y="873451"/>
                  <a:pt x="4467070" y="1069585"/>
                </a:cubicBezTo>
                <a:cubicBezTo>
                  <a:pt x="4516048" y="1265719"/>
                  <a:pt x="4411928" y="1405194"/>
                  <a:pt x="4467070" y="1723221"/>
                </a:cubicBezTo>
                <a:cubicBezTo>
                  <a:pt x="4522212" y="2041248"/>
                  <a:pt x="4434873" y="2020723"/>
                  <a:pt x="4467070" y="2228303"/>
                </a:cubicBezTo>
                <a:cubicBezTo>
                  <a:pt x="4499267" y="2435883"/>
                  <a:pt x="4450751" y="2718795"/>
                  <a:pt x="4467070" y="2971070"/>
                </a:cubicBezTo>
                <a:cubicBezTo>
                  <a:pt x="4308802" y="2974882"/>
                  <a:pt x="4243647" y="2970410"/>
                  <a:pt x="4042698" y="2971070"/>
                </a:cubicBezTo>
                <a:cubicBezTo>
                  <a:pt x="3841749" y="2971730"/>
                  <a:pt x="3711725" y="2925847"/>
                  <a:pt x="3618327" y="2971070"/>
                </a:cubicBezTo>
                <a:cubicBezTo>
                  <a:pt x="3524929" y="3016293"/>
                  <a:pt x="3185840" y="2910563"/>
                  <a:pt x="2970602" y="2971070"/>
                </a:cubicBezTo>
                <a:cubicBezTo>
                  <a:pt x="2755364" y="3031577"/>
                  <a:pt x="2691666" y="2963634"/>
                  <a:pt x="2546230" y="2971070"/>
                </a:cubicBezTo>
                <a:cubicBezTo>
                  <a:pt x="2400794" y="2978506"/>
                  <a:pt x="2217875" y="2950713"/>
                  <a:pt x="2032517" y="2971070"/>
                </a:cubicBezTo>
                <a:cubicBezTo>
                  <a:pt x="1847159" y="2991427"/>
                  <a:pt x="1685999" y="2964340"/>
                  <a:pt x="1429462" y="2971070"/>
                </a:cubicBezTo>
                <a:cubicBezTo>
                  <a:pt x="1172925" y="2977800"/>
                  <a:pt x="988519" y="2909645"/>
                  <a:pt x="781737" y="2971070"/>
                </a:cubicBezTo>
                <a:cubicBezTo>
                  <a:pt x="574955" y="3032495"/>
                  <a:pt x="186936" y="2934961"/>
                  <a:pt x="0" y="2971070"/>
                </a:cubicBezTo>
                <a:cubicBezTo>
                  <a:pt x="-47596" y="2813053"/>
                  <a:pt x="46807" y="2512833"/>
                  <a:pt x="0" y="2317435"/>
                </a:cubicBezTo>
                <a:cubicBezTo>
                  <a:pt x="-46807" y="2122038"/>
                  <a:pt x="66714" y="1990677"/>
                  <a:pt x="0" y="1693510"/>
                </a:cubicBezTo>
                <a:cubicBezTo>
                  <a:pt x="-66714" y="1396343"/>
                  <a:pt x="29343" y="1379767"/>
                  <a:pt x="0" y="1158717"/>
                </a:cubicBezTo>
                <a:cubicBezTo>
                  <a:pt x="-29343" y="937667"/>
                  <a:pt x="38338" y="805193"/>
                  <a:pt x="0" y="653635"/>
                </a:cubicBezTo>
                <a:cubicBezTo>
                  <a:pt x="-38338" y="502077"/>
                  <a:pt x="58114" y="284480"/>
                  <a:pt x="0" y="0"/>
                </a:cubicBezTo>
                <a:close/>
              </a:path>
              <a:path w="4467070" h="2971070" stroke="0" extrusionOk="0">
                <a:moveTo>
                  <a:pt x="0" y="0"/>
                </a:moveTo>
                <a:cubicBezTo>
                  <a:pt x="250065" y="-9219"/>
                  <a:pt x="472821" y="72273"/>
                  <a:pt x="603054" y="0"/>
                </a:cubicBezTo>
                <a:cubicBezTo>
                  <a:pt x="733287" y="-72273"/>
                  <a:pt x="869976" y="21273"/>
                  <a:pt x="1027426" y="0"/>
                </a:cubicBezTo>
                <a:cubicBezTo>
                  <a:pt x="1184876" y="-21273"/>
                  <a:pt x="1287877" y="47668"/>
                  <a:pt x="1496468" y="0"/>
                </a:cubicBezTo>
                <a:cubicBezTo>
                  <a:pt x="1705059" y="-47668"/>
                  <a:pt x="1873180" y="34686"/>
                  <a:pt x="2054852" y="0"/>
                </a:cubicBezTo>
                <a:cubicBezTo>
                  <a:pt x="2236524" y="-34686"/>
                  <a:pt x="2356802" y="45230"/>
                  <a:pt x="2568565" y="0"/>
                </a:cubicBezTo>
                <a:cubicBezTo>
                  <a:pt x="2780328" y="-45230"/>
                  <a:pt x="2990696" y="7763"/>
                  <a:pt x="3216290" y="0"/>
                </a:cubicBezTo>
                <a:cubicBezTo>
                  <a:pt x="3441884" y="-7763"/>
                  <a:pt x="3575178" y="38548"/>
                  <a:pt x="3730003" y="0"/>
                </a:cubicBezTo>
                <a:cubicBezTo>
                  <a:pt x="3884828" y="-38548"/>
                  <a:pt x="4217587" y="38673"/>
                  <a:pt x="4467070" y="0"/>
                </a:cubicBezTo>
                <a:cubicBezTo>
                  <a:pt x="4472532" y="314982"/>
                  <a:pt x="4389628" y="493681"/>
                  <a:pt x="4467070" y="653635"/>
                </a:cubicBezTo>
                <a:cubicBezTo>
                  <a:pt x="4544512" y="813590"/>
                  <a:pt x="4414962" y="1002358"/>
                  <a:pt x="4467070" y="1218139"/>
                </a:cubicBezTo>
                <a:cubicBezTo>
                  <a:pt x="4519178" y="1433920"/>
                  <a:pt x="4413032" y="1517793"/>
                  <a:pt x="4467070" y="1752931"/>
                </a:cubicBezTo>
                <a:cubicBezTo>
                  <a:pt x="4521108" y="1988069"/>
                  <a:pt x="4435495" y="2128794"/>
                  <a:pt x="4467070" y="2406567"/>
                </a:cubicBezTo>
                <a:cubicBezTo>
                  <a:pt x="4498645" y="2684340"/>
                  <a:pt x="4450340" y="2791831"/>
                  <a:pt x="4467070" y="2971070"/>
                </a:cubicBezTo>
                <a:cubicBezTo>
                  <a:pt x="4275458" y="3012494"/>
                  <a:pt x="4105748" y="2940666"/>
                  <a:pt x="3998028" y="2971070"/>
                </a:cubicBezTo>
                <a:cubicBezTo>
                  <a:pt x="3890308" y="3001474"/>
                  <a:pt x="3625450" y="2968135"/>
                  <a:pt x="3528985" y="2971070"/>
                </a:cubicBezTo>
                <a:cubicBezTo>
                  <a:pt x="3432520" y="2974005"/>
                  <a:pt x="3224782" y="2950297"/>
                  <a:pt x="3015272" y="2971070"/>
                </a:cubicBezTo>
                <a:cubicBezTo>
                  <a:pt x="2805762" y="2991843"/>
                  <a:pt x="2595804" y="2923949"/>
                  <a:pt x="2412218" y="2971070"/>
                </a:cubicBezTo>
                <a:cubicBezTo>
                  <a:pt x="2228632" y="3018191"/>
                  <a:pt x="2122671" y="2964515"/>
                  <a:pt x="1853834" y="2971070"/>
                </a:cubicBezTo>
                <a:cubicBezTo>
                  <a:pt x="1584997" y="2977625"/>
                  <a:pt x="1467779" y="2970920"/>
                  <a:pt x="1340121" y="2971070"/>
                </a:cubicBezTo>
                <a:cubicBezTo>
                  <a:pt x="1212463" y="2971220"/>
                  <a:pt x="861925" y="2958723"/>
                  <a:pt x="692396" y="2971070"/>
                </a:cubicBezTo>
                <a:cubicBezTo>
                  <a:pt x="522868" y="2983417"/>
                  <a:pt x="320295" y="2903515"/>
                  <a:pt x="0" y="2971070"/>
                </a:cubicBezTo>
                <a:cubicBezTo>
                  <a:pt x="-3479" y="2791922"/>
                  <a:pt x="64054" y="2539685"/>
                  <a:pt x="0" y="2376856"/>
                </a:cubicBezTo>
                <a:cubicBezTo>
                  <a:pt x="-64054" y="2214027"/>
                  <a:pt x="70617" y="2021234"/>
                  <a:pt x="0" y="1782642"/>
                </a:cubicBezTo>
                <a:cubicBezTo>
                  <a:pt x="-70617" y="1544050"/>
                  <a:pt x="63782" y="1448534"/>
                  <a:pt x="0" y="1218139"/>
                </a:cubicBezTo>
                <a:cubicBezTo>
                  <a:pt x="-63782" y="987744"/>
                  <a:pt x="37236" y="869741"/>
                  <a:pt x="0" y="683346"/>
                </a:cubicBezTo>
                <a:cubicBezTo>
                  <a:pt x="-37236" y="496951"/>
                  <a:pt x="17176" y="167360"/>
                  <a:pt x="0" y="0"/>
                </a:cubicBezTo>
                <a:close/>
              </a:path>
            </a:pathLst>
          </a:custGeom>
          <a:noFill/>
          <a:ln>
            <a:noFill/>
            <a:extLst>
              <a:ext uri="{C807C97D-BFC1-408E-A445-0C87EB9F89A2}">
                <ask:lineSketchStyleProps xmlns="" xmlns:ask="http://schemas.microsoft.com/office/drawing/2018/sketchyshapes" sd="2214054714">
                  <a:custGeom>
                    <a:avLst/>
                    <a:gdLst>
                      <a:gd name="connsiteX0" fmla="*/ 0 w 4467070"/>
                      <a:gd name="connsiteY0" fmla="*/ 0 h 1184940"/>
                      <a:gd name="connsiteX1" fmla="*/ 647725 w 4467070"/>
                      <a:gd name="connsiteY1" fmla="*/ 0 h 1184940"/>
                      <a:gd name="connsiteX2" fmla="*/ 1116768 w 4467070"/>
                      <a:gd name="connsiteY2" fmla="*/ 0 h 1184940"/>
                      <a:gd name="connsiteX3" fmla="*/ 1764493 w 4467070"/>
                      <a:gd name="connsiteY3" fmla="*/ 0 h 1184940"/>
                      <a:gd name="connsiteX4" fmla="*/ 2412218 w 4467070"/>
                      <a:gd name="connsiteY4" fmla="*/ 0 h 1184940"/>
                      <a:gd name="connsiteX5" fmla="*/ 2836589 w 4467070"/>
                      <a:gd name="connsiteY5" fmla="*/ 0 h 1184940"/>
                      <a:gd name="connsiteX6" fmla="*/ 3350303 w 4467070"/>
                      <a:gd name="connsiteY6" fmla="*/ 0 h 1184940"/>
                      <a:gd name="connsiteX7" fmla="*/ 3819345 w 4467070"/>
                      <a:gd name="connsiteY7" fmla="*/ 0 h 1184940"/>
                      <a:gd name="connsiteX8" fmla="*/ 4467070 w 4467070"/>
                      <a:gd name="connsiteY8" fmla="*/ 0 h 1184940"/>
                      <a:gd name="connsiteX9" fmla="*/ 4467070 w 4467070"/>
                      <a:gd name="connsiteY9" fmla="*/ 201439 h 1184940"/>
                      <a:gd name="connsiteX10" fmla="*/ 4467070 w 4467070"/>
                      <a:gd name="connsiteY10" fmla="*/ 426578 h 1184940"/>
                      <a:gd name="connsiteX11" fmla="*/ 4467070 w 4467070"/>
                      <a:gd name="connsiteY11" fmla="*/ 687265 h 1184940"/>
                      <a:gd name="connsiteX12" fmla="*/ 4467070 w 4467070"/>
                      <a:gd name="connsiteY12" fmla="*/ 888705 h 1184940"/>
                      <a:gd name="connsiteX13" fmla="*/ 4467070 w 4467070"/>
                      <a:gd name="connsiteY13" fmla="*/ 1184940 h 1184940"/>
                      <a:gd name="connsiteX14" fmla="*/ 4042698 w 4467070"/>
                      <a:gd name="connsiteY14" fmla="*/ 1184940 h 1184940"/>
                      <a:gd name="connsiteX15" fmla="*/ 3618327 w 4467070"/>
                      <a:gd name="connsiteY15" fmla="*/ 1184940 h 1184940"/>
                      <a:gd name="connsiteX16" fmla="*/ 2970602 w 4467070"/>
                      <a:gd name="connsiteY16" fmla="*/ 1184940 h 1184940"/>
                      <a:gd name="connsiteX17" fmla="*/ 2546230 w 4467070"/>
                      <a:gd name="connsiteY17" fmla="*/ 1184940 h 1184940"/>
                      <a:gd name="connsiteX18" fmla="*/ 2032517 w 4467070"/>
                      <a:gd name="connsiteY18" fmla="*/ 1184940 h 1184940"/>
                      <a:gd name="connsiteX19" fmla="*/ 1429462 w 4467070"/>
                      <a:gd name="connsiteY19" fmla="*/ 1184940 h 1184940"/>
                      <a:gd name="connsiteX20" fmla="*/ 781737 w 4467070"/>
                      <a:gd name="connsiteY20" fmla="*/ 1184940 h 1184940"/>
                      <a:gd name="connsiteX21" fmla="*/ 0 w 4467070"/>
                      <a:gd name="connsiteY21" fmla="*/ 1184940 h 1184940"/>
                      <a:gd name="connsiteX22" fmla="*/ 0 w 4467070"/>
                      <a:gd name="connsiteY22" fmla="*/ 924253 h 1184940"/>
                      <a:gd name="connsiteX23" fmla="*/ 0 w 4467070"/>
                      <a:gd name="connsiteY23" fmla="*/ 675415 h 1184940"/>
                      <a:gd name="connsiteX24" fmla="*/ 0 w 4467070"/>
                      <a:gd name="connsiteY24" fmla="*/ 462126 h 1184940"/>
                      <a:gd name="connsiteX25" fmla="*/ 0 w 4467070"/>
                      <a:gd name="connsiteY25" fmla="*/ 260686 h 1184940"/>
                      <a:gd name="connsiteX26" fmla="*/ 0 w 4467070"/>
                      <a:gd name="connsiteY26" fmla="*/ 0 h 1184940"/>
                      <a:gd name="connsiteX0" fmla="*/ 0 w 4467070"/>
                      <a:gd name="connsiteY0" fmla="*/ 0 h 1184940"/>
                      <a:gd name="connsiteX1" fmla="*/ 603054 w 4467070"/>
                      <a:gd name="connsiteY1" fmla="*/ 0 h 1184940"/>
                      <a:gd name="connsiteX2" fmla="*/ 1027426 w 4467070"/>
                      <a:gd name="connsiteY2" fmla="*/ 0 h 1184940"/>
                      <a:gd name="connsiteX3" fmla="*/ 1496468 w 4467070"/>
                      <a:gd name="connsiteY3" fmla="*/ 0 h 1184940"/>
                      <a:gd name="connsiteX4" fmla="*/ 2054852 w 4467070"/>
                      <a:gd name="connsiteY4" fmla="*/ 0 h 1184940"/>
                      <a:gd name="connsiteX5" fmla="*/ 2568565 w 4467070"/>
                      <a:gd name="connsiteY5" fmla="*/ 0 h 1184940"/>
                      <a:gd name="connsiteX6" fmla="*/ 3216290 w 4467070"/>
                      <a:gd name="connsiteY6" fmla="*/ 0 h 1184940"/>
                      <a:gd name="connsiteX7" fmla="*/ 3730003 w 4467070"/>
                      <a:gd name="connsiteY7" fmla="*/ 0 h 1184940"/>
                      <a:gd name="connsiteX8" fmla="*/ 4467070 w 4467070"/>
                      <a:gd name="connsiteY8" fmla="*/ 0 h 1184940"/>
                      <a:gd name="connsiteX9" fmla="*/ 4467070 w 4467070"/>
                      <a:gd name="connsiteY9" fmla="*/ 260686 h 1184940"/>
                      <a:gd name="connsiteX10" fmla="*/ 4467070 w 4467070"/>
                      <a:gd name="connsiteY10" fmla="*/ 485825 h 1184940"/>
                      <a:gd name="connsiteX11" fmla="*/ 4467070 w 4467070"/>
                      <a:gd name="connsiteY11" fmla="*/ 699114 h 1184940"/>
                      <a:gd name="connsiteX12" fmla="*/ 4467070 w 4467070"/>
                      <a:gd name="connsiteY12" fmla="*/ 959801 h 1184940"/>
                      <a:gd name="connsiteX13" fmla="*/ 4467070 w 4467070"/>
                      <a:gd name="connsiteY13" fmla="*/ 1184940 h 1184940"/>
                      <a:gd name="connsiteX14" fmla="*/ 3998028 w 4467070"/>
                      <a:gd name="connsiteY14" fmla="*/ 1184940 h 1184940"/>
                      <a:gd name="connsiteX15" fmla="*/ 3528985 w 4467070"/>
                      <a:gd name="connsiteY15" fmla="*/ 1184940 h 1184940"/>
                      <a:gd name="connsiteX16" fmla="*/ 3015272 w 4467070"/>
                      <a:gd name="connsiteY16" fmla="*/ 1184940 h 1184940"/>
                      <a:gd name="connsiteX17" fmla="*/ 2412218 w 4467070"/>
                      <a:gd name="connsiteY17" fmla="*/ 1184940 h 1184940"/>
                      <a:gd name="connsiteX18" fmla="*/ 1853834 w 4467070"/>
                      <a:gd name="connsiteY18" fmla="*/ 1184940 h 1184940"/>
                      <a:gd name="connsiteX19" fmla="*/ 1340121 w 4467070"/>
                      <a:gd name="connsiteY19" fmla="*/ 1184940 h 1184940"/>
                      <a:gd name="connsiteX20" fmla="*/ 692396 w 4467070"/>
                      <a:gd name="connsiteY20" fmla="*/ 1184940 h 1184940"/>
                      <a:gd name="connsiteX21" fmla="*/ 0 w 4467070"/>
                      <a:gd name="connsiteY21" fmla="*/ 1184940 h 1184940"/>
                      <a:gd name="connsiteX22" fmla="*/ 0 w 4467070"/>
                      <a:gd name="connsiteY22" fmla="*/ 947952 h 1184940"/>
                      <a:gd name="connsiteX23" fmla="*/ 0 w 4467070"/>
                      <a:gd name="connsiteY23" fmla="*/ 710964 h 1184940"/>
                      <a:gd name="connsiteX24" fmla="*/ 0 w 4467070"/>
                      <a:gd name="connsiteY24" fmla="*/ 485825 h 1184940"/>
                      <a:gd name="connsiteX25" fmla="*/ 0 w 4467070"/>
                      <a:gd name="connsiteY25" fmla="*/ 272536 h 1184940"/>
                      <a:gd name="connsiteX26" fmla="*/ 0 w 4467070"/>
                      <a:gd name="connsiteY26" fmla="*/ 0 h 118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7070" h="1184940" fill="none" extrusionOk="0">
                        <a:moveTo>
                          <a:pt x="0" y="0"/>
                        </a:moveTo>
                        <a:cubicBezTo>
                          <a:pt x="254809" y="17247"/>
                          <a:pt x="417272" y="50266"/>
                          <a:pt x="647725" y="0"/>
                        </a:cubicBezTo>
                        <a:cubicBezTo>
                          <a:pt x="898962" y="-15292"/>
                          <a:pt x="896459" y="14215"/>
                          <a:pt x="1116768" y="0"/>
                        </a:cubicBezTo>
                        <a:cubicBezTo>
                          <a:pt x="1309446" y="6741"/>
                          <a:pt x="1560664" y="-40214"/>
                          <a:pt x="1764493" y="0"/>
                        </a:cubicBezTo>
                        <a:cubicBezTo>
                          <a:pt x="1981719" y="-30345"/>
                          <a:pt x="2191256" y="15595"/>
                          <a:pt x="2412218" y="0"/>
                        </a:cubicBezTo>
                        <a:cubicBezTo>
                          <a:pt x="2646177" y="-14138"/>
                          <a:pt x="2622938" y="23731"/>
                          <a:pt x="2836589" y="0"/>
                        </a:cubicBezTo>
                        <a:cubicBezTo>
                          <a:pt x="3040977" y="-34485"/>
                          <a:pt x="3194436" y="42091"/>
                          <a:pt x="3350303" y="0"/>
                        </a:cubicBezTo>
                        <a:cubicBezTo>
                          <a:pt x="3535559" y="-15499"/>
                          <a:pt x="3718385" y="21282"/>
                          <a:pt x="3819345" y="0"/>
                        </a:cubicBezTo>
                        <a:cubicBezTo>
                          <a:pt x="3984551" y="32835"/>
                          <a:pt x="4220272" y="-34874"/>
                          <a:pt x="4467070" y="0"/>
                        </a:cubicBezTo>
                        <a:cubicBezTo>
                          <a:pt x="4481473" y="59195"/>
                          <a:pt x="4462989" y="105169"/>
                          <a:pt x="4467070" y="201439"/>
                        </a:cubicBezTo>
                        <a:cubicBezTo>
                          <a:pt x="4492689" y="303016"/>
                          <a:pt x="4417671" y="354116"/>
                          <a:pt x="4467070" y="426578"/>
                        </a:cubicBezTo>
                        <a:cubicBezTo>
                          <a:pt x="4537463" y="505812"/>
                          <a:pt x="4423428" y="538384"/>
                          <a:pt x="4467070" y="687265"/>
                        </a:cubicBezTo>
                        <a:cubicBezTo>
                          <a:pt x="4526527" y="818417"/>
                          <a:pt x="4433499" y="796388"/>
                          <a:pt x="4467070" y="888705"/>
                        </a:cubicBezTo>
                        <a:cubicBezTo>
                          <a:pt x="4500964" y="975956"/>
                          <a:pt x="4454269" y="1091298"/>
                          <a:pt x="4467070" y="1184940"/>
                        </a:cubicBezTo>
                        <a:cubicBezTo>
                          <a:pt x="4318073" y="1211524"/>
                          <a:pt x="4187876" y="1138496"/>
                          <a:pt x="4042698" y="1184940"/>
                        </a:cubicBezTo>
                        <a:cubicBezTo>
                          <a:pt x="3849528" y="1166095"/>
                          <a:pt x="3719471" y="1166809"/>
                          <a:pt x="3618327" y="1184940"/>
                        </a:cubicBezTo>
                        <a:cubicBezTo>
                          <a:pt x="3560375" y="1152216"/>
                          <a:pt x="3190242" y="1168853"/>
                          <a:pt x="2970602" y="1184940"/>
                        </a:cubicBezTo>
                        <a:cubicBezTo>
                          <a:pt x="2741562" y="1197956"/>
                          <a:pt x="2678069" y="1173649"/>
                          <a:pt x="2546230" y="1184940"/>
                        </a:cubicBezTo>
                        <a:cubicBezTo>
                          <a:pt x="2402097" y="1182054"/>
                          <a:pt x="2248443" y="1215788"/>
                          <a:pt x="2032517" y="1184940"/>
                        </a:cubicBezTo>
                        <a:cubicBezTo>
                          <a:pt x="1844240" y="1205170"/>
                          <a:pt x="1694314" y="1159832"/>
                          <a:pt x="1429462" y="1184940"/>
                        </a:cubicBezTo>
                        <a:cubicBezTo>
                          <a:pt x="1182899" y="1187776"/>
                          <a:pt x="1008199" y="1192365"/>
                          <a:pt x="781737" y="1184940"/>
                        </a:cubicBezTo>
                        <a:cubicBezTo>
                          <a:pt x="583471" y="1186789"/>
                          <a:pt x="204783" y="1203435"/>
                          <a:pt x="0" y="1184940"/>
                        </a:cubicBezTo>
                        <a:cubicBezTo>
                          <a:pt x="-43349" y="1121412"/>
                          <a:pt x="35605" y="997404"/>
                          <a:pt x="0" y="924253"/>
                        </a:cubicBezTo>
                        <a:cubicBezTo>
                          <a:pt x="-78209" y="838374"/>
                          <a:pt x="88323" y="782876"/>
                          <a:pt x="0" y="675415"/>
                        </a:cubicBezTo>
                        <a:cubicBezTo>
                          <a:pt x="-88148" y="559279"/>
                          <a:pt x="24916" y="540555"/>
                          <a:pt x="0" y="462126"/>
                        </a:cubicBezTo>
                        <a:cubicBezTo>
                          <a:pt x="-14975" y="367065"/>
                          <a:pt x="38546" y="326782"/>
                          <a:pt x="0" y="260686"/>
                        </a:cubicBezTo>
                        <a:cubicBezTo>
                          <a:pt x="-32976" y="220030"/>
                          <a:pt x="63313" y="111717"/>
                          <a:pt x="0" y="0"/>
                        </a:cubicBezTo>
                        <a:close/>
                      </a:path>
                      <a:path w="4467070" h="1184940" stroke="0" extrusionOk="0">
                        <a:moveTo>
                          <a:pt x="0" y="0"/>
                        </a:moveTo>
                        <a:cubicBezTo>
                          <a:pt x="271868" y="-33328"/>
                          <a:pt x="471840" y="38984"/>
                          <a:pt x="603054" y="0"/>
                        </a:cubicBezTo>
                        <a:cubicBezTo>
                          <a:pt x="725223" y="8652"/>
                          <a:pt x="908288" y="417"/>
                          <a:pt x="1027426" y="0"/>
                        </a:cubicBezTo>
                        <a:cubicBezTo>
                          <a:pt x="1188324" y="-31833"/>
                          <a:pt x="1310021" y="28315"/>
                          <a:pt x="1496468" y="0"/>
                        </a:cubicBezTo>
                        <a:cubicBezTo>
                          <a:pt x="1713208" y="-62077"/>
                          <a:pt x="1859367" y="44764"/>
                          <a:pt x="2054852" y="0"/>
                        </a:cubicBezTo>
                        <a:cubicBezTo>
                          <a:pt x="2238414" y="-7098"/>
                          <a:pt x="2352244" y="24280"/>
                          <a:pt x="2568565" y="0"/>
                        </a:cubicBezTo>
                        <a:cubicBezTo>
                          <a:pt x="2799435" y="39541"/>
                          <a:pt x="2983466" y="21460"/>
                          <a:pt x="3216290" y="0"/>
                        </a:cubicBezTo>
                        <a:cubicBezTo>
                          <a:pt x="3430464" y="362"/>
                          <a:pt x="3555997" y="-16324"/>
                          <a:pt x="3730003" y="0"/>
                        </a:cubicBezTo>
                        <a:cubicBezTo>
                          <a:pt x="3888574" y="-9754"/>
                          <a:pt x="4277218" y="13661"/>
                          <a:pt x="4467070" y="0"/>
                        </a:cubicBezTo>
                        <a:cubicBezTo>
                          <a:pt x="4473418" y="128436"/>
                          <a:pt x="4377205" y="217193"/>
                          <a:pt x="4467070" y="260686"/>
                        </a:cubicBezTo>
                        <a:cubicBezTo>
                          <a:pt x="4546930" y="329763"/>
                          <a:pt x="4400043" y="383367"/>
                          <a:pt x="4467070" y="485825"/>
                        </a:cubicBezTo>
                        <a:cubicBezTo>
                          <a:pt x="4521009" y="602523"/>
                          <a:pt x="4388441" y="626291"/>
                          <a:pt x="4467070" y="699114"/>
                        </a:cubicBezTo>
                        <a:cubicBezTo>
                          <a:pt x="4522911" y="803024"/>
                          <a:pt x="4452652" y="835019"/>
                          <a:pt x="4467070" y="959801"/>
                        </a:cubicBezTo>
                        <a:cubicBezTo>
                          <a:pt x="4487410" y="1084042"/>
                          <a:pt x="4467945" y="1106428"/>
                          <a:pt x="4467070" y="1184940"/>
                        </a:cubicBezTo>
                        <a:cubicBezTo>
                          <a:pt x="4287034" y="1191071"/>
                          <a:pt x="4095587" y="1159174"/>
                          <a:pt x="3998028" y="1184940"/>
                        </a:cubicBezTo>
                        <a:cubicBezTo>
                          <a:pt x="3887789" y="1194321"/>
                          <a:pt x="3607401" y="1183733"/>
                          <a:pt x="3528985" y="1184940"/>
                        </a:cubicBezTo>
                        <a:cubicBezTo>
                          <a:pt x="3422285" y="1187507"/>
                          <a:pt x="3250019" y="1199019"/>
                          <a:pt x="3015272" y="1184940"/>
                        </a:cubicBezTo>
                        <a:cubicBezTo>
                          <a:pt x="2764123" y="1190342"/>
                          <a:pt x="2588012" y="1126661"/>
                          <a:pt x="2412218" y="1184940"/>
                        </a:cubicBezTo>
                        <a:cubicBezTo>
                          <a:pt x="2235530" y="1172436"/>
                          <a:pt x="2122791" y="1178163"/>
                          <a:pt x="1853834" y="1184940"/>
                        </a:cubicBezTo>
                        <a:cubicBezTo>
                          <a:pt x="1673031" y="1243704"/>
                          <a:pt x="1576926" y="1181783"/>
                          <a:pt x="1340121" y="1184940"/>
                        </a:cubicBezTo>
                        <a:cubicBezTo>
                          <a:pt x="1204148" y="1191731"/>
                          <a:pt x="879088" y="1203793"/>
                          <a:pt x="692396" y="1184940"/>
                        </a:cubicBezTo>
                        <a:cubicBezTo>
                          <a:pt x="511494" y="1181298"/>
                          <a:pt x="318472" y="1106097"/>
                          <a:pt x="0" y="1184940"/>
                        </a:cubicBezTo>
                        <a:cubicBezTo>
                          <a:pt x="-14189" y="1115100"/>
                          <a:pt x="88254" y="1002052"/>
                          <a:pt x="0" y="947952"/>
                        </a:cubicBezTo>
                        <a:cubicBezTo>
                          <a:pt x="-45812" y="880693"/>
                          <a:pt x="56166" y="806695"/>
                          <a:pt x="0" y="710964"/>
                        </a:cubicBezTo>
                        <a:cubicBezTo>
                          <a:pt x="-81702" y="645086"/>
                          <a:pt x="55308" y="593051"/>
                          <a:pt x="0" y="485825"/>
                        </a:cubicBezTo>
                        <a:cubicBezTo>
                          <a:pt x="-61478" y="384526"/>
                          <a:pt x="29679" y="351227"/>
                          <a:pt x="0" y="272536"/>
                        </a:cubicBezTo>
                        <a:cubicBezTo>
                          <a:pt x="-33413" y="199813"/>
                          <a:pt x="23697" y="80370"/>
                          <a:pt x="0" y="0"/>
                        </a:cubicBezTo>
                        <a:close/>
                      </a:path>
                    </a:pathLst>
                  </a:cu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nSpc>
                <a:spcPct val="120000"/>
              </a:lnSpc>
            </a:pPr>
            <a:r>
              <a:rPr lang="vi-VN" sz="2000" dirty="0"/>
              <a:t>Mắt nhìn tia khúc xạ th</a:t>
            </a:r>
            <a:r>
              <a:rPr lang="en-US" sz="2000" dirty="0"/>
              <a:t>ấ</a:t>
            </a:r>
            <a:r>
              <a:rPr lang="vi-VN" sz="2000" dirty="0"/>
              <a:t>y đ</a:t>
            </a:r>
            <a:r>
              <a:rPr lang="en-US" sz="2000" dirty="0"/>
              <a:t>ầ</a:t>
            </a:r>
            <a:r>
              <a:rPr lang="vi-VN" sz="2000" dirty="0"/>
              <a:t>u A của ống hút như nằm ở vị trí A’</a:t>
            </a:r>
            <a:endParaRPr lang="en-US" sz="2000" dirty="0"/>
          </a:p>
          <a:p>
            <a:pPr>
              <a:lnSpc>
                <a:spcPct val="120000"/>
              </a:lnSpc>
            </a:pPr>
            <a:r>
              <a:rPr lang="vi-VN" sz="2000" dirty="0">
                <a:latin typeface="#9Slide03 Arima Madurai Black" panose="00000A00000000000000" pitchFamily="2" charset="-93"/>
                <a:cs typeface="#9Slide03 Arima Madurai Black" panose="00000A00000000000000" pitchFamily="2" charset="-93"/>
              </a:rPr>
              <a:t>→</a:t>
            </a:r>
            <a:r>
              <a:rPr lang="en-US" sz="2000" dirty="0">
                <a:latin typeface="#9Slide03 Arima Madurai Black" panose="00000A00000000000000" pitchFamily="2" charset="-93"/>
                <a:cs typeface="#9Slide03 Arima Madurai Black" panose="00000A00000000000000" pitchFamily="2" charset="-93"/>
              </a:rPr>
              <a:t> </a:t>
            </a:r>
            <a:r>
              <a:rPr lang="vi-VN" sz="2000" dirty="0"/>
              <a:t>g</a:t>
            </a:r>
            <a:r>
              <a:rPr lang="en-US" sz="2000" dirty="0"/>
              <a:t>ầ</a:t>
            </a:r>
            <a:r>
              <a:rPr lang="vi-VN" sz="2000" dirty="0"/>
              <a:t>n mặt nước hơn.</a:t>
            </a:r>
            <a:endParaRPr lang="en-US" sz="2000" dirty="0"/>
          </a:p>
        </p:txBody>
      </p:sp>
    </p:spTree>
    <p:extLst>
      <p:ext uri="{BB962C8B-B14F-4D97-AF65-F5344CB8AC3E}">
        <p14:creationId xmlns:p14="http://schemas.microsoft.com/office/powerpoint/2010/main" val="2190243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6EEADF00-4CEC-F0F3-2C26-36219A32F4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31" y="0"/>
            <a:ext cx="9197707" cy="55764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2E63395-695F-4CE6-2DF6-710E8604F5A4}"/>
              </a:ext>
            </a:extLst>
          </p:cNvPr>
          <p:cNvSpPr txBox="1"/>
          <p:nvPr/>
        </p:nvSpPr>
        <p:spPr>
          <a:xfrm>
            <a:off x="3166119" y="4912667"/>
            <a:ext cx="3166948" cy="461665"/>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2000">
                <a:solidFill>
                  <a:schemeClr val="accent6"/>
                </a:solidFill>
                <a:latin typeface="Fira Sans Condensed Medium" panose="020B0603050000020004" pitchFamily="34" charset="0"/>
              </a:defRPr>
            </a:lvl1pPr>
          </a:lstStyle>
          <a:p>
            <a:r>
              <a:rPr lang="en-US" sz="2400" dirty="0" err="1">
                <a:solidFill>
                  <a:schemeClr val="tx1">
                    <a:lumMod val="50000"/>
                  </a:schemeClr>
                </a:solidFill>
              </a:rPr>
              <a:t>Hiện</a:t>
            </a:r>
            <a:r>
              <a:rPr lang="en-US" sz="2400" dirty="0">
                <a:solidFill>
                  <a:schemeClr val="tx1">
                    <a:lumMod val="50000"/>
                  </a:schemeClr>
                </a:solidFill>
              </a:rPr>
              <a:t> </a:t>
            </a:r>
            <a:r>
              <a:rPr lang="en-US" sz="2400" dirty="0" err="1">
                <a:solidFill>
                  <a:schemeClr val="tx1">
                    <a:lumMod val="50000"/>
                  </a:schemeClr>
                </a:solidFill>
              </a:rPr>
              <a:t>tượng</a:t>
            </a:r>
            <a:r>
              <a:rPr lang="en-US" sz="2400" dirty="0">
                <a:solidFill>
                  <a:schemeClr val="tx1">
                    <a:lumMod val="50000"/>
                  </a:schemeClr>
                </a:solidFill>
              </a:rPr>
              <a:t> “</a:t>
            </a:r>
            <a:r>
              <a:rPr lang="en-US" sz="2400" dirty="0" err="1">
                <a:solidFill>
                  <a:schemeClr val="tx1">
                    <a:lumMod val="50000"/>
                  </a:schemeClr>
                </a:solidFill>
              </a:rPr>
              <a:t>nâng</a:t>
            </a:r>
            <a:r>
              <a:rPr lang="en-US" sz="2400" dirty="0">
                <a:solidFill>
                  <a:schemeClr val="tx1">
                    <a:lumMod val="50000"/>
                  </a:schemeClr>
                </a:solidFill>
              </a:rPr>
              <a:t> </a:t>
            </a:r>
            <a:r>
              <a:rPr lang="en-US" sz="2400" dirty="0" err="1">
                <a:solidFill>
                  <a:schemeClr val="tx1">
                    <a:lumMod val="50000"/>
                  </a:schemeClr>
                </a:solidFill>
              </a:rPr>
              <a:t>ảnh</a:t>
            </a:r>
            <a:r>
              <a:rPr lang="en-US" sz="2400" dirty="0">
                <a:solidFill>
                  <a:schemeClr val="tx1">
                    <a:lumMod val="50000"/>
                  </a:schemeClr>
                </a:solidFill>
              </a:rPr>
              <a:t>”</a:t>
            </a:r>
          </a:p>
        </p:txBody>
      </p:sp>
    </p:spTree>
    <p:extLst>
      <p:ext uri="{BB962C8B-B14F-4D97-AF65-F5344CB8AC3E}">
        <p14:creationId xmlns:p14="http://schemas.microsoft.com/office/powerpoint/2010/main" val="27527960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7">
          <a:extLst>
            <a:ext uri="{FF2B5EF4-FFF2-40B4-BE49-F238E27FC236}">
              <a16:creationId xmlns:a16="http://schemas.microsoft.com/office/drawing/2014/main" id="{669B368B-2CAF-7F24-1CE7-B4BBB3DC96ED}"/>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F3B17FB9-0C15-C7EB-971F-ABCE566A15B1}"/>
              </a:ext>
            </a:extLst>
          </p:cNvPr>
          <p:cNvGrpSpPr/>
          <p:nvPr/>
        </p:nvGrpSpPr>
        <p:grpSpPr>
          <a:xfrm>
            <a:off x="-70800" y="0"/>
            <a:ext cx="9214800" cy="5143500"/>
            <a:chOff x="-70800" y="0"/>
            <a:chExt cx="9214800" cy="5143500"/>
          </a:xfrm>
        </p:grpSpPr>
        <p:pic>
          <p:nvPicPr>
            <p:cNvPr id="2" name="Picture 1" descr="A pencil in a glass of water&#10;&#10;Description automatically generated">
              <a:extLst>
                <a:ext uri="{FF2B5EF4-FFF2-40B4-BE49-F238E27FC236}">
                  <a16:creationId xmlns:a16="http://schemas.microsoft.com/office/drawing/2014/main" id="{B129EEF3-5D12-97AD-328C-24E928CAFA2E}"/>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878400" y="0"/>
              <a:ext cx="8265600" cy="5143500"/>
            </a:xfrm>
            <a:prstGeom prst="rect">
              <a:avLst/>
            </a:prstGeom>
          </p:spPr>
        </p:pic>
        <p:pic>
          <p:nvPicPr>
            <p:cNvPr id="3" name="Picture 2" descr="A pencil in a glass of water&#10;&#10;Description automatically generated">
              <a:extLst>
                <a:ext uri="{FF2B5EF4-FFF2-40B4-BE49-F238E27FC236}">
                  <a16:creationId xmlns:a16="http://schemas.microsoft.com/office/drawing/2014/main" id="{C1459270-1635-75A2-FA87-B349E7FF27C1}"/>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70800" y="0"/>
              <a:ext cx="8265600" cy="5143500"/>
            </a:xfrm>
            <a:prstGeom prst="rect">
              <a:avLst/>
            </a:prstGeom>
          </p:spPr>
        </p:pic>
        <p:pic>
          <p:nvPicPr>
            <p:cNvPr id="5" name="Picture 4" descr="A pencil in a glass of water&#10;&#10;Description automatically generated">
              <a:extLst>
                <a:ext uri="{FF2B5EF4-FFF2-40B4-BE49-F238E27FC236}">
                  <a16:creationId xmlns:a16="http://schemas.microsoft.com/office/drawing/2014/main" id="{D475E42E-E41B-E4BD-7422-4ACCAF5757FC}"/>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345600" y="0"/>
              <a:ext cx="8265600" cy="5143500"/>
            </a:xfrm>
            <a:prstGeom prst="rect">
              <a:avLst/>
            </a:prstGeom>
          </p:spPr>
        </p:pic>
      </p:grpSp>
      <p:sp>
        <p:nvSpPr>
          <p:cNvPr id="4" name="TextBox 3">
            <a:extLst>
              <a:ext uri="{FF2B5EF4-FFF2-40B4-BE49-F238E27FC236}">
                <a16:creationId xmlns:a16="http://schemas.microsoft.com/office/drawing/2014/main" id="{00BB682B-01B8-4654-D9E5-B87CEE0E82A3}"/>
              </a:ext>
            </a:extLst>
          </p:cNvPr>
          <p:cNvSpPr txBox="1"/>
          <p:nvPr/>
        </p:nvSpPr>
        <p:spPr>
          <a:xfrm>
            <a:off x="609462" y="73800"/>
            <a:ext cx="862867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Vì sao ta thấy cây bút chì dường như bị g</a:t>
            </a:r>
            <a:r>
              <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ã</a:t>
            </a:r>
            <a:r>
              <a:rPr kumimoji="0" lang="vi-VN"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y tại mặt nước?</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2683409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7">
          <a:extLst>
            <a:ext uri="{FF2B5EF4-FFF2-40B4-BE49-F238E27FC236}">
              <a16:creationId xmlns:a16="http://schemas.microsoft.com/office/drawing/2014/main" id="{F7C9AEC1-40B0-2923-1E9C-B8EEC7BEF7E4}"/>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A00F8DD5-819D-E369-AFF4-F12CA67B00EC}"/>
              </a:ext>
            </a:extLst>
          </p:cNvPr>
          <p:cNvGrpSpPr/>
          <p:nvPr/>
        </p:nvGrpSpPr>
        <p:grpSpPr>
          <a:xfrm>
            <a:off x="-70800" y="0"/>
            <a:ext cx="9214800" cy="5143500"/>
            <a:chOff x="-70800" y="0"/>
            <a:chExt cx="9214800" cy="5143500"/>
          </a:xfrm>
        </p:grpSpPr>
        <p:pic>
          <p:nvPicPr>
            <p:cNvPr id="2" name="Picture 1" descr="A pencil in a glass of water&#10;&#10;Description automatically generated">
              <a:extLst>
                <a:ext uri="{FF2B5EF4-FFF2-40B4-BE49-F238E27FC236}">
                  <a16:creationId xmlns:a16="http://schemas.microsoft.com/office/drawing/2014/main" id="{98AB84A8-680D-DF2B-13A1-7C03FAFA7901}"/>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878400" y="0"/>
              <a:ext cx="8265600" cy="5143500"/>
            </a:xfrm>
            <a:prstGeom prst="rect">
              <a:avLst/>
            </a:prstGeom>
          </p:spPr>
        </p:pic>
        <p:pic>
          <p:nvPicPr>
            <p:cNvPr id="3" name="Picture 2" descr="A pencil in a glass of water&#10;&#10;Description automatically generated">
              <a:extLst>
                <a:ext uri="{FF2B5EF4-FFF2-40B4-BE49-F238E27FC236}">
                  <a16:creationId xmlns:a16="http://schemas.microsoft.com/office/drawing/2014/main" id="{40A8F66B-D958-B449-6B81-13971F201FF5}"/>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70800" y="0"/>
              <a:ext cx="8265600" cy="5143500"/>
            </a:xfrm>
            <a:prstGeom prst="rect">
              <a:avLst/>
            </a:prstGeom>
          </p:spPr>
        </p:pic>
        <p:pic>
          <p:nvPicPr>
            <p:cNvPr id="5" name="Picture 4" descr="A pencil in a glass of water&#10;&#10;Description automatically generated">
              <a:extLst>
                <a:ext uri="{FF2B5EF4-FFF2-40B4-BE49-F238E27FC236}">
                  <a16:creationId xmlns:a16="http://schemas.microsoft.com/office/drawing/2014/main" id="{CCE6901A-0780-4EE2-89E0-71A125BE0844}"/>
                </a:ext>
              </a:extLst>
            </p:cNvPr>
            <p:cNvPicPr>
              <a:picLocks noChangeAspect="1"/>
            </p:cNvPicPr>
            <p:nvPr/>
          </p:nvPicPr>
          <p:blipFill rotWithShape="1">
            <a:blip r:embed="rId3">
              <a:extLst>
                <a:ext uri="{28A0092B-C50C-407E-A947-70E740481C1C}">
                  <a14:useLocalDpi xmlns:a14="http://schemas.microsoft.com/office/drawing/2010/main" val="0"/>
                </a:ext>
              </a:extLst>
            </a:blip>
            <a:srcRect l="29631" r="31350"/>
            <a:stretch/>
          </p:blipFill>
          <p:spPr>
            <a:xfrm>
              <a:off x="-70800" y="0"/>
              <a:ext cx="3208867" cy="5143500"/>
            </a:xfrm>
            <a:prstGeom prst="rect">
              <a:avLst/>
            </a:prstGeom>
          </p:spPr>
        </p:pic>
        <p:pic>
          <p:nvPicPr>
            <p:cNvPr id="7" name="Picture 6" descr="A pencil in a glass of water&#10;&#10;Description automatically generated">
              <a:extLst>
                <a:ext uri="{FF2B5EF4-FFF2-40B4-BE49-F238E27FC236}">
                  <a16:creationId xmlns:a16="http://schemas.microsoft.com/office/drawing/2014/main" id="{1EAAB726-2EB3-CAFE-D094-AAAE557E1608}"/>
                </a:ext>
              </a:extLst>
            </p:cNvPr>
            <p:cNvPicPr>
              <a:picLocks noChangeAspect="1"/>
            </p:cNvPicPr>
            <p:nvPr/>
          </p:nvPicPr>
          <p:blipFill rotWithShape="1">
            <a:blip r:embed="rId3">
              <a:extLst>
                <a:ext uri="{28A0092B-C50C-407E-A947-70E740481C1C}">
                  <a14:useLocalDpi xmlns:a14="http://schemas.microsoft.com/office/drawing/2010/main" val="0"/>
                </a:ext>
              </a:extLst>
            </a:blip>
            <a:srcRect l="66150" r="-50"/>
            <a:stretch/>
          </p:blipFill>
          <p:spPr>
            <a:xfrm>
              <a:off x="3138067" y="0"/>
              <a:ext cx="2787867" cy="5143500"/>
            </a:xfrm>
            <a:prstGeom prst="rect">
              <a:avLst/>
            </a:prstGeom>
          </p:spPr>
        </p:pic>
      </p:grpSp>
      <p:sp>
        <p:nvSpPr>
          <p:cNvPr id="4" name="TextBox 3">
            <a:extLst>
              <a:ext uri="{FF2B5EF4-FFF2-40B4-BE49-F238E27FC236}">
                <a16:creationId xmlns:a16="http://schemas.microsoft.com/office/drawing/2014/main" id="{4A3EF433-2578-3810-CE0E-5A1163B2FBD3}"/>
              </a:ext>
            </a:extLst>
          </p:cNvPr>
          <p:cNvSpPr txBox="1"/>
          <p:nvPr/>
        </p:nvSpPr>
        <p:spPr>
          <a:xfrm>
            <a:off x="2768600" y="522533"/>
            <a:ext cx="6239933" cy="83099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Khi</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các</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tia</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sáng</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truyền</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từ</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đầu</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bút</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trong</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nước</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vào</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không</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khí</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
        <p:nvSpPr>
          <p:cNvPr id="8" name="TextBox 7">
            <a:extLst>
              <a:ext uri="{FF2B5EF4-FFF2-40B4-BE49-F238E27FC236}">
                <a16:creationId xmlns:a16="http://schemas.microsoft.com/office/drawing/2014/main" id="{492CB799-202A-FC53-C774-E5FC5DDF1461}"/>
              </a:ext>
            </a:extLst>
          </p:cNvPr>
          <p:cNvSpPr txBox="1"/>
          <p:nvPr/>
        </p:nvSpPr>
        <p:spPr>
          <a:xfrm>
            <a:off x="2768599" y="1396328"/>
            <a:ext cx="62399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solidFill>
                  <a:srgbClr val="532CC7">
                    <a:lumMod val="75000"/>
                  </a:srgbClr>
                </a:solidFill>
                <a:latin typeface="Fira Sans Condensed Medium" panose="020B0603050000020004" pitchFamily="34" charset="0"/>
              </a:rPr>
              <a:t>Đường</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đi</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của</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các</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tia</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sáng</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này</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bị</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khúc</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xạ</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
        <p:nvSpPr>
          <p:cNvPr id="9" name="TextBox 8">
            <a:extLst>
              <a:ext uri="{FF2B5EF4-FFF2-40B4-BE49-F238E27FC236}">
                <a16:creationId xmlns:a16="http://schemas.microsoft.com/office/drawing/2014/main" id="{CFF7D16E-76C6-7D4F-0865-D32DDA8F6462}"/>
              </a:ext>
            </a:extLst>
          </p:cNvPr>
          <p:cNvSpPr txBox="1"/>
          <p:nvPr/>
        </p:nvSpPr>
        <p:spPr>
          <a:xfrm>
            <a:off x="2768598" y="1953694"/>
            <a:ext cx="62399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solidFill>
                  <a:srgbClr val="532CC7">
                    <a:lumMod val="75000"/>
                  </a:srgbClr>
                </a:solidFill>
                <a:latin typeface="Fira Sans Condensed Medium" panose="020B0603050000020004" pitchFamily="34" charset="0"/>
              </a:rPr>
              <a:t>Những</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tia</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khúc</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xạ</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này</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lọt</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vào</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mắt</a:t>
            </a:r>
            <a:r>
              <a:rPr lang="en-US" sz="2400" dirty="0">
                <a:solidFill>
                  <a:srgbClr val="532CC7">
                    <a:lumMod val="75000"/>
                  </a:srgbClr>
                </a:solidFill>
                <a:latin typeface="Fira Sans Condensed Medium" panose="020B0603050000020004" pitchFamily="34" charset="0"/>
              </a:rPr>
              <a:t> ta</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
        <p:nvSpPr>
          <p:cNvPr id="10" name="TextBox 9">
            <a:extLst>
              <a:ext uri="{FF2B5EF4-FFF2-40B4-BE49-F238E27FC236}">
                <a16:creationId xmlns:a16="http://schemas.microsoft.com/office/drawing/2014/main" id="{2EFE794A-90FA-1113-0C30-B4EAA935281F}"/>
              </a:ext>
            </a:extLst>
          </p:cNvPr>
          <p:cNvSpPr txBox="1"/>
          <p:nvPr/>
        </p:nvSpPr>
        <p:spPr>
          <a:xfrm>
            <a:off x="2768597" y="2481125"/>
            <a:ext cx="62399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solidFill>
                  <a:srgbClr val="532CC7">
                    <a:lumMod val="75000"/>
                  </a:srgbClr>
                </a:solidFill>
                <a:latin typeface="Fira Sans Condensed Medium" panose="020B0603050000020004" pitchFamily="34" charset="0"/>
              </a:rPr>
              <a:t>Mắt</a:t>
            </a:r>
            <a:r>
              <a:rPr lang="en-US" sz="2400" dirty="0">
                <a:solidFill>
                  <a:srgbClr val="532CC7">
                    <a:lumMod val="75000"/>
                  </a:srgbClr>
                </a:solidFill>
                <a:latin typeface="Fira Sans Condensed Medium" panose="020B0603050000020004" pitchFamily="34" charset="0"/>
              </a:rPr>
              <a:t> ta </a:t>
            </a:r>
            <a:r>
              <a:rPr lang="en-US" sz="2400" dirty="0" err="1">
                <a:solidFill>
                  <a:srgbClr val="532CC7">
                    <a:lumMod val="75000"/>
                  </a:srgbClr>
                </a:solidFill>
                <a:latin typeface="Fira Sans Condensed Medium" panose="020B0603050000020004" pitchFamily="34" charset="0"/>
              </a:rPr>
              <a:t>sẽ</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nhìn</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thấy</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đầu</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bút</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bị</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lệch</a:t>
            </a:r>
            <a:r>
              <a:rPr lang="en-US" sz="2400" dirty="0">
                <a:solidFill>
                  <a:srgbClr val="532CC7">
                    <a:lumMod val="75000"/>
                  </a:srgbClr>
                </a:solidFill>
                <a:latin typeface="Fira Sans Condensed Medium" panose="020B0603050000020004" pitchFamily="34" charset="0"/>
              </a:rPr>
              <a:t> </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
        <p:nvSpPr>
          <p:cNvPr id="11" name="TextBox 10">
            <a:extLst>
              <a:ext uri="{FF2B5EF4-FFF2-40B4-BE49-F238E27FC236}">
                <a16:creationId xmlns:a16="http://schemas.microsoft.com/office/drawing/2014/main" id="{026E32E9-4DAD-4068-4787-DE55E1F89A00}"/>
              </a:ext>
            </a:extLst>
          </p:cNvPr>
          <p:cNvSpPr txBox="1"/>
          <p:nvPr/>
        </p:nvSpPr>
        <p:spPr>
          <a:xfrm>
            <a:off x="2777064" y="3015523"/>
            <a:ext cx="62399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rgbClr val="532CC7">
                    <a:lumMod val="75000"/>
                  </a:srgbClr>
                </a:solidFill>
                <a:latin typeface="#9Slide03 Arima Madurai Black" panose="00000A00000000000000" pitchFamily="2" charset="-93"/>
                <a:cs typeface="#9Slide03 Arima Madurai Black" panose="00000A00000000000000" pitchFamily="2" charset="-93"/>
              </a:rPr>
              <a:t>→ </a:t>
            </a:r>
            <a:r>
              <a:rPr lang="en-US" sz="2400" dirty="0" err="1">
                <a:solidFill>
                  <a:srgbClr val="532CC7">
                    <a:lumMod val="75000"/>
                  </a:srgbClr>
                </a:solidFill>
                <a:latin typeface="Fira Sans Condensed Medium" panose="020B0603050000020004" pitchFamily="34" charset="0"/>
              </a:rPr>
              <a:t>Cây</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bút</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dường</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như</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bị</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gãy</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682318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anim calcmode="lin" valueType="num">
                                      <p:cBhvr>
                                        <p:cTn id="29" dur="500" fill="hold"/>
                                        <p:tgtEl>
                                          <p:spTgt spid="10"/>
                                        </p:tgtEl>
                                        <p:attrNameLst>
                                          <p:attrName>ppt_x</p:attrName>
                                        </p:attrNameLst>
                                      </p:cBhvr>
                                      <p:tavLst>
                                        <p:tav tm="0">
                                          <p:val>
                                            <p:strVal val="#ppt_x"/>
                                          </p:val>
                                        </p:tav>
                                        <p:tav tm="100000">
                                          <p:val>
                                            <p:strVal val="#ppt_x"/>
                                          </p:val>
                                        </p:tav>
                                      </p:tavLst>
                                    </p:anim>
                                    <p:anim calcmode="lin" valueType="num">
                                      <p:cBhvr>
                                        <p:cTn id="30"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anim calcmode="lin" valueType="num">
                                      <p:cBhvr>
                                        <p:cTn id="36" dur="500" fill="hold"/>
                                        <p:tgtEl>
                                          <p:spTgt spid="11"/>
                                        </p:tgtEl>
                                        <p:attrNameLst>
                                          <p:attrName>ppt_x</p:attrName>
                                        </p:attrNameLst>
                                      </p:cBhvr>
                                      <p:tavLst>
                                        <p:tav tm="0">
                                          <p:val>
                                            <p:strVal val="#ppt_x"/>
                                          </p:val>
                                        </p:tav>
                                        <p:tav tm="100000">
                                          <p:val>
                                            <p:strVal val="#ppt_x"/>
                                          </p:val>
                                        </p:tav>
                                      </p:tavLst>
                                    </p:anim>
                                    <p:anim calcmode="lin" valueType="num">
                                      <p:cBhvr>
                                        <p:cTn id="3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87">
          <a:extLst>
            <a:ext uri="{FF2B5EF4-FFF2-40B4-BE49-F238E27FC236}">
              <a16:creationId xmlns:a16="http://schemas.microsoft.com/office/drawing/2014/main" id="{998BC7E2-28D4-8B47-3F18-1E83BE7C2C4A}"/>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149DC18-ACAC-35AD-6C8B-0539628DDAFF}"/>
              </a:ext>
            </a:extLst>
          </p:cNvPr>
          <p:cNvSpPr/>
          <p:nvPr/>
        </p:nvSpPr>
        <p:spPr>
          <a:xfrm>
            <a:off x="0" y="0"/>
            <a:ext cx="9144000" cy="5143500"/>
          </a:xfrm>
          <a:prstGeom prst="rect">
            <a:avLst/>
          </a:prstGeom>
          <a:solidFill>
            <a:srgbClr val="0E2A47">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D365BE-E5E8-0651-8F2C-4342B557CF2F}"/>
              </a:ext>
            </a:extLst>
          </p:cNvPr>
          <p:cNvSpPr txBox="1"/>
          <p:nvPr/>
        </p:nvSpPr>
        <p:spPr>
          <a:xfrm>
            <a:off x="257661" y="336267"/>
            <a:ext cx="862867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3200" dirty="0">
                <a:solidFill>
                  <a:schemeClr val="accent6"/>
                </a:solidFill>
                <a:latin typeface="Fira Sans Condensed Medium" panose="020B0603050000020004" pitchFamily="34" charset="0"/>
              </a:rPr>
              <a:t>Vì sao khi đứng trên thành h</a:t>
            </a:r>
            <a:r>
              <a:rPr lang="en-US" sz="3200" dirty="0">
                <a:solidFill>
                  <a:schemeClr val="accent6"/>
                </a:solidFill>
                <a:latin typeface="Fira Sans Condensed Medium" panose="020B0603050000020004" pitchFamily="34" charset="0"/>
              </a:rPr>
              <a:t>ồ</a:t>
            </a:r>
            <a:r>
              <a:rPr lang="vi-VN" sz="3200" dirty="0">
                <a:solidFill>
                  <a:schemeClr val="accent6"/>
                </a:solidFill>
                <a:latin typeface="Fira Sans Condensed Medium" panose="020B0603050000020004" pitchFamily="34" charset="0"/>
              </a:rPr>
              <a:t> bơi, ta lại th</a:t>
            </a:r>
            <a:r>
              <a:rPr lang="en-US" sz="3200" dirty="0">
                <a:solidFill>
                  <a:schemeClr val="accent6"/>
                </a:solidFill>
                <a:latin typeface="Fira Sans Condensed Medium" panose="020B0603050000020004" pitchFamily="34" charset="0"/>
              </a:rPr>
              <a:t>ấ</a:t>
            </a:r>
            <a:r>
              <a:rPr lang="vi-VN" sz="3200" dirty="0">
                <a:solidFill>
                  <a:schemeClr val="accent6"/>
                </a:solidFill>
                <a:latin typeface="Fira Sans Condensed Medium" panose="020B0603050000020004" pitchFamily="34" charset="0"/>
              </a:rPr>
              <a:t>y đáy</a:t>
            </a:r>
            <a:r>
              <a:rPr lang="en-US" sz="3200" dirty="0">
                <a:solidFill>
                  <a:schemeClr val="accent6"/>
                </a:solidFill>
                <a:latin typeface="Fira Sans Condensed Medium" panose="020B0603050000020004" pitchFamily="34" charset="0"/>
              </a:rPr>
              <a:t> </a:t>
            </a:r>
            <a:r>
              <a:rPr lang="vi-VN" sz="3200" dirty="0">
                <a:solidFill>
                  <a:schemeClr val="accent6"/>
                </a:solidFill>
                <a:latin typeface="Fira Sans Condensed Medium" panose="020B0603050000020004" pitchFamily="34" charset="0"/>
              </a:rPr>
              <a:t>hồ bơi có vẻ gần mặt nước hơn so với thực tế?</a:t>
            </a:r>
            <a:endParaRPr lang="en-US" sz="3200" dirty="0">
              <a:solidFill>
                <a:schemeClr val="accent6"/>
              </a:solidFill>
              <a:latin typeface="Fira Sans Condensed Medium" panose="020B0603050000020004" pitchFamily="34" charset="0"/>
            </a:endParaRPr>
          </a:p>
        </p:txBody>
      </p:sp>
    </p:spTree>
    <p:extLst>
      <p:ext uri="{BB962C8B-B14F-4D97-AF65-F5344CB8AC3E}">
        <p14:creationId xmlns:p14="http://schemas.microsoft.com/office/powerpoint/2010/main" val="1783729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87">
          <a:extLst>
            <a:ext uri="{FF2B5EF4-FFF2-40B4-BE49-F238E27FC236}">
              <a16:creationId xmlns:a16="http://schemas.microsoft.com/office/drawing/2014/main" id="{FB37F018-AF0A-0EFC-6147-C0A6FE8C0705}"/>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5D8A437C-DEFD-3170-86A4-978F0D06E088}"/>
              </a:ext>
            </a:extLst>
          </p:cNvPr>
          <p:cNvSpPr/>
          <p:nvPr/>
        </p:nvSpPr>
        <p:spPr>
          <a:xfrm>
            <a:off x="0" y="0"/>
            <a:ext cx="9144000" cy="5143500"/>
          </a:xfrm>
          <a:prstGeom prst="rect">
            <a:avLst/>
          </a:prstGeom>
          <a:solidFill>
            <a:srgbClr val="0E2A47">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8D885ED-DDA7-2C3C-6FCD-0770E1B1EEAC}"/>
              </a:ext>
            </a:extLst>
          </p:cNvPr>
          <p:cNvSpPr txBox="1"/>
          <p:nvPr/>
        </p:nvSpPr>
        <p:spPr>
          <a:xfrm>
            <a:off x="257661" y="344733"/>
            <a:ext cx="862867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err="1">
                <a:solidFill>
                  <a:schemeClr val="accent6"/>
                </a:solidFill>
                <a:latin typeface="Fira Sans Condensed Medium" panose="020B0603050000020004" pitchFamily="34" charset="0"/>
              </a:rPr>
              <a:t>Hiện</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tượng</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nâng</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ảnh</a:t>
            </a:r>
            <a:r>
              <a:rPr lang="en-US" sz="2800" dirty="0">
                <a:solidFill>
                  <a:schemeClr val="accent6"/>
                </a:solidFill>
                <a:latin typeface="Fira Sans Condensed Medium" panose="020B0603050000020004" pitchFamily="34" charset="0"/>
              </a:rPr>
              <a:t>” do </a:t>
            </a:r>
            <a:r>
              <a:rPr lang="en-US" sz="2800" dirty="0" err="1">
                <a:solidFill>
                  <a:schemeClr val="accent6"/>
                </a:solidFill>
                <a:latin typeface="Fira Sans Condensed Medium" panose="020B0603050000020004" pitchFamily="34" charset="0"/>
              </a:rPr>
              <a:t>khúc</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xạ</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ánh</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sáng</a:t>
            </a:r>
            <a:endParaRPr lang="en-US" sz="2800" dirty="0">
              <a:solidFill>
                <a:schemeClr val="accent6"/>
              </a:solidFill>
              <a:latin typeface="Fira Sans Condensed Medium" panose="020B0603050000020004" pitchFamily="34" charset="0"/>
            </a:endParaRPr>
          </a:p>
        </p:txBody>
      </p:sp>
      <p:sp>
        <p:nvSpPr>
          <p:cNvPr id="2" name="TextBox 1">
            <a:extLst>
              <a:ext uri="{FF2B5EF4-FFF2-40B4-BE49-F238E27FC236}">
                <a16:creationId xmlns:a16="http://schemas.microsoft.com/office/drawing/2014/main" id="{42353716-BE4A-F3AD-7FEB-4007ADB25A43}"/>
              </a:ext>
            </a:extLst>
          </p:cNvPr>
          <p:cNvSpPr txBox="1"/>
          <p:nvPr/>
        </p:nvSpPr>
        <p:spPr>
          <a:xfrm>
            <a:off x="503195" y="1212686"/>
            <a:ext cx="7895740" cy="949491"/>
          </a:xfrm>
          <a:prstGeom prst="rect">
            <a:avLst/>
          </a:prstGeom>
          <a:noFill/>
        </p:spPr>
        <p:txBody>
          <a:bodyPr wrap="square">
            <a:spAutoFit/>
          </a:bodyPr>
          <a:lstStyle/>
          <a:p>
            <a:pPr marL="0" marR="0" lvl="0" indent="0" defTabSz="914400" rtl="0" eaLnBrk="1" fontAlgn="auto" latinLnBrk="0" hangingPunct="1">
              <a:lnSpc>
                <a:spcPct val="120000"/>
              </a:lnSpc>
              <a:spcBef>
                <a:spcPts val="0"/>
              </a:spcBef>
              <a:spcAft>
                <a:spcPts val="0"/>
              </a:spcAft>
              <a:buClr>
                <a:srgbClr val="000000"/>
              </a:buClr>
              <a:buSzTx/>
              <a:buFont typeface="Arial"/>
              <a:buNone/>
              <a:tabLst/>
              <a:defRPr/>
            </a:pPr>
            <a:r>
              <a:rPr lang="en-US" sz="2400" dirty="0" err="1">
                <a:solidFill>
                  <a:schemeClr val="accent6"/>
                </a:solidFill>
                <a:latin typeface="Fira Sans Condensed Medium" panose="020B0603050000020004" pitchFamily="34" charset="0"/>
              </a:rPr>
              <a:t>Các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tia</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truyền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từ</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đáy</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hồ</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đến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mắt</a:t>
            </a:r>
            <a:r>
              <a:rPr lang="en-US" sz="2400" dirty="0">
                <a:solidFill>
                  <a:schemeClr val="accent6"/>
                </a:solidFill>
                <a:latin typeface="Fira Sans Condensed Medium" panose="020B0603050000020004" pitchFamily="34" charset="0"/>
              </a:rPr>
              <a:t> ta </a:t>
            </a:r>
            <a:r>
              <a:rPr lang="en-US" sz="2400" dirty="0" err="1">
                <a:solidFill>
                  <a:schemeClr val="accent6"/>
                </a:solidFill>
                <a:latin typeface="Fira Sans Condensed Medium" panose="020B0603050000020004" pitchFamily="34" charset="0"/>
              </a:rPr>
              <a:t>bị</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ở </a:t>
            </a:r>
            <a:r>
              <a:rPr lang="en-US" sz="2400" dirty="0" err="1">
                <a:solidFill>
                  <a:schemeClr val="accent6"/>
                </a:solidFill>
                <a:latin typeface="Fira Sans Condensed Medium" panose="020B0603050000020004" pitchFamily="34" charset="0"/>
              </a:rPr>
              <a:t>mặt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phân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cách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giữa</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nước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và</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không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khí</a:t>
            </a:r>
            <a:r>
              <a:rPr lang="en-US" sz="2400" dirty="0">
                <a:solidFill>
                  <a:schemeClr val="accent6"/>
                </a:solidFill>
                <a:latin typeface="Fira Sans Condensed Medium" panose="020B0603050000020004" pitchFamily="34" charset="0"/>
              </a:rPr>
              <a:t> </a:t>
            </a:r>
          </a:p>
        </p:txBody>
      </p:sp>
      <p:sp>
        <p:nvSpPr>
          <p:cNvPr id="3" name="TextBox 2">
            <a:extLst>
              <a:ext uri="{FF2B5EF4-FFF2-40B4-BE49-F238E27FC236}">
                <a16:creationId xmlns:a16="http://schemas.microsoft.com/office/drawing/2014/main" id="{EA1B6B9C-3870-D51A-383D-D091AD54E13C}"/>
              </a:ext>
            </a:extLst>
          </p:cNvPr>
          <p:cNvSpPr txBox="1"/>
          <p:nvPr/>
        </p:nvSpPr>
        <p:spPr>
          <a:xfrm>
            <a:off x="503195" y="2228602"/>
            <a:ext cx="7895740" cy="949491"/>
          </a:xfrm>
          <a:prstGeom prst="rect">
            <a:avLst/>
          </a:prstGeom>
          <a:noFill/>
        </p:spPr>
        <p:txBody>
          <a:bodyPr wrap="square">
            <a:spAutoFit/>
          </a:bodyPr>
          <a:lstStyle/>
          <a:p>
            <a:pPr marL="0" marR="0" lvl="0" indent="0" defTabSz="914400" rtl="0" eaLnBrk="1" fontAlgn="auto" latinLnBrk="0" hangingPunct="1">
              <a:lnSpc>
                <a:spcPct val="120000"/>
              </a:lnSpc>
              <a:spcBef>
                <a:spcPts val="0"/>
              </a:spcBef>
              <a:spcAft>
                <a:spcPts val="0"/>
              </a:spcAft>
              <a:buClr>
                <a:srgbClr val="000000"/>
              </a:buClr>
              <a:buSzTx/>
              <a:buFont typeface="Arial"/>
              <a:buNone/>
              <a:tabLst/>
              <a:defRPr/>
            </a:pPr>
            <a:r>
              <a:rPr lang="en-US" sz="2400" dirty="0" err="1">
                <a:solidFill>
                  <a:schemeClr val="accent6"/>
                </a:solidFill>
                <a:latin typeface="Fira Sans Condensed Medium" panose="020B0603050000020004" pitchFamily="34" charset="0"/>
              </a:rPr>
              <a:t>Dẫn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đến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chúng</a:t>
            </a:r>
            <a:r>
              <a:rPr lang="en-US" sz="2400" dirty="0">
                <a:solidFill>
                  <a:schemeClr val="accent6"/>
                </a:solidFill>
                <a:latin typeface="Fira Sans Condensed Medium" panose="020B0603050000020004" pitchFamily="34" charset="0"/>
              </a:rPr>
              <a:t> ta </a:t>
            </a:r>
            <a:r>
              <a:rPr lang="en-US" sz="2400" dirty="0" err="1">
                <a:solidFill>
                  <a:schemeClr val="accent6"/>
                </a:solidFill>
                <a:latin typeface="Fira Sans Condensed Medium" panose="020B0603050000020004" pitchFamily="34" charset="0"/>
              </a:rPr>
              <a:t>sẽ</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nhìn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thấy</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đáy</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hồ</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bơi</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dường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như</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đang</a:t>
            </a:r>
            <a:r>
              <a:rPr lang="en-US" sz="2400" dirty="0">
                <a:solidFill>
                  <a:schemeClr val="accent6"/>
                </a:solidFill>
                <a:latin typeface="Fira Sans Condensed Medium" panose="020B0603050000020004" pitchFamily="34" charset="0"/>
              </a:rPr>
              <a:t> ở </a:t>
            </a:r>
            <a:r>
              <a:rPr lang="en-US" sz="2400" dirty="0" err="1">
                <a:solidFill>
                  <a:schemeClr val="accent6"/>
                </a:solidFill>
                <a:latin typeface="Fira Sans Condensed Medium" panose="020B0603050000020004" pitchFamily="34" charset="0"/>
              </a:rPr>
              <a:t>vị</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trí</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gần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mặt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nước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hơi</a:t>
            </a:r>
            <a:r>
              <a:rPr lang="en-US" sz="2400" dirty="0">
                <a:solidFill>
                  <a:schemeClr val="accent6"/>
                </a:solidFill>
                <a:latin typeface="Fira Sans Condensed Medium" panose="020B0603050000020004" pitchFamily="34" charset="0"/>
              </a:rPr>
              <a:t> so </a:t>
            </a:r>
            <a:r>
              <a:rPr lang="en-US" sz="2400" dirty="0" err="1">
                <a:solidFill>
                  <a:schemeClr val="accent6"/>
                </a:solidFill>
                <a:latin typeface="Fira Sans Condensed Medium" panose="020B0603050000020004" pitchFamily="34" charset="0"/>
              </a:rPr>
              <a:t>với</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thực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tế</a:t>
            </a:r>
            <a:r>
              <a:rPr lang="en-US" sz="2400" dirty="0">
                <a:solidFill>
                  <a:schemeClr val="accent6"/>
                </a:solidFill>
                <a:latin typeface="Fira Sans Condensed Medium" panose="020B0603050000020004" pitchFamily="34" charset="0"/>
              </a:rPr>
              <a:t> </a:t>
            </a:r>
          </a:p>
        </p:txBody>
      </p:sp>
    </p:spTree>
    <p:extLst>
      <p:ext uri="{BB962C8B-B14F-4D97-AF65-F5344CB8AC3E}">
        <p14:creationId xmlns:p14="http://schemas.microsoft.com/office/powerpoint/2010/main" val="324623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grpSp>
        <p:nvGrpSpPr>
          <p:cNvPr id="693" name="Google Shape;693;p43"/>
          <p:cNvGrpSpPr/>
          <p:nvPr/>
        </p:nvGrpSpPr>
        <p:grpSpPr>
          <a:xfrm>
            <a:off x="1181353" y="842962"/>
            <a:ext cx="2336419" cy="3554426"/>
            <a:chOff x="983550" y="848100"/>
            <a:chExt cx="2203130" cy="3351651"/>
          </a:xfrm>
        </p:grpSpPr>
        <p:sp>
          <p:nvSpPr>
            <p:cNvPr id="694" name="Google Shape;694;p43"/>
            <p:cNvSpPr/>
            <p:nvPr/>
          </p:nvSpPr>
          <p:spPr>
            <a:xfrm>
              <a:off x="1436253" y="1595519"/>
              <a:ext cx="1297727" cy="2076995"/>
            </a:xfrm>
            <a:custGeom>
              <a:avLst/>
              <a:gdLst/>
              <a:ahLst/>
              <a:cxnLst/>
              <a:rect l="l" t="t" r="r" b="b"/>
              <a:pathLst>
                <a:path w="9454" h="15131" extrusionOk="0">
                  <a:moveTo>
                    <a:pt x="2845" y="0"/>
                  </a:moveTo>
                  <a:cubicBezTo>
                    <a:pt x="2134" y="0"/>
                    <a:pt x="1474" y="582"/>
                    <a:pt x="1397" y="1281"/>
                  </a:cubicBezTo>
                  <a:lnTo>
                    <a:pt x="91" y="12221"/>
                  </a:lnTo>
                  <a:cubicBezTo>
                    <a:pt x="0" y="12932"/>
                    <a:pt x="427" y="13812"/>
                    <a:pt x="1035" y="14187"/>
                  </a:cubicBezTo>
                  <a:lnTo>
                    <a:pt x="1474" y="14458"/>
                  </a:lnTo>
                  <a:cubicBezTo>
                    <a:pt x="2082" y="14820"/>
                    <a:pt x="3168" y="15131"/>
                    <a:pt x="3880" y="15131"/>
                  </a:cubicBezTo>
                  <a:lnTo>
                    <a:pt x="5729" y="15131"/>
                  </a:lnTo>
                  <a:cubicBezTo>
                    <a:pt x="6440" y="15131"/>
                    <a:pt x="7501" y="14807"/>
                    <a:pt x="8108" y="14419"/>
                  </a:cubicBezTo>
                  <a:lnTo>
                    <a:pt x="8432" y="14213"/>
                  </a:lnTo>
                  <a:cubicBezTo>
                    <a:pt x="9027" y="13825"/>
                    <a:pt x="9453" y="12932"/>
                    <a:pt x="9376" y="12221"/>
                  </a:cubicBezTo>
                  <a:lnTo>
                    <a:pt x="8057" y="1281"/>
                  </a:lnTo>
                  <a:cubicBezTo>
                    <a:pt x="7979" y="582"/>
                    <a:pt x="7320" y="0"/>
                    <a:pt x="660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3"/>
            <p:cNvSpPr/>
            <p:nvPr/>
          </p:nvSpPr>
          <p:spPr>
            <a:xfrm>
              <a:off x="1285261" y="1994966"/>
              <a:ext cx="1530395" cy="1631424"/>
            </a:xfrm>
            <a:custGeom>
              <a:avLst/>
              <a:gdLst/>
              <a:ahLst/>
              <a:cxnLst/>
              <a:rect l="l" t="t" r="r" b="b"/>
              <a:pathLst>
                <a:path w="11149" h="11885" extrusionOk="0">
                  <a:moveTo>
                    <a:pt x="5575" y="0"/>
                  </a:moveTo>
                  <a:cubicBezTo>
                    <a:pt x="6014" y="4268"/>
                    <a:pt x="1" y="11885"/>
                    <a:pt x="5575" y="11885"/>
                  </a:cubicBezTo>
                  <a:cubicBezTo>
                    <a:pt x="11148" y="11885"/>
                    <a:pt x="7747" y="1733"/>
                    <a:pt x="5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3"/>
            <p:cNvSpPr/>
            <p:nvPr/>
          </p:nvSpPr>
          <p:spPr>
            <a:xfrm>
              <a:off x="1755671" y="2912596"/>
              <a:ext cx="557581" cy="690730"/>
            </a:xfrm>
            <a:custGeom>
              <a:avLst/>
              <a:gdLst/>
              <a:ahLst/>
              <a:cxnLst/>
              <a:rect l="l" t="t" r="r" b="b"/>
              <a:pathLst>
                <a:path w="4062" h="5032" extrusionOk="0">
                  <a:moveTo>
                    <a:pt x="2367" y="1"/>
                  </a:moveTo>
                  <a:cubicBezTo>
                    <a:pt x="2548" y="1811"/>
                    <a:pt x="1" y="5031"/>
                    <a:pt x="2367" y="5031"/>
                  </a:cubicBezTo>
                  <a:cubicBezTo>
                    <a:pt x="4062" y="5031"/>
                    <a:pt x="3299" y="1630"/>
                    <a:pt x="2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3"/>
            <p:cNvSpPr/>
            <p:nvPr/>
          </p:nvSpPr>
          <p:spPr>
            <a:xfrm>
              <a:off x="1757456" y="3592480"/>
              <a:ext cx="655178" cy="229237"/>
            </a:xfrm>
            <a:custGeom>
              <a:avLst/>
              <a:gdLst/>
              <a:ahLst/>
              <a:cxnLst/>
              <a:rect l="l" t="t" r="r" b="b"/>
              <a:pathLst>
                <a:path w="4773" h="1670" extrusionOk="0">
                  <a:moveTo>
                    <a:pt x="350" y="1"/>
                  </a:moveTo>
                  <a:cubicBezTo>
                    <a:pt x="156" y="1"/>
                    <a:pt x="1" y="156"/>
                    <a:pt x="1" y="350"/>
                  </a:cubicBezTo>
                  <a:lnTo>
                    <a:pt x="1" y="1320"/>
                  </a:lnTo>
                  <a:cubicBezTo>
                    <a:pt x="1" y="1514"/>
                    <a:pt x="156" y="1669"/>
                    <a:pt x="350" y="1669"/>
                  </a:cubicBezTo>
                  <a:lnTo>
                    <a:pt x="4424" y="1669"/>
                  </a:lnTo>
                  <a:cubicBezTo>
                    <a:pt x="4618" y="1669"/>
                    <a:pt x="4773" y="1514"/>
                    <a:pt x="4773" y="1320"/>
                  </a:cubicBezTo>
                  <a:lnTo>
                    <a:pt x="4773" y="350"/>
                  </a:lnTo>
                  <a:cubicBezTo>
                    <a:pt x="4773" y="156"/>
                    <a:pt x="4618"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3"/>
            <p:cNvSpPr/>
            <p:nvPr/>
          </p:nvSpPr>
          <p:spPr>
            <a:xfrm>
              <a:off x="1306674" y="3746905"/>
              <a:ext cx="1558672" cy="452845"/>
            </a:xfrm>
            <a:custGeom>
              <a:avLst/>
              <a:gdLst/>
              <a:ahLst/>
              <a:cxnLst/>
              <a:rect l="l" t="t" r="r" b="b"/>
              <a:pathLst>
                <a:path w="11355" h="3299" extrusionOk="0">
                  <a:moveTo>
                    <a:pt x="2043" y="1"/>
                  </a:moveTo>
                  <a:cubicBezTo>
                    <a:pt x="1746" y="1"/>
                    <a:pt x="1397" y="221"/>
                    <a:pt x="1267" y="492"/>
                  </a:cubicBezTo>
                  <a:lnTo>
                    <a:pt x="129" y="2807"/>
                  </a:lnTo>
                  <a:cubicBezTo>
                    <a:pt x="0" y="3079"/>
                    <a:pt x="129" y="3299"/>
                    <a:pt x="427" y="3299"/>
                  </a:cubicBezTo>
                  <a:lnTo>
                    <a:pt x="10915" y="3299"/>
                  </a:lnTo>
                  <a:cubicBezTo>
                    <a:pt x="11212" y="3299"/>
                    <a:pt x="11354" y="3079"/>
                    <a:pt x="11212" y="2807"/>
                  </a:cubicBezTo>
                  <a:lnTo>
                    <a:pt x="10074" y="492"/>
                  </a:lnTo>
                  <a:cubicBezTo>
                    <a:pt x="9945" y="221"/>
                    <a:pt x="9596" y="1"/>
                    <a:pt x="9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3"/>
            <p:cNvSpPr/>
            <p:nvPr/>
          </p:nvSpPr>
          <p:spPr>
            <a:xfrm>
              <a:off x="1658075" y="3592480"/>
              <a:ext cx="853941" cy="65888"/>
            </a:xfrm>
            <a:custGeom>
              <a:avLst/>
              <a:gdLst/>
              <a:ahLst/>
              <a:cxnLst/>
              <a:rect l="l" t="t" r="r" b="b"/>
              <a:pathLst>
                <a:path w="6221" h="480" extrusionOk="0">
                  <a:moveTo>
                    <a:pt x="208" y="1"/>
                  </a:moveTo>
                  <a:cubicBezTo>
                    <a:pt x="91" y="1"/>
                    <a:pt x="1" y="91"/>
                    <a:pt x="1" y="208"/>
                  </a:cubicBezTo>
                  <a:lnTo>
                    <a:pt x="1" y="272"/>
                  </a:lnTo>
                  <a:cubicBezTo>
                    <a:pt x="1" y="389"/>
                    <a:pt x="91" y="479"/>
                    <a:pt x="208" y="479"/>
                  </a:cubicBezTo>
                  <a:lnTo>
                    <a:pt x="6014" y="479"/>
                  </a:lnTo>
                  <a:cubicBezTo>
                    <a:pt x="6130" y="479"/>
                    <a:pt x="6221" y="389"/>
                    <a:pt x="6221" y="272"/>
                  </a:cubicBezTo>
                  <a:lnTo>
                    <a:pt x="6221" y="208"/>
                  </a:lnTo>
                  <a:cubicBezTo>
                    <a:pt x="6221" y="91"/>
                    <a:pt x="6130" y="1"/>
                    <a:pt x="60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3"/>
            <p:cNvSpPr/>
            <p:nvPr/>
          </p:nvSpPr>
          <p:spPr>
            <a:xfrm>
              <a:off x="1757456" y="1435740"/>
              <a:ext cx="655178" cy="229099"/>
            </a:xfrm>
            <a:custGeom>
              <a:avLst/>
              <a:gdLst/>
              <a:ahLst/>
              <a:cxnLst/>
              <a:rect l="l" t="t" r="r" b="b"/>
              <a:pathLst>
                <a:path w="4773" h="1669" extrusionOk="0">
                  <a:moveTo>
                    <a:pt x="350" y="0"/>
                  </a:moveTo>
                  <a:cubicBezTo>
                    <a:pt x="156" y="0"/>
                    <a:pt x="1" y="156"/>
                    <a:pt x="1" y="350"/>
                  </a:cubicBezTo>
                  <a:lnTo>
                    <a:pt x="1" y="1332"/>
                  </a:lnTo>
                  <a:cubicBezTo>
                    <a:pt x="1" y="1513"/>
                    <a:pt x="156" y="1669"/>
                    <a:pt x="350" y="1669"/>
                  </a:cubicBezTo>
                  <a:lnTo>
                    <a:pt x="4424" y="1669"/>
                  </a:lnTo>
                  <a:cubicBezTo>
                    <a:pt x="4618" y="1669"/>
                    <a:pt x="4773" y="1513"/>
                    <a:pt x="4773" y="1332"/>
                  </a:cubicBezTo>
                  <a:lnTo>
                    <a:pt x="4773" y="350"/>
                  </a:lnTo>
                  <a:cubicBezTo>
                    <a:pt x="4773" y="156"/>
                    <a:pt x="4618" y="0"/>
                    <a:pt x="4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3"/>
            <p:cNvSpPr/>
            <p:nvPr/>
          </p:nvSpPr>
          <p:spPr>
            <a:xfrm>
              <a:off x="1924371" y="1295453"/>
              <a:ext cx="321480" cy="229237"/>
            </a:xfrm>
            <a:custGeom>
              <a:avLst/>
              <a:gdLst/>
              <a:ahLst/>
              <a:cxnLst/>
              <a:rect l="l" t="t" r="r" b="b"/>
              <a:pathLst>
                <a:path w="2342" h="1670" extrusionOk="0">
                  <a:moveTo>
                    <a:pt x="246" y="1"/>
                  </a:moveTo>
                  <a:cubicBezTo>
                    <a:pt x="104" y="1"/>
                    <a:pt x="0" y="117"/>
                    <a:pt x="0" y="247"/>
                  </a:cubicBezTo>
                  <a:lnTo>
                    <a:pt x="0" y="1436"/>
                  </a:lnTo>
                  <a:cubicBezTo>
                    <a:pt x="0" y="1566"/>
                    <a:pt x="104" y="1669"/>
                    <a:pt x="246" y="1669"/>
                  </a:cubicBezTo>
                  <a:lnTo>
                    <a:pt x="2108" y="1669"/>
                  </a:lnTo>
                  <a:cubicBezTo>
                    <a:pt x="2238" y="1669"/>
                    <a:pt x="2341" y="1566"/>
                    <a:pt x="2341" y="1436"/>
                  </a:cubicBezTo>
                  <a:lnTo>
                    <a:pt x="2341" y="247"/>
                  </a:lnTo>
                  <a:cubicBezTo>
                    <a:pt x="2341" y="104"/>
                    <a:pt x="2238" y="1"/>
                    <a:pt x="2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3"/>
            <p:cNvSpPr/>
            <p:nvPr/>
          </p:nvSpPr>
          <p:spPr>
            <a:xfrm>
              <a:off x="1658075" y="1599088"/>
              <a:ext cx="853941" cy="65751"/>
            </a:xfrm>
            <a:custGeom>
              <a:avLst/>
              <a:gdLst/>
              <a:ahLst/>
              <a:cxnLst/>
              <a:rect l="l" t="t" r="r" b="b"/>
              <a:pathLst>
                <a:path w="6221" h="479" extrusionOk="0">
                  <a:moveTo>
                    <a:pt x="208" y="0"/>
                  </a:moveTo>
                  <a:cubicBezTo>
                    <a:pt x="91" y="0"/>
                    <a:pt x="1" y="91"/>
                    <a:pt x="1" y="207"/>
                  </a:cubicBezTo>
                  <a:lnTo>
                    <a:pt x="1" y="272"/>
                  </a:lnTo>
                  <a:cubicBezTo>
                    <a:pt x="1" y="388"/>
                    <a:pt x="91" y="479"/>
                    <a:pt x="208" y="479"/>
                  </a:cubicBezTo>
                  <a:lnTo>
                    <a:pt x="6014" y="479"/>
                  </a:lnTo>
                  <a:cubicBezTo>
                    <a:pt x="6130" y="479"/>
                    <a:pt x="6221" y="388"/>
                    <a:pt x="6221" y="272"/>
                  </a:cubicBezTo>
                  <a:lnTo>
                    <a:pt x="6221" y="207"/>
                  </a:lnTo>
                  <a:cubicBezTo>
                    <a:pt x="6221" y="91"/>
                    <a:pt x="6130" y="0"/>
                    <a:pt x="6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3"/>
            <p:cNvSpPr/>
            <p:nvPr/>
          </p:nvSpPr>
          <p:spPr>
            <a:xfrm>
              <a:off x="1853405" y="848100"/>
              <a:ext cx="452708" cy="451061"/>
            </a:xfrm>
            <a:custGeom>
              <a:avLst/>
              <a:gdLst/>
              <a:ahLst/>
              <a:cxnLst/>
              <a:rect l="l" t="t" r="r" b="b"/>
              <a:pathLst>
                <a:path w="3298" h="3286" fill="none" extrusionOk="0">
                  <a:moveTo>
                    <a:pt x="3298" y="1643"/>
                  </a:moveTo>
                  <a:cubicBezTo>
                    <a:pt x="3298" y="2549"/>
                    <a:pt x="2561" y="3286"/>
                    <a:pt x="1655" y="3286"/>
                  </a:cubicBezTo>
                  <a:cubicBezTo>
                    <a:pt x="737" y="3286"/>
                    <a:pt x="0" y="2549"/>
                    <a:pt x="0" y="1643"/>
                  </a:cubicBezTo>
                  <a:cubicBezTo>
                    <a:pt x="0" y="738"/>
                    <a:pt x="737" y="1"/>
                    <a:pt x="1655" y="1"/>
                  </a:cubicBezTo>
                  <a:cubicBezTo>
                    <a:pt x="2561" y="1"/>
                    <a:pt x="3298" y="738"/>
                    <a:pt x="3298" y="1643"/>
                  </a:cubicBezTo>
                  <a:close/>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3"/>
            <p:cNvSpPr/>
            <p:nvPr/>
          </p:nvSpPr>
          <p:spPr>
            <a:xfrm>
              <a:off x="983550" y="1527984"/>
              <a:ext cx="958676" cy="2444597"/>
            </a:xfrm>
            <a:custGeom>
              <a:avLst/>
              <a:gdLst/>
              <a:ahLst/>
              <a:cxnLst/>
              <a:rect l="l" t="t" r="r" b="b"/>
              <a:pathLst>
                <a:path w="6984" h="17809" fill="none" extrusionOk="0">
                  <a:moveTo>
                    <a:pt x="6984" y="17808"/>
                  </a:moveTo>
                  <a:lnTo>
                    <a:pt x="2677" y="17808"/>
                  </a:lnTo>
                  <a:cubicBezTo>
                    <a:pt x="1074" y="17808"/>
                    <a:pt x="0" y="16528"/>
                    <a:pt x="285" y="14950"/>
                  </a:cubicBezTo>
                  <a:lnTo>
                    <a:pt x="2483" y="2872"/>
                  </a:lnTo>
                  <a:cubicBezTo>
                    <a:pt x="2768" y="1294"/>
                    <a:pt x="3893" y="1"/>
                    <a:pt x="4992" y="1"/>
                  </a:cubicBezTo>
                  <a:lnTo>
                    <a:pt x="6984"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3"/>
            <p:cNvSpPr/>
            <p:nvPr/>
          </p:nvSpPr>
          <p:spPr>
            <a:xfrm>
              <a:off x="2227866" y="1527984"/>
              <a:ext cx="958813" cy="2444597"/>
            </a:xfrm>
            <a:custGeom>
              <a:avLst/>
              <a:gdLst/>
              <a:ahLst/>
              <a:cxnLst/>
              <a:rect l="l" t="t" r="r" b="b"/>
              <a:pathLst>
                <a:path w="6985" h="17809" fill="none" extrusionOk="0">
                  <a:moveTo>
                    <a:pt x="1" y="17808"/>
                  </a:moveTo>
                  <a:lnTo>
                    <a:pt x="4307" y="17808"/>
                  </a:lnTo>
                  <a:cubicBezTo>
                    <a:pt x="5911" y="17808"/>
                    <a:pt x="6984" y="16528"/>
                    <a:pt x="6700" y="14950"/>
                  </a:cubicBezTo>
                  <a:lnTo>
                    <a:pt x="4501" y="2872"/>
                  </a:lnTo>
                  <a:cubicBezTo>
                    <a:pt x="4217" y="1294"/>
                    <a:pt x="3092" y="1"/>
                    <a:pt x="1992" y="1"/>
                  </a:cubicBezTo>
                  <a:lnTo>
                    <a:pt x="1"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6" name="Google Shape;706;p43"/>
            <p:cNvGrpSpPr/>
            <p:nvPr/>
          </p:nvGrpSpPr>
          <p:grpSpPr>
            <a:xfrm>
              <a:off x="1494439" y="3803141"/>
              <a:ext cx="1191531" cy="78738"/>
              <a:chOff x="4192982" y="2956158"/>
              <a:chExt cx="988003" cy="65283"/>
            </a:xfrm>
          </p:grpSpPr>
          <p:sp>
            <p:nvSpPr>
              <p:cNvPr id="707" name="Google Shape;707;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9" name="Google Shape;709;p43"/>
            <p:cNvGrpSpPr/>
            <p:nvPr/>
          </p:nvGrpSpPr>
          <p:grpSpPr>
            <a:xfrm>
              <a:off x="1423920" y="3947310"/>
              <a:ext cx="1309894" cy="78725"/>
              <a:chOff x="4192982" y="2956158"/>
              <a:chExt cx="988003" cy="65283"/>
            </a:xfrm>
          </p:grpSpPr>
          <p:sp>
            <p:nvSpPr>
              <p:cNvPr id="710" name="Google Shape;710;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43"/>
            <p:cNvGrpSpPr/>
            <p:nvPr/>
          </p:nvGrpSpPr>
          <p:grpSpPr>
            <a:xfrm>
              <a:off x="1344103" y="4099710"/>
              <a:ext cx="1463627" cy="78725"/>
              <a:chOff x="4192982" y="2956158"/>
              <a:chExt cx="988003" cy="65283"/>
            </a:xfrm>
          </p:grpSpPr>
          <p:sp>
            <p:nvSpPr>
              <p:cNvPr id="713" name="Google Shape;713;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5" name="Google Shape;715;p43"/>
          <p:cNvGrpSpPr/>
          <p:nvPr/>
        </p:nvGrpSpPr>
        <p:grpSpPr>
          <a:xfrm>
            <a:off x="3573148" y="1560878"/>
            <a:ext cx="258628" cy="258711"/>
            <a:chOff x="4370700" y="733563"/>
            <a:chExt cx="546550" cy="546727"/>
          </a:xfrm>
        </p:grpSpPr>
        <p:sp>
          <p:nvSpPr>
            <p:cNvPr id="716" name="Google Shape;716;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43"/>
          <p:cNvGrpSpPr/>
          <p:nvPr/>
        </p:nvGrpSpPr>
        <p:grpSpPr>
          <a:xfrm>
            <a:off x="885973" y="2533841"/>
            <a:ext cx="258628" cy="258711"/>
            <a:chOff x="4370700" y="733563"/>
            <a:chExt cx="546550" cy="546727"/>
          </a:xfrm>
        </p:grpSpPr>
        <p:sp>
          <p:nvSpPr>
            <p:cNvPr id="723" name="Google Shape;723;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9" name="Google Shape;729;p43"/>
          <p:cNvGrpSpPr/>
          <p:nvPr/>
        </p:nvGrpSpPr>
        <p:grpSpPr>
          <a:xfrm>
            <a:off x="3007962" y="1125533"/>
            <a:ext cx="475608" cy="475817"/>
            <a:chOff x="4370700" y="733563"/>
            <a:chExt cx="546550" cy="546727"/>
          </a:xfrm>
        </p:grpSpPr>
        <p:sp>
          <p:nvSpPr>
            <p:cNvPr id="730" name="Google Shape;730;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1770;p42">
            <a:extLst>
              <a:ext uri="{FF2B5EF4-FFF2-40B4-BE49-F238E27FC236}">
                <a16:creationId xmlns:a16="http://schemas.microsoft.com/office/drawing/2014/main" id="{093EB2CC-FD3E-294E-51DE-8EA963E6833C}"/>
              </a:ext>
            </a:extLst>
          </p:cNvPr>
          <p:cNvSpPr txBox="1">
            <a:spLocks/>
          </p:cNvSpPr>
          <p:nvPr/>
        </p:nvSpPr>
        <p:spPr>
          <a:xfrm>
            <a:off x="3992610" y="1466154"/>
            <a:ext cx="4779298" cy="3144368"/>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 sz="6600" noProof="0" dirty="0">
                <a:solidFill>
                  <a:srgbClr val="002C74"/>
                </a:solidFill>
                <a:latin typeface="Fira Sans Black" panose="020B0A03050000020004" pitchFamily="34" charset="0"/>
              </a:rPr>
              <a:t>3. </a:t>
            </a:r>
          </a:p>
          <a:p>
            <a:pPr marL="0" marR="0" lvl="0" indent="0" defTabSz="914400" rtl="0" eaLnBrk="1" fontAlgn="auto" latinLnBrk="0" hangingPunct="1">
              <a:lnSpc>
                <a:spcPct val="90000"/>
              </a:lnSpc>
              <a:spcBef>
                <a:spcPct val="0"/>
              </a:spcBef>
              <a:spcAft>
                <a:spcPts val="0"/>
              </a:spcAft>
              <a:buClrTx/>
              <a:buSzTx/>
              <a:buFontTx/>
              <a:buNone/>
              <a:tabLst/>
              <a:defRPr/>
            </a:pPr>
            <a:r>
              <a:rPr lang="en" sz="6600" noProof="0" dirty="0">
                <a:solidFill>
                  <a:srgbClr val="002C74"/>
                </a:solidFill>
                <a:latin typeface="Fira Sans Black" panose="020B0A03050000020004" pitchFamily="34" charset="0"/>
              </a:rPr>
              <a:t>PHẢN XẠ TOÀN PHẦN</a:t>
            </a:r>
            <a:endPar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extLst>
      <p:ext uri="{BB962C8B-B14F-4D97-AF65-F5344CB8AC3E}">
        <p14:creationId xmlns:p14="http://schemas.microsoft.com/office/powerpoint/2010/main" val="1700402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1028" name="Picture 4" descr="Show diễn Nàng Tiên Cá tại Vinpearl Aquarium 2023 có gì đặc biệt?">
            <a:extLst>
              <a:ext uri="{FF2B5EF4-FFF2-40B4-BE49-F238E27FC236}">
                <a16:creationId xmlns:a16="http://schemas.microsoft.com/office/drawing/2014/main" id="{13E43286-E1F5-DC45-934F-A1CFA4B1EE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852"/>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93" name="Google Shape;393;p45"/>
          <p:cNvSpPr txBox="1">
            <a:spLocks noGrp="1"/>
          </p:cNvSpPr>
          <p:nvPr>
            <p:ph type="title"/>
          </p:nvPr>
        </p:nvSpPr>
        <p:spPr>
          <a:xfrm>
            <a:off x="0" y="3934044"/>
            <a:ext cx="9144000" cy="1209456"/>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None/>
            </a:pPr>
            <a:r>
              <a:rPr lang="vi-VN" dirty="0">
                <a:latin typeface="Fira Sans Condensed Medium" panose="020B0603050000020004" pitchFamily="34" charset="0"/>
              </a:rPr>
              <a:t>Nếu ánh sáng truyền từ nước hoặc thuỷ tinh </a:t>
            </a:r>
            <a:r>
              <a:rPr lang="en-US" dirty="0">
                <a:latin typeface="Fira Sans Condensed Medium" panose="020B0603050000020004" pitchFamily="34" charset="0"/>
              </a:rPr>
              <a:t/>
            </a:r>
            <a:br>
              <a:rPr lang="en-US" dirty="0">
                <a:latin typeface="Fira Sans Condensed Medium" panose="020B0603050000020004" pitchFamily="34" charset="0"/>
              </a:rPr>
            </a:br>
            <a:r>
              <a:rPr lang="vi-VN" dirty="0">
                <a:latin typeface="Fira Sans Condensed Medium" panose="020B0603050000020004" pitchFamily="34" charset="0"/>
              </a:rPr>
              <a:t>sang không khí thì có phải lúc nào ta cũng </a:t>
            </a:r>
            <a:r>
              <a:rPr lang="en-US" dirty="0">
                <a:latin typeface="Fira Sans Condensed Medium" panose="020B0603050000020004" pitchFamily="34" charset="0"/>
              </a:rPr>
              <a:t/>
            </a:r>
            <a:br>
              <a:rPr lang="en-US" dirty="0">
                <a:latin typeface="Fira Sans Condensed Medium" panose="020B0603050000020004" pitchFamily="34" charset="0"/>
              </a:rPr>
            </a:br>
            <a:r>
              <a:rPr lang="vi-VN" dirty="0">
                <a:latin typeface="Fira Sans Condensed Medium" panose="020B0603050000020004" pitchFamily="34" charset="0"/>
              </a:rPr>
              <a:t>thấy tia khúc xạ?</a:t>
            </a:r>
            <a:endParaRPr dirty="0">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grpSp>
        <p:nvGrpSpPr>
          <p:cNvPr id="266" name="Google Shape;266;p34"/>
          <p:cNvGrpSpPr/>
          <p:nvPr/>
        </p:nvGrpSpPr>
        <p:grpSpPr>
          <a:xfrm>
            <a:off x="7932104" y="255930"/>
            <a:ext cx="997327" cy="567147"/>
            <a:chOff x="5692063" y="3258250"/>
            <a:chExt cx="1143200" cy="650100"/>
          </a:xfrm>
        </p:grpSpPr>
        <p:sp>
          <p:nvSpPr>
            <p:cNvPr id="267" name="Google Shape;267;p34"/>
            <p:cNvSpPr/>
            <p:nvPr/>
          </p:nvSpPr>
          <p:spPr>
            <a:xfrm>
              <a:off x="6185162" y="3258250"/>
              <a:ext cx="650100" cy="65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68" name="Google Shape;268;p34"/>
            <p:cNvSpPr/>
            <p:nvPr/>
          </p:nvSpPr>
          <p:spPr>
            <a:xfrm>
              <a:off x="5692063" y="3526781"/>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
        <p:nvSpPr>
          <p:cNvPr id="235" name="Google Shape;247;p34">
            <a:extLst>
              <a:ext uri="{FF2B5EF4-FFF2-40B4-BE49-F238E27FC236}">
                <a16:creationId xmlns:a16="http://schemas.microsoft.com/office/drawing/2014/main" id="{CF840478-443C-A6CA-CB5A-95929864F3EA}"/>
              </a:ext>
            </a:extLst>
          </p:cNvPr>
          <p:cNvSpPr txBox="1">
            <a:spLocks/>
          </p:cNvSpPr>
          <p:nvPr/>
        </p:nvSpPr>
        <p:spPr>
          <a:xfrm>
            <a:off x="86434" y="105351"/>
            <a:ext cx="3871370"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latin typeface="Fira Sans Condensed Medium" panose="020B0603050000020004" pitchFamily="34" charset="0"/>
              </a:rPr>
              <a:t>III.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grpSp>
        <p:nvGrpSpPr>
          <p:cNvPr id="240" name="Group 239">
            <a:extLst>
              <a:ext uri="{FF2B5EF4-FFF2-40B4-BE49-F238E27FC236}">
                <a16:creationId xmlns:a16="http://schemas.microsoft.com/office/drawing/2014/main" id="{E36FCEF3-F6B3-B989-B093-781566E2F6F6}"/>
              </a:ext>
            </a:extLst>
          </p:cNvPr>
          <p:cNvGrpSpPr/>
          <p:nvPr/>
        </p:nvGrpSpPr>
        <p:grpSpPr>
          <a:xfrm>
            <a:off x="186995" y="612556"/>
            <a:ext cx="665528" cy="214686"/>
            <a:chOff x="1863176" y="2014430"/>
            <a:chExt cx="745960" cy="240632"/>
          </a:xfrm>
        </p:grpSpPr>
        <p:sp>
          <p:nvSpPr>
            <p:cNvPr id="238" name="Arrow: Pentagon 237">
              <a:extLst>
                <a:ext uri="{FF2B5EF4-FFF2-40B4-BE49-F238E27FC236}">
                  <a16:creationId xmlns:a16="http://schemas.microsoft.com/office/drawing/2014/main" id="{9B255853-B01F-66AE-C9CD-3272DC66C63A}"/>
                </a:ext>
              </a:extLst>
            </p:cNvPr>
            <p:cNvSpPr/>
            <p:nvPr/>
          </p:nvSpPr>
          <p:spPr>
            <a:xfrm>
              <a:off x="1863176" y="2014430"/>
              <a:ext cx="598141" cy="240632"/>
            </a:xfrm>
            <a:prstGeom prst="homePlate">
              <a:avLst>
                <a:gd name="adj" fmla="val 41428"/>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Arrow: Chevron 238">
              <a:extLst>
                <a:ext uri="{FF2B5EF4-FFF2-40B4-BE49-F238E27FC236}">
                  <a16:creationId xmlns:a16="http://schemas.microsoft.com/office/drawing/2014/main" id="{8E829D44-96BB-2115-AAD3-80244713BECC}"/>
                </a:ext>
              </a:extLst>
            </p:cNvPr>
            <p:cNvSpPr/>
            <p:nvPr/>
          </p:nvSpPr>
          <p:spPr>
            <a:xfrm>
              <a:off x="2433817" y="2014430"/>
              <a:ext cx="175319" cy="240632"/>
            </a:xfrm>
            <a:prstGeom prst="chevron">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1" name="Google Shape;247;p34">
            <a:extLst>
              <a:ext uri="{FF2B5EF4-FFF2-40B4-BE49-F238E27FC236}">
                <a16:creationId xmlns:a16="http://schemas.microsoft.com/office/drawing/2014/main" id="{30F0CEC0-E74D-01DD-AD69-3F963DF05286}"/>
              </a:ext>
            </a:extLst>
          </p:cNvPr>
          <p:cNvSpPr txBox="1">
            <a:spLocks/>
          </p:cNvSpPr>
          <p:nvPr/>
        </p:nvSpPr>
        <p:spPr>
          <a:xfrm>
            <a:off x="852523" y="498605"/>
            <a:ext cx="174629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800" dirty="0">
                <a:latin typeface="Fira Sans Condensed Medium" panose="020B0603050000020004" pitchFamily="34" charset="0"/>
              </a:rPr>
              <a:t>THÍ NGHIỆM</a:t>
            </a:r>
          </a:p>
        </p:txBody>
      </p:sp>
      <p:pic>
        <p:nvPicPr>
          <p:cNvPr id="243" name="Picture 242">
            <a:extLst>
              <a:ext uri="{FF2B5EF4-FFF2-40B4-BE49-F238E27FC236}">
                <a16:creationId xmlns:a16="http://schemas.microsoft.com/office/drawing/2014/main" id="{223125E3-6583-1727-6976-E8435AB08909}"/>
              </a:ext>
            </a:extLst>
          </p:cNvPr>
          <p:cNvPicPr>
            <a:picLocks noChangeAspect="1"/>
          </p:cNvPicPr>
          <p:nvPr/>
        </p:nvPicPr>
        <p:blipFill>
          <a:blip r:embed="rId3"/>
          <a:stretch>
            <a:fillRect/>
          </a:stretch>
        </p:blipFill>
        <p:spPr>
          <a:xfrm>
            <a:off x="2179193" y="1028055"/>
            <a:ext cx="4785614" cy="4064494"/>
          </a:xfrm>
          <a:prstGeom prst="rect">
            <a:avLst/>
          </a:prstGeom>
        </p:spPr>
      </p:pic>
      <p:grpSp>
        <p:nvGrpSpPr>
          <p:cNvPr id="246" name="Group 245">
            <a:extLst>
              <a:ext uri="{FF2B5EF4-FFF2-40B4-BE49-F238E27FC236}">
                <a16:creationId xmlns:a16="http://schemas.microsoft.com/office/drawing/2014/main" id="{3D592512-ED53-D1C0-3F89-0A953CC6AF72}"/>
              </a:ext>
            </a:extLst>
          </p:cNvPr>
          <p:cNvGrpSpPr/>
          <p:nvPr/>
        </p:nvGrpSpPr>
        <p:grpSpPr>
          <a:xfrm>
            <a:off x="7453286" y="952027"/>
            <a:ext cx="1415701" cy="453662"/>
            <a:chOff x="6286077" y="1067913"/>
            <a:chExt cx="1091000" cy="404749"/>
          </a:xfrm>
        </p:grpSpPr>
        <p:sp>
          <p:nvSpPr>
            <p:cNvPr id="245" name="Rectangle: Rounded Corners 244">
              <a:extLst>
                <a:ext uri="{FF2B5EF4-FFF2-40B4-BE49-F238E27FC236}">
                  <a16:creationId xmlns:a16="http://schemas.microsoft.com/office/drawing/2014/main" id="{C3EDE2D8-6451-374F-A2F1-3331A580A4F0}"/>
                </a:ext>
              </a:extLst>
            </p:cNvPr>
            <p:cNvSpPr/>
            <p:nvPr/>
          </p:nvSpPr>
          <p:spPr>
            <a:xfrm>
              <a:off x="6312569" y="1086279"/>
              <a:ext cx="1064508" cy="386383"/>
            </a:xfrm>
            <a:prstGeom prst="round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4" name="Google Shape;247;p34">
              <a:extLst>
                <a:ext uri="{FF2B5EF4-FFF2-40B4-BE49-F238E27FC236}">
                  <a16:creationId xmlns:a16="http://schemas.microsoft.com/office/drawing/2014/main" id="{F95AEEE8-071C-FC50-C819-DAC2159E0087}"/>
                </a:ext>
              </a:extLst>
            </p:cNvPr>
            <p:cNvSpPr txBox="1">
              <a:spLocks/>
            </p:cNvSpPr>
            <p:nvPr/>
          </p:nvSpPr>
          <p:spPr>
            <a:xfrm>
              <a:off x="6286077" y="1067913"/>
              <a:ext cx="106450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pPr algn="ctr"/>
              <a:r>
                <a:rPr lang="en-US" sz="2000" dirty="0" err="1">
                  <a:solidFill>
                    <a:schemeClr val="accent3"/>
                  </a:solidFill>
                  <a:latin typeface="Fira Sans Condensed Medium" panose="020B0603050000020004" pitchFamily="34" charset="0"/>
                </a:rPr>
                <a:t>Chuẩn</a:t>
              </a:r>
              <a:r>
                <a:rPr lang="en-US" sz="2000" dirty="0">
                  <a:solidFill>
                    <a:schemeClr val="accent3"/>
                  </a:solidFill>
                  <a:latin typeface="Fira Sans Condensed Medium" panose="020B0603050000020004" pitchFamily="34" charset="0"/>
                </a:rPr>
                <a:t> </a:t>
              </a:r>
              <a:r>
                <a:rPr lang="en-US" sz="2000" dirty="0" err="1">
                  <a:solidFill>
                    <a:schemeClr val="accent3"/>
                  </a:solidFill>
                  <a:latin typeface="Fira Sans Condensed Medium" panose="020B0603050000020004" pitchFamily="34" charset="0"/>
                </a:rPr>
                <a:t>Bị</a:t>
              </a:r>
              <a:endParaRPr lang="en-US" sz="2000" dirty="0">
                <a:solidFill>
                  <a:schemeClr val="accent3"/>
                </a:solidFill>
                <a:latin typeface="Fira Sans Condensed Medium" panose="020B0603050000020004" pitchFamily="34" charset="0"/>
              </a:endParaRPr>
            </a:p>
          </p:txBody>
        </p:sp>
      </p:grpSp>
      <p:pic>
        <p:nvPicPr>
          <p:cNvPr id="270" name="Graphic 269" descr="Line arrow Clockwise curve">
            <a:extLst>
              <a:ext uri="{FF2B5EF4-FFF2-40B4-BE49-F238E27FC236}">
                <a16:creationId xmlns:a16="http://schemas.microsoft.com/office/drawing/2014/main" id="{F4D805B2-07C8-D011-4985-87A9FB7A5EA8}"/>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15142498">
            <a:off x="2002524" y="1416833"/>
            <a:ext cx="597804" cy="785212"/>
          </a:xfrm>
          <a:prstGeom prst="rect">
            <a:avLst/>
          </a:prstGeom>
        </p:spPr>
      </p:pic>
      <p:pic>
        <p:nvPicPr>
          <p:cNvPr id="274" name="Graphic 273" descr="Line arrow Slight curve">
            <a:extLst>
              <a:ext uri="{FF2B5EF4-FFF2-40B4-BE49-F238E27FC236}">
                <a16:creationId xmlns:a16="http://schemas.microsoft.com/office/drawing/2014/main" id="{132D6EBE-F821-1922-584B-49C626C32071}"/>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4963885" y="3124218"/>
            <a:ext cx="500530" cy="500530"/>
          </a:xfrm>
          <a:prstGeom prst="rect">
            <a:avLst/>
          </a:prstGeom>
        </p:spPr>
      </p:pic>
      <p:pic>
        <p:nvPicPr>
          <p:cNvPr id="277" name="Graphic 276" descr="Line arrow Slight curve">
            <a:extLst>
              <a:ext uri="{FF2B5EF4-FFF2-40B4-BE49-F238E27FC236}">
                <a16:creationId xmlns:a16="http://schemas.microsoft.com/office/drawing/2014/main" id="{A9788764-7AFC-9F69-4558-7A6D11E36210}"/>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flipH="1">
            <a:off x="2598821" y="3669315"/>
            <a:ext cx="500530" cy="500530"/>
          </a:xfrm>
          <a:prstGeom prst="rect">
            <a:avLst/>
          </a:prstGeom>
        </p:spPr>
      </p:pic>
      <p:sp>
        <p:nvSpPr>
          <p:cNvPr id="279" name="Google Shape;310;p38">
            <a:extLst>
              <a:ext uri="{FF2B5EF4-FFF2-40B4-BE49-F238E27FC236}">
                <a16:creationId xmlns:a16="http://schemas.microsoft.com/office/drawing/2014/main" id="{8B818A46-82CD-A2BB-ECDB-9AB5404A1382}"/>
              </a:ext>
            </a:extLst>
          </p:cNvPr>
          <p:cNvSpPr txBox="1">
            <a:spLocks/>
          </p:cNvSpPr>
          <p:nvPr/>
        </p:nvSpPr>
        <p:spPr>
          <a:xfrm>
            <a:off x="86434" y="1877535"/>
            <a:ext cx="2405516"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1900" dirty="0" err="1"/>
              <a:t>Nguồn</a:t>
            </a:r>
            <a:r>
              <a:rPr lang="en-US" sz="1900" dirty="0"/>
              <a:t> </a:t>
            </a:r>
            <a:r>
              <a:rPr lang="en-US" sz="1900" dirty="0" err="1"/>
              <a:t>sáng</a:t>
            </a:r>
            <a:r>
              <a:rPr lang="en-US" sz="1900" dirty="0"/>
              <a:t> </a:t>
            </a:r>
            <a:r>
              <a:rPr lang="en-US" sz="1900" dirty="0" err="1"/>
              <a:t>hẹp</a:t>
            </a:r>
            <a:endParaRPr lang="en-US" sz="1900" dirty="0"/>
          </a:p>
        </p:txBody>
      </p:sp>
      <p:sp>
        <p:nvSpPr>
          <p:cNvPr id="280" name="Google Shape;310;p38">
            <a:extLst>
              <a:ext uri="{FF2B5EF4-FFF2-40B4-BE49-F238E27FC236}">
                <a16:creationId xmlns:a16="http://schemas.microsoft.com/office/drawing/2014/main" id="{D2CB2317-8F3A-B018-F19E-12AEB60AF083}"/>
              </a:ext>
            </a:extLst>
          </p:cNvPr>
          <p:cNvSpPr txBox="1">
            <a:spLocks/>
          </p:cNvSpPr>
          <p:nvPr/>
        </p:nvSpPr>
        <p:spPr>
          <a:xfrm>
            <a:off x="5498184" y="3130348"/>
            <a:ext cx="3618140" cy="500530"/>
          </a:xfrm>
          <a:prstGeom prst="rect">
            <a:avLst/>
          </a:prstGeom>
          <a:solidFill>
            <a:schemeClr val="accent3"/>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00000"/>
              </a:lnSpc>
            </a:pPr>
            <a:r>
              <a:rPr lang="en-US" sz="1900" dirty="0" err="1"/>
              <a:t>Bản</a:t>
            </a:r>
            <a:r>
              <a:rPr lang="en-US" sz="1900" dirty="0"/>
              <a:t> </a:t>
            </a:r>
            <a:r>
              <a:rPr lang="en-US" sz="1900" dirty="0" err="1"/>
              <a:t>bán</a:t>
            </a:r>
            <a:r>
              <a:rPr lang="en-US" sz="1900" dirty="0"/>
              <a:t> </a:t>
            </a:r>
            <a:r>
              <a:rPr lang="en-US" sz="1900" dirty="0" err="1"/>
              <a:t>trụ</a:t>
            </a:r>
            <a:r>
              <a:rPr lang="en-US" sz="1900" dirty="0"/>
              <a:t> </a:t>
            </a:r>
            <a:r>
              <a:rPr lang="en-US" sz="1900" dirty="0" err="1"/>
              <a:t>bằng</a:t>
            </a:r>
            <a:r>
              <a:rPr lang="en-US" sz="1900" dirty="0"/>
              <a:t> </a:t>
            </a:r>
            <a:r>
              <a:rPr lang="en-US" sz="1900" dirty="0" err="1"/>
              <a:t>thủy</a:t>
            </a:r>
            <a:r>
              <a:rPr lang="en-US" sz="1900" dirty="0"/>
              <a:t> </a:t>
            </a:r>
            <a:r>
              <a:rPr lang="en-US" sz="1900" dirty="0" err="1"/>
              <a:t>tinh</a:t>
            </a:r>
            <a:endParaRPr lang="en-US" sz="1900" dirty="0"/>
          </a:p>
        </p:txBody>
      </p:sp>
      <p:sp>
        <p:nvSpPr>
          <p:cNvPr id="281" name="Google Shape;310;p38">
            <a:extLst>
              <a:ext uri="{FF2B5EF4-FFF2-40B4-BE49-F238E27FC236}">
                <a16:creationId xmlns:a16="http://schemas.microsoft.com/office/drawing/2014/main" id="{6F9F991F-1F37-AC04-D3C7-E34602A38435}"/>
              </a:ext>
            </a:extLst>
          </p:cNvPr>
          <p:cNvSpPr txBox="1">
            <a:spLocks/>
          </p:cNvSpPr>
          <p:nvPr/>
        </p:nvSpPr>
        <p:spPr>
          <a:xfrm>
            <a:off x="720642" y="3509980"/>
            <a:ext cx="2061588"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1900" dirty="0" err="1"/>
              <a:t>Tấm</a:t>
            </a:r>
            <a:r>
              <a:rPr lang="en-US" sz="1900" dirty="0"/>
              <a:t> </a:t>
            </a:r>
            <a:r>
              <a:rPr lang="en-US" sz="1900" dirty="0" err="1"/>
              <a:t>nhựa</a:t>
            </a:r>
            <a:r>
              <a:rPr lang="en-US" sz="1900" dirty="0"/>
              <a:t> in </a:t>
            </a:r>
            <a:r>
              <a:rPr lang="en-US" sz="1900" dirty="0" err="1"/>
              <a:t>vòng</a:t>
            </a:r>
            <a:r>
              <a:rPr lang="en-US" sz="1900" dirty="0"/>
              <a:t> chia </a:t>
            </a:r>
            <a:r>
              <a:rPr lang="en-US" sz="1900" dirty="0" err="1"/>
              <a:t>độ</a:t>
            </a:r>
            <a:endParaRPr lang="en-US" sz="19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 calcmode="lin" valueType="num">
                                      <p:cBhvr additive="base">
                                        <p:cTn id="7" dur="500" fill="hold"/>
                                        <p:tgtEl>
                                          <p:spTgt spid="240"/>
                                        </p:tgtEl>
                                        <p:attrNameLst>
                                          <p:attrName>ppt_x</p:attrName>
                                        </p:attrNameLst>
                                      </p:cBhvr>
                                      <p:tavLst>
                                        <p:tav tm="0">
                                          <p:val>
                                            <p:strVal val="0-#ppt_w/2"/>
                                          </p:val>
                                        </p:tav>
                                        <p:tav tm="100000">
                                          <p:val>
                                            <p:strVal val="#ppt_x"/>
                                          </p:val>
                                        </p:tav>
                                      </p:tavLst>
                                    </p:anim>
                                    <p:anim calcmode="lin" valueType="num">
                                      <p:cBhvr additive="base">
                                        <p:cTn id="8" dur="500" fill="hold"/>
                                        <p:tgtEl>
                                          <p:spTgt spid="24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241"/>
                                        </p:tgtEl>
                                        <p:attrNameLst>
                                          <p:attrName>style.visibility</p:attrName>
                                        </p:attrNameLst>
                                      </p:cBhvr>
                                      <p:to>
                                        <p:strVal val="visible"/>
                                      </p:to>
                                    </p:set>
                                    <p:animEffect transition="in" filter="randombar(horizontal)">
                                      <p:cBhvr>
                                        <p:cTn id="12" dur="500"/>
                                        <p:tgtEl>
                                          <p:spTgt spid="24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46"/>
                                        </p:tgtEl>
                                        <p:attrNameLst>
                                          <p:attrName>style.visibility</p:attrName>
                                        </p:attrNameLst>
                                      </p:cBhvr>
                                      <p:to>
                                        <p:strVal val="visible"/>
                                      </p:to>
                                    </p:set>
                                    <p:anim calcmode="lin" valueType="num">
                                      <p:cBhvr>
                                        <p:cTn id="17" dur="500" fill="hold"/>
                                        <p:tgtEl>
                                          <p:spTgt spid="246"/>
                                        </p:tgtEl>
                                        <p:attrNameLst>
                                          <p:attrName>ppt_w</p:attrName>
                                        </p:attrNameLst>
                                      </p:cBhvr>
                                      <p:tavLst>
                                        <p:tav tm="0">
                                          <p:val>
                                            <p:fltVal val="0"/>
                                          </p:val>
                                        </p:tav>
                                        <p:tav tm="100000">
                                          <p:val>
                                            <p:strVal val="#ppt_w"/>
                                          </p:val>
                                        </p:tav>
                                      </p:tavLst>
                                    </p:anim>
                                    <p:anim calcmode="lin" valueType="num">
                                      <p:cBhvr>
                                        <p:cTn id="18" dur="500" fill="hold"/>
                                        <p:tgtEl>
                                          <p:spTgt spid="246"/>
                                        </p:tgtEl>
                                        <p:attrNameLst>
                                          <p:attrName>ppt_h</p:attrName>
                                        </p:attrNameLst>
                                      </p:cBhvr>
                                      <p:tavLst>
                                        <p:tav tm="0">
                                          <p:val>
                                            <p:fltVal val="0"/>
                                          </p:val>
                                        </p:tav>
                                        <p:tav tm="100000">
                                          <p:val>
                                            <p:strVal val="#ppt_h"/>
                                          </p:val>
                                        </p:tav>
                                      </p:tavLst>
                                    </p:anim>
                                    <p:animEffect transition="in" filter="fade">
                                      <p:cBhvr>
                                        <p:cTn id="19" dur="500"/>
                                        <p:tgtEl>
                                          <p:spTgt spid="24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270"/>
                                        </p:tgtEl>
                                        <p:attrNameLst>
                                          <p:attrName>style.visibility</p:attrName>
                                        </p:attrNameLst>
                                      </p:cBhvr>
                                      <p:to>
                                        <p:strVal val="visible"/>
                                      </p:to>
                                    </p:set>
                                    <p:animEffect transition="in" filter="wipe(right)">
                                      <p:cBhvr>
                                        <p:cTn id="24" dur="500"/>
                                        <p:tgtEl>
                                          <p:spTgt spid="270"/>
                                        </p:tgtEl>
                                      </p:cBhvr>
                                    </p:animEffect>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279"/>
                                        </p:tgtEl>
                                        <p:attrNameLst>
                                          <p:attrName>style.visibility</p:attrName>
                                        </p:attrNameLst>
                                      </p:cBhvr>
                                      <p:to>
                                        <p:strVal val="visible"/>
                                      </p:to>
                                    </p:set>
                                    <p:animEffect transition="in" filter="randombar(horizontal)">
                                      <p:cBhvr>
                                        <p:cTn id="28" dur="500"/>
                                        <p:tgtEl>
                                          <p:spTgt spid="27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74"/>
                                        </p:tgtEl>
                                        <p:attrNameLst>
                                          <p:attrName>style.visibility</p:attrName>
                                        </p:attrNameLst>
                                      </p:cBhvr>
                                      <p:to>
                                        <p:strVal val="visible"/>
                                      </p:to>
                                    </p:set>
                                    <p:animEffect transition="in" filter="wipe(left)">
                                      <p:cBhvr>
                                        <p:cTn id="33" dur="500"/>
                                        <p:tgtEl>
                                          <p:spTgt spid="274"/>
                                        </p:tgtEl>
                                      </p:cBhvr>
                                    </p:animEffect>
                                  </p:childTnLst>
                                </p:cTn>
                              </p:par>
                            </p:childTnLst>
                          </p:cTn>
                        </p:par>
                        <p:par>
                          <p:cTn id="34" fill="hold">
                            <p:stCondLst>
                              <p:cond delay="500"/>
                            </p:stCondLst>
                            <p:childTnLst>
                              <p:par>
                                <p:cTn id="35" presetID="14" presetClass="entr" presetSubtype="10" fill="hold" grpId="0" nodeType="afterEffect">
                                  <p:stCondLst>
                                    <p:cond delay="0"/>
                                  </p:stCondLst>
                                  <p:childTnLst>
                                    <p:set>
                                      <p:cBhvr>
                                        <p:cTn id="36" dur="1" fill="hold">
                                          <p:stCondLst>
                                            <p:cond delay="0"/>
                                          </p:stCondLst>
                                        </p:cTn>
                                        <p:tgtEl>
                                          <p:spTgt spid="280"/>
                                        </p:tgtEl>
                                        <p:attrNameLst>
                                          <p:attrName>style.visibility</p:attrName>
                                        </p:attrNameLst>
                                      </p:cBhvr>
                                      <p:to>
                                        <p:strVal val="visible"/>
                                      </p:to>
                                    </p:set>
                                    <p:animEffect transition="in" filter="randombar(horizontal)">
                                      <p:cBhvr>
                                        <p:cTn id="37" dur="500"/>
                                        <p:tgtEl>
                                          <p:spTgt spid="28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277"/>
                                        </p:tgtEl>
                                        <p:attrNameLst>
                                          <p:attrName>style.visibility</p:attrName>
                                        </p:attrNameLst>
                                      </p:cBhvr>
                                      <p:to>
                                        <p:strVal val="visible"/>
                                      </p:to>
                                    </p:set>
                                    <p:animEffect transition="in" filter="wipe(right)">
                                      <p:cBhvr>
                                        <p:cTn id="42" dur="500"/>
                                        <p:tgtEl>
                                          <p:spTgt spid="277"/>
                                        </p:tgtEl>
                                      </p:cBhvr>
                                    </p:animEffect>
                                  </p:childTnLst>
                                </p:cTn>
                              </p:par>
                            </p:childTnLst>
                          </p:cTn>
                        </p:par>
                        <p:par>
                          <p:cTn id="43" fill="hold">
                            <p:stCondLst>
                              <p:cond delay="500"/>
                            </p:stCondLst>
                            <p:childTnLst>
                              <p:par>
                                <p:cTn id="44" presetID="14" presetClass="entr" presetSubtype="10" fill="hold" grpId="0" nodeType="afterEffect">
                                  <p:stCondLst>
                                    <p:cond delay="0"/>
                                  </p:stCondLst>
                                  <p:childTnLst>
                                    <p:set>
                                      <p:cBhvr>
                                        <p:cTn id="45" dur="1" fill="hold">
                                          <p:stCondLst>
                                            <p:cond delay="0"/>
                                          </p:stCondLst>
                                        </p:cTn>
                                        <p:tgtEl>
                                          <p:spTgt spid="281"/>
                                        </p:tgtEl>
                                        <p:attrNameLst>
                                          <p:attrName>style.visibility</p:attrName>
                                        </p:attrNameLst>
                                      </p:cBhvr>
                                      <p:to>
                                        <p:strVal val="visible"/>
                                      </p:to>
                                    </p:set>
                                    <p:animEffect transition="in" filter="randombar(horizontal)">
                                      <p:cBhvr>
                                        <p:cTn id="46" dur="5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0"/>
      <p:bldP spid="279" grpId="0"/>
      <p:bldP spid="280" grpId="0" animBg="1"/>
      <p:bldP spid="28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grpSp>
        <p:nvGrpSpPr>
          <p:cNvPr id="266" name="Google Shape;266;p34"/>
          <p:cNvGrpSpPr/>
          <p:nvPr/>
        </p:nvGrpSpPr>
        <p:grpSpPr>
          <a:xfrm>
            <a:off x="7932104" y="255930"/>
            <a:ext cx="997327" cy="567147"/>
            <a:chOff x="5692063" y="3258250"/>
            <a:chExt cx="1143200" cy="650100"/>
          </a:xfrm>
        </p:grpSpPr>
        <p:sp>
          <p:nvSpPr>
            <p:cNvPr id="267" name="Google Shape;267;p34"/>
            <p:cNvSpPr/>
            <p:nvPr/>
          </p:nvSpPr>
          <p:spPr>
            <a:xfrm>
              <a:off x="6185162" y="3258250"/>
              <a:ext cx="650100" cy="65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68" name="Google Shape;268;p34"/>
            <p:cNvSpPr/>
            <p:nvPr/>
          </p:nvSpPr>
          <p:spPr>
            <a:xfrm>
              <a:off x="5692063" y="3526781"/>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nvGrpSpPr>
          <p:cNvPr id="240" name="Group 239">
            <a:extLst>
              <a:ext uri="{FF2B5EF4-FFF2-40B4-BE49-F238E27FC236}">
                <a16:creationId xmlns:a16="http://schemas.microsoft.com/office/drawing/2014/main" id="{E36FCEF3-F6B3-B989-B093-781566E2F6F6}"/>
              </a:ext>
            </a:extLst>
          </p:cNvPr>
          <p:cNvGrpSpPr/>
          <p:nvPr/>
        </p:nvGrpSpPr>
        <p:grpSpPr>
          <a:xfrm>
            <a:off x="186995" y="612556"/>
            <a:ext cx="665528" cy="214686"/>
            <a:chOff x="1863176" y="2014430"/>
            <a:chExt cx="745960" cy="240632"/>
          </a:xfrm>
        </p:grpSpPr>
        <p:sp>
          <p:nvSpPr>
            <p:cNvPr id="238" name="Arrow: Pentagon 237">
              <a:extLst>
                <a:ext uri="{FF2B5EF4-FFF2-40B4-BE49-F238E27FC236}">
                  <a16:creationId xmlns:a16="http://schemas.microsoft.com/office/drawing/2014/main" id="{9B255853-B01F-66AE-C9CD-3272DC66C63A}"/>
                </a:ext>
              </a:extLst>
            </p:cNvPr>
            <p:cNvSpPr/>
            <p:nvPr/>
          </p:nvSpPr>
          <p:spPr>
            <a:xfrm>
              <a:off x="1863176" y="2014430"/>
              <a:ext cx="598141" cy="240632"/>
            </a:xfrm>
            <a:prstGeom prst="homePlate">
              <a:avLst>
                <a:gd name="adj" fmla="val 41428"/>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Arrow: Chevron 238">
              <a:extLst>
                <a:ext uri="{FF2B5EF4-FFF2-40B4-BE49-F238E27FC236}">
                  <a16:creationId xmlns:a16="http://schemas.microsoft.com/office/drawing/2014/main" id="{8E829D44-96BB-2115-AAD3-80244713BECC}"/>
                </a:ext>
              </a:extLst>
            </p:cNvPr>
            <p:cNvSpPr/>
            <p:nvPr/>
          </p:nvSpPr>
          <p:spPr>
            <a:xfrm>
              <a:off x="2433817" y="2014430"/>
              <a:ext cx="175319" cy="240632"/>
            </a:xfrm>
            <a:prstGeom prst="chevron">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1" name="Google Shape;247;p34">
            <a:extLst>
              <a:ext uri="{FF2B5EF4-FFF2-40B4-BE49-F238E27FC236}">
                <a16:creationId xmlns:a16="http://schemas.microsoft.com/office/drawing/2014/main" id="{30F0CEC0-E74D-01DD-AD69-3F963DF05286}"/>
              </a:ext>
            </a:extLst>
          </p:cNvPr>
          <p:cNvSpPr txBox="1">
            <a:spLocks/>
          </p:cNvSpPr>
          <p:nvPr/>
        </p:nvSpPr>
        <p:spPr>
          <a:xfrm>
            <a:off x="852523" y="498605"/>
            <a:ext cx="174629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800" dirty="0">
                <a:latin typeface="Fira Sans Condensed Medium" panose="020B0603050000020004" pitchFamily="34" charset="0"/>
              </a:rPr>
              <a:t>THÍ NGHIỆM</a:t>
            </a:r>
          </a:p>
        </p:txBody>
      </p:sp>
      <p:pic>
        <p:nvPicPr>
          <p:cNvPr id="243" name="Picture 242">
            <a:extLst>
              <a:ext uri="{FF2B5EF4-FFF2-40B4-BE49-F238E27FC236}">
                <a16:creationId xmlns:a16="http://schemas.microsoft.com/office/drawing/2014/main" id="{223125E3-6583-1727-6976-E8435AB08909}"/>
              </a:ext>
            </a:extLst>
          </p:cNvPr>
          <p:cNvPicPr>
            <a:picLocks noChangeAspect="1"/>
          </p:cNvPicPr>
          <p:nvPr/>
        </p:nvPicPr>
        <p:blipFill>
          <a:blip r:embed="rId3"/>
          <a:stretch>
            <a:fillRect/>
          </a:stretch>
        </p:blipFill>
        <p:spPr>
          <a:xfrm>
            <a:off x="0" y="1028055"/>
            <a:ext cx="4785614" cy="4064494"/>
          </a:xfrm>
          <a:prstGeom prst="rect">
            <a:avLst/>
          </a:prstGeom>
        </p:spPr>
      </p:pic>
      <p:grpSp>
        <p:nvGrpSpPr>
          <p:cNvPr id="246" name="Group 245">
            <a:extLst>
              <a:ext uri="{FF2B5EF4-FFF2-40B4-BE49-F238E27FC236}">
                <a16:creationId xmlns:a16="http://schemas.microsoft.com/office/drawing/2014/main" id="{3D592512-ED53-D1C0-3F89-0A953CC6AF72}"/>
              </a:ext>
            </a:extLst>
          </p:cNvPr>
          <p:cNvGrpSpPr/>
          <p:nvPr/>
        </p:nvGrpSpPr>
        <p:grpSpPr>
          <a:xfrm>
            <a:off x="4842815" y="1028055"/>
            <a:ext cx="1476144" cy="453662"/>
            <a:chOff x="6286077" y="1067913"/>
            <a:chExt cx="1091000" cy="404749"/>
          </a:xfrm>
        </p:grpSpPr>
        <p:sp>
          <p:nvSpPr>
            <p:cNvPr id="245" name="Rectangle: Rounded Corners 244">
              <a:extLst>
                <a:ext uri="{FF2B5EF4-FFF2-40B4-BE49-F238E27FC236}">
                  <a16:creationId xmlns:a16="http://schemas.microsoft.com/office/drawing/2014/main" id="{C3EDE2D8-6451-374F-A2F1-3331A580A4F0}"/>
                </a:ext>
              </a:extLst>
            </p:cNvPr>
            <p:cNvSpPr/>
            <p:nvPr/>
          </p:nvSpPr>
          <p:spPr>
            <a:xfrm>
              <a:off x="6312569" y="1086279"/>
              <a:ext cx="1064508" cy="386383"/>
            </a:xfrm>
            <a:prstGeom prst="round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4" name="Google Shape;247;p34">
              <a:extLst>
                <a:ext uri="{FF2B5EF4-FFF2-40B4-BE49-F238E27FC236}">
                  <a16:creationId xmlns:a16="http://schemas.microsoft.com/office/drawing/2014/main" id="{F95AEEE8-071C-FC50-C819-DAC2159E0087}"/>
                </a:ext>
              </a:extLst>
            </p:cNvPr>
            <p:cNvSpPr txBox="1">
              <a:spLocks/>
            </p:cNvSpPr>
            <p:nvPr/>
          </p:nvSpPr>
          <p:spPr>
            <a:xfrm>
              <a:off x="6286077" y="1067913"/>
              <a:ext cx="106450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pPr algn="ctr"/>
              <a:r>
                <a:rPr lang="en-US" sz="2000" dirty="0" err="1">
                  <a:solidFill>
                    <a:schemeClr val="accent3"/>
                  </a:solidFill>
                  <a:latin typeface="Fira Sans Condensed Medium" panose="020B0603050000020004" pitchFamily="34" charset="0"/>
                </a:rPr>
                <a:t>Tiến</a:t>
              </a:r>
              <a:r>
                <a:rPr lang="en-US" sz="2000" dirty="0">
                  <a:solidFill>
                    <a:schemeClr val="accent3"/>
                  </a:solidFill>
                  <a:latin typeface="Fira Sans Condensed Medium" panose="020B0603050000020004" pitchFamily="34" charset="0"/>
                </a:rPr>
                <a:t> </a:t>
              </a:r>
              <a:r>
                <a:rPr lang="en-US" sz="2000" dirty="0" err="1">
                  <a:solidFill>
                    <a:schemeClr val="accent3"/>
                  </a:solidFill>
                  <a:latin typeface="Fira Sans Condensed Medium" panose="020B0603050000020004" pitchFamily="34" charset="0"/>
                </a:rPr>
                <a:t>Hành</a:t>
              </a:r>
              <a:endParaRPr lang="en-US" sz="2000" dirty="0">
                <a:solidFill>
                  <a:schemeClr val="accent3"/>
                </a:solidFill>
                <a:latin typeface="Fira Sans Condensed Medium" panose="020B0603050000020004" pitchFamily="34" charset="0"/>
              </a:endParaRPr>
            </a:p>
          </p:txBody>
        </p:sp>
      </p:grpSp>
      <p:sp>
        <p:nvSpPr>
          <p:cNvPr id="281" name="Google Shape;310;p38">
            <a:extLst>
              <a:ext uri="{FF2B5EF4-FFF2-40B4-BE49-F238E27FC236}">
                <a16:creationId xmlns:a16="http://schemas.microsoft.com/office/drawing/2014/main" id="{6F9F991F-1F37-AC04-D3C7-E34602A38435}"/>
              </a:ext>
            </a:extLst>
          </p:cNvPr>
          <p:cNvSpPr txBox="1">
            <a:spLocks/>
          </p:cNvSpPr>
          <p:nvPr/>
        </p:nvSpPr>
        <p:spPr>
          <a:xfrm>
            <a:off x="4902998" y="1666224"/>
            <a:ext cx="4107972"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1900" b="1" dirty="0" err="1"/>
              <a:t>Bước</a:t>
            </a:r>
            <a:r>
              <a:rPr lang="en-US" sz="1900" b="1" dirty="0"/>
              <a:t> 1: </a:t>
            </a:r>
            <a:r>
              <a:rPr lang="vi-VN" sz="1900" dirty="0"/>
              <a:t>Bố trí thí nghiệm như</a:t>
            </a:r>
            <a:r>
              <a:rPr lang="en-US" sz="1900" dirty="0"/>
              <a:t> </a:t>
            </a:r>
            <a:r>
              <a:rPr lang="en-US" sz="1900" dirty="0" err="1"/>
              <a:t>hình</a:t>
            </a:r>
            <a:r>
              <a:rPr lang="vi-VN" sz="1900" dirty="0"/>
              <a:t> </a:t>
            </a:r>
            <a:endParaRPr lang="en-US" sz="1900" dirty="0"/>
          </a:p>
        </p:txBody>
      </p:sp>
      <p:sp>
        <p:nvSpPr>
          <p:cNvPr id="3" name="Google Shape;310;p38">
            <a:extLst>
              <a:ext uri="{FF2B5EF4-FFF2-40B4-BE49-F238E27FC236}">
                <a16:creationId xmlns:a16="http://schemas.microsoft.com/office/drawing/2014/main" id="{21FB2FF1-38F9-8C8D-F9A2-46393A8659E2}"/>
              </a:ext>
            </a:extLst>
          </p:cNvPr>
          <p:cNvSpPr txBox="1">
            <a:spLocks/>
          </p:cNvSpPr>
          <p:nvPr/>
        </p:nvSpPr>
        <p:spPr>
          <a:xfrm>
            <a:off x="4902998" y="2158912"/>
            <a:ext cx="4107972" cy="11406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1900" b="1" dirty="0" err="1"/>
              <a:t>Bước</a:t>
            </a:r>
            <a:r>
              <a:rPr lang="en-US" sz="1900" b="1" dirty="0"/>
              <a:t> 2: </a:t>
            </a:r>
            <a:r>
              <a:rPr lang="en-US" sz="1900" dirty="0" err="1"/>
              <a:t>Chiếu</a:t>
            </a:r>
            <a:r>
              <a:rPr lang="en-US" sz="1900" dirty="0"/>
              <a:t> </a:t>
            </a:r>
            <a:r>
              <a:rPr lang="vi-VN" sz="1900" dirty="0"/>
              <a:t>tia sáng vào mặt cong của bản bán trụ</a:t>
            </a:r>
            <a:r>
              <a:rPr lang="en-US" sz="1900" dirty="0"/>
              <a:t>; </a:t>
            </a:r>
            <a:r>
              <a:rPr lang="vi-VN" sz="1900" dirty="0"/>
              <a:t> phương tia sáng đi qua tâm I </a:t>
            </a:r>
            <a:endParaRPr lang="en-US" sz="1900" dirty="0"/>
          </a:p>
        </p:txBody>
      </p:sp>
      <p:sp>
        <p:nvSpPr>
          <p:cNvPr id="5" name="Google Shape;310;p38">
            <a:extLst>
              <a:ext uri="{FF2B5EF4-FFF2-40B4-BE49-F238E27FC236}">
                <a16:creationId xmlns:a16="http://schemas.microsoft.com/office/drawing/2014/main" id="{9884ACF4-0733-7F43-5280-5337CA5EB4A2}"/>
              </a:ext>
            </a:extLst>
          </p:cNvPr>
          <p:cNvSpPr txBox="1">
            <a:spLocks/>
          </p:cNvSpPr>
          <p:nvPr/>
        </p:nvSpPr>
        <p:spPr>
          <a:xfrm>
            <a:off x="4878659" y="3309097"/>
            <a:ext cx="4107972" cy="51363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1900" b="1" dirty="0" err="1"/>
              <a:t>Bước</a:t>
            </a:r>
            <a:r>
              <a:rPr lang="en-US" sz="1900" b="1" dirty="0"/>
              <a:t> 3: </a:t>
            </a:r>
            <a:r>
              <a:rPr lang="vi-VN" sz="1900" dirty="0"/>
              <a:t>Tăng dần giá trị góc tới i </a:t>
            </a:r>
            <a:endParaRPr lang="en-US" sz="1900" dirty="0"/>
          </a:p>
        </p:txBody>
      </p:sp>
      <p:pic>
        <p:nvPicPr>
          <p:cNvPr id="7" name="Picture 6">
            <a:extLst>
              <a:ext uri="{FF2B5EF4-FFF2-40B4-BE49-F238E27FC236}">
                <a16:creationId xmlns:a16="http://schemas.microsoft.com/office/drawing/2014/main" id="{30C064CE-610F-F0A2-4298-A0C545BF012C}"/>
              </a:ext>
            </a:extLst>
          </p:cNvPr>
          <p:cNvPicPr>
            <a:picLocks noChangeAspect="1"/>
          </p:cNvPicPr>
          <p:nvPr/>
        </p:nvPicPr>
        <p:blipFill>
          <a:blip r:embed="rId4"/>
          <a:stretch>
            <a:fillRect/>
          </a:stretch>
        </p:blipFill>
        <p:spPr>
          <a:xfrm>
            <a:off x="4737487" y="3980694"/>
            <a:ext cx="657336" cy="657336"/>
          </a:xfrm>
          <a:prstGeom prst="rect">
            <a:avLst/>
          </a:prstGeom>
        </p:spPr>
      </p:pic>
      <p:sp>
        <p:nvSpPr>
          <p:cNvPr id="8" name="Google Shape;310;p38">
            <a:extLst>
              <a:ext uri="{FF2B5EF4-FFF2-40B4-BE49-F238E27FC236}">
                <a16:creationId xmlns:a16="http://schemas.microsoft.com/office/drawing/2014/main" id="{6C576C82-FCBF-BE93-E4BA-F744A0922007}"/>
              </a:ext>
            </a:extLst>
          </p:cNvPr>
          <p:cNvSpPr txBox="1">
            <a:spLocks/>
          </p:cNvSpPr>
          <p:nvPr/>
        </p:nvSpPr>
        <p:spPr>
          <a:xfrm>
            <a:off x="5394823" y="3857737"/>
            <a:ext cx="3683046" cy="7955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1900" dirty="0"/>
              <a:t>Quan </a:t>
            </a:r>
            <a:r>
              <a:rPr lang="en-US" sz="1900" dirty="0" err="1"/>
              <a:t>sát</a:t>
            </a:r>
            <a:r>
              <a:rPr lang="en-US" sz="1900" dirty="0"/>
              <a:t> </a:t>
            </a:r>
            <a:r>
              <a:rPr lang="en-US" sz="1900" dirty="0" err="1"/>
              <a:t>đường</a:t>
            </a:r>
            <a:r>
              <a:rPr lang="en-US" sz="1900" dirty="0"/>
              <a:t> </a:t>
            </a:r>
            <a:r>
              <a:rPr lang="en-US" sz="1900" dirty="0" err="1"/>
              <a:t>đi</a:t>
            </a:r>
            <a:r>
              <a:rPr lang="en-US" sz="1900" dirty="0"/>
              <a:t> </a:t>
            </a:r>
            <a:r>
              <a:rPr lang="en-US" sz="1900" dirty="0" err="1"/>
              <a:t>của</a:t>
            </a:r>
            <a:r>
              <a:rPr lang="en-US" sz="1900" dirty="0"/>
              <a:t> </a:t>
            </a:r>
            <a:r>
              <a:rPr lang="en-US" sz="1900" dirty="0" err="1"/>
              <a:t>tia</a:t>
            </a:r>
            <a:r>
              <a:rPr lang="en-US" sz="1900" dirty="0"/>
              <a:t> </a:t>
            </a:r>
            <a:r>
              <a:rPr lang="en-US" sz="1900" dirty="0" err="1"/>
              <a:t>sáng</a:t>
            </a:r>
            <a:r>
              <a:rPr lang="en-US" sz="1900" dirty="0"/>
              <a:t> </a:t>
            </a:r>
            <a:r>
              <a:rPr lang="en-US" sz="1900" dirty="0" err="1"/>
              <a:t>và</a:t>
            </a:r>
            <a:r>
              <a:rPr lang="en-US" sz="1900" dirty="0"/>
              <a:t> </a:t>
            </a:r>
            <a:r>
              <a:rPr lang="en-US" sz="1900" dirty="0" err="1"/>
              <a:t>ghi</a:t>
            </a:r>
            <a:r>
              <a:rPr lang="en-US" sz="1900" dirty="0"/>
              <a:t> </a:t>
            </a:r>
            <a:r>
              <a:rPr lang="en-US" sz="1900" dirty="0" err="1"/>
              <a:t>lại</a:t>
            </a:r>
            <a:r>
              <a:rPr lang="en-US" sz="1900" dirty="0"/>
              <a:t> </a:t>
            </a:r>
            <a:r>
              <a:rPr lang="en-US" sz="1900" dirty="0" err="1"/>
              <a:t>các</a:t>
            </a:r>
            <a:r>
              <a:rPr lang="en-US" sz="1900" dirty="0"/>
              <a:t> </a:t>
            </a:r>
            <a:r>
              <a:rPr lang="en-US" sz="1900" dirty="0" err="1"/>
              <a:t>giá</a:t>
            </a:r>
            <a:r>
              <a:rPr lang="en-US" sz="1900" dirty="0"/>
              <a:t> </a:t>
            </a:r>
            <a:r>
              <a:rPr lang="en-US" sz="1900" dirty="0" err="1"/>
              <a:t>trị</a:t>
            </a:r>
            <a:r>
              <a:rPr lang="en-US" sz="1900" dirty="0"/>
              <a:t> </a:t>
            </a:r>
            <a:r>
              <a:rPr lang="en-US" sz="1900" dirty="0" err="1"/>
              <a:t>góc</a:t>
            </a:r>
            <a:r>
              <a:rPr lang="en-US" sz="1900" dirty="0"/>
              <a:t> </a:t>
            </a:r>
            <a:r>
              <a:rPr lang="en-US" sz="1900" dirty="0" err="1"/>
              <a:t>tới</a:t>
            </a:r>
            <a:endParaRPr lang="en-US" sz="1900" dirty="0"/>
          </a:p>
        </p:txBody>
      </p:sp>
      <p:sp>
        <p:nvSpPr>
          <p:cNvPr id="2" name="Google Shape;247;p34">
            <a:extLst>
              <a:ext uri="{FF2B5EF4-FFF2-40B4-BE49-F238E27FC236}">
                <a16:creationId xmlns:a16="http://schemas.microsoft.com/office/drawing/2014/main" id="{B400AEF8-0725-D275-344E-A5E62000CAF8}"/>
              </a:ext>
            </a:extLst>
          </p:cNvPr>
          <p:cNvSpPr txBox="1">
            <a:spLocks/>
          </p:cNvSpPr>
          <p:nvPr/>
        </p:nvSpPr>
        <p:spPr>
          <a:xfrm>
            <a:off x="86434" y="105351"/>
            <a:ext cx="3871370"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latin typeface="Fira Sans Condensed Medium" panose="020B0603050000020004" pitchFamily="34" charset="0"/>
              </a:rPr>
              <a:t>III.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spTree>
    <p:extLst>
      <p:ext uri="{BB962C8B-B14F-4D97-AF65-F5344CB8AC3E}">
        <p14:creationId xmlns:p14="http://schemas.microsoft.com/office/powerpoint/2010/main" val="221259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6"/>
                                        </p:tgtEl>
                                        <p:attrNameLst>
                                          <p:attrName>style.visibility</p:attrName>
                                        </p:attrNameLst>
                                      </p:cBhvr>
                                      <p:to>
                                        <p:strVal val="visible"/>
                                      </p:to>
                                    </p:set>
                                    <p:anim calcmode="lin" valueType="num">
                                      <p:cBhvr>
                                        <p:cTn id="7" dur="500" fill="hold"/>
                                        <p:tgtEl>
                                          <p:spTgt spid="246"/>
                                        </p:tgtEl>
                                        <p:attrNameLst>
                                          <p:attrName>ppt_w</p:attrName>
                                        </p:attrNameLst>
                                      </p:cBhvr>
                                      <p:tavLst>
                                        <p:tav tm="0">
                                          <p:val>
                                            <p:fltVal val="0"/>
                                          </p:val>
                                        </p:tav>
                                        <p:tav tm="100000">
                                          <p:val>
                                            <p:strVal val="#ppt_w"/>
                                          </p:val>
                                        </p:tav>
                                      </p:tavLst>
                                    </p:anim>
                                    <p:anim calcmode="lin" valueType="num">
                                      <p:cBhvr>
                                        <p:cTn id="8" dur="500" fill="hold"/>
                                        <p:tgtEl>
                                          <p:spTgt spid="246"/>
                                        </p:tgtEl>
                                        <p:attrNameLst>
                                          <p:attrName>ppt_h</p:attrName>
                                        </p:attrNameLst>
                                      </p:cBhvr>
                                      <p:tavLst>
                                        <p:tav tm="0">
                                          <p:val>
                                            <p:fltVal val="0"/>
                                          </p:val>
                                        </p:tav>
                                        <p:tav tm="100000">
                                          <p:val>
                                            <p:strVal val="#ppt_h"/>
                                          </p:val>
                                        </p:tav>
                                      </p:tavLst>
                                    </p:anim>
                                    <p:animEffect transition="in" filter="fade">
                                      <p:cBhvr>
                                        <p:cTn id="9" dur="500"/>
                                        <p:tgtEl>
                                          <p:spTgt spid="246"/>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81"/>
                                        </p:tgtEl>
                                        <p:attrNameLst>
                                          <p:attrName>style.visibility</p:attrName>
                                        </p:attrNameLst>
                                      </p:cBhvr>
                                      <p:to>
                                        <p:strVal val="visible"/>
                                      </p:to>
                                    </p:set>
                                    <p:animEffect transition="in" filter="randombar(horizontal)">
                                      <p:cBhvr>
                                        <p:cTn id="14" dur="500"/>
                                        <p:tgtEl>
                                          <p:spTgt spid="281"/>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randombar(horizontal)">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P spid="3" grpId="0"/>
      <p:bldP spid="5"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cxnSp>
        <p:nvCxnSpPr>
          <p:cNvPr id="1116" name="Google Shape;1116;p60"/>
          <p:cNvCxnSpPr/>
          <p:nvPr/>
        </p:nvCxnSpPr>
        <p:spPr>
          <a:xfrm>
            <a:off x="-129025" y="2571750"/>
            <a:ext cx="9418200" cy="0"/>
          </a:xfrm>
          <a:prstGeom prst="straightConnector1">
            <a:avLst/>
          </a:prstGeom>
          <a:noFill/>
          <a:ln w="38100" cap="flat" cmpd="sng">
            <a:solidFill>
              <a:schemeClr val="lt2"/>
            </a:solidFill>
            <a:prstDash val="solid"/>
            <a:round/>
            <a:headEnd type="none" w="med" len="med"/>
            <a:tailEnd type="none" w="med" len="med"/>
          </a:ln>
        </p:spPr>
      </p:cxnSp>
      <p:sp>
        <p:nvSpPr>
          <p:cNvPr id="1118" name="Google Shape;1118;p60"/>
          <p:cNvSpPr txBox="1"/>
          <p:nvPr/>
        </p:nvSpPr>
        <p:spPr>
          <a:xfrm flipH="1">
            <a:off x="1575496" y="2720760"/>
            <a:ext cx="455656" cy="707886"/>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kumimoji="0" sz="4800" kern="1200" spc="-150" normalizeH="0" baseline="0">
                <a:ln>
                  <a:noFill/>
                </a:ln>
                <a:solidFill>
                  <a:srgbClr val="D35C27"/>
                </a:solidFill>
                <a:effectLst/>
                <a:uLnTx/>
                <a:uFillTx/>
                <a:latin typeface="Fira Sans Black" panose="020B0A03050000020004" pitchFamily="34" charset="0"/>
                <a:ea typeface="+mn-ea"/>
                <a:cs typeface="+mn-cs"/>
              </a:defRPr>
            </a:lvl1pPr>
          </a:lstStyle>
          <a:p>
            <a:r>
              <a:rPr lang="en" sz="4000" dirty="0">
                <a:solidFill>
                  <a:srgbClr val="0E2A47"/>
                </a:solidFill>
                <a:sym typeface="Quicksand"/>
              </a:rPr>
              <a:t>1</a:t>
            </a:r>
            <a:endParaRPr sz="4000" dirty="0">
              <a:solidFill>
                <a:srgbClr val="0E2A47"/>
              </a:solidFill>
              <a:sym typeface="Quicksand"/>
            </a:endParaRPr>
          </a:p>
        </p:txBody>
      </p:sp>
      <p:sp>
        <p:nvSpPr>
          <p:cNvPr id="1119" name="Google Shape;1119;p60"/>
          <p:cNvSpPr txBox="1"/>
          <p:nvPr/>
        </p:nvSpPr>
        <p:spPr>
          <a:xfrm flipH="1">
            <a:off x="759012" y="3222479"/>
            <a:ext cx="2171048" cy="156966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3200">
                <a:solidFill>
                  <a:srgbClr val="D35C27"/>
                </a:solidFill>
                <a:latin typeface="Fira Sans Condensed Medium" panose="020B0603050000020004" pitchFamily="34" charset="0"/>
              </a:defRPr>
            </a:lvl1pPr>
          </a:lstStyle>
          <a:p>
            <a:r>
              <a:rPr lang="en-US" dirty="0" err="1"/>
              <a:t>Hiện</a:t>
            </a:r>
            <a:r>
              <a:rPr lang="en-US" dirty="0"/>
              <a:t> </a:t>
            </a:r>
            <a:r>
              <a:rPr lang="en-US" dirty="0" err="1"/>
              <a:t>Tượng</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endParaRPr lang="en-US" dirty="0"/>
          </a:p>
        </p:txBody>
      </p:sp>
      <p:grpSp>
        <p:nvGrpSpPr>
          <p:cNvPr id="1178" name="Google Shape;1178;p60"/>
          <p:cNvGrpSpPr/>
          <p:nvPr/>
        </p:nvGrpSpPr>
        <p:grpSpPr>
          <a:xfrm>
            <a:off x="1691623" y="2428713"/>
            <a:ext cx="309744" cy="272840"/>
            <a:chOff x="713225" y="1877323"/>
            <a:chExt cx="1047140" cy="922379"/>
          </a:xfrm>
        </p:grpSpPr>
        <p:sp>
          <p:nvSpPr>
            <p:cNvPr id="1179" name="Google Shape;1179;p60"/>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60"/>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60"/>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2" name="Google Shape;1182;p60"/>
          <p:cNvGrpSpPr/>
          <p:nvPr/>
        </p:nvGrpSpPr>
        <p:grpSpPr>
          <a:xfrm>
            <a:off x="4417128" y="2428713"/>
            <a:ext cx="309744" cy="272840"/>
            <a:chOff x="713225" y="1877323"/>
            <a:chExt cx="1047140" cy="922379"/>
          </a:xfrm>
        </p:grpSpPr>
        <p:sp>
          <p:nvSpPr>
            <p:cNvPr id="1183" name="Google Shape;1183;p60"/>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60"/>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60"/>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6" name="Google Shape;1186;p60"/>
          <p:cNvGrpSpPr/>
          <p:nvPr/>
        </p:nvGrpSpPr>
        <p:grpSpPr>
          <a:xfrm>
            <a:off x="7142777" y="2428713"/>
            <a:ext cx="309744" cy="272840"/>
            <a:chOff x="713225" y="1877323"/>
            <a:chExt cx="1047140" cy="922379"/>
          </a:xfrm>
        </p:grpSpPr>
        <p:sp>
          <p:nvSpPr>
            <p:cNvPr id="1187" name="Google Shape;1187;p60"/>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60"/>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60"/>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a16="http://schemas.microsoft.com/office/drawing/2014/main" id="{645761AF-550C-05D8-EB34-0A833BC7D57C}"/>
              </a:ext>
            </a:extLst>
          </p:cNvPr>
          <p:cNvSpPr txBox="1"/>
          <p:nvPr/>
        </p:nvSpPr>
        <p:spPr>
          <a:xfrm>
            <a:off x="820752" y="269831"/>
            <a:ext cx="757369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50" normalizeH="0" baseline="0" noProof="0" dirty="0">
                <a:ln>
                  <a:noFill/>
                </a:ln>
                <a:solidFill>
                  <a:srgbClr val="D35C27"/>
                </a:solidFill>
                <a:effectLst/>
                <a:uLnTx/>
                <a:uFillTx/>
                <a:latin typeface="Fira Sans Black" panose="020B0A03050000020004" pitchFamily="34" charset="0"/>
                <a:ea typeface="+mn-ea"/>
                <a:cs typeface="+mn-cs"/>
              </a:rPr>
              <a:t>NỘI</a:t>
            </a:r>
            <a:r>
              <a:rPr kumimoji="0" lang="en-US" sz="4800" b="0" i="0" u="none" strike="noStrike" kern="1200" cap="none" spc="-150" normalizeH="0" noProof="0" dirty="0">
                <a:ln>
                  <a:noFill/>
                </a:ln>
                <a:solidFill>
                  <a:srgbClr val="D35C27"/>
                </a:solidFill>
                <a:effectLst/>
                <a:uLnTx/>
                <a:uFillTx/>
                <a:latin typeface="Fira Sans Black" panose="020B0A03050000020004" pitchFamily="34" charset="0"/>
                <a:ea typeface="+mn-ea"/>
                <a:cs typeface="+mn-cs"/>
              </a:rPr>
              <a:t> DUNG BÀI HỌC</a:t>
            </a:r>
            <a:endParaRPr kumimoji="0" lang="en-US" sz="4800" b="0" i="0" u="none" strike="noStrike" kern="1200" cap="none" spc="-150" normalizeH="0" baseline="0" noProof="0" dirty="0">
              <a:ln>
                <a:noFill/>
              </a:ln>
              <a:solidFill>
                <a:srgbClr val="D35C27"/>
              </a:solidFill>
              <a:effectLst/>
              <a:uLnTx/>
              <a:uFillTx/>
              <a:latin typeface="Fira Sans Black" panose="020B0A03050000020004" pitchFamily="34" charset="0"/>
              <a:ea typeface="+mn-ea"/>
              <a:cs typeface="+mn-cs"/>
            </a:endParaRPr>
          </a:p>
        </p:txBody>
      </p:sp>
      <p:grpSp>
        <p:nvGrpSpPr>
          <p:cNvPr id="5" name="Google Shape;491;p38">
            <a:extLst>
              <a:ext uri="{FF2B5EF4-FFF2-40B4-BE49-F238E27FC236}">
                <a16:creationId xmlns:a16="http://schemas.microsoft.com/office/drawing/2014/main" id="{E638F486-4B9A-6287-CE04-BE88DE9DBA64}"/>
              </a:ext>
            </a:extLst>
          </p:cNvPr>
          <p:cNvGrpSpPr/>
          <p:nvPr/>
        </p:nvGrpSpPr>
        <p:grpSpPr>
          <a:xfrm>
            <a:off x="1235066" y="1157778"/>
            <a:ext cx="1163669" cy="1163669"/>
            <a:chOff x="5159689" y="1296150"/>
            <a:chExt cx="3044400" cy="3044400"/>
          </a:xfrm>
        </p:grpSpPr>
        <p:grpSp>
          <p:nvGrpSpPr>
            <p:cNvPr id="6" name="Google Shape;492;p38">
              <a:extLst>
                <a:ext uri="{FF2B5EF4-FFF2-40B4-BE49-F238E27FC236}">
                  <a16:creationId xmlns:a16="http://schemas.microsoft.com/office/drawing/2014/main" id="{E33269AB-DED2-ED19-9EC8-1169AE95E533}"/>
                </a:ext>
              </a:extLst>
            </p:cNvPr>
            <p:cNvGrpSpPr/>
            <p:nvPr/>
          </p:nvGrpSpPr>
          <p:grpSpPr>
            <a:xfrm>
              <a:off x="5767453" y="1903914"/>
              <a:ext cx="1828872" cy="1828872"/>
              <a:chOff x="5905932" y="1600182"/>
              <a:chExt cx="1943128" cy="1943128"/>
            </a:xfrm>
          </p:grpSpPr>
          <p:sp>
            <p:nvSpPr>
              <p:cNvPr id="20" name="Google Shape;493;p38">
                <a:extLst>
                  <a:ext uri="{FF2B5EF4-FFF2-40B4-BE49-F238E27FC236}">
                    <a16:creationId xmlns:a16="http://schemas.microsoft.com/office/drawing/2014/main" id="{E0FFED8E-31BB-E8AD-5167-7C90BDA31903}"/>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94;p38">
                <a:extLst>
                  <a:ext uri="{FF2B5EF4-FFF2-40B4-BE49-F238E27FC236}">
                    <a16:creationId xmlns:a16="http://schemas.microsoft.com/office/drawing/2014/main" id="{0A069E76-82D4-C1EE-D16A-FE55F3AB8E97}"/>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95;p38">
                <a:extLst>
                  <a:ext uri="{FF2B5EF4-FFF2-40B4-BE49-F238E27FC236}">
                    <a16:creationId xmlns:a16="http://schemas.microsoft.com/office/drawing/2014/main" id="{F7C92185-0A47-735D-4154-44CB810D0B67}"/>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496;p38">
              <a:extLst>
                <a:ext uri="{FF2B5EF4-FFF2-40B4-BE49-F238E27FC236}">
                  <a16:creationId xmlns:a16="http://schemas.microsoft.com/office/drawing/2014/main" id="{95953DF8-96C3-B5C0-88D9-383EE8F122C8}"/>
                </a:ext>
              </a:extLst>
            </p:cNvPr>
            <p:cNvGrpSpPr/>
            <p:nvPr/>
          </p:nvGrpSpPr>
          <p:grpSpPr>
            <a:xfrm>
              <a:off x="5159689" y="1296150"/>
              <a:ext cx="3044400" cy="3044400"/>
              <a:chOff x="2550539" y="735313"/>
              <a:chExt cx="3044400" cy="3044400"/>
            </a:xfrm>
          </p:grpSpPr>
          <p:sp>
            <p:nvSpPr>
              <p:cNvPr id="8" name="Google Shape;497;p38">
                <a:extLst>
                  <a:ext uri="{FF2B5EF4-FFF2-40B4-BE49-F238E27FC236}">
                    <a16:creationId xmlns:a16="http://schemas.microsoft.com/office/drawing/2014/main" id="{E0653DAB-B154-3B52-1C67-2B4C1CC3164E}"/>
                  </a:ext>
                </a:extLst>
              </p:cNvPr>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98;p38">
                <a:extLst>
                  <a:ext uri="{FF2B5EF4-FFF2-40B4-BE49-F238E27FC236}">
                    <a16:creationId xmlns:a16="http://schemas.microsoft.com/office/drawing/2014/main" id="{CBC058A8-499E-E984-0C96-411AC10BCB0D}"/>
                  </a:ext>
                </a:extLst>
              </p:cNvPr>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99;p38">
                <a:extLst>
                  <a:ext uri="{FF2B5EF4-FFF2-40B4-BE49-F238E27FC236}">
                    <a16:creationId xmlns:a16="http://schemas.microsoft.com/office/drawing/2014/main" id="{37667D68-862C-CE15-EAE9-A439BCFCA622}"/>
                  </a:ext>
                </a:extLst>
              </p:cNvPr>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00;p38">
                <a:extLst>
                  <a:ext uri="{FF2B5EF4-FFF2-40B4-BE49-F238E27FC236}">
                    <a16:creationId xmlns:a16="http://schemas.microsoft.com/office/drawing/2014/main" id="{81BE8F97-1D1C-48DB-9369-6C9D0C1ECA4A}"/>
                  </a:ext>
                </a:extLst>
              </p:cNvPr>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01;p38">
                <a:extLst>
                  <a:ext uri="{FF2B5EF4-FFF2-40B4-BE49-F238E27FC236}">
                    <a16:creationId xmlns:a16="http://schemas.microsoft.com/office/drawing/2014/main" id="{DBA8FE0E-473A-206E-0290-BA0DAB32485D}"/>
                  </a:ext>
                </a:extLst>
              </p:cNvPr>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02;p38">
                <a:extLst>
                  <a:ext uri="{FF2B5EF4-FFF2-40B4-BE49-F238E27FC236}">
                    <a16:creationId xmlns:a16="http://schemas.microsoft.com/office/drawing/2014/main" id="{BBA04634-E10B-2256-192E-19329800D44E}"/>
                  </a:ext>
                </a:extLst>
              </p:cNvPr>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03;p38">
                <a:extLst>
                  <a:ext uri="{FF2B5EF4-FFF2-40B4-BE49-F238E27FC236}">
                    <a16:creationId xmlns:a16="http://schemas.microsoft.com/office/drawing/2014/main" id="{021AACE5-89CE-1113-C169-C46A77357813}"/>
                  </a:ext>
                </a:extLst>
              </p:cNvPr>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4;p38">
                <a:extLst>
                  <a:ext uri="{FF2B5EF4-FFF2-40B4-BE49-F238E27FC236}">
                    <a16:creationId xmlns:a16="http://schemas.microsoft.com/office/drawing/2014/main" id="{CD42E00F-EC2C-95BF-B9E7-C4348DA0EBE8}"/>
                  </a:ext>
                </a:extLst>
              </p:cNvPr>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5;p38">
                <a:extLst>
                  <a:ext uri="{FF2B5EF4-FFF2-40B4-BE49-F238E27FC236}">
                    <a16:creationId xmlns:a16="http://schemas.microsoft.com/office/drawing/2014/main" id="{4AC5F818-4C95-7050-353B-9370082BD45A}"/>
                  </a:ext>
                </a:extLst>
              </p:cNvPr>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06;p38">
                <a:extLst>
                  <a:ext uri="{FF2B5EF4-FFF2-40B4-BE49-F238E27FC236}">
                    <a16:creationId xmlns:a16="http://schemas.microsoft.com/office/drawing/2014/main" id="{DB54EDAF-58A8-384B-1EE8-3B798D4039AC}"/>
                  </a:ext>
                </a:extLst>
              </p:cNvPr>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07;p38">
                <a:extLst>
                  <a:ext uri="{FF2B5EF4-FFF2-40B4-BE49-F238E27FC236}">
                    <a16:creationId xmlns:a16="http://schemas.microsoft.com/office/drawing/2014/main" id="{2493D536-542E-040E-015F-958540E33790}"/>
                  </a:ext>
                </a:extLst>
              </p:cNvPr>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08;p38">
                <a:extLst>
                  <a:ext uri="{FF2B5EF4-FFF2-40B4-BE49-F238E27FC236}">
                    <a16:creationId xmlns:a16="http://schemas.microsoft.com/office/drawing/2014/main" id="{92D3358C-0314-D6DB-0B71-84E7A1D3C5EB}"/>
                  </a:ext>
                </a:extLst>
              </p:cNvPr>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 name="Google Shape;451;p37">
            <a:extLst>
              <a:ext uri="{FF2B5EF4-FFF2-40B4-BE49-F238E27FC236}">
                <a16:creationId xmlns:a16="http://schemas.microsoft.com/office/drawing/2014/main" id="{82EF52F1-0D11-B96D-923F-8E11E05C8F03}"/>
              </a:ext>
            </a:extLst>
          </p:cNvPr>
          <p:cNvGrpSpPr/>
          <p:nvPr/>
        </p:nvGrpSpPr>
        <p:grpSpPr>
          <a:xfrm>
            <a:off x="4160095" y="1239784"/>
            <a:ext cx="879716" cy="973334"/>
            <a:chOff x="1239163" y="2159460"/>
            <a:chExt cx="1636830" cy="1811018"/>
          </a:xfrm>
        </p:grpSpPr>
        <p:sp>
          <p:nvSpPr>
            <p:cNvPr id="24" name="Google Shape;452;p37">
              <a:extLst>
                <a:ext uri="{FF2B5EF4-FFF2-40B4-BE49-F238E27FC236}">
                  <a16:creationId xmlns:a16="http://schemas.microsoft.com/office/drawing/2014/main" id="{AD6409D0-B780-2F72-6C0E-828B6E404299}"/>
                </a:ext>
              </a:extLst>
            </p:cNvPr>
            <p:cNvSpPr/>
            <p:nvPr/>
          </p:nvSpPr>
          <p:spPr>
            <a:xfrm>
              <a:off x="1239163" y="2159460"/>
              <a:ext cx="1636830" cy="1811014"/>
            </a:xfrm>
            <a:custGeom>
              <a:avLst/>
              <a:gdLst/>
              <a:ahLst/>
              <a:cxnLst/>
              <a:rect l="l" t="t" r="r" b="b"/>
              <a:pathLst>
                <a:path w="24705" h="27334" extrusionOk="0">
                  <a:moveTo>
                    <a:pt x="11078" y="1"/>
                  </a:moveTo>
                  <a:lnTo>
                    <a:pt x="11078" y="1"/>
                  </a:lnTo>
                  <a:cubicBezTo>
                    <a:pt x="8612" y="1881"/>
                    <a:pt x="6767" y="4690"/>
                    <a:pt x="6460" y="7774"/>
                  </a:cubicBezTo>
                  <a:cubicBezTo>
                    <a:pt x="6340" y="8965"/>
                    <a:pt x="6447" y="10162"/>
                    <a:pt x="6576" y="11350"/>
                  </a:cubicBezTo>
                  <a:cubicBezTo>
                    <a:pt x="6702" y="12531"/>
                    <a:pt x="6751" y="13961"/>
                    <a:pt x="5777" y="14641"/>
                  </a:cubicBezTo>
                  <a:cubicBezTo>
                    <a:pt x="5489" y="14842"/>
                    <a:pt x="5149" y="14934"/>
                    <a:pt x="4802" y="14934"/>
                  </a:cubicBezTo>
                  <a:cubicBezTo>
                    <a:pt x="4256" y="14934"/>
                    <a:pt x="3696" y="14705"/>
                    <a:pt x="3308" y="14311"/>
                  </a:cubicBezTo>
                  <a:cubicBezTo>
                    <a:pt x="2677" y="13667"/>
                    <a:pt x="2466" y="12693"/>
                    <a:pt x="2589" y="11800"/>
                  </a:cubicBezTo>
                  <a:lnTo>
                    <a:pt x="2589" y="11800"/>
                  </a:lnTo>
                  <a:cubicBezTo>
                    <a:pt x="829" y="13486"/>
                    <a:pt x="1" y="16045"/>
                    <a:pt x="285" y="18466"/>
                  </a:cubicBezTo>
                  <a:cubicBezTo>
                    <a:pt x="900" y="23624"/>
                    <a:pt x="5822" y="26763"/>
                    <a:pt x="10628" y="27255"/>
                  </a:cubicBezTo>
                  <a:lnTo>
                    <a:pt x="10628" y="27258"/>
                  </a:lnTo>
                  <a:cubicBezTo>
                    <a:pt x="11113" y="27307"/>
                    <a:pt x="11602" y="27333"/>
                    <a:pt x="12091" y="27333"/>
                  </a:cubicBezTo>
                  <a:cubicBezTo>
                    <a:pt x="12128" y="27333"/>
                    <a:pt x="12166" y="27333"/>
                    <a:pt x="12203" y="27333"/>
                  </a:cubicBezTo>
                  <a:cubicBezTo>
                    <a:pt x="12542" y="27333"/>
                    <a:pt x="12882" y="27320"/>
                    <a:pt x="13220" y="27294"/>
                  </a:cubicBezTo>
                  <a:cubicBezTo>
                    <a:pt x="17844" y="26951"/>
                    <a:pt x="22834" y="24368"/>
                    <a:pt x="24190" y="19631"/>
                  </a:cubicBezTo>
                  <a:cubicBezTo>
                    <a:pt x="24705" y="17828"/>
                    <a:pt x="24611" y="15854"/>
                    <a:pt x="23922" y="14110"/>
                  </a:cubicBezTo>
                  <a:cubicBezTo>
                    <a:pt x="23766" y="13715"/>
                    <a:pt x="23566" y="13311"/>
                    <a:pt x="23203" y="13084"/>
                  </a:cubicBezTo>
                  <a:lnTo>
                    <a:pt x="23203" y="13084"/>
                  </a:lnTo>
                  <a:cubicBezTo>
                    <a:pt x="23452" y="13841"/>
                    <a:pt x="23443" y="14706"/>
                    <a:pt x="23045" y="15392"/>
                  </a:cubicBezTo>
                  <a:cubicBezTo>
                    <a:pt x="22703" y="15976"/>
                    <a:pt x="22047" y="16388"/>
                    <a:pt x="21382" y="16388"/>
                  </a:cubicBezTo>
                  <a:cubicBezTo>
                    <a:pt x="21266" y="16388"/>
                    <a:pt x="21150" y="16376"/>
                    <a:pt x="21035" y="16349"/>
                  </a:cubicBezTo>
                  <a:cubicBezTo>
                    <a:pt x="20116" y="16139"/>
                    <a:pt x="19559" y="15162"/>
                    <a:pt x="19466" y="14227"/>
                  </a:cubicBezTo>
                  <a:cubicBezTo>
                    <a:pt x="19369" y="13291"/>
                    <a:pt x="19624" y="12359"/>
                    <a:pt x="19750" y="11427"/>
                  </a:cubicBezTo>
                  <a:cubicBezTo>
                    <a:pt x="20320" y="7246"/>
                    <a:pt x="18074" y="2826"/>
                    <a:pt x="14366" y="813"/>
                  </a:cubicBezTo>
                  <a:lnTo>
                    <a:pt x="14366" y="813"/>
                  </a:lnTo>
                  <a:cubicBezTo>
                    <a:pt x="14806" y="1713"/>
                    <a:pt x="15204" y="2690"/>
                    <a:pt x="15094" y="3687"/>
                  </a:cubicBezTo>
                  <a:cubicBezTo>
                    <a:pt x="14984" y="4680"/>
                    <a:pt x="14200" y="5667"/>
                    <a:pt x="13201" y="5667"/>
                  </a:cubicBezTo>
                  <a:cubicBezTo>
                    <a:pt x="13198" y="5667"/>
                    <a:pt x="13196" y="5667"/>
                    <a:pt x="13194" y="5667"/>
                  </a:cubicBezTo>
                  <a:cubicBezTo>
                    <a:pt x="12407" y="5667"/>
                    <a:pt x="11733" y="5080"/>
                    <a:pt x="11314" y="4412"/>
                  </a:cubicBezTo>
                  <a:cubicBezTo>
                    <a:pt x="10498" y="3111"/>
                    <a:pt x="10405" y="1386"/>
                    <a:pt x="110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53;p37">
              <a:extLst>
                <a:ext uri="{FF2B5EF4-FFF2-40B4-BE49-F238E27FC236}">
                  <a16:creationId xmlns:a16="http://schemas.microsoft.com/office/drawing/2014/main" id="{3746A823-9415-7047-2CDD-54019A72DB47}"/>
                </a:ext>
              </a:extLst>
            </p:cNvPr>
            <p:cNvSpPr/>
            <p:nvPr/>
          </p:nvSpPr>
          <p:spPr>
            <a:xfrm>
              <a:off x="1387510" y="2653924"/>
              <a:ext cx="1280312" cy="1316553"/>
            </a:xfrm>
            <a:custGeom>
              <a:avLst/>
              <a:gdLst/>
              <a:ahLst/>
              <a:cxnLst/>
              <a:rect l="l" t="t" r="r" b="b"/>
              <a:pathLst>
                <a:path w="19324" h="19871" extrusionOk="0">
                  <a:moveTo>
                    <a:pt x="10256" y="0"/>
                  </a:moveTo>
                  <a:cubicBezTo>
                    <a:pt x="10690" y="858"/>
                    <a:pt x="10949" y="1803"/>
                    <a:pt x="11017" y="2761"/>
                  </a:cubicBezTo>
                  <a:cubicBezTo>
                    <a:pt x="11072" y="3505"/>
                    <a:pt x="10962" y="4349"/>
                    <a:pt x="10369" y="4806"/>
                  </a:cubicBezTo>
                  <a:cubicBezTo>
                    <a:pt x="10126" y="4993"/>
                    <a:pt x="9826" y="5082"/>
                    <a:pt x="9521" y="5082"/>
                  </a:cubicBezTo>
                  <a:cubicBezTo>
                    <a:pt x="9112" y="5082"/>
                    <a:pt x="8695" y="4922"/>
                    <a:pt x="8402" y="4631"/>
                  </a:cubicBezTo>
                  <a:cubicBezTo>
                    <a:pt x="7894" y="4126"/>
                    <a:pt x="7761" y="3307"/>
                    <a:pt x="7997" y="2628"/>
                  </a:cubicBezTo>
                  <a:lnTo>
                    <a:pt x="7997" y="2628"/>
                  </a:lnTo>
                  <a:cubicBezTo>
                    <a:pt x="7094" y="3375"/>
                    <a:pt x="6709" y="4592"/>
                    <a:pt x="6619" y="5764"/>
                  </a:cubicBezTo>
                  <a:cubicBezTo>
                    <a:pt x="6528" y="6932"/>
                    <a:pt x="6683" y="8107"/>
                    <a:pt x="6651" y="9281"/>
                  </a:cubicBezTo>
                  <a:cubicBezTo>
                    <a:pt x="6615" y="10453"/>
                    <a:pt x="6357" y="11682"/>
                    <a:pt x="5573" y="12553"/>
                  </a:cubicBezTo>
                  <a:cubicBezTo>
                    <a:pt x="5033" y="13150"/>
                    <a:pt x="4236" y="13531"/>
                    <a:pt x="3441" y="13531"/>
                  </a:cubicBezTo>
                  <a:cubicBezTo>
                    <a:pt x="3241" y="13531"/>
                    <a:pt x="3041" y="13506"/>
                    <a:pt x="2845" y="13456"/>
                  </a:cubicBezTo>
                  <a:cubicBezTo>
                    <a:pt x="1868" y="13203"/>
                    <a:pt x="1095" y="12226"/>
                    <a:pt x="1192" y="11226"/>
                  </a:cubicBezTo>
                  <a:lnTo>
                    <a:pt x="1192" y="11226"/>
                  </a:lnTo>
                  <a:cubicBezTo>
                    <a:pt x="324" y="12336"/>
                    <a:pt x="1" y="13828"/>
                    <a:pt x="214" y="15219"/>
                  </a:cubicBezTo>
                  <a:cubicBezTo>
                    <a:pt x="253" y="15482"/>
                    <a:pt x="315" y="15740"/>
                    <a:pt x="389" y="15993"/>
                  </a:cubicBezTo>
                  <a:cubicBezTo>
                    <a:pt x="2405" y="18171"/>
                    <a:pt x="5418" y="19488"/>
                    <a:pt x="8389" y="19792"/>
                  </a:cubicBezTo>
                  <a:cubicBezTo>
                    <a:pt x="8874" y="19844"/>
                    <a:pt x="9363" y="19870"/>
                    <a:pt x="9852" y="19870"/>
                  </a:cubicBezTo>
                  <a:cubicBezTo>
                    <a:pt x="9884" y="19870"/>
                    <a:pt x="9915" y="19870"/>
                    <a:pt x="9948" y="19870"/>
                  </a:cubicBezTo>
                  <a:cubicBezTo>
                    <a:pt x="10291" y="19870"/>
                    <a:pt x="10638" y="19855"/>
                    <a:pt x="10981" y="19831"/>
                  </a:cubicBezTo>
                  <a:cubicBezTo>
                    <a:pt x="13457" y="19646"/>
                    <a:pt x="16036" y="18811"/>
                    <a:pt x="18107" y="17358"/>
                  </a:cubicBezTo>
                  <a:lnTo>
                    <a:pt x="18107" y="17355"/>
                  </a:lnTo>
                  <a:cubicBezTo>
                    <a:pt x="18178" y="17268"/>
                    <a:pt x="18252" y="17177"/>
                    <a:pt x="18317" y="17083"/>
                  </a:cubicBezTo>
                  <a:cubicBezTo>
                    <a:pt x="19068" y="15967"/>
                    <a:pt x="19324" y="14436"/>
                    <a:pt x="18744" y="13190"/>
                  </a:cubicBezTo>
                  <a:cubicBezTo>
                    <a:pt x="18227" y="12071"/>
                    <a:pt x="17032" y="11534"/>
                    <a:pt x="16272" y="10614"/>
                  </a:cubicBezTo>
                  <a:cubicBezTo>
                    <a:pt x="14534" y="8521"/>
                    <a:pt x="15091" y="5582"/>
                    <a:pt x="13534" y="3372"/>
                  </a:cubicBezTo>
                  <a:cubicBezTo>
                    <a:pt x="12628" y="2084"/>
                    <a:pt x="11518" y="942"/>
                    <a:pt x="102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693;p43">
            <a:extLst>
              <a:ext uri="{FF2B5EF4-FFF2-40B4-BE49-F238E27FC236}">
                <a16:creationId xmlns:a16="http://schemas.microsoft.com/office/drawing/2014/main" id="{E9E64334-DDA9-244A-E23F-F122BC73C549}"/>
              </a:ext>
            </a:extLst>
          </p:cNvPr>
          <p:cNvGrpSpPr/>
          <p:nvPr/>
        </p:nvGrpSpPr>
        <p:grpSpPr>
          <a:xfrm>
            <a:off x="6923323" y="1038678"/>
            <a:ext cx="822420" cy="1251159"/>
            <a:chOff x="983550" y="848100"/>
            <a:chExt cx="2203130" cy="3351651"/>
          </a:xfrm>
        </p:grpSpPr>
        <p:sp>
          <p:nvSpPr>
            <p:cNvPr id="27" name="Google Shape;694;p43">
              <a:extLst>
                <a:ext uri="{FF2B5EF4-FFF2-40B4-BE49-F238E27FC236}">
                  <a16:creationId xmlns:a16="http://schemas.microsoft.com/office/drawing/2014/main" id="{2DE4F7B3-DB36-1772-3982-102772C3430B}"/>
                </a:ext>
              </a:extLst>
            </p:cNvPr>
            <p:cNvSpPr/>
            <p:nvPr/>
          </p:nvSpPr>
          <p:spPr>
            <a:xfrm>
              <a:off x="1436253" y="1595519"/>
              <a:ext cx="1297727" cy="2076995"/>
            </a:xfrm>
            <a:custGeom>
              <a:avLst/>
              <a:gdLst/>
              <a:ahLst/>
              <a:cxnLst/>
              <a:rect l="l" t="t" r="r" b="b"/>
              <a:pathLst>
                <a:path w="9454" h="15131" extrusionOk="0">
                  <a:moveTo>
                    <a:pt x="2845" y="0"/>
                  </a:moveTo>
                  <a:cubicBezTo>
                    <a:pt x="2134" y="0"/>
                    <a:pt x="1474" y="582"/>
                    <a:pt x="1397" y="1281"/>
                  </a:cubicBezTo>
                  <a:lnTo>
                    <a:pt x="91" y="12221"/>
                  </a:lnTo>
                  <a:cubicBezTo>
                    <a:pt x="0" y="12932"/>
                    <a:pt x="427" y="13812"/>
                    <a:pt x="1035" y="14187"/>
                  </a:cubicBezTo>
                  <a:lnTo>
                    <a:pt x="1474" y="14458"/>
                  </a:lnTo>
                  <a:cubicBezTo>
                    <a:pt x="2082" y="14820"/>
                    <a:pt x="3168" y="15131"/>
                    <a:pt x="3880" y="15131"/>
                  </a:cubicBezTo>
                  <a:lnTo>
                    <a:pt x="5729" y="15131"/>
                  </a:lnTo>
                  <a:cubicBezTo>
                    <a:pt x="6440" y="15131"/>
                    <a:pt x="7501" y="14807"/>
                    <a:pt x="8108" y="14419"/>
                  </a:cubicBezTo>
                  <a:lnTo>
                    <a:pt x="8432" y="14213"/>
                  </a:lnTo>
                  <a:cubicBezTo>
                    <a:pt x="9027" y="13825"/>
                    <a:pt x="9453" y="12932"/>
                    <a:pt x="9376" y="12221"/>
                  </a:cubicBezTo>
                  <a:lnTo>
                    <a:pt x="8057" y="1281"/>
                  </a:lnTo>
                  <a:cubicBezTo>
                    <a:pt x="7979" y="582"/>
                    <a:pt x="7320" y="0"/>
                    <a:pt x="660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95;p43">
              <a:extLst>
                <a:ext uri="{FF2B5EF4-FFF2-40B4-BE49-F238E27FC236}">
                  <a16:creationId xmlns:a16="http://schemas.microsoft.com/office/drawing/2014/main" id="{81578B47-5936-3DDB-CF22-D6D647471C05}"/>
                </a:ext>
              </a:extLst>
            </p:cNvPr>
            <p:cNvSpPr/>
            <p:nvPr/>
          </p:nvSpPr>
          <p:spPr>
            <a:xfrm>
              <a:off x="1285261" y="1994966"/>
              <a:ext cx="1530395" cy="1631424"/>
            </a:xfrm>
            <a:custGeom>
              <a:avLst/>
              <a:gdLst/>
              <a:ahLst/>
              <a:cxnLst/>
              <a:rect l="l" t="t" r="r" b="b"/>
              <a:pathLst>
                <a:path w="11149" h="11885" extrusionOk="0">
                  <a:moveTo>
                    <a:pt x="5575" y="0"/>
                  </a:moveTo>
                  <a:cubicBezTo>
                    <a:pt x="6014" y="4268"/>
                    <a:pt x="1" y="11885"/>
                    <a:pt x="5575" y="11885"/>
                  </a:cubicBezTo>
                  <a:cubicBezTo>
                    <a:pt x="11148" y="11885"/>
                    <a:pt x="7747" y="1733"/>
                    <a:pt x="5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96;p43">
              <a:extLst>
                <a:ext uri="{FF2B5EF4-FFF2-40B4-BE49-F238E27FC236}">
                  <a16:creationId xmlns:a16="http://schemas.microsoft.com/office/drawing/2014/main" id="{7D48BB7B-2C8A-A0F3-222D-480479BE9A4B}"/>
                </a:ext>
              </a:extLst>
            </p:cNvPr>
            <p:cNvSpPr/>
            <p:nvPr/>
          </p:nvSpPr>
          <p:spPr>
            <a:xfrm>
              <a:off x="1755671" y="2912596"/>
              <a:ext cx="557581" cy="690730"/>
            </a:xfrm>
            <a:custGeom>
              <a:avLst/>
              <a:gdLst/>
              <a:ahLst/>
              <a:cxnLst/>
              <a:rect l="l" t="t" r="r" b="b"/>
              <a:pathLst>
                <a:path w="4062" h="5032" extrusionOk="0">
                  <a:moveTo>
                    <a:pt x="2367" y="1"/>
                  </a:moveTo>
                  <a:cubicBezTo>
                    <a:pt x="2548" y="1811"/>
                    <a:pt x="1" y="5031"/>
                    <a:pt x="2367" y="5031"/>
                  </a:cubicBezTo>
                  <a:cubicBezTo>
                    <a:pt x="4062" y="5031"/>
                    <a:pt x="3299" y="1630"/>
                    <a:pt x="2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97;p43">
              <a:extLst>
                <a:ext uri="{FF2B5EF4-FFF2-40B4-BE49-F238E27FC236}">
                  <a16:creationId xmlns:a16="http://schemas.microsoft.com/office/drawing/2014/main" id="{F770F439-AA39-B420-8896-EB6CB3C86678}"/>
                </a:ext>
              </a:extLst>
            </p:cNvPr>
            <p:cNvSpPr/>
            <p:nvPr/>
          </p:nvSpPr>
          <p:spPr>
            <a:xfrm>
              <a:off x="1757456" y="3592480"/>
              <a:ext cx="655178" cy="229237"/>
            </a:xfrm>
            <a:custGeom>
              <a:avLst/>
              <a:gdLst/>
              <a:ahLst/>
              <a:cxnLst/>
              <a:rect l="l" t="t" r="r" b="b"/>
              <a:pathLst>
                <a:path w="4773" h="1670" extrusionOk="0">
                  <a:moveTo>
                    <a:pt x="350" y="1"/>
                  </a:moveTo>
                  <a:cubicBezTo>
                    <a:pt x="156" y="1"/>
                    <a:pt x="1" y="156"/>
                    <a:pt x="1" y="350"/>
                  </a:cubicBezTo>
                  <a:lnTo>
                    <a:pt x="1" y="1320"/>
                  </a:lnTo>
                  <a:cubicBezTo>
                    <a:pt x="1" y="1514"/>
                    <a:pt x="156" y="1669"/>
                    <a:pt x="350" y="1669"/>
                  </a:cubicBezTo>
                  <a:lnTo>
                    <a:pt x="4424" y="1669"/>
                  </a:lnTo>
                  <a:cubicBezTo>
                    <a:pt x="4618" y="1669"/>
                    <a:pt x="4773" y="1514"/>
                    <a:pt x="4773" y="1320"/>
                  </a:cubicBezTo>
                  <a:lnTo>
                    <a:pt x="4773" y="350"/>
                  </a:lnTo>
                  <a:cubicBezTo>
                    <a:pt x="4773" y="156"/>
                    <a:pt x="4618"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98;p43">
              <a:extLst>
                <a:ext uri="{FF2B5EF4-FFF2-40B4-BE49-F238E27FC236}">
                  <a16:creationId xmlns:a16="http://schemas.microsoft.com/office/drawing/2014/main" id="{AFBDD496-5504-E072-EA67-387F6172F88E}"/>
                </a:ext>
              </a:extLst>
            </p:cNvPr>
            <p:cNvSpPr/>
            <p:nvPr/>
          </p:nvSpPr>
          <p:spPr>
            <a:xfrm>
              <a:off x="1306674" y="3746905"/>
              <a:ext cx="1558672" cy="452845"/>
            </a:xfrm>
            <a:custGeom>
              <a:avLst/>
              <a:gdLst/>
              <a:ahLst/>
              <a:cxnLst/>
              <a:rect l="l" t="t" r="r" b="b"/>
              <a:pathLst>
                <a:path w="11355" h="3299" extrusionOk="0">
                  <a:moveTo>
                    <a:pt x="2043" y="1"/>
                  </a:moveTo>
                  <a:cubicBezTo>
                    <a:pt x="1746" y="1"/>
                    <a:pt x="1397" y="221"/>
                    <a:pt x="1267" y="492"/>
                  </a:cubicBezTo>
                  <a:lnTo>
                    <a:pt x="129" y="2807"/>
                  </a:lnTo>
                  <a:cubicBezTo>
                    <a:pt x="0" y="3079"/>
                    <a:pt x="129" y="3299"/>
                    <a:pt x="427" y="3299"/>
                  </a:cubicBezTo>
                  <a:lnTo>
                    <a:pt x="10915" y="3299"/>
                  </a:lnTo>
                  <a:cubicBezTo>
                    <a:pt x="11212" y="3299"/>
                    <a:pt x="11354" y="3079"/>
                    <a:pt x="11212" y="2807"/>
                  </a:cubicBezTo>
                  <a:lnTo>
                    <a:pt x="10074" y="492"/>
                  </a:lnTo>
                  <a:cubicBezTo>
                    <a:pt x="9945" y="221"/>
                    <a:pt x="9596" y="1"/>
                    <a:pt x="9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699;p43">
              <a:extLst>
                <a:ext uri="{FF2B5EF4-FFF2-40B4-BE49-F238E27FC236}">
                  <a16:creationId xmlns:a16="http://schemas.microsoft.com/office/drawing/2014/main" id="{68651335-9B49-9558-B491-D96C2AEA1013}"/>
                </a:ext>
              </a:extLst>
            </p:cNvPr>
            <p:cNvSpPr/>
            <p:nvPr/>
          </p:nvSpPr>
          <p:spPr>
            <a:xfrm>
              <a:off x="1658075" y="3592480"/>
              <a:ext cx="853941" cy="65888"/>
            </a:xfrm>
            <a:custGeom>
              <a:avLst/>
              <a:gdLst/>
              <a:ahLst/>
              <a:cxnLst/>
              <a:rect l="l" t="t" r="r" b="b"/>
              <a:pathLst>
                <a:path w="6221" h="480" extrusionOk="0">
                  <a:moveTo>
                    <a:pt x="208" y="1"/>
                  </a:moveTo>
                  <a:cubicBezTo>
                    <a:pt x="91" y="1"/>
                    <a:pt x="1" y="91"/>
                    <a:pt x="1" y="208"/>
                  </a:cubicBezTo>
                  <a:lnTo>
                    <a:pt x="1" y="272"/>
                  </a:lnTo>
                  <a:cubicBezTo>
                    <a:pt x="1" y="389"/>
                    <a:pt x="91" y="479"/>
                    <a:pt x="208" y="479"/>
                  </a:cubicBezTo>
                  <a:lnTo>
                    <a:pt x="6014" y="479"/>
                  </a:lnTo>
                  <a:cubicBezTo>
                    <a:pt x="6130" y="479"/>
                    <a:pt x="6221" y="389"/>
                    <a:pt x="6221" y="272"/>
                  </a:cubicBezTo>
                  <a:lnTo>
                    <a:pt x="6221" y="208"/>
                  </a:lnTo>
                  <a:cubicBezTo>
                    <a:pt x="6221" y="91"/>
                    <a:pt x="6130" y="1"/>
                    <a:pt x="60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700;p43">
              <a:extLst>
                <a:ext uri="{FF2B5EF4-FFF2-40B4-BE49-F238E27FC236}">
                  <a16:creationId xmlns:a16="http://schemas.microsoft.com/office/drawing/2014/main" id="{B2AD49B9-34FE-7893-0146-956340CC10AC}"/>
                </a:ext>
              </a:extLst>
            </p:cNvPr>
            <p:cNvSpPr/>
            <p:nvPr/>
          </p:nvSpPr>
          <p:spPr>
            <a:xfrm>
              <a:off x="1757456" y="1435740"/>
              <a:ext cx="655178" cy="229099"/>
            </a:xfrm>
            <a:custGeom>
              <a:avLst/>
              <a:gdLst/>
              <a:ahLst/>
              <a:cxnLst/>
              <a:rect l="l" t="t" r="r" b="b"/>
              <a:pathLst>
                <a:path w="4773" h="1669" extrusionOk="0">
                  <a:moveTo>
                    <a:pt x="350" y="0"/>
                  </a:moveTo>
                  <a:cubicBezTo>
                    <a:pt x="156" y="0"/>
                    <a:pt x="1" y="156"/>
                    <a:pt x="1" y="350"/>
                  </a:cubicBezTo>
                  <a:lnTo>
                    <a:pt x="1" y="1332"/>
                  </a:lnTo>
                  <a:cubicBezTo>
                    <a:pt x="1" y="1513"/>
                    <a:pt x="156" y="1669"/>
                    <a:pt x="350" y="1669"/>
                  </a:cubicBezTo>
                  <a:lnTo>
                    <a:pt x="4424" y="1669"/>
                  </a:lnTo>
                  <a:cubicBezTo>
                    <a:pt x="4618" y="1669"/>
                    <a:pt x="4773" y="1513"/>
                    <a:pt x="4773" y="1332"/>
                  </a:cubicBezTo>
                  <a:lnTo>
                    <a:pt x="4773" y="350"/>
                  </a:lnTo>
                  <a:cubicBezTo>
                    <a:pt x="4773" y="156"/>
                    <a:pt x="4618" y="0"/>
                    <a:pt x="4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701;p43">
              <a:extLst>
                <a:ext uri="{FF2B5EF4-FFF2-40B4-BE49-F238E27FC236}">
                  <a16:creationId xmlns:a16="http://schemas.microsoft.com/office/drawing/2014/main" id="{9C85CF8C-672A-8664-3A1E-E9B808AB4A3D}"/>
                </a:ext>
              </a:extLst>
            </p:cNvPr>
            <p:cNvSpPr/>
            <p:nvPr/>
          </p:nvSpPr>
          <p:spPr>
            <a:xfrm>
              <a:off x="1924371" y="1295453"/>
              <a:ext cx="321480" cy="229237"/>
            </a:xfrm>
            <a:custGeom>
              <a:avLst/>
              <a:gdLst/>
              <a:ahLst/>
              <a:cxnLst/>
              <a:rect l="l" t="t" r="r" b="b"/>
              <a:pathLst>
                <a:path w="2342" h="1670" extrusionOk="0">
                  <a:moveTo>
                    <a:pt x="246" y="1"/>
                  </a:moveTo>
                  <a:cubicBezTo>
                    <a:pt x="104" y="1"/>
                    <a:pt x="0" y="117"/>
                    <a:pt x="0" y="247"/>
                  </a:cubicBezTo>
                  <a:lnTo>
                    <a:pt x="0" y="1436"/>
                  </a:lnTo>
                  <a:cubicBezTo>
                    <a:pt x="0" y="1566"/>
                    <a:pt x="104" y="1669"/>
                    <a:pt x="246" y="1669"/>
                  </a:cubicBezTo>
                  <a:lnTo>
                    <a:pt x="2108" y="1669"/>
                  </a:lnTo>
                  <a:cubicBezTo>
                    <a:pt x="2238" y="1669"/>
                    <a:pt x="2341" y="1566"/>
                    <a:pt x="2341" y="1436"/>
                  </a:cubicBezTo>
                  <a:lnTo>
                    <a:pt x="2341" y="247"/>
                  </a:lnTo>
                  <a:cubicBezTo>
                    <a:pt x="2341" y="104"/>
                    <a:pt x="2238" y="1"/>
                    <a:pt x="2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702;p43">
              <a:extLst>
                <a:ext uri="{FF2B5EF4-FFF2-40B4-BE49-F238E27FC236}">
                  <a16:creationId xmlns:a16="http://schemas.microsoft.com/office/drawing/2014/main" id="{11DB89CD-036A-50E4-8CF8-A847B019B457}"/>
                </a:ext>
              </a:extLst>
            </p:cNvPr>
            <p:cNvSpPr/>
            <p:nvPr/>
          </p:nvSpPr>
          <p:spPr>
            <a:xfrm>
              <a:off x="1658075" y="1599088"/>
              <a:ext cx="853941" cy="65751"/>
            </a:xfrm>
            <a:custGeom>
              <a:avLst/>
              <a:gdLst/>
              <a:ahLst/>
              <a:cxnLst/>
              <a:rect l="l" t="t" r="r" b="b"/>
              <a:pathLst>
                <a:path w="6221" h="479" extrusionOk="0">
                  <a:moveTo>
                    <a:pt x="208" y="0"/>
                  </a:moveTo>
                  <a:cubicBezTo>
                    <a:pt x="91" y="0"/>
                    <a:pt x="1" y="91"/>
                    <a:pt x="1" y="207"/>
                  </a:cubicBezTo>
                  <a:lnTo>
                    <a:pt x="1" y="272"/>
                  </a:lnTo>
                  <a:cubicBezTo>
                    <a:pt x="1" y="388"/>
                    <a:pt x="91" y="479"/>
                    <a:pt x="208" y="479"/>
                  </a:cubicBezTo>
                  <a:lnTo>
                    <a:pt x="6014" y="479"/>
                  </a:lnTo>
                  <a:cubicBezTo>
                    <a:pt x="6130" y="479"/>
                    <a:pt x="6221" y="388"/>
                    <a:pt x="6221" y="272"/>
                  </a:cubicBezTo>
                  <a:lnTo>
                    <a:pt x="6221" y="207"/>
                  </a:lnTo>
                  <a:cubicBezTo>
                    <a:pt x="6221" y="91"/>
                    <a:pt x="6130" y="0"/>
                    <a:pt x="6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703;p43">
              <a:extLst>
                <a:ext uri="{FF2B5EF4-FFF2-40B4-BE49-F238E27FC236}">
                  <a16:creationId xmlns:a16="http://schemas.microsoft.com/office/drawing/2014/main" id="{1C6AE70B-07B7-8A0B-4416-FC6EF1EC3E05}"/>
                </a:ext>
              </a:extLst>
            </p:cNvPr>
            <p:cNvSpPr/>
            <p:nvPr/>
          </p:nvSpPr>
          <p:spPr>
            <a:xfrm>
              <a:off x="1853405" y="848100"/>
              <a:ext cx="452708" cy="451061"/>
            </a:xfrm>
            <a:custGeom>
              <a:avLst/>
              <a:gdLst/>
              <a:ahLst/>
              <a:cxnLst/>
              <a:rect l="l" t="t" r="r" b="b"/>
              <a:pathLst>
                <a:path w="3298" h="3286" fill="none" extrusionOk="0">
                  <a:moveTo>
                    <a:pt x="3298" y="1643"/>
                  </a:moveTo>
                  <a:cubicBezTo>
                    <a:pt x="3298" y="2549"/>
                    <a:pt x="2561" y="3286"/>
                    <a:pt x="1655" y="3286"/>
                  </a:cubicBezTo>
                  <a:cubicBezTo>
                    <a:pt x="737" y="3286"/>
                    <a:pt x="0" y="2549"/>
                    <a:pt x="0" y="1643"/>
                  </a:cubicBezTo>
                  <a:cubicBezTo>
                    <a:pt x="0" y="738"/>
                    <a:pt x="737" y="1"/>
                    <a:pt x="1655" y="1"/>
                  </a:cubicBezTo>
                  <a:cubicBezTo>
                    <a:pt x="2561" y="1"/>
                    <a:pt x="3298" y="738"/>
                    <a:pt x="3298" y="1643"/>
                  </a:cubicBezTo>
                  <a:close/>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704;p43">
              <a:extLst>
                <a:ext uri="{FF2B5EF4-FFF2-40B4-BE49-F238E27FC236}">
                  <a16:creationId xmlns:a16="http://schemas.microsoft.com/office/drawing/2014/main" id="{1A055F3E-B327-04E7-2B00-2079F8AF3507}"/>
                </a:ext>
              </a:extLst>
            </p:cNvPr>
            <p:cNvSpPr/>
            <p:nvPr/>
          </p:nvSpPr>
          <p:spPr>
            <a:xfrm>
              <a:off x="983550" y="1527984"/>
              <a:ext cx="958676" cy="2444597"/>
            </a:xfrm>
            <a:custGeom>
              <a:avLst/>
              <a:gdLst/>
              <a:ahLst/>
              <a:cxnLst/>
              <a:rect l="l" t="t" r="r" b="b"/>
              <a:pathLst>
                <a:path w="6984" h="17809" fill="none" extrusionOk="0">
                  <a:moveTo>
                    <a:pt x="6984" y="17808"/>
                  </a:moveTo>
                  <a:lnTo>
                    <a:pt x="2677" y="17808"/>
                  </a:lnTo>
                  <a:cubicBezTo>
                    <a:pt x="1074" y="17808"/>
                    <a:pt x="0" y="16528"/>
                    <a:pt x="285" y="14950"/>
                  </a:cubicBezTo>
                  <a:lnTo>
                    <a:pt x="2483" y="2872"/>
                  </a:lnTo>
                  <a:cubicBezTo>
                    <a:pt x="2768" y="1294"/>
                    <a:pt x="3893" y="1"/>
                    <a:pt x="4992" y="1"/>
                  </a:cubicBezTo>
                  <a:lnTo>
                    <a:pt x="6984"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705;p43">
              <a:extLst>
                <a:ext uri="{FF2B5EF4-FFF2-40B4-BE49-F238E27FC236}">
                  <a16:creationId xmlns:a16="http://schemas.microsoft.com/office/drawing/2014/main" id="{6B423365-E003-4490-A418-E9F24B3ADCAE}"/>
                </a:ext>
              </a:extLst>
            </p:cNvPr>
            <p:cNvSpPr/>
            <p:nvPr/>
          </p:nvSpPr>
          <p:spPr>
            <a:xfrm>
              <a:off x="2227866" y="1527984"/>
              <a:ext cx="958813" cy="2444597"/>
            </a:xfrm>
            <a:custGeom>
              <a:avLst/>
              <a:gdLst/>
              <a:ahLst/>
              <a:cxnLst/>
              <a:rect l="l" t="t" r="r" b="b"/>
              <a:pathLst>
                <a:path w="6985" h="17809" fill="none" extrusionOk="0">
                  <a:moveTo>
                    <a:pt x="1" y="17808"/>
                  </a:moveTo>
                  <a:lnTo>
                    <a:pt x="4307" y="17808"/>
                  </a:lnTo>
                  <a:cubicBezTo>
                    <a:pt x="5911" y="17808"/>
                    <a:pt x="6984" y="16528"/>
                    <a:pt x="6700" y="14950"/>
                  </a:cubicBezTo>
                  <a:lnTo>
                    <a:pt x="4501" y="2872"/>
                  </a:lnTo>
                  <a:cubicBezTo>
                    <a:pt x="4217" y="1294"/>
                    <a:pt x="3092" y="1"/>
                    <a:pt x="1992" y="1"/>
                  </a:cubicBezTo>
                  <a:lnTo>
                    <a:pt x="1"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7" name="Google Shape;706;p43">
              <a:extLst>
                <a:ext uri="{FF2B5EF4-FFF2-40B4-BE49-F238E27FC236}">
                  <a16:creationId xmlns:a16="http://schemas.microsoft.com/office/drawing/2014/main" id="{D4643D4D-BB58-92F7-579D-EE26340D63B6}"/>
                </a:ext>
              </a:extLst>
            </p:cNvPr>
            <p:cNvGrpSpPr/>
            <p:nvPr/>
          </p:nvGrpSpPr>
          <p:grpSpPr>
            <a:xfrm>
              <a:off x="1494439" y="3803141"/>
              <a:ext cx="1191531" cy="78738"/>
              <a:chOff x="4192982" y="2956158"/>
              <a:chExt cx="988003" cy="65283"/>
            </a:xfrm>
          </p:grpSpPr>
          <p:sp>
            <p:nvSpPr>
              <p:cNvPr id="1204" name="Google Shape;707;p43">
                <a:extLst>
                  <a:ext uri="{FF2B5EF4-FFF2-40B4-BE49-F238E27FC236}">
                    <a16:creationId xmlns:a16="http://schemas.microsoft.com/office/drawing/2014/main" id="{2E9479A2-8703-753D-D3E8-82DA6CF7BD37}"/>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708;p43">
                <a:extLst>
                  <a:ext uri="{FF2B5EF4-FFF2-40B4-BE49-F238E27FC236}">
                    <a16:creationId xmlns:a16="http://schemas.microsoft.com/office/drawing/2014/main" id="{E3A8ED1B-26A8-E2CE-82FA-B3EAA8B29331}"/>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8" name="Google Shape;709;p43">
              <a:extLst>
                <a:ext uri="{FF2B5EF4-FFF2-40B4-BE49-F238E27FC236}">
                  <a16:creationId xmlns:a16="http://schemas.microsoft.com/office/drawing/2014/main" id="{E94141CC-BBC9-2B0E-9529-3530F86A9E48}"/>
                </a:ext>
              </a:extLst>
            </p:cNvPr>
            <p:cNvGrpSpPr/>
            <p:nvPr/>
          </p:nvGrpSpPr>
          <p:grpSpPr>
            <a:xfrm>
              <a:off x="1423920" y="3947310"/>
              <a:ext cx="1309894" cy="78725"/>
              <a:chOff x="4192982" y="2956158"/>
              <a:chExt cx="988003" cy="65283"/>
            </a:xfrm>
          </p:grpSpPr>
          <p:sp>
            <p:nvSpPr>
              <p:cNvPr id="1202" name="Google Shape;710;p43">
                <a:extLst>
                  <a:ext uri="{FF2B5EF4-FFF2-40B4-BE49-F238E27FC236}">
                    <a16:creationId xmlns:a16="http://schemas.microsoft.com/office/drawing/2014/main" id="{137E4FD2-E904-D42B-337C-C713426FDCD8}"/>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711;p43">
                <a:extLst>
                  <a:ext uri="{FF2B5EF4-FFF2-40B4-BE49-F238E27FC236}">
                    <a16:creationId xmlns:a16="http://schemas.microsoft.com/office/drawing/2014/main" id="{0FCFEF17-4041-9A11-E8C4-2C5ED9E5699B}"/>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9" name="Google Shape;712;p43">
              <a:extLst>
                <a:ext uri="{FF2B5EF4-FFF2-40B4-BE49-F238E27FC236}">
                  <a16:creationId xmlns:a16="http://schemas.microsoft.com/office/drawing/2014/main" id="{28B8A0B9-916B-CD96-4B4E-842AF6074731}"/>
                </a:ext>
              </a:extLst>
            </p:cNvPr>
            <p:cNvGrpSpPr/>
            <p:nvPr/>
          </p:nvGrpSpPr>
          <p:grpSpPr>
            <a:xfrm>
              <a:off x="1344103" y="4099710"/>
              <a:ext cx="1463627" cy="78725"/>
              <a:chOff x="4192982" y="2956158"/>
              <a:chExt cx="988003" cy="65283"/>
            </a:xfrm>
          </p:grpSpPr>
          <p:sp>
            <p:nvSpPr>
              <p:cNvPr id="1200" name="Google Shape;713;p43">
                <a:extLst>
                  <a:ext uri="{FF2B5EF4-FFF2-40B4-BE49-F238E27FC236}">
                    <a16:creationId xmlns:a16="http://schemas.microsoft.com/office/drawing/2014/main" id="{84786D10-44AB-EFEB-FF48-B8379EA9434A}"/>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714;p43">
                <a:extLst>
                  <a:ext uri="{FF2B5EF4-FFF2-40B4-BE49-F238E27FC236}">
                    <a16:creationId xmlns:a16="http://schemas.microsoft.com/office/drawing/2014/main" id="{9E8951F9-2C89-0B75-8343-5BDD3CFA8708}"/>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06" name="Google Shape;1118;p60">
            <a:extLst>
              <a:ext uri="{FF2B5EF4-FFF2-40B4-BE49-F238E27FC236}">
                <a16:creationId xmlns:a16="http://schemas.microsoft.com/office/drawing/2014/main" id="{5FEE9B93-ED64-6A4A-107C-659C99D67F26}"/>
              </a:ext>
            </a:extLst>
          </p:cNvPr>
          <p:cNvSpPr txBox="1"/>
          <p:nvPr/>
        </p:nvSpPr>
        <p:spPr>
          <a:xfrm flipH="1">
            <a:off x="4352247" y="2717121"/>
            <a:ext cx="455656" cy="707886"/>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kumimoji="0" sz="4800" kern="1200" spc="-150" normalizeH="0" baseline="0">
                <a:ln>
                  <a:noFill/>
                </a:ln>
                <a:solidFill>
                  <a:srgbClr val="D35C27"/>
                </a:solidFill>
                <a:effectLst/>
                <a:uLnTx/>
                <a:uFillTx/>
                <a:latin typeface="Fira Sans Black" panose="020B0A03050000020004" pitchFamily="34" charset="0"/>
                <a:ea typeface="+mn-ea"/>
                <a:cs typeface="+mn-cs"/>
              </a:defRPr>
            </a:lvl1pPr>
          </a:lstStyle>
          <a:p>
            <a:r>
              <a:rPr lang="en" sz="4000" dirty="0">
                <a:solidFill>
                  <a:srgbClr val="0E2A47"/>
                </a:solidFill>
                <a:sym typeface="Quicksand"/>
              </a:rPr>
              <a:t>2</a:t>
            </a:r>
            <a:endParaRPr sz="4000" dirty="0">
              <a:solidFill>
                <a:srgbClr val="0E2A47"/>
              </a:solidFill>
              <a:sym typeface="Quicksand"/>
            </a:endParaRPr>
          </a:p>
        </p:txBody>
      </p:sp>
      <p:sp>
        <p:nvSpPr>
          <p:cNvPr id="1207" name="Google Shape;1119;p60">
            <a:extLst>
              <a:ext uri="{FF2B5EF4-FFF2-40B4-BE49-F238E27FC236}">
                <a16:creationId xmlns:a16="http://schemas.microsoft.com/office/drawing/2014/main" id="{0540F2AA-5DBC-8199-E608-0BA7B590BF34}"/>
              </a:ext>
            </a:extLst>
          </p:cNvPr>
          <p:cNvSpPr txBox="1"/>
          <p:nvPr/>
        </p:nvSpPr>
        <p:spPr>
          <a:xfrm flipH="1">
            <a:off x="3614115" y="3257843"/>
            <a:ext cx="2018261" cy="156966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3200">
                <a:solidFill>
                  <a:srgbClr val="D35C27"/>
                </a:solidFill>
                <a:latin typeface="Fira Sans Condensed Medium" panose="020B0603050000020004" pitchFamily="34" charset="0"/>
              </a:defRPr>
            </a:lvl1pPr>
          </a:lstStyle>
          <a:p>
            <a:r>
              <a:rPr lang="en-US" dirty="0" err="1"/>
              <a:t>Định</a:t>
            </a:r>
            <a:r>
              <a:rPr lang="en-US" dirty="0"/>
              <a:t> </a:t>
            </a:r>
            <a:r>
              <a:rPr lang="en-US" dirty="0" err="1"/>
              <a:t>Luật</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endParaRPr lang="en-US" dirty="0"/>
          </a:p>
        </p:txBody>
      </p:sp>
      <p:sp>
        <p:nvSpPr>
          <p:cNvPr id="1208" name="Google Shape;1118;p60">
            <a:extLst>
              <a:ext uri="{FF2B5EF4-FFF2-40B4-BE49-F238E27FC236}">
                <a16:creationId xmlns:a16="http://schemas.microsoft.com/office/drawing/2014/main" id="{2BD227A2-9C5B-928A-88B4-0E48D9632B8A}"/>
              </a:ext>
            </a:extLst>
          </p:cNvPr>
          <p:cNvSpPr txBox="1"/>
          <p:nvPr/>
        </p:nvSpPr>
        <p:spPr>
          <a:xfrm flipH="1">
            <a:off x="7098914" y="2724931"/>
            <a:ext cx="455656" cy="707886"/>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kumimoji="0" sz="4800" kern="1200" spc="-150" normalizeH="0" baseline="0">
                <a:ln>
                  <a:noFill/>
                </a:ln>
                <a:solidFill>
                  <a:srgbClr val="D35C27"/>
                </a:solidFill>
                <a:effectLst/>
                <a:uLnTx/>
                <a:uFillTx/>
                <a:latin typeface="Fira Sans Black" panose="020B0A03050000020004" pitchFamily="34" charset="0"/>
                <a:ea typeface="+mn-ea"/>
                <a:cs typeface="+mn-cs"/>
              </a:defRPr>
            </a:lvl1pPr>
          </a:lstStyle>
          <a:p>
            <a:r>
              <a:rPr lang="en" sz="4000" dirty="0">
                <a:solidFill>
                  <a:srgbClr val="0E2A47"/>
                </a:solidFill>
                <a:sym typeface="Quicksand"/>
              </a:rPr>
              <a:t>3</a:t>
            </a:r>
            <a:endParaRPr sz="4000" dirty="0">
              <a:solidFill>
                <a:srgbClr val="0E2A47"/>
              </a:solidFill>
              <a:sym typeface="Quicksand"/>
            </a:endParaRPr>
          </a:p>
        </p:txBody>
      </p:sp>
      <p:sp>
        <p:nvSpPr>
          <p:cNvPr id="1209" name="Google Shape;1119;p60">
            <a:extLst>
              <a:ext uri="{FF2B5EF4-FFF2-40B4-BE49-F238E27FC236}">
                <a16:creationId xmlns:a16="http://schemas.microsoft.com/office/drawing/2014/main" id="{47BFABD4-294E-7334-57AB-9BFC33251B49}"/>
              </a:ext>
            </a:extLst>
          </p:cNvPr>
          <p:cNvSpPr txBox="1"/>
          <p:nvPr/>
        </p:nvSpPr>
        <p:spPr>
          <a:xfrm flipH="1">
            <a:off x="6172415" y="3265653"/>
            <a:ext cx="2286418" cy="156966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3200">
                <a:solidFill>
                  <a:srgbClr val="D35C27"/>
                </a:solidFill>
                <a:latin typeface="Fira Sans Condensed Medium" panose="020B0603050000020004" pitchFamily="34" charset="0"/>
              </a:defRPr>
            </a:lvl1pPr>
          </a:lstStyle>
          <a:p>
            <a:r>
              <a:rPr lang="vi-VN" dirty="0"/>
              <a:t>Hiện Tượng Phản Xạ Toàn Phần</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16"/>
                                        </p:tgtEl>
                                        <p:attrNameLst>
                                          <p:attrName>style.visibility</p:attrName>
                                        </p:attrNameLst>
                                      </p:cBhvr>
                                      <p:to>
                                        <p:strVal val="visible"/>
                                      </p:to>
                                    </p:set>
                                    <p:animEffect transition="in" filter="wipe(left)">
                                      <p:cBhvr>
                                        <p:cTn id="7" dur="500"/>
                                        <p:tgtEl>
                                          <p:spTgt spid="11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78"/>
                                        </p:tgtEl>
                                        <p:attrNameLst>
                                          <p:attrName>style.visibility</p:attrName>
                                        </p:attrNameLst>
                                      </p:cBhvr>
                                      <p:to>
                                        <p:strVal val="visible"/>
                                      </p:to>
                                    </p:set>
                                    <p:anim calcmode="lin" valueType="num">
                                      <p:cBhvr>
                                        <p:cTn id="12" dur="500" fill="hold"/>
                                        <p:tgtEl>
                                          <p:spTgt spid="1178"/>
                                        </p:tgtEl>
                                        <p:attrNameLst>
                                          <p:attrName>ppt_w</p:attrName>
                                        </p:attrNameLst>
                                      </p:cBhvr>
                                      <p:tavLst>
                                        <p:tav tm="0">
                                          <p:val>
                                            <p:fltVal val="0"/>
                                          </p:val>
                                        </p:tav>
                                        <p:tav tm="100000">
                                          <p:val>
                                            <p:strVal val="#ppt_w"/>
                                          </p:val>
                                        </p:tav>
                                      </p:tavLst>
                                    </p:anim>
                                    <p:anim calcmode="lin" valueType="num">
                                      <p:cBhvr>
                                        <p:cTn id="13" dur="500" fill="hold"/>
                                        <p:tgtEl>
                                          <p:spTgt spid="1178"/>
                                        </p:tgtEl>
                                        <p:attrNameLst>
                                          <p:attrName>ppt_h</p:attrName>
                                        </p:attrNameLst>
                                      </p:cBhvr>
                                      <p:tavLst>
                                        <p:tav tm="0">
                                          <p:val>
                                            <p:fltVal val="0"/>
                                          </p:val>
                                        </p:tav>
                                        <p:tav tm="100000">
                                          <p:val>
                                            <p:strVal val="#ppt_h"/>
                                          </p:val>
                                        </p:tav>
                                      </p:tavLst>
                                    </p:anim>
                                    <p:animEffect transition="in" filter="fade">
                                      <p:cBhvr>
                                        <p:cTn id="14" dur="500"/>
                                        <p:tgtEl>
                                          <p:spTgt spid="1178"/>
                                        </p:tgtEl>
                                      </p:cBhvr>
                                    </p:animEffect>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 calcmode="lin" valueType="num">
                                      <p:cBhvr>
                                        <p:cTn id="20" dur="500" fill="hold"/>
                                        <p:tgtEl>
                                          <p:spTgt spid="5"/>
                                        </p:tgtEl>
                                        <p:attrNameLst>
                                          <p:attrName>style.rotation</p:attrName>
                                        </p:attrNameLst>
                                      </p:cBhvr>
                                      <p:tavLst>
                                        <p:tav tm="0">
                                          <p:val>
                                            <p:fltVal val="90"/>
                                          </p:val>
                                        </p:tav>
                                        <p:tav tm="100000">
                                          <p:val>
                                            <p:fltVal val="0"/>
                                          </p:val>
                                        </p:tav>
                                      </p:tavLst>
                                    </p:anim>
                                    <p:animEffect transition="in" filter="fade">
                                      <p:cBhvr>
                                        <p:cTn id="21" dur="500"/>
                                        <p:tgtEl>
                                          <p:spTgt spid="5"/>
                                        </p:tgtEl>
                                      </p:cBhvr>
                                    </p:animEffect>
                                  </p:childTnLst>
                                </p:cTn>
                              </p:par>
                              <p:par>
                                <p:cTn id="22" presetID="47" presetClass="entr" presetSubtype="0" fill="hold" grpId="0" nodeType="withEffect">
                                  <p:stCondLst>
                                    <p:cond delay="0"/>
                                  </p:stCondLst>
                                  <p:childTnLst>
                                    <p:set>
                                      <p:cBhvr>
                                        <p:cTn id="23" dur="1" fill="hold">
                                          <p:stCondLst>
                                            <p:cond delay="0"/>
                                          </p:stCondLst>
                                        </p:cTn>
                                        <p:tgtEl>
                                          <p:spTgt spid="1118"/>
                                        </p:tgtEl>
                                        <p:attrNameLst>
                                          <p:attrName>style.visibility</p:attrName>
                                        </p:attrNameLst>
                                      </p:cBhvr>
                                      <p:to>
                                        <p:strVal val="visible"/>
                                      </p:to>
                                    </p:set>
                                    <p:animEffect transition="in" filter="fade">
                                      <p:cBhvr>
                                        <p:cTn id="24" dur="500"/>
                                        <p:tgtEl>
                                          <p:spTgt spid="1118"/>
                                        </p:tgtEl>
                                      </p:cBhvr>
                                    </p:animEffect>
                                    <p:anim calcmode="lin" valueType="num">
                                      <p:cBhvr>
                                        <p:cTn id="25" dur="500" fill="hold"/>
                                        <p:tgtEl>
                                          <p:spTgt spid="1118"/>
                                        </p:tgtEl>
                                        <p:attrNameLst>
                                          <p:attrName>ppt_x</p:attrName>
                                        </p:attrNameLst>
                                      </p:cBhvr>
                                      <p:tavLst>
                                        <p:tav tm="0">
                                          <p:val>
                                            <p:strVal val="#ppt_x"/>
                                          </p:val>
                                        </p:tav>
                                        <p:tav tm="100000">
                                          <p:val>
                                            <p:strVal val="#ppt_x"/>
                                          </p:val>
                                        </p:tav>
                                      </p:tavLst>
                                    </p:anim>
                                    <p:anim calcmode="lin" valueType="num">
                                      <p:cBhvr>
                                        <p:cTn id="26" dur="500" fill="hold"/>
                                        <p:tgtEl>
                                          <p:spTgt spid="1118"/>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119"/>
                                        </p:tgtEl>
                                        <p:attrNameLst>
                                          <p:attrName>style.visibility</p:attrName>
                                        </p:attrNameLst>
                                      </p:cBhvr>
                                      <p:to>
                                        <p:strVal val="visible"/>
                                      </p:to>
                                    </p:set>
                                    <p:animEffect transition="in" filter="randombar(horizontal)">
                                      <p:cBhvr>
                                        <p:cTn id="30" dur="500"/>
                                        <p:tgtEl>
                                          <p:spTgt spid="111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182"/>
                                        </p:tgtEl>
                                        <p:attrNameLst>
                                          <p:attrName>style.visibility</p:attrName>
                                        </p:attrNameLst>
                                      </p:cBhvr>
                                      <p:to>
                                        <p:strVal val="visible"/>
                                      </p:to>
                                    </p:set>
                                    <p:anim calcmode="lin" valueType="num">
                                      <p:cBhvr>
                                        <p:cTn id="35" dur="500" fill="hold"/>
                                        <p:tgtEl>
                                          <p:spTgt spid="1182"/>
                                        </p:tgtEl>
                                        <p:attrNameLst>
                                          <p:attrName>ppt_w</p:attrName>
                                        </p:attrNameLst>
                                      </p:cBhvr>
                                      <p:tavLst>
                                        <p:tav tm="0">
                                          <p:val>
                                            <p:fltVal val="0"/>
                                          </p:val>
                                        </p:tav>
                                        <p:tav tm="100000">
                                          <p:val>
                                            <p:strVal val="#ppt_w"/>
                                          </p:val>
                                        </p:tav>
                                      </p:tavLst>
                                    </p:anim>
                                    <p:anim calcmode="lin" valueType="num">
                                      <p:cBhvr>
                                        <p:cTn id="36" dur="500" fill="hold"/>
                                        <p:tgtEl>
                                          <p:spTgt spid="1182"/>
                                        </p:tgtEl>
                                        <p:attrNameLst>
                                          <p:attrName>ppt_h</p:attrName>
                                        </p:attrNameLst>
                                      </p:cBhvr>
                                      <p:tavLst>
                                        <p:tav tm="0">
                                          <p:val>
                                            <p:fltVal val="0"/>
                                          </p:val>
                                        </p:tav>
                                        <p:tav tm="100000">
                                          <p:val>
                                            <p:strVal val="#ppt_h"/>
                                          </p:val>
                                        </p:tav>
                                      </p:tavLst>
                                    </p:anim>
                                    <p:animEffect transition="in" filter="fade">
                                      <p:cBhvr>
                                        <p:cTn id="37" dur="500"/>
                                        <p:tgtEl>
                                          <p:spTgt spid="1182"/>
                                        </p:tgtEl>
                                      </p:cBhvr>
                                    </p:animEffect>
                                  </p:childTnLst>
                                </p:cTn>
                              </p:par>
                            </p:childTnLst>
                          </p:cTn>
                        </p:par>
                        <p:par>
                          <p:cTn id="38" fill="hold">
                            <p:stCondLst>
                              <p:cond delay="500"/>
                            </p:stCondLst>
                            <p:childTnLst>
                              <p:par>
                                <p:cTn id="39" presetID="31" presetClass="entr" presetSubtype="0"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500" fill="hold"/>
                                        <p:tgtEl>
                                          <p:spTgt spid="23"/>
                                        </p:tgtEl>
                                        <p:attrNameLst>
                                          <p:attrName>ppt_w</p:attrName>
                                        </p:attrNameLst>
                                      </p:cBhvr>
                                      <p:tavLst>
                                        <p:tav tm="0">
                                          <p:val>
                                            <p:fltVal val="0"/>
                                          </p:val>
                                        </p:tav>
                                        <p:tav tm="100000">
                                          <p:val>
                                            <p:strVal val="#ppt_w"/>
                                          </p:val>
                                        </p:tav>
                                      </p:tavLst>
                                    </p:anim>
                                    <p:anim calcmode="lin" valueType="num">
                                      <p:cBhvr>
                                        <p:cTn id="42" dur="500" fill="hold"/>
                                        <p:tgtEl>
                                          <p:spTgt spid="23"/>
                                        </p:tgtEl>
                                        <p:attrNameLst>
                                          <p:attrName>ppt_h</p:attrName>
                                        </p:attrNameLst>
                                      </p:cBhvr>
                                      <p:tavLst>
                                        <p:tav tm="0">
                                          <p:val>
                                            <p:fltVal val="0"/>
                                          </p:val>
                                        </p:tav>
                                        <p:tav tm="100000">
                                          <p:val>
                                            <p:strVal val="#ppt_h"/>
                                          </p:val>
                                        </p:tav>
                                      </p:tavLst>
                                    </p:anim>
                                    <p:anim calcmode="lin" valueType="num">
                                      <p:cBhvr>
                                        <p:cTn id="43" dur="500" fill="hold"/>
                                        <p:tgtEl>
                                          <p:spTgt spid="23"/>
                                        </p:tgtEl>
                                        <p:attrNameLst>
                                          <p:attrName>style.rotation</p:attrName>
                                        </p:attrNameLst>
                                      </p:cBhvr>
                                      <p:tavLst>
                                        <p:tav tm="0">
                                          <p:val>
                                            <p:fltVal val="90"/>
                                          </p:val>
                                        </p:tav>
                                        <p:tav tm="100000">
                                          <p:val>
                                            <p:fltVal val="0"/>
                                          </p:val>
                                        </p:tav>
                                      </p:tavLst>
                                    </p:anim>
                                    <p:animEffect transition="in" filter="fade">
                                      <p:cBhvr>
                                        <p:cTn id="44" dur="500"/>
                                        <p:tgtEl>
                                          <p:spTgt spid="23"/>
                                        </p:tgtEl>
                                      </p:cBhvr>
                                    </p:animEffect>
                                  </p:childTnLst>
                                </p:cTn>
                              </p:par>
                              <p:par>
                                <p:cTn id="45" presetID="47" presetClass="entr" presetSubtype="0" fill="hold" grpId="0" nodeType="withEffect">
                                  <p:stCondLst>
                                    <p:cond delay="0"/>
                                  </p:stCondLst>
                                  <p:childTnLst>
                                    <p:set>
                                      <p:cBhvr>
                                        <p:cTn id="46" dur="1" fill="hold">
                                          <p:stCondLst>
                                            <p:cond delay="0"/>
                                          </p:stCondLst>
                                        </p:cTn>
                                        <p:tgtEl>
                                          <p:spTgt spid="1206"/>
                                        </p:tgtEl>
                                        <p:attrNameLst>
                                          <p:attrName>style.visibility</p:attrName>
                                        </p:attrNameLst>
                                      </p:cBhvr>
                                      <p:to>
                                        <p:strVal val="visible"/>
                                      </p:to>
                                    </p:set>
                                    <p:animEffect transition="in" filter="fade">
                                      <p:cBhvr>
                                        <p:cTn id="47" dur="500"/>
                                        <p:tgtEl>
                                          <p:spTgt spid="1206"/>
                                        </p:tgtEl>
                                      </p:cBhvr>
                                    </p:animEffect>
                                    <p:anim calcmode="lin" valueType="num">
                                      <p:cBhvr>
                                        <p:cTn id="48" dur="500" fill="hold"/>
                                        <p:tgtEl>
                                          <p:spTgt spid="1206"/>
                                        </p:tgtEl>
                                        <p:attrNameLst>
                                          <p:attrName>ppt_x</p:attrName>
                                        </p:attrNameLst>
                                      </p:cBhvr>
                                      <p:tavLst>
                                        <p:tav tm="0">
                                          <p:val>
                                            <p:strVal val="#ppt_x"/>
                                          </p:val>
                                        </p:tav>
                                        <p:tav tm="100000">
                                          <p:val>
                                            <p:strVal val="#ppt_x"/>
                                          </p:val>
                                        </p:tav>
                                      </p:tavLst>
                                    </p:anim>
                                    <p:anim calcmode="lin" valueType="num">
                                      <p:cBhvr>
                                        <p:cTn id="49" dur="500" fill="hold"/>
                                        <p:tgtEl>
                                          <p:spTgt spid="1206"/>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14" presetClass="entr" presetSubtype="10" fill="hold" grpId="0" nodeType="afterEffect">
                                  <p:stCondLst>
                                    <p:cond delay="0"/>
                                  </p:stCondLst>
                                  <p:childTnLst>
                                    <p:set>
                                      <p:cBhvr>
                                        <p:cTn id="52" dur="1" fill="hold">
                                          <p:stCondLst>
                                            <p:cond delay="0"/>
                                          </p:stCondLst>
                                        </p:cTn>
                                        <p:tgtEl>
                                          <p:spTgt spid="1207"/>
                                        </p:tgtEl>
                                        <p:attrNameLst>
                                          <p:attrName>style.visibility</p:attrName>
                                        </p:attrNameLst>
                                      </p:cBhvr>
                                      <p:to>
                                        <p:strVal val="visible"/>
                                      </p:to>
                                    </p:set>
                                    <p:animEffect transition="in" filter="randombar(horizontal)">
                                      <p:cBhvr>
                                        <p:cTn id="53" dur="500"/>
                                        <p:tgtEl>
                                          <p:spTgt spid="1207"/>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186"/>
                                        </p:tgtEl>
                                        <p:attrNameLst>
                                          <p:attrName>style.visibility</p:attrName>
                                        </p:attrNameLst>
                                      </p:cBhvr>
                                      <p:to>
                                        <p:strVal val="visible"/>
                                      </p:to>
                                    </p:set>
                                    <p:anim calcmode="lin" valueType="num">
                                      <p:cBhvr>
                                        <p:cTn id="58" dur="500" fill="hold"/>
                                        <p:tgtEl>
                                          <p:spTgt spid="1186"/>
                                        </p:tgtEl>
                                        <p:attrNameLst>
                                          <p:attrName>ppt_w</p:attrName>
                                        </p:attrNameLst>
                                      </p:cBhvr>
                                      <p:tavLst>
                                        <p:tav tm="0">
                                          <p:val>
                                            <p:fltVal val="0"/>
                                          </p:val>
                                        </p:tav>
                                        <p:tav tm="100000">
                                          <p:val>
                                            <p:strVal val="#ppt_w"/>
                                          </p:val>
                                        </p:tav>
                                      </p:tavLst>
                                    </p:anim>
                                    <p:anim calcmode="lin" valueType="num">
                                      <p:cBhvr>
                                        <p:cTn id="59" dur="500" fill="hold"/>
                                        <p:tgtEl>
                                          <p:spTgt spid="1186"/>
                                        </p:tgtEl>
                                        <p:attrNameLst>
                                          <p:attrName>ppt_h</p:attrName>
                                        </p:attrNameLst>
                                      </p:cBhvr>
                                      <p:tavLst>
                                        <p:tav tm="0">
                                          <p:val>
                                            <p:fltVal val="0"/>
                                          </p:val>
                                        </p:tav>
                                        <p:tav tm="100000">
                                          <p:val>
                                            <p:strVal val="#ppt_h"/>
                                          </p:val>
                                        </p:tav>
                                      </p:tavLst>
                                    </p:anim>
                                    <p:animEffect transition="in" filter="fade">
                                      <p:cBhvr>
                                        <p:cTn id="60" dur="500"/>
                                        <p:tgtEl>
                                          <p:spTgt spid="1186"/>
                                        </p:tgtEl>
                                      </p:cBhvr>
                                    </p:animEffect>
                                  </p:childTnLst>
                                </p:cTn>
                              </p:par>
                            </p:childTnLst>
                          </p:cTn>
                        </p:par>
                        <p:par>
                          <p:cTn id="61" fill="hold">
                            <p:stCondLst>
                              <p:cond delay="500"/>
                            </p:stCondLst>
                            <p:childTnLst>
                              <p:par>
                                <p:cTn id="62" presetID="31" presetClass="entr" presetSubtype="0" fill="hold" nodeType="afterEffect">
                                  <p:stCondLst>
                                    <p:cond delay="0"/>
                                  </p:stCondLst>
                                  <p:childTnLst>
                                    <p:set>
                                      <p:cBhvr>
                                        <p:cTn id="63" dur="1" fill="hold">
                                          <p:stCondLst>
                                            <p:cond delay="0"/>
                                          </p:stCondLst>
                                        </p:cTn>
                                        <p:tgtEl>
                                          <p:spTgt spid="26"/>
                                        </p:tgtEl>
                                        <p:attrNameLst>
                                          <p:attrName>style.visibility</p:attrName>
                                        </p:attrNameLst>
                                      </p:cBhvr>
                                      <p:to>
                                        <p:strVal val="visible"/>
                                      </p:to>
                                    </p:set>
                                    <p:anim calcmode="lin" valueType="num">
                                      <p:cBhvr>
                                        <p:cTn id="64" dur="500" fill="hold"/>
                                        <p:tgtEl>
                                          <p:spTgt spid="26"/>
                                        </p:tgtEl>
                                        <p:attrNameLst>
                                          <p:attrName>ppt_w</p:attrName>
                                        </p:attrNameLst>
                                      </p:cBhvr>
                                      <p:tavLst>
                                        <p:tav tm="0">
                                          <p:val>
                                            <p:fltVal val="0"/>
                                          </p:val>
                                        </p:tav>
                                        <p:tav tm="100000">
                                          <p:val>
                                            <p:strVal val="#ppt_w"/>
                                          </p:val>
                                        </p:tav>
                                      </p:tavLst>
                                    </p:anim>
                                    <p:anim calcmode="lin" valueType="num">
                                      <p:cBhvr>
                                        <p:cTn id="65" dur="500" fill="hold"/>
                                        <p:tgtEl>
                                          <p:spTgt spid="26"/>
                                        </p:tgtEl>
                                        <p:attrNameLst>
                                          <p:attrName>ppt_h</p:attrName>
                                        </p:attrNameLst>
                                      </p:cBhvr>
                                      <p:tavLst>
                                        <p:tav tm="0">
                                          <p:val>
                                            <p:fltVal val="0"/>
                                          </p:val>
                                        </p:tav>
                                        <p:tav tm="100000">
                                          <p:val>
                                            <p:strVal val="#ppt_h"/>
                                          </p:val>
                                        </p:tav>
                                      </p:tavLst>
                                    </p:anim>
                                    <p:anim calcmode="lin" valueType="num">
                                      <p:cBhvr>
                                        <p:cTn id="66" dur="500" fill="hold"/>
                                        <p:tgtEl>
                                          <p:spTgt spid="26"/>
                                        </p:tgtEl>
                                        <p:attrNameLst>
                                          <p:attrName>style.rotation</p:attrName>
                                        </p:attrNameLst>
                                      </p:cBhvr>
                                      <p:tavLst>
                                        <p:tav tm="0">
                                          <p:val>
                                            <p:fltVal val="90"/>
                                          </p:val>
                                        </p:tav>
                                        <p:tav tm="100000">
                                          <p:val>
                                            <p:fltVal val="0"/>
                                          </p:val>
                                        </p:tav>
                                      </p:tavLst>
                                    </p:anim>
                                    <p:animEffect transition="in" filter="fade">
                                      <p:cBhvr>
                                        <p:cTn id="67" dur="500"/>
                                        <p:tgtEl>
                                          <p:spTgt spid="26"/>
                                        </p:tgtEl>
                                      </p:cBhvr>
                                    </p:animEffect>
                                  </p:childTnLst>
                                </p:cTn>
                              </p:par>
                              <p:par>
                                <p:cTn id="68" presetID="47" presetClass="entr" presetSubtype="0" fill="hold" grpId="0" nodeType="withEffect">
                                  <p:stCondLst>
                                    <p:cond delay="0"/>
                                  </p:stCondLst>
                                  <p:childTnLst>
                                    <p:set>
                                      <p:cBhvr>
                                        <p:cTn id="69" dur="1" fill="hold">
                                          <p:stCondLst>
                                            <p:cond delay="0"/>
                                          </p:stCondLst>
                                        </p:cTn>
                                        <p:tgtEl>
                                          <p:spTgt spid="1208"/>
                                        </p:tgtEl>
                                        <p:attrNameLst>
                                          <p:attrName>style.visibility</p:attrName>
                                        </p:attrNameLst>
                                      </p:cBhvr>
                                      <p:to>
                                        <p:strVal val="visible"/>
                                      </p:to>
                                    </p:set>
                                    <p:animEffect transition="in" filter="fade">
                                      <p:cBhvr>
                                        <p:cTn id="70" dur="500"/>
                                        <p:tgtEl>
                                          <p:spTgt spid="1208"/>
                                        </p:tgtEl>
                                      </p:cBhvr>
                                    </p:animEffect>
                                    <p:anim calcmode="lin" valueType="num">
                                      <p:cBhvr>
                                        <p:cTn id="71" dur="500" fill="hold"/>
                                        <p:tgtEl>
                                          <p:spTgt spid="1208"/>
                                        </p:tgtEl>
                                        <p:attrNameLst>
                                          <p:attrName>ppt_x</p:attrName>
                                        </p:attrNameLst>
                                      </p:cBhvr>
                                      <p:tavLst>
                                        <p:tav tm="0">
                                          <p:val>
                                            <p:strVal val="#ppt_x"/>
                                          </p:val>
                                        </p:tav>
                                        <p:tav tm="100000">
                                          <p:val>
                                            <p:strVal val="#ppt_x"/>
                                          </p:val>
                                        </p:tav>
                                      </p:tavLst>
                                    </p:anim>
                                    <p:anim calcmode="lin" valueType="num">
                                      <p:cBhvr>
                                        <p:cTn id="72" dur="500" fill="hold"/>
                                        <p:tgtEl>
                                          <p:spTgt spid="1208"/>
                                        </p:tgtEl>
                                        <p:attrNameLst>
                                          <p:attrName>ppt_y</p:attrName>
                                        </p:attrNameLst>
                                      </p:cBhvr>
                                      <p:tavLst>
                                        <p:tav tm="0">
                                          <p:val>
                                            <p:strVal val="#ppt_y-.1"/>
                                          </p:val>
                                        </p:tav>
                                        <p:tav tm="100000">
                                          <p:val>
                                            <p:strVal val="#ppt_y"/>
                                          </p:val>
                                        </p:tav>
                                      </p:tavLst>
                                    </p:anim>
                                  </p:childTnLst>
                                </p:cTn>
                              </p:par>
                            </p:childTnLst>
                          </p:cTn>
                        </p:par>
                        <p:par>
                          <p:cTn id="73" fill="hold">
                            <p:stCondLst>
                              <p:cond delay="1000"/>
                            </p:stCondLst>
                            <p:childTnLst>
                              <p:par>
                                <p:cTn id="74" presetID="14" presetClass="entr" presetSubtype="10" fill="hold" grpId="0" nodeType="afterEffect">
                                  <p:stCondLst>
                                    <p:cond delay="0"/>
                                  </p:stCondLst>
                                  <p:childTnLst>
                                    <p:set>
                                      <p:cBhvr>
                                        <p:cTn id="75" dur="1" fill="hold">
                                          <p:stCondLst>
                                            <p:cond delay="0"/>
                                          </p:stCondLst>
                                        </p:cTn>
                                        <p:tgtEl>
                                          <p:spTgt spid="1209"/>
                                        </p:tgtEl>
                                        <p:attrNameLst>
                                          <p:attrName>style.visibility</p:attrName>
                                        </p:attrNameLst>
                                      </p:cBhvr>
                                      <p:to>
                                        <p:strVal val="visible"/>
                                      </p:to>
                                    </p:set>
                                    <p:animEffect transition="in" filter="randombar(horizontal)">
                                      <p:cBhvr>
                                        <p:cTn id="76" dur="500"/>
                                        <p:tgtEl>
                                          <p:spTgt spid="1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8" grpId="0"/>
      <p:bldP spid="1119" grpId="0"/>
      <p:bldP spid="1206" grpId="0"/>
      <p:bldP spid="1207" grpId="0"/>
      <p:bldP spid="1208" grpId="0"/>
      <p:bldP spid="120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2" name="Google Shape;273;p35">
            <a:extLst>
              <a:ext uri="{FF2B5EF4-FFF2-40B4-BE49-F238E27FC236}">
                <a16:creationId xmlns:a16="http://schemas.microsoft.com/office/drawing/2014/main" id="{629F599B-1C26-F01A-AC49-1BA3CCA82444}"/>
              </a:ext>
            </a:extLst>
          </p:cNvPr>
          <p:cNvPicPr preferRelativeResize="0"/>
          <p:nvPr/>
        </p:nvPicPr>
        <p:blipFill rotWithShape="1">
          <a:blip r:embed="rId3">
            <a:alphaModFix/>
          </a:blip>
          <a:srcRect l="8745" t="31645" r="6350" b="43092"/>
          <a:stretch/>
        </p:blipFill>
        <p:spPr>
          <a:xfrm>
            <a:off x="-48126" y="3330101"/>
            <a:ext cx="9143997" cy="1813399"/>
          </a:xfrm>
          <a:prstGeom prst="rect">
            <a:avLst/>
          </a:prstGeom>
          <a:noFill/>
          <a:ln>
            <a:noFill/>
          </a:ln>
        </p:spPr>
      </p:pic>
      <p:sp>
        <p:nvSpPr>
          <p:cNvPr id="11" name="Rectangle: Rounded Corners 10">
            <a:extLst>
              <a:ext uri="{FF2B5EF4-FFF2-40B4-BE49-F238E27FC236}">
                <a16:creationId xmlns:a16="http://schemas.microsoft.com/office/drawing/2014/main" id="{D6BB1E7A-C236-BD45-E60D-E1AEE55C375D}"/>
              </a:ext>
            </a:extLst>
          </p:cNvPr>
          <p:cNvSpPr/>
          <p:nvPr/>
        </p:nvSpPr>
        <p:spPr>
          <a:xfrm>
            <a:off x="395322" y="1042019"/>
            <a:ext cx="8353354" cy="3846781"/>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Google Shape;325;p40"/>
          <p:cNvSpPr txBox="1">
            <a:spLocks noGrp="1"/>
          </p:cNvSpPr>
          <p:nvPr>
            <p:ph type="title"/>
          </p:nvPr>
        </p:nvSpPr>
        <p:spPr>
          <a:xfrm>
            <a:off x="2745690" y="381043"/>
            <a:ext cx="3776373"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PHIẾU HỌC TẬP</a:t>
            </a:r>
          </a:p>
        </p:txBody>
      </p:sp>
      <p:sp>
        <p:nvSpPr>
          <p:cNvPr id="13" name="Google Shape;310;p38">
            <a:extLst>
              <a:ext uri="{FF2B5EF4-FFF2-40B4-BE49-F238E27FC236}">
                <a16:creationId xmlns:a16="http://schemas.microsoft.com/office/drawing/2014/main" id="{94E75032-20C4-E36A-DFE7-69D278DAA34D}"/>
              </a:ext>
            </a:extLst>
          </p:cNvPr>
          <p:cNvSpPr txBox="1">
            <a:spLocks/>
          </p:cNvSpPr>
          <p:nvPr/>
        </p:nvSpPr>
        <p:spPr>
          <a:xfrm>
            <a:off x="550015" y="1265527"/>
            <a:ext cx="7223421"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2000" b="1" dirty="0" err="1">
                <a:solidFill>
                  <a:schemeClr val="accent6"/>
                </a:solidFill>
              </a:rPr>
              <a:t>Tiến</a:t>
            </a:r>
            <a:r>
              <a:rPr lang="en-US" sz="2000" b="1" dirty="0">
                <a:solidFill>
                  <a:schemeClr val="accent6"/>
                </a:solidFill>
              </a:rPr>
              <a:t> </a:t>
            </a:r>
            <a:r>
              <a:rPr lang="en-US" sz="2000" b="1" dirty="0" err="1">
                <a:solidFill>
                  <a:schemeClr val="accent6"/>
                </a:solidFill>
              </a:rPr>
              <a:t>hành</a:t>
            </a:r>
            <a:r>
              <a:rPr lang="en-US" sz="2000" b="1" dirty="0">
                <a:solidFill>
                  <a:schemeClr val="accent6"/>
                </a:solidFill>
              </a:rPr>
              <a:t> </a:t>
            </a:r>
            <a:r>
              <a:rPr lang="en-US" sz="2000" b="1" dirty="0" err="1">
                <a:solidFill>
                  <a:schemeClr val="accent6"/>
                </a:solidFill>
              </a:rPr>
              <a:t>thí</a:t>
            </a:r>
            <a:r>
              <a:rPr lang="en-US" sz="2000" b="1" dirty="0">
                <a:solidFill>
                  <a:schemeClr val="accent6"/>
                </a:solidFill>
              </a:rPr>
              <a:t> </a:t>
            </a:r>
            <a:r>
              <a:rPr lang="en-US" sz="2000" b="1" dirty="0" err="1">
                <a:solidFill>
                  <a:schemeClr val="accent6"/>
                </a:solidFill>
              </a:rPr>
              <a:t>nghiệm</a:t>
            </a:r>
            <a:r>
              <a:rPr lang="en-US" sz="2000" b="1" dirty="0">
                <a:solidFill>
                  <a:schemeClr val="accent6"/>
                </a:solidFill>
              </a:rPr>
              <a:t> </a:t>
            </a:r>
            <a:r>
              <a:rPr lang="en-US" sz="2000" b="1" dirty="0" err="1">
                <a:solidFill>
                  <a:schemeClr val="accent6"/>
                </a:solidFill>
              </a:rPr>
              <a:t>và</a:t>
            </a:r>
            <a:r>
              <a:rPr lang="en-US" sz="2000" b="1" dirty="0">
                <a:solidFill>
                  <a:schemeClr val="accent6"/>
                </a:solidFill>
              </a:rPr>
              <a:t> </a:t>
            </a:r>
            <a:r>
              <a:rPr lang="en-US" sz="2000" b="1" dirty="0" err="1">
                <a:solidFill>
                  <a:schemeClr val="accent6"/>
                </a:solidFill>
              </a:rPr>
              <a:t>thực</a:t>
            </a:r>
            <a:r>
              <a:rPr lang="en-US" sz="2000" b="1" dirty="0">
                <a:solidFill>
                  <a:schemeClr val="accent6"/>
                </a:solidFill>
              </a:rPr>
              <a:t> </a:t>
            </a:r>
            <a:r>
              <a:rPr lang="en-US" sz="2000" b="1" dirty="0" err="1">
                <a:solidFill>
                  <a:schemeClr val="accent6"/>
                </a:solidFill>
              </a:rPr>
              <a:t>hiện</a:t>
            </a:r>
            <a:r>
              <a:rPr lang="en-US" sz="2000" b="1" dirty="0">
                <a:solidFill>
                  <a:schemeClr val="accent6"/>
                </a:solidFill>
              </a:rPr>
              <a:t> </a:t>
            </a:r>
            <a:r>
              <a:rPr lang="en-US" sz="2000" b="1" dirty="0" err="1">
                <a:solidFill>
                  <a:schemeClr val="accent6"/>
                </a:solidFill>
              </a:rPr>
              <a:t>các</a:t>
            </a:r>
            <a:r>
              <a:rPr lang="en-US" sz="2000" b="1" dirty="0">
                <a:solidFill>
                  <a:schemeClr val="accent6"/>
                </a:solidFill>
              </a:rPr>
              <a:t> </a:t>
            </a:r>
            <a:r>
              <a:rPr lang="en-US" sz="2000" b="1" dirty="0" err="1">
                <a:solidFill>
                  <a:schemeClr val="accent6"/>
                </a:solidFill>
              </a:rPr>
              <a:t>yêu</a:t>
            </a:r>
            <a:r>
              <a:rPr lang="en-US" sz="2000" b="1" dirty="0">
                <a:solidFill>
                  <a:schemeClr val="accent6"/>
                </a:solidFill>
              </a:rPr>
              <a:t> </a:t>
            </a:r>
            <a:r>
              <a:rPr lang="en-US" sz="2000" b="1" dirty="0" err="1">
                <a:solidFill>
                  <a:schemeClr val="accent6"/>
                </a:solidFill>
              </a:rPr>
              <a:t>cầu</a:t>
            </a:r>
            <a:r>
              <a:rPr lang="en-US" sz="2000" b="1" dirty="0">
                <a:solidFill>
                  <a:schemeClr val="accent6"/>
                </a:solidFill>
              </a:rPr>
              <a:t> </a:t>
            </a:r>
            <a:r>
              <a:rPr lang="en-US" sz="2000" b="1" dirty="0" err="1">
                <a:solidFill>
                  <a:schemeClr val="accent6"/>
                </a:solidFill>
              </a:rPr>
              <a:t>sau</a:t>
            </a:r>
            <a:r>
              <a:rPr lang="en-US" sz="2000" b="1" dirty="0">
                <a:solidFill>
                  <a:schemeClr val="accent6"/>
                </a:solidFill>
              </a:rPr>
              <a:t>:</a:t>
            </a:r>
            <a:endParaRPr lang="en-US" sz="2000" dirty="0">
              <a:solidFill>
                <a:schemeClr val="accent6"/>
              </a:solidFill>
            </a:endParaRPr>
          </a:p>
        </p:txBody>
      </p:sp>
      <p:sp>
        <p:nvSpPr>
          <p:cNvPr id="14" name="Google Shape;310;p38">
            <a:extLst>
              <a:ext uri="{FF2B5EF4-FFF2-40B4-BE49-F238E27FC236}">
                <a16:creationId xmlns:a16="http://schemas.microsoft.com/office/drawing/2014/main" id="{60F13E4F-11F8-77C3-CCAC-A1F73085493F}"/>
              </a:ext>
            </a:extLst>
          </p:cNvPr>
          <p:cNvSpPr txBox="1">
            <a:spLocks/>
          </p:cNvSpPr>
          <p:nvPr/>
        </p:nvSpPr>
        <p:spPr>
          <a:xfrm>
            <a:off x="960288" y="1779892"/>
            <a:ext cx="7223421"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chemeClr val="accent6"/>
                </a:solidFill>
              </a:rPr>
              <a:t>a)</a:t>
            </a:r>
            <a:r>
              <a:rPr lang="en-US" sz="2000" dirty="0">
                <a:solidFill>
                  <a:schemeClr val="accent6"/>
                </a:solidFill>
              </a:rPr>
              <a:t> </a:t>
            </a:r>
            <a:r>
              <a:rPr lang="vi-VN" sz="2000" dirty="0">
                <a:solidFill>
                  <a:schemeClr val="accent6"/>
                </a:solidFill>
              </a:rPr>
              <a:t>So sánh chiết suất của môi trường chứa tia tới và môi trường chứa tia khúc xạ.</a:t>
            </a:r>
            <a:endParaRPr lang="en-US" sz="2000" dirty="0">
              <a:solidFill>
                <a:schemeClr val="accent6"/>
              </a:solidFill>
            </a:endParaRPr>
          </a:p>
        </p:txBody>
      </p:sp>
      <p:sp>
        <p:nvSpPr>
          <p:cNvPr id="15" name="Google Shape;310;p38">
            <a:extLst>
              <a:ext uri="{FF2B5EF4-FFF2-40B4-BE49-F238E27FC236}">
                <a16:creationId xmlns:a16="http://schemas.microsoft.com/office/drawing/2014/main" id="{64FA5A5A-08B8-9CD4-EEAC-A7E38382E2DC}"/>
              </a:ext>
            </a:extLst>
          </p:cNvPr>
          <p:cNvSpPr txBox="1">
            <a:spLocks/>
          </p:cNvSpPr>
          <p:nvPr/>
        </p:nvSpPr>
        <p:spPr>
          <a:xfrm>
            <a:off x="960288" y="2684374"/>
            <a:ext cx="7442112"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chemeClr val="accent6"/>
                </a:solidFill>
              </a:rPr>
              <a:t>b) </a:t>
            </a:r>
            <a:r>
              <a:rPr lang="en-US" sz="2000" dirty="0" err="1">
                <a:solidFill>
                  <a:schemeClr val="accent6"/>
                </a:solidFill>
              </a:rPr>
              <a:t>Nhận</a:t>
            </a:r>
            <a:r>
              <a:rPr lang="en-US" sz="2000" dirty="0">
                <a:solidFill>
                  <a:schemeClr val="accent6"/>
                </a:solidFill>
              </a:rPr>
              <a:t> </a:t>
            </a:r>
            <a:r>
              <a:rPr lang="en-US" sz="2000" dirty="0" err="1">
                <a:solidFill>
                  <a:schemeClr val="accent6"/>
                </a:solidFill>
              </a:rPr>
              <a:t>xét</a:t>
            </a:r>
            <a:r>
              <a:rPr lang="en-US" sz="2000" dirty="0">
                <a:solidFill>
                  <a:schemeClr val="accent6"/>
                </a:solidFill>
              </a:rPr>
              <a:t> </a:t>
            </a:r>
            <a:r>
              <a:rPr lang="en-US" sz="2000" dirty="0" err="1">
                <a:solidFill>
                  <a:schemeClr val="accent6"/>
                </a:solidFill>
              </a:rPr>
              <a:t>về</a:t>
            </a:r>
            <a:r>
              <a:rPr lang="en-US" sz="2000" dirty="0">
                <a:solidFill>
                  <a:schemeClr val="accent6"/>
                </a:solidFill>
              </a:rPr>
              <a:t> </a:t>
            </a:r>
            <a:r>
              <a:rPr lang="en-US" sz="2000" dirty="0" err="1">
                <a:solidFill>
                  <a:schemeClr val="accent6"/>
                </a:solidFill>
              </a:rPr>
              <a:t>độ</a:t>
            </a:r>
            <a:r>
              <a:rPr lang="en-US" sz="2000" dirty="0">
                <a:solidFill>
                  <a:schemeClr val="accent6"/>
                </a:solidFill>
              </a:rPr>
              <a:t> </a:t>
            </a:r>
            <a:r>
              <a:rPr lang="en-US" sz="2000" dirty="0" err="1">
                <a:solidFill>
                  <a:schemeClr val="accent6"/>
                </a:solidFill>
              </a:rPr>
              <a:t>sáng</a:t>
            </a:r>
            <a:r>
              <a:rPr lang="en-US" sz="2000" dirty="0">
                <a:solidFill>
                  <a:schemeClr val="accent6"/>
                </a:solidFill>
              </a:rPr>
              <a:t> </a:t>
            </a:r>
            <a:r>
              <a:rPr lang="en-US" sz="2000" dirty="0" err="1">
                <a:solidFill>
                  <a:schemeClr val="accent6"/>
                </a:solidFill>
              </a:rPr>
              <a:t>của</a:t>
            </a:r>
            <a:r>
              <a:rPr lang="en-US" sz="2000" dirty="0">
                <a:solidFill>
                  <a:schemeClr val="accent6"/>
                </a:solidFill>
              </a:rPr>
              <a:t> </a:t>
            </a:r>
            <a:r>
              <a:rPr lang="en-US" sz="2000" dirty="0" err="1">
                <a:solidFill>
                  <a:schemeClr val="accent6"/>
                </a:solidFill>
              </a:rPr>
              <a:t>tia</a:t>
            </a:r>
            <a:r>
              <a:rPr lang="en-US" sz="2000" dirty="0">
                <a:solidFill>
                  <a:schemeClr val="accent6"/>
                </a:solidFill>
              </a:rPr>
              <a:t> </a:t>
            </a:r>
            <a:r>
              <a:rPr lang="en-US" sz="2000" dirty="0" err="1">
                <a:solidFill>
                  <a:schemeClr val="accent6"/>
                </a:solidFill>
              </a:rPr>
              <a:t>phản</a:t>
            </a:r>
            <a:r>
              <a:rPr lang="en-US" sz="2000" dirty="0">
                <a:solidFill>
                  <a:schemeClr val="accent6"/>
                </a:solidFill>
              </a:rPr>
              <a:t> </a:t>
            </a:r>
            <a:r>
              <a:rPr lang="en-US" sz="2000" dirty="0" err="1">
                <a:solidFill>
                  <a:schemeClr val="accent6"/>
                </a:solidFill>
              </a:rPr>
              <a:t>xạ</a:t>
            </a:r>
            <a:r>
              <a:rPr lang="en-US" sz="2000" dirty="0">
                <a:solidFill>
                  <a:schemeClr val="accent6"/>
                </a:solidFill>
              </a:rPr>
              <a:t>, </a:t>
            </a:r>
            <a:r>
              <a:rPr lang="en-US" sz="2000" dirty="0" err="1">
                <a:solidFill>
                  <a:schemeClr val="accent6"/>
                </a:solidFill>
              </a:rPr>
              <a:t>tia</a:t>
            </a:r>
            <a:r>
              <a:rPr lang="en-US" sz="2000" dirty="0">
                <a:solidFill>
                  <a:schemeClr val="accent6"/>
                </a:solidFill>
              </a:rPr>
              <a:t> </a:t>
            </a:r>
            <a:r>
              <a:rPr lang="en-US" sz="2000" dirty="0" err="1">
                <a:solidFill>
                  <a:schemeClr val="accent6"/>
                </a:solidFill>
              </a:rPr>
              <a:t>khúc</a:t>
            </a:r>
            <a:r>
              <a:rPr lang="en-US" sz="2000" dirty="0">
                <a:solidFill>
                  <a:schemeClr val="accent6"/>
                </a:solidFill>
              </a:rPr>
              <a:t> </a:t>
            </a:r>
            <a:r>
              <a:rPr lang="en-US" sz="2000" dirty="0" err="1">
                <a:solidFill>
                  <a:schemeClr val="accent6"/>
                </a:solidFill>
              </a:rPr>
              <a:t>xạ</a:t>
            </a:r>
            <a:r>
              <a:rPr lang="en-US" sz="2000" dirty="0">
                <a:solidFill>
                  <a:schemeClr val="accent6"/>
                </a:solidFill>
              </a:rPr>
              <a:t> so </a:t>
            </a:r>
            <a:r>
              <a:rPr lang="en-US" sz="2000" dirty="0" err="1">
                <a:solidFill>
                  <a:schemeClr val="accent6"/>
                </a:solidFill>
              </a:rPr>
              <a:t>với</a:t>
            </a:r>
            <a:r>
              <a:rPr lang="en-US" sz="2000" dirty="0">
                <a:solidFill>
                  <a:schemeClr val="accent6"/>
                </a:solidFill>
              </a:rPr>
              <a:t> </a:t>
            </a:r>
            <a:r>
              <a:rPr lang="en-US" sz="2000" dirty="0" err="1">
                <a:solidFill>
                  <a:schemeClr val="accent6"/>
                </a:solidFill>
              </a:rPr>
              <a:t>tia</a:t>
            </a:r>
            <a:r>
              <a:rPr lang="en-US" sz="2000" dirty="0">
                <a:solidFill>
                  <a:schemeClr val="accent6"/>
                </a:solidFill>
              </a:rPr>
              <a:t> </a:t>
            </a:r>
            <a:r>
              <a:rPr lang="en-US" sz="2000" dirty="0" err="1">
                <a:solidFill>
                  <a:schemeClr val="accent6"/>
                </a:solidFill>
              </a:rPr>
              <a:t>tới</a:t>
            </a:r>
            <a:endParaRPr lang="en-US" sz="2000" dirty="0">
              <a:solidFill>
                <a:schemeClr val="accent6"/>
              </a:solidFill>
            </a:endParaRPr>
          </a:p>
        </p:txBody>
      </p:sp>
      <p:sp>
        <p:nvSpPr>
          <p:cNvPr id="16" name="Google Shape;310;p38">
            <a:extLst>
              <a:ext uri="{FF2B5EF4-FFF2-40B4-BE49-F238E27FC236}">
                <a16:creationId xmlns:a16="http://schemas.microsoft.com/office/drawing/2014/main" id="{FC003C79-739D-8F53-3E34-E007481D62EE}"/>
              </a:ext>
            </a:extLst>
          </p:cNvPr>
          <p:cNvSpPr txBox="1">
            <a:spLocks/>
          </p:cNvSpPr>
          <p:nvPr/>
        </p:nvSpPr>
        <p:spPr>
          <a:xfrm>
            <a:off x="960288" y="3267593"/>
            <a:ext cx="7544320"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chemeClr val="accent6"/>
                </a:solidFill>
              </a:rPr>
              <a:t>c) Dưới góc tới </a:t>
            </a:r>
            <a:r>
              <a:rPr lang="en-US" sz="2000" dirty="0" err="1">
                <a:solidFill>
                  <a:schemeClr val="accent6"/>
                </a:solidFill>
              </a:rPr>
              <a:t>i</a:t>
            </a:r>
            <a:r>
              <a:rPr lang="vi-VN" sz="2000" dirty="0">
                <a:solidFill>
                  <a:schemeClr val="accent6"/>
                </a:solidFill>
              </a:rPr>
              <a:t> bằng bao nhiêu thì ta bắt đ</a:t>
            </a:r>
            <a:r>
              <a:rPr lang="en-US" sz="2000" dirty="0">
                <a:solidFill>
                  <a:schemeClr val="accent6"/>
                </a:solidFill>
              </a:rPr>
              <a:t>ầ</a:t>
            </a:r>
            <a:r>
              <a:rPr lang="vi-VN" sz="2000" dirty="0">
                <a:solidFill>
                  <a:schemeClr val="accent6"/>
                </a:solidFill>
              </a:rPr>
              <a:t>u không quan sát thấy tia khúc xạ?</a:t>
            </a:r>
            <a:endParaRPr lang="en-US" sz="2000" dirty="0">
              <a:solidFill>
                <a:schemeClr val="accent6"/>
              </a:solidFill>
            </a:endParaRPr>
          </a:p>
          <a:p>
            <a:pPr marL="0" indent="0"/>
            <a:endParaRPr lang="en-US" sz="2000" dirty="0">
              <a:solidFill>
                <a:schemeClr val="accent6"/>
              </a:solidFill>
            </a:endParaRPr>
          </a:p>
        </p:txBody>
      </p:sp>
      <p:sp>
        <p:nvSpPr>
          <p:cNvPr id="3" name="Google Shape;310;p38">
            <a:extLst>
              <a:ext uri="{FF2B5EF4-FFF2-40B4-BE49-F238E27FC236}">
                <a16:creationId xmlns:a16="http://schemas.microsoft.com/office/drawing/2014/main" id="{D92EEE4C-DFB3-D846-7B9C-65CCE8858DF0}"/>
              </a:ext>
            </a:extLst>
          </p:cNvPr>
          <p:cNvSpPr txBox="1">
            <a:spLocks/>
          </p:cNvSpPr>
          <p:nvPr/>
        </p:nvSpPr>
        <p:spPr>
          <a:xfrm>
            <a:off x="960288" y="4121511"/>
            <a:ext cx="7544320"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chemeClr val="accent6"/>
                </a:solidFill>
              </a:rPr>
              <a:t>c)</a:t>
            </a:r>
            <a:r>
              <a:rPr lang="en-US" sz="2000" dirty="0">
                <a:solidFill>
                  <a:schemeClr val="accent6"/>
                </a:solidFill>
              </a:rPr>
              <a:t> </a:t>
            </a:r>
            <a:r>
              <a:rPr lang="vi-VN" sz="2000" dirty="0">
                <a:solidFill>
                  <a:schemeClr val="accent6"/>
                </a:solidFill>
              </a:rPr>
              <a:t>Nếu tiếp tục tăng góc tới</a:t>
            </a:r>
            <a:r>
              <a:rPr lang="en-US" sz="2000" dirty="0">
                <a:solidFill>
                  <a:schemeClr val="accent6"/>
                </a:solidFill>
              </a:rPr>
              <a:t> I </a:t>
            </a:r>
            <a:r>
              <a:rPr lang="vi-VN" sz="2000" dirty="0">
                <a:solidFill>
                  <a:schemeClr val="accent6"/>
                </a:solidFill>
              </a:rPr>
              <a:t>thì tia sáng truyền đi như thế nào?</a:t>
            </a:r>
            <a:endParaRPr lang="en-US" sz="2000" dirty="0">
              <a:solidFill>
                <a:schemeClr val="accent6"/>
              </a:solidFill>
            </a:endParaRPr>
          </a:p>
        </p:txBody>
      </p:sp>
      <p:sp>
        <p:nvSpPr>
          <p:cNvPr id="4" name="Google Shape;247;p34">
            <a:extLst>
              <a:ext uri="{FF2B5EF4-FFF2-40B4-BE49-F238E27FC236}">
                <a16:creationId xmlns:a16="http://schemas.microsoft.com/office/drawing/2014/main" id="{06797688-0634-9AC1-F1B4-E4EFC7A06BCD}"/>
              </a:ext>
            </a:extLst>
          </p:cNvPr>
          <p:cNvSpPr txBox="1">
            <a:spLocks/>
          </p:cNvSpPr>
          <p:nvPr/>
        </p:nvSpPr>
        <p:spPr>
          <a:xfrm>
            <a:off x="86434" y="105351"/>
            <a:ext cx="3871370"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latin typeface="Fira Sans Condensed Medium" panose="020B0603050000020004" pitchFamily="34" charset="0"/>
              </a:rPr>
              <a:t>III.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4000"/>
                                  </p:iterate>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1280"/>
                            </p:stCondLst>
                            <p:childTnLst>
                              <p:par>
                                <p:cTn id="9" presetID="22" presetClass="entr" presetSubtype="8" fill="hold" grpId="0" nodeType="afterEffect">
                                  <p:stCondLst>
                                    <p:cond delay="0"/>
                                  </p:stCondLst>
                                  <p:iterate type="lt">
                                    <p:tmPct val="4000"/>
                                  </p:iterate>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3040"/>
                            </p:stCondLst>
                            <p:childTnLst>
                              <p:par>
                                <p:cTn id="13" presetID="22" presetClass="entr" presetSubtype="8" fill="hold" grpId="0" nodeType="afterEffect">
                                  <p:stCondLst>
                                    <p:cond delay="0"/>
                                  </p:stCondLst>
                                  <p:iterate type="lt">
                                    <p:tmPct val="4000"/>
                                  </p:iterate>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4520"/>
                            </p:stCondLst>
                            <p:childTnLst>
                              <p:par>
                                <p:cTn id="17" presetID="22" presetClass="entr" presetSubtype="8" fill="hold" grpId="0" nodeType="afterEffect">
                                  <p:stCondLst>
                                    <p:cond delay="0"/>
                                  </p:stCondLst>
                                  <p:iterate type="lt">
                                    <p:tmPct val="400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par>
                          <p:cTn id="20" fill="hold">
                            <p:stCondLst>
                              <p:cond delay="6240"/>
                            </p:stCondLst>
                            <p:childTnLst>
                              <p:par>
                                <p:cTn id="21" presetID="22" presetClass="entr" presetSubtype="8" fill="hold" grpId="0" nodeType="afterEffect">
                                  <p:stCondLst>
                                    <p:cond delay="0"/>
                                  </p:stCondLst>
                                  <p:iterate type="lt">
                                    <p:tmPct val="4000"/>
                                  </p:iterate>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20" name="Picture 19">
            <a:extLst>
              <a:ext uri="{FF2B5EF4-FFF2-40B4-BE49-F238E27FC236}">
                <a16:creationId xmlns:a16="http://schemas.microsoft.com/office/drawing/2014/main" id="{3A6BBAD5-26AF-CB26-7500-ED8D5D8217E9}"/>
              </a:ext>
            </a:extLst>
          </p:cNvPr>
          <p:cNvPicPr>
            <a:picLocks noChangeAspect="1"/>
          </p:cNvPicPr>
          <p:nvPr/>
        </p:nvPicPr>
        <p:blipFill rotWithShape="1">
          <a:blip r:embed="rId3"/>
          <a:srcRect l="1104" t="1988" r="1104"/>
          <a:stretch/>
        </p:blipFill>
        <p:spPr>
          <a:xfrm>
            <a:off x="4086428" y="895372"/>
            <a:ext cx="4649487" cy="3998495"/>
          </a:xfrm>
          <a:prstGeom prst="rect">
            <a:avLst/>
          </a:prstGeom>
        </p:spPr>
      </p:pic>
      <p:sp>
        <p:nvSpPr>
          <p:cNvPr id="311" name="Google Shape;311;p38"/>
          <p:cNvSpPr/>
          <p:nvPr/>
        </p:nvSpPr>
        <p:spPr>
          <a:xfrm flipH="1">
            <a:off x="8245714" y="4320505"/>
            <a:ext cx="567000" cy="5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grpSp>
        <p:nvGrpSpPr>
          <p:cNvPr id="26" name="Group 25">
            <a:extLst>
              <a:ext uri="{FF2B5EF4-FFF2-40B4-BE49-F238E27FC236}">
                <a16:creationId xmlns:a16="http://schemas.microsoft.com/office/drawing/2014/main" id="{57C3A399-9ECC-4B16-C96E-27C896AEAA03}"/>
              </a:ext>
            </a:extLst>
          </p:cNvPr>
          <p:cNvGrpSpPr/>
          <p:nvPr/>
        </p:nvGrpSpPr>
        <p:grpSpPr>
          <a:xfrm>
            <a:off x="114837" y="698239"/>
            <a:ext cx="665528" cy="214686"/>
            <a:chOff x="1863176" y="2014430"/>
            <a:chExt cx="745960" cy="240632"/>
          </a:xfrm>
        </p:grpSpPr>
        <p:sp>
          <p:nvSpPr>
            <p:cNvPr id="27" name="Arrow: Pentagon 26">
              <a:extLst>
                <a:ext uri="{FF2B5EF4-FFF2-40B4-BE49-F238E27FC236}">
                  <a16:creationId xmlns:a16="http://schemas.microsoft.com/office/drawing/2014/main" id="{8141AACD-CF94-9B6B-396E-8A95037DB9E3}"/>
                </a:ext>
              </a:extLst>
            </p:cNvPr>
            <p:cNvSpPr/>
            <p:nvPr/>
          </p:nvSpPr>
          <p:spPr>
            <a:xfrm>
              <a:off x="1863176" y="2014430"/>
              <a:ext cx="598141" cy="240632"/>
            </a:xfrm>
            <a:prstGeom prst="homePlate">
              <a:avLst>
                <a:gd name="adj" fmla="val 41428"/>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Chevron 27">
              <a:extLst>
                <a:ext uri="{FF2B5EF4-FFF2-40B4-BE49-F238E27FC236}">
                  <a16:creationId xmlns:a16="http://schemas.microsoft.com/office/drawing/2014/main" id="{99CB38C1-8616-E8AA-8340-3D80C52D0605}"/>
                </a:ext>
              </a:extLst>
            </p:cNvPr>
            <p:cNvSpPr/>
            <p:nvPr/>
          </p:nvSpPr>
          <p:spPr>
            <a:xfrm>
              <a:off x="2433817" y="2014430"/>
              <a:ext cx="175319" cy="240632"/>
            </a:xfrm>
            <a:prstGeom prst="chevron">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Google Shape;247;p34">
            <a:extLst>
              <a:ext uri="{FF2B5EF4-FFF2-40B4-BE49-F238E27FC236}">
                <a16:creationId xmlns:a16="http://schemas.microsoft.com/office/drawing/2014/main" id="{998397E6-1BC6-A92A-F5BD-317D4865C5BA}"/>
              </a:ext>
            </a:extLst>
          </p:cNvPr>
          <p:cNvSpPr txBox="1">
            <a:spLocks/>
          </p:cNvSpPr>
          <p:nvPr/>
        </p:nvSpPr>
        <p:spPr>
          <a:xfrm>
            <a:off x="780364" y="584288"/>
            <a:ext cx="2725981"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800" dirty="0">
                <a:latin typeface="Fira Sans Condensed Medium" panose="020B0603050000020004" pitchFamily="34" charset="0"/>
              </a:rPr>
              <a:t>KẾT QUẢ THÍ NGHIỆM</a:t>
            </a:r>
          </a:p>
        </p:txBody>
      </p:sp>
      <p:sp>
        <p:nvSpPr>
          <p:cNvPr id="30" name="Google Shape;310;p38">
            <a:extLst>
              <a:ext uri="{FF2B5EF4-FFF2-40B4-BE49-F238E27FC236}">
                <a16:creationId xmlns:a16="http://schemas.microsoft.com/office/drawing/2014/main" id="{E2696A5B-C486-679E-A0BA-F15813536F1F}"/>
              </a:ext>
            </a:extLst>
          </p:cNvPr>
          <p:cNvSpPr txBox="1">
            <a:spLocks/>
          </p:cNvSpPr>
          <p:nvPr/>
        </p:nvSpPr>
        <p:spPr>
          <a:xfrm>
            <a:off x="497773" y="1633132"/>
            <a:ext cx="3511856" cy="23957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1900" dirty="0"/>
              <a:t>K</a:t>
            </a:r>
            <a:r>
              <a:rPr lang="vi-VN" sz="1900" dirty="0"/>
              <a:t>hi tia sáng truyền từ thuỷ tinh sang không khí dưới góc tới x</a:t>
            </a:r>
            <a:r>
              <a:rPr lang="en-US" sz="1900" dirty="0"/>
              <a:t>ấ</a:t>
            </a:r>
            <a:r>
              <a:rPr lang="vi-VN" sz="1900" dirty="0"/>
              <a:t>p xỉ 42° </a:t>
            </a:r>
            <a:r>
              <a:rPr lang="en-US" sz="1900" dirty="0" err="1"/>
              <a:t>thì</a:t>
            </a:r>
            <a:r>
              <a:rPr lang="en-US" sz="1900" dirty="0"/>
              <a:t> </a:t>
            </a:r>
            <a:r>
              <a:rPr lang="vi-VN" sz="1900" dirty="0"/>
              <a:t>tia phản xạ rất sáng, tia khúc xạ r</a:t>
            </a:r>
            <a:r>
              <a:rPr lang="en-US" sz="1900" dirty="0"/>
              <a:t>ấ</a:t>
            </a:r>
            <a:r>
              <a:rPr lang="vi-VN" sz="1900" dirty="0"/>
              <a:t>t mờ, nằm gần sát mặt phẳng phân cách</a:t>
            </a:r>
            <a:endParaRPr lang="en-US" sz="1900" dirty="0"/>
          </a:p>
        </p:txBody>
      </p:sp>
      <p:sp>
        <p:nvSpPr>
          <p:cNvPr id="2" name="Google Shape;247;p34">
            <a:extLst>
              <a:ext uri="{FF2B5EF4-FFF2-40B4-BE49-F238E27FC236}">
                <a16:creationId xmlns:a16="http://schemas.microsoft.com/office/drawing/2014/main" id="{148212CA-8B77-1D94-C90A-DEF34451AD38}"/>
              </a:ext>
            </a:extLst>
          </p:cNvPr>
          <p:cNvSpPr txBox="1">
            <a:spLocks/>
          </p:cNvSpPr>
          <p:nvPr/>
        </p:nvSpPr>
        <p:spPr>
          <a:xfrm>
            <a:off x="86434" y="105351"/>
            <a:ext cx="3871370"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latin typeface="Fira Sans Condensed Medium" panose="020B0603050000020004" pitchFamily="34" charset="0"/>
              </a:rPr>
              <a:t>III.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randombar(horizont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randombar(horizontal)">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29" name="Picture 28">
            <a:extLst>
              <a:ext uri="{FF2B5EF4-FFF2-40B4-BE49-F238E27FC236}">
                <a16:creationId xmlns:a16="http://schemas.microsoft.com/office/drawing/2014/main" id="{59CC1D59-D7D9-90DC-F3DF-051680FF5BC1}"/>
              </a:ext>
            </a:extLst>
          </p:cNvPr>
          <p:cNvPicPr>
            <a:picLocks noChangeAspect="1"/>
          </p:cNvPicPr>
          <p:nvPr/>
        </p:nvPicPr>
        <p:blipFill rotWithShape="1">
          <a:blip r:embed="rId3"/>
          <a:srcRect l="2034" t="3762" r="1340" b="122"/>
          <a:stretch/>
        </p:blipFill>
        <p:spPr>
          <a:xfrm>
            <a:off x="429726" y="1058276"/>
            <a:ext cx="4512769" cy="3829229"/>
          </a:xfrm>
          <a:prstGeom prst="rect">
            <a:avLst/>
          </a:prstGeom>
        </p:spPr>
      </p:pic>
      <p:grpSp>
        <p:nvGrpSpPr>
          <p:cNvPr id="341" name="Google Shape;341;p41"/>
          <p:cNvGrpSpPr/>
          <p:nvPr/>
        </p:nvGrpSpPr>
        <p:grpSpPr>
          <a:xfrm>
            <a:off x="429726" y="4320505"/>
            <a:ext cx="1049020" cy="567000"/>
            <a:chOff x="429726" y="4320505"/>
            <a:chExt cx="1049020" cy="567000"/>
          </a:xfrm>
        </p:grpSpPr>
        <p:sp>
          <p:nvSpPr>
            <p:cNvPr id="342" name="Google Shape;342;p41"/>
            <p:cNvSpPr/>
            <p:nvPr/>
          </p:nvSpPr>
          <p:spPr>
            <a:xfrm flipH="1">
              <a:off x="429726" y="4320505"/>
              <a:ext cx="567000" cy="5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343" name="Google Shape;343;p41"/>
            <p:cNvSpPr/>
            <p:nvPr/>
          </p:nvSpPr>
          <p:spPr>
            <a:xfrm flipH="1">
              <a:off x="720921" y="4554687"/>
              <a:ext cx="757826" cy="9860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nvGrpSpPr>
          <p:cNvPr id="22" name="Group 21">
            <a:extLst>
              <a:ext uri="{FF2B5EF4-FFF2-40B4-BE49-F238E27FC236}">
                <a16:creationId xmlns:a16="http://schemas.microsoft.com/office/drawing/2014/main" id="{B02E5D52-E747-C858-7C0F-1390D62483B5}"/>
              </a:ext>
            </a:extLst>
          </p:cNvPr>
          <p:cNvGrpSpPr/>
          <p:nvPr/>
        </p:nvGrpSpPr>
        <p:grpSpPr>
          <a:xfrm>
            <a:off x="114837" y="604156"/>
            <a:ext cx="665528" cy="214686"/>
            <a:chOff x="1863176" y="2014430"/>
            <a:chExt cx="745960" cy="240632"/>
          </a:xfrm>
        </p:grpSpPr>
        <p:sp>
          <p:nvSpPr>
            <p:cNvPr id="23" name="Arrow: Pentagon 22">
              <a:extLst>
                <a:ext uri="{FF2B5EF4-FFF2-40B4-BE49-F238E27FC236}">
                  <a16:creationId xmlns:a16="http://schemas.microsoft.com/office/drawing/2014/main" id="{EA542DE4-8EA3-06AE-C111-60EE5EA410E9}"/>
                </a:ext>
              </a:extLst>
            </p:cNvPr>
            <p:cNvSpPr/>
            <p:nvPr/>
          </p:nvSpPr>
          <p:spPr>
            <a:xfrm>
              <a:off x="1863176" y="2014430"/>
              <a:ext cx="598141" cy="240632"/>
            </a:xfrm>
            <a:prstGeom prst="homePlate">
              <a:avLst>
                <a:gd name="adj" fmla="val 41428"/>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Chevron 23">
              <a:extLst>
                <a:ext uri="{FF2B5EF4-FFF2-40B4-BE49-F238E27FC236}">
                  <a16:creationId xmlns:a16="http://schemas.microsoft.com/office/drawing/2014/main" id="{49AA6C2C-3659-B5C0-01D8-88A62B158B98}"/>
                </a:ext>
              </a:extLst>
            </p:cNvPr>
            <p:cNvSpPr/>
            <p:nvPr/>
          </p:nvSpPr>
          <p:spPr>
            <a:xfrm>
              <a:off x="2433817" y="2014430"/>
              <a:ext cx="175319" cy="240632"/>
            </a:xfrm>
            <a:prstGeom prst="chevron">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Google Shape;247;p34">
            <a:extLst>
              <a:ext uri="{FF2B5EF4-FFF2-40B4-BE49-F238E27FC236}">
                <a16:creationId xmlns:a16="http://schemas.microsoft.com/office/drawing/2014/main" id="{5BE71E49-7D0F-1C83-3894-52D7022F3F3A}"/>
              </a:ext>
            </a:extLst>
          </p:cNvPr>
          <p:cNvSpPr txBox="1">
            <a:spLocks/>
          </p:cNvSpPr>
          <p:nvPr/>
        </p:nvSpPr>
        <p:spPr>
          <a:xfrm>
            <a:off x="780364" y="490205"/>
            <a:ext cx="2725981"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800" dirty="0">
                <a:latin typeface="Fira Sans Condensed Medium" panose="020B0603050000020004" pitchFamily="34" charset="0"/>
              </a:rPr>
              <a:t>KẾT QUẢ THÍ NGHIỆM</a:t>
            </a:r>
          </a:p>
        </p:txBody>
      </p:sp>
      <p:sp>
        <p:nvSpPr>
          <p:cNvPr id="26" name="Google Shape;310;p38">
            <a:extLst>
              <a:ext uri="{FF2B5EF4-FFF2-40B4-BE49-F238E27FC236}">
                <a16:creationId xmlns:a16="http://schemas.microsoft.com/office/drawing/2014/main" id="{5441AC65-BB04-9866-A7FB-B3933FC4E659}"/>
              </a:ext>
            </a:extLst>
          </p:cNvPr>
          <p:cNvSpPr txBox="1">
            <a:spLocks/>
          </p:cNvSpPr>
          <p:nvPr/>
        </p:nvSpPr>
        <p:spPr>
          <a:xfrm>
            <a:off x="5276795" y="1413125"/>
            <a:ext cx="3561234" cy="28385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50000"/>
              </a:lnSpc>
              <a:buClr>
                <a:schemeClr val="dk1"/>
              </a:buClr>
              <a:buSzPts val="1400"/>
              <a:buFont typeface="DM Sans"/>
              <a:buNone/>
              <a:defRPr sz="1900">
                <a:solidFill>
                  <a:schemeClr val="dk1"/>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dirty="0"/>
              <a:t>Nếu tiếp tục tăng góc tới thì ta không còn quan sát thấy tia khúc xạ mà chỉ còn thấy tia phản xạ, toàn bộ tia tới bị phản xạ tại mặt phẳng phân cách giữa bản bán trụ và không khí</a:t>
            </a:r>
            <a:endParaRPr lang="en-US" dirty="0"/>
          </a:p>
        </p:txBody>
      </p:sp>
      <p:sp>
        <p:nvSpPr>
          <p:cNvPr id="2" name="Google Shape;247;p34">
            <a:extLst>
              <a:ext uri="{FF2B5EF4-FFF2-40B4-BE49-F238E27FC236}">
                <a16:creationId xmlns:a16="http://schemas.microsoft.com/office/drawing/2014/main" id="{801C7FD4-BABF-B4BD-40C7-197C2CA9915D}"/>
              </a:ext>
            </a:extLst>
          </p:cNvPr>
          <p:cNvSpPr txBox="1">
            <a:spLocks/>
          </p:cNvSpPr>
          <p:nvPr/>
        </p:nvSpPr>
        <p:spPr>
          <a:xfrm>
            <a:off x="86434" y="105351"/>
            <a:ext cx="3871370"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latin typeface="Fira Sans Condensed Medium" panose="020B0603050000020004" pitchFamily="34" charset="0"/>
              </a:rPr>
              <a:t>III.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randombar(horizontal)">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2" name="Google Shape;273;p35">
            <a:extLst>
              <a:ext uri="{FF2B5EF4-FFF2-40B4-BE49-F238E27FC236}">
                <a16:creationId xmlns:a16="http://schemas.microsoft.com/office/drawing/2014/main" id="{629F599B-1C26-F01A-AC49-1BA3CCA82444}"/>
              </a:ext>
            </a:extLst>
          </p:cNvPr>
          <p:cNvPicPr preferRelativeResize="0"/>
          <p:nvPr/>
        </p:nvPicPr>
        <p:blipFill rotWithShape="1">
          <a:blip r:embed="rId3">
            <a:alphaModFix/>
          </a:blip>
          <a:srcRect l="8745" t="31645" r="6350" b="43092"/>
          <a:stretch/>
        </p:blipFill>
        <p:spPr>
          <a:xfrm>
            <a:off x="-48126" y="3330101"/>
            <a:ext cx="9143997" cy="1813399"/>
          </a:xfrm>
          <a:prstGeom prst="rect">
            <a:avLst/>
          </a:prstGeom>
          <a:noFill/>
          <a:ln>
            <a:noFill/>
          </a:ln>
        </p:spPr>
      </p:pic>
      <p:sp>
        <p:nvSpPr>
          <p:cNvPr id="325" name="Google Shape;325;p40"/>
          <p:cNvSpPr txBox="1">
            <a:spLocks noGrp="1"/>
          </p:cNvSpPr>
          <p:nvPr>
            <p:ph type="title"/>
          </p:nvPr>
        </p:nvSpPr>
        <p:spPr>
          <a:xfrm>
            <a:off x="2683811" y="237004"/>
            <a:ext cx="3776373"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dirty="0"/>
              <a:t>PHIẾU HỌC TẬP</a:t>
            </a:r>
          </a:p>
        </p:txBody>
      </p:sp>
      <p:sp>
        <p:nvSpPr>
          <p:cNvPr id="14" name="Google Shape;310;p38">
            <a:extLst>
              <a:ext uri="{FF2B5EF4-FFF2-40B4-BE49-F238E27FC236}">
                <a16:creationId xmlns:a16="http://schemas.microsoft.com/office/drawing/2014/main" id="{60F13E4F-11F8-77C3-CCAC-A1F73085493F}"/>
              </a:ext>
            </a:extLst>
          </p:cNvPr>
          <p:cNvSpPr txBox="1">
            <a:spLocks/>
          </p:cNvSpPr>
          <p:nvPr/>
        </p:nvSpPr>
        <p:spPr>
          <a:xfrm>
            <a:off x="114837" y="1298778"/>
            <a:ext cx="5955995"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15000"/>
              </a:lnSpc>
              <a:buClr>
                <a:schemeClr val="dk1"/>
              </a:buClr>
              <a:buSzPts val="1400"/>
              <a:buFont typeface="DM Sans"/>
              <a:buNone/>
              <a:defRPr sz="2000">
                <a:solidFill>
                  <a:schemeClr val="accent6"/>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dirty="0">
                <a:solidFill>
                  <a:srgbClr val="002060"/>
                </a:solidFill>
              </a:rPr>
              <a:t>a)</a:t>
            </a:r>
            <a:r>
              <a:rPr lang="en-US" dirty="0">
                <a:solidFill>
                  <a:srgbClr val="002060"/>
                </a:solidFill>
              </a:rPr>
              <a:t> </a:t>
            </a:r>
            <a:r>
              <a:rPr lang="vi-VN" dirty="0">
                <a:solidFill>
                  <a:srgbClr val="002060"/>
                </a:solidFill>
              </a:rPr>
              <a:t>Chiết suất của môi trường chứa tia tới</a:t>
            </a:r>
            <a:r>
              <a:rPr lang="en-US" dirty="0">
                <a:solidFill>
                  <a:srgbClr val="002060"/>
                </a:solidFill>
              </a:rPr>
              <a:t> (1,52) </a:t>
            </a:r>
            <a:r>
              <a:rPr lang="vi-VN" dirty="0">
                <a:solidFill>
                  <a:srgbClr val="002060"/>
                </a:solidFill>
              </a:rPr>
              <a:t> lớn hơn môi trường chứa tia khúc xạ</a:t>
            </a:r>
            <a:r>
              <a:rPr lang="en-US" dirty="0">
                <a:solidFill>
                  <a:srgbClr val="002060"/>
                </a:solidFill>
              </a:rPr>
              <a:t> (1, 000293)</a:t>
            </a:r>
            <a:r>
              <a:rPr lang="vi-VN" dirty="0">
                <a:solidFill>
                  <a:srgbClr val="002060"/>
                </a:solidFill>
              </a:rPr>
              <a:t>.</a:t>
            </a:r>
            <a:endParaRPr lang="en-US" dirty="0">
              <a:solidFill>
                <a:srgbClr val="002060"/>
              </a:solidFill>
            </a:endParaRPr>
          </a:p>
        </p:txBody>
      </p:sp>
      <p:sp>
        <p:nvSpPr>
          <p:cNvPr id="15" name="Google Shape;310;p38">
            <a:extLst>
              <a:ext uri="{FF2B5EF4-FFF2-40B4-BE49-F238E27FC236}">
                <a16:creationId xmlns:a16="http://schemas.microsoft.com/office/drawing/2014/main" id="{64FA5A5A-08B8-9CD4-EEAC-A7E38382E2DC}"/>
              </a:ext>
            </a:extLst>
          </p:cNvPr>
          <p:cNvSpPr txBox="1">
            <a:spLocks/>
          </p:cNvSpPr>
          <p:nvPr/>
        </p:nvSpPr>
        <p:spPr>
          <a:xfrm>
            <a:off x="114837" y="2109838"/>
            <a:ext cx="5659563"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rgbClr val="002060"/>
                </a:solidFill>
              </a:rPr>
              <a:t>b) </a:t>
            </a:r>
            <a:r>
              <a:rPr lang="en-US" sz="2000" dirty="0">
                <a:solidFill>
                  <a:srgbClr val="002060"/>
                </a:solidFill>
              </a:rPr>
              <a:t>Khi </a:t>
            </a:r>
            <a:r>
              <a:rPr lang="en-US" sz="2000" dirty="0" err="1">
                <a:solidFill>
                  <a:srgbClr val="002060"/>
                </a:solidFill>
              </a:rPr>
              <a:t>tăng</a:t>
            </a:r>
            <a:r>
              <a:rPr lang="en-US" sz="2000" dirty="0">
                <a:solidFill>
                  <a:srgbClr val="002060"/>
                </a:solidFill>
              </a:rPr>
              <a:t> </a:t>
            </a:r>
            <a:r>
              <a:rPr lang="en-US" sz="2000" dirty="0" err="1">
                <a:solidFill>
                  <a:srgbClr val="002060"/>
                </a:solidFill>
              </a:rPr>
              <a:t>dần</a:t>
            </a:r>
            <a:r>
              <a:rPr lang="en-US" sz="2000" dirty="0">
                <a:solidFill>
                  <a:srgbClr val="002060"/>
                </a:solidFill>
              </a:rPr>
              <a:t> </a:t>
            </a:r>
            <a:r>
              <a:rPr lang="en-US" sz="2000" dirty="0" err="1">
                <a:solidFill>
                  <a:srgbClr val="002060"/>
                </a:solidFill>
              </a:rPr>
              <a:t>góc</a:t>
            </a:r>
            <a:r>
              <a:rPr lang="en-US" sz="2000" dirty="0">
                <a:solidFill>
                  <a:srgbClr val="002060"/>
                </a:solidFill>
              </a:rPr>
              <a:t> </a:t>
            </a:r>
            <a:r>
              <a:rPr lang="en-US" sz="2000" dirty="0" err="1">
                <a:solidFill>
                  <a:srgbClr val="002060"/>
                </a:solidFill>
              </a:rPr>
              <a:t>tới</a:t>
            </a:r>
            <a:r>
              <a:rPr lang="en-US" sz="2000" dirty="0">
                <a:solidFill>
                  <a:srgbClr val="002060"/>
                </a:solidFill>
              </a:rPr>
              <a:t>, </a:t>
            </a:r>
            <a:r>
              <a:rPr lang="en-US" sz="2000" dirty="0" err="1">
                <a:solidFill>
                  <a:srgbClr val="002060"/>
                </a:solidFill>
              </a:rPr>
              <a:t>tia</a:t>
            </a:r>
            <a:r>
              <a:rPr lang="en-US" sz="2000" dirty="0">
                <a:solidFill>
                  <a:srgbClr val="002060"/>
                </a:solidFill>
              </a:rPr>
              <a:t> </a:t>
            </a:r>
            <a:r>
              <a:rPr lang="en-US" sz="2000" dirty="0" err="1">
                <a:solidFill>
                  <a:srgbClr val="002060"/>
                </a:solidFill>
              </a:rPr>
              <a:t>khúc</a:t>
            </a:r>
            <a:r>
              <a:rPr lang="en-US" sz="2000" dirty="0">
                <a:solidFill>
                  <a:srgbClr val="002060"/>
                </a:solidFill>
              </a:rPr>
              <a:t> </a:t>
            </a:r>
            <a:r>
              <a:rPr lang="en-US" sz="2000" dirty="0" err="1">
                <a:solidFill>
                  <a:srgbClr val="002060"/>
                </a:solidFill>
              </a:rPr>
              <a:t>xạ</a:t>
            </a:r>
            <a:r>
              <a:rPr lang="en-US" sz="2000" dirty="0">
                <a:solidFill>
                  <a:srgbClr val="002060"/>
                </a:solidFill>
              </a:rPr>
              <a:t> </a:t>
            </a:r>
            <a:r>
              <a:rPr lang="en-US" sz="2000" dirty="0" err="1">
                <a:solidFill>
                  <a:srgbClr val="002060"/>
                </a:solidFill>
              </a:rPr>
              <a:t>mờ</a:t>
            </a:r>
            <a:r>
              <a:rPr lang="en-US" sz="2000" dirty="0">
                <a:solidFill>
                  <a:srgbClr val="002060"/>
                </a:solidFill>
              </a:rPr>
              <a:t> </a:t>
            </a:r>
            <a:r>
              <a:rPr lang="en-US" sz="2000" dirty="0" err="1">
                <a:solidFill>
                  <a:srgbClr val="002060"/>
                </a:solidFill>
              </a:rPr>
              <a:t>dần</a:t>
            </a:r>
            <a:r>
              <a:rPr lang="en-US" sz="2000" dirty="0">
                <a:solidFill>
                  <a:srgbClr val="002060"/>
                </a:solidFill>
              </a:rPr>
              <a:t>, </a:t>
            </a:r>
            <a:r>
              <a:rPr lang="en-US" sz="2000" dirty="0" err="1">
                <a:solidFill>
                  <a:srgbClr val="002060"/>
                </a:solidFill>
              </a:rPr>
              <a:t>tia</a:t>
            </a:r>
            <a:r>
              <a:rPr lang="en-US" sz="2000" dirty="0">
                <a:solidFill>
                  <a:srgbClr val="002060"/>
                </a:solidFill>
              </a:rPr>
              <a:t> </a:t>
            </a:r>
            <a:r>
              <a:rPr lang="en-US" sz="2000" dirty="0" err="1">
                <a:solidFill>
                  <a:srgbClr val="002060"/>
                </a:solidFill>
              </a:rPr>
              <a:t>phản</a:t>
            </a:r>
            <a:r>
              <a:rPr lang="en-US" sz="2000" dirty="0">
                <a:solidFill>
                  <a:srgbClr val="002060"/>
                </a:solidFill>
              </a:rPr>
              <a:t> </a:t>
            </a:r>
            <a:r>
              <a:rPr lang="en-US" sz="2000" dirty="0" err="1">
                <a:solidFill>
                  <a:srgbClr val="002060"/>
                </a:solidFill>
              </a:rPr>
              <a:t>xạ</a:t>
            </a:r>
            <a:r>
              <a:rPr lang="en-US" sz="2000" dirty="0">
                <a:solidFill>
                  <a:srgbClr val="002060"/>
                </a:solidFill>
              </a:rPr>
              <a:t> </a:t>
            </a:r>
            <a:r>
              <a:rPr lang="en-US" sz="2000" dirty="0" err="1">
                <a:solidFill>
                  <a:srgbClr val="002060"/>
                </a:solidFill>
              </a:rPr>
              <a:t>sáng</a:t>
            </a:r>
            <a:r>
              <a:rPr lang="en-US" sz="2000" dirty="0">
                <a:solidFill>
                  <a:srgbClr val="002060"/>
                </a:solidFill>
              </a:rPr>
              <a:t> </a:t>
            </a:r>
            <a:r>
              <a:rPr lang="en-US" sz="2000" dirty="0" err="1">
                <a:solidFill>
                  <a:srgbClr val="002060"/>
                </a:solidFill>
              </a:rPr>
              <a:t>dần</a:t>
            </a:r>
            <a:endParaRPr lang="en-US" sz="2000" dirty="0">
              <a:solidFill>
                <a:srgbClr val="002060"/>
              </a:solidFill>
            </a:endParaRPr>
          </a:p>
        </p:txBody>
      </p:sp>
      <p:sp>
        <p:nvSpPr>
          <p:cNvPr id="16" name="Google Shape;310;p38">
            <a:extLst>
              <a:ext uri="{FF2B5EF4-FFF2-40B4-BE49-F238E27FC236}">
                <a16:creationId xmlns:a16="http://schemas.microsoft.com/office/drawing/2014/main" id="{FC003C79-739D-8F53-3E34-E007481D62EE}"/>
              </a:ext>
            </a:extLst>
          </p:cNvPr>
          <p:cNvSpPr txBox="1">
            <a:spLocks/>
          </p:cNvSpPr>
          <p:nvPr/>
        </p:nvSpPr>
        <p:spPr>
          <a:xfrm>
            <a:off x="114837" y="2997641"/>
            <a:ext cx="5832363"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15000"/>
              </a:lnSpc>
              <a:buClr>
                <a:schemeClr val="dk1"/>
              </a:buClr>
              <a:buSzPts val="1400"/>
              <a:buFont typeface="DM Sans"/>
              <a:buNone/>
              <a:defRPr sz="2000">
                <a:solidFill>
                  <a:srgbClr val="002060"/>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dirty="0"/>
              <a:t>c) Dưới góc tới </a:t>
            </a:r>
            <a:r>
              <a:rPr lang="en-US" dirty="0" err="1"/>
              <a:t>i</a:t>
            </a:r>
            <a:r>
              <a:rPr lang="vi-VN" dirty="0"/>
              <a:t> </a:t>
            </a:r>
            <a:r>
              <a:rPr lang="en-US" dirty="0" err="1"/>
              <a:t>xấp</a:t>
            </a:r>
            <a:r>
              <a:rPr lang="en-US" dirty="0"/>
              <a:t> </a:t>
            </a:r>
            <a:r>
              <a:rPr lang="en-US" dirty="0" err="1"/>
              <a:t>xỉ</a:t>
            </a:r>
            <a:r>
              <a:rPr lang="en-US" dirty="0"/>
              <a:t> 42o</a:t>
            </a:r>
            <a:r>
              <a:rPr lang="vi-VN" dirty="0"/>
              <a:t> thì ta bắt đ</a:t>
            </a:r>
            <a:r>
              <a:rPr lang="en-US" dirty="0"/>
              <a:t>ầ</a:t>
            </a:r>
            <a:r>
              <a:rPr lang="vi-VN" dirty="0"/>
              <a:t>u không quan sát thấy tia khúc xạ</a:t>
            </a:r>
            <a:endParaRPr lang="en-US" dirty="0"/>
          </a:p>
        </p:txBody>
      </p:sp>
      <p:sp>
        <p:nvSpPr>
          <p:cNvPr id="3" name="Google Shape;310;p38">
            <a:extLst>
              <a:ext uri="{FF2B5EF4-FFF2-40B4-BE49-F238E27FC236}">
                <a16:creationId xmlns:a16="http://schemas.microsoft.com/office/drawing/2014/main" id="{D92EEE4C-DFB3-D846-7B9C-65CCE8858DF0}"/>
              </a:ext>
            </a:extLst>
          </p:cNvPr>
          <p:cNvSpPr txBox="1">
            <a:spLocks/>
          </p:cNvSpPr>
          <p:nvPr/>
        </p:nvSpPr>
        <p:spPr>
          <a:xfrm>
            <a:off x="114837" y="3868945"/>
            <a:ext cx="5659563"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15000"/>
              </a:lnSpc>
              <a:buClr>
                <a:schemeClr val="dk1"/>
              </a:buClr>
              <a:buSzPts val="1400"/>
              <a:buFont typeface="DM Sans"/>
              <a:buNone/>
              <a:defRPr sz="2000">
                <a:solidFill>
                  <a:srgbClr val="002060"/>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en-US" dirty="0"/>
              <a:t>d</a:t>
            </a:r>
            <a:r>
              <a:rPr lang="vi-VN" dirty="0"/>
              <a:t>)</a:t>
            </a:r>
            <a:r>
              <a:rPr lang="en-US" dirty="0"/>
              <a:t> </a:t>
            </a:r>
            <a:r>
              <a:rPr lang="vi-VN" dirty="0"/>
              <a:t>Nếu tiếp tục tăng góc tới</a:t>
            </a:r>
            <a:r>
              <a:rPr lang="en-US" dirty="0"/>
              <a:t> </a:t>
            </a:r>
            <a:r>
              <a:rPr lang="en-US" dirty="0" err="1"/>
              <a:t>i</a:t>
            </a:r>
            <a:r>
              <a:rPr lang="en-US" dirty="0"/>
              <a:t> </a:t>
            </a:r>
            <a:r>
              <a:rPr lang="vi-VN" dirty="0"/>
              <a:t>thì tia sáng </a:t>
            </a:r>
            <a:r>
              <a:rPr lang="en-US" dirty="0" err="1"/>
              <a:t>phản</a:t>
            </a:r>
            <a:r>
              <a:rPr lang="en-US" dirty="0"/>
              <a:t> </a:t>
            </a:r>
            <a:r>
              <a:rPr lang="en-US" dirty="0" err="1"/>
              <a:t>xạ</a:t>
            </a:r>
            <a:r>
              <a:rPr lang="en-US" dirty="0"/>
              <a:t> </a:t>
            </a:r>
            <a:r>
              <a:rPr lang="en-US" dirty="0" err="1"/>
              <a:t>hoàn</a:t>
            </a:r>
            <a:r>
              <a:rPr lang="en-US" dirty="0"/>
              <a:t> </a:t>
            </a:r>
            <a:r>
              <a:rPr lang="en-US" dirty="0" err="1"/>
              <a:t>toàn</a:t>
            </a:r>
            <a:endParaRPr lang="en-US" dirty="0"/>
          </a:p>
        </p:txBody>
      </p:sp>
      <p:pic>
        <p:nvPicPr>
          <p:cNvPr id="5" name="Picture 4">
            <a:extLst>
              <a:ext uri="{FF2B5EF4-FFF2-40B4-BE49-F238E27FC236}">
                <a16:creationId xmlns:a16="http://schemas.microsoft.com/office/drawing/2014/main" id="{DD19DA6D-DB54-108B-44DC-A972F8FBC7D1}"/>
              </a:ext>
            </a:extLst>
          </p:cNvPr>
          <p:cNvPicPr>
            <a:picLocks noChangeAspect="1"/>
          </p:cNvPicPr>
          <p:nvPr/>
        </p:nvPicPr>
        <p:blipFill rotWithShape="1">
          <a:blip r:embed="rId4"/>
          <a:srcRect l="5059" r="4156"/>
          <a:stretch/>
        </p:blipFill>
        <p:spPr>
          <a:xfrm>
            <a:off x="6119418" y="1243045"/>
            <a:ext cx="3024582" cy="3414664"/>
          </a:xfrm>
          <a:prstGeom prst="rect">
            <a:avLst/>
          </a:prstGeom>
        </p:spPr>
      </p:pic>
      <p:sp>
        <p:nvSpPr>
          <p:cNvPr id="6" name="Google Shape;247;p34">
            <a:extLst>
              <a:ext uri="{FF2B5EF4-FFF2-40B4-BE49-F238E27FC236}">
                <a16:creationId xmlns:a16="http://schemas.microsoft.com/office/drawing/2014/main" id="{F69084F2-CF4B-7C00-72A5-4DC17AED8489}"/>
              </a:ext>
            </a:extLst>
          </p:cNvPr>
          <p:cNvSpPr txBox="1">
            <a:spLocks/>
          </p:cNvSpPr>
          <p:nvPr/>
        </p:nvSpPr>
        <p:spPr>
          <a:xfrm>
            <a:off x="-48126" y="71778"/>
            <a:ext cx="3871370"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latin typeface="Fira Sans Condensed Medium" panose="020B0603050000020004" pitchFamily="34" charset="0"/>
              </a:rPr>
              <a:t>III.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spTree>
    <p:extLst>
      <p:ext uri="{BB962C8B-B14F-4D97-AF65-F5344CB8AC3E}">
        <p14:creationId xmlns:p14="http://schemas.microsoft.com/office/powerpoint/2010/main" val="2718613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4000"/>
                                  </p:iterate>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4000"/>
                                  </p:iterate>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4000"/>
                                  </p:iterate>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4000"/>
                                  </p:iterate>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430E6D63-1180-77CF-D6E2-114DA9EDA386}"/>
              </a:ext>
            </a:extLst>
          </p:cNvPr>
          <p:cNvSpPr/>
          <p:nvPr/>
        </p:nvSpPr>
        <p:spPr>
          <a:xfrm>
            <a:off x="903591" y="1090248"/>
            <a:ext cx="7336818" cy="2856110"/>
          </a:xfrm>
          <a:prstGeom prst="roundRect">
            <a:avLst>
              <a:gd name="adj" fmla="val 11235"/>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3" name="Google Shape;273;p35"/>
          <p:cNvPicPr preferRelativeResize="0"/>
          <p:nvPr/>
        </p:nvPicPr>
        <p:blipFill rotWithShape="1">
          <a:blip r:embed="rId3">
            <a:alphaModFix/>
          </a:blip>
          <a:srcRect l="8745" t="31645" r="6350" b="43092"/>
          <a:stretch/>
        </p:blipFill>
        <p:spPr>
          <a:xfrm flipH="1">
            <a:off x="61879" y="3521811"/>
            <a:ext cx="9143997" cy="1239433"/>
          </a:xfrm>
          <a:prstGeom prst="rect">
            <a:avLst/>
          </a:prstGeom>
          <a:noFill/>
          <a:ln>
            <a:noFill/>
          </a:ln>
        </p:spPr>
      </p:pic>
      <p:grpSp>
        <p:nvGrpSpPr>
          <p:cNvPr id="274" name="Google Shape;274;p35"/>
          <p:cNvGrpSpPr/>
          <p:nvPr/>
        </p:nvGrpSpPr>
        <p:grpSpPr>
          <a:xfrm>
            <a:off x="7729044" y="3543083"/>
            <a:ext cx="1022730" cy="567000"/>
            <a:chOff x="429803" y="2431905"/>
            <a:chExt cx="1022730" cy="567000"/>
          </a:xfrm>
        </p:grpSpPr>
        <p:sp>
          <p:nvSpPr>
            <p:cNvPr id="275" name="Google Shape;275;p35"/>
            <p:cNvSpPr/>
            <p:nvPr/>
          </p:nvSpPr>
          <p:spPr>
            <a:xfrm flipH="1">
              <a:off x="429803" y="2431905"/>
              <a:ext cx="567000" cy="5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76" name="Google Shape;276;p35"/>
            <p:cNvSpPr/>
            <p:nvPr/>
          </p:nvSpPr>
          <p:spPr>
            <a:xfrm flipH="1">
              <a:off x="687018" y="2666172"/>
              <a:ext cx="765515" cy="98614"/>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
        <p:nvSpPr>
          <p:cNvPr id="12" name="Google Shape;310;p38">
            <a:extLst>
              <a:ext uri="{FF2B5EF4-FFF2-40B4-BE49-F238E27FC236}">
                <a16:creationId xmlns:a16="http://schemas.microsoft.com/office/drawing/2014/main" id="{5F104E50-FE57-612D-E87A-2BDAF7D210D0}"/>
              </a:ext>
            </a:extLst>
          </p:cNvPr>
          <p:cNvSpPr txBox="1">
            <a:spLocks/>
          </p:cNvSpPr>
          <p:nvPr/>
        </p:nvSpPr>
        <p:spPr>
          <a:xfrm>
            <a:off x="1630713" y="1528594"/>
            <a:ext cx="6475101" cy="11675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2000" dirty="0" err="1">
                <a:solidFill>
                  <a:srgbClr val="041B2D"/>
                </a:solidFill>
              </a:rPr>
              <a:t>Hiện</a:t>
            </a:r>
            <a:r>
              <a:rPr lang="en-US" sz="2000" dirty="0">
                <a:solidFill>
                  <a:srgbClr val="041B2D"/>
                </a:solidFill>
              </a:rPr>
              <a:t> </a:t>
            </a:r>
            <a:r>
              <a:rPr lang="en-US" sz="2000" dirty="0" err="1">
                <a:solidFill>
                  <a:srgbClr val="041B2D"/>
                </a:solidFill>
              </a:rPr>
              <a:t>tượng</a:t>
            </a:r>
            <a:r>
              <a:rPr lang="en-US" sz="2000" dirty="0">
                <a:solidFill>
                  <a:srgbClr val="041B2D"/>
                </a:solidFill>
              </a:rPr>
              <a:t> </a:t>
            </a:r>
            <a:r>
              <a:rPr lang="vi-VN" sz="2000" dirty="0">
                <a:solidFill>
                  <a:srgbClr val="041B2D"/>
                </a:solidFill>
              </a:rPr>
              <a:t>toàn bộ tia tới bị phản xạ tại mặt phẳng phân cách</a:t>
            </a:r>
            <a:r>
              <a:rPr lang="en-US" sz="2000" dirty="0">
                <a:solidFill>
                  <a:srgbClr val="041B2D"/>
                </a:solidFill>
              </a:rPr>
              <a:t> </a:t>
            </a:r>
            <a:r>
              <a:rPr lang="en-US" sz="2000" dirty="0" err="1">
                <a:solidFill>
                  <a:srgbClr val="041B2D"/>
                </a:solidFill>
              </a:rPr>
              <a:t>giữa</a:t>
            </a:r>
            <a:r>
              <a:rPr lang="en-US" sz="2000" dirty="0">
                <a:solidFill>
                  <a:srgbClr val="041B2D"/>
                </a:solidFill>
              </a:rPr>
              <a:t> 2 </a:t>
            </a:r>
            <a:r>
              <a:rPr lang="en-US" sz="2000" dirty="0" err="1">
                <a:solidFill>
                  <a:srgbClr val="041B2D"/>
                </a:solidFill>
              </a:rPr>
              <a:t>môi</a:t>
            </a:r>
            <a:r>
              <a:rPr lang="en-US" sz="2000" dirty="0">
                <a:solidFill>
                  <a:srgbClr val="041B2D"/>
                </a:solidFill>
              </a:rPr>
              <a:t> </a:t>
            </a:r>
            <a:r>
              <a:rPr lang="en-US" sz="2000" dirty="0" err="1">
                <a:solidFill>
                  <a:srgbClr val="041B2D"/>
                </a:solidFill>
              </a:rPr>
              <a:t>trường</a:t>
            </a:r>
            <a:r>
              <a:rPr lang="en-US" sz="2000" dirty="0">
                <a:solidFill>
                  <a:srgbClr val="041B2D"/>
                </a:solidFill>
              </a:rPr>
              <a:t> (</a:t>
            </a:r>
            <a:r>
              <a:rPr lang="vi-VN" sz="2000" dirty="0">
                <a:solidFill>
                  <a:srgbClr val="041B2D"/>
                </a:solidFill>
              </a:rPr>
              <a:t>không còn quan sát thấy tia khúc xạ</a:t>
            </a:r>
            <a:r>
              <a:rPr lang="en-US" sz="2000" dirty="0">
                <a:solidFill>
                  <a:srgbClr val="041B2D"/>
                </a:solidFill>
              </a:rPr>
              <a:t>)</a:t>
            </a:r>
            <a:r>
              <a:rPr lang="vi-VN" sz="2000" dirty="0">
                <a:solidFill>
                  <a:srgbClr val="041B2D"/>
                </a:solidFill>
              </a:rPr>
              <a:t> gọi là </a:t>
            </a:r>
            <a:r>
              <a:rPr lang="vi-VN" sz="2000" b="1" dirty="0">
                <a:solidFill>
                  <a:srgbClr val="C00000"/>
                </a:solidFill>
              </a:rPr>
              <a:t>hiện tượng phản xạ toàn ph</a:t>
            </a:r>
            <a:r>
              <a:rPr lang="en-US" sz="2000" b="1" dirty="0">
                <a:solidFill>
                  <a:srgbClr val="C00000"/>
                </a:solidFill>
              </a:rPr>
              <a:t>ầ</a:t>
            </a:r>
            <a:r>
              <a:rPr lang="vi-VN" sz="2000" b="1" dirty="0">
                <a:solidFill>
                  <a:srgbClr val="C00000"/>
                </a:solidFill>
              </a:rPr>
              <a:t>n</a:t>
            </a:r>
            <a:endParaRPr lang="en-US" sz="2000" b="1" dirty="0">
              <a:solidFill>
                <a:srgbClr val="C00000"/>
              </a:solidFill>
            </a:endParaRPr>
          </a:p>
        </p:txBody>
      </p:sp>
      <p:pic>
        <p:nvPicPr>
          <p:cNvPr id="2052" name="Picture 4" descr="Pencil">
            <a:extLst>
              <a:ext uri="{FF2B5EF4-FFF2-40B4-BE49-F238E27FC236}">
                <a16:creationId xmlns:a16="http://schemas.microsoft.com/office/drawing/2014/main" id="{6D5605BF-4AA2-8D0F-213E-BF482C59AB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150" y="1833822"/>
            <a:ext cx="443750" cy="4437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Pencil">
            <a:extLst>
              <a:ext uri="{FF2B5EF4-FFF2-40B4-BE49-F238E27FC236}">
                <a16:creationId xmlns:a16="http://schemas.microsoft.com/office/drawing/2014/main" id="{3D429FAF-9DF8-4AE5-C63C-B81D0D8A8F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385" y="3031819"/>
            <a:ext cx="443750" cy="443750"/>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310;p38">
            <a:extLst>
              <a:ext uri="{FF2B5EF4-FFF2-40B4-BE49-F238E27FC236}">
                <a16:creationId xmlns:a16="http://schemas.microsoft.com/office/drawing/2014/main" id="{94FF653D-BF73-1780-F745-FDF7EF19308F}"/>
              </a:ext>
            </a:extLst>
          </p:cNvPr>
          <p:cNvSpPr txBox="1">
            <a:spLocks/>
          </p:cNvSpPr>
          <p:nvPr/>
        </p:nvSpPr>
        <p:spPr>
          <a:xfrm>
            <a:off x="1615680" y="2811741"/>
            <a:ext cx="6475101" cy="8992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rgbClr val="041B2D"/>
                </a:solidFill>
              </a:rPr>
              <a:t>Góc tới lúc bắt đầu không quan sát thãy tia khúc xạ được gọi là </a:t>
            </a:r>
            <a:r>
              <a:rPr lang="vi-VN" sz="2000" b="1" dirty="0">
                <a:solidFill>
                  <a:srgbClr val="C00000"/>
                </a:solidFill>
              </a:rPr>
              <a:t>góc tới hạn </a:t>
            </a:r>
            <a:r>
              <a:rPr lang="vi-VN" sz="2000" dirty="0">
                <a:solidFill>
                  <a:srgbClr val="041B2D"/>
                </a:solidFill>
              </a:rPr>
              <a:t>(kí hiệu: i</a:t>
            </a:r>
            <a:r>
              <a:rPr lang="en-US" sz="2000" baseline="-25000" dirty="0">
                <a:solidFill>
                  <a:srgbClr val="041B2D"/>
                </a:solidFill>
              </a:rPr>
              <a:t>t</a:t>
            </a:r>
            <a:r>
              <a:rPr lang="vi-VN" sz="2000" baseline="-25000" dirty="0">
                <a:solidFill>
                  <a:srgbClr val="041B2D"/>
                </a:solidFill>
              </a:rPr>
              <a:t>h</a:t>
            </a:r>
            <a:r>
              <a:rPr lang="vi-VN" sz="2000" dirty="0">
                <a:solidFill>
                  <a:srgbClr val="041B2D"/>
                </a:solidFill>
              </a:rPr>
              <a:t>)</a:t>
            </a:r>
            <a:endParaRPr lang="en-US" sz="2000" dirty="0">
              <a:solidFill>
                <a:srgbClr val="041B2D"/>
              </a:solidFill>
            </a:endParaRPr>
          </a:p>
        </p:txBody>
      </p:sp>
      <p:sp>
        <p:nvSpPr>
          <p:cNvPr id="2" name="Google Shape;247;p34">
            <a:extLst>
              <a:ext uri="{FF2B5EF4-FFF2-40B4-BE49-F238E27FC236}">
                <a16:creationId xmlns:a16="http://schemas.microsoft.com/office/drawing/2014/main" id="{ADDA3E0D-AE6C-A7DA-CF72-C32A58B19C6F}"/>
              </a:ext>
            </a:extLst>
          </p:cNvPr>
          <p:cNvSpPr txBox="1">
            <a:spLocks/>
          </p:cNvSpPr>
          <p:nvPr/>
        </p:nvSpPr>
        <p:spPr>
          <a:xfrm>
            <a:off x="903591" y="914349"/>
            <a:ext cx="3871370"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latin typeface="Fira Sans Condensed Medium" panose="020B0603050000020004" pitchFamily="34" charset="0"/>
              </a:rPr>
              <a:t>III.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500" fill="hold"/>
                                        <p:tgtEl>
                                          <p:spTgt spid="2052"/>
                                        </p:tgtEl>
                                        <p:attrNameLst>
                                          <p:attrName>ppt_w</p:attrName>
                                        </p:attrNameLst>
                                      </p:cBhvr>
                                      <p:tavLst>
                                        <p:tav tm="0">
                                          <p:val>
                                            <p:fltVal val="0"/>
                                          </p:val>
                                        </p:tav>
                                        <p:tav tm="100000">
                                          <p:val>
                                            <p:strVal val="#ppt_w"/>
                                          </p:val>
                                        </p:tav>
                                      </p:tavLst>
                                    </p:anim>
                                    <p:anim calcmode="lin" valueType="num">
                                      <p:cBhvr>
                                        <p:cTn id="8" dur="500" fill="hold"/>
                                        <p:tgtEl>
                                          <p:spTgt spid="2052"/>
                                        </p:tgtEl>
                                        <p:attrNameLst>
                                          <p:attrName>ppt_h</p:attrName>
                                        </p:attrNameLst>
                                      </p:cBhvr>
                                      <p:tavLst>
                                        <p:tav tm="0">
                                          <p:val>
                                            <p:fltVal val="0"/>
                                          </p:val>
                                        </p:tav>
                                        <p:tav tm="100000">
                                          <p:val>
                                            <p:strVal val="#ppt_h"/>
                                          </p:val>
                                        </p:tav>
                                      </p:tavLst>
                                    </p:anim>
                                    <p:animEffect transition="in" filter="fade">
                                      <p:cBhvr>
                                        <p:cTn id="9" dur="500"/>
                                        <p:tgtEl>
                                          <p:spTgt spid="2052"/>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4000"/>
                                  </p:iterate>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A89ACEC7-7170-66A8-3CF3-DCCA1802A969}"/>
              </a:ext>
            </a:extLst>
          </p:cNvPr>
          <p:cNvSpPr/>
          <p:nvPr/>
        </p:nvSpPr>
        <p:spPr>
          <a:xfrm>
            <a:off x="408578" y="1062747"/>
            <a:ext cx="7336818" cy="2856110"/>
          </a:xfrm>
          <a:prstGeom prst="roundRect">
            <a:avLst>
              <a:gd name="adj" fmla="val 11235"/>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310;p38">
            <a:extLst>
              <a:ext uri="{FF2B5EF4-FFF2-40B4-BE49-F238E27FC236}">
                <a16:creationId xmlns:a16="http://schemas.microsoft.com/office/drawing/2014/main" id="{38570AF0-5B50-0FAB-A300-8AB036D7BB26}"/>
              </a:ext>
            </a:extLst>
          </p:cNvPr>
          <p:cNvSpPr txBox="1">
            <a:spLocks/>
          </p:cNvSpPr>
          <p:nvPr/>
        </p:nvSpPr>
        <p:spPr>
          <a:xfrm>
            <a:off x="1112200" y="1463472"/>
            <a:ext cx="6475101" cy="9051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15000"/>
              </a:lnSpc>
              <a:buClr>
                <a:schemeClr val="dk1"/>
              </a:buClr>
              <a:buSzPts val="1400"/>
              <a:buFont typeface="DM Sans"/>
              <a:buNone/>
              <a:defRPr sz="2000">
                <a:solidFill>
                  <a:srgbClr val="041B2D"/>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dirty="0"/>
              <a:t>Ánh sáng truyền từ môi trường có chiết suất </a:t>
            </a:r>
            <a:r>
              <a:rPr lang="en-US" b="1" dirty="0"/>
              <a:t>n</a:t>
            </a:r>
            <a:r>
              <a:rPr lang="en-US" b="1" baseline="-25000" dirty="0"/>
              <a:t>1</a:t>
            </a:r>
            <a:r>
              <a:rPr lang="en-US" baseline="-25000" dirty="0"/>
              <a:t> </a:t>
            </a:r>
            <a:r>
              <a:rPr lang="vi-VN" dirty="0"/>
              <a:t>lớn sang môi trường có chiết su</a:t>
            </a:r>
            <a:r>
              <a:rPr lang="en-US" dirty="0"/>
              <a:t>ấ</a:t>
            </a:r>
            <a:r>
              <a:rPr lang="vi-VN" dirty="0"/>
              <a:t>t </a:t>
            </a:r>
            <a:r>
              <a:rPr lang="en-US" b="1" dirty="0"/>
              <a:t>n</a:t>
            </a:r>
            <a:r>
              <a:rPr lang="en-US" b="1" baseline="-25000" dirty="0"/>
              <a:t>2</a:t>
            </a:r>
            <a:r>
              <a:rPr lang="en-US" baseline="-25000" dirty="0"/>
              <a:t> </a:t>
            </a:r>
            <a:r>
              <a:rPr lang="vi-VN" dirty="0"/>
              <a:t>nhỏ hơn</a:t>
            </a:r>
            <a:r>
              <a:rPr lang="en-US" dirty="0"/>
              <a:t>: </a:t>
            </a:r>
            <a:r>
              <a:rPr lang="en-US" b="1" dirty="0">
                <a:solidFill>
                  <a:srgbClr val="C00000"/>
                </a:solidFill>
              </a:rPr>
              <a:t>n</a:t>
            </a:r>
            <a:r>
              <a:rPr lang="en-US" b="1" baseline="-25000" dirty="0">
                <a:solidFill>
                  <a:srgbClr val="C00000"/>
                </a:solidFill>
              </a:rPr>
              <a:t>1 </a:t>
            </a:r>
            <a:r>
              <a:rPr lang="en-US" b="1" dirty="0">
                <a:solidFill>
                  <a:srgbClr val="C00000"/>
                </a:solidFill>
              </a:rPr>
              <a:t>&gt; n</a:t>
            </a:r>
            <a:r>
              <a:rPr lang="en-US" b="1" baseline="-25000" dirty="0">
                <a:solidFill>
                  <a:srgbClr val="C00000"/>
                </a:solidFill>
              </a:rPr>
              <a:t>2 </a:t>
            </a:r>
            <a:endParaRPr lang="en-US" b="1" dirty="0">
              <a:solidFill>
                <a:srgbClr val="C00000"/>
              </a:solidFill>
            </a:endParaRPr>
          </a:p>
        </p:txBody>
      </p:sp>
      <p:pic>
        <p:nvPicPr>
          <p:cNvPr id="419" name="Google Shape;419;p48"/>
          <p:cNvPicPr preferRelativeResize="0"/>
          <p:nvPr/>
        </p:nvPicPr>
        <p:blipFill rotWithShape="1">
          <a:blip r:embed="rId3">
            <a:alphaModFix/>
          </a:blip>
          <a:srcRect l="58164" t="31042" b="36412"/>
          <a:stretch/>
        </p:blipFill>
        <p:spPr>
          <a:xfrm rot="-5400000">
            <a:off x="5238751" y="1238250"/>
            <a:ext cx="5143501" cy="2666998"/>
          </a:xfrm>
          <a:prstGeom prst="rect">
            <a:avLst/>
          </a:prstGeom>
          <a:noFill/>
          <a:ln>
            <a:noFill/>
          </a:ln>
        </p:spPr>
      </p:pic>
      <p:grpSp>
        <p:nvGrpSpPr>
          <p:cNvPr id="426" name="Google Shape;426;p48"/>
          <p:cNvGrpSpPr/>
          <p:nvPr/>
        </p:nvGrpSpPr>
        <p:grpSpPr>
          <a:xfrm>
            <a:off x="5317936" y="3834404"/>
            <a:ext cx="1966880" cy="1229561"/>
            <a:chOff x="5692063" y="2878600"/>
            <a:chExt cx="2254562" cy="1409400"/>
          </a:xfrm>
        </p:grpSpPr>
        <p:sp>
          <p:nvSpPr>
            <p:cNvPr id="427" name="Google Shape;427;p48"/>
            <p:cNvSpPr/>
            <p:nvPr/>
          </p:nvSpPr>
          <p:spPr>
            <a:xfrm>
              <a:off x="6537225" y="2878600"/>
              <a:ext cx="1409400" cy="1409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428" name="Google Shape;428;p48"/>
            <p:cNvSpPr/>
            <p:nvPr/>
          </p:nvSpPr>
          <p:spPr>
            <a:xfrm>
              <a:off x="6185162" y="3258250"/>
              <a:ext cx="650100" cy="65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429" name="Google Shape;429;p48"/>
            <p:cNvSpPr/>
            <p:nvPr/>
          </p:nvSpPr>
          <p:spPr>
            <a:xfrm>
              <a:off x="5692063" y="3526781"/>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pic>
        <p:nvPicPr>
          <p:cNvPr id="3074" name="Picture 2" descr="Checklist ">
            <a:extLst>
              <a:ext uri="{FF2B5EF4-FFF2-40B4-BE49-F238E27FC236}">
                <a16:creationId xmlns:a16="http://schemas.microsoft.com/office/drawing/2014/main" id="{BB23653A-EA8C-428E-4DF4-8DF1C54E00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108" y="1606693"/>
            <a:ext cx="444092" cy="44409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3" name="Google Shape;310;p38">
                <a:extLst>
                  <a:ext uri="{FF2B5EF4-FFF2-40B4-BE49-F238E27FC236}">
                    <a16:creationId xmlns:a16="http://schemas.microsoft.com/office/drawing/2014/main" id="{E0FA2937-63EE-2DC4-B2EB-48E5845137C1}"/>
                  </a:ext>
                </a:extLst>
              </p:cNvPr>
              <p:cNvSpPr txBox="1">
                <a:spLocks/>
              </p:cNvSpPr>
              <p:nvPr/>
            </p:nvSpPr>
            <p:spPr>
              <a:xfrm>
                <a:off x="1112200" y="2406242"/>
                <a:ext cx="6475101" cy="9051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15000"/>
                  </a:lnSpc>
                  <a:buClr>
                    <a:schemeClr val="dk1"/>
                  </a:buClr>
                  <a:buSzPts val="1400"/>
                  <a:buFont typeface="DM Sans"/>
                  <a:buNone/>
                  <a:defRPr sz="2000">
                    <a:solidFill>
                      <a:srgbClr val="041B2D"/>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dirty="0"/>
                  <a:t>Góc tới lớn hơn hoặc bằng góc tới hạn: </a:t>
                </a:r>
                <a:r>
                  <a:rPr lang="vi-VN" b="1" dirty="0">
                    <a:solidFill>
                      <a:srgbClr val="C00000"/>
                    </a:solidFill>
                  </a:rPr>
                  <a:t>i &gt; i</a:t>
                </a:r>
                <a:r>
                  <a:rPr lang="en-US" b="1" baseline="-25000" dirty="0">
                    <a:solidFill>
                      <a:srgbClr val="C00000"/>
                    </a:solidFill>
                  </a:rPr>
                  <a:t>t</a:t>
                </a:r>
                <a:r>
                  <a:rPr lang="vi-VN" b="1" baseline="-25000" dirty="0">
                    <a:solidFill>
                      <a:srgbClr val="C00000"/>
                    </a:solidFill>
                  </a:rPr>
                  <a:t>h</a:t>
                </a:r>
                <a:r>
                  <a:rPr lang="vi-VN" b="1" dirty="0">
                    <a:solidFill>
                      <a:srgbClr val="C00000"/>
                    </a:solidFill>
                  </a:rPr>
                  <a:t> </a:t>
                </a:r>
                <a:endParaRPr lang="en-US" b="1" dirty="0">
                  <a:solidFill>
                    <a:srgbClr val="C00000"/>
                  </a:solidFill>
                </a:endParaRPr>
              </a:p>
              <a:p>
                <a:r>
                  <a:rPr lang="vi-VN" dirty="0"/>
                  <a:t>với </a:t>
                </a:r>
                <a:r>
                  <a:rPr lang="vi-VN" b="1" dirty="0"/>
                  <a:t>sin</a:t>
                </a:r>
                <a:r>
                  <a:rPr lang="en-US" b="1" dirty="0" err="1"/>
                  <a:t>i</a:t>
                </a:r>
                <a:r>
                  <a:rPr lang="en-US" b="1" baseline="-25000" dirty="0" err="1"/>
                  <a:t>th</a:t>
                </a:r>
                <a:r>
                  <a:rPr lang="en-US" b="1" dirty="0"/>
                  <a:t> = </a:t>
                </a:r>
                <a14:m>
                  <m:oMath xmlns:m="http://schemas.openxmlformats.org/officeDocument/2006/math">
                    <m:f>
                      <m:fPr>
                        <m:ctrlPr>
                          <a:rPr lang="en-US" b="1" i="1" smtClean="0">
                            <a:latin typeface="Cambria Math" panose="02040503050406030204" pitchFamily="18" charset="0"/>
                          </a:rPr>
                        </m:ctrlPr>
                      </m:fPr>
                      <m:num>
                        <m:r>
                          <m:rPr>
                            <m:nor/>
                          </m:rPr>
                          <a:rPr lang="en-US" b="1" dirty="0"/>
                          <m:t>n</m:t>
                        </m:r>
                        <m:r>
                          <m:rPr>
                            <m:nor/>
                          </m:rPr>
                          <a:rPr lang="en-US" b="1" baseline="-25000" dirty="0"/>
                          <m:t>2</m:t>
                        </m:r>
                      </m:num>
                      <m:den>
                        <m:r>
                          <m:rPr>
                            <m:nor/>
                          </m:rPr>
                          <a:rPr lang="en-US" b="1" dirty="0"/>
                          <m:t>n</m:t>
                        </m:r>
                        <m:r>
                          <m:rPr>
                            <m:nor/>
                          </m:rPr>
                          <a:rPr lang="en-US" b="1" baseline="-25000" dirty="0"/>
                          <m:t>1</m:t>
                        </m:r>
                      </m:den>
                    </m:f>
                  </m:oMath>
                </a14:m>
                <a:endParaRPr lang="en-US" b="1" dirty="0">
                  <a:solidFill>
                    <a:srgbClr val="C00000"/>
                  </a:solidFill>
                </a:endParaRPr>
              </a:p>
            </p:txBody>
          </p:sp>
        </mc:Choice>
        <mc:Fallback xmlns="">
          <p:sp>
            <p:nvSpPr>
              <p:cNvPr id="23" name="Google Shape;310;p38">
                <a:extLst>
                  <a:ext uri="{FF2B5EF4-FFF2-40B4-BE49-F238E27FC236}">
                    <a16:creationId xmlns:a16="http://schemas.microsoft.com/office/drawing/2014/main" id="{E0FA2937-63EE-2DC4-B2EB-48E5845137C1}"/>
                  </a:ext>
                </a:extLst>
              </p:cNvPr>
              <p:cNvSpPr txBox="1">
                <a:spLocks noRot="1" noChangeAspect="1" noMove="1" noResize="1" noEditPoints="1" noAdjustHandles="1" noChangeArrowheads="1" noChangeShapeType="1" noTextEdit="1"/>
              </p:cNvSpPr>
              <p:nvPr/>
            </p:nvSpPr>
            <p:spPr>
              <a:xfrm>
                <a:off x="1112200" y="2406242"/>
                <a:ext cx="6475101" cy="905149"/>
              </a:xfrm>
              <a:prstGeom prst="rect">
                <a:avLst/>
              </a:prstGeom>
              <a:blipFill>
                <a:blip r:embed="rId5"/>
                <a:stretch>
                  <a:fillRect l="-941" b="-13514"/>
                </a:stretch>
              </a:blipFill>
              <a:ln>
                <a:noFill/>
              </a:ln>
            </p:spPr>
            <p:txBody>
              <a:bodyPr/>
              <a:lstStyle/>
              <a:p>
                <a:r>
                  <a:rPr lang="en-US">
                    <a:noFill/>
                  </a:rPr>
                  <a:t> </a:t>
                </a:r>
              </a:p>
            </p:txBody>
          </p:sp>
        </mc:Fallback>
      </mc:AlternateContent>
      <p:pic>
        <p:nvPicPr>
          <p:cNvPr id="24" name="Picture 2" descr="Checklist ">
            <a:extLst>
              <a:ext uri="{FF2B5EF4-FFF2-40B4-BE49-F238E27FC236}">
                <a16:creationId xmlns:a16="http://schemas.microsoft.com/office/drawing/2014/main" id="{5FD0735F-5437-6D81-0AE8-AE5F75AB19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108" y="2549463"/>
            <a:ext cx="444092" cy="444092"/>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247;p34">
            <a:extLst>
              <a:ext uri="{FF2B5EF4-FFF2-40B4-BE49-F238E27FC236}">
                <a16:creationId xmlns:a16="http://schemas.microsoft.com/office/drawing/2014/main" id="{3C3501DD-EBF9-1571-CF5E-39C4B3EB338B}"/>
              </a:ext>
            </a:extLst>
          </p:cNvPr>
          <p:cNvSpPr txBox="1">
            <a:spLocks/>
          </p:cNvSpPr>
          <p:nvPr/>
        </p:nvSpPr>
        <p:spPr>
          <a:xfrm>
            <a:off x="408578" y="883682"/>
            <a:ext cx="5394622"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err="1">
                <a:latin typeface="Fira Sans Condensed Medium" panose="020B0603050000020004" pitchFamily="34" charset="0"/>
              </a:rPr>
              <a:t>Điều</a:t>
            </a:r>
            <a:r>
              <a:rPr lang="en-US" sz="2000" dirty="0">
                <a:latin typeface="Fira Sans Condensed Medium" panose="020B0603050000020004" pitchFamily="34" charset="0"/>
              </a:rPr>
              <a:t> </a:t>
            </a:r>
            <a:r>
              <a:rPr lang="en-US" sz="2000" dirty="0" err="1">
                <a:latin typeface="Fira Sans Condensed Medium" panose="020B0603050000020004" pitchFamily="34" charset="0"/>
              </a:rPr>
              <a:t>Kiện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Xảy</a:t>
            </a:r>
            <a:r>
              <a:rPr lang="en-US" sz="2000" dirty="0">
                <a:latin typeface="Fira Sans Condensed Medium" panose="020B0603050000020004" pitchFamily="34" charset="0"/>
              </a:rPr>
              <a:t> Ra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p:cTn id="18" dur="500" fill="hold"/>
                                        <p:tgtEl>
                                          <p:spTgt spid="24"/>
                                        </p:tgtEl>
                                        <p:attrNameLst>
                                          <p:attrName>ppt_w</p:attrName>
                                        </p:attrNameLst>
                                      </p:cBhvr>
                                      <p:tavLst>
                                        <p:tav tm="0">
                                          <p:val>
                                            <p:fltVal val="0"/>
                                          </p:val>
                                        </p:tav>
                                        <p:tav tm="100000">
                                          <p:val>
                                            <p:strVal val="#ppt_w"/>
                                          </p:val>
                                        </p:tav>
                                      </p:tavLst>
                                    </p:anim>
                                    <p:anim calcmode="lin" valueType="num">
                                      <p:cBhvr>
                                        <p:cTn id="19" dur="500" fill="hold"/>
                                        <p:tgtEl>
                                          <p:spTgt spid="24"/>
                                        </p:tgtEl>
                                        <p:attrNameLst>
                                          <p:attrName>ppt_h</p:attrName>
                                        </p:attrNameLst>
                                      </p:cBhvr>
                                      <p:tavLst>
                                        <p:tav tm="0">
                                          <p:val>
                                            <p:fltVal val="0"/>
                                          </p:val>
                                        </p:tav>
                                        <p:tav tm="100000">
                                          <p:val>
                                            <p:strVal val="#ppt_h"/>
                                          </p:val>
                                        </p:tav>
                                      </p:tavLst>
                                    </p:anim>
                                    <p:animEffect transition="in" filter="fade">
                                      <p:cBhvr>
                                        <p:cTn id="20" dur="500"/>
                                        <p:tgtEl>
                                          <p:spTgt spid="24"/>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4000"/>
                                  </p:iterate>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11" name="Google Shape;310;p38">
            <a:extLst>
              <a:ext uri="{FF2B5EF4-FFF2-40B4-BE49-F238E27FC236}">
                <a16:creationId xmlns:a16="http://schemas.microsoft.com/office/drawing/2014/main" id="{88E62CD4-081B-F79A-34FA-FB342016C0AD}"/>
              </a:ext>
            </a:extLst>
          </p:cNvPr>
          <p:cNvSpPr txBox="1">
            <a:spLocks/>
          </p:cNvSpPr>
          <p:nvPr/>
        </p:nvSpPr>
        <p:spPr>
          <a:xfrm>
            <a:off x="539791" y="1144992"/>
            <a:ext cx="5682254" cy="31932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50000"/>
              </a:lnSpc>
              <a:buClr>
                <a:schemeClr val="dk1"/>
              </a:buClr>
              <a:buSzPts val="1400"/>
              <a:buFont typeface="DM Sans"/>
              <a:buNone/>
              <a:defRPr sz="1900">
                <a:solidFill>
                  <a:schemeClr val="dk1"/>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dirty="0"/>
              <a:t>Cho ba môi trường: nước, thuỷ tinh, không khí. Cho biết trong trường hợp nào sau đây, dưới góc tới </a:t>
            </a:r>
            <a:r>
              <a:rPr lang="en-US" dirty="0" err="1"/>
              <a:t>i</a:t>
            </a:r>
            <a:r>
              <a:rPr lang="vi-VN" dirty="0"/>
              <a:t> thích hợp thì có thể xảy ra hiện tượng phản xạ toàn p</a:t>
            </a:r>
            <a:r>
              <a:rPr lang="en-US" dirty="0" err="1"/>
              <a:t>hầ</a:t>
            </a:r>
            <a:r>
              <a:rPr lang="vi-VN" dirty="0"/>
              <a:t>n:</a:t>
            </a:r>
            <a:endParaRPr lang="en-US" dirty="0"/>
          </a:p>
          <a:p>
            <a:r>
              <a:rPr lang="vi-VN" dirty="0"/>
              <a:t> -</a:t>
            </a:r>
            <a:r>
              <a:rPr lang="en-US" dirty="0"/>
              <a:t> </a:t>
            </a:r>
            <a:r>
              <a:rPr lang="vi-VN" dirty="0"/>
              <a:t>Ánh sáng truyền tư nước sang không khí.</a:t>
            </a:r>
            <a:endParaRPr lang="en-US" dirty="0"/>
          </a:p>
          <a:p>
            <a:r>
              <a:rPr lang="vi-VN" dirty="0"/>
              <a:t> -</a:t>
            </a:r>
            <a:r>
              <a:rPr lang="en-US" dirty="0"/>
              <a:t> </a:t>
            </a:r>
            <a:r>
              <a:rPr lang="vi-VN" dirty="0"/>
              <a:t>Ánh sáng truyền từ không khí</a:t>
            </a:r>
            <a:r>
              <a:rPr lang="en-US" dirty="0"/>
              <a:t> </a:t>
            </a:r>
            <a:r>
              <a:rPr lang="vi-VN" dirty="0"/>
              <a:t>sang</a:t>
            </a:r>
            <a:r>
              <a:rPr lang="en-US" dirty="0"/>
              <a:t> </a:t>
            </a:r>
            <a:r>
              <a:rPr lang="vi-VN" dirty="0"/>
              <a:t>thuỷ</a:t>
            </a:r>
            <a:r>
              <a:rPr lang="en-US" dirty="0"/>
              <a:t> </a:t>
            </a:r>
            <a:r>
              <a:rPr lang="vi-VN" dirty="0"/>
              <a:t>tinh. </a:t>
            </a:r>
            <a:endParaRPr lang="en-US" dirty="0"/>
          </a:p>
          <a:p>
            <a:r>
              <a:rPr lang="vi-VN" dirty="0"/>
              <a:t>-</a:t>
            </a:r>
            <a:r>
              <a:rPr lang="en-US" dirty="0"/>
              <a:t> </a:t>
            </a:r>
            <a:r>
              <a:rPr lang="vi-VN" dirty="0"/>
              <a:t>Ánh sáng truyền từ thuỷ tinh sang nước.</a:t>
            </a:r>
            <a:endParaRPr lang="en-US" dirty="0"/>
          </a:p>
        </p:txBody>
      </p:sp>
      <p:pic>
        <p:nvPicPr>
          <p:cNvPr id="16" name="Picture 15">
            <a:extLst>
              <a:ext uri="{FF2B5EF4-FFF2-40B4-BE49-F238E27FC236}">
                <a16:creationId xmlns:a16="http://schemas.microsoft.com/office/drawing/2014/main" id="{826E9240-D51F-6906-6DF8-A31EF2E6DFD7}"/>
              </a:ext>
            </a:extLst>
          </p:cNvPr>
          <p:cNvPicPr>
            <a:picLocks noChangeAspect="1"/>
          </p:cNvPicPr>
          <p:nvPr/>
        </p:nvPicPr>
        <p:blipFill>
          <a:blip r:embed="rId3"/>
          <a:stretch>
            <a:fillRect/>
          </a:stretch>
        </p:blipFill>
        <p:spPr>
          <a:xfrm>
            <a:off x="5637224" y="1058777"/>
            <a:ext cx="3727211" cy="3727211"/>
          </a:xfrm>
          <a:prstGeom prst="rect">
            <a:avLst/>
          </a:prstGeom>
        </p:spPr>
      </p:pic>
      <p:sp>
        <p:nvSpPr>
          <p:cNvPr id="2" name="Google Shape;247;p34">
            <a:extLst>
              <a:ext uri="{FF2B5EF4-FFF2-40B4-BE49-F238E27FC236}">
                <a16:creationId xmlns:a16="http://schemas.microsoft.com/office/drawing/2014/main" id="{7C9047D4-3DE5-AC84-4CD7-09706A36F9FC}"/>
              </a:ext>
            </a:extLst>
          </p:cNvPr>
          <p:cNvSpPr txBox="1">
            <a:spLocks/>
          </p:cNvSpPr>
          <p:nvPr/>
        </p:nvSpPr>
        <p:spPr>
          <a:xfrm>
            <a:off x="86434" y="105351"/>
            <a:ext cx="3871370"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latin typeface="Fira Sans Condensed Medium" panose="020B0603050000020004" pitchFamily="34" charset="0"/>
              </a:rPr>
              <a:t>III.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54" name="Picture 353">
            <a:extLst>
              <a:ext uri="{FF2B5EF4-FFF2-40B4-BE49-F238E27FC236}">
                <a16:creationId xmlns:a16="http://schemas.microsoft.com/office/drawing/2014/main" id="{3EE27158-D359-354F-8811-096B34DB7DA0}"/>
              </a:ext>
            </a:extLst>
          </p:cNvPr>
          <p:cNvPicPr>
            <a:picLocks noChangeAspect="1"/>
          </p:cNvPicPr>
          <p:nvPr/>
        </p:nvPicPr>
        <p:blipFill>
          <a:blip r:embed="rId3"/>
          <a:stretch>
            <a:fillRect/>
          </a:stretch>
        </p:blipFill>
        <p:spPr>
          <a:xfrm>
            <a:off x="27863" y="1170449"/>
            <a:ext cx="3193251" cy="3193251"/>
          </a:xfrm>
          <a:prstGeom prst="rect">
            <a:avLst/>
          </a:prstGeom>
        </p:spPr>
      </p:pic>
      <p:sp>
        <p:nvSpPr>
          <p:cNvPr id="355" name="Google Shape;310;p38">
            <a:extLst>
              <a:ext uri="{FF2B5EF4-FFF2-40B4-BE49-F238E27FC236}">
                <a16:creationId xmlns:a16="http://schemas.microsoft.com/office/drawing/2014/main" id="{35353C7A-0913-1F7F-7C45-0C91107A1FC5}"/>
              </a:ext>
            </a:extLst>
          </p:cNvPr>
          <p:cNvSpPr txBox="1">
            <a:spLocks/>
          </p:cNvSpPr>
          <p:nvPr/>
        </p:nvSpPr>
        <p:spPr>
          <a:xfrm>
            <a:off x="3221114" y="1392500"/>
            <a:ext cx="5922886" cy="31932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50000"/>
              </a:lnSpc>
              <a:buClr>
                <a:schemeClr val="dk1"/>
              </a:buClr>
              <a:buSzPts val="1400"/>
              <a:buFont typeface="DM Sans"/>
              <a:buNone/>
              <a:defRPr sz="1900">
                <a:solidFill>
                  <a:schemeClr val="dk1"/>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en-US" dirty="0" err="1"/>
              <a:t>Một</a:t>
            </a:r>
            <a:r>
              <a:rPr lang="en-US" dirty="0"/>
              <a:t> </a:t>
            </a:r>
            <a:r>
              <a:rPr lang="en-US" dirty="0" err="1"/>
              <a:t>trong</a:t>
            </a:r>
            <a:r>
              <a:rPr lang="en-US" dirty="0"/>
              <a:t> </a:t>
            </a:r>
            <a:r>
              <a:rPr lang="en-US" dirty="0" err="1"/>
              <a:t>những</a:t>
            </a:r>
            <a:r>
              <a:rPr lang="en-US" dirty="0"/>
              <a:t> </a:t>
            </a:r>
            <a:r>
              <a:rPr lang="en-US" dirty="0" err="1"/>
              <a:t>điều</a:t>
            </a:r>
            <a:r>
              <a:rPr lang="en-US" dirty="0"/>
              <a:t> </a:t>
            </a:r>
            <a:r>
              <a:rPr lang="en-US" dirty="0" err="1"/>
              <a:t>kiện</a:t>
            </a:r>
            <a:r>
              <a:rPr lang="en-US" dirty="0"/>
              <a:t> </a:t>
            </a:r>
            <a:r>
              <a:rPr lang="en-US" dirty="0" err="1"/>
              <a:t>xảy</a:t>
            </a:r>
            <a:r>
              <a:rPr lang="en-US" dirty="0"/>
              <a:t> </a:t>
            </a:r>
            <a:r>
              <a:rPr lang="en-US" dirty="0" err="1"/>
              <a:t>ra</a:t>
            </a:r>
            <a:r>
              <a:rPr lang="en-US" dirty="0"/>
              <a:t> </a:t>
            </a:r>
            <a:r>
              <a:rPr lang="en-US" dirty="0" err="1"/>
              <a:t>hiện</a:t>
            </a:r>
            <a:r>
              <a:rPr lang="en-US" dirty="0"/>
              <a:t> </a:t>
            </a:r>
            <a:r>
              <a:rPr lang="en-US" dirty="0" err="1"/>
              <a:t>tượng</a:t>
            </a:r>
            <a:r>
              <a:rPr lang="en-US" dirty="0"/>
              <a:t> </a:t>
            </a:r>
            <a:r>
              <a:rPr lang="en-US" dirty="0" err="1"/>
              <a:t>phản</a:t>
            </a:r>
            <a:r>
              <a:rPr lang="en-US" dirty="0"/>
              <a:t> </a:t>
            </a:r>
            <a:r>
              <a:rPr lang="en-US" dirty="0" err="1"/>
              <a:t>xạ</a:t>
            </a:r>
            <a:r>
              <a:rPr lang="en-US" dirty="0"/>
              <a:t> </a:t>
            </a:r>
            <a:r>
              <a:rPr lang="en-US" dirty="0" err="1"/>
              <a:t>toàn</a:t>
            </a:r>
            <a:r>
              <a:rPr lang="en-US" dirty="0"/>
              <a:t> </a:t>
            </a:r>
            <a:r>
              <a:rPr lang="en-US" dirty="0" err="1"/>
              <a:t>phần</a:t>
            </a:r>
            <a:r>
              <a:rPr lang="en-US" dirty="0"/>
              <a:t> </a:t>
            </a:r>
            <a:r>
              <a:rPr lang="en-US" dirty="0" err="1"/>
              <a:t>là</a:t>
            </a:r>
            <a:r>
              <a:rPr lang="en-US" dirty="0"/>
              <a:t>: </a:t>
            </a:r>
            <a:r>
              <a:rPr lang="en-US" i="1" dirty="0"/>
              <a:t>á</a:t>
            </a:r>
            <a:r>
              <a:rPr lang="vi-VN" i="1" dirty="0"/>
              <a:t>nh sáng truyền từ môi trường có chiết suất lớn sang môi trường có chiết su</a:t>
            </a:r>
            <a:r>
              <a:rPr lang="en-US" i="1" dirty="0"/>
              <a:t>ấ</a:t>
            </a:r>
            <a:r>
              <a:rPr lang="vi-VN" i="1" dirty="0"/>
              <a:t>t nhỏ hơn</a:t>
            </a:r>
            <a:endParaRPr lang="en-US" i="1" dirty="0"/>
          </a:p>
          <a:p>
            <a:r>
              <a:rPr lang="en-US" dirty="0" err="1"/>
              <a:t>Trường</a:t>
            </a:r>
            <a:r>
              <a:rPr lang="en-US" dirty="0"/>
              <a:t> </a:t>
            </a:r>
            <a:r>
              <a:rPr lang="en-US" dirty="0" err="1"/>
              <a:t>hợp</a:t>
            </a:r>
            <a:r>
              <a:rPr lang="en-US" dirty="0"/>
              <a:t> </a:t>
            </a:r>
            <a:r>
              <a:rPr lang="en-US" dirty="0" err="1"/>
              <a:t>xảy</a:t>
            </a:r>
            <a:r>
              <a:rPr lang="en-US" dirty="0"/>
              <a:t> </a:t>
            </a:r>
            <a:r>
              <a:rPr lang="en-US" dirty="0" err="1"/>
              <a:t>ra</a:t>
            </a:r>
            <a:r>
              <a:rPr lang="en-US" dirty="0"/>
              <a:t> </a:t>
            </a:r>
            <a:r>
              <a:rPr lang="en-US" dirty="0" err="1"/>
              <a:t>phản</a:t>
            </a:r>
            <a:r>
              <a:rPr lang="en-US" dirty="0"/>
              <a:t> </a:t>
            </a:r>
            <a:r>
              <a:rPr lang="en-US" dirty="0" err="1"/>
              <a:t>xạ</a:t>
            </a:r>
            <a:r>
              <a:rPr lang="en-US" dirty="0"/>
              <a:t> </a:t>
            </a:r>
            <a:r>
              <a:rPr lang="en-US" dirty="0" err="1"/>
              <a:t>toàn</a:t>
            </a:r>
            <a:r>
              <a:rPr lang="en-US" dirty="0"/>
              <a:t> </a:t>
            </a:r>
            <a:r>
              <a:rPr lang="en-US" dirty="0" err="1"/>
              <a:t>phần</a:t>
            </a:r>
            <a:r>
              <a:rPr lang="en-US" dirty="0"/>
              <a:t>:</a:t>
            </a:r>
          </a:p>
          <a:p>
            <a:r>
              <a:rPr lang="vi-VN" dirty="0"/>
              <a:t>- Ánh sáng truyền từ nước sang không khí.</a:t>
            </a:r>
            <a:endParaRPr lang="en-US" dirty="0"/>
          </a:p>
          <a:p>
            <a:r>
              <a:rPr lang="vi-VN" dirty="0"/>
              <a:t>- Ánh sáng truyền từ thủy tinh sang nước.</a:t>
            </a:r>
            <a:endParaRPr lang="en-US" dirty="0"/>
          </a:p>
        </p:txBody>
      </p:sp>
      <p:sp>
        <p:nvSpPr>
          <p:cNvPr id="2" name="Google Shape;247;p34">
            <a:extLst>
              <a:ext uri="{FF2B5EF4-FFF2-40B4-BE49-F238E27FC236}">
                <a16:creationId xmlns:a16="http://schemas.microsoft.com/office/drawing/2014/main" id="{7DE7DCCA-EF5B-0760-7E7A-43BCB2C72A97}"/>
              </a:ext>
            </a:extLst>
          </p:cNvPr>
          <p:cNvSpPr txBox="1">
            <a:spLocks/>
          </p:cNvSpPr>
          <p:nvPr/>
        </p:nvSpPr>
        <p:spPr>
          <a:xfrm>
            <a:off x="136834" y="557749"/>
            <a:ext cx="3871370"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latin typeface="Fira Sans Condensed Medium" panose="020B0603050000020004" pitchFamily="34" charset="0"/>
              </a:rPr>
              <a:t>III.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55"/>
                                        </p:tgtEl>
                                        <p:attrNameLst>
                                          <p:attrName>style.visibility</p:attrName>
                                        </p:attrNameLst>
                                      </p:cBhvr>
                                      <p:to>
                                        <p:strVal val="visible"/>
                                      </p:to>
                                    </p:set>
                                    <p:animEffect transition="in" filter="randombar(horizontal)">
                                      <p:cBhvr>
                                        <p:cTn id="7" dur="500"/>
                                        <p:tgtEl>
                                          <p:spTgt spid="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2AB9536C-EDC9-454C-D774-B5AA19C321FE}"/>
              </a:ext>
            </a:extLst>
          </p:cNvPr>
          <p:cNvSpPr/>
          <p:nvPr/>
        </p:nvSpPr>
        <p:spPr>
          <a:xfrm>
            <a:off x="272576" y="1070028"/>
            <a:ext cx="8615088" cy="4005118"/>
          </a:xfrm>
          <a:prstGeom prst="roundRect">
            <a:avLst>
              <a:gd name="adj" fmla="val 11893"/>
            </a:avLst>
          </a:prstGeom>
          <a:noFill/>
          <a:ln>
            <a:solidFill>
              <a:srgbClr val="FFC8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325;p40">
            <a:extLst>
              <a:ext uri="{FF2B5EF4-FFF2-40B4-BE49-F238E27FC236}">
                <a16:creationId xmlns:a16="http://schemas.microsoft.com/office/drawing/2014/main" id="{C523F9E0-0B42-4EAE-18D1-758056DC102D}"/>
              </a:ext>
            </a:extLst>
          </p:cNvPr>
          <p:cNvSpPr txBox="1">
            <a:spLocks noGrp="1"/>
          </p:cNvSpPr>
          <p:nvPr>
            <p:ph type="title"/>
          </p:nvPr>
        </p:nvSpPr>
        <p:spPr>
          <a:xfrm>
            <a:off x="3069818" y="515726"/>
            <a:ext cx="3004363" cy="572700"/>
          </a:xfrm>
          <a:prstGeom prst="rect">
            <a:avLst/>
          </a:prstGeom>
          <a:solidFill>
            <a:srgbClr val="FFC100"/>
          </a:solidFill>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a:solidFill>
                  <a:schemeClr val="accent3"/>
                </a:solidFill>
              </a:rPr>
              <a:t>PHIẾU HỌC TẬP</a:t>
            </a:r>
          </a:p>
        </p:txBody>
      </p:sp>
      <p:sp>
        <p:nvSpPr>
          <p:cNvPr id="22" name="Google Shape;310;p38">
            <a:extLst>
              <a:ext uri="{FF2B5EF4-FFF2-40B4-BE49-F238E27FC236}">
                <a16:creationId xmlns:a16="http://schemas.microsoft.com/office/drawing/2014/main" id="{1BC7AB0C-BE9B-DB9B-D3D9-417B6D0F5533}"/>
              </a:ext>
            </a:extLst>
          </p:cNvPr>
          <p:cNvSpPr txBox="1">
            <a:spLocks/>
          </p:cNvSpPr>
          <p:nvPr/>
        </p:nvSpPr>
        <p:spPr>
          <a:xfrm>
            <a:off x="332441" y="1184742"/>
            <a:ext cx="8615088"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2000" b="1" dirty="0" err="1">
                <a:solidFill>
                  <a:srgbClr val="041B2D"/>
                </a:solidFill>
              </a:rPr>
              <a:t>Câu</a:t>
            </a:r>
            <a:r>
              <a:rPr lang="en-US" sz="2000" b="1" dirty="0">
                <a:solidFill>
                  <a:srgbClr val="041B2D"/>
                </a:solidFill>
              </a:rPr>
              <a:t> 1: </a:t>
            </a:r>
            <a:r>
              <a:rPr lang="en-US" sz="2000" dirty="0" err="1">
                <a:solidFill>
                  <a:srgbClr val="041B2D"/>
                </a:solidFill>
              </a:rPr>
              <a:t>Câu</a:t>
            </a:r>
            <a:r>
              <a:rPr lang="en-US" sz="2000" dirty="0">
                <a:solidFill>
                  <a:srgbClr val="041B2D"/>
                </a:solidFill>
              </a:rPr>
              <a:t> </a:t>
            </a:r>
            <a:r>
              <a:rPr lang="en-US" sz="2000" dirty="0" err="1">
                <a:solidFill>
                  <a:srgbClr val="041B2D"/>
                </a:solidFill>
              </a:rPr>
              <a:t>hỏi</a:t>
            </a:r>
            <a:r>
              <a:rPr lang="en-US" sz="2000" dirty="0">
                <a:solidFill>
                  <a:srgbClr val="041B2D"/>
                </a:solidFill>
              </a:rPr>
              <a:t> </a:t>
            </a:r>
            <a:r>
              <a:rPr lang="en-US" sz="2000" dirty="0" err="1">
                <a:solidFill>
                  <a:srgbClr val="041B2D"/>
                </a:solidFill>
              </a:rPr>
              <a:t>đầu</a:t>
            </a:r>
            <a:r>
              <a:rPr lang="en-US" sz="2000" dirty="0">
                <a:solidFill>
                  <a:srgbClr val="041B2D"/>
                </a:solidFill>
              </a:rPr>
              <a:t> </a:t>
            </a:r>
            <a:r>
              <a:rPr lang="en-US" sz="2000" dirty="0" err="1">
                <a:solidFill>
                  <a:srgbClr val="041B2D"/>
                </a:solidFill>
              </a:rPr>
              <a:t>bài</a:t>
            </a:r>
            <a:r>
              <a:rPr lang="en-US" sz="2000" dirty="0">
                <a:solidFill>
                  <a:srgbClr val="041B2D"/>
                </a:solidFill>
              </a:rPr>
              <a:t>: “</a:t>
            </a:r>
            <a:r>
              <a:rPr lang="vi-VN" sz="2000" dirty="0">
                <a:solidFill>
                  <a:srgbClr val="041B2D"/>
                </a:solidFill>
              </a:rPr>
              <a:t>Nếu ánh sáng truyền từ nước hoặc thuỷ tinh sang không khí thì có phải lúc nào ta cũng thấy tia khúc xạ?</a:t>
            </a:r>
            <a:r>
              <a:rPr lang="en-US" sz="2000" dirty="0">
                <a:solidFill>
                  <a:srgbClr val="041B2D"/>
                </a:solidFill>
              </a:rPr>
              <a:t>”</a:t>
            </a:r>
          </a:p>
        </p:txBody>
      </p:sp>
      <p:sp>
        <p:nvSpPr>
          <p:cNvPr id="24" name="Google Shape;310;p38">
            <a:extLst>
              <a:ext uri="{FF2B5EF4-FFF2-40B4-BE49-F238E27FC236}">
                <a16:creationId xmlns:a16="http://schemas.microsoft.com/office/drawing/2014/main" id="{CA0795DB-6765-D1CD-5B40-A47F6AA58F38}"/>
              </a:ext>
            </a:extLst>
          </p:cNvPr>
          <p:cNvSpPr txBox="1">
            <a:spLocks/>
          </p:cNvSpPr>
          <p:nvPr/>
        </p:nvSpPr>
        <p:spPr>
          <a:xfrm>
            <a:off x="332441" y="1913571"/>
            <a:ext cx="8538983" cy="54435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2000" b="1" dirty="0" err="1">
                <a:solidFill>
                  <a:srgbClr val="041B2D"/>
                </a:solidFill>
              </a:rPr>
              <a:t>Câu</a:t>
            </a:r>
            <a:r>
              <a:rPr lang="en-US" sz="2000" b="1" dirty="0">
                <a:solidFill>
                  <a:srgbClr val="041B2D"/>
                </a:solidFill>
              </a:rPr>
              <a:t> 2: </a:t>
            </a:r>
            <a:r>
              <a:rPr lang="en-US" sz="2000" dirty="0">
                <a:solidFill>
                  <a:srgbClr val="041B2D"/>
                </a:solidFill>
              </a:rPr>
              <a:t>H</a:t>
            </a:r>
            <a:r>
              <a:rPr lang="vi-VN" sz="2000" dirty="0">
                <a:solidFill>
                  <a:srgbClr val="041B2D"/>
                </a:solidFill>
              </a:rPr>
              <a:t>ãy tính góc tới hạn nếu ánh sáng truyền từ nước sang không khí</a:t>
            </a:r>
            <a:r>
              <a:rPr lang="en-US" sz="2000" dirty="0">
                <a:solidFill>
                  <a:srgbClr val="041B2D"/>
                </a:solidFill>
              </a:rPr>
              <a:t>.</a:t>
            </a:r>
            <a:r>
              <a:rPr lang="vi-VN" sz="2000" dirty="0">
                <a:solidFill>
                  <a:srgbClr val="041B2D"/>
                </a:solidFill>
              </a:rPr>
              <a:t> </a:t>
            </a:r>
            <a:endParaRPr lang="en-US" sz="2000" dirty="0">
              <a:solidFill>
                <a:srgbClr val="041B2D"/>
              </a:solidFill>
            </a:endParaRPr>
          </a:p>
        </p:txBody>
      </p:sp>
      <p:sp>
        <p:nvSpPr>
          <p:cNvPr id="321" name="Google Shape;310;p38">
            <a:extLst>
              <a:ext uri="{FF2B5EF4-FFF2-40B4-BE49-F238E27FC236}">
                <a16:creationId xmlns:a16="http://schemas.microsoft.com/office/drawing/2014/main" id="{DB3D2365-9ED0-5806-D516-84A64E70A9B5}"/>
              </a:ext>
            </a:extLst>
          </p:cNvPr>
          <p:cNvSpPr txBox="1">
            <a:spLocks/>
          </p:cNvSpPr>
          <p:nvPr/>
        </p:nvSpPr>
        <p:spPr>
          <a:xfrm>
            <a:off x="332441" y="2418070"/>
            <a:ext cx="4366635" cy="16212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2000" b="1" dirty="0" err="1">
                <a:solidFill>
                  <a:srgbClr val="041B2D"/>
                </a:solidFill>
              </a:rPr>
              <a:t>Câu</a:t>
            </a:r>
            <a:r>
              <a:rPr lang="en-US" sz="2000" b="1" dirty="0">
                <a:solidFill>
                  <a:srgbClr val="041B2D"/>
                </a:solidFill>
              </a:rPr>
              <a:t> 3: </a:t>
            </a:r>
            <a:r>
              <a:rPr lang="vi-VN" sz="2000" dirty="0">
                <a:solidFill>
                  <a:srgbClr val="041B2D"/>
                </a:solidFill>
              </a:rPr>
              <a:t>Một lăng kính thuỷ tinh có tiết diện là tam giác vuông cân được đặt trong không khí. Cho biết góc tới hạn khi ánh sáng truyền từ thuỷ tinh sang không khí là 42°. Chiếu các tia sáng đến lăng kính như hình bên. Hãy tiếp tục vẽ đường đi của tia sáng.</a:t>
            </a:r>
            <a:endParaRPr lang="en-US" sz="2000" dirty="0">
              <a:solidFill>
                <a:srgbClr val="041B2D"/>
              </a:solidFill>
            </a:endParaRPr>
          </a:p>
        </p:txBody>
      </p:sp>
      <p:grpSp>
        <p:nvGrpSpPr>
          <p:cNvPr id="337" name="Group 336">
            <a:extLst>
              <a:ext uri="{FF2B5EF4-FFF2-40B4-BE49-F238E27FC236}">
                <a16:creationId xmlns:a16="http://schemas.microsoft.com/office/drawing/2014/main" id="{B55E9084-4B2C-1D12-E4ED-229DF518921D}"/>
              </a:ext>
            </a:extLst>
          </p:cNvPr>
          <p:cNvGrpSpPr/>
          <p:nvPr/>
        </p:nvGrpSpPr>
        <p:grpSpPr>
          <a:xfrm>
            <a:off x="4992352" y="2418070"/>
            <a:ext cx="1526658" cy="2537056"/>
            <a:chOff x="5266027" y="2907066"/>
            <a:chExt cx="1048063" cy="1741710"/>
          </a:xfrm>
        </p:grpSpPr>
        <p:sp>
          <p:nvSpPr>
            <p:cNvPr id="326" name="Right Triangle 325">
              <a:extLst>
                <a:ext uri="{FF2B5EF4-FFF2-40B4-BE49-F238E27FC236}">
                  <a16:creationId xmlns:a16="http://schemas.microsoft.com/office/drawing/2014/main" id="{11460D6F-D80D-067C-39AE-D19AD5D89A1E}"/>
                </a:ext>
              </a:extLst>
            </p:cNvPr>
            <p:cNvSpPr/>
            <p:nvPr/>
          </p:nvSpPr>
          <p:spPr>
            <a:xfrm>
              <a:off x="5266027" y="3375892"/>
              <a:ext cx="1048063" cy="935181"/>
            </a:xfrm>
            <a:prstGeom prst="rtTriangle">
              <a:avLst/>
            </a:prstGeom>
            <a:solidFill>
              <a:schemeClr val="accent4">
                <a:lumMod val="95000"/>
              </a:schemeClr>
            </a:solidFill>
            <a:ln w="19050">
              <a:solidFill>
                <a:schemeClr val="bg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TextBox 331">
              <a:extLst>
                <a:ext uri="{FF2B5EF4-FFF2-40B4-BE49-F238E27FC236}">
                  <a16:creationId xmlns:a16="http://schemas.microsoft.com/office/drawing/2014/main" id="{9376CBFC-38AC-6FA3-CEAC-3FC1CADA20DF}"/>
                </a:ext>
              </a:extLst>
            </p:cNvPr>
            <p:cNvSpPr txBox="1"/>
            <p:nvPr/>
          </p:nvSpPr>
          <p:spPr>
            <a:xfrm>
              <a:off x="5819779" y="2907066"/>
              <a:ext cx="256309" cy="307777"/>
            </a:xfrm>
            <a:prstGeom prst="rect">
              <a:avLst/>
            </a:prstGeom>
            <a:noFill/>
          </p:spPr>
          <p:txBody>
            <a:bodyPr wrap="square" rtlCol="0">
              <a:spAutoFit/>
            </a:bodyPr>
            <a:lstStyle/>
            <a:p>
              <a:r>
                <a:rPr lang="en-US" b="1" dirty="0"/>
                <a:t>S</a:t>
              </a:r>
            </a:p>
          </p:txBody>
        </p:sp>
        <p:sp>
          <p:nvSpPr>
            <p:cNvPr id="333" name="TextBox 332">
              <a:extLst>
                <a:ext uri="{FF2B5EF4-FFF2-40B4-BE49-F238E27FC236}">
                  <a16:creationId xmlns:a16="http://schemas.microsoft.com/office/drawing/2014/main" id="{397124BC-BFC9-9805-9FF0-81452E02C096}"/>
                </a:ext>
              </a:extLst>
            </p:cNvPr>
            <p:cNvSpPr txBox="1"/>
            <p:nvPr/>
          </p:nvSpPr>
          <p:spPr>
            <a:xfrm>
              <a:off x="5402515" y="3375892"/>
              <a:ext cx="256309" cy="307777"/>
            </a:xfrm>
            <a:prstGeom prst="rect">
              <a:avLst/>
            </a:prstGeom>
            <a:noFill/>
          </p:spPr>
          <p:txBody>
            <a:bodyPr wrap="square" rtlCol="0">
              <a:spAutoFit/>
            </a:bodyPr>
            <a:lstStyle/>
            <a:p>
              <a:r>
                <a:rPr lang="en-US" b="1" dirty="0"/>
                <a:t>I</a:t>
              </a:r>
            </a:p>
          </p:txBody>
        </p:sp>
        <p:sp>
          <p:nvSpPr>
            <p:cNvPr id="334" name="Rectangle 333">
              <a:extLst>
                <a:ext uri="{FF2B5EF4-FFF2-40B4-BE49-F238E27FC236}">
                  <a16:creationId xmlns:a16="http://schemas.microsoft.com/office/drawing/2014/main" id="{7B9CD122-97AF-11B0-03B2-AA58281FBF51}"/>
                </a:ext>
              </a:extLst>
            </p:cNvPr>
            <p:cNvSpPr/>
            <p:nvPr/>
          </p:nvSpPr>
          <p:spPr>
            <a:xfrm rot="2486234">
              <a:off x="5545729" y="3562833"/>
              <a:ext cx="81885" cy="76482"/>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1" name="Group 330">
              <a:extLst>
                <a:ext uri="{FF2B5EF4-FFF2-40B4-BE49-F238E27FC236}">
                  <a16:creationId xmlns:a16="http://schemas.microsoft.com/office/drawing/2014/main" id="{132FE37A-F86B-2B24-6C47-7E1790C16EBF}"/>
                </a:ext>
              </a:extLst>
            </p:cNvPr>
            <p:cNvGrpSpPr/>
            <p:nvPr/>
          </p:nvGrpSpPr>
          <p:grpSpPr>
            <a:xfrm rot="21377511">
              <a:off x="5509173" y="3109900"/>
              <a:ext cx="475217" cy="473963"/>
              <a:chOff x="5198220" y="2708194"/>
              <a:chExt cx="475217" cy="473963"/>
            </a:xfrm>
          </p:grpSpPr>
          <p:cxnSp>
            <p:nvCxnSpPr>
              <p:cNvPr id="330" name="Straight Connector 329">
                <a:extLst>
                  <a:ext uri="{FF2B5EF4-FFF2-40B4-BE49-F238E27FC236}">
                    <a16:creationId xmlns:a16="http://schemas.microsoft.com/office/drawing/2014/main" id="{D05E8BA0-25FF-B199-DE14-651177A264D8}"/>
                  </a:ext>
                </a:extLst>
              </p:cNvPr>
              <p:cNvCxnSpPr/>
              <p:nvPr/>
            </p:nvCxnSpPr>
            <p:spPr>
              <a:xfrm flipH="1">
                <a:off x="5198220" y="2881326"/>
                <a:ext cx="300831" cy="30083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28" name="Straight Arrow Connector 327">
                <a:extLst>
                  <a:ext uri="{FF2B5EF4-FFF2-40B4-BE49-F238E27FC236}">
                    <a16:creationId xmlns:a16="http://schemas.microsoft.com/office/drawing/2014/main" id="{00CE16EB-3B82-D4D0-BBB4-4690E03E7693}"/>
                  </a:ext>
                </a:extLst>
              </p:cNvPr>
              <p:cNvCxnSpPr/>
              <p:nvPr/>
            </p:nvCxnSpPr>
            <p:spPr>
              <a:xfrm flipH="1">
                <a:off x="5348636" y="2708194"/>
                <a:ext cx="324801" cy="32480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335" name="TextBox 334">
              <a:extLst>
                <a:ext uri="{FF2B5EF4-FFF2-40B4-BE49-F238E27FC236}">
                  <a16:creationId xmlns:a16="http://schemas.microsoft.com/office/drawing/2014/main" id="{802D8849-F081-DE0E-DAC9-B9BF629C44E9}"/>
                </a:ext>
              </a:extLst>
            </p:cNvPr>
            <p:cNvSpPr txBox="1"/>
            <p:nvPr/>
          </p:nvSpPr>
          <p:spPr>
            <a:xfrm>
              <a:off x="5613586" y="4340999"/>
              <a:ext cx="352945" cy="307777"/>
            </a:xfrm>
            <a:prstGeom prst="rect">
              <a:avLst/>
            </a:prstGeom>
            <a:noFill/>
          </p:spPr>
          <p:txBody>
            <a:bodyPr wrap="square" rtlCol="0">
              <a:spAutoFit/>
            </a:bodyPr>
            <a:lstStyle/>
            <a:p>
              <a:r>
                <a:rPr lang="en-US" dirty="0"/>
                <a:t>a)</a:t>
              </a:r>
            </a:p>
          </p:txBody>
        </p:sp>
      </p:grpSp>
      <p:grpSp>
        <p:nvGrpSpPr>
          <p:cNvPr id="368" name="Group 367">
            <a:extLst>
              <a:ext uri="{FF2B5EF4-FFF2-40B4-BE49-F238E27FC236}">
                <a16:creationId xmlns:a16="http://schemas.microsoft.com/office/drawing/2014/main" id="{CF016116-8601-EFCF-214C-A1647A185B02}"/>
              </a:ext>
            </a:extLst>
          </p:cNvPr>
          <p:cNvGrpSpPr/>
          <p:nvPr/>
        </p:nvGrpSpPr>
        <p:grpSpPr>
          <a:xfrm>
            <a:off x="6503624" y="3114891"/>
            <a:ext cx="2307935" cy="1713597"/>
            <a:chOff x="6249329" y="3130964"/>
            <a:chExt cx="2307935" cy="1713597"/>
          </a:xfrm>
        </p:grpSpPr>
        <p:grpSp>
          <p:nvGrpSpPr>
            <p:cNvPr id="367" name="Group 366">
              <a:extLst>
                <a:ext uri="{FF2B5EF4-FFF2-40B4-BE49-F238E27FC236}">
                  <a16:creationId xmlns:a16="http://schemas.microsoft.com/office/drawing/2014/main" id="{9EEEB954-0534-E60A-ACF1-32652960C28F}"/>
                </a:ext>
              </a:extLst>
            </p:cNvPr>
            <p:cNvGrpSpPr/>
            <p:nvPr/>
          </p:nvGrpSpPr>
          <p:grpSpPr>
            <a:xfrm>
              <a:off x="6249329" y="3130964"/>
              <a:ext cx="2307935" cy="1362228"/>
              <a:chOff x="6249329" y="3130964"/>
              <a:chExt cx="2307935" cy="1362228"/>
            </a:xfrm>
          </p:grpSpPr>
          <p:sp>
            <p:nvSpPr>
              <p:cNvPr id="358" name="Right Triangle 357">
                <a:extLst>
                  <a:ext uri="{FF2B5EF4-FFF2-40B4-BE49-F238E27FC236}">
                    <a16:creationId xmlns:a16="http://schemas.microsoft.com/office/drawing/2014/main" id="{348417A3-46AB-06D4-E7FA-40B78B001D13}"/>
                  </a:ext>
                </a:extLst>
              </p:cNvPr>
              <p:cNvSpPr/>
              <p:nvPr/>
            </p:nvSpPr>
            <p:spPr>
              <a:xfrm>
                <a:off x="7030606" y="3130964"/>
                <a:ext cx="1526658" cy="1362228"/>
              </a:xfrm>
              <a:prstGeom prst="rtTriangle">
                <a:avLst/>
              </a:prstGeom>
              <a:solidFill>
                <a:schemeClr val="accent4">
                  <a:lumMod val="95000"/>
                </a:schemeClr>
              </a:solidFill>
              <a:ln w="19050">
                <a:solidFill>
                  <a:schemeClr val="bg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TextBox 358">
                <a:extLst>
                  <a:ext uri="{FF2B5EF4-FFF2-40B4-BE49-F238E27FC236}">
                    <a16:creationId xmlns:a16="http://schemas.microsoft.com/office/drawing/2014/main" id="{3BC312BE-B7DB-2FFB-611B-5A9F504BB370}"/>
                  </a:ext>
                </a:extLst>
              </p:cNvPr>
              <p:cNvSpPr txBox="1"/>
              <p:nvPr/>
            </p:nvSpPr>
            <p:spPr>
              <a:xfrm>
                <a:off x="6249329" y="3295725"/>
                <a:ext cx="373352" cy="448322"/>
              </a:xfrm>
              <a:prstGeom prst="rect">
                <a:avLst/>
              </a:prstGeom>
              <a:noFill/>
            </p:spPr>
            <p:txBody>
              <a:bodyPr wrap="square" rtlCol="0">
                <a:spAutoFit/>
              </a:bodyPr>
              <a:lstStyle/>
              <a:p>
                <a:r>
                  <a:rPr lang="en-US" b="1" dirty="0"/>
                  <a:t>S</a:t>
                </a:r>
              </a:p>
            </p:txBody>
          </p:sp>
          <p:sp>
            <p:nvSpPr>
              <p:cNvPr id="360" name="TextBox 359">
                <a:extLst>
                  <a:ext uri="{FF2B5EF4-FFF2-40B4-BE49-F238E27FC236}">
                    <a16:creationId xmlns:a16="http://schemas.microsoft.com/office/drawing/2014/main" id="{7CF08C32-F993-13F6-C160-4CEDA7C67D5F}"/>
                  </a:ext>
                </a:extLst>
              </p:cNvPr>
              <p:cNvSpPr txBox="1"/>
              <p:nvPr/>
            </p:nvSpPr>
            <p:spPr>
              <a:xfrm>
                <a:off x="6830468" y="3261362"/>
                <a:ext cx="373352" cy="448322"/>
              </a:xfrm>
              <a:prstGeom prst="rect">
                <a:avLst/>
              </a:prstGeom>
              <a:noFill/>
            </p:spPr>
            <p:txBody>
              <a:bodyPr wrap="square" rtlCol="0">
                <a:spAutoFit/>
              </a:bodyPr>
              <a:lstStyle/>
              <a:p>
                <a:r>
                  <a:rPr lang="en-US" b="1" dirty="0"/>
                  <a:t>I</a:t>
                </a:r>
              </a:p>
            </p:txBody>
          </p:sp>
          <p:sp>
            <p:nvSpPr>
              <p:cNvPr id="361" name="Rectangle 360">
                <a:extLst>
                  <a:ext uri="{FF2B5EF4-FFF2-40B4-BE49-F238E27FC236}">
                    <a16:creationId xmlns:a16="http://schemas.microsoft.com/office/drawing/2014/main" id="{30033DD5-D76D-5BC8-6EF3-B459823104B6}"/>
                  </a:ext>
                </a:extLst>
              </p:cNvPr>
              <p:cNvSpPr/>
              <p:nvPr/>
            </p:nvSpPr>
            <p:spPr>
              <a:xfrm rot="5400000">
                <a:off x="6911101" y="3549775"/>
                <a:ext cx="119278" cy="111407"/>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2" name="Group 361">
                <a:extLst>
                  <a:ext uri="{FF2B5EF4-FFF2-40B4-BE49-F238E27FC236}">
                    <a16:creationId xmlns:a16="http://schemas.microsoft.com/office/drawing/2014/main" id="{8EF57ADE-ACB9-8A96-F5CA-89A3AAB24BC0}"/>
                  </a:ext>
                </a:extLst>
              </p:cNvPr>
              <p:cNvGrpSpPr/>
              <p:nvPr/>
            </p:nvGrpSpPr>
            <p:grpSpPr>
              <a:xfrm rot="13407027">
                <a:off x="6443941" y="3314889"/>
                <a:ext cx="542746" cy="343978"/>
                <a:chOff x="5198220" y="2881326"/>
                <a:chExt cx="474667" cy="300831"/>
              </a:xfrm>
            </p:grpSpPr>
            <p:cxnSp>
              <p:nvCxnSpPr>
                <p:cNvPr id="364" name="Straight Connector 363">
                  <a:extLst>
                    <a:ext uri="{FF2B5EF4-FFF2-40B4-BE49-F238E27FC236}">
                      <a16:creationId xmlns:a16="http://schemas.microsoft.com/office/drawing/2014/main" id="{55C79A4C-D908-99DD-04CE-0338B33047F8}"/>
                    </a:ext>
                  </a:extLst>
                </p:cNvPr>
                <p:cNvCxnSpPr/>
                <p:nvPr/>
              </p:nvCxnSpPr>
              <p:spPr>
                <a:xfrm flipH="1">
                  <a:off x="5198220" y="2881326"/>
                  <a:ext cx="300831" cy="30083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65" name="Straight Arrow Connector 364">
                  <a:extLst>
                    <a:ext uri="{FF2B5EF4-FFF2-40B4-BE49-F238E27FC236}">
                      <a16:creationId xmlns:a16="http://schemas.microsoft.com/office/drawing/2014/main" id="{066AAA31-5A99-5DC9-BB80-978F27311FD6}"/>
                    </a:ext>
                  </a:extLst>
                </p:cNvPr>
                <p:cNvCxnSpPr>
                  <a:cxnSpLocks/>
                </p:cNvCxnSpPr>
                <p:nvPr/>
              </p:nvCxnSpPr>
              <p:spPr>
                <a:xfrm rot="8192973" flipV="1">
                  <a:off x="5293061" y="2893521"/>
                  <a:ext cx="379826" cy="1027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sp>
          <p:nvSpPr>
            <p:cNvPr id="363" name="TextBox 362">
              <a:extLst>
                <a:ext uri="{FF2B5EF4-FFF2-40B4-BE49-F238E27FC236}">
                  <a16:creationId xmlns:a16="http://schemas.microsoft.com/office/drawing/2014/main" id="{F9090369-DEDD-BE4C-AFAF-47C62ABF93AD}"/>
                </a:ext>
              </a:extLst>
            </p:cNvPr>
            <p:cNvSpPr txBox="1"/>
            <p:nvPr/>
          </p:nvSpPr>
          <p:spPr>
            <a:xfrm>
              <a:off x="7536877" y="4536784"/>
              <a:ext cx="514116" cy="307777"/>
            </a:xfrm>
            <a:prstGeom prst="rect">
              <a:avLst/>
            </a:prstGeom>
            <a:noFill/>
          </p:spPr>
          <p:txBody>
            <a:bodyPr wrap="square" rtlCol="0">
              <a:spAutoFit/>
            </a:bodyPr>
            <a:lstStyle/>
            <a:p>
              <a:r>
                <a:rPr lang="en-US" dirty="0"/>
                <a:t>b)</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21"/>
                                        </p:tgtEl>
                                        <p:attrNameLst>
                                          <p:attrName>style.visibility</p:attrName>
                                        </p:attrNameLst>
                                      </p:cBhvr>
                                      <p:to>
                                        <p:strVal val="visible"/>
                                      </p:to>
                                    </p:set>
                                    <p:animEffect transition="in" filter="randombar(horizontal)">
                                      <p:cBhvr>
                                        <p:cTn id="17" dur="500"/>
                                        <p:tgtEl>
                                          <p:spTgt spid="321"/>
                                        </p:tgtEl>
                                      </p:cBhvr>
                                    </p:animEffec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337"/>
                                        </p:tgtEl>
                                        <p:attrNameLst>
                                          <p:attrName>style.visibility</p:attrName>
                                        </p:attrNameLst>
                                      </p:cBhvr>
                                      <p:to>
                                        <p:strVal val="visible"/>
                                      </p:to>
                                    </p:set>
                                    <p:anim calcmode="lin" valueType="num">
                                      <p:cBhvr>
                                        <p:cTn id="21" dur="500" fill="hold"/>
                                        <p:tgtEl>
                                          <p:spTgt spid="337"/>
                                        </p:tgtEl>
                                        <p:attrNameLst>
                                          <p:attrName>ppt_w</p:attrName>
                                        </p:attrNameLst>
                                      </p:cBhvr>
                                      <p:tavLst>
                                        <p:tav tm="0">
                                          <p:val>
                                            <p:fltVal val="0"/>
                                          </p:val>
                                        </p:tav>
                                        <p:tav tm="100000">
                                          <p:val>
                                            <p:strVal val="#ppt_w"/>
                                          </p:val>
                                        </p:tav>
                                      </p:tavLst>
                                    </p:anim>
                                    <p:anim calcmode="lin" valueType="num">
                                      <p:cBhvr>
                                        <p:cTn id="22" dur="500" fill="hold"/>
                                        <p:tgtEl>
                                          <p:spTgt spid="337"/>
                                        </p:tgtEl>
                                        <p:attrNameLst>
                                          <p:attrName>ppt_h</p:attrName>
                                        </p:attrNameLst>
                                      </p:cBhvr>
                                      <p:tavLst>
                                        <p:tav tm="0">
                                          <p:val>
                                            <p:fltVal val="0"/>
                                          </p:val>
                                        </p:tav>
                                        <p:tav tm="100000">
                                          <p:val>
                                            <p:strVal val="#ppt_h"/>
                                          </p:val>
                                        </p:tav>
                                      </p:tavLst>
                                    </p:anim>
                                    <p:animEffect transition="in" filter="fade">
                                      <p:cBhvr>
                                        <p:cTn id="23" dur="500"/>
                                        <p:tgtEl>
                                          <p:spTgt spid="337"/>
                                        </p:tgtEl>
                                      </p:cBhvr>
                                    </p:animEffect>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368"/>
                                        </p:tgtEl>
                                        <p:attrNameLst>
                                          <p:attrName>style.visibility</p:attrName>
                                        </p:attrNameLst>
                                      </p:cBhvr>
                                      <p:to>
                                        <p:strVal val="visible"/>
                                      </p:to>
                                    </p:set>
                                    <p:anim calcmode="lin" valueType="num">
                                      <p:cBhvr>
                                        <p:cTn id="27" dur="500" fill="hold"/>
                                        <p:tgtEl>
                                          <p:spTgt spid="368"/>
                                        </p:tgtEl>
                                        <p:attrNameLst>
                                          <p:attrName>ppt_w</p:attrName>
                                        </p:attrNameLst>
                                      </p:cBhvr>
                                      <p:tavLst>
                                        <p:tav tm="0">
                                          <p:val>
                                            <p:fltVal val="0"/>
                                          </p:val>
                                        </p:tav>
                                        <p:tav tm="100000">
                                          <p:val>
                                            <p:strVal val="#ppt_w"/>
                                          </p:val>
                                        </p:tav>
                                      </p:tavLst>
                                    </p:anim>
                                    <p:anim calcmode="lin" valueType="num">
                                      <p:cBhvr>
                                        <p:cTn id="28" dur="500" fill="hold"/>
                                        <p:tgtEl>
                                          <p:spTgt spid="368"/>
                                        </p:tgtEl>
                                        <p:attrNameLst>
                                          <p:attrName>ppt_h</p:attrName>
                                        </p:attrNameLst>
                                      </p:cBhvr>
                                      <p:tavLst>
                                        <p:tav tm="0">
                                          <p:val>
                                            <p:fltVal val="0"/>
                                          </p:val>
                                        </p:tav>
                                        <p:tav tm="100000">
                                          <p:val>
                                            <p:strVal val="#ppt_h"/>
                                          </p:val>
                                        </p:tav>
                                      </p:tavLst>
                                    </p:anim>
                                    <p:animEffect transition="in" filter="fade">
                                      <p:cBhvr>
                                        <p:cTn id="29" dur="500"/>
                                        <p:tgtEl>
                                          <p:spTgt spid="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32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86B3379-F990-A43C-46D4-A2423E37F0FC}"/>
              </a:ext>
            </a:extLst>
          </p:cNvPr>
          <p:cNvSpPr/>
          <p:nvPr/>
        </p:nvSpPr>
        <p:spPr>
          <a:xfrm>
            <a:off x="272576" y="1070028"/>
            <a:ext cx="8726544" cy="4005118"/>
          </a:xfrm>
          <a:prstGeom prst="roundRect">
            <a:avLst>
              <a:gd name="adj" fmla="val 11893"/>
            </a:avLst>
          </a:prstGeom>
          <a:noFill/>
          <a:ln>
            <a:solidFill>
              <a:srgbClr val="FFC8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Google Shape;310;p38">
                <a:extLst>
                  <a:ext uri="{FF2B5EF4-FFF2-40B4-BE49-F238E27FC236}">
                    <a16:creationId xmlns:a16="http://schemas.microsoft.com/office/drawing/2014/main" id="{854C110E-F8C0-B5A0-606A-7D19E9158F00}"/>
                  </a:ext>
                </a:extLst>
              </p:cNvPr>
              <p:cNvSpPr txBox="1">
                <a:spLocks/>
              </p:cNvSpPr>
              <p:nvPr/>
            </p:nvSpPr>
            <p:spPr>
              <a:xfrm>
                <a:off x="384032" y="1631874"/>
                <a:ext cx="8615088" cy="10114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2200" b="1" dirty="0" err="1">
                    <a:solidFill>
                      <a:srgbClr val="041B2D"/>
                    </a:solidFill>
                  </a:rPr>
                  <a:t>Câu</a:t>
                </a:r>
                <a:r>
                  <a:rPr lang="en-US" sz="2200" b="1" dirty="0">
                    <a:solidFill>
                      <a:srgbClr val="041B2D"/>
                    </a:solidFill>
                  </a:rPr>
                  <a:t> 1: </a:t>
                </a:r>
                <a:r>
                  <a:rPr lang="vi-VN" sz="2200" dirty="0">
                    <a:solidFill>
                      <a:srgbClr val="041B2D"/>
                    </a:solidFill>
                  </a:rPr>
                  <a:t>Nếu ánh sáng truyền từ nước hoặc thủy tinh sang không kh</a:t>
                </a:r>
                <a:r>
                  <a:rPr lang="en-US" sz="2200" dirty="0">
                    <a:solidFill>
                      <a:srgbClr val="041B2D"/>
                    </a:solidFill>
                  </a:rPr>
                  <a:t>í</a:t>
                </a:r>
                <a:r>
                  <a:rPr lang="vi-VN" sz="2200" dirty="0">
                    <a:solidFill>
                      <a:srgbClr val="041B2D"/>
                    </a:solidFill>
                  </a:rPr>
                  <a:t> thì ta sẽ thấy tia khúc xạ khi góc tới i &lt; i</a:t>
                </a:r>
                <a:r>
                  <a:rPr lang="vi-VN" sz="2200" baseline="-25000" dirty="0">
                    <a:solidFill>
                      <a:srgbClr val="041B2D"/>
                    </a:solidFill>
                  </a:rPr>
                  <a:t>th</a:t>
                </a:r>
                <a:r>
                  <a:rPr lang="vi-VN" sz="2200" dirty="0">
                    <a:solidFill>
                      <a:srgbClr val="041B2D"/>
                    </a:solidFill>
                  </a:rPr>
                  <a:t> với </a:t>
                </a:r>
                <a:r>
                  <a:rPr lang="vi-VN" sz="2200" dirty="0"/>
                  <a:t>sin</a:t>
                </a:r>
                <a:r>
                  <a:rPr lang="en-US" sz="2200" dirty="0" err="1"/>
                  <a:t>i</a:t>
                </a:r>
                <a:r>
                  <a:rPr lang="en-US" sz="2200" baseline="-25000" dirty="0" err="1"/>
                  <a:t>th</a:t>
                </a:r>
                <a:r>
                  <a:rPr lang="en-US" sz="2200" dirty="0"/>
                  <a:t> = </a:t>
                </a:r>
                <a14:m>
                  <m:oMath xmlns:m="http://schemas.openxmlformats.org/officeDocument/2006/math">
                    <m:f>
                      <m:fPr>
                        <m:ctrlPr>
                          <a:rPr lang="en-US" sz="2200" i="1">
                            <a:latin typeface="Cambria Math" panose="02040503050406030204" pitchFamily="18" charset="0"/>
                          </a:rPr>
                        </m:ctrlPr>
                      </m:fPr>
                      <m:num>
                        <m:r>
                          <m:rPr>
                            <m:nor/>
                          </m:rPr>
                          <a:rPr lang="en-US" sz="2200" dirty="0"/>
                          <m:t>n</m:t>
                        </m:r>
                        <m:r>
                          <m:rPr>
                            <m:nor/>
                          </m:rPr>
                          <a:rPr lang="en-US" sz="2200" baseline="-25000" dirty="0"/>
                          <m:t>2</m:t>
                        </m:r>
                      </m:num>
                      <m:den>
                        <m:r>
                          <m:rPr>
                            <m:nor/>
                          </m:rPr>
                          <a:rPr lang="en-US" sz="2200" dirty="0"/>
                          <m:t>n</m:t>
                        </m:r>
                        <m:r>
                          <m:rPr>
                            <m:nor/>
                          </m:rPr>
                          <a:rPr lang="en-US" sz="2200" baseline="-25000" dirty="0"/>
                          <m:t>1</m:t>
                        </m:r>
                      </m:den>
                    </m:f>
                  </m:oMath>
                </a14:m>
                <a:r>
                  <a:rPr lang="vi-VN" sz="2200" dirty="0">
                    <a:solidFill>
                      <a:srgbClr val="041B2D"/>
                    </a:solidFill>
                  </a:rPr>
                  <a:t>.</a:t>
                </a:r>
                <a:endParaRPr lang="en-US" sz="2200" dirty="0">
                  <a:solidFill>
                    <a:srgbClr val="041B2D"/>
                  </a:solidFill>
                </a:endParaRPr>
              </a:p>
            </p:txBody>
          </p:sp>
        </mc:Choice>
        <mc:Fallback xmlns="">
          <p:sp>
            <p:nvSpPr>
              <p:cNvPr id="13" name="Google Shape;310;p38">
                <a:extLst>
                  <a:ext uri="{FF2B5EF4-FFF2-40B4-BE49-F238E27FC236}">
                    <a16:creationId xmlns:a16="http://schemas.microsoft.com/office/drawing/2014/main" id="{854C110E-F8C0-B5A0-606A-7D19E9158F00}"/>
                  </a:ext>
                </a:extLst>
              </p:cNvPr>
              <p:cNvSpPr txBox="1">
                <a:spLocks noRot="1" noChangeAspect="1" noMove="1" noResize="1" noEditPoints="1" noAdjustHandles="1" noChangeArrowheads="1" noChangeShapeType="1" noTextEdit="1"/>
              </p:cNvSpPr>
              <p:nvPr/>
            </p:nvSpPr>
            <p:spPr>
              <a:xfrm>
                <a:off x="384032" y="1631874"/>
                <a:ext cx="8615088" cy="1011451"/>
              </a:xfrm>
              <a:prstGeom prst="rect">
                <a:avLst/>
              </a:prstGeom>
              <a:blipFill>
                <a:blip r:embed="rId3"/>
                <a:stretch>
                  <a:fillRect l="-920" r="-637" b="-1084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Google Shape;310;p38">
                <a:extLst>
                  <a:ext uri="{FF2B5EF4-FFF2-40B4-BE49-F238E27FC236}">
                    <a16:creationId xmlns:a16="http://schemas.microsoft.com/office/drawing/2014/main" id="{00E628FA-36B9-DE09-2C51-F9185274D09A}"/>
                  </a:ext>
                </a:extLst>
              </p:cNvPr>
              <p:cNvSpPr txBox="1">
                <a:spLocks/>
              </p:cNvSpPr>
              <p:nvPr/>
            </p:nvSpPr>
            <p:spPr>
              <a:xfrm>
                <a:off x="451789" y="2893080"/>
                <a:ext cx="8615088" cy="14621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2200" b="1" dirty="0">
                    <a:solidFill>
                      <a:srgbClr val="041B2D"/>
                    </a:solidFill>
                  </a:rPr>
                  <a:t>Câu 2: </a:t>
                </a:r>
                <a:r>
                  <a:rPr lang="vi-VN" sz="2200" dirty="0">
                    <a:solidFill>
                      <a:srgbClr val="041B2D"/>
                    </a:solidFill>
                  </a:rPr>
                  <a:t>Góc tới hạn khi ánh sáng truyền từ nước sang không khí</a:t>
                </a:r>
                <a:r>
                  <a:rPr lang="en-US" sz="2200" dirty="0">
                    <a:solidFill>
                      <a:srgbClr val="041B2D"/>
                    </a:solidFill>
                  </a:rPr>
                  <a:t> l</a:t>
                </a:r>
                <a:r>
                  <a:rPr lang="vi-VN" sz="2200" dirty="0">
                    <a:solidFill>
                      <a:srgbClr val="041B2D"/>
                    </a:solidFill>
                  </a:rPr>
                  <a:t>à:</a:t>
                </a:r>
                <a:endParaRPr lang="en-US" sz="2200" dirty="0">
                  <a:solidFill>
                    <a:srgbClr val="041B2D"/>
                  </a:solidFill>
                </a:endParaRPr>
              </a:p>
              <a:p>
                <a:pPr marL="0" indent="0">
                  <a:lnSpc>
                    <a:spcPct val="150000"/>
                  </a:lnSpc>
                </a:pPr>
                <a:r>
                  <a:rPr lang="en-US" sz="2200" dirty="0"/>
                  <a:t>	</a:t>
                </a:r>
                <a:r>
                  <a:rPr lang="vi-VN" sz="2200" dirty="0"/>
                  <a:t>sin</a:t>
                </a:r>
                <a:r>
                  <a:rPr lang="en-US" sz="2200" dirty="0" err="1"/>
                  <a:t>i</a:t>
                </a:r>
                <a:r>
                  <a:rPr lang="en-US" sz="2200" baseline="-25000" dirty="0" err="1"/>
                  <a:t>th</a:t>
                </a:r>
                <a:r>
                  <a:rPr lang="en-US" sz="2200" dirty="0"/>
                  <a:t> = </a:t>
                </a:r>
                <a14:m>
                  <m:oMath xmlns:m="http://schemas.openxmlformats.org/officeDocument/2006/math">
                    <m:f>
                      <m:fPr>
                        <m:ctrlPr>
                          <a:rPr lang="en-US" sz="2200" i="1">
                            <a:latin typeface="Cambria Math" panose="02040503050406030204" pitchFamily="18" charset="0"/>
                          </a:rPr>
                        </m:ctrlPr>
                      </m:fPr>
                      <m:num>
                        <m:r>
                          <m:rPr>
                            <m:nor/>
                          </m:rPr>
                          <a:rPr lang="en-US" sz="2200" dirty="0"/>
                          <m:t>n</m:t>
                        </m:r>
                        <m:r>
                          <m:rPr>
                            <m:nor/>
                          </m:rPr>
                          <a:rPr lang="en-US" sz="2200" baseline="-25000" dirty="0"/>
                          <m:t>2</m:t>
                        </m:r>
                      </m:num>
                      <m:den>
                        <m:r>
                          <m:rPr>
                            <m:nor/>
                          </m:rPr>
                          <a:rPr lang="en-US" sz="2200" dirty="0"/>
                          <m:t>n</m:t>
                        </m:r>
                        <m:r>
                          <m:rPr>
                            <m:nor/>
                          </m:rPr>
                          <a:rPr lang="en-US" sz="2200" baseline="-25000" dirty="0"/>
                          <m:t>1</m:t>
                        </m:r>
                      </m:den>
                    </m:f>
                  </m:oMath>
                </a14:m>
                <a:r>
                  <a:rPr lang="en-US" sz="2200" dirty="0">
                    <a:solidFill>
                      <a:srgbClr val="041B2D"/>
                    </a:solidFill>
                  </a:rPr>
                  <a:t> = </a:t>
                </a:r>
                <a14:m>
                  <m:oMath xmlns:m="http://schemas.openxmlformats.org/officeDocument/2006/math">
                    <m:f>
                      <m:fPr>
                        <m:ctrlPr>
                          <a:rPr lang="en-US" sz="2200" i="1">
                            <a:latin typeface="Cambria Math" panose="02040503050406030204" pitchFamily="18" charset="0"/>
                          </a:rPr>
                        </m:ctrlPr>
                      </m:fPr>
                      <m:num>
                        <m:r>
                          <m:rPr>
                            <m:nor/>
                          </m:rPr>
                          <a:rPr lang="vi-VN" sz="2200" dirty="0">
                            <a:solidFill>
                              <a:srgbClr val="041B2D"/>
                            </a:solidFill>
                          </a:rPr>
                          <m:t>1</m:t>
                        </m:r>
                      </m:num>
                      <m:den>
                        <m:r>
                          <m:rPr>
                            <m:nor/>
                          </m:rPr>
                          <a:rPr lang="vi-VN" sz="2200" dirty="0">
                            <a:solidFill>
                              <a:srgbClr val="041B2D"/>
                            </a:solidFill>
                          </a:rPr>
                          <m:t>1,33</m:t>
                        </m:r>
                      </m:den>
                    </m:f>
                  </m:oMath>
                </a14:m>
                <a:r>
                  <a:rPr lang="en-US" sz="2200" dirty="0">
                    <a:solidFill>
                      <a:srgbClr val="041B2D"/>
                    </a:solidFill>
                  </a:rPr>
                  <a:t> = </a:t>
                </a:r>
                <a:r>
                  <a:rPr lang="vi-VN" sz="2200" dirty="0">
                    <a:solidFill>
                      <a:srgbClr val="041B2D"/>
                    </a:solidFill>
                  </a:rPr>
                  <a:t>0,75</a:t>
                </a:r>
                <a:endParaRPr lang="en-US" sz="2200" dirty="0">
                  <a:solidFill>
                    <a:srgbClr val="041B2D"/>
                  </a:solidFill>
                </a:endParaRPr>
              </a:p>
              <a:p>
                <a:pPr marL="0" indent="0">
                  <a:lnSpc>
                    <a:spcPct val="150000"/>
                  </a:lnSpc>
                </a:pPr>
                <a:r>
                  <a:rPr lang="en-US" sz="2200" dirty="0">
                    <a:solidFill>
                      <a:srgbClr val="041B2D"/>
                    </a:solidFill>
                  </a:rPr>
                  <a:t>	</a:t>
                </a:r>
                <a:r>
                  <a:rPr lang="en-US" sz="2200" dirty="0">
                    <a:solidFill>
                      <a:srgbClr val="041B2D"/>
                    </a:solidFill>
                    <a:latin typeface="#9Slide03 Arima Madurai Black" panose="00000A00000000000000" pitchFamily="2" charset="-93"/>
                    <a:cs typeface="#9Slide03 Arima Madurai Black" panose="00000A00000000000000" pitchFamily="2" charset="-93"/>
                  </a:rPr>
                  <a:t>→ </a:t>
                </a:r>
                <a:r>
                  <a:rPr lang="vi-VN" sz="2200" dirty="0">
                    <a:solidFill>
                      <a:srgbClr val="041B2D"/>
                    </a:solidFill>
                  </a:rPr>
                  <a:t>i</a:t>
                </a:r>
                <a:r>
                  <a:rPr lang="vi-VN" sz="2200" baseline="-25000" dirty="0">
                    <a:solidFill>
                      <a:srgbClr val="041B2D"/>
                    </a:solidFill>
                  </a:rPr>
                  <a:t>th</a:t>
                </a:r>
                <a:r>
                  <a:rPr lang="en-US" sz="2200" baseline="-25000" dirty="0">
                    <a:solidFill>
                      <a:srgbClr val="041B2D"/>
                    </a:solidFill>
                  </a:rPr>
                  <a:t> </a:t>
                </a:r>
                <a:r>
                  <a:rPr lang="vi-VN" sz="2200" dirty="0">
                    <a:solidFill>
                      <a:srgbClr val="041B2D"/>
                    </a:solidFill>
                  </a:rPr>
                  <a:t>=</a:t>
                </a:r>
                <a:r>
                  <a:rPr lang="en-US" sz="2200" dirty="0">
                    <a:solidFill>
                      <a:srgbClr val="041B2D"/>
                    </a:solidFill>
                  </a:rPr>
                  <a:t> </a:t>
                </a:r>
                <a:r>
                  <a:rPr lang="vi-VN" sz="2200" dirty="0">
                    <a:solidFill>
                      <a:srgbClr val="041B2D"/>
                    </a:solidFill>
                  </a:rPr>
                  <a:t>48,63</a:t>
                </a:r>
                <a:r>
                  <a:rPr lang="en-US" sz="2200" baseline="30000" dirty="0">
                    <a:solidFill>
                      <a:srgbClr val="041B2D"/>
                    </a:solidFill>
                  </a:rPr>
                  <a:t>o</a:t>
                </a:r>
                <a:endParaRPr lang="en-US" sz="2200" dirty="0">
                  <a:solidFill>
                    <a:srgbClr val="041B2D"/>
                  </a:solidFill>
                </a:endParaRPr>
              </a:p>
            </p:txBody>
          </p:sp>
        </mc:Choice>
        <mc:Fallback xmlns="">
          <p:sp>
            <p:nvSpPr>
              <p:cNvPr id="15" name="Google Shape;310;p38">
                <a:extLst>
                  <a:ext uri="{FF2B5EF4-FFF2-40B4-BE49-F238E27FC236}">
                    <a16:creationId xmlns:a16="http://schemas.microsoft.com/office/drawing/2014/main" id="{00E628FA-36B9-DE09-2C51-F9185274D09A}"/>
                  </a:ext>
                </a:extLst>
              </p:cNvPr>
              <p:cNvSpPr txBox="1">
                <a:spLocks noRot="1" noChangeAspect="1" noMove="1" noResize="1" noEditPoints="1" noAdjustHandles="1" noChangeArrowheads="1" noChangeShapeType="1" noTextEdit="1"/>
              </p:cNvSpPr>
              <p:nvPr/>
            </p:nvSpPr>
            <p:spPr>
              <a:xfrm>
                <a:off x="451789" y="2893080"/>
                <a:ext cx="8615088" cy="1462126"/>
              </a:xfrm>
              <a:prstGeom prst="rect">
                <a:avLst/>
              </a:prstGeom>
              <a:blipFill>
                <a:blip r:embed="rId4"/>
                <a:stretch>
                  <a:fillRect l="-920" b="-46444"/>
                </a:stretch>
              </a:blipFill>
              <a:ln>
                <a:noFill/>
              </a:ln>
            </p:spPr>
            <p:txBody>
              <a:bodyPr/>
              <a:lstStyle/>
              <a:p>
                <a:r>
                  <a:rPr lang="en-US">
                    <a:noFill/>
                  </a:rPr>
                  <a:t> </a:t>
                </a:r>
              </a:p>
            </p:txBody>
          </p:sp>
        </mc:Fallback>
      </mc:AlternateContent>
      <p:sp>
        <p:nvSpPr>
          <p:cNvPr id="2" name="Google Shape;247;p34">
            <a:extLst>
              <a:ext uri="{FF2B5EF4-FFF2-40B4-BE49-F238E27FC236}">
                <a16:creationId xmlns:a16="http://schemas.microsoft.com/office/drawing/2014/main" id="{2EEEB4E4-93B9-4AF1-E583-E04702FBE4B2}"/>
              </a:ext>
            </a:extLst>
          </p:cNvPr>
          <p:cNvSpPr txBox="1">
            <a:spLocks/>
          </p:cNvSpPr>
          <p:nvPr/>
        </p:nvSpPr>
        <p:spPr>
          <a:xfrm>
            <a:off x="86434" y="105351"/>
            <a:ext cx="3871370"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latin typeface="Fira Sans Condensed Medium" panose="020B0603050000020004" pitchFamily="34" charset="0"/>
              </a:rPr>
              <a:t>III.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pic>
        <p:nvPicPr>
          <p:cNvPr id="3" name="Picture 2">
            <a:extLst>
              <a:ext uri="{FF2B5EF4-FFF2-40B4-BE49-F238E27FC236}">
                <a16:creationId xmlns:a16="http://schemas.microsoft.com/office/drawing/2014/main" id="{C5B8C58E-BB1A-B935-D9B1-99CE7CD93D38}"/>
              </a:ext>
            </a:extLst>
          </p:cNvPr>
          <p:cNvPicPr>
            <a:picLocks noChangeAspect="1"/>
          </p:cNvPicPr>
          <p:nvPr/>
        </p:nvPicPr>
        <p:blipFill>
          <a:blip r:embed="rId5"/>
          <a:stretch>
            <a:fillRect/>
          </a:stretch>
        </p:blipFill>
        <p:spPr>
          <a:xfrm>
            <a:off x="264456" y="435802"/>
            <a:ext cx="1401301" cy="14013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grpSp>
        <p:nvGrpSpPr>
          <p:cNvPr id="491" name="Google Shape;491;p38"/>
          <p:cNvGrpSpPr/>
          <p:nvPr/>
        </p:nvGrpSpPr>
        <p:grpSpPr>
          <a:xfrm>
            <a:off x="5687783" y="1395192"/>
            <a:ext cx="2559932" cy="2559932"/>
            <a:chOff x="5159689" y="1296150"/>
            <a:chExt cx="3044400" cy="3044400"/>
          </a:xfrm>
        </p:grpSpPr>
        <p:grpSp>
          <p:nvGrpSpPr>
            <p:cNvPr id="492" name="Google Shape;492;p38"/>
            <p:cNvGrpSpPr/>
            <p:nvPr/>
          </p:nvGrpSpPr>
          <p:grpSpPr>
            <a:xfrm>
              <a:off x="5767453" y="1903914"/>
              <a:ext cx="1828872" cy="1828872"/>
              <a:chOff x="5905932" y="1600182"/>
              <a:chExt cx="1943128" cy="1943128"/>
            </a:xfrm>
          </p:grpSpPr>
          <p:sp>
            <p:nvSpPr>
              <p:cNvPr id="493" name="Google Shape;493;p38"/>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8"/>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8"/>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38"/>
            <p:cNvGrpSpPr/>
            <p:nvPr/>
          </p:nvGrpSpPr>
          <p:grpSpPr>
            <a:xfrm>
              <a:off x="5159689" y="1296150"/>
              <a:ext cx="3044400" cy="3044400"/>
              <a:chOff x="2550539" y="735313"/>
              <a:chExt cx="3044400" cy="3044400"/>
            </a:xfrm>
          </p:grpSpPr>
          <p:sp>
            <p:nvSpPr>
              <p:cNvPr id="497" name="Google Shape;497;p38"/>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8"/>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8"/>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8"/>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8"/>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8"/>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8"/>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8"/>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8"/>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8"/>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8"/>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8"/>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09" name="Google Shape;509;p38"/>
          <p:cNvGrpSpPr/>
          <p:nvPr/>
        </p:nvGrpSpPr>
        <p:grpSpPr>
          <a:xfrm>
            <a:off x="5212398" y="668866"/>
            <a:ext cx="258628" cy="258711"/>
            <a:chOff x="4370700" y="733563"/>
            <a:chExt cx="546550" cy="546727"/>
          </a:xfrm>
        </p:grpSpPr>
        <p:sp>
          <p:nvSpPr>
            <p:cNvPr id="510" name="Google Shape;510;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 name="Google Shape;516;p38"/>
          <p:cNvGrpSpPr/>
          <p:nvPr/>
        </p:nvGrpSpPr>
        <p:grpSpPr>
          <a:xfrm>
            <a:off x="8137873" y="3452653"/>
            <a:ext cx="258628" cy="258711"/>
            <a:chOff x="4370700" y="733563"/>
            <a:chExt cx="546550" cy="546727"/>
          </a:xfrm>
        </p:grpSpPr>
        <p:sp>
          <p:nvSpPr>
            <p:cNvPr id="517" name="Google Shape;517;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3" name="Google Shape;523;p38"/>
          <p:cNvGrpSpPr/>
          <p:nvPr/>
        </p:nvGrpSpPr>
        <p:grpSpPr>
          <a:xfrm>
            <a:off x="5855798" y="3918203"/>
            <a:ext cx="258628" cy="258711"/>
            <a:chOff x="4370700" y="733563"/>
            <a:chExt cx="546550" cy="546727"/>
          </a:xfrm>
        </p:grpSpPr>
        <p:sp>
          <p:nvSpPr>
            <p:cNvPr id="524" name="Google Shape;524;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0" name="Google Shape;530;p38"/>
          <p:cNvGrpSpPr/>
          <p:nvPr/>
        </p:nvGrpSpPr>
        <p:grpSpPr>
          <a:xfrm>
            <a:off x="5700899" y="964571"/>
            <a:ext cx="475608" cy="475817"/>
            <a:chOff x="4370700" y="733563"/>
            <a:chExt cx="546550" cy="546727"/>
          </a:xfrm>
        </p:grpSpPr>
        <p:sp>
          <p:nvSpPr>
            <p:cNvPr id="531" name="Google Shape;531;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1770;p42">
            <a:extLst>
              <a:ext uri="{FF2B5EF4-FFF2-40B4-BE49-F238E27FC236}">
                <a16:creationId xmlns:a16="http://schemas.microsoft.com/office/drawing/2014/main" id="{17E559AD-140F-4614-1B1B-76E53D7AD7BA}"/>
              </a:ext>
            </a:extLst>
          </p:cNvPr>
          <p:cNvSpPr txBox="1">
            <a:spLocks/>
          </p:cNvSpPr>
          <p:nvPr/>
        </p:nvSpPr>
        <p:spPr>
          <a:xfrm>
            <a:off x="760466" y="560805"/>
            <a:ext cx="5861542" cy="3816237"/>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 sz="6600" dirty="0">
                <a:solidFill>
                  <a:srgbClr val="002C74"/>
                </a:solidFill>
                <a:latin typeface="Fira Sans Black" panose="020B0A03050000020004" pitchFamily="34" charset="0"/>
              </a:rPr>
              <a:t>1. </a:t>
            </a:r>
          </a:p>
          <a:p>
            <a:pPr marL="0" marR="0" lvl="0" indent="0" defTabSz="914400" rtl="0" eaLnBrk="1" fontAlgn="auto" latinLnBrk="0" hangingPunct="1">
              <a:lnSpc>
                <a:spcPct val="90000"/>
              </a:lnSpc>
              <a:spcBef>
                <a:spcPct val="0"/>
              </a:spcBef>
              <a:spcAft>
                <a:spcPts val="0"/>
              </a:spcAft>
              <a:buClrTx/>
              <a:buSzTx/>
              <a:buFontTx/>
              <a:buNone/>
              <a:tabLst/>
              <a:defRPr/>
            </a:pPr>
            <a:r>
              <a:rPr lang="en" sz="6600" dirty="0">
                <a:solidFill>
                  <a:srgbClr val="002C74"/>
                </a:solidFill>
                <a:latin typeface="Fira Sans Black" panose="020B0A03050000020004" pitchFamily="34" charset="0"/>
              </a:rPr>
              <a:t>HIỆN TƯỢNG KHÚC XẠ </a:t>
            </a:r>
          </a:p>
          <a:p>
            <a:pPr marL="0" marR="0" lvl="0" indent="0" defTabSz="914400" rtl="0" eaLnBrk="1" fontAlgn="auto" latinLnBrk="0" hangingPunct="1">
              <a:lnSpc>
                <a:spcPct val="90000"/>
              </a:lnSpc>
              <a:spcBef>
                <a:spcPct val="0"/>
              </a:spcBef>
              <a:spcAft>
                <a:spcPts val="0"/>
              </a:spcAft>
              <a:buClrTx/>
              <a:buSzTx/>
              <a:buFontTx/>
              <a:buNone/>
              <a:tabLst/>
              <a:defRPr/>
            </a:pPr>
            <a:r>
              <a:rPr lang="en" sz="6600" dirty="0">
                <a:solidFill>
                  <a:srgbClr val="002C74"/>
                </a:solidFill>
                <a:latin typeface="Fira Sans Black" panose="020B0A03050000020004" pitchFamily="34" charset="0"/>
              </a:rPr>
              <a:t>ÁNH SÁNG</a:t>
            </a:r>
            <a:endPar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91"/>
                                        </p:tgtEl>
                                        <p:attrNameLst>
                                          <p:attrName>style.visibility</p:attrName>
                                        </p:attrNameLst>
                                      </p:cBhvr>
                                      <p:to>
                                        <p:strVal val="visible"/>
                                      </p:to>
                                    </p:set>
                                    <p:anim calcmode="lin" valueType="num">
                                      <p:cBhvr>
                                        <p:cTn id="7" dur="1000" fill="hold"/>
                                        <p:tgtEl>
                                          <p:spTgt spid="491"/>
                                        </p:tgtEl>
                                        <p:attrNameLst>
                                          <p:attrName>ppt_w</p:attrName>
                                        </p:attrNameLst>
                                      </p:cBhvr>
                                      <p:tavLst>
                                        <p:tav tm="0">
                                          <p:val>
                                            <p:fltVal val="0"/>
                                          </p:val>
                                        </p:tav>
                                        <p:tav tm="100000">
                                          <p:val>
                                            <p:strVal val="#ppt_w"/>
                                          </p:val>
                                        </p:tav>
                                      </p:tavLst>
                                    </p:anim>
                                    <p:anim calcmode="lin" valueType="num">
                                      <p:cBhvr>
                                        <p:cTn id="8" dur="1000" fill="hold"/>
                                        <p:tgtEl>
                                          <p:spTgt spid="491"/>
                                        </p:tgtEl>
                                        <p:attrNameLst>
                                          <p:attrName>ppt_h</p:attrName>
                                        </p:attrNameLst>
                                      </p:cBhvr>
                                      <p:tavLst>
                                        <p:tav tm="0">
                                          <p:val>
                                            <p:fltVal val="0"/>
                                          </p:val>
                                        </p:tav>
                                        <p:tav tm="100000">
                                          <p:val>
                                            <p:strVal val="#ppt_h"/>
                                          </p:val>
                                        </p:tav>
                                      </p:tavLst>
                                    </p:anim>
                                    <p:anim calcmode="lin" valueType="num">
                                      <p:cBhvr>
                                        <p:cTn id="9" dur="1000" fill="hold"/>
                                        <p:tgtEl>
                                          <p:spTgt spid="491"/>
                                        </p:tgtEl>
                                        <p:attrNameLst>
                                          <p:attrName>style.rotation</p:attrName>
                                        </p:attrNameLst>
                                      </p:cBhvr>
                                      <p:tavLst>
                                        <p:tav tm="0">
                                          <p:val>
                                            <p:fltVal val="90"/>
                                          </p:val>
                                        </p:tav>
                                        <p:tav tm="100000">
                                          <p:val>
                                            <p:fltVal val="0"/>
                                          </p:val>
                                        </p:tav>
                                      </p:tavLst>
                                    </p:anim>
                                    <p:animEffect transition="in" filter="fade">
                                      <p:cBhvr>
                                        <p:cTn id="10" dur="1000"/>
                                        <p:tgtEl>
                                          <p:spTgt spid="491"/>
                                        </p:tgtEl>
                                      </p:cBhvr>
                                    </p:animEffect>
                                  </p:childTnLst>
                                </p:cTn>
                              </p:par>
                              <p:par>
                                <p:cTn id="11" presetID="6" presetClass="entr" presetSubtype="16" fill="hold" grpId="0"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13" name="Google Shape;310;p38">
            <a:extLst>
              <a:ext uri="{FF2B5EF4-FFF2-40B4-BE49-F238E27FC236}">
                <a16:creationId xmlns:a16="http://schemas.microsoft.com/office/drawing/2014/main" id="{854C110E-F8C0-B5A0-606A-7D19E9158F00}"/>
              </a:ext>
            </a:extLst>
          </p:cNvPr>
          <p:cNvSpPr txBox="1">
            <a:spLocks/>
          </p:cNvSpPr>
          <p:nvPr/>
        </p:nvSpPr>
        <p:spPr>
          <a:xfrm>
            <a:off x="264456" y="771903"/>
            <a:ext cx="8615088" cy="625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2200" b="1" dirty="0" err="1">
                <a:solidFill>
                  <a:srgbClr val="041B2D"/>
                </a:solidFill>
              </a:rPr>
              <a:t>Câu</a:t>
            </a:r>
            <a:r>
              <a:rPr lang="en-US" sz="2200" b="1" dirty="0">
                <a:solidFill>
                  <a:srgbClr val="041B2D"/>
                </a:solidFill>
              </a:rPr>
              <a:t> 3:</a:t>
            </a:r>
            <a:endParaRPr lang="en-US" sz="2200" dirty="0">
              <a:solidFill>
                <a:srgbClr val="041B2D"/>
              </a:solidFill>
            </a:endParaRPr>
          </a:p>
        </p:txBody>
      </p:sp>
      <p:grpSp>
        <p:nvGrpSpPr>
          <p:cNvPr id="2" name="Group 1">
            <a:extLst>
              <a:ext uri="{FF2B5EF4-FFF2-40B4-BE49-F238E27FC236}">
                <a16:creationId xmlns:a16="http://schemas.microsoft.com/office/drawing/2014/main" id="{9F9F4860-BBFF-B026-4DBE-06A43F72DCA1}"/>
              </a:ext>
            </a:extLst>
          </p:cNvPr>
          <p:cNvGrpSpPr/>
          <p:nvPr/>
        </p:nvGrpSpPr>
        <p:grpSpPr>
          <a:xfrm>
            <a:off x="958643" y="1081417"/>
            <a:ext cx="2616762" cy="4062083"/>
            <a:chOff x="5266027" y="3021834"/>
            <a:chExt cx="1048063" cy="1626942"/>
          </a:xfrm>
        </p:grpSpPr>
        <p:sp>
          <p:nvSpPr>
            <p:cNvPr id="3" name="Right Triangle 2">
              <a:extLst>
                <a:ext uri="{FF2B5EF4-FFF2-40B4-BE49-F238E27FC236}">
                  <a16:creationId xmlns:a16="http://schemas.microsoft.com/office/drawing/2014/main" id="{12B276E7-45B9-6BCC-1C5E-671090ED2051}"/>
                </a:ext>
              </a:extLst>
            </p:cNvPr>
            <p:cNvSpPr/>
            <p:nvPr/>
          </p:nvSpPr>
          <p:spPr>
            <a:xfrm>
              <a:off x="5266027" y="3375892"/>
              <a:ext cx="1048063" cy="935181"/>
            </a:xfrm>
            <a:prstGeom prst="rtTriangle">
              <a:avLst/>
            </a:prstGeom>
            <a:solidFill>
              <a:schemeClr val="accent4">
                <a:lumMod val="95000"/>
              </a:schemeClr>
            </a:solidFill>
            <a:ln w="28575">
              <a:solidFill>
                <a:schemeClr val="bg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E3A1BB5-6489-860C-F889-38E35E01A68D}"/>
                </a:ext>
              </a:extLst>
            </p:cNvPr>
            <p:cNvSpPr txBox="1"/>
            <p:nvPr/>
          </p:nvSpPr>
          <p:spPr>
            <a:xfrm>
              <a:off x="5835948" y="3021834"/>
              <a:ext cx="256309" cy="135597"/>
            </a:xfrm>
            <a:prstGeom prst="rect">
              <a:avLst/>
            </a:prstGeom>
            <a:noFill/>
          </p:spPr>
          <p:txBody>
            <a:bodyPr wrap="square" rtlCol="0">
              <a:spAutoFit/>
            </a:bodyPr>
            <a:lstStyle/>
            <a:p>
              <a:r>
                <a:rPr lang="en-US" sz="1600" b="1" dirty="0"/>
                <a:t>S</a:t>
              </a:r>
            </a:p>
          </p:txBody>
        </p:sp>
        <p:sp>
          <p:nvSpPr>
            <p:cNvPr id="5" name="TextBox 4">
              <a:extLst>
                <a:ext uri="{FF2B5EF4-FFF2-40B4-BE49-F238E27FC236}">
                  <a16:creationId xmlns:a16="http://schemas.microsoft.com/office/drawing/2014/main" id="{9F13AFF1-84AE-29D1-D0E7-87ABF996E2CC}"/>
                </a:ext>
              </a:extLst>
            </p:cNvPr>
            <p:cNvSpPr txBox="1"/>
            <p:nvPr/>
          </p:nvSpPr>
          <p:spPr>
            <a:xfrm>
              <a:off x="5458517" y="3448098"/>
              <a:ext cx="256309" cy="135597"/>
            </a:xfrm>
            <a:prstGeom prst="rect">
              <a:avLst/>
            </a:prstGeom>
            <a:noFill/>
          </p:spPr>
          <p:txBody>
            <a:bodyPr wrap="square" rtlCol="0">
              <a:spAutoFit/>
            </a:bodyPr>
            <a:lstStyle/>
            <a:p>
              <a:r>
                <a:rPr lang="en-US" sz="1600" b="1" dirty="0"/>
                <a:t>I</a:t>
              </a:r>
            </a:p>
          </p:txBody>
        </p:sp>
        <p:sp>
          <p:nvSpPr>
            <p:cNvPr id="6" name="Rectangle 5">
              <a:extLst>
                <a:ext uri="{FF2B5EF4-FFF2-40B4-BE49-F238E27FC236}">
                  <a16:creationId xmlns:a16="http://schemas.microsoft.com/office/drawing/2014/main" id="{FF597E07-7DD8-60FC-C7AF-E182491F835C}"/>
                </a:ext>
              </a:extLst>
            </p:cNvPr>
            <p:cNvSpPr/>
            <p:nvPr/>
          </p:nvSpPr>
          <p:spPr>
            <a:xfrm rot="2486234">
              <a:off x="5532296" y="3567031"/>
              <a:ext cx="81885" cy="76482"/>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2DF7A200-F878-A1EA-9421-7317E2B89346}"/>
                </a:ext>
              </a:extLst>
            </p:cNvPr>
            <p:cNvGrpSpPr/>
            <p:nvPr/>
          </p:nvGrpSpPr>
          <p:grpSpPr>
            <a:xfrm rot="21377511">
              <a:off x="5509173" y="3116438"/>
              <a:ext cx="475219" cy="473963"/>
              <a:chOff x="5197796" y="2714720"/>
              <a:chExt cx="475219" cy="473963"/>
            </a:xfrm>
          </p:grpSpPr>
          <p:cxnSp>
            <p:nvCxnSpPr>
              <p:cNvPr id="16" name="Straight Connector 15">
                <a:extLst>
                  <a:ext uri="{FF2B5EF4-FFF2-40B4-BE49-F238E27FC236}">
                    <a16:creationId xmlns:a16="http://schemas.microsoft.com/office/drawing/2014/main" id="{5B1D3990-82E3-A55E-2A15-17AD6D936E84}"/>
                  </a:ext>
                </a:extLst>
              </p:cNvPr>
              <p:cNvCxnSpPr/>
              <p:nvPr/>
            </p:nvCxnSpPr>
            <p:spPr>
              <a:xfrm flipH="1">
                <a:off x="5197796" y="2887852"/>
                <a:ext cx="300831" cy="30083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068873C-98B9-A504-722C-EA68BF544D2E}"/>
                  </a:ext>
                </a:extLst>
              </p:cNvPr>
              <p:cNvCxnSpPr/>
              <p:nvPr/>
            </p:nvCxnSpPr>
            <p:spPr>
              <a:xfrm flipH="1">
                <a:off x="5348214" y="2714720"/>
                <a:ext cx="324801" cy="3248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8E3B0F72-94F9-E526-AFF5-8D81E30F763B}"/>
                </a:ext>
              </a:extLst>
            </p:cNvPr>
            <p:cNvSpPr txBox="1"/>
            <p:nvPr/>
          </p:nvSpPr>
          <p:spPr>
            <a:xfrm>
              <a:off x="5613586" y="4340999"/>
              <a:ext cx="352945" cy="307777"/>
            </a:xfrm>
            <a:prstGeom prst="rect">
              <a:avLst/>
            </a:prstGeom>
            <a:noFill/>
          </p:spPr>
          <p:txBody>
            <a:bodyPr wrap="square" rtlCol="0">
              <a:spAutoFit/>
            </a:bodyPr>
            <a:lstStyle/>
            <a:p>
              <a:r>
                <a:rPr lang="en-US" dirty="0"/>
                <a:t>a)</a:t>
              </a:r>
            </a:p>
          </p:txBody>
        </p:sp>
      </p:grpSp>
      <p:grpSp>
        <p:nvGrpSpPr>
          <p:cNvPr id="18" name="Group 17">
            <a:extLst>
              <a:ext uri="{FF2B5EF4-FFF2-40B4-BE49-F238E27FC236}">
                <a16:creationId xmlns:a16="http://schemas.microsoft.com/office/drawing/2014/main" id="{F40B1B4C-72CA-60FC-FBC7-7A9F6909D8C2}"/>
              </a:ext>
            </a:extLst>
          </p:cNvPr>
          <p:cNvGrpSpPr/>
          <p:nvPr/>
        </p:nvGrpSpPr>
        <p:grpSpPr>
          <a:xfrm>
            <a:off x="4344579" y="1567594"/>
            <a:ext cx="4653127" cy="3502892"/>
            <a:chOff x="6280978" y="3130964"/>
            <a:chExt cx="2276286" cy="1713597"/>
          </a:xfrm>
        </p:grpSpPr>
        <p:grpSp>
          <p:nvGrpSpPr>
            <p:cNvPr id="19" name="Group 18">
              <a:extLst>
                <a:ext uri="{FF2B5EF4-FFF2-40B4-BE49-F238E27FC236}">
                  <a16:creationId xmlns:a16="http://schemas.microsoft.com/office/drawing/2014/main" id="{36FC1BFF-E6DF-F9A0-ACA3-3762089DEC88}"/>
                </a:ext>
              </a:extLst>
            </p:cNvPr>
            <p:cNvGrpSpPr/>
            <p:nvPr/>
          </p:nvGrpSpPr>
          <p:grpSpPr>
            <a:xfrm>
              <a:off x="6280978" y="3130964"/>
              <a:ext cx="2276286" cy="1362228"/>
              <a:chOff x="6280978" y="3130964"/>
              <a:chExt cx="2276286" cy="1362228"/>
            </a:xfrm>
          </p:grpSpPr>
          <p:sp>
            <p:nvSpPr>
              <p:cNvPr id="21" name="Right Triangle 20">
                <a:extLst>
                  <a:ext uri="{FF2B5EF4-FFF2-40B4-BE49-F238E27FC236}">
                    <a16:creationId xmlns:a16="http://schemas.microsoft.com/office/drawing/2014/main" id="{1733BA58-B5C8-ECD0-6198-5A21880442B3}"/>
                  </a:ext>
                </a:extLst>
              </p:cNvPr>
              <p:cNvSpPr/>
              <p:nvPr/>
            </p:nvSpPr>
            <p:spPr>
              <a:xfrm>
                <a:off x="7030606" y="3130964"/>
                <a:ext cx="1526658" cy="1362228"/>
              </a:xfrm>
              <a:prstGeom prst="rtTriangle">
                <a:avLst/>
              </a:prstGeom>
              <a:solidFill>
                <a:schemeClr val="accent4">
                  <a:lumMod val="95000"/>
                </a:schemeClr>
              </a:solidFill>
              <a:ln w="19050">
                <a:solidFill>
                  <a:schemeClr val="bg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C5BB137-5AA9-5F06-76A9-63C52723E6A1}"/>
                  </a:ext>
                </a:extLst>
              </p:cNvPr>
              <p:cNvSpPr txBox="1"/>
              <p:nvPr/>
            </p:nvSpPr>
            <p:spPr>
              <a:xfrm>
                <a:off x="6280978" y="3344593"/>
                <a:ext cx="373352" cy="165619"/>
              </a:xfrm>
              <a:prstGeom prst="rect">
                <a:avLst/>
              </a:prstGeom>
              <a:noFill/>
            </p:spPr>
            <p:txBody>
              <a:bodyPr wrap="square" rtlCol="0">
                <a:spAutoFit/>
              </a:bodyPr>
              <a:lstStyle/>
              <a:p>
                <a:r>
                  <a:rPr lang="en-US" sz="1600" b="1" dirty="0"/>
                  <a:t>S</a:t>
                </a:r>
              </a:p>
            </p:txBody>
          </p:sp>
          <p:sp>
            <p:nvSpPr>
              <p:cNvPr id="23" name="TextBox 22">
                <a:extLst>
                  <a:ext uri="{FF2B5EF4-FFF2-40B4-BE49-F238E27FC236}">
                    <a16:creationId xmlns:a16="http://schemas.microsoft.com/office/drawing/2014/main" id="{7E9BBFAB-D47B-FF48-CC5C-8B4ABE47C9E8}"/>
                  </a:ext>
                </a:extLst>
              </p:cNvPr>
              <p:cNvSpPr txBox="1"/>
              <p:nvPr/>
            </p:nvSpPr>
            <p:spPr>
              <a:xfrm>
                <a:off x="6910422" y="3361924"/>
                <a:ext cx="373352" cy="165619"/>
              </a:xfrm>
              <a:prstGeom prst="rect">
                <a:avLst/>
              </a:prstGeom>
              <a:noFill/>
            </p:spPr>
            <p:txBody>
              <a:bodyPr wrap="square" rtlCol="0">
                <a:spAutoFit/>
              </a:bodyPr>
              <a:lstStyle/>
              <a:p>
                <a:r>
                  <a:rPr lang="en-US" sz="1600" b="1" dirty="0"/>
                  <a:t>I</a:t>
                </a:r>
              </a:p>
            </p:txBody>
          </p:sp>
          <p:sp>
            <p:nvSpPr>
              <p:cNvPr id="24" name="Rectangle 23">
                <a:extLst>
                  <a:ext uri="{FF2B5EF4-FFF2-40B4-BE49-F238E27FC236}">
                    <a16:creationId xmlns:a16="http://schemas.microsoft.com/office/drawing/2014/main" id="{454D5BC3-24DF-7165-4BC8-FC93FCCCF9BF}"/>
                  </a:ext>
                </a:extLst>
              </p:cNvPr>
              <p:cNvSpPr/>
              <p:nvPr/>
            </p:nvSpPr>
            <p:spPr>
              <a:xfrm rot="5400000">
                <a:off x="6911101" y="3549775"/>
                <a:ext cx="119278" cy="111407"/>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B269A1C8-654D-F4D1-6237-340C240CEFA8}"/>
                  </a:ext>
                </a:extLst>
              </p:cNvPr>
              <p:cNvGrpSpPr/>
              <p:nvPr/>
            </p:nvGrpSpPr>
            <p:grpSpPr>
              <a:xfrm rot="13407027">
                <a:off x="6443941" y="3314889"/>
                <a:ext cx="542746" cy="343978"/>
                <a:chOff x="5198220" y="2881326"/>
                <a:chExt cx="474667" cy="300831"/>
              </a:xfrm>
            </p:grpSpPr>
            <p:cxnSp>
              <p:nvCxnSpPr>
                <p:cNvPr id="26" name="Straight Connector 25">
                  <a:extLst>
                    <a:ext uri="{FF2B5EF4-FFF2-40B4-BE49-F238E27FC236}">
                      <a16:creationId xmlns:a16="http://schemas.microsoft.com/office/drawing/2014/main" id="{9D896BE8-B339-689C-74C7-E45E098F9710}"/>
                    </a:ext>
                  </a:extLst>
                </p:cNvPr>
                <p:cNvCxnSpPr/>
                <p:nvPr/>
              </p:nvCxnSpPr>
              <p:spPr>
                <a:xfrm flipH="1">
                  <a:off x="5198220" y="2881326"/>
                  <a:ext cx="300831" cy="30083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90B9BD3-2EC2-7C07-E24A-6C84A508B677}"/>
                    </a:ext>
                  </a:extLst>
                </p:cNvPr>
                <p:cNvCxnSpPr>
                  <a:cxnSpLocks/>
                </p:cNvCxnSpPr>
                <p:nvPr/>
              </p:nvCxnSpPr>
              <p:spPr>
                <a:xfrm rot="8192973" flipV="1">
                  <a:off x="5293061" y="2893521"/>
                  <a:ext cx="379826" cy="102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sp>
          <p:nvSpPr>
            <p:cNvPr id="20" name="TextBox 19">
              <a:extLst>
                <a:ext uri="{FF2B5EF4-FFF2-40B4-BE49-F238E27FC236}">
                  <a16:creationId xmlns:a16="http://schemas.microsoft.com/office/drawing/2014/main" id="{00E299DC-A40E-699A-ADB4-6E5ABE137302}"/>
                </a:ext>
              </a:extLst>
            </p:cNvPr>
            <p:cNvSpPr txBox="1"/>
            <p:nvPr/>
          </p:nvSpPr>
          <p:spPr>
            <a:xfrm>
              <a:off x="7536877" y="4536784"/>
              <a:ext cx="514116" cy="307777"/>
            </a:xfrm>
            <a:prstGeom prst="rect">
              <a:avLst/>
            </a:prstGeom>
            <a:noFill/>
          </p:spPr>
          <p:txBody>
            <a:bodyPr wrap="square" rtlCol="0">
              <a:spAutoFit/>
            </a:bodyPr>
            <a:lstStyle/>
            <a:p>
              <a:r>
                <a:rPr lang="en-US" dirty="0"/>
                <a:t>b)</a:t>
              </a:r>
            </a:p>
          </p:txBody>
        </p:sp>
      </p:grpSp>
      <p:grpSp>
        <p:nvGrpSpPr>
          <p:cNvPr id="30" name="Group 29">
            <a:extLst>
              <a:ext uri="{FF2B5EF4-FFF2-40B4-BE49-F238E27FC236}">
                <a16:creationId xmlns:a16="http://schemas.microsoft.com/office/drawing/2014/main" id="{EC91A7B4-FCB5-8535-3FFB-74B6D4826DF3}"/>
              </a:ext>
            </a:extLst>
          </p:cNvPr>
          <p:cNvGrpSpPr/>
          <p:nvPr/>
        </p:nvGrpSpPr>
        <p:grpSpPr>
          <a:xfrm>
            <a:off x="958643" y="2557886"/>
            <a:ext cx="659089" cy="687005"/>
            <a:chOff x="1732554" y="1458265"/>
            <a:chExt cx="1159638" cy="1208754"/>
          </a:xfrm>
        </p:grpSpPr>
        <p:cxnSp>
          <p:nvCxnSpPr>
            <p:cNvPr id="28" name="Straight Connector 27">
              <a:extLst>
                <a:ext uri="{FF2B5EF4-FFF2-40B4-BE49-F238E27FC236}">
                  <a16:creationId xmlns:a16="http://schemas.microsoft.com/office/drawing/2014/main" id="{57D1AC9C-EC06-15AF-BC07-E5DF83DBB792}"/>
                </a:ext>
              </a:extLst>
            </p:cNvPr>
            <p:cNvCxnSpPr/>
            <p:nvPr/>
          </p:nvCxnSpPr>
          <p:spPr>
            <a:xfrm rot="21377511" flipH="1">
              <a:off x="1732554" y="1915916"/>
              <a:ext cx="751103" cy="7511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1EC4E09-8833-0AB1-B0B4-2AA99874EA4F}"/>
                </a:ext>
              </a:extLst>
            </p:cNvPr>
            <p:cNvCxnSpPr/>
            <p:nvPr/>
          </p:nvCxnSpPr>
          <p:spPr>
            <a:xfrm rot="21377511" flipH="1">
              <a:off x="2081242" y="1458265"/>
              <a:ext cx="810950" cy="8109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cxnSp>
        <p:nvCxnSpPr>
          <p:cNvPr id="32" name="Straight Connector 31">
            <a:extLst>
              <a:ext uri="{FF2B5EF4-FFF2-40B4-BE49-F238E27FC236}">
                <a16:creationId xmlns:a16="http://schemas.microsoft.com/office/drawing/2014/main" id="{45FC2389-E528-4153-E284-6378D78329FA}"/>
              </a:ext>
            </a:extLst>
          </p:cNvPr>
          <p:cNvCxnSpPr>
            <a:cxnSpLocks/>
          </p:cNvCxnSpPr>
          <p:nvPr/>
        </p:nvCxnSpPr>
        <p:spPr>
          <a:xfrm rot="16200000">
            <a:off x="1162616" y="2864214"/>
            <a:ext cx="0" cy="78807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D1018948-452C-C231-2914-E00E7D323362}"/>
              </a:ext>
            </a:extLst>
          </p:cNvPr>
          <p:cNvGrpSpPr/>
          <p:nvPr/>
        </p:nvGrpSpPr>
        <p:grpSpPr>
          <a:xfrm rot="16200000">
            <a:off x="998888" y="3202210"/>
            <a:ext cx="1071358" cy="1160170"/>
            <a:chOff x="1732554" y="1589837"/>
            <a:chExt cx="994723" cy="1077182"/>
          </a:xfrm>
        </p:grpSpPr>
        <p:cxnSp>
          <p:nvCxnSpPr>
            <p:cNvPr id="34" name="Straight Connector 33">
              <a:extLst>
                <a:ext uri="{FF2B5EF4-FFF2-40B4-BE49-F238E27FC236}">
                  <a16:creationId xmlns:a16="http://schemas.microsoft.com/office/drawing/2014/main" id="{72D77956-1292-37BD-1209-AB6DEDE2DE78}"/>
                </a:ext>
              </a:extLst>
            </p:cNvPr>
            <p:cNvCxnSpPr/>
            <p:nvPr/>
          </p:nvCxnSpPr>
          <p:spPr>
            <a:xfrm rot="21377511" flipH="1">
              <a:off x="1732554" y="1915916"/>
              <a:ext cx="751103" cy="7511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ACD868C-32B8-D13D-C68C-259620355708}"/>
                </a:ext>
              </a:extLst>
            </p:cNvPr>
            <p:cNvCxnSpPr>
              <a:cxnSpLocks/>
            </p:cNvCxnSpPr>
            <p:nvPr/>
          </p:nvCxnSpPr>
          <p:spPr>
            <a:xfrm rot="5400000">
              <a:off x="2065419" y="1632732"/>
              <a:ext cx="704754" cy="6189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CC724A1F-B7E9-6309-FE04-BB508732E5A0}"/>
              </a:ext>
            </a:extLst>
          </p:cNvPr>
          <p:cNvGrpSpPr/>
          <p:nvPr/>
        </p:nvGrpSpPr>
        <p:grpSpPr>
          <a:xfrm rot="19207865">
            <a:off x="5936246" y="2719380"/>
            <a:ext cx="1651123" cy="1781590"/>
            <a:chOff x="1732554" y="1663570"/>
            <a:chExt cx="929966" cy="1003449"/>
          </a:xfrm>
        </p:grpSpPr>
        <p:cxnSp>
          <p:nvCxnSpPr>
            <p:cNvPr id="38" name="Straight Connector 37">
              <a:extLst>
                <a:ext uri="{FF2B5EF4-FFF2-40B4-BE49-F238E27FC236}">
                  <a16:creationId xmlns:a16="http://schemas.microsoft.com/office/drawing/2014/main" id="{2F2606A8-D8BB-43E1-40D8-C9271EEBEAE1}"/>
                </a:ext>
              </a:extLst>
            </p:cNvPr>
            <p:cNvCxnSpPr/>
            <p:nvPr/>
          </p:nvCxnSpPr>
          <p:spPr>
            <a:xfrm rot="21377511" flipH="1">
              <a:off x="1732554" y="1915916"/>
              <a:ext cx="751103" cy="7511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5CECCDD-41DF-B97F-DD47-580F2A4253E5}"/>
                </a:ext>
              </a:extLst>
            </p:cNvPr>
            <p:cNvCxnSpPr>
              <a:cxnSpLocks/>
            </p:cNvCxnSpPr>
            <p:nvPr/>
          </p:nvCxnSpPr>
          <p:spPr>
            <a:xfrm flipH="1">
              <a:off x="2108315" y="1663570"/>
              <a:ext cx="554205" cy="6310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B8A8A733-0455-8555-95FC-DC6D5A073645}"/>
              </a:ext>
            </a:extLst>
          </p:cNvPr>
          <p:cNvCxnSpPr>
            <a:cxnSpLocks/>
          </p:cNvCxnSpPr>
          <p:nvPr/>
        </p:nvCxnSpPr>
        <p:spPr>
          <a:xfrm rot="10800000">
            <a:off x="2144535" y="3796005"/>
            <a:ext cx="0" cy="78807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DCCDA6E2-E8E7-5374-CB0C-D1F8EEBF7984}"/>
              </a:ext>
            </a:extLst>
          </p:cNvPr>
          <p:cNvGrpSpPr/>
          <p:nvPr/>
        </p:nvGrpSpPr>
        <p:grpSpPr>
          <a:xfrm rot="10800000">
            <a:off x="2132147" y="3596811"/>
            <a:ext cx="659089" cy="687005"/>
            <a:chOff x="1732554" y="1458265"/>
            <a:chExt cx="1159638" cy="1208754"/>
          </a:xfrm>
        </p:grpSpPr>
        <p:cxnSp>
          <p:nvCxnSpPr>
            <p:cNvPr id="43" name="Straight Connector 42">
              <a:extLst>
                <a:ext uri="{FF2B5EF4-FFF2-40B4-BE49-F238E27FC236}">
                  <a16:creationId xmlns:a16="http://schemas.microsoft.com/office/drawing/2014/main" id="{C45DA66E-02D7-F56B-6D4E-B87AB2DEC796}"/>
                </a:ext>
              </a:extLst>
            </p:cNvPr>
            <p:cNvCxnSpPr/>
            <p:nvPr/>
          </p:nvCxnSpPr>
          <p:spPr>
            <a:xfrm rot="21377511" flipH="1">
              <a:off x="1732554" y="1915916"/>
              <a:ext cx="751103" cy="7511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201F3E90-7A5B-5339-4589-C8B3AF7013FC}"/>
                </a:ext>
              </a:extLst>
            </p:cNvPr>
            <p:cNvCxnSpPr/>
            <p:nvPr/>
          </p:nvCxnSpPr>
          <p:spPr>
            <a:xfrm rot="21377511" flipH="1">
              <a:off x="2081242" y="1458265"/>
              <a:ext cx="810950" cy="8109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DAC67E65-6685-2A83-2AFF-213681BB0387}"/>
              </a:ext>
            </a:extLst>
          </p:cNvPr>
          <p:cNvGrpSpPr/>
          <p:nvPr/>
        </p:nvGrpSpPr>
        <p:grpSpPr>
          <a:xfrm rot="10800000">
            <a:off x="2752309" y="2892934"/>
            <a:ext cx="659089" cy="687005"/>
            <a:chOff x="1732554" y="1458265"/>
            <a:chExt cx="1159638" cy="1208754"/>
          </a:xfrm>
        </p:grpSpPr>
        <p:cxnSp>
          <p:nvCxnSpPr>
            <p:cNvPr id="46" name="Straight Connector 45">
              <a:extLst>
                <a:ext uri="{FF2B5EF4-FFF2-40B4-BE49-F238E27FC236}">
                  <a16:creationId xmlns:a16="http://schemas.microsoft.com/office/drawing/2014/main" id="{0B71D232-DAAE-4297-280F-6B249DE073B1}"/>
                </a:ext>
              </a:extLst>
            </p:cNvPr>
            <p:cNvCxnSpPr/>
            <p:nvPr/>
          </p:nvCxnSpPr>
          <p:spPr>
            <a:xfrm rot="21377511" flipH="1">
              <a:off x="1732554" y="1915916"/>
              <a:ext cx="751103" cy="7511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8ACBF26-D24A-4AD7-8C13-69D52484A47A}"/>
                </a:ext>
              </a:extLst>
            </p:cNvPr>
            <p:cNvCxnSpPr/>
            <p:nvPr/>
          </p:nvCxnSpPr>
          <p:spPr>
            <a:xfrm rot="21377511" flipH="1">
              <a:off x="2081242" y="1458265"/>
              <a:ext cx="810950" cy="8109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F60FF373-FF0B-9EAB-D6F1-7B2498B57800}"/>
              </a:ext>
            </a:extLst>
          </p:cNvPr>
          <p:cNvGrpSpPr/>
          <p:nvPr/>
        </p:nvGrpSpPr>
        <p:grpSpPr>
          <a:xfrm rot="13695354">
            <a:off x="6002309" y="2072170"/>
            <a:ext cx="659089" cy="687005"/>
            <a:chOff x="1732554" y="1458265"/>
            <a:chExt cx="1159638" cy="1208754"/>
          </a:xfrm>
        </p:grpSpPr>
        <p:cxnSp>
          <p:nvCxnSpPr>
            <p:cNvPr id="49" name="Straight Connector 48">
              <a:extLst>
                <a:ext uri="{FF2B5EF4-FFF2-40B4-BE49-F238E27FC236}">
                  <a16:creationId xmlns:a16="http://schemas.microsoft.com/office/drawing/2014/main" id="{F8519898-F9DA-B5B4-2411-DA0CC8179E48}"/>
                </a:ext>
              </a:extLst>
            </p:cNvPr>
            <p:cNvCxnSpPr/>
            <p:nvPr/>
          </p:nvCxnSpPr>
          <p:spPr>
            <a:xfrm rot="21377511" flipH="1">
              <a:off x="1732554" y="1915916"/>
              <a:ext cx="751103" cy="7511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597E8698-463D-05F0-A946-0CB0F93758A9}"/>
                </a:ext>
              </a:extLst>
            </p:cNvPr>
            <p:cNvCxnSpPr/>
            <p:nvPr/>
          </p:nvCxnSpPr>
          <p:spPr>
            <a:xfrm rot="21377511" flipH="1">
              <a:off x="2081242" y="1458265"/>
              <a:ext cx="810950" cy="8109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cxnSp>
        <p:nvCxnSpPr>
          <p:cNvPr id="51" name="Straight Connector 50">
            <a:extLst>
              <a:ext uri="{FF2B5EF4-FFF2-40B4-BE49-F238E27FC236}">
                <a16:creationId xmlns:a16="http://schemas.microsoft.com/office/drawing/2014/main" id="{65EC6054-8EC0-4CA8-F710-E15488587606}"/>
              </a:ext>
            </a:extLst>
          </p:cNvPr>
          <p:cNvCxnSpPr>
            <a:cxnSpLocks/>
          </p:cNvCxnSpPr>
          <p:nvPr/>
        </p:nvCxnSpPr>
        <p:spPr>
          <a:xfrm flipV="1">
            <a:off x="6414286" y="2250044"/>
            <a:ext cx="572431" cy="5750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3" name="Google Shape;247;p34">
            <a:extLst>
              <a:ext uri="{FF2B5EF4-FFF2-40B4-BE49-F238E27FC236}">
                <a16:creationId xmlns:a16="http://schemas.microsoft.com/office/drawing/2014/main" id="{DE4F63AC-9116-7ACA-FD9D-D9CA38C972FE}"/>
              </a:ext>
            </a:extLst>
          </p:cNvPr>
          <p:cNvSpPr txBox="1">
            <a:spLocks/>
          </p:cNvSpPr>
          <p:nvPr/>
        </p:nvSpPr>
        <p:spPr>
          <a:xfrm>
            <a:off x="86434" y="105351"/>
            <a:ext cx="3871370"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latin typeface="Fira Sans Condensed Medium" panose="020B0603050000020004" pitchFamily="34" charset="0"/>
              </a:rPr>
              <a:t>III.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spTree>
    <p:extLst>
      <p:ext uri="{BB962C8B-B14F-4D97-AF65-F5344CB8AC3E}">
        <p14:creationId xmlns:p14="http://schemas.microsoft.com/office/powerpoint/2010/main" val="4165553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up)">
                                      <p:cBhvr>
                                        <p:cTn id="26" dur="500"/>
                                        <p:tgtEl>
                                          <p:spTgt spid="30"/>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up)">
                                      <p:cBhvr>
                                        <p:cTn id="34" dur="500"/>
                                        <p:tgtEl>
                                          <p:spTgt spid="36"/>
                                        </p:tgtEl>
                                      </p:cBhvr>
                                    </p:animEffect>
                                  </p:childTnLst>
                                </p:cTn>
                              </p:par>
                            </p:childTnLst>
                          </p:cTn>
                        </p:par>
                        <p:par>
                          <p:cTn id="35" fill="hold">
                            <p:stCondLst>
                              <p:cond delay="1500"/>
                            </p:stCondLst>
                            <p:childTnLst>
                              <p:par>
                                <p:cTn id="36" presetID="10" presetClass="entr" presetSubtype="0" fill="hold" nodeType="after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500"/>
                                        <p:tgtEl>
                                          <p:spTgt spid="41"/>
                                        </p:tgtEl>
                                      </p:cBhvr>
                                    </p:animEffect>
                                  </p:childTnLst>
                                </p:cTn>
                              </p:par>
                            </p:childTnLst>
                          </p:cTn>
                        </p:par>
                        <p:par>
                          <p:cTn id="39" fill="hold">
                            <p:stCondLst>
                              <p:cond delay="2000"/>
                            </p:stCondLst>
                            <p:childTnLst>
                              <p:par>
                                <p:cTn id="40" presetID="22" presetClass="entr" presetSubtype="4" fill="hold"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wipe(down)">
                                      <p:cBhvr>
                                        <p:cTn id="42" dur="500"/>
                                        <p:tgtEl>
                                          <p:spTgt spid="42"/>
                                        </p:tgtEl>
                                      </p:cBhvr>
                                    </p:animEffect>
                                  </p:childTnLst>
                                </p:cTn>
                              </p:par>
                            </p:childTnLst>
                          </p:cTn>
                        </p:par>
                        <p:par>
                          <p:cTn id="43" fill="hold">
                            <p:stCondLst>
                              <p:cond delay="2500"/>
                            </p:stCondLst>
                            <p:childTnLst>
                              <p:par>
                                <p:cTn id="44" presetID="22" presetClass="entr" presetSubtype="4" fill="hold" nodeType="after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wipe(down)">
                                      <p:cBhvr>
                                        <p:cTn id="46" dur="500"/>
                                        <p:tgtEl>
                                          <p:spTgt spid="4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wipe(up)">
                                      <p:cBhvr>
                                        <p:cTn id="51" dur="500"/>
                                        <p:tgtEl>
                                          <p:spTgt spid="48"/>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fade">
                                      <p:cBhvr>
                                        <p:cTn id="55" dur="500"/>
                                        <p:tgtEl>
                                          <p:spTgt spid="51"/>
                                        </p:tgtEl>
                                      </p:cBhvr>
                                    </p:animEffect>
                                  </p:childTnLst>
                                </p:cTn>
                              </p:par>
                            </p:childTnLst>
                          </p:cTn>
                        </p:par>
                        <p:par>
                          <p:cTn id="56" fill="hold">
                            <p:stCondLst>
                              <p:cond delay="1000"/>
                            </p:stCondLst>
                            <p:childTnLst>
                              <p:par>
                                <p:cTn id="57" presetID="22" presetClass="entr" presetSubtype="1" fill="hold" nodeType="after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wipe(up)">
                                      <p:cBhvr>
                                        <p:cTn id="5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7170" name="Picture 2" descr="Cáp quang trong suốt 3M - Clear Fiber">
            <a:extLst>
              <a:ext uri="{FF2B5EF4-FFF2-40B4-BE49-F238E27FC236}">
                <a16:creationId xmlns:a16="http://schemas.microsoft.com/office/drawing/2014/main" id="{FB08B3DC-F3F1-E2A4-299C-087DBAE3E2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897"/>
          <a:stretch/>
        </p:blipFill>
        <p:spPr bwMode="auto">
          <a:xfrm rot="16200000">
            <a:off x="4806228" y="821943"/>
            <a:ext cx="5178448" cy="3497101"/>
          </a:xfrm>
          <a:prstGeom prst="rect">
            <a:avLst/>
          </a:prstGeom>
          <a:noFill/>
          <a:extLst>
            <a:ext uri="{909E8E84-426E-40DD-AFC4-6F175D3DCCD1}">
              <a14:hiddenFill xmlns:a14="http://schemas.microsoft.com/office/drawing/2010/main">
                <a:solidFill>
                  <a:srgbClr val="FFFFFF"/>
                </a:solidFill>
              </a14:hiddenFill>
            </a:ext>
          </a:extLst>
        </p:spPr>
      </p:pic>
      <p:pic>
        <p:nvPicPr>
          <p:cNvPr id="316" name="Google Shape;316;p39"/>
          <p:cNvPicPr preferRelativeResize="0"/>
          <p:nvPr/>
        </p:nvPicPr>
        <p:blipFill rotWithShape="1">
          <a:blip r:embed="rId4">
            <a:alphaModFix/>
          </a:blip>
          <a:srcRect l="52074" t="8305" r="4935" b="27111"/>
          <a:stretch/>
        </p:blipFill>
        <p:spPr>
          <a:xfrm rot="10800000">
            <a:off x="3348752" y="2209474"/>
            <a:ext cx="2298148" cy="2936577"/>
          </a:xfrm>
          <a:prstGeom prst="rect">
            <a:avLst/>
          </a:prstGeom>
          <a:noFill/>
          <a:ln>
            <a:noFill/>
          </a:ln>
        </p:spPr>
      </p:pic>
      <p:sp>
        <p:nvSpPr>
          <p:cNvPr id="318" name="Google Shape;318;p39"/>
          <p:cNvSpPr txBox="1">
            <a:spLocks noGrp="1"/>
          </p:cNvSpPr>
          <p:nvPr>
            <p:ph type="title"/>
          </p:nvPr>
        </p:nvSpPr>
        <p:spPr>
          <a:xfrm>
            <a:off x="254694" y="208755"/>
            <a:ext cx="4926900" cy="66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CÁP QUANG</a:t>
            </a:r>
            <a:endParaRPr dirty="0"/>
          </a:p>
        </p:txBody>
      </p:sp>
      <p:sp>
        <p:nvSpPr>
          <p:cNvPr id="319" name="Google Shape;319;p39"/>
          <p:cNvSpPr txBox="1">
            <a:spLocks noGrp="1"/>
          </p:cNvSpPr>
          <p:nvPr>
            <p:ph type="subTitle" idx="1"/>
          </p:nvPr>
        </p:nvSpPr>
        <p:spPr>
          <a:xfrm>
            <a:off x="254693" y="773643"/>
            <a:ext cx="4926900" cy="1102969"/>
          </a:xfrm>
          <a:prstGeom prst="rect">
            <a:avLst/>
          </a:prstGeom>
          <a:noFill/>
          <a:ln>
            <a:noFill/>
          </a:ln>
        </p:spPr>
        <p:txBody>
          <a:bodyPr spcFirstLastPara="1" wrap="square" lIns="91425" tIns="91425" rIns="91425" bIns="91425" anchor="t" anchorCtr="0">
            <a:noAutofit/>
          </a:bodyPr>
          <a:lstStyle/>
          <a:p>
            <a:pPr marL="0" indent="0">
              <a:lnSpc>
                <a:spcPct val="130000"/>
              </a:lnSpc>
              <a:buNone/>
            </a:pPr>
            <a:r>
              <a:rPr lang="en-US" sz="1800" dirty="0">
                <a:sym typeface="Arial"/>
              </a:rPr>
              <a:t>D</a:t>
            </a:r>
            <a:r>
              <a:rPr lang="vi-VN" sz="1800" dirty="0">
                <a:sym typeface="Arial"/>
              </a:rPr>
              <a:t>ùng để tru</a:t>
            </a:r>
            <a:r>
              <a:rPr lang="en-US" sz="1800" dirty="0" err="1">
                <a:sym typeface="Arial"/>
              </a:rPr>
              <a:t>yề</a:t>
            </a:r>
            <a:r>
              <a:rPr lang="vi-VN" sz="1800" dirty="0">
                <a:sym typeface="Arial"/>
              </a:rPr>
              <a:t>n tín hiệu ánh sáng, ứng dụng trong thông tin li</a:t>
            </a:r>
            <a:r>
              <a:rPr lang="en-US" sz="1800" dirty="0">
                <a:sym typeface="Arial"/>
              </a:rPr>
              <a:t>ê</a:t>
            </a:r>
            <a:r>
              <a:rPr lang="vi-VN" sz="1800" dirty="0">
                <a:sym typeface="Arial"/>
              </a:rPr>
              <a:t>n lạc, </a:t>
            </a:r>
            <a:r>
              <a:rPr lang="en-US" sz="1800" dirty="0">
                <a:sym typeface="Arial"/>
              </a:rPr>
              <a:t>y</a:t>
            </a:r>
            <a:r>
              <a:rPr lang="vi-VN" sz="1800" dirty="0">
                <a:sym typeface="Arial"/>
              </a:rPr>
              <a:t> học,... </a:t>
            </a:r>
            <a:endParaRPr lang="en-US" sz="1800" dirty="0">
              <a:sym typeface="Arial"/>
            </a:endParaRPr>
          </a:p>
        </p:txBody>
      </p:sp>
      <p:sp>
        <p:nvSpPr>
          <p:cNvPr id="320" name="Google Shape;320;p39"/>
          <p:cNvSpPr/>
          <p:nvPr/>
        </p:nvSpPr>
        <p:spPr>
          <a:xfrm flipH="1">
            <a:off x="5342176" y="539505"/>
            <a:ext cx="567000" cy="5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8" name="Google Shape;319;p39">
            <a:extLst>
              <a:ext uri="{FF2B5EF4-FFF2-40B4-BE49-F238E27FC236}">
                <a16:creationId xmlns:a16="http://schemas.microsoft.com/office/drawing/2014/main" id="{3FDE5FF7-475F-E6F3-EE1A-FE2F8CB3BD22}"/>
              </a:ext>
            </a:extLst>
          </p:cNvPr>
          <p:cNvSpPr txBox="1">
            <a:spLocks/>
          </p:cNvSpPr>
          <p:nvPr/>
        </p:nvSpPr>
        <p:spPr>
          <a:xfrm>
            <a:off x="254692" y="1640474"/>
            <a:ext cx="4926900" cy="19213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Char char="●"/>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2pPr>
            <a:lvl3pPr marL="1371600" marR="0" lvl="2"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3pPr>
            <a:lvl4pPr marL="1828800" marR="0" lvl="3"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4pPr>
            <a:lvl5pPr marL="2286000" marR="0" lvl="4"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5pPr>
            <a:lvl6pPr marL="2743200" marR="0" lvl="5"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6pPr>
            <a:lvl7pPr marL="3200400" marR="0" lvl="6"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7pPr>
            <a:lvl8pPr marL="3657600" marR="0" lvl="7"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8pPr>
            <a:lvl9pPr marL="4114800" marR="0" lvl="8"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9pPr>
          </a:lstStyle>
          <a:p>
            <a:pPr marL="0" indent="0">
              <a:lnSpc>
                <a:spcPct val="130000"/>
              </a:lnSpc>
              <a:buFont typeface="DM Sans"/>
              <a:buNone/>
            </a:pPr>
            <a:r>
              <a:rPr lang="en-US" sz="1800" dirty="0" err="1">
                <a:sym typeface="Arial"/>
              </a:rPr>
              <a:t>Gồm</a:t>
            </a:r>
            <a:r>
              <a:rPr lang="en-US" sz="1800" dirty="0">
                <a:sym typeface="Arial"/>
              </a:rPr>
              <a:t> </a:t>
            </a:r>
            <a:r>
              <a:rPr lang="vi-VN" sz="1800" dirty="0">
                <a:sym typeface="Arial"/>
              </a:rPr>
              <a:t>một bó sợi quang. Mỗi </a:t>
            </a:r>
            <a:r>
              <a:rPr lang="en-US" sz="1800" dirty="0" err="1">
                <a:sym typeface="Arial"/>
              </a:rPr>
              <a:t>sợi</a:t>
            </a:r>
            <a:r>
              <a:rPr lang="vi-VN" sz="1800" dirty="0">
                <a:sym typeface="Arial"/>
              </a:rPr>
              <a:t> quang có lõi làm bằng Ihuỷ linh hoặc ch</a:t>
            </a:r>
            <a:r>
              <a:rPr lang="en-US" sz="1800" dirty="0" err="1">
                <a:sym typeface="Arial"/>
              </a:rPr>
              <a:t>ất</a:t>
            </a:r>
            <a:r>
              <a:rPr lang="vi-VN" sz="1800" dirty="0">
                <a:sym typeface="Arial"/>
              </a:rPr>
              <a:t> dẻo Irong suố</a:t>
            </a:r>
            <a:r>
              <a:rPr lang="en-US" sz="1800" dirty="0">
                <a:sym typeface="Arial"/>
              </a:rPr>
              <a:t>t</a:t>
            </a:r>
            <a:r>
              <a:rPr lang="vi-VN" sz="1800" dirty="0">
                <a:sym typeface="Arial"/>
              </a:rPr>
              <a:t> được bao quanh bằng lớp vò có chiết suất nhỏ hơn ph</a:t>
            </a:r>
            <a:r>
              <a:rPr lang="en-US" sz="1800" dirty="0">
                <a:sym typeface="Arial"/>
              </a:rPr>
              <a:t>ầ</a:t>
            </a:r>
            <a:r>
              <a:rPr lang="vi-VN" sz="1800" dirty="0">
                <a:sym typeface="Arial"/>
              </a:rPr>
              <a:t>n lõi</a:t>
            </a:r>
          </a:p>
        </p:txBody>
      </p:sp>
      <p:sp>
        <p:nvSpPr>
          <p:cNvPr id="9" name="Google Shape;319;p39">
            <a:extLst>
              <a:ext uri="{FF2B5EF4-FFF2-40B4-BE49-F238E27FC236}">
                <a16:creationId xmlns:a16="http://schemas.microsoft.com/office/drawing/2014/main" id="{343DE18E-0B23-D9A1-03EB-95327BFA504A}"/>
              </a:ext>
            </a:extLst>
          </p:cNvPr>
          <p:cNvSpPr txBox="1">
            <a:spLocks/>
          </p:cNvSpPr>
          <p:nvPr/>
        </p:nvSpPr>
        <p:spPr>
          <a:xfrm>
            <a:off x="254692" y="3215546"/>
            <a:ext cx="5079264" cy="1676734"/>
          </a:xfrm>
          <a:prstGeom prst="rect">
            <a:avLst/>
          </a:prstGeom>
          <a:solidFill>
            <a:srgbClr val="F8F8F8"/>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Char char="●"/>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2pPr>
            <a:lvl3pPr marL="1371600" marR="0" lvl="2"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3pPr>
            <a:lvl4pPr marL="1828800" marR="0" lvl="3"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4pPr>
            <a:lvl5pPr marL="2286000" marR="0" lvl="4"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5pPr>
            <a:lvl6pPr marL="2743200" marR="0" lvl="5"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6pPr>
            <a:lvl7pPr marL="3200400" marR="0" lvl="6"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7pPr>
            <a:lvl8pPr marL="3657600" marR="0" lvl="7"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8pPr>
            <a:lvl9pPr marL="4114800" marR="0" lvl="8"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9pPr>
          </a:lstStyle>
          <a:p>
            <a:pPr marL="0" indent="0">
              <a:lnSpc>
                <a:spcPct val="130000"/>
              </a:lnSpc>
              <a:buFont typeface="DM Sans"/>
              <a:buNone/>
            </a:pPr>
            <a:r>
              <a:rPr lang="vi-VN" sz="1800" dirty="0">
                <a:sym typeface="Arial"/>
              </a:rPr>
              <a:t>Khi ánh sáng</a:t>
            </a:r>
            <a:r>
              <a:rPr lang="en-US" sz="1800" dirty="0">
                <a:sym typeface="Arial"/>
              </a:rPr>
              <a:t> </a:t>
            </a:r>
            <a:r>
              <a:rPr lang="vi-VN" sz="1800" dirty="0">
                <a:sym typeface="Arial"/>
              </a:rPr>
              <a:t>đi vào sợi quang thì xảy ra hiện tượng phản xạ loàn ph</a:t>
            </a:r>
            <a:r>
              <a:rPr lang="en-US" sz="1800" dirty="0">
                <a:sym typeface="Arial"/>
              </a:rPr>
              <a:t>ầ</a:t>
            </a:r>
            <a:r>
              <a:rPr lang="vi-VN" sz="1800" dirty="0">
                <a:sym typeface="Arial"/>
              </a:rPr>
              <a:t>n, hiện tượng này được lặp lại nhi</a:t>
            </a:r>
            <a:r>
              <a:rPr lang="en-US" sz="1800" dirty="0">
                <a:sym typeface="Arial"/>
              </a:rPr>
              <a:t>ề</a:t>
            </a:r>
            <a:r>
              <a:rPr lang="vi-VN" sz="1800" dirty="0">
                <a:sym typeface="Arial"/>
              </a:rPr>
              <a:t>u l</a:t>
            </a:r>
            <a:r>
              <a:rPr lang="en-US" sz="1800" dirty="0">
                <a:sym typeface="Arial"/>
              </a:rPr>
              <a:t>ầ</a:t>
            </a:r>
            <a:r>
              <a:rPr lang="vi-VN" sz="1800" dirty="0">
                <a:sym typeface="Arial"/>
              </a:rPr>
              <a:t>n liên tiếp trên thành sợi khiến ánh sáng dược d</a:t>
            </a:r>
            <a:r>
              <a:rPr lang="en-US" sz="1800" dirty="0">
                <a:sym typeface="Arial"/>
              </a:rPr>
              <a:t>ẫ</a:t>
            </a:r>
            <a:r>
              <a:rPr lang="vi-VN" sz="1800" dirty="0">
                <a:sym typeface="Arial"/>
              </a:rPr>
              <a:t>n truỵển bên trong</a:t>
            </a:r>
            <a:r>
              <a:rPr lang="en-US" sz="1800" dirty="0">
                <a:sym typeface="Arial"/>
              </a:rPr>
              <a:t> </a:t>
            </a:r>
            <a:r>
              <a:rPr lang="vi-VN" sz="1800" dirty="0">
                <a:sym typeface="Arial"/>
              </a:rPr>
              <a:t>sợi quang.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9">
                                            <p:txEl>
                                              <p:pRg st="0" end="0"/>
                                            </p:txEl>
                                          </p:spTgt>
                                        </p:tgtEl>
                                        <p:attrNameLst>
                                          <p:attrName>style.visibility</p:attrName>
                                        </p:attrNameLst>
                                      </p:cBhvr>
                                      <p:to>
                                        <p:strVal val="visible"/>
                                      </p:to>
                                    </p:set>
                                    <p:animEffect transition="in" filter="wipe(up)">
                                      <p:cBhvr>
                                        <p:cTn id="7" dur="500"/>
                                        <p:tgtEl>
                                          <p:spTgt spid="3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up)">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up)">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0" build="p"/>
      <p:bldP spid="8" grpId="0" build="p"/>
      <p:bldP spid="9"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586A0A-386D-2734-D459-7D443F781F70}"/>
              </a:ext>
            </a:extLst>
          </p:cNvPr>
          <p:cNvPicPr>
            <a:picLocks noChangeAspect="1"/>
          </p:cNvPicPr>
          <p:nvPr/>
        </p:nvPicPr>
        <p:blipFill>
          <a:blip r:embed="rId2"/>
          <a:stretch>
            <a:fillRect/>
          </a:stretch>
        </p:blipFill>
        <p:spPr>
          <a:xfrm>
            <a:off x="213784" y="59267"/>
            <a:ext cx="5143500" cy="5143500"/>
          </a:xfrm>
          <a:prstGeom prst="rect">
            <a:avLst/>
          </a:prstGeom>
        </p:spPr>
      </p:pic>
      <p:sp>
        <p:nvSpPr>
          <p:cNvPr id="5" name="TextBox 4">
            <a:extLst>
              <a:ext uri="{FF2B5EF4-FFF2-40B4-BE49-F238E27FC236}">
                <a16:creationId xmlns:a16="http://schemas.microsoft.com/office/drawing/2014/main" id="{1C68A4D3-83BC-5B73-554D-C57FBB1BDBAF}"/>
              </a:ext>
            </a:extLst>
          </p:cNvPr>
          <p:cNvSpPr txBox="1"/>
          <p:nvPr/>
        </p:nvSpPr>
        <p:spPr>
          <a:xfrm>
            <a:off x="4275667" y="1971585"/>
            <a:ext cx="5537199" cy="1200329"/>
          </a:xfrm>
          <a:prstGeom prst="rect">
            <a:avLst/>
          </a:prstGeom>
          <a:noFill/>
        </p:spPr>
        <p:txBody>
          <a:bodyPr wrap="square" rtlCol="0">
            <a:spAutoFit/>
          </a:bodyPr>
          <a:lstStyle/>
          <a:p>
            <a:pPr algn="ctr"/>
            <a:r>
              <a:rPr lang="en-US" sz="7200" b="1" dirty="0">
                <a:solidFill>
                  <a:srgbClr val="532CC7"/>
                </a:solidFill>
                <a:latin typeface="Fira Sans Condensed Medium" panose="020B0603050000020004" pitchFamily="34" charset="0"/>
              </a:rPr>
              <a:t>CỦNG CỐ</a:t>
            </a:r>
          </a:p>
        </p:txBody>
      </p:sp>
    </p:spTree>
    <p:extLst>
      <p:ext uri="{BB962C8B-B14F-4D97-AF65-F5344CB8AC3E}">
        <p14:creationId xmlns:p14="http://schemas.microsoft.com/office/powerpoint/2010/main" val="8709300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3" name="Google Shape;1033;p59"/>
          <p:cNvSpPr txBox="1">
            <a:spLocks noGrp="1"/>
          </p:cNvSpPr>
          <p:nvPr>
            <p:ph type="title"/>
          </p:nvPr>
        </p:nvSpPr>
        <p:spPr>
          <a:xfrm>
            <a:off x="293221" y="401945"/>
            <a:ext cx="852214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Câu 1: </a:t>
            </a:r>
            <a:r>
              <a:rPr lang="vi-VN" sz="2800" dirty="0"/>
              <a:t>Hiện tượng khúc xạ ánh sáng là hiện tượng tia sáng tới khi gặp mặt phân cách giữa hai môi trường:</a:t>
            </a:r>
            <a:endParaRPr sz="2800" dirty="0"/>
          </a:p>
        </p:txBody>
      </p:sp>
      <p:grpSp>
        <p:nvGrpSpPr>
          <p:cNvPr id="1036" name="Google Shape;1036;p59"/>
          <p:cNvGrpSpPr/>
          <p:nvPr/>
        </p:nvGrpSpPr>
        <p:grpSpPr>
          <a:xfrm>
            <a:off x="2484706" y="1824840"/>
            <a:ext cx="4017586" cy="2139934"/>
            <a:chOff x="233350" y="949250"/>
            <a:chExt cx="7137300" cy="3802300"/>
          </a:xfrm>
        </p:grpSpPr>
        <p:sp>
          <p:nvSpPr>
            <p:cNvPr id="1037" name="Google Shape;1037;p59"/>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59"/>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59"/>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9"/>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9"/>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9"/>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9"/>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9"/>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9"/>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59"/>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59"/>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9"/>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9"/>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9"/>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9"/>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9"/>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9"/>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9"/>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9"/>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9"/>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59"/>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9"/>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9"/>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9"/>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9"/>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9"/>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9"/>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9"/>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9"/>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9"/>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9"/>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59"/>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9"/>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9"/>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9"/>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9"/>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9"/>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59"/>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59"/>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9"/>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9"/>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9"/>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9"/>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59"/>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59"/>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59"/>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59"/>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59"/>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59"/>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59"/>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59"/>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8" name="Google Shape;1088;p59"/>
          <p:cNvSpPr txBox="1"/>
          <p:nvPr/>
        </p:nvSpPr>
        <p:spPr>
          <a:xfrm flipH="1">
            <a:off x="1805636" y="1647627"/>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r>
              <a:rPr lang="vi-VN" sz="2200" dirty="0">
                <a:solidFill>
                  <a:schemeClr val="dk1"/>
                </a:solidFill>
                <a:latin typeface="Arial" panose="020B0604020202020204" pitchFamily="34" charset="0"/>
                <a:cs typeface="Arial" panose="020B0604020202020204" pitchFamily="34" charset="0"/>
              </a:rPr>
              <a:t>bị hắt trở lại môi trường cũ.</a:t>
            </a:r>
            <a:endParaRPr lang="en-US" sz="2200" dirty="0">
              <a:solidFill>
                <a:schemeClr val="dk1"/>
              </a:solidFill>
              <a:latin typeface="Arial" panose="020B0604020202020204" pitchFamily="34" charset="0"/>
              <a:cs typeface="Arial" panose="020B0604020202020204" pitchFamily="34" charset="0"/>
              <a:sym typeface="Quicksand Medium"/>
            </a:endParaRPr>
          </a:p>
        </p:txBody>
      </p:sp>
      <p:cxnSp>
        <p:nvCxnSpPr>
          <p:cNvPr id="1092" name="Google Shape;1092;p59"/>
          <p:cNvCxnSpPr>
            <a:cxnSpLocks/>
          </p:cNvCxnSpPr>
          <p:nvPr/>
        </p:nvCxnSpPr>
        <p:spPr>
          <a:xfrm flipV="1">
            <a:off x="1071000" y="1913059"/>
            <a:ext cx="689912" cy="87121"/>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3" name="Google Shape;1093;p59"/>
          <p:cNvGrpSpPr/>
          <p:nvPr/>
        </p:nvGrpSpPr>
        <p:grpSpPr>
          <a:xfrm>
            <a:off x="517667" y="1684251"/>
            <a:ext cx="693586" cy="610950"/>
            <a:chOff x="713225" y="1877323"/>
            <a:chExt cx="1047140" cy="922379"/>
          </a:xfrm>
        </p:grpSpPr>
        <p:sp>
          <p:nvSpPr>
            <p:cNvPr id="1094" name="Google Shape;1094;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97" name="Google Shape;1097;p59"/>
          <p:cNvCxnSpPr>
            <a:cxnSpLocks/>
          </p:cNvCxnSpPr>
          <p:nvPr/>
        </p:nvCxnSpPr>
        <p:spPr>
          <a:xfrm flipV="1">
            <a:off x="940807" y="3431127"/>
            <a:ext cx="941887" cy="11752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8" name="Google Shape;1098;p59"/>
          <p:cNvGrpSpPr/>
          <p:nvPr/>
        </p:nvGrpSpPr>
        <p:grpSpPr>
          <a:xfrm>
            <a:off x="517667" y="4044061"/>
            <a:ext cx="693586" cy="610950"/>
            <a:chOff x="713225" y="1877323"/>
            <a:chExt cx="1047140" cy="922379"/>
          </a:xfrm>
        </p:grpSpPr>
        <p:sp>
          <p:nvSpPr>
            <p:cNvPr id="1099" name="Google Shape;1099;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02" name="Google Shape;1102;p59"/>
          <p:cNvCxnSpPr>
            <a:cxnSpLocks/>
          </p:cNvCxnSpPr>
          <p:nvPr/>
        </p:nvCxnSpPr>
        <p:spPr>
          <a:xfrm rot="10800000" flipV="1">
            <a:off x="1042115" y="2620303"/>
            <a:ext cx="747681" cy="105037"/>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103" name="Google Shape;1103;p59"/>
          <p:cNvCxnSpPr>
            <a:cxnSpLocks/>
          </p:cNvCxnSpPr>
          <p:nvPr/>
        </p:nvCxnSpPr>
        <p:spPr>
          <a:xfrm rot="10800000" flipV="1">
            <a:off x="1078722" y="4155389"/>
            <a:ext cx="726914" cy="11838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104" name="Google Shape;1104;p59"/>
          <p:cNvGrpSpPr/>
          <p:nvPr/>
        </p:nvGrpSpPr>
        <p:grpSpPr>
          <a:xfrm>
            <a:off x="517667" y="2470854"/>
            <a:ext cx="693586" cy="610950"/>
            <a:chOff x="713225" y="1877323"/>
            <a:chExt cx="1047140" cy="922379"/>
          </a:xfrm>
        </p:grpSpPr>
        <p:sp>
          <p:nvSpPr>
            <p:cNvPr id="1105" name="Google Shape;1105;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8" name="Google Shape;1108;p59"/>
          <p:cNvGrpSpPr/>
          <p:nvPr/>
        </p:nvGrpSpPr>
        <p:grpSpPr>
          <a:xfrm>
            <a:off x="517667" y="3257457"/>
            <a:ext cx="693586" cy="610950"/>
            <a:chOff x="713225" y="1877323"/>
            <a:chExt cx="1047140" cy="922379"/>
          </a:xfrm>
        </p:grpSpPr>
        <p:sp>
          <p:nvSpPr>
            <p:cNvPr id="1109" name="Google Shape;1109;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1088;p59">
            <a:extLst>
              <a:ext uri="{FF2B5EF4-FFF2-40B4-BE49-F238E27FC236}">
                <a16:creationId xmlns:a16="http://schemas.microsoft.com/office/drawing/2014/main" id="{4489F8F5-2FB4-BA40-622B-257BB8A8AF5D}"/>
              </a:ext>
            </a:extLst>
          </p:cNvPr>
          <p:cNvSpPr txBox="1"/>
          <p:nvPr/>
        </p:nvSpPr>
        <p:spPr>
          <a:xfrm flipH="1">
            <a:off x="1789563" y="2129184"/>
            <a:ext cx="8124467" cy="1027056"/>
          </a:xfrm>
          <a:prstGeom prst="rect">
            <a:avLst/>
          </a:prstGeom>
          <a:noFill/>
          <a:ln>
            <a:noFill/>
          </a:ln>
        </p:spPr>
        <p:txBody>
          <a:bodyPr spcFirstLastPara="1" wrap="square" lIns="91425" tIns="91425" rIns="91425" bIns="91425" anchor="b" anchorCtr="0">
            <a:noAutofit/>
          </a:bodyPr>
          <a:lstStyle/>
          <a:p>
            <a:pPr>
              <a:lnSpc>
                <a:spcPct val="80000"/>
              </a:lnSpc>
            </a:pPr>
            <a:r>
              <a:rPr lang="en" sz="2800" b="1" dirty="0">
                <a:solidFill>
                  <a:schemeClr val="dk1"/>
                </a:solidFill>
                <a:latin typeface="Fira Sans Condensed Medium" panose="020B0603050000020004" pitchFamily="34" charset="0"/>
                <a:ea typeface="Quicksand"/>
                <a:cs typeface="Quicksand"/>
                <a:sym typeface="Quicksand"/>
              </a:rPr>
              <a:t>B. </a:t>
            </a:r>
            <a:r>
              <a:rPr lang="vi-VN" sz="2200" dirty="0">
                <a:solidFill>
                  <a:schemeClr val="dk1"/>
                </a:solidFill>
                <a:latin typeface="Arial" panose="020B0604020202020204" pitchFamily="34" charset="0"/>
                <a:cs typeface="Arial" panose="020B0604020202020204" pitchFamily="34" charset="0"/>
              </a:rPr>
              <a:t>bị hấp thụ hoàn toàn và không truyền đi vào môi trường trong suốt thứ hai</a:t>
            </a:r>
            <a:r>
              <a:rPr lang="vi-VN" sz="3200" b="0" i="0" dirty="0">
                <a:solidFill>
                  <a:srgbClr val="000000"/>
                </a:solidFill>
                <a:effectLst/>
                <a:latin typeface="Open Sans" panose="020B0606030504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0" name="Google Shape;1088;p59">
            <a:extLst>
              <a:ext uri="{FF2B5EF4-FFF2-40B4-BE49-F238E27FC236}">
                <a16:creationId xmlns:a16="http://schemas.microsoft.com/office/drawing/2014/main" id="{99115F55-61A0-8E88-25D5-B9C08917C330}"/>
              </a:ext>
            </a:extLst>
          </p:cNvPr>
          <p:cNvSpPr txBox="1"/>
          <p:nvPr/>
        </p:nvSpPr>
        <p:spPr>
          <a:xfrm flipH="1">
            <a:off x="1789563" y="3356066"/>
            <a:ext cx="7640569"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r>
              <a:rPr lang="vi-VN" sz="2200" dirty="0">
                <a:solidFill>
                  <a:schemeClr val="dk1"/>
                </a:solidFill>
                <a:latin typeface="Arial" panose="020B0604020202020204" pitchFamily="34" charset="0"/>
                <a:cs typeface="Arial" panose="020B0604020202020204" pitchFamily="34" charset="0"/>
              </a:rPr>
              <a:t>tiếp tục đi thẳng vào môi trường trong suốt thứ hai</a:t>
            </a:r>
            <a:r>
              <a:rPr lang="vi-VN" sz="3200" b="0" i="0" dirty="0">
                <a:solidFill>
                  <a:srgbClr val="000000"/>
                </a:solidFill>
                <a:effectLst/>
                <a:latin typeface="Open Sans" panose="020B0606030504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1" name="Google Shape;1088;p59">
            <a:extLst>
              <a:ext uri="{FF2B5EF4-FFF2-40B4-BE49-F238E27FC236}">
                <a16:creationId xmlns:a16="http://schemas.microsoft.com/office/drawing/2014/main" id="{BDAEB9E1-464A-09C0-1E98-85D8EEC8DD39}"/>
              </a:ext>
            </a:extLst>
          </p:cNvPr>
          <p:cNvSpPr txBox="1"/>
          <p:nvPr/>
        </p:nvSpPr>
        <p:spPr>
          <a:xfrm flipH="1">
            <a:off x="1760912" y="4329694"/>
            <a:ext cx="6632806" cy="450000"/>
          </a:xfrm>
          <a:prstGeom prst="rect">
            <a:avLst/>
          </a:prstGeom>
          <a:noFill/>
          <a:ln>
            <a:noFill/>
          </a:ln>
        </p:spPr>
        <p:txBody>
          <a:bodyPr spcFirstLastPara="1" wrap="square" lIns="91425" tIns="91425" rIns="91425" bIns="91425" anchor="b" anchorCtr="0">
            <a:noAutofit/>
          </a:bodyPr>
          <a:lstStyle/>
          <a:p>
            <a:r>
              <a:rPr lang="en" sz="2800" b="1" dirty="0">
                <a:solidFill>
                  <a:schemeClr val="dk1"/>
                </a:solidFill>
                <a:latin typeface="Fira Sans Condensed Medium" panose="020B0603050000020004" pitchFamily="34" charset="0"/>
                <a:ea typeface="Quicksand"/>
                <a:cs typeface="Quicksand"/>
                <a:sym typeface="Quicksand"/>
              </a:rPr>
              <a:t>D. </a:t>
            </a:r>
            <a:r>
              <a:rPr lang="vi-VN" sz="2200" dirty="0">
                <a:solidFill>
                  <a:schemeClr val="dk1"/>
                </a:solidFill>
                <a:latin typeface="Arial" panose="020B0604020202020204" pitchFamily="34" charset="0"/>
                <a:cs typeface="Arial" panose="020B0604020202020204" pitchFamily="34" charset="0"/>
              </a:rPr>
              <a:t>bị gãy khúc tại mặt phân cách giữa hai môi trường và đi vào môi trường trong suốt thứ hai.</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Rectangle: Rounded Corners 13">
            <a:extLst>
              <a:ext uri="{FF2B5EF4-FFF2-40B4-BE49-F238E27FC236}">
                <a16:creationId xmlns:a16="http://schemas.microsoft.com/office/drawing/2014/main" id="{2646AD36-7B4F-2085-1DF8-EB1125C7C5C0}"/>
              </a:ext>
            </a:extLst>
          </p:cNvPr>
          <p:cNvSpPr/>
          <p:nvPr/>
        </p:nvSpPr>
        <p:spPr>
          <a:xfrm>
            <a:off x="1685060" y="3881811"/>
            <a:ext cx="6335671" cy="940524"/>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cxnSp>
        <p:nvCxnSpPr>
          <p:cNvPr id="8" name="Google Shape;1350;p65">
            <a:extLst>
              <a:ext uri="{FF2B5EF4-FFF2-40B4-BE49-F238E27FC236}">
                <a16:creationId xmlns:a16="http://schemas.microsoft.com/office/drawing/2014/main" id="{7AEA1E05-B1DF-C67F-CB7B-0EFE0F656CE8}"/>
              </a:ext>
            </a:extLst>
          </p:cNvPr>
          <p:cNvCxnSpPr>
            <a:cxnSpLocks/>
          </p:cNvCxnSpPr>
          <p:nvPr/>
        </p:nvCxnSpPr>
        <p:spPr>
          <a:xfrm flipH="1" flipV="1">
            <a:off x="1123308" y="2867160"/>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325" name="Google Shape;1325;p65"/>
          <p:cNvGrpSpPr/>
          <p:nvPr/>
        </p:nvGrpSpPr>
        <p:grpSpPr>
          <a:xfrm>
            <a:off x="1581595" y="2207786"/>
            <a:ext cx="258628" cy="258711"/>
            <a:chOff x="4370700" y="733563"/>
            <a:chExt cx="546550" cy="546727"/>
          </a:xfrm>
        </p:grpSpPr>
        <p:sp>
          <p:nvSpPr>
            <p:cNvPr id="1326" name="Google Shape;1326;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2" name="Google Shape;1332;p65"/>
          <p:cNvGrpSpPr/>
          <p:nvPr/>
        </p:nvGrpSpPr>
        <p:grpSpPr>
          <a:xfrm>
            <a:off x="163128" y="2483733"/>
            <a:ext cx="258628" cy="258711"/>
            <a:chOff x="4370700" y="733563"/>
            <a:chExt cx="546550" cy="546727"/>
          </a:xfrm>
        </p:grpSpPr>
        <p:sp>
          <p:nvSpPr>
            <p:cNvPr id="1333" name="Google Shape;1333;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9" name="Google Shape;1339;p65"/>
          <p:cNvGrpSpPr/>
          <p:nvPr/>
        </p:nvGrpSpPr>
        <p:grpSpPr>
          <a:xfrm>
            <a:off x="835016" y="1280954"/>
            <a:ext cx="475608" cy="475817"/>
            <a:chOff x="4370700" y="733563"/>
            <a:chExt cx="546550" cy="546727"/>
          </a:xfrm>
        </p:grpSpPr>
        <p:sp>
          <p:nvSpPr>
            <p:cNvPr id="1340" name="Google Shape;1340;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346" name="Google Shape;1346;p65"/>
          <p:cNvCxnSpPr>
            <a:cxnSpLocks/>
          </p:cNvCxnSpPr>
          <p:nvPr/>
        </p:nvCxnSpPr>
        <p:spPr>
          <a:xfrm flipV="1">
            <a:off x="1007218" y="1825317"/>
            <a:ext cx="1299757" cy="1046508"/>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48" name="Google Shape;1348;p65"/>
          <p:cNvCxnSpPr>
            <a:cxnSpLocks/>
          </p:cNvCxnSpPr>
          <p:nvPr/>
        </p:nvCxnSpPr>
        <p:spPr>
          <a:xfrm>
            <a:off x="960650" y="3228484"/>
            <a:ext cx="1392891" cy="625025"/>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50" name="Google Shape;1350;p65"/>
          <p:cNvCxnSpPr>
            <a:cxnSpLocks/>
          </p:cNvCxnSpPr>
          <p:nvPr/>
        </p:nvCxnSpPr>
        <p:spPr>
          <a:xfrm flipV="1">
            <a:off x="1065263" y="2564363"/>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352" name="Google Shape;1352;p65"/>
          <p:cNvGrpSpPr/>
          <p:nvPr/>
        </p:nvGrpSpPr>
        <p:grpSpPr>
          <a:xfrm>
            <a:off x="180175" y="1991184"/>
            <a:ext cx="1785290" cy="1975277"/>
            <a:chOff x="2564224" y="2025051"/>
            <a:chExt cx="1785290" cy="1975277"/>
          </a:xfrm>
        </p:grpSpPr>
        <p:sp>
          <p:nvSpPr>
            <p:cNvPr id="1347" name="Google Shape;1347;p65"/>
            <p:cNvSpPr/>
            <p:nvPr/>
          </p:nvSpPr>
          <p:spPr>
            <a:xfrm>
              <a:off x="2662925" y="2746625"/>
              <a:ext cx="825900" cy="825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3" name="Google Shape;1353;p65"/>
            <p:cNvGrpSpPr/>
            <p:nvPr/>
          </p:nvGrpSpPr>
          <p:grpSpPr>
            <a:xfrm>
              <a:off x="2564224" y="2025051"/>
              <a:ext cx="1785290" cy="1975277"/>
              <a:chOff x="1239163" y="2159460"/>
              <a:chExt cx="1636830" cy="1811018"/>
            </a:xfrm>
          </p:grpSpPr>
          <p:sp>
            <p:nvSpPr>
              <p:cNvPr id="1354" name="Google Shape;1354;p65"/>
              <p:cNvSpPr/>
              <p:nvPr/>
            </p:nvSpPr>
            <p:spPr>
              <a:xfrm>
                <a:off x="1239163" y="2159460"/>
                <a:ext cx="1636830" cy="1811014"/>
              </a:xfrm>
              <a:custGeom>
                <a:avLst/>
                <a:gdLst/>
                <a:ahLst/>
                <a:cxnLst/>
                <a:rect l="l" t="t" r="r" b="b"/>
                <a:pathLst>
                  <a:path w="24705" h="27334" extrusionOk="0">
                    <a:moveTo>
                      <a:pt x="11078" y="1"/>
                    </a:moveTo>
                    <a:lnTo>
                      <a:pt x="11078" y="1"/>
                    </a:lnTo>
                    <a:cubicBezTo>
                      <a:pt x="8612" y="1881"/>
                      <a:pt x="6767" y="4690"/>
                      <a:pt x="6460" y="7774"/>
                    </a:cubicBezTo>
                    <a:cubicBezTo>
                      <a:pt x="6340" y="8965"/>
                      <a:pt x="6447" y="10162"/>
                      <a:pt x="6576" y="11350"/>
                    </a:cubicBezTo>
                    <a:cubicBezTo>
                      <a:pt x="6702" y="12531"/>
                      <a:pt x="6751" y="13961"/>
                      <a:pt x="5777" y="14641"/>
                    </a:cubicBezTo>
                    <a:cubicBezTo>
                      <a:pt x="5489" y="14842"/>
                      <a:pt x="5149" y="14934"/>
                      <a:pt x="4802" y="14934"/>
                    </a:cubicBezTo>
                    <a:cubicBezTo>
                      <a:pt x="4256" y="14934"/>
                      <a:pt x="3696" y="14705"/>
                      <a:pt x="3308" y="14311"/>
                    </a:cubicBezTo>
                    <a:cubicBezTo>
                      <a:pt x="2677" y="13667"/>
                      <a:pt x="2466" y="12693"/>
                      <a:pt x="2589" y="11800"/>
                    </a:cubicBezTo>
                    <a:lnTo>
                      <a:pt x="2589" y="11800"/>
                    </a:lnTo>
                    <a:cubicBezTo>
                      <a:pt x="829" y="13486"/>
                      <a:pt x="1" y="16045"/>
                      <a:pt x="285" y="18466"/>
                    </a:cubicBezTo>
                    <a:cubicBezTo>
                      <a:pt x="900" y="23624"/>
                      <a:pt x="5822" y="26763"/>
                      <a:pt x="10628" y="27255"/>
                    </a:cubicBezTo>
                    <a:lnTo>
                      <a:pt x="10628" y="27258"/>
                    </a:lnTo>
                    <a:cubicBezTo>
                      <a:pt x="11113" y="27307"/>
                      <a:pt x="11602" y="27333"/>
                      <a:pt x="12091" y="27333"/>
                    </a:cubicBezTo>
                    <a:cubicBezTo>
                      <a:pt x="12128" y="27333"/>
                      <a:pt x="12166" y="27333"/>
                      <a:pt x="12203" y="27333"/>
                    </a:cubicBezTo>
                    <a:cubicBezTo>
                      <a:pt x="12542" y="27333"/>
                      <a:pt x="12882" y="27320"/>
                      <a:pt x="13220" y="27294"/>
                    </a:cubicBezTo>
                    <a:cubicBezTo>
                      <a:pt x="17844" y="26951"/>
                      <a:pt x="22834" y="24368"/>
                      <a:pt x="24190" y="19631"/>
                    </a:cubicBezTo>
                    <a:cubicBezTo>
                      <a:pt x="24705" y="17828"/>
                      <a:pt x="24611" y="15854"/>
                      <a:pt x="23922" y="14110"/>
                    </a:cubicBezTo>
                    <a:cubicBezTo>
                      <a:pt x="23766" y="13715"/>
                      <a:pt x="23566" y="13311"/>
                      <a:pt x="23203" y="13084"/>
                    </a:cubicBezTo>
                    <a:lnTo>
                      <a:pt x="23203" y="13084"/>
                    </a:lnTo>
                    <a:cubicBezTo>
                      <a:pt x="23452" y="13841"/>
                      <a:pt x="23443" y="14706"/>
                      <a:pt x="23045" y="15392"/>
                    </a:cubicBezTo>
                    <a:cubicBezTo>
                      <a:pt x="22703" y="15976"/>
                      <a:pt x="22047" y="16388"/>
                      <a:pt x="21382" y="16388"/>
                    </a:cubicBezTo>
                    <a:cubicBezTo>
                      <a:pt x="21266" y="16388"/>
                      <a:pt x="21150" y="16376"/>
                      <a:pt x="21035" y="16349"/>
                    </a:cubicBezTo>
                    <a:cubicBezTo>
                      <a:pt x="20116" y="16139"/>
                      <a:pt x="19559" y="15162"/>
                      <a:pt x="19466" y="14227"/>
                    </a:cubicBezTo>
                    <a:cubicBezTo>
                      <a:pt x="19369" y="13291"/>
                      <a:pt x="19624" y="12359"/>
                      <a:pt x="19750" y="11427"/>
                    </a:cubicBezTo>
                    <a:cubicBezTo>
                      <a:pt x="20320" y="7246"/>
                      <a:pt x="18074" y="2826"/>
                      <a:pt x="14366" y="813"/>
                    </a:cubicBezTo>
                    <a:lnTo>
                      <a:pt x="14366" y="813"/>
                    </a:lnTo>
                    <a:cubicBezTo>
                      <a:pt x="14806" y="1713"/>
                      <a:pt x="15204" y="2690"/>
                      <a:pt x="15094" y="3687"/>
                    </a:cubicBezTo>
                    <a:cubicBezTo>
                      <a:pt x="14984" y="4680"/>
                      <a:pt x="14200" y="5667"/>
                      <a:pt x="13201" y="5667"/>
                    </a:cubicBezTo>
                    <a:cubicBezTo>
                      <a:pt x="13198" y="5667"/>
                      <a:pt x="13196" y="5667"/>
                      <a:pt x="13194" y="5667"/>
                    </a:cubicBezTo>
                    <a:cubicBezTo>
                      <a:pt x="12407" y="5667"/>
                      <a:pt x="11733" y="5080"/>
                      <a:pt x="11314" y="4412"/>
                    </a:cubicBezTo>
                    <a:cubicBezTo>
                      <a:pt x="10498" y="3111"/>
                      <a:pt x="10405" y="1386"/>
                      <a:pt x="110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65"/>
              <p:cNvSpPr/>
              <p:nvPr/>
            </p:nvSpPr>
            <p:spPr>
              <a:xfrm>
                <a:off x="1387510" y="2653924"/>
                <a:ext cx="1280312" cy="1316553"/>
              </a:xfrm>
              <a:custGeom>
                <a:avLst/>
                <a:gdLst/>
                <a:ahLst/>
                <a:cxnLst/>
                <a:rect l="l" t="t" r="r" b="b"/>
                <a:pathLst>
                  <a:path w="19324" h="19871" extrusionOk="0">
                    <a:moveTo>
                      <a:pt x="10256" y="0"/>
                    </a:moveTo>
                    <a:cubicBezTo>
                      <a:pt x="10690" y="858"/>
                      <a:pt x="10949" y="1803"/>
                      <a:pt x="11017" y="2761"/>
                    </a:cubicBezTo>
                    <a:cubicBezTo>
                      <a:pt x="11072" y="3505"/>
                      <a:pt x="10962" y="4349"/>
                      <a:pt x="10369" y="4806"/>
                    </a:cubicBezTo>
                    <a:cubicBezTo>
                      <a:pt x="10126" y="4993"/>
                      <a:pt x="9826" y="5082"/>
                      <a:pt x="9521" y="5082"/>
                    </a:cubicBezTo>
                    <a:cubicBezTo>
                      <a:pt x="9112" y="5082"/>
                      <a:pt x="8695" y="4922"/>
                      <a:pt x="8402" y="4631"/>
                    </a:cubicBezTo>
                    <a:cubicBezTo>
                      <a:pt x="7894" y="4126"/>
                      <a:pt x="7761" y="3307"/>
                      <a:pt x="7997" y="2628"/>
                    </a:cubicBezTo>
                    <a:lnTo>
                      <a:pt x="7997" y="2628"/>
                    </a:lnTo>
                    <a:cubicBezTo>
                      <a:pt x="7094" y="3375"/>
                      <a:pt x="6709" y="4592"/>
                      <a:pt x="6619" y="5764"/>
                    </a:cubicBezTo>
                    <a:cubicBezTo>
                      <a:pt x="6528" y="6932"/>
                      <a:pt x="6683" y="8107"/>
                      <a:pt x="6651" y="9281"/>
                    </a:cubicBezTo>
                    <a:cubicBezTo>
                      <a:pt x="6615" y="10453"/>
                      <a:pt x="6357" y="11682"/>
                      <a:pt x="5573" y="12553"/>
                    </a:cubicBezTo>
                    <a:cubicBezTo>
                      <a:pt x="5033" y="13150"/>
                      <a:pt x="4236" y="13531"/>
                      <a:pt x="3441" y="13531"/>
                    </a:cubicBezTo>
                    <a:cubicBezTo>
                      <a:pt x="3241" y="13531"/>
                      <a:pt x="3041" y="13506"/>
                      <a:pt x="2845" y="13456"/>
                    </a:cubicBezTo>
                    <a:cubicBezTo>
                      <a:pt x="1868" y="13203"/>
                      <a:pt x="1095" y="12226"/>
                      <a:pt x="1192" y="11226"/>
                    </a:cubicBezTo>
                    <a:lnTo>
                      <a:pt x="1192" y="11226"/>
                    </a:lnTo>
                    <a:cubicBezTo>
                      <a:pt x="324" y="12336"/>
                      <a:pt x="1" y="13828"/>
                      <a:pt x="214" y="15219"/>
                    </a:cubicBezTo>
                    <a:cubicBezTo>
                      <a:pt x="253" y="15482"/>
                      <a:pt x="315" y="15740"/>
                      <a:pt x="389" y="15993"/>
                    </a:cubicBezTo>
                    <a:cubicBezTo>
                      <a:pt x="2405" y="18171"/>
                      <a:pt x="5418" y="19488"/>
                      <a:pt x="8389" y="19792"/>
                    </a:cubicBezTo>
                    <a:cubicBezTo>
                      <a:pt x="8874" y="19844"/>
                      <a:pt x="9363" y="19870"/>
                      <a:pt x="9852" y="19870"/>
                    </a:cubicBezTo>
                    <a:cubicBezTo>
                      <a:pt x="9884" y="19870"/>
                      <a:pt x="9915" y="19870"/>
                      <a:pt x="9948" y="19870"/>
                    </a:cubicBezTo>
                    <a:cubicBezTo>
                      <a:pt x="10291" y="19870"/>
                      <a:pt x="10638" y="19855"/>
                      <a:pt x="10981" y="19831"/>
                    </a:cubicBezTo>
                    <a:cubicBezTo>
                      <a:pt x="13457" y="19646"/>
                      <a:pt x="16036" y="18811"/>
                      <a:pt x="18107" y="17358"/>
                    </a:cubicBezTo>
                    <a:lnTo>
                      <a:pt x="18107" y="17355"/>
                    </a:lnTo>
                    <a:cubicBezTo>
                      <a:pt x="18178" y="17268"/>
                      <a:pt x="18252" y="17177"/>
                      <a:pt x="18317" y="17083"/>
                    </a:cubicBezTo>
                    <a:cubicBezTo>
                      <a:pt x="19068" y="15967"/>
                      <a:pt x="19324" y="14436"/>
                      <a:pt x="18744" y="13190"/>
                    </a:cubicBezTo>
                    <a:cubicBezTo>
                      <a:pt x="18227" y="12071"/>
                      <a:pt x="17032" y="11534"/>
                      <a:pt x="16272" y="10614"/>
                    </a:cubicBezTo>
                    <a:cubicBezTo>
                      <a:pt x="14534" y="8521"/>
                      <a:pt x="15091" y="5582"/>
                      <a:pt x="13534" y="3372"/>
                    </a:cubicBezTo>
                    <a:cubicBezTo>
                      <a:pt x="12628" y="2084"/>
                      <a:pt x="11518" y="942"/>
                      <a:pt x="102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 name="Google Shape;1033;p59">
            <a:extLst>
              <a:ext uri="{FF2B5EF4-FFF2-40B4-BE49-F238E27FC236}">
                <a16:creationId xmlns:a16="http://schemas.microsoft.com/office/drawing/2014/main" id="{110A8B3A-3CE7-9973-A909-C6FF936E0700}"/>
              </a:ext>
            </a:extLst>
          </p:cNvPr>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 sz="2800" dirty="0"/>
              <a:t>Câu 2: </a:t>
            </a:r>
            <a:r>
              <a:rPr lang="vi-VN" sz="2800" spc="20" dirty="0">
                <a:latin typeface="#9Slide03 Quicksand Medium" panose="00000600000000000000" pitchFamily="2" charset="0"/>
              </a:rPr>
              <a:t>Trong trường hợp nào dưới đây tia sáng truyền tới mắt là tia khúc xạ?</a:t>
            </a:r>
            <a:endParaRPr sz="2800" dirty="0"/>
          </a:p>
        </p:txBody>
      </p:sp>
      <p:sp>
        <p:nvSpPr>
          <p:cNvPr id="12" name="Google Shape;1088;p59">
            <a:extLst>
              <a:ext uri="{FF2B5EF4-FFF2-40B4-BE49-F238E27FC236}">
                <a16:creationId xmlns:a16="http://schemas.microsoft.com/office/drawing/2014/main" id="{E12D9611-AC25-D431-2CEE-9FEB93E0161A}"/>
              </a:ext>
            </a:extLst>
          </p:cNvPr>
          <p:cNvSpPr txBox="1"/>
          <p:nvPr/>
        </p:nvSpPr>
        <p:spPr>
          <a:xfrm flipH="1">
            <a:off x="2341315" y="1632933"/>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r>
              <a:rPr lang="vi-VN" sz="2000" spc="20" dirty="0"/>
              <a:t>Khi ta ngắm một bông hoa trước mắt.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3" name="Google Shape;1088;p59">
            <a:extLst>
              <a:ext uri="{FF2B5EF4-FFF2-40B4-BE49-F238E27FC236}">
                <a16:creationId xmlns:a16="http://schemas.microsoft.com/office/drawing/2014/main" id="{F2F932A6-A44F-60E0-EEF0-75625810588A}"/>
              </a:ext>
            </a:extLst>
          </p:cNvPr>
          <p:cNvSpPr txBox="1"/>
          <p:nvPr/>
        </p:nvSpPr>
        <p:spPr>
          <a:xfrm flipH="1">
            <a:off x="2323875" y="2372822"/>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r>
              <a:rPr lang="vi-VN" sz="2000" spc="20" dirty="0"/>
              <a:t>Khi ta soi gương. </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Google Shape;1088;p59">
            <a:extLst>
              <a:ext uri="{FF2B5EF4-FFF2-40B4-BE49-F238E27FC236}">
                <a16:creationId xmlns:a16="http://schemas.microsoft.com/office/drawing/2014/main" id="{79B0CF96-1D13-852D-3364-FEFD4D4CE847}"/>
              </a:ext>
            </a:extLst>
          </p:cNvPr>
          <p:cNvSpPr txBox="1"/>
          <p:nvPr/>
        </p:nvSpPr>
        <p:spPr>
          <a:xfrm flipH="1">
            <a:off x="2323874" y="3076165"/>
            <a:ext cx="6108926"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r>
              <a:rPr lang="vi-VN" sz="2000" spc="20" dirty="0"/>
              <a:t>Khi ta quan sát con cá vàng đang bơi trong bể</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5" name="Google Shape;1088;p59">
            <a:extLst>
              <a:ext uri="{FF2B5EF4-FFF2-40B4-BE49-F238E27FC236}">
                <a16:creationId xmlns:a16="http://schemas.microsoft.com/office/drawing/2014/main" id="{926733C9-7C61-14F6-D99F-82F3941D3317}"/>
              </a:ext>
            </a:extLst>
          </p:cNvPr>
          <p:cNvSpPr txBox="1"/>
          <p:nvPr/>
        </p:nvSpPr>
        <p:spPr>
          <a:xfrm flipH="1">
            <a:off x="2306975" y="3735170"/>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r>
              <a:rPr lang="vi-VN" sz="2000" spc="20" dirty="0"/>
              <a:t>Khi ta xem chiếu bóng.</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6" name="Rectangle: Rounded Corners 15">
            <a:extLst>
              <a:ext uri="{FF2B5EF4-FFF2-40B4-BE49-F238E27FC236}">
                <a16:creationId xmlns:a16="http://schemas.microsoft.com/office/drawing/2014/main" id="{848EA41A-AD50-2525-BE60-927E97DE0CEE}"/>
              </a:ext>
            </a:extLst>
          </p:cNvPr>
          <p:cNvSpPr/>
          <p:nvPr/>
        </p:nvSpPr>
        <p:spPr>
          <a:xfrm>
            <a:off x="2272821" y="2900139"/>
            <a:ext cx="6335671" cy="556702"/>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5F037C6F-989D-8D78-4C29-CB7D44CBCB07}"/>
              </a:ext>
            </a:extLst>
          </p:cNvPr>
          <p:cNvSpPr/>
          <p:nvPr/>
        </p:nvSpPr>
        <p:spPr>
          <a:xfrm>
            <a:off x="835016" y="4269254"/>
            <a:ext cx="7804149" cy="625025"/>
          </a:xfrm>
          <a:prstGeom prst="roundRect">
            <a:avLst/>
          </a:prstGeom>
          <a:solidFill>
            <a:srgbClr val="D35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accent6"/>
                </a:solidFill>
              </a:rPr>
              <a:t>Tia </a:t>
            </a:r>
            <a:r>
              <a:rPr lang="vi-VN" sz="1800" dirty="0">
                <a:solidFill>
                  <a:schemeClr val="accent6"/>
                </a:solidFill>
              </a:rPr>
              <a:t>sáng truyền từ môi trường trong suốt này sang môi trường trong suốt khác bị gãy khúc tại mặt phân cách giữa hai môi trường</a:t>
            </a:r>
            <a:endParaRPr lang="en-US" sz="1800" dirty="0">
              <a:solidFill>
                <a:schemeClr val="accent6"/>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Effect transition="in" filter="fade">
                                      <p:cBhvr>
                                        <p:cTn id="9" dur="750"/>
                                        <p:tgtEl>
                                          <p:spTgt spid="16"/>
                                        </p:tgtEl>
                                      </p:cBhvr>
                                    </p:animEffect>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750"/>
                                        <p:tgtEl>
                                          <p:spTgt spid="17"/>
                                        </p:tgtEl>
                                      </p:cBhvr>
                                    </p:animEffect>
                                    <p:anim calcmode="lin" valueType="num">
                                      <p:cBhvr>
                                        <p:cTn id="14" dur="750" fill="hold"/>
                                        <p:tgtEl>
                                          <p:spTgt spid="17"/>
                                        </p:tgtEl>
                                        <p:attrNameLst>
                                          <p:attrName>ppt_x</p:attrName>
                                        </p:attrNameLst>
                                      </p:cBhvr>
                                      <p:tavLst>
                                        <p:tav tm="0">
                                          <p:val>
                                            <p:strVal val="#ppt_x"/>
                                          </p:val>
                                        </p:tav>
                                        <p:tav tm="100000">
                                          <p:val>
                                            <p:strVal val="#ppt_x"/>
                                          </p:val>
                                        </p:tav>
                                      </p:tavLst>
                                    </p:anim>
                                    <p:anim calcmode="lin" valueType="num">
                                      <p:cBhvr>
                                        <p:cTn id="15" dur="7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61"/>
          <p:cNvSpPr/>
          <p:nvPr/>
        </p:nvSpPr>
        <p:spPr>
          <a:xfrm>
            <a:off x="3432342" y="1735016"/>
            <a:ext cx="2279315" cy="242560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38100" cap="flat" cmpd="sng">
            <a:solidFill>
              <a:schemeClr val="lt2"/>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6" name="Google Shape;1196;p61"/>
          <p:cNvGrpSpPr/>
          <p:nvPr/>
        </p:nvGrpSpPr>
        <p:grpSpPr>
          <a:xfrm>
            <a:off x="3788994" y="2133261"/>
            <a:ext cx="1566009" cy="2244650"/>
            <a:chOff x="3550325" y="539500"/>
            <a:chExt cx="2259102" cy="3238099"/>
          </a:xfrm>
        </p:grpSpPr>
        <p:sp>
          <p:nvSpPr>
            <p:cNvPr id="1197" name="Google Shape;1197;p61"/>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61"/>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61"/>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61"/>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61"/>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61"/>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61"/>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61"/>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61"/>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61"/>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61"/>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61"/>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61"/>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61"/>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61"/>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61"/>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61"/>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61"/>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5" name="Google Shape;1215;p61"/>
          <p:cNvGrpSpPr/>
          <p:nvPr/>
        </p:nvGrpSpPr>
        <p:grpSpPr>
          <a:xfrm>
            <a:off x="3489383" y="1953604"/>
            <a:ext cx="432316" cy="380808"/>
            <a:chOff x="713225" y="1877323"/>
            <a:chExt cx="1047140" cy="922379"/>
          </a:xfrm>
        </p:grpSpPr>
        <p:sp>
          <p:nvSpPr>
            <p:cNvPr id="1216" name="Google Shape;1216;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9" name="Google Shape;1219;p61"/>
          <p:cNvGrpSpPr/>
          <p:nvPr/>
        </p:nvGrpSpPr>
        <p:grpSpPr>
          <a:xfrm>
            <a:off x="3331035" y="3155042"/>
            <a:ext cx="432316" cy="380808"/>
            <a:chOff x="713225" y="1877323"/>
            <a:chExt cx="1047140" cy="922379"/>
          </a:xfrm>
        </p:grpSpPr>
        <p:sp>
          <p:nvSpPr>
            <p:cNvPr id="1220" name="Google Shape;1220;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3" name="Google Shape;1223;p61"/>
          <p:cNvGrpSpPr/>
          <p:nvPr/>
        </p:nvGrpSpPr>
        <p:grpSpPr>
          <a:xfrm>
            <a:off x="5255609" y="1923620"/>
            <a:ext cx="432316" cy="380808"/>
            <a:chOff x="713225" y="1877323"/>
            <a:chExt cx="1047140" cy="922379"/>
          </a:xfrm>
        </p:grpSpPr>
        <p:sp>
          <p:nvSpPr>
            <p:cNvPr id="1224" name="Google Shape;1224;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7" name="Google Shape;1227;p61"/>
          <p:cNvGrpSpPr/>
          <p:nvPr/>
        </p:nvGrpSpPr>
        <p:grpSpPr>
          <a:xfrm>
            <a:off x="5359835" y="3193583"/>
            <a:ext cx="432316" cy="380808"/>
            <a:chOff x="713225" y="1877323"/>
            <a:chExt cx="1047140" cy="922379"/>
          </a:xfrm>
        </p:grpSpPr>
        <p:sp>
          <p:nvSpPr>
            <p:cNvPr id="1228" name="Google Shape;1228;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1033;p59">
            <a:extLst>
              <a:ext uri="{FF2B5EF4-FFF2-40B4-BE49-F238E27FC236}">
                <a16:creationId xmlns:a16="http://schemas.microsoft.com/office/drawing/2014/main" id="{396CD44E-DBB9-8FC1-B8B1-B7DC34454CFC}"/>
              </a:ext>
            </a:extLst>
          </p:cNvPr>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 sz="2800" dirty="0"/>
              <a:t>Câu 3: </a:t>
            </a:r>
            <a:r>
              <a:rPr lang="vi-VN" sz="2800" spc="20" dirty="0">
                <a:latin typeface="#9Slide03 Quicksand Medium" panose="00000600000000000000" pitchFamily="2" charset="0"/>
              </a:rPr>
              <a:t>Trong hiện tượng khúc xạ ánh sáng, góc khúc xạ r là góc tạo bởi</a:t>
            </a:r>
            <a:r>
              <a:rPr lang="en-US" sz="2800" spc="20" dirty="0">
                <a:latin typeface="#9Slide03 Quicksand Medium" panose="00000600000000000000" pitchFamily="2" charset="0"/>
              </a:rPr>
              <a:t>:</a:t>
            </a:r>
            <a:endParaRPr sz="2800" dirty="0"/>
          </a:p>
        </p:txBody>
      </p:sp>
      <p:sp>
        <p:nvSpPr>
          <p:cNvPr id="5" name="Google Shape;1088;p59">
            <a:extLst>
              <a:ext uri="{FF2B5EF4-FFF2-40B4-BE49-F238E27FC236}">
                <a16:creationId xmlns:a16="http://schemas.microsoft.com/office/drawing/2014/main" id="{FB711D71-2360-2B82-E9FC-8730ECF1AE70}"/>
              </a:ext>
            </a:extLst>
          </p:cNvPr>
          <p:cNvSpPr txBox="1"/>
          <p:nvPr/>
        </p:nvSpPr>
        <p:spPr>
          <a:xfrm flipH="1">
            <a:off x="730756" y="1809707"/>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p>
          <a:p>
            <a:pPr algn="r">
              <a:lnSpc>
                <a:spcPct val="115000"/>
              </a:lnSpc>
            </a:pPr>
            <a:r>
              <a:rPr lang="vi-VN" sz="2000" spc="20" dirty="0"/>
              <a:t>tia khúc xạ và pháp tuyến tại điểm tới. </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6" name="Google Shape;1088;p59">
            <a:extLst>
              <a:ext uri="{FF2B5EF4-FFF2-40B4-BE49-F238E27FC236}">
                <a16:creationId xmlns:a16="http://schemas.microsoft.com/office/drawing/2014/main" id="{04EA1CED-21FB-0327-B980-3B1BBF4D024E}"/>
              </a:ext>
            </a:extLst>
          </p:cNvPr>
          <p:cNvSpPr txBox="1"/>
          <p:nvPr/>
        </p:nvSpPr>
        <p:spPr>
          <a:xfrm flipH="1">
            <a:off x="722408" y="3437054"/>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p>
          <a:p>
            <a:pPr algn="r">
              <a:lnSpc>
                <a:spcPct val="115000"/>
              </a:lnSpc>
            </a:pPr>
            <a:r>
              <a:rPr lang="vi-VN" sz="2000" spc="20" dirty="0"/>
              <a:t>tia khúc xạ và mặt phân cách. </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7" name="Google Shape;1088;p59">
            <a:extLst>
              <a:ext uri="{FF2B5EF4-FFF2-40B4-BE49-F238E27FC236}">
                <a16:creationId xmlns:a16="http://schemas.microsoft.com/office/drawing/2014/main" id="{3AA7DB17-3FDF-26F6-255A-0E3BA8C983C3}"/>
              </a:ext>
            </a:extLst>
          </p:cNvPr>
          <p:cNvSpPr txBox="1"/>
          <p:nvPr/>
        </p:nvSpPr>
        <p:spPr>
          <a:xfrm flipH="1">
            <a:off x="5950337" y="1475155"/>
            <a:ext cx="2619189"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p>
          <a:p>
            <a:pPr>
              <a:lnSpc>
                <a:spcPct val="115000"/>
              </a:lnSpc>
            </a:pPr>
            <a:r>
              <a:rPr lang="vi-VN" sz="2000" spc="20" dirty="0"/>
              <a:t>tia khúc xạ và tia tới</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8" name="Google Shape;1088;p59">
            <a:extLst>
              <a:ext uri="{FF2B5EF4-FFF2-40B4-BE49-F238E27FC236}">
                <a16:creationId xmlns:a16="http://schemas.microsoft.com/office/drawing/2014/main" id="{6F8C25AB-3262-D690-5BDA-8D60501971AC}"/>
              </a:ext>
            </a:extLst>
          </p:cNvPr>
          <p:cNvSpPr txBox="1"/>
          <p:nvPr/>
        </p:nvSpPr>
        <p:spPr>
          <a:xfrm flipH="1">
            <a:off x="5914922" y="3209855"/>
            <a:ext cx="2797277"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p>
          <a:p>
            <a:pPr>
              <a:lnSpc>
                <a:spcPct val="115000"/>
              </a:lnSpc>
            </a:pPr>
            <a:r>
              <a:rPr lang="vi-VN" sz="2000" spc="20" dirty="0"/>
              <a:t>tia khúc xạ và điểm tới</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9" name="Rectangle: Rounded Corners 8">
            <a:extLst>
              <a:ext uri="{FF2B5EF4-FFF2-40B4-BE49-F238E27FC236}">
                <a16:creationId xmlns:a16="http://schemas.microsoft.com/office/drawing/2014/main" id="{5F802F00-BEB4-D89D-78FE-30C5CB25E3B6}"/>
              </a:ext>
            </a:extLst>
          </p:cNvPr>
          <p:cNvSpPr/>
          <p:nvPr/>
        </p:nvSpPr>
        <p:spPr>
          <a:xfrm>
            <a:off x="722409" y="1530041"/>
            <a:ext cx="2799664" cy="1269107"/>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18">
          <a:extLst>
            <a:ext uri="{FF2B5EF4-FFF2-40B4-BE49-F238E27FC236}">
              <a16:creationId xmlns:a16="http://schemas.microsoft.com/office/drawing/2014/main" id="{10D54D73-E79D-8CFF-D665-8D3105140A94}"/>
            </a:ext>
          </a:extLst>
        </p:cNvPr>
        <p:cNvGrpSpPr/>
        <p:nvPr/>
      </p:nvGrpSpPr>
      <p:grpSpPr>
        <a:xfrm>
          <a:off x="0" y="0"/>
          <a:ext cx="0" cy="0"/>
          <a:chOff x="0" y="0"/>
          <a:chExt cx="0" cy="0"/>
        </a:xfrm>
      </p:grpSpPr>
      <p:cxnSp>
        <p:nvCxnSpPr>
          <p:cNvPr id="8" name="Google Shape;1350;p65">
            <a:extLst>
              <a:ext uri="{FF2B5EF4-FFF2-40B4-BE49-F238E27FC236}">
                <a16:creationId xmlns:a16="http://schemas.microsoft.com/office/drawing/2014/main" id="{5882E182-B307-B53F-AA1D-64D62A2065A2}"/>
              </a:ext>
            </a:extLst>
          </p:cNvPr>
          <p:cNvCxnSpPr>
            <a:cxnSpLocks/>
          </p:cNvCxnSpPr>
          <p:nvPr/>
        </p:nvCxnSpPr>
        <p:spPr>
          <a:xfrm flipH="1" flipV="1">
            <a:off x="5329162" y="3239694"/>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325" name="Google Shape;1325;p65">
            <a:extLst>
              <a:ext uri="{FF2B5EF4-FFF2-40B4-BE49-F238E27FC236}">
                <a16:creationId xmlns:a16="http://schemas.microsoft.com/office/drawing/2014/main" id="{8C3B6CAD-670B-D7BD-6D18-E36F73C29AD5}"/>
              </a:ext>
            </a:extLst>
          </p:cNvPr>
          <p:cNvGrpSpPr/>
          <p:nvPr/>
        </p:nvGrpSpPr>
        <p:grpSpPr>
          <a:xfrm>
            <a:off x="5787449" y="2580320"/>
            <a:ext cx="258628" cy="258711"/>
            <a:chOff x="4370700" y="733563"/>
            <a:chExt cx="546550" cy="546727"/>
          </a:xfrm>
        </p:grpSpPr>
        <p:sp>
          <p:nvSpPr>
            <p:cNvPr id="1326" name="Google Shape;1326;p65">
              <a:extLst>
                <a:ext uri="{FF2B5EF4-FFF2-40B4-BE49-F238E27FC236}">
                  <a16:creationId xmlns:a16="http://schemas.microsoft.com/office/drawing/2014/main" id="{3EBD1FC7-85CA-B7D0-5CAD-8066DB09446C}"/>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65">
              <a:extLst>
                <a:ext uri="{FF2B5EF4-FFF2-40B4-BE49-F238E27FC236}">
                  <a16:creationId xmlns:a16="http://schemas.microsoft.com/office/drawing/2014/main" id="{082DB510-1D57-25AC-BD35-22B2FC9155E0}"/>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65">
              <a:extLst>
                <a:ext uri="{FF2B5EF4-FFF2-40B4-BE49-F238E27FC236}">
                  <a16:creationId xmlns:a16="http://schemas.microsoft.com/office/drawing/2014/main" id="{CB6CDB67-9B36-62BC-FF9D-2883249DEEC6}"/>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65">
              <a:extLst>
                <a:ext uri="{FF2B5EF4-FFF2-40B4-BE49-F238E27FC236}">
                  <a16:creationId xmlns:a16="http://schemas.microsoft.com/office/drawing/2014/main" id="{7191CCBB-A71B-48FF-CA1C-61B7216C605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65">
              <a:extLst>
                <a:ext uri="{FF2B5EF4-FFF2-40B4-BE49-F238E27FC236}">
                  <a16:creationId xmlns:a16="http://schemas.microsoft.com/office/drawing/2014/main" id="{03B58AC0-EBA1-AFBF-D4BD-23C8CCF6A7DC}"/>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65">
              <a:extLst>
                <a:ext uri="{FF2B5EF4-FFF2-40B4-BE49-F238E27FC236}">
                  <a16:creationId xmlns:a16="http://schemas.microsoft.com/office/drawing/2014/main" id="{A6445C54-1C49-70B7-92A1-99816F026BB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2" name="Google Shape;1332;p65">
            <a:extLst>
              <a:ext uri="{FF2B5EF4-FFF2-40B4-BE49-F238E27FC236}">
                <a16:creationId xmlns:a16="http://schemas.microsoft.com/office/drawing/2014/main" id="{22B4890A-330E-3217-F93A-688B6694A423}"/>
              </a:ext>
            </a:extLst>
          </p:cNvPr>
          <p:cNvGrpSpPr/>
          <p:nvPr/>
        </p:nvGrpSpPr>
        <p:grpSpPr>
          <a:xfrm>
            <a:off x="4368982" y="2856267"/>
            <a:ext cx="258628" cy="258711"/>
            <a:chOff x="4370700" y="733563"/>
            <a:chExt cx="546550" cy="546727"/>
          </a:xfrm>
        </p:grpSpPr>
        <p:sp>
          <p:nvSpPr>
            <p:cNvPr id="1333" name="Google Shape;1333;p65">
              <a:extLst>
                <a:ext uri="{FF2B5EF4-FFF2-40B4-BE49-F238E27FC236}">
                  <a16:creationId xmlns:a16="http://schemas.microsoft.com/office/drawing/2014/main" id="{C0DF7B13-BDCA-BAF7-00CD-BBDCEE0F45D8}"/>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65">
              <a:extLst>
                <a:ext uri="{FF2B5EF4-FFF2-40B4-BE49-F238E27FC236}">
                  <a16:creationId xmlns:a16="http://schemas.microsoft.com/office/drawing/2014/main" id="{6E077F85-8CCD-7837-7BA6-73387AC6D07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65">
              <a:extLst>
                <a:ext uri="{FF2B5EF4-FFF2-40B4-BE49-F238E27FC236}">
                  <a16:creationId xmlns:a16="http://schemas.microsoft.com/office/drawing/2014/main" id="{4828B52D-4AA9-02D3-9287-332E61B594BB}"/>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65">
              <a:extLst>
                <a:ext uri="{FF2B5EF4-FFF2-40B4-BE49-F238E27FC236}">
                  <a16:creationId xmlns:a16="http://schemas.microsoft.com/office/drawing/2014/main" id="{C300943F-B311-0416-CF1D-9E8C3533A3D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65">
              <a:extLst>
                <a:ext uri="{FF2B5EF4-FFF2-40B4-BE49-F238E27FC236}">
                  <a16:creationId xmlns:a16="http://schemas.microsoft.com/office/drawing/2014/main" id="{685AC767-6E4D-2483-206B-F94118207D85}"/>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65">
              <a:extLst>
                <a:ext uri="{FF2B5EF4-FFF2-40B4-BE49-F238E27FC236}">
                  <a16:creationId xmlns:a16="http://schemas.microsoft.com/office/drawing/2014/main" id="{A95BF1B8-672B-1DF5-0930-D10940B4AAE3}"/>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9" name="Google Shape;1339;p65">
            <a:extLst>
              <a:ext uri="{FF2B5EF4-FFF2-40B4-BE49-F238E27FC236}">
                <a16:creationId xmlns:a16="http://schemas.microsoft.com/office/drawing/2014/main" id="{FC3ACA19-BC1C-D222-D850-E5A87BD73971}"/>
              </a:ext>
            </a:extLst>
          </p:cNvPr>
          <p:cNvGrpSpPr/>
          <p:nvPr/>
        </p:nvGrpSpPr>
        <p:grpSpPr>
          <a:xfrm>
            <a:off x="835016" y="1280954"/>
            <a:ext cx="475608" cy="475817"/>
            <a:chOff x="4370700" y="733563"/>
            <a:chExt cx="546550" cy="546727"/>
          </a:xfrm>
        </p:grpSpPr>
        <p:sp>
          <p:nvSpPr>
            <p:cNvPr id="1340" name="Google Shape;1340;p65">
              <a:extLst>
                <a:ext uri="{FF2B5EF4-FFF2-40B4-BE49-F238E27FC236}">
                  <a16:creationId xmlns:a16="http://schemas.microsoft.com/office/drawing/2014/main" id="{46846333-C535-74A9-9FF9-0E72BB026741}"/>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65">
              <a:extLst>
                <a:ext uri="{FF2B5EF4-FFF2-40B4-BE49-F238E27FC236}">
                  <a16:creationId xmlns:a16="http://schemas.microsoft.com/office/drawing/2014/main" id="{5AB5C834-D581-CBC1-28F3-4C25670D0271}"/>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65">
              <a:extLst>
                <a:ext uri="{FF2B5EF4-FFF2-40B4-BE49-F238E27FC236}">
                  <a16:creationId xmlns:a16="http://schemas.microsoft.com/office/drawing/2014/main" id="{0B2ABF06-D107-525F-47BC-C10CE79402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65">
              <a:extLst>
                <a:ext uri="{FF2B5EF4-FFF2-40B4-BE49-F238E27FC236}">
                  <a16:creationId xmlns:a16="http://schemas.microsoft.com/office/drawing/2014/main" id="{08941A40-2CFE-9953-2381-99A4CC49BFB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65">
              <a:extLst>
                <a:ext uri="{FF2B5EF4-FFF2-40B4-BE49-F238E27FC236}">
                  <a16:creationId xmlns:a16="http://schemas.microsoft.com/office/drawing/2014/main" id="{A810E21B-8F51-EDF5-8D6E-ECA8637B3C8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65">
              <a:extLst>
                <a:ext uri="{FF2B5EF4-FFF2-40B4-BE49-F238E27FC236}">
                  <a16:creationId xmlns:a16="http://schemas.microsoft.com/office/drawing/2014/main" id="{0566BDDC-C6C2-555D-E563-26E3C82F6D32}"/>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346" name="Google Shape;1346;p65">
            <a:extLst>
              <a:ext uri="{FF2B5EF4-FFF2-40B4-BE49-F238E27FC236}">
                <a16:creationId xmlns:a16="http://schemas.microsoft.com/office/drawing/2014/main" id="{D0C768C8-E88B-FBEC-3750-CAED778564B8}"/>
              </a:ext>
            </a:extLst>
          </p:cNvPr>
          <p:cNvCxnSpPr>
            <a:cxnSpLocks/>
          </p:cNvCxnSpPr>
          <p:nvPr/>
        </p:nvCxnSpPr>
        <p:spPr>
          <a:xfrm flipV="1">
            <a:off x="5213072" y="2197851"/>
            <a:ext cx="1299757" cy="1046508"/>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48" name="Google Shape;1348;p65">
            <a:extLst>
              <a:ext uri="{FF2B5EF4-FFF2-40B4-BE49-F238E27FC236}">
                <a16:creationId xmlns:a16="http://schemas.microsoft.com/office/drawing/2014/main" id="{714C08F1-F4D2-2125-7EE9-2EC0608B7237}"/>
              </a:ext>
            </a:extLst>
          </p:cNvPr>
          <p:cNvCxnSpPr>
            <a:cxnSpLocks/>
          </p:cNvCxnSpPr>
          <p:nvPr/>
        </p:nvCxnSpPr>
        <p:spPr>
          <a:xfrm>
            <a:off x="5166504" y="3601018"/>
            <a:ext cx="1392891" cy="625025"/>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50" name="Google Shape;1350;p65">
            <a:extLst>
              <a:ext uri="{FF2B5EF4-FFF2-40B4-BE49-F238E27FC236}">
                <a16:creationId xmlns:a16="http://schemas.microsoft.com/office/drawing/2014/main" id="{2A3542A6-69FA-5F04-D01D-1A3428596C85}"/>
              </a:ext>
            </a:extLst>
          </p:cNvPr>
          <p:cNvCxnSpPr>
            <a:cxnSpLocks/>
          </p:cNvCxnSpPr>
          <p:nvPr/>
        </p:nvCxnSpPr>
        <p:spPr>
          <a:xfrm flipV="1">
            <a:off x="5271117" y="2936897"/>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sp>
        <p:nvSpPr>
          <p:cNvPr id="11" name="Google Shape;1033;p59">
            <a:extLst>
              <a:ext uri="{FF2B5EF4-FFF2-40B4-BE49-F238E27FC236}">
                <a16:creationId xmlns:a16="http://schemas.microsoft.com/office/drawing/2014/main" id="{538269E0-622D-C9FC-28E6-641C9234DACB}"/>
              </a:ext>
            </a:extLst>
          </p:cNvPr>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 sz="2800" dirty="0"/>
              <a:t>Câu 4: </a:t>
            </a:r>
            <a:r>
              <a:rPr lang="vi-VN" sz="2800" spc="20" dirty="0">
                <a:latin typeface="#9Slide03 Quicksand Medium" panose="00000600000000000000" pitchFamily="2" charset="0"/>
              </a:rPr>
              <a:t>Chiếu tia tới SI từ không khí tới mặt phân cách với thuỷ tinh. Trong các tia đã cho ở hình vẽ, tia nào là tia khúc xạ?</a:t>
            </a:r>
            <a:endParaRPr sz="2800" dirty="0"/>
          </a:p>
        </p:txBody>
      </p:sp>
      <p:sp>
        <p:nvSpPr>
          <p:cNvPr id="12" name="Google Shape;1088;p59">
            <a:extLst>
              <a:ext uri="{FF2B5EF4-FFF2-40B4-BE49-F238E27FC236}">
                <a16:creationId xmlns:a16="http://schemas.microsoft.com/office/drawing/2014/main" id="{048851DA-BAD2-801F-0C43-9575411FF4C2}"/>
              </a:ext>
            </a:extLst>
          </p:cNvPr>
          <p:cNvSpPr txBox="1"/>
          <p:nvPr/>
        </p:nvSpPr>
        <p:spPr>
          <a:xfrm flipH="1">
            <a:off x="6547169" y="2005467"/>
            <a:ext cx="1498611"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r>
              <a:rPr lang="fi-FI" sz="2000" spc="20" dirty="0"/>
              <a:t>Tia 1</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3" name="Google Shape;1088;p59">
            <a:extLst>
              <a:ext uri="{FF2B5EF4-FFF2-40B4-BE49-F238E27FC236}">
                <a16:creationId xmlns:a16="http://schemas.microsoft.com/office/drawing/2014/main" id="{28F007FD-B9D0-8C44-7026-06B637CCD984}"/>
              </a:ext>
            </a:extLst>
          </p:cNvPr>
          <p:cNvSpPr txBox="1"/>
          <p:nvPr/>
        </p:nvSpPr>
        <p:spPr>
          <a:xfrm flipH="1">
            <a:off x="6529729" y="2745356"/>
            <a:ext cx="1498611"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r>
              <a:rPr lang="fi-FI" sz="2000" spc="20" dirty="0"/>
              <a:t>Tia 3</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Google Shape;1088;p59">
            <a:extLst>
              <a:ext uri="{FF2B5EF4-FFF2-40B4-BE49-F238E27FC236}">
                <a16:creationId xmlns:a16="http://schemas.microsoft.com/office/drawing/2014/main" id="{E91BA7A2-2CFD-1740-3C55-886B41B90114}"/>
              </a:ext>
            </a:extLst>
          </p:cNvPr>
          <p:cNvSpPr txBox="1"/>
          <p:nvPr/>
        </p:nvSpPr>
        <p:spPr>
          <a:xfrm flipH="1">
            <a:off x="6529728" y="3448699"/>
            <a:ext cx="1460726"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r>
              <a:rPr lang="fi-FI" sz="2000" spc="20" dirty="0"/>
              <a:t>Tia 4</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5" name="Google Shape;1088;p59">
            <a:extLst>
              <a:ext uri="{FF2B5EF4-FFF2-40B4-BE49-F238E27FC236}">
                <a16:creationId xmlns:a16="http://schemas.microsoft.com/office/drawing/2014/main" id="{E39E1930-74FA-E842-4E62-A15C152ECB18}"/>
              </a:ext>
            </a:extLst>
          </p:cNvPr>
          <p:cNvSpPr txBox="1"/>
          <p:nvPr/>
        </p:nvSpPr>
        <p:spPr>
          <a:xfrm flipH="1">
            <a:off x="6512829" y="4107704"/>
            <a:ext cx="1498611"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r>
              <a:rPr lang="fi-FI" sz="2000" spc="20" dirty="0"/>
              <a:t>Tia 2</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6" name="Rectangle: Rounded Corners 15">
            <a:extLst>
              <a:ext uri="{FF2B5EF4-FFF2-40B4-BE49-F238E27FC236}">
                <a16:creationId xmlns:a16="http://schemas.microsoft.com/office/drawing/2014/main" id="{C2C405F4-A0BA-9648-5E29-375C1E7FCC37}"/>
              </a:ext>
            </a:extLst>
          </p:cNvPr>
          <p:cNvSpPr/>
          <p:nvPr/>
        </p:nvSpPr>
        <p:spPr>
          <a:xfrm>
            <a:off x="6444523" y="2602301"/>
            <a:ext cx="1514944" cy="556702"/>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A62E3183-152B-2E8E-10C5-7CF847664ADA}"/>
              </a:ext>
            </a:extLst>
          </p:cNvPr>
          <p:cNvGrpSpPr/>
          <p:nvPr/>
        </p:nvGrpSpPr>
        <p:grpSpPr>
          <a:xfrm>
            <a:off x="858326" y="1903806"/>
            <a:ext cx="4929123" cy="2760580"/>
            <a:chOff x="858326" y="1903806"/>
            <a:chExt cx="4929123" cy="2760580"/>
          </a:xfrm>
        </p:grpSpPr>
        <p:pic>
          <p:nvPicPr>
            <p:cNvPr id="4" name="Picture 3">
              <a:extLst>
                <a:ext uri="{FF2B5EF4-FFF2-40B4-BE49-F238E27FC236}">
                  <a16:creationId xmlns:a16="http://schemas.microsoft.com/office/drawing/2014/main" id="{30138D58-A368-BCBF-AD13-208FFA4273BD}"/>
                </a:ext>
              </a:extLst>
            </p:cNvPr>
            <p:cNvPicPr>
              <a:picLocks noChangeAspect="1"/>
            </p:cNvPicPr>
            <p:nvPr/>
          </p:nvPicPr>
          <p:blipFill rotWithShape="1">
            <a:blip r:embed="rId3"/>
            <a:srcRect t="3578" b="3743"/>
            <a:stretch/>
          </p:blipFill>
          <p:spPr>
            <a:xfrm>
              <a:off x="858326" y="1903806"/>
              <a:ext cx="4929123" cy="2653436"/>
            </a:xfrm>
            <a:prstGeom prst="rect">
              <a:avLst/>
            </a:prstGeom>
          </p:spPr>
        </p:pic>
        <p:sp>
          <p:nvSpPr>
            <p:cNvPr id="5" name="Rectangle 4">
              <a:extLst>
                <a:ext uri="{FF2B5EF4-FFF2-40B4-BE49-F238E27FC236}">
                  <a16:creationId xmlns:a16="http://schemas.microsoft.com/office/drawing/2014/main" id="{76D6D44F-3E00-4697-14E0-E5A04479A04F}"/>
                </a:ext>
              </a:extLst>
            </p:cNvPr>
            <p:cNvSpPr/>
            <p:nvPr/>
          </p:nvSpPr>
          <p:spPr>
            <a:xfrm>
              <a:off x="2190561" y="4226043"/>
              <a:ext cx="171639" cy="438343"/>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132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Effect transition="in" filter="fade">
                                      <p:cBhvr>
                                        <p:cTn id="9"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30">
          <a:extLst>
            <a:ext uri="{FF2B5EF4-FFF2-40B4-BE49-F238E27FC236}">
              <a16:creationId xmlns:a16="http://schemas.microsoft.com/office/drawing/2014/main" id="{359D125F-898B-87C9-BAA2-D7E8831D16CF}"/>
            </a:ext>
          </a:extLst>
        </p:cNvPr>
        <p:cNvGrpSpPr/>
        <p:nvPr/>
      </p:nvGrpSpPr>
      <p:grpSpPr>
        <a:xfrm>
          <a:off x="0" y="0"/>
          <a:ext cx="0" cy="0"/>
          <a:chOff x="0" y="0"/>
          <a:chExt cx="0" cy="0"/>
        </a:xfrm>
      </p:grpSpPr>
      <p:sp>
        <p:nvSpPr>
          <p:cNvPr id="1033" name="Google Shape;1033;p59">
            <a:extLst>
              <a:ext uri="{FF2B5EF4-FFF2-40B4-BE49-F238E27FC236}">
                <a16:creationId xmlns:a16="http://schemas.microsoft.com/office/drawing/2014/main" id="{556FD757-3093-3E40-08B7-892B79251B7E}"/>
              </a:ext>
            </a:extLst>
          </p:cNvPr>
          <p:cNvSpPr txBox="1">
            <a:spLocks noGrp="1"/>
          </p:cNvSpPr>
          <p:nvPr>
            <p:ph type="title"/>
          </p:nvPr>
        </p:nvSpPr>
        <p:spPr>
          <a:xfrm>
            <a:off x="293221" y="401945"/>
            <a:ext cx="852214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Câu 5: </a:t>
            </a:r>
            <a:r>
              <a:rPr lang="en-US" sz="2800" dirty="0"/>
              <a:t>Theo </a:t>
            </a:r>
            <a:r>
              <a:rPr lang="en-US" sz="2800" dirty="0" err="1"/>
              <a:t>định</a:t>
            </a:r>
            <a:r>
              <a:rPr lang="en-US" sz="2800" dirty="0"/>
              <a:t> </a:t>
            </a:r>
            <a:r>
              <a:rPr lang="en-US" sz="2800" dirty="0" err="1"/>
              <a:t>luật</a:t>
            </a:r>
            <a:r>
              <a:rPr lang="en-US" sz="2800" dirty="0"/>
              <a:t> </a:t>
            </a:r>
            <a:r>
              <a:rPr lang="en-US" sz="2800" dirty="0" err="1"/>
              <a:t>khúc</a:t>
            </a:r>
            <a:r>
              <a:rPr lang="en-US" sz="2800" dirty="0"/>
              <a:t> </a:t>
            </a:r>
            <a:r>
              <a:rPr lang="en-US" sz="2800" dirty="0" err="1"/>
              <a:t>xạ</a:t>
            </a:r>
            <a:r>
              <a:rPr lang="en-US" sz="2800" dirty="0"/>
              <a:t> </a:t>
            </a:r>
            <a:r>
              <a:rPr lang="en-US" sz="2800" dirty="0" err="1"/>
              <a:t>thì</a:t>
            </a:r>
            <a:r>
              <a:rPr lang="en-US" sz="2800" dirty="0"/>
              <a:t>:</a:t>
            </a:r>
            <a:endParaRPr sz="2800" dirty="0"/>
          </a:p>
        </p:txBody>
      </p:sp>
      <p:grpSp>
        <p:nvGrpSpPr>
          <p:cNvPr id="1036" name="Google Shape;1036;p59">
            <a:extLst>
              <a:ext uri="{FF2B5EF4-FFF2-40B4-BE49-F238E27FC236}">
                <a16:creationId xmlns:a16="http://schemas.microsoft.com/office/drawing/2014/main" id="{3804E90B-FF3B-94A3-7326-C5D7AE5F5784}"/>
              </a:ext>
            </a:extLst>
          </p:cNvPr>
          <p:cNvGrpSpPr/>
          <p:nvPr/>
        </p:nvGrpSpPr>
        <p:grpSpPr>
          <a:xfrm>
            <a:off x="2484706" y="1511574"/>
            <a:ext cx="4017586" cy="2139934"/>
            <a:chOff x="233350" y="949250"/>
            <a:chExt cx="7137300" cy="3802300"/>
          </a:xfrm>
        </p:grpSpPr>
        <p:sp>
          <p:nvSpPr>
            <p:cNvPr id="1037" name="Google Shape;1037;p59">
              <a:extLst>
                <a:ext uri="{FF2B5EF4-FFF2-40B4-BE49-F238E27FC236}">
                  <a16:creationId xmlns:a16="http://schemas.microsoft.com/office/drawing/2014/main" id="{EDE70B27-40E4-C361-D37D-BB8ADF75735C}"/>
                </a:ext>
              </a:extLst>
            </p:cNvPr>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59">
              <a:extLst>
                <a:ext uri="{FF2B5EF4-FFF2-40B4-BE49-F238E27FC236}">
                  <a16:creationId xmlns:a16="http://schemas.microsoft.com/office/drawing/2014/main" id="{626551F8-3FD5-81D9-FEC0-30493DAE5C42}"/>
                </a:ext>
              </a:extLst>
            </p:cNvPr>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59">
              <a:extLst>
                <a:ext uri="{FF2B5EF4-FFF2-40B4-BE49-F238E27FC236}">
                  <a16:creationId xmlns:a16="http://schemas.microsoft.com/office/drawing/2014/main" id="{D48A64D2-0706-CC19-2B9F-DB513AFD2639}"/>
                </a:ext>
              </a:extLst>
            </p:cNvPr>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9">
              <a:extLst>
                <a:ext uri="{FF2B5EF4-FFF2-40B4-BE49-F238E27FC236}">
                  <a16:creationId xmlns:a16="http://schemas.microsoft.com/office/drawing/2014/main" id="{2BFD30D6-B5F8-AA48-66EA-48489F34AA7E}"/>
                </a:ext>
              </a:extLst>
            </p:cNvPr>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9">
              <a:extLst>
                <a:ext uri="{FF2B5EF4-FFF2-40B4-BE49-F238E27FC236}">
                  <a16:creationId xmlns:a16="http://schemas.microsoft.com/office/drawing/2014/main" id="{F97BAC6A-4067-7695-D370-3190DE7C3D78}"/>
                </a:ext>
              </a:extLst>
            </p:cNvPr>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9">
              <a:extLst>
                <a:ext uri="{FF2B5EF4-FFF2-40B4-BE49-F238E27FC236}">
                  <a16:creationId xmlns:a16="http://schemas.microsoft.com/office/drawing/2014/main" id="{0F7884EC-462D-B4BC-D1E1-308474B261FF}"/>
                </a:ext>
              </a:extLst>
            </p:cNvPr>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9">
              <a:extLst>
                <a:ext uri="{FF2B5EF4-FFF2-40B4-BE49-F238E27FC236}">
                  <a16:creationId xmlns:a16="http://schemas.microsoft.com/office/drawing/2014/main" id="{7F5BDEB6-1AF9-4C38-5D8E-8BE2C1E487A8}"/>
                </a:ext>
              </a:extLst>
            </p:cNvPr>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9">
              <a:extLst>
                <a:ext uri="{FF2B5EF4-FFF2-40B4-BE49-F238E27FC236}">
                  <a16:creationId xmlns:a16="http://schemas.microsoft.com/office/drawing/2014/main" id="{44773863-061C-E196-5AF0-0FBF3379E2E8}"/>
                </a:ext>
              </a:extLst>
            </p:cNvPr>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9">
              <a:extLst>
                <a:ext uri="{FF2B5EF4-FFF2-40B4-BE49-F238E27FC236}">
                  <a16:creationId xmlns:a16="http://schemas.microsoft.com/office/drawing/2014/main" id="{0500126B-85AA-F2AB-CDE9-48108359CF03}"/>
                </a:ext>
              </a:extLst>
            </p:cNvPr>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59">
              <a:extLst>
                <a:ext uri="{FF2B5EF4-FFF2-40B4-BE49-F238E27FC236}">
                  <a16:creationId xmlns:a16="http://schemas.microsoft.com/office/drawing/2014/main" id="{1DA09A9C-99FD-E65B-A3BD-A5D01558FB9F}"/>
                </a:ext>
              </a:extLst>
            </p:cNvPr>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59">
              <a:extLst>
                <a:ext uri="{FF2B5EF4-FFF2-40B4-BE49-F238E27FC236}">
                  <a16:creationId xmlns:a16="http://schemas.microsoft.com/office/drawing/2014/main" id="{BF3AD874-C387-59F8-C5E0-587E42CE5A24}"/>
                </a:ext>
              </a:extLst>
            </p:cNvPr>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9">
              <a:extLst>
                <a:ext uri="{FF2B5EF4-FFF2-40B4-BE49-F238E27FC236}">
                  <a16:creationId xmlns:a16="http://schemas.microsoft.com/office/drawing/2014/main" id="{285C7606-F0F7-FDA4-66C3-C3E3A172E29C}"/>
                </a:ext>
              </a:extLst>
            </p:cNvPr>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9">
              <a:extLst>
                <a:ext uri="{FF2B5EF4-FFF2-40B4-BE49-F238E27FC236}">
                  <a16:creationId xmlns:a16="http://schemas.microsoft.com/office/drawing/2014/main" id="{C846CD15-0BFD-2A56-8E4F-6F60AE9FCEF7}"/>
                </a:ext>
              </a:extLst>
            </p:cNvPr>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9">
              <a:extLst>
                <a:ext uri="{FF2B5EF4-FFF2-40B4-BE49-F238E27FC236}">
                  <a16:creationId xmlns:a16="http://schemas.microsoft.com/office/drawing/2014/main" id="{BB578653-45B8-CC0B-85D9-C5933A2C39D5}"/>
                </a:ext>
              </a:extLst>
            </p:cNvPr>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9">
              <a:extLst>
                <a:ext uri="{FF2B5EF4-FFF2-40B4-BE49-F238E27FC236}">
                  <a16:creationId xmlns:a16="http://schemas.microsoft.com/office/drawing/2014/main" id="{8BC4A774-5FAB-9848-DAE3-387ED8888E50}"/>
                </a:ext>
              </a:extLst>
            </p:cNvPr>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9">
              <a:extLst>
                <a:ext uri="{FF2B5EF4-FFF2-40B4-BE49-F238E27FC236}">
                  <a16:creationId xmlns:a16="http://schemas.microsoft.com/office/drawing/2014/main" id="{17DB77BB-D353-223D-A401-1327DF16AEBA}"/>
                </a:ext>
              </a:extLst>
            </p:cNvPr>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9">
              <a:extLst>
                <a:ext uri="{FF2B5EF4-FFF2-40B4-BE49-F238E27FC236}">
                  <a16:creationId xmlns:a16="http://schemas.microsoft.com/office/drawing/2014/main" id="{809AD2EE-8680-5479-AEC9-67A0F88D710C}"/>
                </a:ext>
              </a:extLst>
            </p:cNvPr>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9">
              <a:extLst>
                <a:ext uri="{FF2B5EF4-FFF2-40B4-BE49-F238E27FC236}">
                  <a16:creationId xmlns:a16="http://schemas.microsoft.com/office/drawing/2014/main" id="{E33E9B0C-6500-F8F8-F708-CCDCB1715D44}"/>
                </a:ext>
              </a:extLst>
            </p:cNvPr>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9">
              <a:extLst>
                <a:ext uri="{FF2B5EF4-FFF2-40B4-BE49-F238E27FC236}">
                  <a16:creationId xmlns:a16="http://schemas.microsoft.com/office/drawing/2014/main" id="{B702F3D9-BDE0-BF6C-C7DE-A5A3C90C7EA4}"/>
                </a:ext>
              </a:extLst>
            </p:cNvPr>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9">
              <a:extLst>
                <a:ext uri="{FF2B5EF4-FFF2-40B4-BE49-F238E27FC236}">
                  <a16:creationId xmlns:a16="http://schemas.microsoft.com/office/drawing/2014/main" id="{F2347985-E3F7-40F1-9C90-7B3F2DE1C730}"/>
                </a:ext>
              </a:extLst>
            </p:cNvPr>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59">
              <a:extLst>
                <a:ext uri="{FF2B5EF4-FFF2-40B4-BE49-F238E27FC236}">
                  <a16:creationId xmlns:a16="http://schemas.microsoft.com/office/drawing/2014/main" id="{6F2CA349-46ED-3E3F-65BB-261AE40BC556}"/>
                </a:ext>
              </a:extLst>
            </p:cNvPr>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9">
              <a:extLst>
                <a:ext uri="{FF2B5EF4-FFF2-40B4-BE49-F238E27FC236}">
                  <a16:creationId xmlns:a16="http://schemas.microsoft.com/office/drawing/2014/main" id="{644720AA-C6EC-967F-9666-E3189B63C48F}"/>
                </a:ext>
              </a:extLst>
            </p:cNvPr>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9">
              <a:extLst>
                <a:ext uri="{FF2B5EF4-FFF2-40B4-BE49-F238E27FC236}">
                  <a16:creationId xmlns:a16="http://schemas.microsoft.com/office/drawing/2014/main" id="{8F4AC432-DAFA-80B7-8176-7D47C56F5958}"/>
                </a:ext>
              </a:extLst>
            </p:cNvPr>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9">
              <a:extLst>
                <a:ext uri="{FF2B5EF4-FFF2-40B4-BE49-F238E27FC236}">
                  <a16:creationId xmlns:a16="http://schemas.microsoft.com/office/drawing/2014/main" id="{0D7E014A-0470-D8C9-1E21-25F5C20F994F}"/>
                </a:ext>
              </a:extLst>
            </p:cNvPr>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9">
              <a:extLst>
                <a:ext uri="{FF2B5EF4-FFF2-40B4-BE49-F238E27FC236}">
                  <a16:creationId xmlns:a16="http://schemas.microsoft.com/office/drawing/2014/main" id="{546FABDF-2CAD-854A-2F31-20A52F90E044}"/>
                </a:ext>
              </a:extLst>
            </p:cNvPr>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9">
              <a:extLst>
                <a:ext uri="{FF2B5EF4-FFF2-40B4-BE49-F238E27FC236}">
                  <a16:creationId xmlns:a16="http://schemas.microsoft.com/office/drawing/2014/main" id="{0219ABDC-E7D9-024C-9F9A-CC15750AB35A}"/>
                </a:ext>
              </a:extLst>
            </p:cNvPr>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9">
              <a:extLst>
                <a:ext uri="{FF2B5EF4-FFF2-40B4-BE49-F238E27FC236}">
                  <a16:creationId xmlns:a16="http://schemas.microsoft.com/office/drawing/2014/main" id="{451B4713-7A85-75EA-8F98-2BD4E5013986}"/>
                </a:ext>
              </a:extLst>
            </p:cNvPr>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9">
              <a:extLst>
                <a:ext uri="{FF2B5EF4-FFF2-40B4-BE49-F238E27FC236}">
                  <a16:creationId xmlns:a16="http://schemas.microsoft.com/office/drawing/2014/main" id="{E3AEE060-C552-48DF-447C-72B7B4869823}"/>
                </a:ext>
              </a:extLst>
            </p:cNvPr>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9">
              <a:extLst>
                <a:ext uri="{FF2B5EF4-FFF2-40B4-BE49-F238E27FC236}">
                  <a16:creationId xmlns:a16="http://schemas.microsoft.com/office/drawing/2014/main" id="{A66824F6-AEFC-642E-AEA5-A7C96602BFAB}"/>
                </a:ext>
              </a:extLst>
            </p:cNvPr>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9">
              <a:extLst>
                <a:ext uri="{FF2B5EF4-FFF2-40B4-BE49-F238E27FC236}">
                  <a16:creationId xmlns:a16="http://schemas.microsoft.com/office/drawing/2014/main" id="{FD3A8EF1-3FCA-89E1-EFAE-85B6E43146E9}"/>
                </a:ext>
              </a:extLst>
            </p:cNvPr>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9">
              <a:extLst>
                <a:ext uri="{FF2B5EF4-FFF2-40B4-BE49-F238E27FC236}">
                  <a16:creationId xmlns:a16="http://schemas.microsoft.com/office/drawing/2014/main" id="{A49BD0AC-1EEF-CE33-A64B-85C047C17B31}"/>
                </a:ext>
              </a:extLst>
            </p:cNvPr>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59">
              <a:extLst>
                <a:ext uri="{FF2B5EF4-FFF2-40B4-BE49-F238E27FC236}">
                  <a16:creationId xmlns:a16="http://schemas.microsoft.com/office/drawing/2014/main" id="{1B2DC545-64E0-C2B3-F63D-7FDFE58E5C0A}"/>
                </a:ext>
              </a:extLst>
            </p:cNvPr>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9">
              <a:extLst>
                <a:ext uri="{FF2B5EF4-FFF2-40B4-BE49-F238E27FC236}">
                  <a16:creationId xmlns:a16="http://schemas.microsoft.com/office/drawing/2014/main" id="{648AC786-8949-6036-1B65-91A24D28D38A}"/>
                </a:ext>
              </a:extLst>
            </p:cNvPr>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9">
              <a:extLst>
                <a:ext uri="{FF2B5EF4-FFF2-40B4-BE49-F238E27FC236}">
                  <a16:creationId xmlns:a16="http://schemas.microsoft.com/office/drawing/2014/main" id="{E1CED71C-19F6-CCAA-4192-DAF7FA5CA720}"/>
                </a:ext>
              </a:extLst>
            </p:cNvPr>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9">
              <a:extLst>
                <a:ext uri="{FF2B5EF4-FFF2-40B4-BE49-F238E27FC236}">
                  <a16:creationId xmlns:a16="http://schemas.microsoft.com/office/drawing/2014/main" id="{E69418FF-CB8A-E116-18C3-D3C865CAF2AA}"/>
                </a:ext>
              </a:extLst>
            </p:cNvPr>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9">
              <a:extLst>
                <a:ext uri="{FF2B5EF4-FFF2-40B4-BE49-F238E27FC236}">
                  <a16:creationId xmlns:a16="http://schemas.microsoft.com/office/drawing/2014/main" id="{28BDBDC6-2B83-5896-B19A-ACFE9F3A0FD4}"/>
                </a:ext>
              </a:extLst>
            </p:cNvPr>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9">
              <a:extLst>
                <a:ext uri="{FF2B5EF4-FFF2-40B4-BE49-F238E27FC236}">
                  <a16:creationId xmlns:a16="http://schemas.microsoft.com/office/drawing/2014/main" id="{376F78E9-0C87-0806-CFEE-2FA138178061}"/>
                </a:ext>
              </a:extLst>
            </p:cNvPr>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59">
              <a:extLst>
                <a:ext uri="{FF2B5EF4-FFF2-40B4-BE49-F238E27FC236}">
                  <a16:creationId xmlns:a16="http://schemas.microsoft.com/office/drawing/2014/main" id="{754AC510-FD66-F93D-D480-2E7CF32A7B43}"/>
                </a:ext>
              </a:extLst>
            </p:cNvPr>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59">
              <a:extLst>
                <a:ext uri="{FF2B5EF4-FFF2-40B4-BE49-F238E27FC236}">
                  <a16:creationId xmlns:a16="http://schemas.microsoft.com/office/drawing/2014/main" id="{6C78B123-EB0A-0C81-8F5E-607CAD63D320}"/>
                </a:ext>
              </a:extLst>
            </p:cNvPr>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9">
              <a:extLst>
                <a:ext uri="{FF2B5EF4-FFF2-40B4-BE49-F238E27FC236}">
                  <a16:creationId xmlns:a16="http://schemas.microsoft.com/office/drawing/2014/main" id="{462085EC-3E5E-9D7A-2819-16AB33977E7A}"/>
                </a:ext>
              </a:extLst>
            </p:cNvPr>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9">
              <a:extLst>
                <a:ext uri="{FF2B5EF4-FFF2-40B4-BE49-F238E27FC236}">
                  <a16:creationId xmlns:a16="http://schemas.microsoft.com/office/drawing/2014/main" id="{482627B8-BA25-E7DB-4259-F17D157F7B18}"/>
                </a:ext>
              </a:extLst>
            </p:cNvPr>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9">
              <a:extLst>
                <a:ext uri="{FF2B5EF4-FFF2-40B4-BE49-F238E27FC236}">
                  <a16:creationId xmlns:a16="http://schemas.microsoft.com/office/drawing/2014/main" id="{9FB1E6F5-830B-EDC1-481B-01B6632A35FF}"/>
                </a:ext>
              </a:extLst>
            </p:cNvPr>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9">
              <a:extLst>
                <a:ext uri="{FF2B5EF4-FFF2-40B4-BE49-F238E27FC236}">
                  <a16:creationId xmlns:a16="http://schemas.microsoft.com/office/drawing/2014/main" id="{9D0A3D22-38D6-6FE4-FFA3-81B456CA2B23}"/>
                </a:ext>
              </a:extLst>
            </p:cNvPr>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59">
              <a:extLst>
                <a:ext uri="{FF2B5EF4-FFF2-40B4-BE49-F238E27FC236}">
                  <a16:creationId xmlns:a16="http://schemas.microsoft.com/office/drawing/2014/main" id="{BC0187D7-78DD-85F0-ACA3-3DDBE3F8006C}"/>
                </a:ext>
              </a:extLst>
            </p:cNvPr>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59">
              <a:extLst>
                <a:ext uri="{FF2B5EF4-FFF2-40B4-BE49-F238E27FC236}">
                  <a16:creationId xmlns:a16="http://schemas.microsoft.com/office/drawing/2014/main" id="{13D2F888-3D0B-427F-A208-CF79A5393C9C}"/>
                </a:ext>
              </a:extLst>
            </p:cNvPr>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59">
              <a:extLst>
                <a:ext uri="{FF2B5EF4-FFF2-40B4-BE49-F238E27FC236}">
                  <a16:creationId xmlns:a16="http://schemas.microsoft.com/office/drawing/2014/main" id="{FCF304BD-0A13-2F1F-6FB6-59580CBFF22F}"/>
                </a:ext>
              </a:extLst>
            </p:cNvPr>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59">
              <a:extLst>
                <a:ext uri="{FF2B5EF4-FFF2-40B4-BE49-F238E27FC236}">
                  <a16:creationId xmlns:a16="http://schemas.microsoft.com/office/drawing/2014/main" id="{1928429F-2AB3-F398-EC6C-F71E0DBA4213}"/>
                </a:ext>
              </a:extLst>
            </p:cNvPr>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59">
              <a:extLst>
                <a:ext uri="{FF2B5EF4-FFF2-40B4-BE49-F238E27FC236}">
                  <a16:creationId xmlns:a16="http://schemas.microsoft.com/office/drawing/2014/main" id="{09313A98-DDEE-79CF-CE0D-0F7B38306330}"/>
                </a:ext>
              </a:extLst>
            </p:cNvPr>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59">
              <a:extLst>
                <a:ext uri="{FF2B5EF4-FFF2-40B4-BE49-F238E27FC236}">
                  <a16:creationId xmlns:a16="http://schemas.microsoft.com/office/drawing/2014/main" id="{C7F17030-9930-A78C-4FC5-030FFEF8470A}"/>
                </a:ext>
              </a:extLst>
            </p:cNvPr>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59">
              <a:extLst>
                <a:ext uri="{FF2B5EF4-FFF2-40B4-BE49-F238E27FC236}">
                  <a16:creationId xmlns:a16="http://schemas.microsoft.com/office/drawing/2014/main" id="{0B83FD17-5E3D-C164-9E68-786DED834C6D}"/>
                </a:ext>
              </a:extLst>
            </p:cNvPr>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59">
              <a:extLst>
                <a:ext uri="{FF2B5EF4-FFF2-40B4-BE49-F238E27FC236}">
                  <a16:creationId xmlns:a16="http://schemas.microsoft.com/office/drawing/2014/main" id="{D6225A2D-F713-8AE6-712F-D13C39DF8F3B}"/>
                </a:ext>
              </a:extLst>
            </p:cNvPr>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8" name="Google Shape;1088;p59">
            <a:extLst>
              <a:ext uri="{FF2B5EF4-FFF2-40B4-BE49-F238E27FC236}">
                <a16:creationId xmlns:a16="http://schemas.microsoft.com/office/drawing/2014/main" id="{2E709559-91E4-ACAD-61A4-14E0D81347CA}"/>
              </a:ext>
            </a:extLst>
          </p:cNvPr>
          <p:cNvSpPr txBox="1"/>
          <p:nvPr/>
        </p:nvSpPr>
        <p:spPr>
          <a:xfrm flipH="1">
            <a:off x="1805636" y="1334361"/>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r>
              <a:rPr lang="en-US" sz="2200" dirty="0" err="1">
                <a:solidFill>
                  <a:schemeClr val="dk1"/>
                </a:solidFill>
                <a:latin typeface="Arial" panose="020B0604020202020204" pitchFamily="34" charset="0"/>
                <a:cs typeface="Arial" panose="020B0604020202020204" pitchFamily="34" charset="0"/>
              </a:rPr>
              <a:t>góc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khúc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xạ</a:t>
            </a:r>
            <a:r>
              <a:rPr lang="en-US" sz="2200" dirty="0">
                <a:solidFill>
                  <a:schemeClr val="dk1"/>
                </a:solidFill>
                <a:latin typeface="Arial" panose="020B0604020202020204" pitchFamily="34" charset="0"/>
                <a:cs typeface="Arial" panose="020B0604020202020204" pitchFamily="34" charset="0"/>
              </a:rPr>
              <a:t> bao </a:t>
            </a:r>
            <a:r>
              <a:rPr lang="en-US" sz="2200" dirty="0" err="1">
                <a:solidFill>
                  <a:schemeClr val="dk1"/>
                </a:solidFill>
                <a:latin typeface="Arial" panose="020B0604020202020204" pitchFamily="34" charset="0"/>
                <a:cs typeface="Arial" panose="020B0604020202020204" pitchFamily="34" charset="0"/>
              </a:rPr>
              <a:t>giờ</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cũng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khác</a:t>
            </a:r>
            <a:r>
              <a:rPr lang="en-US" sz="2200" dirty="0">
                <a:solidFill>
                  <a:schemeClr val="dk1"/>
                </a:solidFill>
                <a:latin typeface="Arial" panose="020B0604020202020204" pitchFamily="34" charset="0"/>
                <a:cs typeface="Arial" panose="020B0604020202020204" pitchFamily="34" charset="0"/>
              </a:rPr>
              <a:t> 0.</a:t>
            </a:r>
            <a:endParaRPr lang="en-US" sz="2200" dirty="0">
              <a:solidFill>
                <a:schemeClr val="dk1"/>
              </a:solidFill>
              <a:latin typeface="Arial" panose="020B0604020202020204" pitchFamily="34" charset="0"/>
              <a:cs typeface="Arial" panose="020B0604020202020204" pitchFamily="34" charset="0"/>
              <a:sym typeface="Quicksand Medium"/>
            </a:endParaRPr>
          </a:p>
        </p:txBody>
      </p:sp>
      <p:cxnSp>
        <p:nvCxnSpPr>
          <p:cNvPr id="1092" name="Google Shape;1092;p59">
            <a:extLst>
              <a:ext uri="{FF2B5EF4-FFF2-40B4-BE49-F238E27FC236}">
                <a16:creationId xmlns:a16="http://schemas.microsoft.com/office/drawing/2014/main" id="{6DD8EBDD-675D-CC78-C0C8-874EB6FB77C3}"/>
              </a:ext>
            </a:extLst>
          </p:cNvPr>
          <p:cNvCxnSpPr>
            <a:cxnSpLocks/>
          </p:cNvCxnSpPr>
          <p:nvPr/>
        </p:nvCxnSpPr>
        <p:spPr>
          <a:xfrm flipV="1">
            <a:off x="1071000" y="1599793"/>
            <a:ext cx="689912" cy="87121"/>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3" name="Google Shape;1093;p59">
            <a:extLst>
              <a:ext uri="{FF2B5EF4-FFF2-40B4-BE49-F238E27FC236}">
                <a16:creationId xmlns:a16="http://schemas.microsoft.com/office/drawing/2014/main" id="{B243693D-4242-1FA4-D1DE-19C67DA940EB}"/>
              </a:ext>
            </a:extLst>
          </p:cNvPr>
          <p:cNvGrpSpPr/>
          <p:nvPr/>
        </p:nvGrpSpPr>
        <p:grpSpPr>
          <a:xfrm>
            <a:off x="517667" y="1370985"/>
            <a:ext cx="693586" cy="610950"/>
            <a:chOff x="713225" y="1877323"/>
            <a:chExt cx="1047140" cy="922379"/>
          </a:xfrm>
        </p:grpSpPr>
        <p:sp>
          <p:nvSpPr>
            <p:cNvPr id="1094" name="Google Shape;1094;p59">
              <a:extLst>
                <a:ext uri="{FF2B5EF4-FFF2-40B4-BE49-F238E27FC236}">
                  <a16:creationId xmlns:a16="http://schemas.microsoft.com/office/drawing/2014/main" id="{9E08F971-56D8-2EA5-1C6E-835842B475AA}"/>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59">
              <a:extLst>
                <a:ext uri="{FF2B5EF4-FFF2-40B4-BE49-F238E27FC236}">
                  <a16:creationId xmlns:a16="http://schemas.microsoft.com/office/drawing/2014/main" id="{11766C55-974A-7609-6122-006D7A0C7999}"/>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59">
              <a:extLst>
                <a:ext uri="{FF2B5EF4-FFF2-40B4-BE49-F238E27FC236}">
                  <a16:creationId xmlns:a16="http://schemas.microsoft.com/office/drawing/2014/main" id="{F7F178DD-755D-A585-D226-FB4A435502BE}"/>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97" name="Google Shape;1097;p59">
            <a:extLst>
              <a:ext uri="{FF2B5EF4-FFF2-40B4-BE49-F238E27FC236}">
                <a16:creationId xmlns:a16="http://schemas.microsoft.com/office/drawing/2014/main" id="{80F6DCD2-2B1F-8575-2010-D7E64BFDE25E}"/>
              </a:ext>
            </a:extLst>
          </p:cNvPr>
          <p:cNvCxnSpPr>
            <a:cxnSpLocks/>
          </p:cNvCxnSpPr>
          <p:nvPr/>
        </p:nvCxnSpPr>
        <p:spPr>
          <a:xfrm flipV="1">
            <a:off x="940807" y="3117861"/>
            <a:ext cx="941887" cy="11752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8" name="Google Shape;1098;p59">
            <a:extLst>
              <a:ext uri="{FF2B5EF4-FFF2-40B4-BE49-F238E27FC236}">
                <a16:creationId xmlns:a16="http://schemas.microsoft.com/office/drawing/2014/main" id="{25A30518-82CC-98BE-DA9C-A9CE6FC5B444}"/>
              </a:ext>
            </a:extLst>
          </p:cNvPr>
          <p:cNvGrpSpPr/>
          <p:nvPr/>
        </p:nvGrpSpPr>
        <p:grpSpPr>
          <a:xfrm>
            <a:off x="517667" y="3730795"/>
            <a:ext cx="693586" cy="610950"/>
            <a:chOff x="713225" y="1877323"/>
            <a:chExt cx="1047140" cy="922379"/>
          </a:xfrm>
        </p:grpSpPr>
        <p:sp>
          <p:nvSpPr>
            <p:cNvPr id="1099" name="Google Shape;1099;p59">
              <a:extLst>
                <a:ext uri="{FF2B5EF4-FFF2-40B4-BE49-F238E27FC236}">
                  <a16:creationId xmlns:a16="http://schemas.microsoft.com/office/drawing/2014/main" id="{944BA01B-FD1B-5650-CC98-44649D8A0BCE}"/>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9">
              <a:extLst>
                <a:ext uri="{FF2B5EF4-FFF2-40B4-BE49-F238E27FC236}">
                  <a16:creationId xmlns:a16="http://schemas.microsoft.com/office/drawing/2014/main" id="{1DC9DCC5-6306-3FF6-AF31-431CD48FAF1D}"/>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9">
              <a:extLst>
                <a:ext uri="{FF2B5EF4-FFF2-40B4-BE49-F238E27FC236}">
                  <a16:creationId xmlns:a16="http://schemas.microsoft.com/office/drawing/2014/main" id="{38FC2F4F-1E65-D10C-12F6-E5FC23DEE0F4}"/>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02" name="Google Shape;1102;p59">
            <a:extLst>
              <a:ext uri="{FF2B5EF4-FFF2-40B4-BE49-F238E27FC236}">
                <a16:creationId xmlns:a16="http://schemas.microsoft.com/office/drawing/2014/main" id="{FE2C78D1-A6A7-73D7-5E4E-A3E934E685E6}"/>
              </a:ext>
            </a:extLst>
          </p:cNvPr>
          <p:cNvCxnSpPr>
            <a:cxnSpLocks/>
          </p:cNvCxnSpPr>
          <p:nvPr/>
        </p:nvCxnSpPr>
        <p:spPr>
          <a:xfrm rot="10800000" flipV="1">
            <a:off x="1042115" y="2307037"/>
            <a:ext cx="747681" cy="105037"/>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103" name="Google Shape;1103;p59">
            <a:extLst>
              <a:ext uri="{FF2B5EF4-FFF2-40B4-BE49-F238E27FC236}">
                <a16:creationId xmlns:a16="http://schemas.microsoft.com/office/drawing/2014/main" id="{C23BC24F-AF4A-A05B-8632-010AA73080A1}"/>
              </a:ext>
            </a:extLst>
          </p:cNvPr>
          <p:cNvCxnSpPr>
            <a:cxnSpLocks/>
          </p:cNvCxnSpPr>
          <p:nvPr/>
        </p:nvCxnSpPr>
        <p:spPr>
          <a:xfrm rot="10800000" flipV="1">
            <a:off x="1078722" y="3842123"/>
            <a:ext cx="726914" cy="11838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104" name="Google Shape;1104;p59">
            <a:extLst>
              <a:ext uri="{FF2B5EF4-FFF2-40B4-BE49-F238E27FC236}">
                <a16:creationId xmlns:a16="http://schemas.microsoft.com/office/drawing/2014/main" id="{1D1EC237-E6DF-8323-2A97-50962807F483}"/>
              </a:ext>
            </a:extLst>
          </p:cNvPr>
          <p:cNvGrpSpPr/>
          <p:nvPr/>
        </p:nvGrpSpPr>
        <p:grpSpPr>
          <a:xfrm>
            <a:off x="517667" y="2157588"/>
            <a:ext cx="693586" cy="610950"/>
            <a:chOff x="713225" y="1877323"/>
            <a:chExt cx="1047140" cy="922379"/>
          </a:xfrm>
        </p:grpSpPr>
        <p:sp>
          <p:nvSpPr>
            <p:cNvPr id="1105" name="Google Shape;1105;p59">
              <a:extLst>
                <a:ext uri="{FF2B5EF4-FFF2-40B4-BE49-F238E27FC236}">
                  <a16:creationId xmlns:a16="http://schemas.microsoft.com/office/drawing/2014/main" id="{B54606EE-02F6-775B-5F97-C92DD6B9BCA2}"/>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9">
              <a:extLst>
                <a:ext uri="{FF2B5EF4-FFF2-40B4-BE49-F238E27FC236}">
                  <a16:creationId xmlns:a16="http://schemas.microsoft.com/office/drawing/2014/main" id="{46B1B147-B9FF-A8B9-469E-11276920C10F}"/>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9">
              <a:extLst>
                <a:ext uri="{FF2B5EF4-FFF2-40B4-BE49-F238E27FC236}">
                  <a16:creationId xmlns:a16="http://schemas.microsoft.com/office/drawing/2014/main" id="{F4CFEFC1-58A6-3E21-FF31-B2D0A946A46F}"/>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8" name="Google Shape;1108;p59">
            <a:extLst>
              <a:ext uri="{FF2B5EF4-FFF2-40B4-BE49-F238E27FC236}">
                <a16:creationId xmlns:a16="http://schemas.microsoft.com/office/drawing/2014/main" id="{AE7A54ED-668F-3260-7942-5D3CAEB229E7}"/>
              </a:ext>
            </a:extLst>
          </p:cNvPr>
          <p:cNvGrpSpPr/>
          <p:nvPr/>
        </p:nvGrpSpPr>
        <p:grpSpPr>
          <a:xfrm>
            <a:off x="517667" y="2944191"/>
            <a:ext cx="693586" cy="610950"/>
            <a:chOff x="713225" y="1877323"/>
            <a:chExt cx="1047140" cy="922379"/>
          </a:xfrm>
        </p:grpSpPr>
        <p:sp>
          <p:nvSpPr>
            <p:cNvPr id="1109" name="Google Shape;1109;p59">
              <a:extLst>
                <a:ext uri="{FF2B5EF4-FFF2-40B4-BE49-F238E27FC236}">
                  <a16:creationId xmlns:a16="http://schemas.microsoft.com/office/drawing/2014/main" id="{A50F35FC-6E67-DB27-0442-1BE34EF294AB}"/>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9">
              <a:extLst>
                <a:ext uri="{FF2B5EF4-FFF2-40B4-BE49-F238E27FC236}">
                  <a16:creationId xmlns:a16="http://schemas.microsoft.com/office/drawing/2014/main" id="{F31C4424-6822-A8C0-CE83-06858673F047}"/>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9">
              <a:extLst>
                <a:ext uri="{FF2B5EF4-FFF2-40B4-BE49-F238E27FC236}">
                  <a16:creationId xmlns:a16="http://schemas.microsoft.com/office/drawing/2014/main" id="{3CAB7264-86F1-68CD-6064-B25D34B9C471}"/>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1088;p59">
            <a:extLst>
              <a:ext uri="{FF2B5EF4-FFF2-40B4-BE49-F238E27FC236}">
                <a16:creationId xmlns:a16="http://schemas.microsoft.com/office/drawing/2014/main" id="{5B0FC58F-D32A-927A-9FC6-9FD3C7C250F9}"/>
              </a:ext>
            </a:extLst>
          </p:cNvPr>
          <p:cNvSpPr txBox="1"/>
          <p:nvPr/>
        </p:nvSpPr>
        <p:spPr>
          <a:xfrm flipH="1">
            <a:off x="1789563" y="3042800"/>
            <a:ext cx="7640569"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C.</a:t>
            </a:r>
            <a:r>
              <a:rPr lang="en" sz="2200" dirty="0">
                <a:solidFill>
                  <a:schemeClr val="dk1"/>
                </a:solidFill>
                <a:latin typeface="Arial" panose="020B0604020202020204" pitchFamily="34" charset="0"/>
                <a:cs typeface="Arial" panose="020B0604020202020204" pitchFamily="34" charset="0"/>
                <a:sym typeface="Quicksand"/>
              </a:rPr>
              <a:t> t</a:t>
            </a:r>
            <a:r>
              <a:rPr lang="en-US" sz="2200" dirty="0" err="1">
                <a:solidFill>
                  <a:schemeClr val="dk1"/>
                </a:solidFill>
                <a:latin typeface="Arial" panose="020B0604020202020204" pitchFamily="34" charset="0"/>
                <a:cs typeface="Arial" panose="020B0604020202020204" pitchFamily="34" charset="0"/>
              </a:rPr>
              <a:t>ia</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khúc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xạ</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và</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tia</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tới</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nằm</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trong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cùng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một</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mặt</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phẳng</a:t>
            </a:r>
            <a:r>
              <a:rPr lang="en-US" sz="2200" dirty="0">
                <a:solidFill>
                  <a:schemeClr val="dk1"/>
                </a:solidFill>
                <a:latin typeface="Arial" panose="020B0604020202020204" pitchFamily="34" charset="0"/>
                <a:cs typeface="Arial" panose="020B0604020202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1" name="Google Shape;1088;p59">
            <a:extLst>
              <a:ext uri="{FF2B5EF4-FFF2-40B4-BE49-F238E27FC236}">
                <a16:creationId xmlns:a16="http://schemas.microsoft.com/office/drawing/2014/main" id="{3ADD06C1-098C-8F22-68DC-AD2D65487295}"/>
              </a:ext>
            </a:extLst>
          </p:cNvPr>
          <p:cNvSpPr txBox="1"/>
          <p:nvPr/>
        </p:nvSpPr>
        <p:spPr>
          <a:xfrm flipH="1">
            <a:off x="1760912" y="3710512"/>
            <a:ext cx="6632806" cy="450000"/>
          </a:xfrm>
          <a:prstGeom prst="rect">
            <a:avLst/>
          </a:prstGeom>
          <a:noFill/>
          <a:ln>
            <a:noFill/>
          </a:ln>
        </p:spPr>
        <p:txBody>
          <a:bodyPr spcFirstLastPara="1" wrap="square" lIns="91425" tIns="91425" rIns="91425" bIns="91425" anchor="b" anchorCtr="0">
            <a:noAutofit/>
          </a:bodyPr>
          <a:lstStyle/>
          <a:p>
            <a:r>
              <a:rPr lang="en" sz="2800" b="1" dirty="0">
                <a:solidFill>
                  <a:schemeClr val="dk1"/>
                </a:solidFill>
                <a:latin typeface="Fira Sans Condensed Medium" panose="020B0603050000020004" pitchFamily="34" charset="0"/>
                <a:ea typeface="Quicksand"/>
                <a:cs typeface="Quicksand"/>
                <a:sym typeface="Quicksand"/>
              </a:rPr>
              <a:t>D. </a:t>
            </a:r>
            <a:r>
              <a:rPr lang="vi-VN" sz="2200" dirty="0">
                <a:solidFill>
                  <a:schemeClr val="dk1"/>
                </a:solidFill>
                <a:latin typeface="Arial" panose="020B0604020202020204" pitchFamily="34" charset="0"/>
                <a:cs typeface="Arial" panose="020B0604020202020204" pitchFamily="34" charset="0"/>
              </a:rPr>
              <a:t>góc tới luôn luôn lớn hơn góc khúc xạ.</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Rectangle: Rounded Corners 13">
            <a:extLst>
              <a:ext uri="{FF2B5EF4-FFF2-40B4-BE49-F238E27FC236}">
                <a16:creationId xmlns:a16="http://schemas.microsoft.com/office/drawing/2014/main" id="{A567B2CE-D2D1-AFD9-89D0-100D5C60979D}"/>
              </a:ext>
            </a:extLst>
          </p:cNvPr>
          <p:cNvSpPr/>
          <p:nvPr/>
        </p:nvSpPr>
        <p:spPr>
          <a:xfrm>
            <a:off x="1784565" y="2883364"/>
            <a:ext cx="7030797" cy="610950"/>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1088;p59">
            <a:extLst>
              <a:ext uri="{FF2B5EF4-FFF2-40B4-BE49-F238E27FC236}">
                <a16:creationId xmlns:a16="http://schemas.microsoft.com/office/drawing/2014/main" id="{B61F3D90-EF92-41EB-B7F6-CE95764F8010}"/>
              </a:ext>
            </a:extLst>
          </p:cNvPr>
          <p:cNvSpPr txBox="1"/>
          <p:nvPr/>
        </p:nvSpPr>
        <p:spPr>
          <a:xfrm flipH="1">
            <a:off x="1784565" y="2432850"/>
            <a:ext cx="6189952"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r>
              <a:rPr lang="en-US" sz="2200" dirty="0" err="1">
                <a:solidFill>
                  <a:schemeClr val="dk1"/>
                </a:solidFill>
                <a:latin typeface="Arial" panose="020B0604020202020204" pitchFamily="34" charset="0"/>
                <a:cs typeface="Arial" panose="020B0604020202020204" pitchFamily="34" charset="0"/>
              </a:rPr>
              <a:t>góc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tới</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tăng</a:t>
            </a:r>
            <a:r>
              <a:rPr lang="en-US" sz="2200" dirty="0">
                <a:solidFill>
                  <a:schemeClr val="dk1"/>
                </a:solidFill>
                <a:latin typeface="Arial" panose="020B0604020202020204" pitchFamily="34" charset="0"/>
                <a:cs typeface="Arial" panose="020B0604020202020204" pitchFamily="34" charset="0"/>
              </a:rPr>
              <a:t> bao </a:t>
            </a:r>
            <a:r>
              <a:rPr lang="en-US" sz="2200" dirty="0" err="1">
                <a:solidFill>
                  <a:schemeClr val="dk1"/>
                </a:solidFill>
                <a:latin typeface="Arial" panose="020B0604020202020204" pitchFamily="34" charset="0"/>
                <a:cs typeface="Arial" panose="020B0604020202020204" pitchFamily="34" charset="0"/>
              </a:rPr>
              <a:t>nhiêu</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lần</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thì</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góc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khúc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xạ</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tăng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bấy</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nhiêu</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lần</a:t>
            </a:r>
            <a:r>
              <a:rPr lang="en-US" sz="2200" dirty="0">
                <a:solidFill>
                  <a:schemeClr val="dk1"/>
                </a:solidFill>
                <a:latin typeface="Arial" panose="020B0604020202020204" pitchFamily="34" charset="0"/>
                <a:cs typeface="Arial" panose="020B0604020202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Tree>
    <p:extLst>
      <p:ext uri="{BB962C8B-B14F-4D97-AF65-F5344CB8AC3E}">
        <p14:creationId xmlns:p14="http://schemas.microsoft.com/office/powerpoint/2010/main" val="244313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grpSp>
        <p:nvGrpSpPr>
          <p:cNvPr id="1265" name="Google Shape;1265;p63"/>
          <p:cNvGrpSpPr/>
          <p:nvPr/>
        </p:nvGrpSpPr>
        <p:grpSpPr>
          <a:xfrm>
            <a:off x="2855407" y="1553405"/>
            <a:ext cx="572897" cy="508045"/>
            <a:chOff x="713225" y="1877323"/>
            <a:chExt cx="1047140" cy="928605"/>
          </a:xfrm>
        </p:grpSpPr>
        <p:sp>
          <p:nvSpPr>
            <p:cNvPr id="1266" name="Google Shape;1266;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7" name="Google Shape;1267;p63"/>
            <p:cNvSpPr/>
            <p:nvPr/>
          </p:nvSpPr>
          <p:spPr>
            <a:xfrm>
              <a:off x="1064415" y="2496798"/>
              <a:ext cx="594146" cy="309129"/>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8" name="Google Shape;1268;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9" name="Google Shape;1269;p63"/>
          <p:cNvGrpSpPr/>
          <p:nvPr/>
        </p:nvGrpSpPr>
        <p:grpSpPr>
          <a:xfrm>
            <a:off x="2831033" y="3137974"/>
            <a:ext cx="572897" cy="504640"/>
            <a:chOff x="713225" y="1877323"/>
            <a:chExt cx="1047140" cy="922379"/>
          </a:xfrm>
        </p:grpSpPr>
        <p:sp>
          <p:nvSpPr>
            <p:cNvPr id="1270" name="Google Shape;1270;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63"/>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3" name="Google Shape;1273;p63"/>
          <p:cNvGrpSpPr/>
          <p:nvPr/>
        </p:nvGrpSpPr>
        <p:grpSpPr>
          <a:xfrm>
            <a:off x="5627330" y="1498504"/>
            <a:ext cx="572897" cy="504640"/>
            <a:chOff x="713225" y="1877323"/>
            <a:chExt cx="1047140" cy="922379"/>
          </a:xfrm>
        </p:grpSpPr>
        <p:sp>
          <p:nvSpPr>
            <p:cNvPr id="1274" name="Google Shape;1274;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63"/>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7" name="Google Shape;1277;p63"/>
          <p:cNvGrpSpPr/>
          <p:nvPr/>
        </p:nvGrpSpPr>
        <p:grpSpPr>
          <a:xfrm>
            <a:off x="5677962" y="3137972"/>
            <a:ext cx="572897" cy="504640"/>
            <a:chOff x="713225" y="1877323"/>
            <a:chExt cx="1047140" cy="922379"/>
          </a:xfrm>
        </p:grpSpPr>
        <p:sp>
          <p:nvSpPr>
            <p:cNvPr id="1278" name="Google Shape;1278;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63"/>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81" name="Google Shape;1281;p63" title="Gráfico">
            <a:hlinkClick r:id="rId3"/>
          </p:cNvPr>
          <p:cNvPicPr preferRelativeResize="0"/>
          <p:nvPr/>
        </p:nvPicPr>
        <p:blipFill>
          <a:blip r:embed="rId4">
            <a:alphaModFix/>
          </a:blip>
          <a:stretch>
            <a:fillRect/>
          </a:stretch>
        </p:blipFill>
        <p:spPr>
          <a:xfrm>
            <a:off x="3200923" y="1246325"/>
            <a:ext cx="2738256" cy="2779655"/>
          </a:xfrm>
          <a:prstGeom prst="rect">
            <a:avLst/>
          </a:prstGeom>
          <a:noFill/>
          <a:ln>
            <a:noFill/>
          </a:ln>
        </p:spPr>
      </p:pic>
      <p:grpSp>
        <p:nvGrpSpPr>
          <p:cNvPr id="1282" name="Google Shape;1282;p63"/>
          <p:cNvGrpSpPr/>
          <p:nvPr/>
        </p:nvGrpSpPr>
        <p:grpSpPr>
          <a:xfrm>
            <a:off x="3785804" y="1851907"/>
            <a:ext cx="1568475" cy="1568475"/>
            <a:chOff x="5159689" y="1296150"/>
            <a:chExt cx="3044400" cy="3044400"/>
          </a:xfrm>
        </p:grpSpPr>
        <p:grpSp>
          <p:nvGrpSpPr>
            <p:cNvPr id="1283" name="Google Shape;1283;p63"/>
            <p:cNvGrpSpPr/>
            <p:nvPr/>
          </p:nvGrpSpPr>
          <p:grpSpPr>
            <a:xfrm>
              <a:off x="5767453" y="1903914"/>
              <a:ext cx="1828872" cy="1828872"/>
              <a:chOff x="5905932" y="1600182"/>
              <a:chExt cx="1943128" cy="1943128"/>
            </a:xfrm>
          </p:grpSpPr>
          <p:sp>
            <p:nvSpPr>
              <p:cNvPr id="1284" name="Google Shape;1284;p63"/>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63"/>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63"/>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7" name="Google Shape;1287;p63"/>
            <p:cNvGrpSpPr/>
            <p:nvPr/>
          </p:nvGrpSpPr>
          <p:grpSpPr>
            <a:xfrm>
              <a:off x="5159689" y="1296150"/>
              <a:ext cx="3044400" cy="3044400"/>
              <a:chOff x="2550539" y="735313"/>
              <a:chExt cx="3044400" cy="3044400"/>
            </a:xfrm>
          </p:grpSpPr>
          <p:sp>
            <p:nvSpPr>
              <p:cNvPr id="1288" name="Google Shape;1288;p63"/>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63"/>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63"/>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63"/>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63"/>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63"/>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63"/>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63"/>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63"/>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63"/>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63"/>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63"/>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Google Shape;1033;p59">
            <a:extLst>
              <a:ext uri="{FF2B5EF4-FFF2-40B4-BE49-F238E27FC236}">
                <a16:creationId xmlns:a16="http://schemas.microsoft.com/office/drawing/2014/main" id="{AC410559-201B-FB5E-910D-EAF967BE570C}"/>
              </a:ext>
            </a:extLst>
          </p:cNvPr>
          <p:cNvSpPr txBox="1">
            <a:spLocks noGrp="1"/>
          </p:cNvSpPr>
          <p:nvPr>
            <p:ph type="title"/>
          </p:nvPr>
        </p:nvSpPr>
        <p:spPr>
          <a:xfrm>
            <a:off x="1570" y="520977"/>
            <a:ext cx="9062446" cy="691459"/>
          </a:xfrm>
          <a:prstGeom prst="rect">
            <a:avLst/>
          </a:prstGeom>
        </p:spPr>
        <p:txBody>
          <a:bodyPr spcFirstLastPara="1" wrap="square" lIns="91425" tIns="91425" rIns="91425" bIns="91425" anchor="t" anchorCtr="0">
            <a:noAutofit/>
          </a:bodyPr>
          <a:lstStyle/>
          <a:p>
            <a:pPr algn="l"/>
            <a:r>
              <a:rPr lang="en" sz="2800" dirty="0"/>
              <a:t>Câu 6: </a:t>
            </a:r>
            <a:r>
              <a:rPr lang="vi-VN" sz="2800" dirty="0"/>
              <a:t>Khi ta tăng góc tới, góc khúc xạ biến đổi như thế nào?</a:t>
            </a:r>
            <a:endParaRPr sz="2800" dirty="0"/>
          </a:p>
        </p:txBody>
      </p:sp>
      <p:sp>
        <p:nvSpPr>
          <p:cNvPr id="6" name="Google Shape;1088;p59">
            <a:extLst>
              <a:ext uri="{FF2B5EF4-FFF2-40B4-BE49-F238E27FC236}">
                <a16:creationId xmlns:a16="http://schemas.microsoft.com/office/drawing/2014/main" id="{FEC3184B-EDEF-66EF-E561-9D27ABAB5DED}"/>
              </a:ext>
            </a:extLst>
          </p:cNvPr>
          <p:cNvSpPr txBox="1"/>
          <p:nvPr/>
        </p:nvSpPr>
        <p:spPr>
          <a:xfrm flipH="1">
            <a:off x="196277" y="1829670"/>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p>
          <a:p>
            <a:pPr algn="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giảm</a:t>
            </a:r>
            <a:r>
              <a:rPr lang="en-US" sz="2000" spc="20" dirty="0"/>
              <a:t>.</a:t>
            </a:r>
            <a:endParaRPr lang="en-US" sz="2000" spc="20" dirty="0">
              <a:sym typeface="Quicksand Medium"/>
            </a:endParaRPr>
          </a:p>
        </p:txBody>
      </p:sp>
      <p:sp>
        <p:nvSpPr>
          <p:cNvPr id="7" name="Google Shape;1088;p59">
            <a:extLst>
              <a:ext uri="{FF2B5EF4-FFF2-40B4-BE49-F238E27FC236}">
                <a16:creationId xmlns:a16="http://schemas.microsoft.com/office/drawing/2014/main" id="{03DBAE8B-6559-800C-D7D6-FCAA267834F6}"/>
              </a:ext>
            </a:extLst>
          </p:cNvPr>
          <p:cNvSpPr txBox="1"/>
          <p:nvPr/>
        </p:nvSpPr>
        <p:spPr>
          <a:xfrm flipH="1">
            <a:off x="270054" y="3455430"/>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p>
          <a:p>
            <a:pPr algn="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không</a:t>
            </a:r>
            <a:r>
              <a:rPr lang="en-US" sz="2000" spc="20" dirty="0"/>
              <a:t> </a:t>
            </a:r>
            <a:r>
              <a:rPr lang="en-US" sz="2000" spc="20" dirty="0" err="1"/>
              <a:t>đổi</a:t>
            </a:r>
            <a:r>
              <a:rPr lang="en-US" sz="2000" spc="20" dirty="0"/>
              <a:t>.</a:t>
            </a:r>
            <a:endParaRPr lang="en-US" sz="2000" spc="20" dirty="0">
              <a:sym typeface="Quicksand Medium"/>
            </a:endParaRPr>
          </a:p>
        </p:txBody>
      </p:sp>
      <p:sp>
        <p:nvSpPr>
          <p:cNvPr id="8" name="Google Shape;1088;p59">
            <a:extLst>
              <a:ext uri="{FF2B5EF4-FFF2-40B4-BE49-F238E27FC236}">
                <a16:creationId xmlns:a16="http://schemas.microsoft.com/office/drawing/2014/main" id="{851DC57A-82A1-C409-DFAD-18201FD2F076}"/>
              </a:ext>
            </a:extLst>
          </p:cNvPr>
          <p:cNvSpPr txBox="1"/>
          <p:nvPr/>
        </p:nvSpPr>
        <p:spPr>
          <a:xfrm flipH="1">
            <a:off x="6181933" y="1774769"/>
            <a:ext cx="2619189"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p>
          <a:p>
            <a:pP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tăng</a:t>
            </a:r>
            <a:r>
              <a:rPr lang="en-US" sz="2000" spc="20" dirty="0"/>
              <a:t>.</a:t>
            </a:r>
            <a:endParaRPr lang="en-US" sz="2000" spc="20" dirty="0">
              <a:sym typeface="Quicksand Medium"/>
            </a:endParaRPr>
          </a:p>
        </p:txBody>
      </p:sp>
      <p:sp>
        <p:nvSpPr>
          <p:cNvPr id="9" name="Google Shape;1088;p59">
            <a:extLst>
              <a:ext uri="{FF2B5EF4-FFF2-40B4-BE49-F238E27FC236}">
                <a16:creationId xmlns:a16="http://schemas.microsoft.com/office/drawing/2014/main" id="{E824C320-A642-D818-DE4D-AE76C41B7EC4}"/>
              </a:ext>
            </a:extLst>
          </p:cNvPr>
          <p:cNvSpPr txBox="1"/>
          <p:nvPr/>
        </p:nvSpPr>
        <p:spPr>
          <a:xfrm flipH="1">
            <a:off x="6195161" y="3476889"/>
            <a:ext cx="2797277"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p>
          <a:p>
            <a:pP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tăng</a:t>
            </a:r>
            <a:r>
              <a:rPr lang="en-US" sz="2000" spc="20" dirty="0"/>
              <a:t> </a:t>
            </a:r>
            <a:r>
              <a:rPr lang="en-US" sz="2000" spc="20" dirty="0" err="1"/>
              <a:t>hoặc</a:t>
            </a:r>
            <a:r>
              <a:rPr lang="en-US" sz="2000" spc="20" dirty="0"/>
              <a:t> </a:t>
            </a:r>
            <a:r>
              <a:rPr lang="en-US" sz="2000" spc="20" dirty="0" err="1"/>
              <a:t>giảm</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0" name="Rectangle: Rounded Corners 9">
            <a:extLst>
              <a:ext uri="{FF2B5EF4-FFF2-40B4-BE49-F238E27FC236}">
                <a16:creationId xmlns:a16="http://schemas.microsoft.com/office/drawing/2014/main" id="{DF8D33A8-7392-A077-D755-089BF5CE37D8}"/>
              </a:ext>
            </a:extLst>
          </p:cNvPr>
          <p:cNvSpPr/>
          <p:nvPr/>
        </p:nvSpPr>
        <p:spPr>
          <a:xfrm>
            <a:off x="5554133" y="1409718"/>
            <a:ext cx="3241032" cy="1409393"/>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193">
          <a:extLst>
            <a:ext uri="{FF2B5EF4-FFF2-40B4-BE49-F238E27FC236}">
              <a16:creationId xmlns:a16="http://schemas.microsoft.com/office/drawing/2014/main" id="{3A2E152D-5A7D-4836-582A-B93E103A72D6}"/>
            </a:ext>
          </a:extLst>
        </p:cNvPr>
        <p:cNvGrpSpPr/>
        <p:nvPr/>
      </p:nvGrpSpPr>
      <p:grpSpPr>
        <a:xfrm>
          <a:off x="0" y="0"/>
          <a:ext cx="0" cy="0"/>
          <a:chOff x="0" y="0"/>
          <a:chExt cx="0" cy="0"/>
        </a:xfrm>
      </p:grpSpPr>
      <p:sp>
        <p:nvSpPr>
          <p:cNvPr id="1194" name="Google Shape;1194;p61">
            <a:extLst>
              <a:ext uri="{FF2B5EF4-FFF2-40B4-BE49-F238E27FC236}">
                <a16:creationId xmlns:a16="http://schemas.microsoft.com/office/drawing/2014/main" id="{C73DBB66-9555-89A3-07CD-5D25B80B569F}"/>
              </a:ext>
            </a:extLst>
          </p:cNvPr>
          <p:cNvSpPr/>
          <p:nvPr/>
        </p:nvSpPr>
        <p:spPr>
          <a:xfrm>
            <a:off x="3432342" y="1735016"/>
            <a:ext cx="2279315" cy="242560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38100" cap="flat" cmpd="sng">
            <a:solidFill>
              <a:schemeClr val="lt2"/>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6" name="Google Shape;1196;p61">
            <a:extLst>
              <a:ext uri="{FF2B5EF4-FFF2-40B4-BE49-F238E27FC236}">
                <a16:creationId xmlns:a16="http://schemas.microsoft.com/office/drawing/2014/main" id="{4BCFE047-97D2-5910-43B7-AD0E4997F444}"/>
              </a:ext>
            </a:extLst>
          </p:cNvPr>
          <p:cNvGrpSpPr/>
          <p:nvPr/>
        </p:nvGrpSpPr>
        <p:grpSpPr>
          <a:xfrm>
            <a:off x="3788994" y="2133261"/>
            <a:ext cx="1566009" cy="2244650"/>
            <a:chOff x="3550325" y="539500"/>
            <a:chExt cx="2259102" cy="3238099"/>
          </a:xfrm>
        </p:grpSpPr>
        <p:sp>
          <p:nvSpPr>
            <p:cNvPr id="1197" name="Google Shape;1197;p61">
              <a:extLst>
                <a:ext uri="{FF2B5EF4-FFF2-40B4-BE49-F238E27FC236}">
                  <a16:creationId xmlns:a16="http://schemas.microsoft.com/office/drawing/2014/main" id="{0A6BE8A0-2A62-9996-FB25-7E483412D0A6}"/>
                </a:ext>
              </a:extLst>
            </p:cNvPr>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61">
              <a:extLst>
                <a:ext uri="{FF2B5EF4-FFF2-40B4-BE49-F238E27FC236}">
                  <a16:creationId xmlns:a16="http://schemas.microsoft.com/office/drawing/2014/main" id="{604C18C0-48AC-8650-CEB8-0C7341DBA10C}"/>
                </a:ext>
              </a:extLst>
            </p:cNvPr>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61">
              <a:extLst>
                <a:ext uri="{FF2B5EF4-FFF2-40B4-BE49-F238E27FC236}">
                  <a16:creationId xmlns:a16="http://schemas.microsoft.com/office/drawing/2014/main" id="{03FD7F01-5905-EC87-5D78-B53334E4EE9D}"/>
                </a:ext>
              </a:extLst>
            </p:cNvPr>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61">
              <a:extLst>
                <a:ext uri="{FF2B5EF4-FFF2-40B4-BE49-F238E27FC236}">
                  <a16:creationId xmlns:a16="http://schemas.microsoft.com/office/drawing/2014/main" id="{7DF5E458-5F1B-4110-3D0A-2E6ABED0E5E6}"/>
                </a:ext>
              </a:extLst>
            </p:cNvPr>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61">
              <a:extLst>
                <a:ext uri="{FF2B5EF4-FFF2-40B4-BE49-F238E27FC236}">
                  <a16:creationId xmlns:a16="http://schemas.microsoft.com/office/drawing/2014/main" id="{0EA05F25-46D1-7A75-84D3-3B8FF773A6DD}"/>
                </a:ext>
              </a:extLst>
            </p:cNvPr>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61">
              <a:extLst>
                <a:ext uri="{FF2B5EF4-FFF2-40B4-BE49-F238E27FC236}">
                  <a16:creationId xmlns:a16="http://schemas.microsoft.com/office/drawing/2014/main" id="{0B7F7D69-18AE-1464-629E-90B339A3F7CB}"/>
                </a:ext>
              </a:extLst>
            </p:cNvPr>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61">
              <a:extLst>
                <a:ext uri="{FF2B5EF4-FFF2-40B4-BE49-F238E27FC236}">
                  <a16:creationId xmlns:a16="http://schemas.microsoft.com/office/drawing/2014/main" id="{2CECE5E4-1CF0-8FC9-C149-FFC7D5F3BEC6}"/>
                </a:ext>
              </a:extLst>
            </p:cNvPr>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61">
              <a:extLst>
                <a:ext uri="{FF2B5EF4-FFF2-40B4-BE49-F238E27FC236}">
                  <a16:creationId xmlns:a16="http://schemas.microsoft.com/office/drawing/2014/main" id="{A8D9924A-8B5E-33CE-5061-F4389C4B39E3}"/>
                </a:ext>
              </a:extLst>
            </p:cNvPr>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61">
              <a:extLst>
                <a:ext uri="{FF2B5EF4-FFF2-40B4-BE49-F238E27FC236}">
                  <a16:creationId xmlns:a16="http://schemas.microsoft.com/office/drawing/2014/main" id="{61085A2F-5D67-7FE3-4BC2-5826A38B868D}"/>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61">
              <a:extLst>
                <a:ext uri="{FF2B5EF4-FFF2-40B4-BE49-F238E27FC236}">
                  <a16:creationId xmlns:a16="http://schemas.microsoft.com/office/drawing/2014/main" id="{CB9990A8-12D5-114A-CC13-3A49968B07EE}"/>
                </a:ext>
              </a:extLst>
            </p:cNvPr>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61">
              <a:extLst>
                <a:ext uri="{FF2B5EF4-FFF2-40B4-BE49-F238E27FC236}">
                  <a16:creationId xmlns:a16="http://schemas.microsoft.com/office/drawing/2014/main" id="{485AD2E2-2DE7-26B2-33EF-AB4A1F592BB8}"/>
                </a:ext>
              </a:extLst>
            </p:cNvPr>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61">
              <a:extLst>
                <a:ext uri="{FF2B5EF4-FFF2-40B4-BE49-F238E27FC236}">
                  <a16:creationId xmlns:a16="http://schemas.microsoft.com/office/drawing/2014/main" id="{338C2F3E-FEE3-E0B7-62EC-6BC9D3EC69C8}"/>
                </a:ext>
              </a:extLst>
            </p:cNvPr>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61">
              <a:extLst>
                <a:ext uri="{FF2B5EF4-FFF2-40B4-BE49-F238E27FC236}">
                  <a16:creationId xmlns:a16="http://schemas.microsoft.com/office/drawing/2014/main" id="{A1E21F65-F26B-902D-1667-EED2C6F975B6}"/>
                </a:ext>
              </a:extLst>
            </p:cNvPr>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61">
              <a:extLst>
                <a:ext uri="{FF2B5EF4-FFF2-40B4-BE49-F238E27FC236}">
                  <a16:creationId xmlns:a16="http://schemas.microsoft.com/office/drawing/2014/main" id="{9186BB01-05D0-D4D5-3EA2-0C1CC18F562C}"/>
                </a:ext>
              </a:extLst>
            </p:cNvPr>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61">
              <a:extLst>
                <a:ext uri="{FF2B5EF4-FFF2-40B4-BE49-F238E27FC236}">
                  <a16:creationId xmlns:a16="http://schemas.microsoft.com/office/drawing/2014/main" id="{C74B62D1-5FED-AD77-22A5-551AB1F326D5}"/>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61">
              <a:extLst>
                <a:ext uri="{FF2B5EF4-FFF2-40B4-BE49-F238E27FC236}">
                  <a16:creationId xmlns:a16="http://schemas.microsoft.com/office/drawing/2014/main" id="{EFC62F45-35E9-A8AD-DBD2-AC55C570D1E1}"/>
                </a:ext>
              </a:extLst>
            </p:cNvPr>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61">
              <a:extLst>
                <a:ext uri="{FF2B5EF4-FFF2-40B4-BE49-F238E27FC236}">
                  <a16:creationId xmlns:a16="http://schemas.microsoft.com/office/drawing/2014/main" id="{67A61835-6A98-276C-FE1A-38C0E64EFB8B}"/>
                </a:ext>
              </a:extLst>
            </p:cNvPr>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61">
              <a:extLst>
                <a:ext uri="{FF2B5EF4-FFF2-40B4-BE49-F238E27FC236}">
                  <a16:creationId xmlns:a16="http://schemas.microsoft.com/office/drawing/2014/main" id="{335CBB80-DABF-F713-E481-BE2A2095D995}"/>
                </a:ext>
              </a:extLst>
            </p:cNvPr>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5" name="Google Shape;1215;p61">
            <a:extLst>
              <a:ext uri="{FF2B5EF4-FFF2-40B4-BE49-F238E27FC236}">
                <a16:creationId xmlns:a16="http://schemas.microsoft.com/office/drawing/2014/main" id="{2868AE2F-6629-78BA-A7DC-372D24AA5BB4}"/>
              </a:ext>
            </a:extLst>
          </p:cNvPr>
          <p:cNvGrpSpPr/>
          <p:nvPr/>
        </p:nvGrpSpPr>
        <p:grpSpPr>
          <a:xfrm>
            <a:off x="3489383" y="1953604"/>
            <a:ext cx="432316" cy="380808"/>
            <a:chOff x="713225" y="1877323"/>
            <a:chExt cx="1047140" cy="922379"/>
          </a:xfrm>
        </p:grpSpPr>
        <p:sp>
          <p:nvSpPr>
            <p:cNvPr id="1216" name="Google Shape;1216;p61">
              <a:extLst>
                <a:ext uri="{FF2B5EF4-FFF2-40B4-BE49-F238E27FC236}">
                  <a16:creationId xmlns:a16="http://schemas.microsoft.com/office/drawing/2014/main" id="{E022EC39-A28C-34FD-6E55-50825424B9EB}"/>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61">
              <a:extLst>
                <a:ext uri="{FF2B5EF4-FFF2-40B4-BE49-F238E27FC236}">
                  <a16:creationId xmlns:a16="http://schemas.microsoft.com/office/drawing/2014/main" id="{3EA49057-2156-60CD-D965-938BC02DE43F}"/>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61">
              <a:extLst>
                <a:ext uri="{FF2B5EF4-FFF2-40B4-BE49-F238E27FC236}">
                  <a16:creationId xmlns:a16="http://schemas.microsoft.com/office/drawing/2014/main" id="{868E20BB-3C0D-87FB-166B-D7B92CB854B0}"/>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9" name="Google Shape;1219;p61">
            <a:extLst>
              <a:ext uri="{FF2B5EF4-FFF2-40B4-BE49-F238E27FC236}">
                <a16:creationId xmlns:a16="http://schemas.microsoft.com/office/drawing/2014/main" id="{D7928C05-06AF-7B84-E4DF-1A11E5AF4AA7}"/>
              </a:ext>
            </a:extLst>
          </p:cNvPr>
          <p:cNvGrpSpPr/>
          <p:nvPr/>
        </p:nvGrpSpPr>
        <p:grpSpPr>
          <a:xfrm>
            <a:off x="3331035" y="3155042"/>
            <a:ext cx="432316" cy="380808"/>
            <a:chOff x="713225" y="1877323"/>
            <a:chExt cx="1047140" cy="922379"/>
          </a:xfrm>
        </p:grpSpPr>
        <p:sp>
          <p:nvSpPr>
            <p:cNvPr id="1220" name="Google Shape;1220;p61">
              <a:extLst>
                <a:ext uri="{FF2B5EF4-FFF2-40B4-BE49-F238E27FC236}">
                  <a16:creationId xmlns:a16="http://schemas.microsoft.com/office/drawing/2014/main" id="{D467F354-3C39-D1B8-4454-18DAF67913DF}"/>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61">
              <a:extLst>
                <a:ext uri="{FF2B5EF4-FFF2-40B4-BE49-F238E27FC236}">
                  <a16:creationId xmlns:a16="http://schemas.microsoft.com/office/drawing/2014/main" id="{0B570500-58CF-61EB-7252-EEDC0F116654}"/>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61">
              <a:extLst>
                <a:ext uri="{FF2B5EF4-FFF2-40B4-BE49-F238E27FC236}">
                  <a16:creationId xmlns:a16="http://schemas.microsoft.com/office/drawing/2014/main" id="{EF670303-C141-471F-AB01-01F676AA857B}"/>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3" name="Google Shape;1223;p61">
            <a:extLst>
              <a:ext uri="{FF2B5EF4-FFF2-40B4-BE49-F238E27FC236}">
                <a16:creationId xmlns:a16="http://schemas.microsoft.com/office/drawing/2014/main" id="{1C9412A0-61D7-EAA6-244D-D0292E694137}"/>
              </a:ext>
            </a:extLst>
          </p:cNvPr>
          <p:cNvGrpSpPr/>
          <p:nvPr/>
        </p:nvGrpSpPr>
        <p:grpSpPr>
          <a:xfrm>
            <a:off x="5255609" y="1923620"/>
            <a:ext cx="432316" cy="380808"/>
            <a:chOff x="713225" y="1877323"/>
            <a:chExt cx="1047140" cy="922379"/>
          </a:xfrm>
        </p:grpSpPr>
        <p:sp>
          <p:nvSpPr>
            <p:cNvPr id="1224" name="Google Shape;1224;p61">
              <a:extLst>
                <a:ext uri="{FF2B5EF4-FFF2-40B4-BE49-F238E27FC236}">
                  <a16:creationId xmlns:a16="http://schemas.microsoft.com/office/drawing/2014/main" id="{EADFFB4F-3D2C-D9B2-2E62-75B63BEFD104}"/>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61">
              <a:extLst>
                <a:ext uri="{FF2B5EF4-FFF2-40B4-BE49-F238E27FC236}">
                  <a16:creationId xmlns:a16="http://schemas.microsoft.com/office/drawing/2014/main" id="{19D94069-EA70-A319-3599-7D134A2C28DD}"/>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61">
              <a:extLst>
                <a:ext uri="{FF2B5EF4-FFF2-40B4-BE49-F238E27FC236}">
                  <a16:creationId xmlns:a16="http://schemas.microsoft.com/office/drawing/2014/main" id="{C52111C1-7894-DA77-6325-72B83F3C6395}"/>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7" name="Google Shape;1227;p61">
            <a:extLst>
              <a:ext uri="{FF2B5EF4-FFF2-40B4-BE49-F238E27FC236}">
                <a16:creationId xmlns:a16="http://schemas.microsoft.com/office/drawing/2014/main" id="{721031D9-A2F6-450B-0C35-DB2284C9315F}"/>
              </a:ext>
            </a:extLst>
          </p:cNvPr>
          <p:cNvGrpSpPr/>
          <p:nvPr/>
        </p:nvGrpSpPr>
        <p:grpSpPr>
          <a:xfrm>
            <a:off x="5359835" y="3193583"/>
            <a:ext cx="432316" cy="380808"/>
            <a:chOff x="713225" y="1877323"/>
            <a:chExt cx="1047140" cy="922379"/>
          </a:xfrm>
        </p:grpSpPr>
        <p:sp>
          <p:nvSpPr>
            <p:cNvPr id="1228" name="Google Shape;1228;p61">
              <a:extLst>
                <a:ext uri="{FF2B5EF4-FFF2-40B4-BE49-F238E27FC236}">
                  <a16:creationId xmlns:a16="http://schemas.microsoft.com/office/drawing/2014/main" id="{613FCD47-DE68-4F16-C694-7E2A1F0EA516}"/>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61">
              <a:extLst>
                <a:ext uri="{FF2B5EF4-FFF2-40B4-BE49-F238E27FC236}">
                  <a16:creationId xmlns:a16="http://schemas.microsoft.com/office/drawing/2014/main" id="{69EC1F23-5A76-BB5F-FB49-8E6F29CBD2BE}"/>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61">
              <a:extLst>
                <a:ext uri="{FF2B5EF4-FFF2-40B4-BE49-F238E27FC236}">
                  <a16:creationId xmlns:a16="http://schemas.microsoft.com/office/drawing/2014/main" id="{7EDC8FA7-FA97-83E0-845D-75CA078BB450}"/>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1033;p59">
            <a:extLst>
              <a:ext uri="{FF2B5EF4-FFF2-40B4-BE49-F238E27FC236}">
                <a16:creationId xmlns:a16="http://schemas.microsoft.com/office/drawing/2014/main" id="{FBA774A5-8DBA-CB83-9280-0C3BDDE03496}"/>
              </a:ext>
            </a:extLst>
          </p:cNvPr>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 sz="2800" dirty="0"/>
              <a:t>Câu 7: </a:t>
            </a:r>
            <a:r>
              <a:rPr lang="en-US" sz="2800" dirty="0"/>
              <a:t>Ta </a:t>
            </a:r>
            <a:r>
              <a:rPr lang="en-US" sz="2800" dirty="0" err="1"/>
              <a:t>có</a:t>
            </a:r>
            <a:r>
              <a:rPr lang="en-US" sz="2800" dirty="0"/>
              <a:t> </a:t>
            </a:r>
            <a:r>
              <a:rPr lang="en-US" sz="2800" dirty="0" err="1"/>
              <a:t>tia</a:t>
            </a:r>
            <a:r>
              <a:rPr lang="en-US" sz="2800" dirty="0"/>
              <a:t> </a:t>
            </a:r>
            <a:r>
              <a:rPr lang="en-US" sz="2800" dirty="0" err="1"/>
              <a:t>tới</a:t>
            </a:r>
            <a:r>
              <a:rPr lang="en-US" sz="2800" dirty="0"/>
              <a:t> </a:t>
            </a:r>
            <a:r>
              <a:rPr lang="en-US" sz="2800" dirty="0" err="1"/>
              <a:t>và</a:t>
            </a:r>
            <a:r>
              <a:rPr lang="en-US" sz="2800" dirty="0"/>
              <a:t> </a:t>
            </a:r>
            <a:r>
              <a:rPr lang="en-US" sz="2800" dirty="0" err="1"/>
              <a:t>tia</a:t>
            </a:r>
            <a:r>
              <a:rPr lang="en-US" sz="2800" dirty="0"/>
              <a:t> </a:t>
            </a:r>
            <a:r>
              <a:rPr lang="en-US" sz="2800" dirty="0" err="1"/>
              <a:t>khúc</a:t>
            </a:r>
            <a:r>
              <a:rPr lang="en-US" sz="2800" dirty="0"/>
              <a:t> </a:t>
            </a:r>
            <a:r>
              <a:rPr lang="en-US" sz="2800" dirty="0" err="1"/>
              <a:t>xạ</a:t>
            </a:r>
            <a:r>
              <a:rPr lang="en-US" sz="2800" dirty="0"/>
              <a:t> </a:t>
            </a:r>
            <a:r>
              <a:rPr lang="en-US" sz="2800" dirty="0" err="1"/>
              <a:t>trùng</a:t>
            </a:r>
            <a:r>
              <a:rPr lang="en-US" sz="2800" dirty="0"/>
              <a:t> </a:t>
            </a:r>
            <a:r>
              <a:rPr lang="en-US" sz="2800" dirty="0" err="1"/>
              <a:t>nhau</a:t>
            </a:r>
            <a:r>
              <a:rPr lang="en-US" sz="2800" dirty="0"/>
              <a:t> </a:t>
            </a:r>
            <a:r>
              <a:rPr lang="en-US" sz="2800" dirty="0" err="1"/>
              <a:t>khi</a:t>
            </a:r>
            <a:endParaRPr sz="2800" dirty="0"/>
          </a:p>
        </p:txBody>
      </p:sp>
      <p:sp>
        <p:nvSpPr>
          <p:cNvPr id="5" name="Google Shape;1088;p59">
            <a:extLst>
              <a:ext uri="{FF2B5EF4-FFF2-40B4-BE49-F238E27FC236}">
                <a16:creationId xmlns:a16="http://schemas.microsoft.com/office/drawing/2014/main" id="{4C71B26F-2D73-4AC0-F970-74F6F9981BCD}"/>
              </a:ext>
            </a:extLst>
          </p:cNvPr>
          <p:cNvSpPr txBox="1"/>
          <p:nvPr/>
        </p:nvSpPr>
        <p:spPr>
          <a:xfrm flipH="1">
            <a:off x="730756" y="1809707"/>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p>
          <a:p>
            <a:pPr algn="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bằng</a:t>
            </a:r>
            <a:r>
              <a:rPr lang="en-US" sz="2000" spc="20" dirty="0"/>
              <a:t> 0</a:t>
            </a:r>
            <a:endParaRPr lang="en-US" sz="2000" spc="20" dirty="0">
              <a:sym typeface="Quicksand Medium"/>
            </a:endParaRPr>
          </a:p>
        </p:txBody>
      </p:sp>
      <p:sp>
        <p:nvSpPr>
          <p:cNvPr id="6" name="Google Shape;1088;p59">
            <a:extLst>
              <a:ext uri="{FF2B5EF4-FFF2-40B4-BE49-F238E27FC236}">
                <a16:creationId xmlns:a16="http://schemas.microsoft.com/office/drawing/2014/main" id="{96F3269F-E845-57EC-0F96-B5BE323194A3}"/>
              </a:ext>
            </a:extLst>
          </p:cNvPr>
          <p:cNvSpPr txBox="1"/>
          <p:nvPr/>
        </p:nvSpPr>
        <p:spPr>
          <a:xfrm flipH="1">
            <a:off x="722408" y="3437054"/>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p>
          <a:p>
            <a:pPr algn="r">
              <a:lnSpc>
                <a:spcPct val="115000"/>
              </a:lnSpc>
            </a:pPr>
            <a:r>
              <a:rPr lang="vi-VN" sz="2000" spc="20" dirty="0"/>
              <a:t>góc tới lớn hơn góc khúc xạ</a:t>
            </a:r>
            <a:endParaRPr lang="en-US" sz="2000" spc="20" dirty="0">
              <a:sym typeface="Quicksand Medium"/>
            </a:endParaRPr>
          </a:p>
        </p:txBody>
      </p:sp>
      <p:sp>
        <p:nvSpPr>
          <p:cNvPr id="7" name="Google Shape;1088;p59">
            <a:extLst>
              <a:ext uri="{FF2B5EF4-FFF2-40B4-BE49-F238E27FC236}">
                <a16:creationId xmlns:a16="http://schemas.microsoft.com/office/drawing/2014/main" id="{B0133733-646E-B42A-C187-93FAE6901145}"/>
              </a:ext>
            </a:extLst>
          </p:cNvPr>
          <p:cNvSpPr txBox="1"/>
          <p:nvPr/>
        </p:nvSpPr>
        <p:spPr>
          <a:xfrm flipH="1">
            <a:off x="5866278" y="2046228"/>
            <a:ext cx="2619189"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p>
          <a:p>
            <a:pP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bằng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endParaRPr lang="en-US" sz="2000" spc="20" dirty="0">
              <a:sym typeface="Quicksand Medium"/>
            </a:endParaRPr>
          </a:p>
        </p:txBody>
      </p:sp>
      <p:sp>
        <p:nvSpPr>
          <p:cNvPr id="8" name="Google Shape;1088;p59">
            <a:extLst>
              <a:ext uri="{FF2B5EF4-FFF2-40B4-BE49-F238E27FC236}">
                <a16:creationId xmlns:a16="http://schemas.microsoft.com/office/drawing/2014/main" id="{540C1C6B-E4DD-E35C-8CB8-97BD4F173DE6}"/>
              </a:ext>
            </a:extLst>
          </p:cNvPr>
          <p:cNvSpPr txBox="1"/>
          <p:nvPr/>
        </p:nvSpPr>
        <p:spPr>
          <a:xfrm flipH="1">
            <a:off x="5920697" y="3437054"/>
            <a:ext cx="2797277"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p>
          <a:p>
            <a:pPr>
              <a:lnSpc>
                <a:spcPct val="115000"/>
              </a:lnSpc>
            </a:pPr>
            <a:r>
              <a:rPr lang="vi-VN" sz="2000" spc="20" dirty="0"/>
              <a:t>góc tới nhỏ hơn góc khúc xạ</a:t>
            </a:r>
            <a:endParaRPr lang="en-US" sz="2000" spc="20" dirty="0">
              <a:sym typeface="Quicksand Medium"/>
            </a:endParaRPr>
          </a:p>
        </p:txBody>
      </p:sp>
      <p:sp>
        <p:nvSpPr>
          <p:cNvPr id="9" name="Rectangle: Rounded Corners 8">
            <a:extLst>
              <a:ext uri="{FF2B5EF4-FFF2-40B4-BE49-F238E27FC236}">
                <a16:creationId xmlns:a16="http://schemas.microsoft.com/office/drawing/2014/main" id="{931EB422-5E24-651B-EBF8-D4DCAB8F0338}"/>
              </a:ext>
            </a:extLst>
          </p:cNvPr>
          <p:cNvSpPr/>
          <p:nvPr/>
        </p:nvSpPr>
        <p:spPr>
          <a:xfrm>
            <a:off x="722409" y="1530041"/>
            <a:ext cx="2799664" cy="1269107"/>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634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588"/>
        <p:cNvGrpSpPr/>
        <p:nvPr/>
      </p:nvGrpSpPr>
      <p:grpSpPr>
        <a:xfrm>
          <a:off x="0" y="0"/>
          <a:ext cx="0" cy="0"/>
          <a:chOff x="0" y="0"/>
          <a:chExt cx="0" cy="0"/>
        </a:xfrm>
      </p:grpSpPr>
      <p:pic>
        <p:nvPicPr>
          <p:cNvPr id="1026" name="Picture 2" descr="Children looking for concept illustration">
            <a:extLst>
              <a:ext uri="{FF2B5EF4-FFF2-40B4-BE49-F238E27FC236}">
                <a16:creationId xmlns:a16="http://schemas.microsoft.com/office/drawing/2014/main" id="{7B21B3C6-B28B-069A-AB1A-230F05843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5061"/>
            <a:ext cx="3549191" cy="3549191"/>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oogle Shape;564;p40">
            <a:extLst>
              <a:ext uri="{FF2B5EF4-FFF2-40B4-BE49-F238E27FC236}">
                <a16:creationId xmlns:a16="http://schemas.microsoft.com/office/drawing/2014/main" id="{9067F61C-0EF6-8264-D56E-5B72D786438F}"/>
              </a:ext>
            </a:extLst>
          </p:cNvPr>
          <p:cNvGrpSpPr/>
          <p:nvPr/>
        </p:nvGrpSpPr>
        <p:grpSpPr>
          <a:xfrm>
            <a:off x="908120" y="4549512"/>
            <a:ext cx="258628" cy="258711"/>
            <a:chOff x="4370700" y="733563"/>
            <a:chExt cx="546550" cy="546727"/>
          </a:xfrm>
        </p:grpSpPr>
        <p:sp>
          <p:nvSpPr>
            <p:cNvPr id="17" name="Google Shape;565;p40">
              <a:extLst>
                <a:ext uri="{FF2B5EF4-FFF2-40B4-BE49-F238E27FC236}">
                  <a16:creationId xmlns:a16="http://schemas.microsoft.com/office/drawing/2014/main"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6;p40">
              <a:extLst>
                <a:ext uri="{FF2B5EF4-FFF2-40B4-BE49-F238E27FC236}">
                  <a16:creationId xmlns:a16="http://schemas.microsoft.com/office/drawing/2014/main"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7;p40">
              <a:extLst>
                <a:ext uri="{FF2B5EF4-FFF2-40B4-BE49-F238E27FC236}">
                  <a16:creationId xmlns:a16="http://schemas.microsoft.com/office/drawing/2014/main"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68;p40">
              <a:extLst>
                <a:ext uri="{FF2B5EF4-FFF2-40B4-BE49-F238E27FC236}">
                  <a16:creationId xmlns:a16="http://schemas.microsoft.com/office/drawing/2014/main"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9;p40">
              <a:extLst>
                <a:ext uri="{FF2B5EF4-FFF2-40B4-BE49-F238E27FC236}">
                  <a16:creationId xmlns:a16="http://schemas.microsoft.com/office/drawing/2014/main"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70;p40">
              <a:extLst>
                <a:ext uri="{FF2B5EF4-FFF2-40B4-BE49-F238E27FC236}">
                  <a16:creationId xmlns:a16="http://schemas.microsoft.com/office/drawing/2014/main"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71;p40">
            <a:extLst>
              <a:ext uri="{FF2B5EF4-FFF2-40B4-BE49-F238E27FC236}">
                <a16:creationId xmlns:a16="http://schemas.microsoft.com/office/drawing/2014/main" id="{A294672D-DC92-FA8F-1915-69ADB28875E8}"/>
              </a:ext>
            </a:extLst>
          </p:cNvPr>
          <p:cNvGrpSpPr/>
          <p:nvPr/>
        </p:nvGrpSpPr>
        <p:grpSpPr>
          <a:xfrm>
            <a:off x="8484308" y="910622"/>
            <a:ext cx="258628" cy="258711"/>
            <a:chOff x="4370700" y="733563"/>
            <a:chExt cx="546550" cy="546727"/>
          </a:xfrm>
        </p:grpSpPr>
        <p:sp>
          <p:nvSpPr>
            <p:cNvPr id="24" name="Google Shape;572;p40">
              <a:extLst>
                <a:ext uri="{FF2B5EF4-FFF2-40B4-BE49-F238E27FC236}">
                  <a16:creationId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3;p40">
              <a:extLst>
                <a:ext uri="{FF2B5EF4-FFF2-40B4-BE49-F238E27FC236}">
                  <a16:creationId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4;p40">
              <a:extLst>
                <a:ext uri="{FF2B5EF4-FFF2-40B4-BE49-F238E27FC236}">
                  <a16:creationId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5;p40">
              <a:extLst>
                <a:ext uri="{FF2B5EF4-FFF2-40B4-BE49-F238E27FC236}">
                  <a16:creationId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6;p40">
              <a:extLst>
                <a:ext uri="{FF2B5EF4-FFF2-40B4-BE49-F238E27FC236}">
                  <a16:creationId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7;p40">
              <a:extLst>
                <a:ext uri="{FF2B5EF4-FFF2-40B4-BE49-F238E27FC236}">
                  <a16:creationId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78;p40">
            <a:extLst>
              <a:ext uri="{FF2B5EF4-FFF2-40B4-BE49-F238E27FC236}">
                <a16:creationId xmlns:a16="http://schemas.microsoft.com/office/drawing/2014/main" id="{A446066B-D664-59F3-C5D4-50AE4DAD14FC}"/>
              </a:ext>
            </a:extLst>
          </p:cNvPr>
          <p:cNvGrpSpPr/>
          <p:nvPr/>
        </p:nvGrpSpPr>
        <p:grpSpPr>
          <a:xfrm>
            <a:off x="7660701" y="224539"/>
            <a:ext cx="475608" cy="475817"/>
            <a:chOff x="4370700" y="733563"/>
            <a:chExt cx="546550" cy="546727"/>
          </a:xfrm>
        </p:grpSpPr>
        <p:sp>
          <p:nvSpPr>
            <p:cNvPr id="31" name="Google Shape;579;p40">
              <a:extLst>
                <a:ext uri="{FF2B5EF4-FFF2-40B4-BE49-F238E27FC236}">
                  <a16:creationId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0;p40">
              <a:extLst>
                <a:ext uri="{FF2B5EF4-FFF2-40B4-BE49-F238E27FC236}">
                  <a16:creationId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1;p40">
              <a:extLst>
                <a:ext uri="{FF2B5EF4-FFF2-40B4-BE49-F238E27FC236}">
                  <a16:creationId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2;p40">
              <a:extLst>
                <a:ext uri="{FF2B5EF4-FFF2-40B4-BE49-F238E27FC236}">
                  <a16:creationId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p40">
              <a:extLst>
                <a:ext uri="{FF2B5EF4-FFF2-40B4-BE49-F238E27FC236}">
                  <a16:creationId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4;p40">
              <a:extLst>
                <a:ext uri="{FF2B5EF4-FFF2-40B4-BE49-F238E27FC236}">
                  <a16:creationId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7" name="Google Shape;1924;p44">
            <a:extLst>
              <a:ext uri="{FF2B5EF4-FFF2-40B4-BE49-F238E27FC236}">
                <a16:creationId xmlns:a16="http://schemas.microsoft.com/office/drawing/2014/main" id="{A3E4A742-3CED-7274-E395-A8E4B779E2D3}"/>
              </a:ext>
            </a:extLst>
          </p:cNvPr>
          <p:cNvSpPr txBox="1">
            <a:spLocks/>
          </p:cNvSpPr>
          <p:nvPr/>
        </p:nvSpPr>
        <p:spPr>
          <a:xfrm>
            <a:off x="3446165" y="1341886"/>
            <a:ext cx="5697835" cy="2998257"/>
          </a:xfrm>
          <a:prstGeom prst="rect">
            <a:avLst/>
          </a:prstGeom>
          <a:noFill/>
        </p:spPr>
        <p:txBody>
          <a:bodyPr wrap="square" rtlCol="0">
            <a:spAutoFit/>
          </a:bodyPr>
          <a:lstStyle>
            <a:defPPr marR="0" lvl="0" algn="l" rtl="0">
              <a:lnSpc>
                <a:spcPct val="100000"/>
              </a:lnSpc>
              <a:spcBef>
                <a:spcPts val="0"/>
              </a:spcBef>
              <a:spcAft>
                <a:spcPts val="0"/>
              </a:spcAft>
            </a:defPPr>
            <a:lvl1pPr indent="0" fontAlgn="auto">
              <a:lnSpc>
                <a:spcPct val="120000"/>
              </a:lnSpc>
              <a:buClrTx/>
              <a:buSzTx/>
              <a:buFontTx/>
              <a:buNone/>
              <a:tabLst/>
              <a:defRPr sz="4000">
                <a:solidFill>
                  <a:srgbClr val="002060"/>
                </a:solidFill>
                <a:latin typeface="Fira Sans Condensed Medium" panose="020B06030500000200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r>
              <a:rPr lang="vi-VN" dirty="0"/>
              <a:t>Nêu một số cách để quan sát đường đi tia sáng trong các môi trường trong suốt mà em biết.</a:t>
            </a:r>
            <a:endParaRPr lang="en-US" dirty="0"/>
          </a:p>
        </p:txBody>
      </p:sp>
      <p:sp>
        <p:nvSpPr>
          <p:cNvPr id="2" name="TextBox 1">
            <a:extLst>
              <a:ext uri="{FF2B5EF4-FFF2-40B4-BE49-F238E27FC236}">
                <a16:creationId xmlns:a16="http://schemas.microsoft.com/office/drawing/2014/main" id="{C3EB429E-E97D-84EF-B538-BF06D2C9E1CF}"/>
              </a:ext>
            </a:extLst>
          </p:cNvPr>
          <p:cNvSpPr txBox="1"/>
          <p:nvPr/>
        </p:nvSpPr>
        <p:spPr>
          <a:xfrm>
            <a:off x="0" y="85431"/>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7"/>
                                        </p:tgtEl>
                                        <p:attrNameLst>
                                          <p:attrName>style.visibility</p:attrName>
                                        </p:attrNameLst>
                                      </p:cBhvr>
                                      <p:to>
                                        <p:strVal val="visible"/>
                                      </p:to>
                                    </p:set>
                                    <p:animEffect transition="in" filter="barn(inVertical)">
                                      <p:cBhvr>
                                        <p:cTn id="7" dur="500"/>
                                        <p:tgtEl>
                                          <p:spTgt spid="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id="{CD8FB434-8C5A-919D-4928-7DEFC4B2E01E}"/>
            </a:ext>
          </a:extLst>
        </p:cNvPr>
        <p:cNvGrpSpPr/>
        <p:nvPr/>
      </p:nvGrpSpPr>
      <p:grpSpPr>
        <a:xfrm>
          <a:off x="0" y="0"/>
          <a:ext cx="0" cy="0"/>
          <a:chOff x="0" y="0"/>
          <a:chExt cx="0" cy="0"/>
        </a:xfrm>
      </p:grpSpPr>
      <p:grpSp>
        <p:nvGrpSpPr>
          <p:cNvPr id="1591" name="Group 1590">
            <a:extLst>
              <a:ext uri="{FF2B5EF4-FFF2-40B4-BE49-F238E27FC236}">
                <a16:creationId xmlns:a16="http://schemas.microsoft.com/office/drawing/2014/main" id="{98F77C2D-3E7A-A462-F07B-CF5BB89B3A23}"/>
              </a:ext>
            </a:extLst>
          </p:cNvPr>
          <p:cNvGrpSpPr/>
          <p:nvPr/>
        </p:nvGrpSpPr>
        <p:grpSpPr>
          <a:xfrm>
            <a:off x="5853277" y="2667476"/>
            <a:ext cx="3108859" cy="2082300"/>
            <a:chOff x="58393" y="1188379"/>
            <a:chExt cx="5209070" cy="3489012"/>
          </a:xfrm>
        </p:grpSpPr>
        <p:sp>
          <p:nvSpPr>
            <p:cNvPr id="1599" name="TextBox 1598">
              <a:extLst>
                <a:ext uri="{FF2B5EF4-FFF2-40B4-BE49-F238E27FC236}">
                  <a16:creationId xmlns:a16="http://schemas.microsoft.com/office/drawing/2014/main" id="{C06095EE-D968-911D-210C-332B1795A234}"/>
                </a:ext>
              </a:extLst>
            </p:cNvPr>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600" name="Group 1599">
              <a:extLst>
                <a:ext uri="{FF2B5EF4-FFF2-40B4-BE49-F238E27FC236}">
                  <a16:creationId xmlns:a16="http://schemas.microsoft.com/office/drawing/2014/main" id="{258BEF6C-A5CB-A66E-958F-03D28BED170E}"/>
                </a:ext>
              </a:extLst>
            </p:cNvPr>
            <p:cNvGrpSpPr/>
            <p:nvPr/>
          </p:nvGrpSpPr>
          <p:grpSpPr>
            <a:xfrm>
              <a:off x="377663" y="1246619"/>
              <a:ext cx="4636389" cy="3392676"/>
              <a:chOff x="149305" y="883103"/>
              <a:chExt cx="4354937" cy="3522581"/>
            </a:xfrm>
          </p:grpSpPr>
          <p:sp>
            <p:nvSpPr>
              <p:cNvPr id="1609" name="Rectangle 1608">
                <a:extLst>
                  <a:ext uri="{FF2B5EF4-FFF2-40B4-BE49-F238E27FC236}">
                    <a16:creationId xmlns:a16="http://schemas.microsoft.com/office/drawing/2014/main" id="{2620EA47-60FE-49EF-8D9E-407F69BA8807}"/>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610" name="Straight Connector 1609">
                <a:extLst>
                  <a:ext uri="{FF2B5EF4-FFF2-40B4-BE49-F238E27FC236}">
                    <a16:creationId xmlns:a16="http://schemas.microsoft.com/office/drawing/2014/main" id="{B2A8C8BC-BB43-0231-9630-89C70627C155}"/>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611" name="Rectangle 1610">
                <a:extLst>
                  <a:ext uri="{FF2B5EF4-FFF2-40B4-BE49-F238E27FC236}">
                    <a16:creationId xmlns:a16="http://schemas.microsoft.com/office/drawing/2014/main" id="{B20A7B16-DC7C-A8DA-E690-D8E50535AC8B}"/>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601" name="TextBox 1600">
              <a:extLst>
                <a:ext uri="{FF2B5EF4-FFF2-40B4-BE49-F238E27FC236}">
                  <a16:creationId xmlns:a16="http://schemas.microsoft.com/office/drawing/2014/main" id="{DCB419ED-1373-E6D6-787A-2A606CCB77B3}"/>
                </a:ext>
              </a:extLst>
            </p:cNvPr>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602" name="TextBox 1601">
              <a:extLst>
                <a:ext uri="{FF2B5EF4-FFF2-40B4-BE49-F238E27FC236}">
                  <a16:creationId xmlns:a16="http://schemas.microsoft.com/office/drawing/2014/main" id="{C577F7D8-D4CF-376E-1821-41EEA681A87E}"/>
                </a:ext>
              </a:extLst>
            </p:cNvPr>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Nước</a:t>
              </a:r>
              <a:endParaRPr lang="en-US" sz="1000" dirty="0"/>
            </a:p>
          </p:txBody>
        </p:sp>
        <p:sp>
          <p:nvSpPr>
            <p:cNvPr id="1603" name="TextBox 1602">
              <a:extLst>
                <a:ext uri="{FF2B5EF4-FFF2-40B4-BE49-F238E27FC236}">
                  <a16:creationId xmlns:a16="http://schemas.microsoft.com/office/drawing/2014/main" id="{6CEC5737-9589-C4D7-2546-0124F31B7A93}"/>
                </a:ext>
              </a:extLst>
            </p:cNvPr>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605" name="TextBox 1604">
              <a:extLst>
                <a:ext uri="{FF2B5EF4-FFF2-40B4-BE49-F238E27FC236}">
                  <a16:creationId xmlns:a16="http://schemas.microsoft.com/office/drawing/2014/main" id="{3188F2C9-4EB9-30BB-269E-D74D51442F2B}"/>
                </a:ext>
              </a:extLst>
            </p:cNvPr>
            <p:cNvSpPr txBox="1"/>
            <p:nvPr/>
          </p:nvSpPr>
          <p:spPr>
            <a:xfrm>
              <a:off x="696931" y="1582874"/>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606" name="TextBox 1605">
              <a:extLst>
                <a:ext uri="{FF2B5EF4-FFF2-40B4-BE49-F238E27FC236}">
                  <a16:creationId xmlns:a16="http://schemas.microsoft.com/office/drawing/2014/main" id="{CDAE3652-EC0D-A3BE-9E13-48C4352BF574}"/>
                </a:ext>
              </a:extLst>
            </p:cNvPr>
            <p:cNvSpPr txBox="1"/>
            <p:nvPr/>
          </p:nvSpPr>
          <p:spPr>
            <a:xfrm>
              <a:off x="1097089" y="4102582"/>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607" name="TextBox 1606">
              <a:extLst>
                <a:ext uri="{FF2B5EF4-FFF2-40B4-BE49-F238E27FC236}">
                  <a16:creationId xmlns:a16="http://schemas.microsoft.com/office/drawing/2014/main" id="{CADCD593-46D7-EA50-3AA6-598BD9D6335B}"/>
                </a:ext>
              </a:extLst>
            </p:cNvPr>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608" name="TextBox 1607">
              <a:extLst>
                <a:ext uri="{FF2B5EF4-FFF2-40B4-BE49-F238E27FC236}">
                  <a16:creationId xmlns:a16="http://schemas.microsoft.com/office/drawing/2014/main" id="{4DBB42C9-A273-C191-B1FC-BF9D38434ECC}"/>
                </a:ext>
              </a:extLst>
            </p:cNvPr>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604" name="TextBox 1603">
              <a:extLst>
                <a:ext uri="{FF2B5EF4-FFF2-40B4-BE49-F238E27FC236}">
                  <a16:creationId xmlns:a16="http://schemas.microsoft.com/office/drawing/2014/main" id="{A87396F4-E753-5BB1-76FF-48C744B9C073}"/>
                </a:ext>
              </a:extLst>
            </p:cNvPr>
            <p:cNvSpPr txBox="1"/>
            <p:nvPr/>
          </p:nvSpPr>
          <p:spPr>
            <a:xfrm>
              <a:off x="2778581" y="2671813"/>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grpSp>
      <p:grpSp>
        <p:nvGrpSpPr>
          <p:cNvPr id="1594" name="Group 1593">
            <a:extLst>
              <a:ext uri="{FF2B5EF4-FFF2-40B4-BE49-F238E27FC236}">
                <a16:creationId xmlns:a16="http://schemas.microsoft.com/office/drawing/2014/main" id="{BED3D894-CF41-5888-F26D-903BAE2BFE93}"/>
              </a:ext>
            </a:extLst>
          </p:cNvPr>
          <p:cNvGrpSpPr/>
          <p:nvPr/>
        </p:nvGrpSpPr>
        <p:grpSpPr>
          <a:xfrm rot="5400000">
            <a:off x="6760488" y="3821657"/>
            <a:ext cx="737067" cy="714369"/>
            <a:chOff x="1022287" y="1484770"/>
            <a:chExt cx="1456130" cy="1411289"/>
          </a:xfrm>
        </p:grpSpPr>
        <p:cxnSp>
          <p:nvCxnSpPr>
            <p:cNvPr id="1595" name="Straight Connector 1594">
              <a:extLst>
                <a:ext uri="{FF2B5EF4-FFF2-40B4-BE49-F238E27FC236}">
                  <a16:creationId xmlns:a16="http://schemas.microsoft.com/office/drawing/2014/main" id="{A822D125-EE3A-D54C-F2BD-D7CD5630381E}"/>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96" name="Straight Arrow Connector 1595">
              <a:extLst>
                <a:ext uri="{FF2B5EF4-FFF2-40B4-BE49-F238E27FC236}">
                  <a16:creationId xmlns:a16="http://schemas.microsoft.com/office/drawing/2014/main" id="{F85A711A-D940-78E7-A3EA-DC6F0ACD39AA}"/>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93" name="Group 1592">
            <a:extLst>
              <a:ext uri="{FF2B5EF4-FFF2-40B4-BE49-F238E27FC236}">
                <a16:creationId xmlns:a16="http://schemas.microsoft.com/office/drawing/2014/main" id="{4C25A255-595F-DF11-BB91-11B60DD6B22B}"/>
              </a:ext>
            </a:extLst>
          </p:cNvPr>
          <p:cNvGrpSpPr/>
          <p:nvPr/>
        </p:nvGrpSpPr>
        <p:grpSpPr>
          <a:xfrm rot="21144240">
            <a:off x="6575484" y="3040499"/>
            <a:ext cx="869042" cy="842281"/>
            <a:chOff x="1022287" y="1484770"/>
            <a:chExt cx="1456130" cy="1411289"/>
          </a:xfrm>
        </p:grpSpPr>
        <p:cxnSp>
          <p:nvCxnSpPr>
            <p:cNvPr id="1597" name="Straight Connector 1596">
              <a:extLst>
                <a:ext uri="{FF2B5EF4-FFF2-40B4-BE49-F238E27FC236}">
                  <a16:creationId xmlns:a16="http://schemas.microsoft.com/office/drawing/2014/main" id="{27FECC8A-F8DD-5613-5621-CAD3BDC7D58C}"/>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98" name="Straight Arrow Connector 1597">
              <a:extLst>
                <a:ext uri="{FF2B5EF4-FFF2-40B4-BE49-F238E27FC236}">
                  <a16:creationId xmlns:a16="http://schemas.microsoft.com/office/drawing/2014/main" id="{D055DFD5-1DD1-2C9F-B1E9-5940536D798B}"/>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4" name="Google Shape;1033;p59">
            <a:extLst>
              <a:ext uri="{FF2B5EF4-FFF2-40B4-BE49-F238E27FC236}">
                <a16:creationId xmlns:a16="http://schemas.microsoft.com/office/drawing/2014/main" id="{489C96F3-8249-0CA6-E4FB-8FEF860B9E46}"/>
              </a:ext>
            </a:extLst>
          </p:cNvPr>
          <p:cNvSpPr txBox="1">
            <a:spLocks noGrp="1"/>
          </p:cNvSpPr>
          <p:nvPr>
            <p:ph type="title"/>
          </p:nvPr>
        </p:nvSpPr>
        <p:spPr>
          <a:xfrm>
            <a:off x="272997" y="-16933"/>
            <a:ext cx="1988451" cy="5030922"/>
          </a:xfrm>
          <a:prstGeom prst="rect">
            <a:avLst/>
          </a:prstGeom>
        </p:spPr>
        <p:txBody>
          <a:bodyPr spcFirstLastPara="1" wrap="square" lIns="91425" tIns="91425" rIns="91425" bIns="91425" anchor="t" anchorCtr="0">
            <a:noAutofit/>
          </a:bodyPr>
          <a:lstStyle/>
          <a:p>
            <a:pPr>
              <a:lnSpc>
                <a:spcPct val="150000"/>
              </a:lnSpc>
            </a:pPr>
            <a:r>
              <a:rPr lang="en" sz="2200" dirty="0"/>
              <a:t>Câu 8: </a:t>
            </a:r>
            <a:r>
              <a:rPr lang="en-US" sz="2200" dirty="0" err="1"/>
              <a:t>Biết</a:t>
            </a:r>
            <a:r>
              <a:rPr lang="en-US" sz="2200" dirty="0"/>
              <a:t> PQ </a:t>
            </a:r>
            <a:r>
              <a:rPr lang="en-US" sz="2200" dirty="0" err="1"/>
              <a:t>là</a:t>
            </a:r>
            <a:r>
              <a:rPr lang="en-US" sz="2200" dirty="0"/>
              <a:t> </a:t>
            </a:r>
            <a:r>
              <a:rPr lang="en-US" sz="2200" dirty="0" err="1"/>
              <a:t>mặt</a:t>
            </a:r>
            <a:r>
              <a:rPr lang="en-US" sz="2200" dirty="0"/>
              <a:t> </a:t>
            </a:r>
            <a:r>
              <a:rPr lang="en-US" sz="2200" dirty="0" err="1"/>
              <a:t>phân</a:t>
            </a:r>
            <a:r>
              <a:rPr lang="en-US" sz="2200" dirty="0"/>
              <a:t> </a:t>
            </a:r>
            <a:r>
              <a:rPr lang="en-US" sz="2200" dirty="0" err="1"/>
              <a:t>cách</a:t>
            </a:r>
            <a:r>
              <a:rPr lang="en-US" sz="2200" dirty="0"/>
              <a:t> </a:t>
            </a:r>
            <a:r>
              <a:rPr lang="en-US" sz="2200" dirty="0" err="1"/>
              <a:t>giữa</a:t>
            </a:r>
            <a:r>
              <a:rPr lang="en-US" sz="2200" dirty="0"/>
              <a:t> </a:t>
            </a:r>
            <a:r>
              <a:rPr lang="en-US" sz="2200" dirty="0" err="1"/>
              <a:t>không</a:t>
            </a:r>
            <a:r>
              <a:rPr lang="en-US" sz="2200" dirty="0"/>
              <a:t> </a:t>
            </a:r>
            <a:r>
              <a:rPr lang="en-US" sz="2200" dirty="0" err="1"/>
              <a:t>khí</a:t>
            </a:r>
            <a:r>
              <a:rPr lang="en-US" sz="2200" dirty="0"/>
              <a:t> </a:t>
            </a:r>
            <a:r>
              <a:rPr lang="en-US" sz="2200" dirty="0" err="1"/>
              <a:t>và</a:t>
            </a:r>
            <a:r>
              <a:rPr lang="en-US" sz="2200" dirty="0"/>
              <a:t> </a:t>
            </a:r>
            <a:r>
              <a:rPr lang="en-US" sz="2200" dirty="0" err="1"/>
              <a:t>nước</a:t>
            </a:r>
            <a:r>
              <a:rPr lang="en-US" sz="2200" dirty="0"/>
              <a:t>, I </a:t>
            </a:r>
            <a:r>
              <a:rPr lang="en-US" sz="2200" dirty="0" err="1"/>
              <a:t>là</a:t>
            </a:r>
            <a:r>
              <a:rPr lang="en-US" sz="2200" dirty="0"/>
              <a:t> </a:t>
            </a:r>
            <a:r>
              <a:rPr lang="en-US" sz="2200" dirty="0" err="1"/>
              <a:t>điểm</a:t>
            </a:r>
            <a:r>
              <a:rPr lang="en-US" sz="2200" dirty="0"/>
              <a:t> </a:t>
            </a:r>
            <a:r>
              <a:rPr lang="en-US" sz="2200" dirty="0" err="1"/>
              <a:t>tới</a:t>
            </a:r>
            <a:r>
              <a:rPr lang="en-US" sz="2200" dirty="0"/>
              <a:t>, SI </a:t>
            </a:r>
            <a:r>
              <a:rPr lang="en-US" sz="2200" dirty="0" err="1"/>
              <a:t>là</a:t>
            </a:r>
            <a:r>
              <a:rPr lang="en-US" sz="2200" dirty="0"/>
              <a:t> </a:t>
            </a:r>
            <a:r>
              <a:rPr lang="en-US" sz="2200" dirty="0" err="1"/>
              <a:t>tia</a:t>
            </a:r>
            <a:r>
              <a:rPr lang="en-US" sz="2200" dirty="0"/>
              <a:t> </a:t>
            </a:r>
            <a:r>
              <a:rPr lang="en-US" sz="2200" dirty="0" err="1"/>
              <a:t>tới</a:t>
            </a:r>
            <a:r>
              <a:rPr lang="en-US" sz="2200" dirty="0"/>
              <a:t>, IN </a:t>
            </a:r>
            <a:r>
              <a:rPr lang="en-US" sz="2200" dirty="0" err="1"/>
              <a:t>là</a:t>
            </a:r>
            <a:r>
              <a:rPr lang="en-US" sz="2200" dirty="0"/>
              <a:t> </a:t>
            </a:r>
            <a:r>
              <a:rPr lang="en-US" sz="2200" dirty="0" err="1"/>
              <a:t>pháp</a:t>
            </a:r>
            <a:r>
              <a:rPr lang="en-US" sz="2200" dirty="0"/>
              <a:t> </a:t>
            </a:r>
            <a:r>
              <a:rPr lang="en-US" sz="2200" dirty="0" err="1"/>
              <a:t>tuyến</a:t>
            </a:r>
            <a:r>
              <a:rPr lang="en-US" sz="2200" dirty="0"/>
              <a:t>. </a:t>
            </a:r>
            <a:r>
              <a:rPr lang="en-US" sz="2200" dirty="0" err="1"/>
              <a:t>Hình</a:t>
            </a:r>
            <a:r>
              <a:rPr lang="en-US" sz="2200" dirty="0"/>
              <a:t> </a:t>
            </a:r>
            <a:r>
              <a:rPr lang="en-US" sz="2200" dirty="0" err="1"/>
              <a:t>vẽ</a:t>
            </a:r>
            <a:r>
              <a:rPr lang="en-US" sz="2200" dirty="0"/>
              <a:t> </a:t>
            </a:r>
            <a:r>
              <a:rPr lang="en-US" sz="2200" dirty="0" err="1"/>
              <a:t>nào</a:t>
            </a:r>
            <a:r>
              <a:rPr lang="en-US" sz="2200" dirty="0"/>
              <a:t> </a:t>
            </a:r>
            <a:r>
              <a:rPr lang="en-US" sz="2200" dirty="0" err="1"/>
              <a:t>đúng</a:t>
            </a:r>
            <a:r>
              <a:rPr lang="en-US" sz="2200" dirty="0"/>
              <a:t>, </a:t>
            </a:r>
            <a:r>
              <a:rPr lang="en-US" sz="2200" dirty="0" err="1"/>
              <a:t>hình</a:t>
            </a:r>
            <a:r>
              <a:rPr lang="en-US" sz="2200" dirty="0"/>
              <a:t> </a:t>
            </a:r>
            <a:r>
              <a:rPr lang="en-US" sz="2200" dirty="0" err="1"/>
              <a:t>vẽ</a:t>
            </a:r>
            <a:r>
              <a:rPr lang="en-US" sz="2200" dirty="0"/>
              <a:t> </a:t>
            </a:r>
            <a:r>
              <a:rPr lang="en-US" sz="2200" dirty="0" err="1"/>
              <a:t>nào</a:t>
            </a:r>
            <a:r>
              <a:rPr lang="en-US" sz="2200" dirty="0"/>
              <a:t> </a:t>
            </a:r>
            <a:r>
              <a:rPr lang="en-US" sz="2200" dirty="0" err="1"/>
              <a:t>sai</a:t>
            </a:r>
            <a:r>
              <a:rPr lang="en-US" sz="2200" dirty="0"/>
              <a:t>?</a:t>
            </a:r>
            <a:endParaRPr sz="2200" dirty="0"/>
          </a:p>
        </p:txBody>
      </p:sp>
      <p:grpSp>
        <p:nvGrpSpPr>
          <p:cNvPr id="1537" name="Group 1536">
            <a:extLst>
              <a:ext uri="{FF2B5EF4-FFF2-40B4-BE49-F238E27FC236}">
                <a16:creationId xmlns:a16="http://schemas.microsoft.com/office/drawing/2014/main" id="{1477328E-005E-7F6D-3D13-D715578858C8}"/>
              </a:ext>
            </a:extLst>
          </p:cNvPr>
          <p:cNvGrpSpPr/>
          <p:nvPr/>
        </p:nvGrpSpPr>
        <p:grpSpPr>
          <a:xfrm>
            <a:off x="2580053" y="100981"/>
            <a:ext cx="3108859" cy="2128467"/>
            <a:chOff x="2562298" y="136491"/>
            <a:chExt cx="3108859" cy="2128467"/>
          </a:xfrm>
        </p:grpSpPr>
        <p:grpSp>
          <p:nvGrpSpPr>
            <p:cNvPr id="1259" name="Group 1258">
              <a:extLst>
                <a:ext uri="{FF2B5EF4-FFF2-40B4-BE49-F238E27FC236}">
                  <a16:creationId xmlns:a16="http://schemas.microsoft.com/office/drawing/2014/main" id="{48DB660A-F925-F119-1D50-0A0A581FCC0F}"/>
                </a:ext>
              </a:extLst>
            </p:cNvPr>
            <p:cNvGrpSpPr/>
            <p:nvPr/>
          </p:nvGrpSpPr>
          <p:grpSpPr>
            <a:xfrm>
              <a:off x="2562298" y="136491"/>
              <a:ext cx="3108859" cy="2128467"/>
              <a:chOff x="58393" y="1188379"/>
              <a:chExt cx="5209070" cy="3566368"/>
            </a:xfrm>
          </p:grpSpPr>
          <p:sp>
            <p:nvSpPr>
              <p:cNvPr id="1305" name="TextBox 1304">
                <a:extLst>
                  <a:ext uri="{FF2B5EF4-FFF2-40B4-BE49-F238E27FC236}">
                    <a16:creationId xmlns:a16="http://schemas.microsoft.com/office/drawing/2014/main" id="{B9E9E341-5534-D9B4-00CA-AFB1D8407396}"/>
                  </a:ext>
                </a:extLst>
              </p:cNvPr>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306" name="Group 1305">
                <a:extLst>
                  <a:ext uri="{FF2B5EF4-FFF2-40B4-BE49-F238E27FC236}">
                    <a16:creationId xmlns:a16="http://schemas.microsoft.com/office/drawing/2014/main" id="{55D1B7CE-99D7-7146-2D9C-B4E88DA33A91}"/>
                  </a:ext>
                </a:extLst>
              </p:cNvPr>
              <p:cNvGrpSpPr/>
              <p:nvPr/>
            </p:nvGrpSpPr>
            <p:grpSpPr>
              <a:xfrm>
                <a:off x="377663" y="1246619"/>
                <a:ext cx="4636389" cy="3392676"/>
                <a:chOff x="149305" y="883103"/>
                <a:chExt cx="4354937" cy="3522581"/>
              </a:xfrm>
            </p:grpSpPr>
            <p:sp>
              <p:nvSpPr>
                <p:cNvPr id="1317" name="Rectangle 1316">
                  <a:extLst>
                    <a:ext uri="{FF2B5EF4-FFF2-40B4-BE49-F238E27FC236}">
                      <a16:creationId xmlns:a16="http://schemas.microsoft.com/office/drawing/2014/main" id="{B43E003F-EDEE-6904-1483-E3082DE54AB4}"/>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318" name="Straight Connector 1317">
                  <a:extLst>
                    <a:ext uri="{FF2B5EF4-FFF2-40B4-BE49-F238E27FC236}">
                      <a16:creationId xmlns:a16="http://schemas.microsoft.com/office/drawing/2014/main" id="{50C0E61A-075B-AE23-2DA1-D136BCF8DC91}"/>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319" name="Rectangle 1318">
                  <a:extLst>
                    <a:ext uri="{FF2B5EF4-FFF2-40B4-BE49-F238E27FC236}">
                      <a16:creationId xmlns:a16="http://schemas.microsoft.com/office/drawing/2014/main" id="{1BC06833-C342-26DF-E674-8D7771C5AE79}"/>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307" name="TextBox 1306">
                <a:extLst>
                  <a:ext uri="{FF2B5EF4-FFF2-40B4-BE49-F238E27FC236}">
                    <a16:creationId xmlns:a16="http://schemas.microsoft.com/office/drawing/2014/main" id="{3B8C22ED-2493-F702-CA61-A7645A86E79D}"/>
                  </a:ext>
                </a:extLst>
              </p:cNvPr>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308" name="TextBox 1307">
                <a:extLst>
                  <a:ext uri="{FF2B5EF4-FFF2-40B4-BE49-F238E27FC236}">
                    <a16:creationId xmlns:a16="http://schemas.microsoft.com/office/drawing/2014/main" id="{53164EFE-6549-DA75-CC49-A32C1B34E69C}"/>
                  </a:ext>
                </a:extLst>
              </p:cNvPr>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Nước</a:t>
                </a:r>
                <a:endParaRPr lang="en-US" sz="1000" dirty="0"/>
              </a:p>
            </p:txBody>
          </p:sp>
          <p:sp>
            <p:nvSpPr>
              <p:cNvPr id="1309" name="TextBox 1308">
                <a:extLst>
                  <a:ext uri="{FF2B5EF4-FFF2-40B4-BE49-F238E27FC236}">
                    <a16:creationId xmlns:a16="http://schemas.microsoft.com/office/drawing/2014/main" id="{DFADFE22-85EB-CE94-26E6-F0A8B3D17796}"/>
                  </a:ext>
                </a:extLst>
              </p:cNvPr>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310" name="TextBox 1309">
                <a:extLst>
                  <a:ext uri="{FF2B5EF4-FFF2-40B4-BE49-F238E27FC236}">
                    <a16:creationId xmlns:a16="http://schemas.microsoft.com/office/drawing/2014/main" id="{F26809A2-BFA3-F85F-1C1D-D9D4F57FFCC3}"/>
                  </a:ext>
                </a:extLst>
              </p:cNvPr>
              <p:cNvSpPr txBox="1"/>
              <p:nvPr/>
            </p:nvSpPr>
            <p:spPr>
              <a:xfrm>
                <a:off x="2454324" y="3028536"/>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sp>
            <p:nvSpPr>
              <p:cNvPr id="1311" name="TextBox 1310">
                <a:extLst>
                  <a:ext uri="{FF2B5EF4-FFF2-40B4-BE49-F238E27FC236}">
                    <a16:creationId xmlns:a16="http://schemas.microsoft.com/office/drawing/2014/main" id="{2101F997-9801-9BD1-9C26-DBC67A22D977}"/>
                  </a:ext>
                </a:extLst>
              </p:cNvPr>
              <p:cNvSpPr txBox="1"/>
              <p:nvPr/>
            </p:nvSpPr>
            <p:spPr>
              <a:xfrm>
                <a:off x="696931" y="1582874"/>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312" name="TextBox 1311">
                <a:extLst>
                  <a:ext uri="{FF2B5EF4-FFF2-40B4-BE49-F238E27FC236}">
                    <a16:creationId xmlns:a16="http://schemas.microsoft.com/office/drawing/2014/main" id="{E790E043-9685-26A0-FF79-3858769BBB8D}"/>
                  </a:ext>
                </a:extLst>
              </p:cNvPr>
              <p:cNvSpPr txBox="1"/>
              <p:nvPr/>
            </p:nvSpPr>
            <p:spPr>
              <a:xfrm>
                <a:off x="3621200" y="4239049"/>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313" name="TextBox 1312">
                <a:extLst>
                  <a:ext uri="{FF2B5EF4-FFF2-40B4-BE49-F238E27FC236}">
                    <a16:creationId xmlns:a16="http://schemas.microsoft.com/office/drawing/2014/main" id="{A06E1CAC-6C58-C72B-CB05-E1E42FFDCBB6}"/>
                  </a:ext>
                </a:extLst>
              </p:cNvPr>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314" name="TextBox 1313">
                <a:extLst>
                  <a:ext uri="{FF2B5EF4-FFF2-40B4-BE49-F238E27FC236}">
                    <a16:creationId xmlns:a16="http://schemas.microsoft.com/office/drawing/2014/main" id="{C07BACAD-2E03-30D1-A994-57976D980940}"/>
                  </a:ext>
                </a:extLst>
              </p:cNvPr>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grpSp>
        <p:cxnSp>
          <p:nvCxnSpPr>
            <p:cNvPr id="1260" name="Straight Connector 1259">
              <a:extLst>
                <a:ext uri="{FF2B5EF4-FFF2-40B4-BE49-F238E27FC236}">
                  <a16:creationId xmlns:a16="http://schemas.microsoft.com/office/drawing/2014/main" id="{E1CD4C42-9FEF-523F-C99F-46FDC7F66C66}"/>
                </a:ext>
              </a:extLst>
            </p:cNvPr>
            <p:cNvCxnSpPr>
              <a:cxnSpLocks/>
            </p:cNvCxnSpPr>
            <p:nvPr/>
          </p:nvCxnSpPr>
          <p:spPr>
            <a:xfrm>
              <a:off x="4205404" y="216727"/>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261" name="Group 1260">
              <a:extLst>
                <a:ext uri="{FF2B5EF4-FFF2-40B4-BE49-F238E27FC236}">
                  <a16:creationId xmlns:a16="http://schemas.microsoft.com/office/drawing/2014/main" id="{DCBDE8B0-8ED7-AA8A-33F7-414251C05E27}"/>
                </a:ext>
              </a:extLst>
            </p:cNvPr>
            <p:cNvGrpSpPr/>
            <p:nvPr/>
          </p:nvGrpSpPr>
          <p:grpSpPr>
            <a:xfrm rot="21144240">
              <a:off x="3284505" y="509514"/>
              <a:ext cx="869042" cy="842281"/>
              <a:chOff x="1022287" y="1484770"/>
              <a:chExt cx="1456130" cy="1411289"/>
            </a:xfrm>
          </p:grpSpPr>
          <p:cxnSp>
            <p:nvCxnSpPr>
              <p:cNvPr id="1303" name="Straight Connector 1302">
                <a:extLst>
                  <a:ext uri="{FF2B5EF4-FFF2-40B4-BE49-F238E27FC236}">
                    <a16:creationId xmlns:a16="http://schemas.microsoft.com/office/drawing/2014/main" id="{9D167D67-9228-6BC6-D3D6-E539E0E4F746}"/>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4" name="Straight Arrow Connector 1303">
                <a:extLst>
                  <a:ext uri="{FF2B5EF4-FFF2-40B4-BE49-F238E27FC236}">
                    <a16:creationId xmlns:a16="http://schemas.microsoft.com/office/drawing/2014/main" id="{4C09E2BE-FADD-436E-4618-1C7CE4E51C2F}"/>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2" name="Group 1261">
              <a:extLst>
                <a:ext uri="{FF2B5EF4-FFF2-40B4-BE49-F238E27FC236}">
                  <a16:creationId xmlns:a16="http://schemas.microsoft.com/office/drawing/2014/main" id="{69E5F923-5491-0C8E-2623-3C9F5ED0274C}"/>
                </a:ext>
              </a:extLst>
            </p:cNvPr>
            <p:cNvGrpSpPr/>
            <p:nvPr/>
          </p:nvGrpSpPr>
          <p:grpSpPr>
            <a:xfrm rot="1085472">
              <a:off x="4066431" y="1378098"/>
              <a:ext cx="737067" cy="714369"/>
              <a:chOff x="1022287" y="1484770"/>
              <a:chExt cx="1456130" cy="1411289"/>
            </a:xfrm>
          </p:grpSpPr>
          <p:cxnSp>
            <p:nvCxnSpPr>
              <p:cNvPr id="1301" name="Straight Connector 1300">
                <a:extLst>
                  <a:ext uri="{FF2B5EF4-FFF2-40B4-BE49-F238E27FC236}">
                    <a16:creationId xmlns:a16="http://schemas.microsoft.com/office/drawing/2014/main" id="{D0705A92-ACFE-9877-1A78-99721656E3E7}"/>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2" name="Straight Arrow Connector 1301">
                <a:extLst>
                  <a:ext uri="{FF2B5EF4-FFF2-40B4-BE49-F238E27FC236}">
                    <a16:creationId xmlns:a16="http://schemas.microsoft.com/office/drawing/2014/main" id="{2247D24A-4B30-AE41-377B-C4DC8A2881AE}"/>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36" name="Google Shape;1033;p59">
            <a:extLst>
              <a:ext uri="{FF2B5EF4-FFF2-40B4-BE49-F238E27FC236}">
                <a16:creationId xmlns:a16="http://schemas.microsoft.com/office/drawing/2014/main" id="{D8831745-794B-C9AA-66AA-F27E60287CB1}"/>
              </a:ext>
            </a:extLst>
          </p:cNvPr>
          <p:cNvSpPr txBox="1">
            <a:spLocks/>
          </p:cNvSpPr>
          <p:nvPr/>
        </p:nvSpPr>
        <p:spPr>
          <a:xfrm>
            <a:off x="3649682" y="2063397"/>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1</a:t>
            </a:r>
            <a:endParaRPr lang="vi-VN" sz="2000" dirty="0"/>
          </a:p>
        </p:txBody>
      </p:sp>
      <p:grpSp>
        <p:nvGrpSpPr>
          <p:cNvPr id="1566" name="Group 1565">
            <a:extLst>
              <a:ext uri="{FF2B5EF4-FFF2-40B4-BE49-F238E27FC236}">
                <a16:creationId xmlns:a16="http://schemas.microsoft.com/office/drawing/2014/main" id="{365FABF3-5205-D7B7-D232-4B2782703E85}"/>
              </a:ext>
            </a:extLst>
          </p:cNvPr>
          <p:cNvGrpSpPr/>
          <p:nvPr/>
        </p:nvGrpSpPr>
        <p:grpSpPr>
          <a:xfrm>
            <a:off x="5894319" y="135740"/>
            <a:ext cx="3108859" cy="2128467"/>
            <a:chOff x="5876564" y="171250"/>
            <a:chExt cx="3108859" cy="2128467"/>
          </a:xfrm>
        </p:grpSpPr>
        <p:grpSp>
          <p:nvGrpSpPr>
            <p:cNvPr id="1539" name="Group 1538">
              <a:extLst>
                <a:ext uri="{FF2B5EF4-FFF2-40B4-BE49-F238E27FC236}">
                  <a16:creationId xmlns:a16="http://schemas.microsoft.com/office/drawing/2014/main" id="{624532F8-05F4-8AA6-FFA4-34900E7C03C1}"/>
                </a:ext>
              </a:extLst>
            </p:cNvPr>
            <p:cNvGrpSpPr/>
            <p:nvPr/>
          </p:nvGrpSpPr>
          <p:grpSpPr>
            <a:xfrm>
              <a:off x="5876564" y="171250"/>
              <a:ext cx="3108859" cy="2128467"/>
              <a:chOff x="58393" y="1188379"/>
              <a:chExt cx="5209070" cy="3566368"/>
            </a:xfrm>
          </p:grpSpPr>
          <p:sp>
            <p:nvSpPr>
              <p:cNvPr id="1550" name="TextBox 1549">
                <a:extLst>
                  <a:ext uri="{FF2B5EF4-FFF2-40B4-BE49-F238E27FC236}">
                    <a16:creationId xmlns:a16="http://schemas.microsoft.com/office/drawing/2014/main" id="{A4763C2D-D22B-8F45-C14C-EF32E578A5E1}"/>
                  </a:ext>
                </a:extLst>
              </p:cNvPr>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551" name="Group 1550">
                <a:extLst>
                  <a:ext uri="{FF2B5EF4-FFF2-40B4-BE49-F238E27FC236}">
                    <a16:creationId xmlns:a16="http://schemas.microsoft.com/office/drawing/2014/main" id="{7BAE57B4-6FD9-126B-BF45-6AEF7AB10C75}"/>
                  </a:ext>
                </a:extLst>
              </p:cNvPr>
              <p:cNvGrpSpPr/>
              <p:nvPr/>
            </p:nvGrpSpPr>
            <p:grpSpPr>
              <a:xfrm>
                <a:off x="377663" y="1246619"/>
                <a:ext cx="4636389" cy="3392676"/>
                <a:chOff x="149305" y="883103"/>
                <a:chExt cx="4354937" cy="3522581"/>
              </a:xfrm>
            </p:grpSpPr>
            <p:sp>
              <p:nvSpPr>
                <p:cNvPr id="1562" name="Rectangle 1561">
                  <a:extLst>
                    <a:ext uri="{FF2B5EF4-FFF2-40B4-BE49-F238E27FC236}">
                      <a16:creationId xmlns:a16="http://schemas.microsoft.com/office/drawing/2014/main" id="{CF0D3F6C-EFB7-4C79-DBDB-8FD4C4F2EF05}"/>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63" name="Straight Connector 1562">
                  <a:extLst>
                    <a:ext uri="{FF2B5EF4-FFF2-40B4-BE49-F238E27FC236}">
                      <a16:creationId xmlns:a16="http://schemas.microsoft.com/office/drawing/2014/main" id="{1966DB7A-5000-7EE2-EC92-B19933134952}"/>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564" name="Rectangle 1563">
                  <a:extLst>
                    <a:ext uri="{FF2B5EF4-FFF2-40B4-BE49-F238E27FC236}">
                      <a16:creationId xmlns:a16="http://schemas.microsoft.com/office/drawing/2014/main" id="{5E8ABF8B-727F-2AEE-B366-D42CBC374ED4}"/>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552" name="TextBox 1551">
                <a:extLst>
                  <a:ext uri="{FF2B5EF4-FFF2-40B4-BE49-F238E27FC236}">
                    <a16:creationId xmlns:a16="http://schemas.microsoft.com/office/drawing/2014/main" id="{AD414855-99D8-1626-AE11-0AA0BF251344}"/>
                  </a:ext>
                </a:extLst>
              </p:cNvPr>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553" name="TextBox 1552">
                <a:extLst>
                  <a:ext uri="{FF2B5EF4-FFF2-40B4-BE49-F238E27FC236}">
                    <a16:creationId xmlns:a16="http://schemas.microsoft.com/office/drawing/2014/main" id="{FC705EE8-45E6-88FC-7220-8721203734A0}"/>
                  </a:ext>
                </a:extLst>
              </p:cNvPr>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Nước</a:t>
                </a:r>
                <a:endParaRPr lang="en-US" sz="1000" dirty="0"/>
              </a:p>
            </p:txBody>
          </p:sp>
          <p:sp>
            <p:nvSpPr>
              <p:cNvPr id="1554" name="TextBox 1553">
                <a:extLst>
                  <a:ext uri="{FF2B5EF4-FFF2-40B4-BE49-F238E27FC236}">
                    <a16:creationId xmlns:a16="http://schemas.microsoft.com/office/drawing/2014/main" id="{64872677-4EC1-11F1-38D7-02F423F85E21}"/>
                  </a:ext>
                </a:extLst>
              </p:cNvPr>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555" name="TextBox 1554">
                <a:extLst>
                  <a:ext uri="{FF2B5EF4-FFF2-40B4-BE49-F238E27FC236}">
                    <a16:creationId xmlns:a16="http://schemas.microsoft.com/office/drawing/2014/main" id="{AD7202EF-8C23-E7B5-133F-D06DD1298E6E}"/>
                  </a:ext>
                </a:extLst>
              </p:cNvPr>
              <p:cNvSpPr txBox="1"/>
              <p:nvPr/>
            </p:nvSpPr>
            <p:spPr>
              <a:xfrm>
                <a:off x="2454324" y="3028536"/>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sp>
            <p:nvSpPr>
              <p:cNvPr id="1556" name="TextBox 1555">
                <a:extLst>
                  <a:ext uri="{FF2B5EF4-FFF2-40B4-BE49-F238E27FC236}">
                    <a16:creationId xmlns:a16="http://schemas.microsoft.com/office/drawing/2014/main" id="{AE615D56-D976-1548-F3D4-84431F14BF1A}"/>
                  </a:ext>
                </a:extLst>
              </p:cNvPr>
              <p:cNvSpPr txBox="1"/>
              <p:nvPr/>
            </p:nvSpPr>
            <p:spPr>
              <a:xfrm>
                <a:off x="696931" y="1582874"/>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557" name="TextBox 1556">
                <a:extLst>
                  <a:ext uri="{FF2B5EF4-FFF2-40B4-BE49-F238E27FC236}">
                    <a16:creationId xmlns:a16="http://schemas.microsoft.com/office/drawing/2014/main" id="{80E184F2-1321-D241-C7B8-C627233912D4}"/>
                  </a:ext>
                </a:extLst>
              </p:cNvPr>
              <p:cNvSpPr txBox="1"/>
              <p:nvPr/>
            </p:nvSpPr>
            <p:spPr>
              <a:xfrm>
                <a:off x="3621200" y="4239049"/>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558" name="TextBox 1557">
                <a:extLst>
                  <a:ext uri="{FF2B5EF4-FFF2-40B4-BE49-F238E27FC236}">
                    <a16:creationId xmlns:a16="http://schemas.microsoft.com/office/drawing/2014/main" id="{C6F7DBBB-7190-3A8A-2F7C-BEFB7A2F62AA}"/>
                  </a:ext>
                </a:extLst>
              </p:cNvPr>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559" name="TextBox 1558">
                <a:extLst>
                  <a:ext uri="{FF2B5EF4-FFF2-40B4-BE49-F238E27FC236}">
                    <a16:creationId xmlns:a16="http://schemas.microsoft.com/office/drawing/2014/main" id="{D71747DD-DE96-3AD4-0D22-424FEF29F80A}"/>
                  </a:ext>
                </a:extLst>
              </p:cNvPr>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grpSp>
        <p:cxnSp>
          <p:nvCxnSpPr>
            <p:cNvPr id="1540" name="Straight Connector 1539">
              <a:extLst>
                <a:ext uri="{FF2B5EF4-FFF2-40B4-BE49-F238E27FC236}">
                  <a16:creationId xmlns:a16="http://schemas.microsoft.com/office/drawing/2014/main" id="{2301E5F7-BB67-8B59-A4E5-3B5143882AA7}"/>
                </a:ext>
              </a:extLst>
            </p:cNvPr>
            <p:cNvCxnSpPr>
              <a:cxnSpLocks/>
            </p:cNvCxnSpPr>
            <p:nvPr/>
          </p:nvCxnSpPr>
          <p:spPr>
            <a:xfrm>
              <a:off x="7519670" y="251486"/>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541" name="Group 1540">
              <a:extLst>
                <a:ext uri="{FF2B5EF4-FFF2-40B4-BE49-F238E27FC236}">
                  <a16:creationId xmlns:a16="http://schemas.microsoft.com/office/drawing/2014/main" id="{ED9C3178-AD6A-A6A8-78BB-44D678E6FFD7}"/>
                </a:ext>
              </a:extLst>
            </p:cNvPr>
            <p:cNvGrpSpPr/>
            <p:nvPr/>
          </p:nvGrpSpPr>
          <p:grpSpPr>
            <a:xfrm rot="21144240">
              <a:off x="6598771" y="544273"/>
              <a:ext cx="869042" cy="842281"/>
              <a:chOff x="1022287" y="1484770"/>
              <a:chExt cx="1456130" cy="1411289"/>
            </a:xfrm>
          </p:grpSpPr>
          <p:cxnSp>
            <p:nvCxnSpPr>
              <p:cNvPr id="1548" name="Straight Connector 1547">
                <a:extLst>
                  <a:ext uri="{FF2B5EF4-FFF2-40B4-BE49-F238E27FC236}">
                    <a16:creationId xmlns:a16="http://schemas.microsoft.com/office/drawing/2014/main" id="{76EB29B8-ACA8-E74A-5320-AF0B3730C9AF}"/>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49" name="Straight Arrow Connector 1548">
                <a:extLst>
                  <a:ext uri="{FF2B5EF4-FFF2-40B4-BE49-F238E27FC236}">
                    <a16:creationId xmlns:a16="http://schemas.microsoft.com/office/drawing/2014/main" id="{630C43C9-FC92-907E-B4E6-574BC0862545}"/>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42" name="Group 1541">
              <a:extLst>
                <a:ext uri="{FF2B5EF4-FFF2-40B4-BE49-F238E27FC236}">
                  <a16:creationId xmlns:a16="http://schemas.microsoft.com/office/drawing/2014/main" id="{29D3656B-21A5-FF96-F47B-ABD62059E5DD}"/>
                </a:ext>
              </a:extLst>
            </p:cNvPr>
            <p:cNvGrpSpPr/>
            <p:nvPr/>
          </p:nvGrpSpPr>
          <p:grpSpPr>
            <a:xfrm rot="21371095">
              <a:off x="7532248" y="1293215"/>
              <a:ext cx="737067" cy="714369"/>
              <a:chOff x="1022287" y="1484770"/>
              <a:chExt cx="1456130" cy="1411289"/>
            </a:xfrm>
          </p:grpSpPr>
          <p:cxnSp>
            <p:nvCxnSpPr>
              <p:cNvPr id="1546" name="Straight Connector 1545">
                <a:extLst>
                  <a:ext uri="{FF2B5EF4-FFF2-40B4-BE49-F238E27FC236}">
                    <a16:creationId xmlns:a16="http://schemas.microsoft.com/office/drawing/2014/main" id="{8CB121A7-41E8-D6F5-524E-85044A51CF4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47" name="Straight Arrow Connector 1546">
                <a:extLst>
                  <a:ext uri="{FF2B5EF4-FFF2-40B4-BE49-F238E27FC236}">
                    <a16:creationId xmlns:a16="http://schemas.microsoft.com/office/drawing/2014/main" id="{A08A280F-1BDF-EAF7-7051-353E0D6254D2}"/>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65" name="Google Shape;1033;p59">
            <a:extLst>
              <a:ext uri="{FF2B5EF4-FFF2-40B4-BE49-F238E27FC236}">
                <a16:creationId xmlns:a16="http://schemas.microsoft.com/office/drawing/2014/main" id="{59DA28F6-3E6C-9812-BA19-C1D0345547D4}"/>
              </a:ext>
            </a:extLst>
          </p:cNvPr>
          <p:cNvSpPr txBox="1">
            <a:spLocks/>
          </p:cNvSpPr>
          <p:nvPr/>
        </p:nvSpPr>
        <p:spPr>
          <a:xfrm>
            <a:off x="6963948" y="2098156"/>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2</a:t>
            </a:r>
            <a:endParaRPr lang="vi-VN" sz="2000" dirty="0"/>
          </a:p>
        </p:txBody>
      </p:sp>
      <p:grpSp>
        <p:nvGrpSpPr>
          <p:cNvPr id="1613" name="Group 1612">
            <a:extLst>
              <a:ext uri="{FF2B5EF4-FFF2-40B4-BE49-F238E27FC236}">
                <a16:creationId xmlns:a16="http://schemas.microsoft.com/office/drawing/2014/main" id="{178A6F12-91CA-8684-5B73-19343DF0D27D}"/>
              </a:ext>
            </a:extLst>
          </p:cNvPr>
          <p:cNvGrpSpPr/>
          <p:nvPr/>
        </p:nvGrpSpPr>
        <p:grpSpPr>
          <a:xfrm>
            <a:off x="2539011" y="2632717"/>
            <a:ext cx="3108859" cy="2126714"/>
            <a:chOff x="2539011" y="2632717"/>
            <a:chExt cx="3108859" cy="2126714"/>
          </a:xfrm>
        </p:grpSpPr>
        <p:grpSp>
          <p:nvGrpSpPr>
            <p:cNvPr id="1568" name="Group 1567">
              <a:extLst>
                <a:ext uri="{FF2B5EF4-FFF2-40B4-BE49-F238E27FC236}">
                  <a16:creationId xmlns:a16="http://schemas.microsoft.com/office/drawing/2014/main" id="{B90DBD96-45CA-AFDD-34F3-D3C714DA386B}"/>
                </a:ext>
              </a:extLst>
            </p:cNvPr>
            <p:cNvGrpSpPr/>
            <p:nvPr/>
          </p:nvGrpSpPr>
          <p:grpSpPr>
            <a:xfrm>
              <a:off x="2539011" y="2632717"/>
              <a:ext cx="3108859" cy="2126714"/>
              <a:chOff x="58393" y="1188379"/>
              <a:chExt cx="5209070" cy="3563431"/>
            </a:xfrm>
          </p:grpSpPr>
          <p:sp>
            <p:nvSpPr>
              <p:cNvPr id="1576" name="TextBox 1575">
                <a:extLst>
                  <a:ext uri="{FF2B5EF4-FFF2-40B4-BE49-F238E27FC236}">
                    <a16:creationId xmlns:a16="http://schemas.microsoft.com/office/drawing/2014/main" id="{359E8EBE-276F-213E-91B6-A36F49971429}"/>
                  </a:ext>
                </a:extLst>
              </p:cNvPr>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577" name="Group 1576">
                <a:extLst>
                  <a:ext uri="{FF2B5EF4-FFF2-40B4-BE49-F238E27FC236}">
                    <a16:creationId xmlns:a16="http://schemas.microsoft.com/office/drawing/2014/main" id="{F9528C68-CFF3-8DA7-9C56-503FD7F455D9}"/>
                  </a:ext>
                </a:extLst>
              </p:cNvPr>
              <p:cNvGrpSpPr/>
              <p:nvPr/>
            </p:nvGrpSpPr>
            <p:grpSpPr>
              <a:xfrm>
                <a:off x="377663" y="1246619"/>
                <a:ext cx="4636389" cy="3392676"/>
                <a:chOff x="149305" y="883103"/>
                <a:chExt cx="4354937" cy="3522581"/>
              </a:xfrm>
            </p:grpSpPr>
            <p:sp>
              <p:nvSpPr>
                <p:cNvPr id="1586" name="Rectangle 1585">
                  <a:extLst>
                    <a:ext uri="{FF2B5EF4-FFF2-40B4-BE49-F238E27FC236}">
                      <a16:creationId xmlns:a16="http://schemas.microsoft.com/office/drawing/2014/main" id="{15E2E99D-5622-4CDD-0073-F5E90F58EA31}"/>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87" name="Straight Connector 1586">
                  <a:extLst>
                    <a:ext uri="{FF2B5EF4-FFF2-40B4-BE49-F238E27FC236}">
                      <a16:creationId xmlns:a16="http://schemas.microsoft.com/office/drawing/2014/main" id="{96921CDA-E8F2-58E3-A74F-E7EFB87B26C6}"/>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588" name="Rectangle 1587">
                  <a:extLst>
                    <a:ext uri="{FF2B5EF4-FFF2-40B4-BE49-F238E27FC236}">
                      <a16:creationId xmlns:a16="http://schemas.microsoft.com/office/drawing/2014/main" id="{9B17F3AD-3CBD-10DE-BCCD-2854227B9ED1}"/>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578" name="TextBox 1577">
                <a:extLst>
                  <a:ext uri="{FF2B5EF4-FFF2-40B4-BE49-F238E27FC236}">
                    <a16:creationId xmlns:a16="http://schemas.microsoft.com/office/drawing/2014/main" id="{9ADECD52-63D7-7FEC-E218-353E048FE815}"/>
                  </a:ext>
                </a:extLst>
              </p:cNvPr>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579" name="TextBox 1578">
                <a:extLst>
                  <a:ext uri="{FF2B5EF4-FFF2-40B4-BE49-F238E27FC236}">
                    <a16:creationId xmlns:a16="http://schemas.microsoft.com/office/drawing/2014/main" id="{4712F66B-F7B9-B319-4436-6854158A15ED}"/>
                  </a:ext>
                </a:extLst>
              </p:cNvPr>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Nước</a:t>
                </a:r>
                <a:endParaRPr lang="en-US" sz="1000" dirty="0"/>
              </a:p>
            </p:txBody>
          </p:sp>
          <p:sp>
            <p:nvSpPr>
              <p:cNvPr id="1580" name="TextBox 1579">
                <a:extLst>
                  <a:ext uri="{FF2B5EF4-FFF2-40B4-BE49-F238E27FC236}">
                    <a16:creationId xmlns:a16="http://schemas.microsoft.com/office/drawing/2014/main" id="{6B86467A-4623-1BBC-1598-75772DEDBB60}"/>
                  </a:ext>
                </a:extLst>
              </p:cNvPr>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582" name="TextBox 1581">
                <a:extLst>
                  <a:ext uri="{FF2B5EF4-FFF2-40B4-BE49-F238E27FC236}">
                    <a16:creationId xmlns:a16="http://schemas.microsoft.com/office/drawing/2014/main" id="{99EA9A16-2EB0-4EA3-0300-D509785F727B}"/>
                  </a:ext>
                </a:extLst>
              </p:cNvPr>
              <p:cNvSpPr txBox="1"/>
              <p:nvPr/>
            </p:nvSpPr>
            <p:spPr>
              <a:xfrm>
                <a:off x="1533309" y="4236112"/>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583" name="TextBox 1582">
                <a:extLst>
                  <a:ext uri="{FF2B5EF4-FFF2-40B4-BE49-F238E27FC236}">
                    <a16:creationId xmlns:a16="http://schemas.microsoft.com/office/drawing/2014/main" id="{63B3D406-4B88-6D05-472F-E25DB9B740F9}"/>
                  </a:ext>
                </a:extLst>
              </p:cNvPr>
              <p:cNvSpPr txBox="1"/>
              <p:nvPr/>
            </p:nvSpPr>
            <p:spPr>
              <a:xfrm>
                <a:off x="4027527" y="1340350"/>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584" name="TextBox 1583">
                <a:extLst>
                  <a:ext uri="{FF2B5EF4-FFF2-40B4-BE49-F238E27FC236}">
                    <a16:creationId xmlns:a16="http://schemas.microsoft.com/office/drawing/2014/main" id="{E2240AB0-0B5E-AF73-5A2C-DDE0A194B4A4}"/>
                  </a:ext>
                </a:extLst>
              </p:cNvPr>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585" name="TextBox 1584">
                <a:extLst>
                  <a:ext uri="{FF2B5EF4-FFF2-40B4-BE49-F238E27FC236}">
                    <a16:creationId xmlns:a16="http://schemas.microsoft.com/office/drawing/2014/main" id="{9F24D8E0-A4B3-F61A-8423-80E6A99D591B}"/>
                  </a:ext>
                </a:extLst>
              </p:cNvPr>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581" name="TextBox 1580">
                <a:extLst>
                  <a:ext uri="{FF2B5EF4-FFF2-40B4-BE49-F238E27FC236}">
                    <a16:creationId xmlns:a16="http://schemas.microsoft.com/office/drawing/2014/main" id="{7D8DCBCE-D661-9AEA-7051-C25DB3FD160D}"/>
                  </a:ext>
                </a:extLst>
              </p:cNvPr>
              <p:cNvSpPr txBox="1"/>
              <p:nvPr/>
            </p:nvSpPr>
            <p:spPr>
              <a:xfrm>
                <a:off x="2471703" y="2667098"/>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grpSp>
        <p:cxnSp>
          <p:nvCxnSpPr>
            <p:cNvPr id="1569" name="Straight Connector 1568">
              <a:extLst>
                <a:ext uri="{FF2B5EF4-FFF2-40B4-BE49-F238E27FC236}">
                  <a16:creationId xmlns:a16="http://schemas.microsoft.com/office/drawing/2014/main" id="{CC9E6C6A-E208-CE45-3D77-0D80BADF4D83}"/>
                </a:ext>
              </a:extLst>
            </p:cNvPr>
            <p:cNvCxnSpPr>
              <a:cxnSpLocks/>
            </p:cNvCxnSpPr>
            <p:nvPr/>
          </p:nvCxnSpPr>
          <p:spPr>
            <a:xfrm>
              <a:off x="4182117" y="2712953"/>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570" name="Group 1569">
              <a:extLst>
                <a:ext uri="{FF2B5EF4-FFF2-40B4-BE49-F238E27FC236}">
                  <a16:creationId xmlns:a16="http://schemas.microsoft.com/office/drawing/2014/main" id="{FC494171-8440-F8F5-F394-243B712E15A2}"/>
                </a:ext>
              </a:extLst>
            </p:cNvPr>
            <p:cNvGrpSpPr/>
            <p:nvPr/>
          </p:nvGrpSpPr>
          <p:grpSpPr>
            <a:xfrm rot="16460969">
              <a:off x="4188370" y="2966409"/>
              <a:ext cx="869042" cy="842281"/>
              <a:chOff x="1022287" y="1484770"/>
              <a:chExt cx="1456130" cy="1411289"/>
            </a:xfrm>
          </p:grpSpPr>
          <p:cxnSp>
            <p:nvCxnSpPr>
              <p:cNvPr id="1574" name="Straight Connector 1573">
                <a:extLst>
                  <a:ext uri="{FF2B5EF4-FFF2-40B4-BE49-F238E27FC236}">
                    <a16:creationId xmlns:a16="http://schemas.microsoft.com/office/drawing/2014/main" id="{00732C29-B00D-7E25-BD18-39E667830AF3}"/>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75" name="Straight Arrow Connector 1574">
                <a:extLst>
                  <a:ext uri="{FF2B5EF4-FFF2-40B4-BE49-F238E27FC236}">
                    <a16:creationId xmlns:a16="http://schemas.microsoft.com/office/drawing/2014/main" id="{2E38585D-46C4-A5F1-9F8D-ECEC6AC71EC4}"/>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71" name="Group 1570">
              <a:extLst>
                <a:ext uri="{FF2B5EF4-FFF2-40B4-BE49-F238E27FC236}">
                  <a16:creationId xmlns:a16="http://schemas.microsoft.com/office/drawing/2014/main" id="{D6EF96AC-53D0-E525-6DD5-C329555DDDC5}"/>
                </a:ext>
              </a:extLst>
            </p:cNvPr>
            <p:cNvGrpSpPr/>
            <p:nvPr/>
          </p:nvGrpSpPr>
          <p:grpSpPr>
            <a:xfrm rot="15129824">
              <a:off x="3579770" y="3884007"/>
              <a:ext cx="737067" cy="714369"/>
              <a:chOff x="1022287" y="1484770"/>
              <a:chExt cx="1456130" cy="1411289"/>
            </a:xfrm>
          </p:grpSpPr>
          <p:cxnSp>
            <p:nvCxnSpPr>
              <p:cNvPr id="1572" name="Straight Connector 1571">
                <a:extLst>
                  <a:ext uri="{FF2B5EF4-FFF2-40B4-BE49-F238E27FC236}">
                    <a16:creationId xmlns:a16="http://schemas.microsoft.com/office/drawing/2014/main" id="{6EF352A2-AA3A-5CDC-AD5E-0807A130EF1A}"/>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73" name="Straight Arrow Connector 1572">
                <a:extLst>
                  <a:ext uri="{FF2B5EF4-FFF2-40B4-BE49-F238E27FC236}">
                    <a16:creationId xmlns:a16="http://schemas.microsoft.com/office/drawing/2014/main" id="{600AAA6E-E164-40A6-A96D-12170980807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89" name="Google Shape;1033;p59">
            <a:extLst>
              <a:ext uri="{FF2B5EF4-FFF2-40B4-BE49-F238E27FC236}">
                <a16:creationId xmlns:a16="http://schemas.microsoft.com/office/drawing/2014/main" id="{DEC095C9-3833-3BA8-4965-94260B9C836C}"/>
              </a:ext>
            </a:extLst>
          </p:cNvPr>
          <p:cNvSpPr txBox="1">
            <a:spLocks/>
          </p:cNvSpPr>
          <p:nvPr/>
        </p:nvSpPr>
        <p:spPr>
          <a:xfrm>
            <a:off x="3608640" y="4595133"/>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3</a:t>
            </a:r>
            <a:endParaRPr lang="vi-VN" sz="2000" dirty="0"/>
          </a:p>
        </p:txBody>
      </p:sp>
      <p:cxnSp>
        <p:nvCxnSpPr>
          <p:cNvPr id="1592" name="Straight Connector 1591">
            <a:extLst>
              <a:ext uri="{FF2B5EF4-FFF2-40B4-BE49-F238E27FC236}">
                <a16:creationId xmlns:a16="http://schemas.microsoft.com/office/drawing/2014/main" id="{3F925BDB-4098-C4E4-91A7-AF4AEA4C23C9}"/>
              </a:ext>
            </a:extLst>
          </p:cNvPr>
          <p:cNvCxnSpPr>
            <a:cxnSpLocks/>
          </p:cNvCxnSpPr>
          <p:nvPr/>
        </p:nvCxnSpPr>
        <p:spPr>
          <a:xfrm>
            <a:off x="7496383" y="2747712"/>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612" name="Google Shape;1033;p59">
            <a:extLst>
              <a:ext uri="{FF2B5EF4-FFF2-40B4-BE49-F238E27FC236}">
                <a16:creationId xmlns:a16="http://schemas.microsoft.com/office/drawing/2014/main" id="{A1CE24DE-D213-0B72-BDFB-D1D092D3D7DB}"/>
              </a:ext>
            </a:extLst>
          </p:cNvPr>
          <p:cNvSpPr txBox="1">
            <a:spLocks/>
          </p:cNvSpPr>
          <p:nvPr/>
        </p:nvSpPr>
        <p:spPr>
          <a:xfrm>
            <a:off x="6922906" y="4629892"/>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4</a:t>
            </a:r>
            <a:endParaRPr lang="vi-VN" sz="2000" dirty="0"/>
          </a:p>
        </p:txBody>
      </p:sp>
    </p:spTree>
    <p:extLst>
      <p:ext uri="{BB962C8B-B14F-4D97-AF65-F5344CB8AC3E}">
        <p14:creationId xmlns:p14="http://schemas.microsoft.com/office/powerpoint/2010/main" val="1129260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id="{F47D8727-DE58-9713-D785-0456DE341B67}"/>
            </a:ext>
          </a:extLst>
        </p:cNvPr>
        <p:cNvGrpSpPr/>
        <p:nvPr/>
      </p:nvGrpSpPr>
      <p:grpSpPr>
        <a:xfrm>
          <a:off x="0" y="0"/>
          <a:ext cx="0" cy="0"/>
          <a:chOff x="0" y="0"/>
          <a:chExt cx="0" cy="0"/>
        </a:xfrm>
      </p:grpSpPr>
      <p:sp>
        <p:nvSpPr>
          <p:cNvPr id="4" name="Google Shape;1033;p59">
            <a:extLst>
              <a:ext uri="{FF2B5EF4-FFF2-40B4-BE49-F238E27FC236}">
                <a16:creationId xmlns:a16="http://schemas.microsoft.com/office/drawing/2014/main" id="{8CFEFFC9-76A6-4266-D288-6ED362F111D1}"/>
              </a:ext>
            </a:extLst>
          </p:cNvPr>
          <p:cNvSpPr txBox="1">
            <a:spLocks noGrp="1"/>
          </p:cNvSpPr>
          <p:nvPr>
            <p:ph type="title"/>
          </p:nvPr>
        </p:nvSpPr>
        <p:spPr>
          <a:xfrm>
            <a:off x="272997" y="-16933"/>
            <a:ext cx="1988451" cy="661132"/>
          </a:xfrm>
          <a:prstGeom prst="rect">
            <a:avLst/>
          </a:prstGeom>
        </p:spPr>
        <p:txBody>
          <a:bodyPr spcFirstLastPara="1" wrap="square" lIns="91425" tIns="91425" rIns="91425" bIns="91425" anchor="t" anchorCtr="0">
            <a:noAutofit/>
          </a:bodyPr>
          <a:lstStyle/>
          <a:p>
            <a:pPr>
              <a:lnSpc>
                <a:spcPct val="150000"/>
              </a:lnSpc>
            </a:pPr>
            <a:r>
              <a:rPr lang="en" sz="2200" dirty="0"/>
              <a:t>Câu 8:</a:t>
            </a:r>
            <a:endParaRPr sz="2200" dirty="0"/>
          </a:p>
        </p:txBody>
      </p:sp>
      <p:grpSp>
        <p:nvGrpSpPr>
          <p:cNvPr id="1537" name="Group 1536">
            <a:extLst>
              <a:ext uri="{FF2B5EF4-FFF2-40B4-BE49-F238E27FC236}">
                <a16:creationId xmlns:a16="http://schemas.microsoft.com/office/drawing/2014/main" id="{C98EDC60-6FD0-0996-99F2-913752C49653}"/>
              </a:ext>
            </a:extLst>
          </p:cNvPr>
          <p:cNvGrpSpPr/>
          <p:nvPr/>
        </p:nvGrpSpPr>
        <p:grpSpPr>
          <a:xfrm>
            <a:off x="438081" y="828716"/>
            <a:ext cx="4133919" cy="2821122"/>
            <a:chOff x="2562298" y="136491"/>
            <a:chExt cx="3108859" cy="2121587"/>
          </a:xfrm>
        </p:grpSpPr>
        <p:grpSp>
          <p:nvGrpSpPr>
            <p:cNvPr id="1259" name="Group 1258">
              <a:extLst>
                <a:ext uri="{FF2B5EF4-FFF2-40B4-BE49-F238E27FC236}">
                  <a16:creationId xmlns:a16="http://schemas.microsoft.com/office/drawing/2014/main" id="{B5E58398-CD77-B00E-A7CD-43402D442A6C}"/>
                </a:ext>
              </a:extLst>
            </p:cNvPr>
            <p:cNvGrpSpPr/>
            <p:nvPr/>
          </p:nvGrpSpPr>
          <p:grpSpPr>
            <a:xfrm>
              <a:off x="2562298" y="136491"/>
              <a:ext cx="3108859" cy="2121587"/>
              <a:chOff x="58393" y="1188379"/>
              <a:chExt cx="5209070" cy="3554841"/>
            </a:xfrm>
          </p:grpSpPr>
          <p:sp>
            <p:nvSpPr>
              <p:cNvPr id="1305" name="TextBox 1304">
                <a:extLst>
                  <a:ext uri="{FF2B5EF4-FFF2-40B4-BE49-F238E27FC236}">
                    <a16:creationId xmlns:a16="http://schemas.microsoft.com/office/drawing/2014/main" id="{EA376CA2-08EA-C3C0-6F19-BA21B346D0CA}"/>
                  </a:ext>
                </a:extLst>
              </p:cNvPr>
              <p:cNvSpPr txBox="1"/>
              <p:nvPr/>
            </p:nvSpPr>
            <p:spPr>
              <a:xfrm>
                <a:off x="58393" y="2914629"/>
                <a:ext cx="319270" cy="426605"/>
              </a:xfrm>
              <a:prstGeom prst="rect">
                <a:avLst/>
              </a:prstGeom>
              <a:noFill/>
            </p:spPr>
            <p:txBody>
              <a:bodyPr wrap="square">
                <a:spAutoFit/>
              </a:bodyPr>
              <a:lstStyle/>
              <a:p>
                <a:r>
                  <a:rPr lang="vi-VN" sz="1600" b="1" dirty="0">
                    <a:solidFill>
                      <a:srgbClr val="D35C27"/>
                    </a:solidFill>
                  </a:rPr>
                  <a:t>P</a:t>
                </a:r>
                <a:endParaRPr lang="en-US" sz="1600" dirty="0">
                  <a:solidFill>
                    <a:srgbClr val="D35C27"/>
                  </a:solidFill>
                </a:endParaRPr>
              </a:p>
            </p:txBody>
          </p:sp>
          <p:grpSp>
            <p:nvGrpSpPr>
              <p:cNvPr id="1306" name="Group 1305">
                <a:extLst>
                  <a:ext uri="{FF2B5EF4-FFF2-40B4-BE49-F238E27FC236}">
                    <a16:creationId xmlns:a16="http://schemas.microsoft.com/office/drawing/2014/main" id="{02BC61D7-64D1-8220-9E9B-7310A3CE4123}"/>
                  </a:ext>
                </a:extLst>
              </p:cNvPr>
              <p:cNvGrpSpPr/>
              <p:nvPr/>
            </p:nvGrpSpPr>
            <p:grpSpPr>
              <a:xfrm>
                <a:off x="377663" y="1246619"/>
                <a:ext cx="4636389" cy="3392676"/>
                <a:chOff x="149305" y="883103"/>
                <a:chExt cx="4354937" cy="3522581"/>
              </a:xfrm>
            </p:grpSpPr>
            <p:sp>
              <p:nvSpPr>
                <p:cNvPr id="1317" name="Rectangle 1316">
                  <a:extLst>
                    <a:ext uri="{FF2B5EF4-FFF2-40B4-BE49-F238E27FC236}">
                      <a16:creationId xmlns:a16="http://schemas.microsoft.com/office/drawing/2014/main" id="{487E5F9E-198E-AC32-D3B2-83E570517138}"/>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cxnSp>
              <p:nvCxnSpPr>
                <p:cNvPr id="1318" name="Straight Connector 1317">
                  <a:extLst>
                    <a:ext uri="{FF2B5EF4-FFF2-40B4-BE49-F238E27FC236}">
                      <a16:creationId xmlns:a16="http://schemas.microsoft.com/office/drawing/2014/main" id="{6FF9F340-152F-318B-4EB1-4172622985F8}"/>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319" name="Rectangle 1318">
                  <a:extLst>
                    <a:ext uri="{FF2B5EF4-FFF2-40B4-BE49-F238E27FC236}">
                      <a16:creationId xmlns:a16="http://schemas.microsoft.com/office/drawing/2014/main" id="{AFDE936A-EE16-543B-3D57-042DCB38806B}"/>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dirty="0"/>
                </a:p>
              </p:txBody>
            </p:sp>
          </p:grpSp>
          <p:sp>
            <p:nvSpPr>
              <p:cNvPr id="1307" name="TextBox 1306">
                <a:extLst>
                  <a:ext uri="{FF2B5EF4-FFF2-40B4-BE49-F238E27FC236}">
                    <a16:creationId xmlns:a16="http://schemas.microsoft.com/office/drawing/2014/main" id="{B50E5733-E9DB-6FE7-AA8B-4DA7C9C2122C}"/>
                  </a:ext>
                </a:extLst>
              </p:cNvPr>
              <p:cNvSpPr txBox="1"/>
              <p:nvPr/>
            </p:nvSpPr>
            <p:spPr>
              <a:xfrm>
                <a:off x="4948193" y="2891153"/>
                <a:ext cx="319270" cy="426605"/>
              </a:xfrm>
              <a:prstGeom prst="rect">
                <a:avLst/>
              </a:prstGeom>
              <a:noFill/>
            </p:spPr>
            <p:txBody>
              <a:bodyPr wrap="square">
                <a:spAutoFit/>
              </a:bodyPr>
              <a:lstStyle/>
              <a:p>
                <a:r>
                  <a:rPr lang="en-US" sz="1600" b="1" dirty="0">
                    <a:solidFill>
                      <a:srgbClr val="D35C27"/>
                    </a:solidFill>
                  </a:rPr>
                  <a:t>Q</a:t>
                </a:r>
                <a:endParaRPr lang="en-US" sz="1600" dirty="0">
                  <a:solidFill>
                    <a:srgbClr val="D35C27"/>
                  </a:solidFill>
                </a:endParaRPr>
              </a:p>
            </p:txBody>
          </p:sp>
          <p:sp>
            <p:nvSpPr>
              <p:cNvPr id="1308" name="TextBox 1307">
                <a:extLst>
                  <a:ext uri="{FF2B5EF4-FFF2-40B4-BE49-F238E27FC236}">
                    <a16:creationId xmlns:a16="http://schemas.microsoft.com/office/drawing/2014/main" id="{8AA06B77-DD56-FB0C-F805-4C0B6BD6FC1A}"/>
                  </a:ext>
                </a:extLst>
              </p:cNvPr>
              <p:cNvSpPr txBox="1"/>
              <p:nvPr/>
            </p:nvSpPr>
            <p:spPr>
              <a:xfrm>
                <a:off x="377661" y="3143767"/>
                <a:ext cx="991931" cy="36996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200" dirty="0" err="1"/>
                  <a:t>Nước</a:t>
                </a:r>
                <a:endParaRPr lang="en-US" sz="1200" dirty="0"/>
              </a:p>
            </p:txBody>
          </p:sp>
          <p:sp>
            <p:nvSpPr>
              <p:cNvPr id="1309" name="TextBox 1308">
                <a:extLst>
                  <a:ext uri="{FF2B5EF4-FFF2-40B4-BE49-F238E27FC236}">
                    <a16:creationId xmlns:a16="http://schemas.microsoft.com/office/drawing/2014/main" id="{D5F66B62-F81F-2BEF-2F8B-BE0194A1E9A5}"/>
                  </a:ext>
                </a:extLst>
              </p:cNvPr>
              <p:cNvSpPr txBox="1"/>
              <p:nvPr/>
            </p:nvSpPr>
            <p:spPr>
              <a:xfrm>
                <a:off x="377663" y="2699527"/>
                <a:ext cx="1497908" cy="36996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200" dirty="0" err="1"/>
                  <a:t>Không</a:t>
                </a:r>
                <a:r>
                  <a:rPr lang="en-US" sz="1200" dirty="0"/>
                  <a:t> </a:t>
                </a:r>
                <a:r>
                  <a:rPr lang="en-US" sz="1200" dirty="0" err="1"/>
                  <a:t>khí</a:t>
                </a:r>
                <a:endParaRPr lang="en-US" sz="1200" dirty="0"/>
              </a:p>
            </p:txBody>
          </p:sp>
          <p:sp>
            <p:nvSpPr>
              <p:cNvPr id="1310" name="TextBox 1309">
                <a:extLst>
                  <a:ext uri="{FF2B5EF4-FFF2-40B4-BE49-F238E27FC236}">
                    <a16:creationId xmlns:a16="http://schemas.microsoft.com/office/drawing/2014/main" id="{A9CD00DC-2D45-2C47-2B66-C778B73186B3}"/>
                  </a:ext>
                </a:extLst>
              </p:cNvPr>
              <p:cNvSpPr txBox="1"/>
              <p:nvPr/>
            </p:nvSpPr>
            <p:spPr>
              <a:xfrm>
                <a:off x="2454324" y="3028536"/>
                <a:ext cx="319272" cy="504171"/>
              </a:xfrm>
              <a:prstGeom prst="rect">
                <a:avLst/>
              </a:prstGeom>
              <a:noFill/>
            </p:spPr>
            <p:txBody>
              <a:bodyPr wrap="square">
                <a:spAutoFit/>
              </a:bodyPr>
              <a:lstStyle/>
              <a:p>
                <a:r>
                  <a:rPr lang="en-US" sz="2000" b="1" dirty="0">
                    <a:solidFill>
                      <a:srgbClr val="0E2A47"/>
                    </a:solidFill>
                  </a:rPr>
                  <a:t>I</a:t>
                </a:r>
                <a:endParaRPr lang="en-US" sz="2000" dirty="0">
                  <a:solidFill>
                    <a:srgbClr val="0E2A47"/>
                  </a:solidFill>
                </a:endParaRPr>
              </a:p>
            </p:txBody>
          </p:sp>
          <p:sp>
            <p:nvSpPr>
              <p:cNvPr id="1311" name="TextBox 1310">
                <a:extLst>
                  <a:ext uri="{FF2B5EF4-FFF2-40B4-BE49-F238E27FC236}">
                    <a16:creationId xmlns:a16="http://schemas.microsoft.com/office/drawing/2014/main" id="{50325F41-14B1-E292-6901-389750ADEEE8}"/>
                  </a:ext>
                </a:extLst>
              </p:cNvPr>
              <p:cNvSpPr txBox="1"/>
              <p:nvPr/>
            </p:nvSpPr>
            <p:spPr>
              <a:xfrm>
                <a:off x="696931" y="1582874"/>
                <a:ext cx="319272" cy="504171"/>
              </a:xfrm>
              <a:prstGeom prst="rect">
                <a:avLst/>
              </a:prstGeom>
              <a:noFill/>
            </p:spPr>
            <p:txBody>
              <a:bodyPr wrap="square">
                <a:spAutoFit/>
              </a:bodyPr>
              <a:lstStyle/>
              <a:p>
                <a:r>
                  <a:rPr lang="en-US" sz="2000" b="1" dirty="0">
                    <a:solidFill>
                      <a:srgbClr val="0E2A47"/>
                    </a:solidFill>
                  </a:rPr>
                  <a:t>S</a:t>
                </a:r>
                <a:endParaRPr lang="en-US" sz="2000" dirty="0">
                  <a:solidFill>
                    <a:srgbClr val="0E2A47"/>
                  </a:solidFill>
                </a:endParaRPr>
              </a:p>
            </p:txBody>
          </p:sp>
          <p:sp>
            <p:nvSpPr>
              <p:cNvPr id="1312" name="TextBox 1311">
                <a:extLst>
                  <a:ext uri="{FF2B5EF4-FFF2-40B4-BE49-F238E27FC236}">
                    <a16:creationId xmlns:a16="http://schemas.microsoft.com/office/drawing/2014/main" id="{31CF1ABD-BF50-2423-1573-97E1AC4CA2DC}"/>
                  </a:ext>
                </a:extLst>
              </p:cNvPr>
              <p:cNvSpPr txBox="1"/>
              <p:nvPr/>
            </p:nvSpPr>
            <p:spPr>
              <a:xfrm>
                <a:off x="3621200" y="4239049"/>
                <a:ext cx="319272" cy="504171"/>
              </a:xfrm>
              <a:prstGeom prst="rect">
                <a:avLst/>
              </a:prstGeom>
              <a:noFill/>
            </p:spPr>
            <p:txBody>
              <a:bodyPr wrap="square">
                <a:spAutoFit/>
              </a:bodyPr>
              <a:lstStyle/>
              <a:p>
                <a:r>
                  <a:rPr lang="en-US" sz="2000" b="1" dirty="0">
                    <a:solidFill>
                      <a:srgbClr val="0E2A47"/>
                    </a:solidFill>
                  </a:rPr>
                  <a:t>R</a:t>
                </a:r>
                <a:endParaRPr lang="en-US" sz="2000" dirty="0">
                  <a:solidFill>
                    <a:srgbClr val="0E2A47"/>
                  </a:solidFill>
                </a:endParaRPr>
              </a:p>
            </p:txBody>
          </p:sp>
          <p:sp>
            <p:nvSpPr>
              <p:cNvPr id="1313" name="TextBox 1312">
                <a:extLst>
                  <a:ext uri="{FF2B5EF4-FFF2-40B4-BE49-F238E27FC236}">
                    <a16:creationId xmlns:a16="http://schemas.microsoft.com/office/drawing/2014/main" id="{E407A4FF-33DC-43B0-2D1C-475E6A58E0D3}"/>
                  </a:ext>
                </a:extLst>
              </p:cNvPr>
              <p:cNvSpPr txBox="1"/>
              <p:nvPr/>
            </p:nvSpPr>
            <p:spPr>
              <a:xfrm>
                <a:off x="2423332" y="1188379"/>
                <a:ext cx="319270" cy="426605"/>
              </a:xfrm>
              <a:prstGeom prst="rect">
                <a:avLst/>
              </a:prstGeom>
              <a:noFill/>
            </p:spPr>
            <p:txBody>
              <a:bodyPr wrap="square">
                <a:spAutoFit/>
              </a:bodyPr>
              <a:lstStyle/>
              <a:p>
                <a:r>
                  <a:rPr lang="en-US" sz="1600" b="1" dirty="0">
                    <a:solidFill>
                      <a:srgbClr val="0E2A47"/>
                    </a:solidFill>
                  </a:rPr>
                  <a:t>N</a:t>
                </a:r>
                <a:endParaRPr lang="en-US" sz="1600" dirty="0">
                  <a:solidFill>
                    <a:srgbClr val="0E2A47"/>
                  </a:solidFill>
                </a:endParaRPr>
              </a:p>
            </p:txBody>
          </p:sp>
          <p:sp>
            <p:nvSpPr>
              <p:cNvPr id="1314" name="TextBox 1313">
                <a:extLst>
                  <a:ext uri="{FF2B5EF4-FFF2-40B4-BE49-F238E27FC236}">
                    <a16:creationId xmlns:a16="http://schemas.microsoft.com/office/drawing/2014/main" id="{8E8EB7CC-B9FE-D485-2800-5494596137B1}"/>
                  </a:ext>
                </a:extLst>
              </p:cNvPr>
              <p:cNvSpPr txBox="1"/>
              <p:nvPr/>
            </p:nvSpPr>
            <p:spPr>
              <a:xfrm>
                <a:off x="2274665" y="4239049"/>
                <a:ext cx="628371" cy="426605"/>
              </a:xfrm>
              <a:prstGeom prst="rect">
                <a:avLst/>
              </a:prstGeom>
              <a:noFill/>
            </p:spPr>
            <p:txBody>
              <a:bodyPr wrap="square">
                <a:spAutoFit/>
              </a:bodyPr>
              <a:lstStyle/>
              <a:p>
                <a:r>
                  <a:rPr lang="en-US" sz="1600" b="1" dirty="0">
                    <a:solidFill>
                      <a:srgbClr val="0E2A47"/>
                    </a:solidFill>
                  </a:rPr>
                  <a:t>N’</a:t>
                </a:r>
                <a:endParaRPr lang="en-US" sz="1600" dirty="0">
                  <a:solidFill>
                    <a:srgbClr val="0E2A47"/>
                  </a:solidFill>
                </a:endParaRPr>
              </a:p>
            </p:txBody>
          </p:sp>
        </p:grpSp>
        <p:cxnSp>
          <p:nvCxnSpPr>
            <p:cNvPr id="1260" name="Straight Connector 1259">
              <a:extLst>
                <a:ext uri="{FF2B5EF4-FFF2-40B4-BE49-F238E27FC236}">
                  <a16:creationId xmlns:a16="http://schemas.microsoft.com/office/drawing/2014/main" id="{08726043-09D0-A188-53E9-5FDBFF722A01}"/>
                </a:ext>
              </a:extLst>
            </p:cNvPr>
            <p:cNvCxnSpPr>
              <a:cxnSpLocks/>
            </p:cNvCxnSpPr>
            <p:nvPr/>
          </p:nvCxnSpPr>
          <p:spPr>
            <a:xfrm>
              <a:off x="4205404" y="216727"/>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261" name="Group 1260">
              <a:extLst>
                <a:ext uri="{FF2B5EF4-FFF2-40B4-BE49-F238E27FC236}">
                  <a16:creationId xmlns:a16="http://schemas.microsoft.com/office/drawing/2014/main" id="{4179BD7F-9BE0-7AFF-A885-D77F8F2DC232}"/>
                </a:ext>
              </a:extLst>
            </p:cNvPr>
            <p:cNvGrpSpPr/>
            <p:nvPr/>
          </p:nvGrpSpPr>
          <p:grpSpPr>
            <a:xfrm rot="21144240">
              <a:off x="3284505" y="509514"/>
              <a:ext cx="869042" cy="842281"/>
              <a:chOff x="1022287" y="1484770"/>
              <a:chExt cx="1456130" cy="1411289"/>
            </a:xfrm>
          </p:grpSpPr>
          <p:cxnSp>
            <p:nvCxnSpPr>
              <p:cNvPr id="1303" name="Straight Connector 1302">
                <a:extLst>
                  <a:ext uri="{FF2B5EF4-FFF2-40B4-BE49-F238E27FC236}">
                    <a16:creationId xmlns:a16="http://schemas.microsoft.com/office/drawing/2014/main" id="{4CF52E8C-574D-1989-2525-3F80387EF8C8}"/>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4" name="Straight Arrow Connector 1303">
                <a:extLst>
                  <a:ext uri="{FF2B5EF4-FFF2-40B4-BE49-F238E27FC236}">
                    <a16:creationId xmlns:a16="http://schemas.microsoft.com/office/drawing/2014/main" id="{2E7B6FC1-22BF-2C41-8244-91F98FA30791}"/>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2" name="Group 1261">
              <a:extLst>
                <a:ext uri="{FF2B5EF4-FFF2-40B4-BE49-F238E27FC236}">
                  <a16:creationId xmlns:a16="http://schemas.microsoft.com/office/drawing/2014/main" id="{370B4360-B350-0C94-B924-3FC1997AC885}"/>
                </a:ext>
              </a:extLst>
            </p:cNvPr>
            <p:cNvGrpSpPr/>
            <p:nvPr/>
          </p:nvGrpSpPr>
          <p:grpSpPr>
            <a:xfrm rot="1085472">
              <a:off x="4066431" y="1378098"/>
              <a:ext cx="737067" cy="714369"/>
              <a:chOff x="1022287" y="1484770"/>
              <a:chExt cx="1456130" cy="1411289"/>
            </a:xfrm>
          </p:grpSpPr>
          <p:cxnSp>
            <p:nvCxnSpPr>
              <p:cNvPr id="1301" name="Straight Connector 1300">
                <a:extLst>
                  <a:ext uri="{FF2B5EF4-FFF2-40B4-BE49-F238E27FC236}">
                    <a16:creationId xmlns:a16="http://schemas.microsoft.com/office/drawing/2014/main" id="{39F8B943-A7AE-11F0-ECC1-18220403BB5B}"/>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2" name="Straight Arrow Connector 1301">
                <a:extLst>
                  <a:ext uri="{FF2B5EF4-FFF2-40B4-BE49-F238E27FC236}">
                    <a16:creationId xmlns:a16="http://schemas.microsoft.com/office/drawing/2014/main" id="{91834B16-764D-B0B8-F744-51EC98EBB2B8}"/>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36" name="Google Shape;1033;p59">
            <a:extLst>
              <a:ext uri="{FF2B5EF4-FFF2-40B4-BE49-F238E27FC236}">
                <a16:creationId xmlns:a16="http://schemas.microsoft.com/office/drawing/2014/main" id="{597F0837-9F52-B6AF-04DD-8A69665F8666}"/>
              </a:ext>
            </a:extLst>
          </p:cNvPr>
          <p:cNvSpPr txBox="1">
            <a:spLocks/>
          </p:cNvSpPr>
          <p:nvPr/>
        </p:nvSpPr>
        <p:spPr>
          <a:xfrm>
            <a:off x="1781645" y="3664369"/>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1 - </a:t>
            </a:r>
            <a:r>
              <a:rPr lang="en-US" sz="2000" dirty="0" err="1">
                <a:solidFill>
                  <a:schemeClr val="accent6"/>
                </a:solidFill>
              </a:rPr>
              <a:t>Đúng</a:t>
            </a:r>
            <a:endParaRPr lang="vi-VN" sz="2000" dirty="0">
              <a:solidFill>
                <a:schemeClr val="accent6"/>
              </a:solidFil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B9BC6F5-A210-E702-114A-0AB968BF0E6E}"/>
                  </a:ext>
                </a:extLst>
              </p:cNvPr>
              <p:cNvSpPr txBox="1"/>
              <p:nvPr/>
            </p:nvSpPr>
            <p:spPr>
              <a:xfrm>
                <a:off x="4572000" y="935408"/>
                <a:ext cx="2742232" cy="8416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21</m:t>
                          </m:r>
                        </m:sub>
                      </m:sSub>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m:t>
                              </m:r>
                            </m:sub>
                          </m:sSub>
                        </m:num>
                        <m:den>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1</m:t>
                              </m:r>
                            </m:sub>
                          </m:sSub>
                        </m:den>
                      </m:f>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𝑖</m:t>
                              </m:r>
                            </m:e>
                          </m:func>
                        </m:num>
                        <m:den>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𝑟</m:t>
                              </m:r>
                            </m:e>
                          </m:func>
                        </m:den>
                      </m:f>
                    </m:oMath>
                  </m:oMathPara>
                </a14:m>
                <a:endParaRPr lang="en-US" sz="2400" dirty="0">
                  <a:solidFill>
                    <a:srgbClr val="0E2A47"/>
                  </a:solidFill>
                </a:endParaRPr>
              </a:p>
            </p:txBody>
          </p:sp>
        </mc:Choice>
        <mc:Fallback xmlns="">
          <p:sp>
            <p:nvSpPr>
              <p:cNvPr id="5" name="TextBox 4">
                <a:extLst>
                  <a:ext uri="{FF2B5EF4-FFF2-40B4-BE49-F238E27FC236}">
                    <a16:creationId xmlns:a16="http://schemas.microsoft.com/office/drawing/2014/main" id="{7B9BC6F5-A210-E702-114A-0AB968BF0E6E}"/>
                  </a:ext>
                </a:extLst>
              </p:cNvPr>
              <p:cNvSpPr txBox="1">
                <a:spLocks noRot="1" noChangeAspect="1" noMove="1" noResize="1" noEditPoints="1" noAdjustHandles="1" noChangeArrowheads="1" noChangeShapeType="1" noTextEdit="1"/>
              </p:cNvSpPr>
              <p:nvPr/>
            </p:nvSpPr>
            <p:spPr>
              <a:xfrm>
                <a:off x="4572000" y="935408"/>
                <a:ext cx="2742232" cy="841641"/>
              </a:xfrm>
              <a:prstGeom prst="rect">
                <a:avLst/>
              </a:prstGeom>
              <a:blipFill>
                <a:blip r:embed="rId3"/>
                <a:stretch>
                  <a:fillRect/>
                </a:stretch>
              </a:blipFill>
            </p:spPr>
            <p:txBody>
              <a:bodyPr/>
              <a:lstStyle/>
              <a:p>
                <a:r>
                  <a:rPr lang="en-US">
                    <a:noFill/>
                  </a:rPr>
                  <a:t> </a:t>
                </a:r>
              </a:p>
            </p:txBody>
          </p:sp>
        </mc:Fallback>
      </mc:AlternateContent>
      <p:sp>
        <p:nvSpPr>
          <p:cNvPr id="8" name="Google Shape;1088;p59">
            <a:extLst>
              <a:ext uri="{FF2B5EF4-FFF2-40B4-BE49-F238E27FC236}">
                <a16:creationId xmlns:a16="http://schemas.microsoft.com/office/drawing/2014/main" id="{B24F91BE-B962-2C1B-D781-F747EC34ED32}"/>
              </a:ext>
            </a:extLst>
          </p:cNvPr>
          <p:cNvSpPr txBox="1"/>
          <p:nvPr/>
        </p:nvSpPr>
        <p:spPr>
          <a:xfrm flipH="1">
            <a:off x="4800625"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1</a:t>
            </a:r>
            <a:r>
              <a:rPr lang="en-US" sz="2000" dirty="0">
                <a:solidFill>
                  <a:schemeClr val="dk1"/>
                </a:solidFill>
                <a:latin typeface="+mn-lt"/>
                <a:ea typeface="Quicksand"/>
                <a:cs typeface="Quicksand"/>
                <a:sym typeface="Quicksand"/>
              </a:rPr>
              <a:t> = 1,00293 </a:t>
            </a:r>
            <a:endParaRPr lang="en-US" sz="1800" dirty="0">
              <a:solidFill>
                <a:schemeClr val="dk1"/>
              </a:solidFill>
              <a:latin typeface="+mn-lt"/>
              <a:cs typeface="Arial" panose="020B0604020202020204" pitchFamily="34" charset="0"/>
              <a:sym typeface="Quicksand Medium"/>
            </a:endParaRPr>
          </a:p>
        </p:txBody>
      </p:sp>
      <p:sp>
        <p:nvSpPr>
          <p:cNvPr id="9" name="Google Shape;1088;p59">
            <a:extLst>
              <a:ext uri="{FF2B5EF4-FFF2-40B4-BE49-F238E27FC236}">
                <a16:creationId xmlns:a16="http://schemas.microsoft.com/office/drawing/2014/main" id="{25D07A1B-1E45-65DB-D153-C1CA3A211030}"/>
              </a:ext>
            </a:extLst>
          </p:cNvPr>
          <p:cNvSpPr txBox="1"/>
          <p:nvPr/>
        </p:nvSpPr>
        <p:spPr>
          <a:xfrm flipH="1">
            <a:off x="6695780"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 1,333 </a:t>
            </a:r>
            <a:endParaRPr lang="en-US" sz="1800" dirty="0">
              <a:solidFill>
                <a:schemeClr val="dk1"/>
              </a:solidFill>
              <a:latin typeface="+mn-lt"/>
              <a:cs typeface="Arial" panose="020B0604020202020204" pitchFamily="34" charset="0"/>
              <a:sym typeface="Quicksand Medium"/>
            </a:endParaRPr>
          </a:p>
        </p:txBody>
      </p:sp>
      <p:sp>
        <p:nvSpPr>
          <p:cNvPr id="10" name="Google Shape;1088;p59">
            <a:extLst>
              <a:ext uri="{FF2B5EF4-FFF2-40B4-BE49-F238E27FC236}">
                <a16:creationId xmlns:a16="http://schemas.microsoft.com/office/drawing/2014/main" id="{6F99A1A0-C2BD-67D9-F868-E452F622C008}"/>
              </a:ext>
            </a:extLst>
          </p:cNvPr>
          <p:cNvSpPr txBox="1"/>
          <p:nvPr/>
        </p:nvSpPr>
        <p:spPr>
          <a:xfrm flipH="1">
            <a:off x="4800623" y="2640379"/>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&gt; n</a:t>
            </a:r>
            <a:r>
              <a:rPr lang="en-US" sz="2000" baseline="-25000" dirty="0">
                <a:solidFill>
                  <a:schemeClr val="dk1"/>
                </a:solidFill>
                <a:latin typeface="+mn-lt"/>
                <a:ea typeface="Quicksand"/>
                <a:cs typeface="Quicksand"/>
                <a:sym typeface="Quicksand"/>
              </a:rPr>
              <a:t>1 </a:t>
            </a:r>
            <a:r>
              <a:rPr lang="en-US" sz="2000" baseline="-25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baseline="-25000" dirty="0">
                <a:solidFill>
                  <a:schemeClr val="dk1"/>
                </a:solidFill>
                <a:latin typeface="+mn-lt"/>
                <a:ea typeface="Quicksand"/>
                <a:cs typeface="Quicksand"/>
                <a:sym typeface="Quicksand"/>
              </a:rPr>
              <a:t> </a:t>
            </a:r>
            <a:r>
              <a:rPr lang="en-US" sz="2000" dirty="0">
                <a:solidFill>
                  <a:schemeClr val="dk1"/>
                </a:solidFill>
                <a:latin typeface="+mn-lt"/>
                <a:ea typeface="Quicksand"/>
                <a:cs typeface="Quicksand"/>
                <a:sym typeface="Quicksand"/>
              </a:rPr>
              <a:t>sin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&gt; sin r </a:t>
            </a:r>
            <a:r>
              <a:rPr lang="en-US" sz="2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&gt; r </a:t>
            </a:r>
            <a:endParaRPr lang="en-US" sz="1800" dirty="0">
              <a:solidFill>
                <a:schemeClr val="dk1"/>
              </a:solidFill>
              <a:latin typeface="+mn-lt"/>
              <a:cs typeface="Arial" panose="020B0604020202020204" pitchFamily="34" charset="0"/>
              <a:sym typeface="Quicksand Medium"/>
            </a:endParaRPr>
          </a:p>
        </p:txBody>
      </p:sp>
      <p:sp>
        <p:nvSpPr>
          <p:cNvPr id="11" name="Google Shape;1088;p59">
            <a:extLst>
              <a:ext uri="{FF2B5EF4-FFF2-40B4-BE49-F238E27FC236}">
                <a16:creationId xmlns:a16="http://schemas.microsoft.com/office/drawing/2014/main" id="{122E702E-D235-D97A-048E-F92B4F9424C5}"/>
              </a:ext>
            </a:extLst>
          </p:cNvPr>
          <p:cNvSpPr txBox="1"/>
          <p:nvPr/>
        </p:nvSpPr>
        <p:spPr>
          <a:xfrm flipH="1">
            <a:off x="4780394" y="3204712"/>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khúc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xạ</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nhỏ</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hơn</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tới</a:t>
            </a:r>
            <a:endParaRPr lang="en-US" sz="1800" dirty="0">
              <a:solidFill>
                <a:schemeClr val="dk1"/>
              </a:solidFill>
              <a:latin typeface="+mn-lt"/>
              <a:cs typeface="Arial" panose="020B0604020202020204" pitchFamily="34" charset="0"/>
              <a:sym typeface="Quicksand Medium"/>
            </a:endParaRPr>
          </a:p>
        </p:txBody>
      </p:sp>
      <p:sp>
        <p:nvSpPr>
          <p:cNvPr id="13" name="Arrow: Notched Right 12">
            <a:extLst>
              <a:ext uri="{FF2B5EF4-FFF2-40B4-BE49-F238E27FC236}">
                <a16:creationId xmlns:a16="http://schemas.microsoft.com/office/drawing/2014/main" id="{F30D3369-2F3C-DB62-C1CB-A98A8B94380B}"/>
              </a:ext>
            </a:extLst>
          </p:cNvPr>
          <p:cNvSpPr/>
          <p:nvPr/>
        </p:nvSpPr>
        <p:spPr>
          <a:xfrm>
            <a:off x="260505" y="4268565"/>
            <a:ext cx="991301" cy="539829"/>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dirty="0">
              <a:latin typeface="Fira Sans Condensed Medium" panose="020B0603050000020004" pitchFamily="34" charset="0"/>
            </a:endParaRPr>
          </a:p>
        </p:txBody>
      </p:sp>
      <p:sp>
        <p:nvSpPr>
          <p:cNvPr id="14" name="TextBox 13">
            <a:extLst>
              <a:ext uri="{FF2B5EF4-FFF2-40B4-BE49-F238E27FC236}">
                <a16:creationId xmlns:a16="http://schemas.microsoft.com/office/drawing/2014/main" id="{EBEA790A-ABE6-A145-B932-0A4C5DE0F498}"/>
              </a:ext>
            </a:extLst>
          </p:cNvPr>
          <p:cNvSpPr txBox="1"/>
          <p:nvPr/>
        </p:nvSpPr>
        <p:spPr>
          <a:xfrm>
            <a:off x="1476023" y="4276480"/>
            <a:ext cx="5569354" cy="461665"/>
          </a:xfrm>
          <a:custGeom>
            <a:avLst/>
            <a:gdLst>
              <a:gd name="connsiteX0" fmla="*/ 0 w 4924034"/>
              <a:gd name="connsiteY0" fmla="*/ 0 h 781176"/>
              <a:gd name="connsiteX1" fmla="*/ 467783 w 4924034"/>
              <a:gd name="connsiteY1" fmla="*/ 0 h 781176"/>
              <a:gd name="connsiteX2" fmla="*/ 984807 w 4924034"/>
              <a:gd name="connsiteY2" fmla="*/ 0 h 781176"/>
              <a:gd name="connsiteX3" fmla="*/ 1649551 w 4924034"/>
              <a:gd name="connsiteY3" fmla="*/ 0 h 781176"/>
              <a:gd name="connsiteX4" fmla="*/ 2215815 w 4924034"/>
              <a:gd name="connsiteY4" fmla="*/ 0 h 781176"/>
              <a:gd name="connsiteX5" fmla="*/ 2732839 w 4924034"/>
              <a:gd name="connsiteY5" fmla="*/ 0 h 781176"/>
              <a:gd name="connsiteX6" fmla="*/ 3397583 w 4924034"/>
              <a:gd name="connsiteY6" fmla="*/ 0 h 781176"/>
              <a:gd name="connsiteX7" fmla="*/ 4062328 w 4924034"/>
              <a:gd name="connsiteY7" fmla="*/ 0 h 781176"/>
              <a:gd name="connsiteX8" fmla="*/ 4924034 w 4924034"/>
              <a:gd name="connsiteY8" fmla="*/ 0 h 781176"/>
              <a:gd name="connsiteX9" fmla="*/ 4924034 w 4924034"/>
              <a:gd name="connsiteY9" fmla="*/ 382776 h 781176"/>
              <a:gd name="connsiteX10" fmla="*/ 4924034 w 4924034"/>
              <a:gd name="connsiteY10" fmla="*/ 781176 h 781176"/>
              <a:gd name="connsiteX11" fmla="*/ 4308530 w 4924034"/>
              <a:gd name="connsiteY11" fmla="*/ 781176 h 781176"/>
              <a:gd name="connsiteX12" fmla="*/ 3693026 w 4924034"/>
              <a:gd name="connsiteY12" fmla="*/ 781176 h 781176"/>
              <a:gd name="connsiteX13" fmla="*/ 2979041 w 4924034"/>
              <a:gd name="connsiteY13" fmla="*/ 781176 h 781176"/>
              <a:gd name="connsiteX14" fmla="*/ 2412777 w 4924034"/>
              <a:gd name="connsiteY14" fmla="*/ 781176 h 781176"/>
              <a:gd name="connsiteX15" fmla="*/ 1797272 w 4924034"/>
              <a:gd name="connsiteY15" fmla="*/ 781176 h 781176"/>
              <a:gd name="connsiteX16" fmla="*/ 1181768 w 4924034"/>
              <a:gd name="connsiteY16" fmla="*/ 781176 h 781176"/>
              <a:gd name="connsiteX17" fmla="*/ 615504 w 4924034"/>
              <a:gd name="connsiteY17" fmla="*/ 781176 h 781176"/>
              <a:gd name="connsiteX18" fmla="*/ 0 w 4924034"/>
              <a:gd name="connsiteY18" fmla="*/ 781176 h 781176"/>
              <a:gd name="connsiteX19" fmla="*/ 0 w 4924034"/>
              <a:gd name="connsiteY19" fmla="*/ 374964 h 781176"/>
              <a:gd name="connsiteX20" fmla="*/ 0 w 4924034"/>
              <a:gd name="connsiteY20" fmla="*/ 0 h 78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034" h="781176" extrusionOk="0">
                <a:moveTo>
                  <a:pt x="0" y="0"/>
                </a:moveTo>
                <a:cubicBezTo>
                  <a:pt x="131968" y="7462"/>
                  <a:pt x="239376" y="11946"/>
                  <a:pt x="467783" y="0"/>
                </a:cubicBezTo>
                <a:cubicBezTo>
                  <a:pt x="696190" y="-11946"/>
                  <a:pt x="869420" y="-20011"/>
                  <a:pt x="984807" y="0"/>
                </a:cubicBezTo>
                <a:cubicBezTo>
                  <a:pt x="1100194" y="20011"/>
                  <a:pt x="1483423" y="-30387"/>
                  <a:pt x="1649551" y="0"/>
                </a:cubicBezTo>
                <a:cubicBezTo>
                  <a:pt x="1815679" y="30387"/>
                  <a:pt x="1947181" y="-11194"/>
                  <a:pt x="2215815" y="0"/>
                </a:cubicBezTo>
                <a:cubicBezTo>
                  <a:pt x="2484449" y="11194"/>
                  <a:pt x="2592246" y="24943"/>
                  <a:pt x="2732839" y="0"/>
                </a:cubicBezTo>
                <a:cubicBezTo>
                  <a:pt x="2873432" y="-24943"/>
                  <a:pt x="3079735" y="17194"/>
                  <a:pt x="3397583" y="0"/>
                </a:cubicBezTo>
                <a:cubicBezTo>
                  <a:pt x="3715431" y="-17194"/>
                  <a:pt x="3779916" y="13725"/>
                  <a:pt x="4062328" y="0"/>
                </a:cubicBezTo>
                <a:cubicBezTo>
                  <a:pt x="4344740" y="-13725"/>
                  <a:pt x="4664671" y="24342"/>
                  <a:pt x="4924034" y="0"/>
                </a:cubicBezTo>
                <a:cubicBezTo>
                  <a:pt x="4918355" y="131040"/>
                  <a:pt x="4925738" y="248979"/>
                  <a:pt x="4924034" y="382776"/>
                </a:cubicBezTo>
                <a:cubicBezTo>
                  <a:pt x="4922330" y="516573"/>
                  <a:pt x="4914282" y="635551"/>
                  <a:pt x="4924034" y="781176"/>
                </a:cubicBezTo>
                <a:cubicBezTo>
                  <a:pt x="4789884" y="763071"/>
                  <a:pt x="4516311" y="804917"/>
                  <a:pt x="4308530" y="781176"/>
                </a:cubicBezTo>
                <a:cubicBezTo>
                  <a:pt x="4100749" y="757435"/>
                  <a:pt x="3891528" y="755156"/>
                  <a:pt x="3693026" y="781176"/>
                </a:cubicBezTo>
                <a:cubicBezTo>
                  <a:pt x="3494524" y="807196"/>
                  <a:pt x="3134295" y="812936"/>
                  <a:pt x="2979041" y="781176"/>
                </a:cubicBezTo>
                <a:cubicBezTo>
                  <a:pt x="2823787" y="749416"/>
                  <a:pt x="2592260" y="760950"/>
                  <a:pt x="2412777" y="781176"/>
                </a:cubicBezTo>
                <a:cubicBezTo>
                  <a:pt x="2233294" y="801402"/>
                  <a:pt x="2041832" y="800723"/>
                  <a:pt x="1797272" y="781176"/>
                </a:cubicBezTo>
                <a:cubicBezTo>
                  <a:pt x="1552713" y="761629"/>
                  <a:pt x="1478561" y="775861"/>
                  <a:pt x="1181768" y="781176"/>
                </a:cubicBezTo>
                <a:cubicBezTo>
                  <a:pt x="884975" y="786491"/>
                  <a:pt x="880215" y="768636"/>
                  <a:pt x="615504" y="781176"/>
                </a:cubicBezTo>
                <a:cubicBezTo>
                  <a:pt x="350793" y="793716"/>
                  <a:pt x="253819" y="779081"/>
                  <a:pt x="0" y="781176"/>
                </a:cubicBezTo>
                <a:cubicBezTo>
                  <a:pt x="-2128" y="610217"/>
                  <a:pt x="20252" y="547123"/>
                  <a:pt x="0" y="374964"/>
                </a:cubicBezTo>
                <a:cubicBezTo>
                  <a:pt x="-20252" y="202805"/>
                  <a:pt x="-14110" y="167452"/>
                  <a:pt x="0" y="0"/>
                </a:cubicBezTo>
                <a:close/>
              </a:path>
            </a:pathLst>
          </a:custGeom>
          <a:noFill/>
          <a:ln w="19050">
            <a:solidFill>
              <a:srgbClr val="D35C27"/>
            </a:solidFill>
            <a:extLst>
              <a:ext uri="{C807C97D-BFC1-408E-A445-0C87EB9F89A2}">
                <ask:lineSketchStyleProps xmlns="" xmlns:ask="http://schemas.microsoft.com/office/drawing/2018/sketchyshapes" sd="3643774316">
                  <a:custGeom>
                    <a:avLst/>
                    <a:gdLst>
                      <a:gd name="connsiteX0" fmla="*/ 0 w 5569354"/>
                      <a:gd name="connsiteY0" fmla="*/ 0 h 461665"/>
                      <a:gd name="connsiteX1" fmla="*/ 529088 w 5569354"/>
                      <a:gd name="connsiteY1" fmla="*/ 0 h 461665"/>
                      <a:gd name="connsiteX2" fmla="*/ 1113871 w 5569354"/>
                      <a:gd name="connsiteY2" fmla="*/ 0 h 461665"/>
                      <a:gd name="connsiteX3" fmla="*/ 1865733 w 5569354"/>
                      <a:gd name="connsiteY3" fmla="*/ 0 h 461665"/>
                      <a:gd name="connsiteX4" fmla="*/ 2506208 w 5569354"/>
                      <a:gd name="connsiteY4" fmla="*/ 0 h 461665"/>
                      <a:gd name="connsiteX5" fmla="*/ 3090991 w 5569354"/>
                      <a:gd name="connsiteY5" fmla="*/ 0 h 461665"/>
                      <a:gd name="connsiteX6" fmla="*/ 3842853 w 5569354"/>
                      <a:gd name="connsiteY6" fmla="*/ 0 h 461665"/>
                      <a:gd name="connsiteX7" fmla="*/ 4594716 w 5569354"/>
                      <a:gd name="connsiteY7" fmla="*/ 0 h 461665"/>
                      <a:gd name="connsiteX8" fmla="*/ 5569354 w 5569354"/>
                      <a:gd name="connsiteY8" fmla="*/ 0 h 461665"/>
                      <a:gd name="connsiteX9" fmla="*/ 5569354 w 5569354"/>
                      <a:gd name="connsiteY9" fmla="*/ 226215 h 461665"/>
                      <a:gd name="connsiteX10" fmla="*/ 5569354 w 5569354"/>
                      <a:gd name="connsiteY10" fmla="*/ 461664 h 461665"/>
                      <a:gd name="connsiteX11" fmla="*/ 4873185 w 5569354"/>
                      <a:gd name="connsiteY11" fmla="*/ 461664 h 461665"/>
                      <a:gd name="connsiteX12" fmla="*/ 4177016 w 5569354"/>
                      <a:gd name="connsiteY12" fmla="*/ 461664 h 461665"/>
                      <a:gd name="connsiteX13" fmla="*/ 3369459 w 5569354"/>
                      <a:gd name="connsiteY13" fmla="*/ 461664 h 461665"/>
                      <a:gd name="connsiteX14" fmla="*/ 2728983 w 5569354"/>
                      <a:gd name="connsiteY14" fmla="*/ 461664 h 461665"/>
                      <a:gd name="connsiteX15" fmla="*/ 2032813 w 5569354"/>
                      <a:gd name="connsiteY15" fmla="*/ 461664 h 461665"/>
                      <a:gd name="connsiteX16" fmla="*/ 1336644 w 5569354"/>
                      <a:gd name="connsiteY16" fmla="*/ 461664 h 461665"/>
                      <a:gd name="connsiteX17" fmla="*/ 696168 w 5569354"/>
                      <a:gd name="connsiteY17" fmla="*/ 461664 h 461665"/>
                      <a:gd name="connsiteX18" fmla="*/ 0 w 5569354"/>
                      <a:gd name="connsiteY18" fmla="*/ 461664 h 461665"/>
                      <a:gd name="connsiteX19" fmla="*/ 0 w 5569354"/>
                      <a:gd name="connsiteY19" fmla="*/ 221598 h 461665"/>
                      <a:gd name="connsiteX20" fmla="*/ 0 w 5569354"/>
                      <a:gd name="connsiteY2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69354" h="461665" extrusionOk="0">
                        <a:moveTo>
                          <a:pt x="0" y="0"/>
                        </a:moveTo>
                        <a:cubicBezTo>
                          <a:pt x="161246" y="7423"/>
                          <a:pt x="272688" y="1340"/>
                          <a:pt x="529088" y="0"/>
                        </a:cubicBezTo>
                        <a:cubicBezTo>
                          <a:pt x="793084" y="-26610"/>
                          <a:pt x="991905" y="15163"/>
                          <a:pt x="1113871" y="0"/>
                        </a:cubicBezTo>
                        <a:cubicBezTo>
                          <a:pt x="1248873" y="-7977"/>
                          <a:pt x="1674020" y="-27965"/>
                          <a:pt x="1865733" y="0"/>
                        </a:cubicBezTo>
                        <a:cubicBezTo>
                          <a:pt x="2080022" y="34056"/>
                          <a:pt x="2206327" y="-14795"/>
                          <a:pt x="2506208" y="0"/>
                        </a:cubicBezTo>
                        <a:cubicBezTo>
                          <a:pt x="2807465" y="2638"/>
                          <a:pt x="2938474" y="1503"/>
                          <a:pt x="3090991" y="0"/>
                        </a:cubicBezTo>
                        <a:cubicBezTo>
                          <a:pt x="3228997" y="-5149"/>
                          <a:pt x="3464589" y="-4004"/>
                          <a:pt x="3842853" y="0"/>
                        </a:cubicBezTo>
                        <a:cubicBezTo>
                          <a:pt x="4197134" y="-15353"/>
                          <a:pt x="4287941" y="-2071"/>
                          <a:pt x="4594716" y="0"/>
                        </a:cubicBezTo>
                        <a:cubicBezTo>
                          <a:pt x="4904469" y="-8034"/>
                          <a:pt x="5235109" y="28212"/>
                          <a:pt x="5569354" y="0"/>
                        </a:cubicBezTo>
                        <a:cubicBezTo>
                          <a:pt x="5565231" y="79260"/>
                          <a:pt x="5558792" y="146924"/>
                          <a:pt x="5569354" y="226215"/>
                        </a:cubicBezTo>
                        <a:cubicBezTo>
                          <a:pt x="5577620" y="302025"/>
                          <a:pt x="5565754" y="383341"/>
                          <a:pt x="5569354" y="461664"/>
                        </a:cubicBezTo>
                        <a:cubicBezTo>
                          <a:pt x="5429152" y="462448"/>
                          <a:pt x="5067932" y="508011"/>
                          <a:pt x="4873185" y="461664"/>
                        </a:cubicBezTo>
                        <a:cubicBezTo>
                          <a:pt x="4593447" y="435557"/>
                          <a:pt x="4400833" y="487211"/>
                          <a:pt x="4177016" y="461664"/>
                        </a:cubicBezTo>
                        <a:cubicBezTo>
                          <a:pt x="3931075" y="496506"/>
                          <a:pt x="3563176" y="489091"/>
                          <a:pt x="3369459" y="461664"/>
                        </a:cubicBezTo>
                        <a:cubicBezTo>
                          <a:pt x="3145654" y="436387"/>
                          <a:pt x="2925870" y="442518"/>
                          <a:pt x="2728983" y="461664"/>
                        </a:cubicBezTo>
                        <a:cubicBezTo>
                          <a:pt x="2515273" y="479949"/>
                          <a:pt x="2314709" y="493029"/>
                          <a:pt x="2032813" y="461664"/>
                        </a:cubicBezTo>
                        <a:cubicBezTo>
                          <a:pt x="1776454" y="453816"/>
                          <a:pt x="1671665" y="451906"/>
                          <a:pt x="1336644" y="461664"/>
                        </a:cubicBezTo>
                        <a:cubicBezTo>
                          <a:pt x="1000325" y="466178"/>
                          <a:pt x="996893" y="454280"/>
                          <a:pt x="696168" y="461664"/>
                        </a:cubicBezTo>
                        <a:cubicBezTo>
                          <a:pt x="420807" y="462857"/>
                          <a:pt x="289575" y="460945"/>
                          <a:pt x="0" y="461664"/>
                        </a:cubicBezTo>
                        <a:cubicBezTo>
                          <a:pt x="-10863" y="364328"/>
                          <a:pt x="32097" y="320528"/>
                          <a:pt x="0" y="221598"/>
                        </a:cubicBezTo>
                        <a:cubicBezTo>
                          <a:pt x="-21241" y="117304"/>
                          <a:pt x="-16571" y="98627"/>
                          <a:pt x="0" y="0"/>
                        </a:cubicBezTo>
                        <a:close/>
                      </a:path>
                    </a:pathLst>
                  </a:custGeom>
                  <ask:type>
                    <ask:lineSketchFreehand/>
                  </ask:type>
                </ask:lineSketchStyleProps>
              </a:ext>
            </a:extLst>
          </a:ln>
        </p:spPr>
        <p:txBody>
          <a:bodyPr wrap="square" rtlCol="0">
            <a:spAutoFit/>
          </a:bodyPr>
          <a:lstStyle/>
          <a:p>
            <a:r>
              <a:rPr lang="en-US" sz="2400" dirty="0">
                <a:solidFill>
                  <a:schemeClr val="dk1"/>
                </a:solidFill>
                <a:latin typeface="+mn-lt"/>
                <a:ea typeface="Quicksand"/>
                <a:cs typeface="Quicksand"/>
                <a:sym typeface="Quicksand"/>
              </a:rPr>
              <a:t>n</a:t>
            </a:r>
            <a:r>
              <a:rPr lang="en-US" sz="2400" baseline="-25000" dirty="0">
                <a:solidFill>
                  <a:schemeClr val="dk1"/>
                </a:solidFill>
                <a:latin typeface="+mn-lt"/>
                <a:ea typeface="Quicksand"/>
                <a:cs typeface="Quicksand"/>
                <a:sym typeface="Quicksand"/>
              </a:rPr>
              <a:t>21</a:t>
            </a:r>
            <a:r>
              <a:rPr lang="en-US" sz="2400" dirty="0">
                <a:solidFill>
                  <a:schemeClr val="dk1"/>
                </a:solidFill>
                <a:latin typeface="+mn-lt"/>
                <a:ea typeface="Quicksand"/>
                <a:cs typeface="Quicksand"/>
                <a:sym typeface="Quicksand"/>
              </a:rPr>
              <a:t> &gt; 1 –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khúc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xạ</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nhỏ</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hơn</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tới</a:t>
            </a:r>
            <a:r>
              <a:rPr lang="en-US" sz="2400" dirty="0">
                <a:solidFill>
                  <a:schemeClr val="dk1"/>
                </a:solidFill>
                <a:latin typeface="+mn-lt"/>
                <a:ea typeface="Quicksand"/>
                <a:cs typeface="Quicksand"/>
                <a:sym typeface="Quicksand"/>
              </a:rPr>
              <a:t> </a:t>
            </a:r>
            <a:endParaRPr lang="en-US" sz="2400" dirty="0">
              <a:solidFill>
                <a:schemeClr val="dk1"/>
              </a:solidFill>
              <a:latin typeface="+mn-lt"/>
              <a:ea typeface="Quicksand"/>
              <a:cs typeface="Quicksand"/>
            </a:endParaRPr>
          </a:p>
        </p:txBody>
      </p:sp>
    </p:spTree>
    <p:extLst>
      <p:ext uri="{BB962C8B-B14F-4D97-AF65-F5344CB8AC3E}">
        <p14:creationId xmlns:p14="http://schemas.microsoft.com/office/powerpoint/2010/main" val="22293865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id="{591A564E-FDA8-E9D7-CFAD-12A8F32D0FB1}"/>
            </a:ext>
          </a:extLst>
        </p:cNvPr>
        <p:cNvGrpSpPr/>
        <p:nvPr/>
      </p:nvGrpSpPr>
      <p:grpSpPr>
        <a:xfrm>
          <a:off x="0" y="0"/>
          <a:ext cx="0" cy="0"/>
          <a:chOff x="0" y="0"/>
          <a:chExt cx="0" cy="0"/>
        </a:xfrm>
      </p:grpSpPr>
      <p:sp>
        <p:nvSpPr>
          <p:cNvPr id="4" name="Google Shape;1033;p59">
            <a:extLst>
              <a:ext uri="{FF2B5EF4-FFF2-40B4-BE49-F238E27FC236}">
                <a16:creationId xmlns:a16="http://schemas.microsoft.com/office/drawing/2014/main" id="{CB1C5B42-F7C4-F227-4AF6-5CB44D8B54AD}"/>
              </a:ext>
            </a:extLst>
          </p:cNvPr>
          <p:cNvSpPr txBox="1">
            <a:spLocks noGrp="1"/>
          </p:cNvSpPr>
          <p:nvPr>
            <p:ph type="title"/>
          </p:nvPr>
        </p:nvSpPr>
        <p:spPr>
          <a:xfrm>
            <a:off x="179981" y="460348"/>
            <a:ext cx="1988451" cy="661132"/>
          </a:xfrm>
          <a:prstGeom prst="rect">
            <a:avLst/>
          </a:prstGeom>
        </p:spPr>
        <p:txBody>
          <a:bodyPr spcFirstLastPara="1" wrap="square" lIns="91425" tIns="91425" rIns="91425" bIns="91425" anchor="t" anchorCtr="0">
            <a:noAutofit/>
          </a:bodyPr>
          <a:lstStyle/>
          <a:p>
            <a:pPr>
              <a:lnSpc>
                <a:spcPct val="150000"/>
              </a:lnSpc>
            </a:pPr>
            <a:r>
              <a:rPr lang="en" sz="2200" dirty="0"/>
              <a:t>Câu 8:</a:t>
            </a:r>
            <a:endParaRPr sz="2200" dirty="0"/>
          </a:p>
        </p:txBody>
      </p:sp>
      <p:sp>
        <p:nvSpPr>
          <p:cNvPr id="11" name="Google Shape;1088;p59">
            <a:extLst>
              <a:ext uri="{FF2B5EF4-FFF2-40B4-BE49-F238E27FC236}">
                <a16:creationId xmlns:a16="http://schemas.microsoft.com/office/drawing/2014/main" id="{F0BA30D0-24CD-FCD6-743E-BBCA12AA41F1}"/>
              </a:ext>
            </a:extLst>
          </p:cNvPr>
          <p:cNvSpPr txBox="1"/>
          <p:nvPr/>
        </p:nvSpPr>
        <p:spPr>
          <a:xfrm flipH="1">
            <a:off x="4668649" y="1467625"/>
            <a:ext cx="3830771" cy="236555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a:lnSpc>
                <a:spcPct val="115000"/>
              </a:lnSpc>
              <a:defRPr sz="2000">
                <a:solidFill>
                  <a:schemeClr val="dk1"/>
                </a:solidFill>
                <a:latin typeface="+mn-lt"/>
                <a:ea typeface="Quicksand"/>
                <a:cs typeface="Quicksand"/>
              </a:defRPr>
            </a:lvl1pPr>
          </a:lstStyle>
          <a:p>
            <a:r>
              <a:rPr lang="vi-VN" dirty="0"/>
              <a:t>Khi truyền từ môi trường trong suốt này sang môi trường trong suốt khác, tia sáng có thế bị khúc xạ (bị lệch khỏi phương truyền ban đầu) tại mặt phân cách giữa hai môi trường</a:t>
            </a:r>
            <a:r>
              <a:rPr lang="en-US" dirty="0"/>
              <a:t>.</a:t>
            </a:r>
          </a:p>
        </p:txBody>
      </p:sp>
      <p:grpSp>
        <p:nvGrpSpPr>
          <p:cNvPr id="2" name="Group 1">
            <a:extLst>
              <a:ext uri="{FF2B5EF4-FFF2-40B4-BE49-F238E27FC236}">
                <a16:creationId xmlns:a16="http://schemas.microsoft.com/office/drawing/2014/main" id="{D4D92E55-34E2-D1FC-5466-CF5D90F75567}"/>
              </a:ext>
            </a:extLst>
          </p:cNvPr>
          <p:cNvGrpSpPr/>
          <p:nvPr/>
        </p:nvGrpSpPr>
        <p:grpSpPr>
          <a:xfrm>
            <a:off x="388506" y="1250530"/>
            <a:ext cx="4183494" cy="2947044"/>
            <a:chOff x="5876564" y="171250"/>
            <a:chExt cx="3108859" cy="2190022"/>
          </a:xfrm>
        </p:grpSpPr>
        <p:grpSp>
          <p:nvGrpSpPr>
            <p:cNvPr id="3" name="Group 2">
              <a:extLst>
                <a:ext uri="{FF2B5EF4-FFF2-40B4-BE49-F238E27FC236}">
                  <a16:creationId xmlns:a16="http://schemas.microsoft.com/office/drawing/2014/main" id="{64A59A5E-4773-4A6E-B2FC-153F5C694A47}"/>
                </a:ext>
              </a:extLst>
            </p:cNvPr>
            <p:cNvGrpSpPr/>
            <p:nvPr/>
          </p:nvGrpSpPr>
          <p:grpSpPr>
            <a:xfrm>
              <a:off x="5876564" y="171250"/>
              <a:ext cx="3108859" cy="2190022"/>
              <a:chOff x="58393" y="1188379"/>
              <a:chExt cx="5209070" cy="3669507"/>
            </a:xfrm>
          </p:grpSpPr>
          <p:sp>
            <p:nvSpPr>
              <p:cNvPr id="19" name="TextBox 18">
                <a:extLst>
                  <a:ext uri="{FF2B5EF4-FFF2-40B4-BE49-F238E27FC236}">
                    <a16:creationId xmlns:a16="http://schemas.microsoft.com/office/drawing/2014/main" id="{3F56287C-AEEC-4D58-B03C-321C3E2216DC}"/>
                  </a:ext>
                </a:extLst>
              </p:cNvPr>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20" name="Group 19">
                <a:extLst>
                  <a:ext uri="{FF2B5EF4-FFF2-40B4-BE49-F238E27FC236}">
                    <a16:creationId xmlns:a16="http://schemas.microsoft.com/office/drawing/2014/main" id="{0EEF78DB-A94D-C89F-3F4F-B16CF2D7EC72}"/>
                  </a:ext>
                </a:extLst>
              </p:cNvPr>
              <p:cNvGrpSpPr/>
              <p:nvPr/>
            </p:nvGrpSpPr>
            <p:grpSpPr>
              <a:xfrm>
                <a:off x="377663" y="1246619"/>
                <a:ext cx="4636389" cy="3392676"/>
                <a:chOff x="149305" y="883103"/>
                <a:chExt cx="4354937" cy="3522581"/>
              </a:xfrm>
            </p:grpSpPr>
            <p:sp>
              <p:nvSpPr>
                <p:cNvPr id="29" name="Rectangle 28">
                  <a:extLst>
                    <a:ext uri="{FF2B5EF4-FFF2-40B4-BE49-F238E27FC236}">
                      <a16:creationId xmlns:a16="http://schemas.microsoft.com/office/drawing/2014/main" id="{57BAA3E7-20FE-A878-8D52-F56BFBCBE577}"/>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30" name="Straight Connector 29">
                  <a:extLst>
                    <a:ext uri="{FF2B5EF4-FFF2-40B4-BE49-F238E27FC236}">
                      <a16:creationId xmlns:a16="http://schemas.microsoft.com/office/drawing/2014/main" id="{0E502202-0240-7F9A-EA28-E4A9E8A3E883}"/>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809D0B61-172E-6653-2021-8AABC62F710A}"/>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21" name="TextBox 20">
                <a:extLst>
                  <a:ext uri="{FF2B5EF4-FFF2-40B4-BE49-F238E27FC236}">
                    <a16:creationId xmlns:a16="http://schemas.microsoft.com/office/drawing/2014/main" id="{406222BA-0D85-F80C-161B-7074C6995A85}"/>
                  </a:ext>
                </a:extLst>
              </p:cNvPr>
              <p:cNvSpPr txBox="1"/>
              <p:nvPr/>
            </p:nvSpPr>
            <p:spPr>
              <a:xfrm>
                <a:off x="4948192" y="2891152"/>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22" name="TextBox 21">
                <a:extLst>
                  <a:ext uri="{FF2B5EF4-FFF2-40B4-BE49-F238E27FC236}">
                    <a16:creationId xmlns:a16="http://schemas.microsoft.com/office/drawing/2014/main" id="{05CBB019-7CCF-9A02-B74C-7A21B83AA0B2}"/>
                  </a:ext>
                </a:extLst>
              </p:cNvPr>
              <p:cNvSpPr txBox="1"/>
              <p:nvPr/>
            </p:nvSpPr>
            <p:spPr>
              <a:xfrm>
                <a:off x="377660" y="3143768"/>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Nước</a:t>
                </a:r>
                <a:endParaRPr lang="en-US" sz="1100" dirty="0"/>
              </a:p>
            </p:txBody>
          </p:sp>
          <p:sp>
            <p:nvSpPr>
              <p:cNvPr id="23" name="TextBox 22">
                <a:extLst>
                  <a:ext uri="{FF2B5EF4-FFF2-40B4-BE49-F238E27FC236}">
                    <a16:creationId xmlns:a16="http://schemas.microsoft.com/office/drawing/2014/main" id="{EF822717-7A72-0340-37AF-ECF1F7A6EE04}"/>
                  </a:ext>
                </a:extLst>
              </p:cNvPr>
              <p:cNvSpPr txBox="1"/>
              <p:nvPr/>
            </p:nvSpPr>
            <p:spPr>
              <a:xfrm>
                <a:off x="377664" y="2699527"/>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24" name="TextBox 23">
                <a:extLst>
                  <a:ext uri="{FF2B5EF4-FFF2-40B4-BE49-F238E27FC236}">
                    <a16:creationId xmlns:a16="http://schemas.microsoft.com/office/drawing/2014/main" id="{488B5A05-3868-1AA9-A311-20B7A6376B33}"/>
                  </a:ext>
                </a:extLst>
              </p:cNvPr>
              <p:cNvSpPr txBox="1"/>
              <p:nvPr/>
            </p:nvSpPr>
            <p:spPr>
              <a:xfrm>
                <a:off x="2454324" y="3028536"/>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sp>
            <p:nvSpPr>
              <p:cNvPr id="25" name="TextBox 24">
                <a:extLst>
                  <a:ext uri="{FF2B5EF4-FFF2-40B4-BE49-F238E27FC236}">
                    <a16:creationId xmlns:a16="http://schemas.microsoft.com/office/drawing/2014/main" id="{05CC4F5E-C362-2F14-46AD-E0ABA1B88C75}"/>
                  </a:ext>
                </a:extLst>
              </p:cNvPr>
              <p:cNvSpPr txBox="1"/>
              <p:nvPr/>
            </p:nvSpPr>
            <p:spPr>
              <a:xfrm>
                <a:off x="696931" y="1582874"/>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26" name="TextBox 25">
                <a:extLst>
                  <a:ext uri="{FF2B5EF4-FFF2-40B4-BE49-F238E27FC236}">
                    <a16:creationId xmlns:a16="http://schemas.microsoft.com/office/drawing/2014/main" id="{8B976F77-9E08-39BC-C355-0CAB44A64425}"/>
                  </a:ext>
                </a:extLst>
              </p:cNvPr>
              <p:cNvSpPr txBox="1"/>
              <p:nvPr/>
            </p:nvSpPr>
            <p:spPr>
              <a:xfrm>
                <a:off x="3621200" y="4239049"/>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27" name="TextBox 26">
                <a:extLst>
                  <a:ext uri="{FF2B5EF4-FFF2-40B4-BE49-F238E27FC236}">
                    <a16:creationId xmlns:a16="http://schemas.microsoft.com/office/drawing/2014/main" id="{C0B7F6F6-C4E1-6340-CEB8-71DCAA948BDE}"/>
                  </a:ext>
                </a:extLst>
              </p:cNvPr>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8" name="TextBox 27">
                <a:extLst>
                  <a:ext uri="{FF2B5EF4-FFF2-40B4-BE49-F238E27FC236}">
                    <a16:creationId xmlns:a16="http://schemas.microsoft.com/office/drawing/2014/main" id="{E69A14A2-660B-47FD-908E-BB52095DEE9E}"/>
                  </a:ext>
                </a:extLst>
              </p:cNvPr>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grpSp>
        <p:cxnSp>
          <p:nvCxnSpPr>
            <p:cNvPr id="6" name="Straight Connector 5">
              <a:extLst>
                <a:ext uri="{FF2B5EF4-FFF2-40B4-BE49-F238E27FC236}">
                  <a16:creationId xmlns:a16="http://schemas.microsoft.com/office/drawing/2014/main" id="{36532C87-00C3-533F-5E35-E1A7E31CDF5E}"/>
                </a:ext>
              </a:extLst>
            </p:cNvPr>
            <p:cNvCxnSpPr>
              <a:cxnSpLocks/>
            </p:cNvCxnSpPr>
            <p:nvPr/>
          </p:nvCxnSpPr>
          <p:spPr>
            <a:xfrm>
              <a:off x="7519670" y="251486"/>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A24F874-DCD3-4638-383C-9CFE8499C647}"/>
                </a:ext>
              </a:extLst>
            </p:cNvPr>
            <p:cNvGrpSpPr/>
            <p:nvPr/>
          </p:nvGrpSpPr>
          <p:grpSpPr>
            <a:xfrm rot="21144240">
              <a:off x="6598771" y="544273"/>
              <a:ext cx="869042" cy="842281"/>
              <a:chOff x="1022287" y="1484770"/>
              <a:chExt cx="1456130" cy="1411289"/>
            </a:xfrm>
          </p:grpSpPr>
          <p:cxnSp>
            <p:nvCxnSpPr>
              <p:cNvPr id="17" name="Straight Connector 16">
                <a:extLst>
                  <a:ext uri="{FF2B5EF4-FFF2-40B4-BE49-F238E27FC236}">
                    <a16:creationId xmlns:a16="http://schemas.microsoft.com/office/drawing/2014/main" id="{145578A4-698E-A466-1192-1AA379A9C65B}"/>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94ADC89-474A-C93C-CFF7-05421AB2EC0F}"/>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32BF7B36-BA85-5F5D-A6E3-A54A2BBF7A43}"/>
                </a:ext>
              </a:extLst>
            </p:cNvPr>
            <p:cNvGrpSpPr/>
            <p:nvPr/>
          </p:nvGrpSpPr>
          <p:grpSpPr>
            <a:xfrm rot="21371095">
              <a:off x="7532248" y="1293215"/>
              <a:ext cx="737067" cy="714369"/>
              <a:chOff x="1022287" y="1484770"/>
              <a:chExt cx="1456130" cy="1411289"/>
            </a:xfrm>
          </p:grpSpPr>
          <p:cxnSp>
            <p:nvCxnSpPr>
              <p:cNvPr id="15" name="Straight Connector 14">
                <a:extLst>
                  <a:ext uri="{FF2B5EF4-FFF2-40B4-BE49-F238E27FC236}">
                    <a16:creationId xmlns:a16="http://schemas.microsoft.com/office/drawing/2014/main" id="{C9257D2B-1F12-49E3-7981-520BCE8D25A8}"/>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0ED1B31-2FEE-F7F0-9281-DF9ABE8BA7B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249" name="Google Shape;1033;p59">
            <a:extLst>
              <a:ext uri="{FF2B5EF4-FFF2-40B4-BE49-F238E27FC236}">
                <a16:creationId xmlns:a16="http://schemas.microsoft.com/office/drawing/2014/main" id="{F97FE380-8E3B-B1F7-0373-85D20BA944EC}"/>
              </a:ext>
            </a:extLst>
          </p:cNvPr>
          <p:cNvSpPr txBox="1">
            <a:spLocks/>
          </p:cNvSpPr>
          <p:nvPr/>
        </p:nvSpPr>
        <p:spPr>
          <a:xfrm>
            <a:off x="1818968" y="4224944"/>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2 - Sai</a:t>
            </a:r>
            <a:endParaRPr lang="vi-VN" sz="2000" dirty="0">
              <a:solidFill>
                <a:schemeClr val="accent6"/>
              </a:solidFill>
            </a:endParaRPr>
          </a:p>
        </p:txBody>
      </p:sp>
    </p:spTree>
    <p:extLst>
      <p:ext uri="{BB962C8B-B14F-4D97-AF65-F5344CB8AC3E}">
        <p14:creationId xmlns:p14="http://schemas.microsoft.com/office/powerpoint/2010/main" val="3480919952"/>
      </p:ext>
    </p:extLst>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id="{69B90BBB-77A4-5894-E700-A603CF056E9F}"/>
            </a:ext>
          </a:extLst>
        </p:cNvPr>
        <p:cNvGrpSpPr/>
        <p:nvPr/>
      </p:nvGrpSpPr>
      <p:grpSpPr>
        <a:xfrm>
          <a:off x="0" y="0"/>
          <a:ext cx="0" cy="0"/>
          <a:chOff x="0" y="0"/>
          <a:chExt cx="0" cy="0"/>
        </a:xfrm>
      </p:grpSpPr>
      <p:sp>
        <p:nvSpPr>
          <p:cNvPr id="4" name="Google Shape;1033;p59">
            <a:extLst>
              <a:ext uri="{FF2B5EF4-FFF2-40B4-BE49-F238E27FC236}">
                <a16:creationId xmlns:a16="http://schemas.microsoft.com/office/drawing/2014/main" id="{B828FDC4-587A-4FCE-AEB0-4458F5FB583E}"/>
              </a:ext>
            </a:extLst>
          </p:cNvPr>
          <p:cNvSpPr txBox="1">
            <a:spLocks noGrp="1"/>
          </p:cNvSpPr>
          <p:nvPr>
            <p:ph type="title"/>
          </p:nvPr>
        </p:nvSpPr>
        <p:spPr>
          <a:xfrm>
            <a:off x="272997" y="-16933"/>
            <a:ext cx="1988451" cy="661132"/>
          </a:xfrm>
          <a:prstGeom prst="rect">
            <a:avLst/>
          </a:prstGeom>
        </p:spPr>
        <p:txBody>
          <a:bodyPr spcFirstLastPara="1" wrap="square" lIns="91425" tIns="91425" rIns="91425" bIns="91425" anchor="t" anchorCtr="0">
            <a:noAutofit/>
          </a:bodyPr>
          <a:lstStyle/>
          <a:p>
            <a:pPr>
              <a:lnSpc>
                <a:spcPct val="150000"/>
              </a:lnSpc>
            </a:pPr>
            <a:r>
              <a:rPr lang="en" sz="2200" dirty="0"/>
              <a:t>Câu 8:</a:t>
            </a:r>
            <a:endParaRPr sz="2200" dirty="0"/>
          </a:p>
        </p:txBody>
      </p:sp>
      <p:sp>
        <p:nvSpPr>
          <p:cNvPr id="1536" name="Google Shape;1033;p59">
            <a:extLst>
              <a:ext uri="{FF2B5EF4-FFF2-40B4-BE49-F238E27FC236}">
                <a16:creationId xmlns:a16="http://schemas.microsoft.com/office/drawing/2014/main" id="{9FF3CE1D-AF86-A643-DB92-16C7F1A556EB}"/>
              </a:ext>
            </a:extLst>
          </p:cNvPr>
          <p:cNvSpPr txBox="1">
            <a:spLocks/>
          </p:cNvSpPr>
          <p:nvPr/>
        </p:nvSpPr>
        <p:spPr>
          <a:xfrm>
            <a:off x="1781645" y="3664369"/>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3 - </a:t>
            </a:r>
            <a:r>
              <a:rPr lang="en-US" sz="2000" dirty="0" err="1">
                <a:solidFill>
                  <a:schemeClr val="accent6"/>
                </a:solidFill>
              </a:rPr>
              <a:t>Đúng</a:t>
            </a:r>
            <a:endParaRPr lang="vi-VN" sz="2000" dirty="0">
              <a:solidFill>
                <a:schemeClr val="accent6"/>
              </a:solidFil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812BD6A-708D-BD62-3AF7-0F1F9908B632}"/>
                  </a:ext>
                </a:extLst>
              </p:cNvPr>
              <p:cNvSpPr txBox="1"/>
              <p:nvPr/>
            </p:nvSpPr>
            <p:spPr>
              <a:xfrm>
                <a:off x="4572000" y="935408"/>
                <a:ext cx="2742232" cy="8416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21</m:t>
                          </m:r>
                        </m:sub>
                      </m:sSub>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m:t>
                              </m:r>
                            </m:sub>
                          </m:sSub>
                        </m:num>
                        <m:den>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1</m:t>
                              </m:r>
                            </m:sub>
                          </m:sSub>
                        </m:den>
                      </m:f>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𝑖</m:t>
                              </m:r>
                            </m:e>
                          </m:func>
                        </m:num>
                        <m:den>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𝑟</m:t>
                              </m:r>
                            </m:e>
                          </m:func>
                        </m:den>
                      </m:f>
                    </m:oMath>
                  </m:oMathPara>
                </a14:m>
                <a:endParaRPr lang="en-US" sz="2400" dirty="0">
                  <a:solidFill>
                    <a:srgbClr val="0E2A47"/>
                  </a:solidFill>
                </a:endParaRPr>
              </a:p>
            </p:txBody>
          </p:sp>
        </mc:Choice>
        <mc:Fallback xmlns="">
          <p:sp>
            <p:nvSpPr>
              <p:cNvPr id="5" name="TextBox 4">
                <a:extLst>
                  <a:ext uri="{FF2B5EF4-FFF2-40B4-BE49-F238E27FC236}">
                    <a16:creationId xmlns:a16="http://schemas.microsoft.com/office/drawing/2014/main" id="{A812BD6A-708D-BD62-3AF7-0F1F9908B632}"/>
                  </a:ext>
                </a:extLst>
              </p:cNvPr>
              <p:cNvSpPr txBox="1">
                <a:spLocks noRot="1" noChangeAspect="1" noMove="1" noResize="1" noEditPoints="1" noAdjustHandles="1" noChangeArrowheads="1" noChangeShapeType="1" noTextEdit="1"/>
              </p:cNvSpPr>
              <p:nvPr/>
            </p:nvSpPr>
            <p:spPr>
              <a:xfrm>
                <a:off x="4572000" y="935408"/>
                <a:ext cx="2742232" cy="841641"/>
              </a:xfrm>
              <a:prstGeom prst="rect">
                <a:avLst/>
              </a:prstGeom>
              <a:blipFill>
                <a:blip r:embed="rId3"/>
                <a:stretch>
                  <a:fillRect/>
                </a:stretch>
              </a:blipFill>
            </p:spPr>
            <p:txBody>
              <a:bodyPr/>
              <a:lstStyle/>
              <a:p>
                <a:r>
                  <a:rPr lang="en-US">
                    <a:noFill/>
                  </a:rPr>
                  <a:t> </a:t>
                </a:r>
              </a:p>
            </p:txBody>
          </p:sp>
        </mc:Fallback>
      </mc:AlternateContent>
      <p:sp>
        <p:nvSpPr>
          <p:cNvPr id="8" name="Google Shape;1088;p59">
            <a:extLst>
              <a:ext uri="{FF2B5EF4-FFF2-40B4-BE49-F238E27FC236}">
                <a16:creationId xmlns:a16="http://schemas.microsoft.com/office/drawing/2014/main" id="{A6A1CAB3-558B-8302-BBB7-08AF1F6EA131}"/>
              </a:ext>
            </a:extLst>
          </p:cNvPr>
          <p:cNvSpPr txBox="1"/>
          <p:nvPr/>
        </p:nvSpPr>
        <p:spPr>
          <a:xfrm flipH="1">
            <a:off x="6542924"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 1,00293 </a:t>
            </a:r>
            <a:endParaRPr lang="en-US" sz="1800" dirty="0">
              <a:solidFill>
                <a:schemeClr val="dk1"/>
              </a:solidFill>
              <a:latin typeface="+mn-lt"/>
              <a:cs typeface="Arial" panose="020B0604020202020204" pitchFamily="34" charset="0"/>
              <a:sym typeface="Quicksand Medium"/>
            </a:endParaRPr>
          </a:p>
        </p:txBody>
      </p:sp>
      <p:sp>
        <p:nvSpPr>
          <p:cNvPr id="9" name="Google Shape;1088;p59">
            <a:extLst>
              <a:ext uri="{FF2B5EF4-FFF2-40B4-BE49-F238E27FC236}">
                <a16:creationId xmlns:a16="http://schemas.microsoft.com/office/drawing/2014/main" id="{9C4D2D37-2469-7F99-691D-EC1FADAE85C8}"/>
              </a:ext>
            </a:extLst>
          </p:cNvPr>
          <p:cNvSpPr txBox="1"/>
          <p:nvPr/>
        </p:nvSpPr>
        <p:spPr>
          <a:xfrm flipH="1">
            <a:off x="4800623"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1</a:t>
            </a:r>
            <a:r>
              <a:rPr lang="en-US" sz="2000" dirty="0">
                <a:solidFill>
                  <a:schemeClr val="dk1"/>
                </a:solidFill>
                <a:latin typeface="+mn-lt"/>
                <a:ea typeface="Quicksand"/>
                <a:cs typeface="Quicksand"/>
                <a:sym typeface="Quicksand"/>
              </a:rPr>
              <a:t> = 1,333 </a:t>
            </a:r>
            <a:endParaRPr lang="en-US" sz="1800" dirty="0">
              <a:solidFill>
                <a:schemeClr val="dk1"/>
              </a:solidFill>
              <a:latin typeface="+mn-lt"/>
              <a:cs typeface="Arial" panose="020B0604020202020204" pitchFamily="34" charset="0"/>
              <a:sym typeface="Quicksand Medium"/>
            </a:endParaRPr>
          </a:p>
        </p:txBody>
      </p:sp>
      <p:sp>
        <p:nvSpPr>
          <p:cNvPr id="10" name="Google Shape;1088;p59">
            <a:extLst>
              <a:ext uri="{FF2B5EF4-FFF2-40B4-BE49-F238E27FC236}">
                <a16:creationId xmlns:a16="http://schemas.microsoft.com/office/drawing/2014/main" id="{7E3810BE-D5D0-004A-4F01-22C858D3966C}"/>
              </a:ext>
            </a:extLst>
          </p:cNvPr>
          <p:cNvSpPr txBox="1"/>
          <p:nvPr/>
        </p:nvSpPr>
        <p:spPr>
          <a:xfrm flipH="1">
            <a:off x="4800623" y="2640379"/>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&lt; n</a:t>
            </a:r>
            <a:r>
              <a:rPr lang="en-US" sz="2000" baseline="-25000" dirty="0">
                <a:solidFill>
                  <a:schemeClr val="dk1"/>
                </a:solidFill>
                <a:latin typeface="+mn-lt"/>
                <a:ea typeface="Quicksand"/>
                <a:cs typeface="Quicksand"/>
                <a:sym typeface="Quicksand"/>
              </a:rPr>
              <a:t>1 </a:t>
            </a:r>
            <a:r>
              <a:rPr lang="en-US" sz="2000" baseline="-25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baseline="-25000" dirty="0">
                <a:solidFill>
                  <a:schemeClr val="dk1"/>
                </a:solidFill>
                <a:latin typeface="+mn-lt"/>
                <a:ea typeface="Quicksand"/>
                <a:cs typeface="Quicksand"/>
                <a:sym typeface="Quicksand"/>
              </a:rPr>
              <a:t> </a:t>
            </a:r>
            <a:r>
              <a:rPr lang="en-US" sz="2000" dirty="0">
                <a:solidFill>
                  <a:schemeClr val="dk1"/>
                </a:solidFill>
                <a:latin typeface="+mn-lt"/>
                <a:ea typeface="Quicksand"/>
                <a:cs typeface="Quicksand"/>
                <a:sym typeface="Quicksand"/>
              </a:rPr>
              <a:t>sin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&lt; sin r </a:t>
            </a:r>
            <a:r>
              <a:rPr lang="en-US" sz="2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&lt; r </a:t>
            </a:r>
            <a:endParaRPr lang="en-US" sz="1800" dirty="0">
              <a:solidFill>
                <a:schemeClr val="dk1"/>
              </a:solidFill>
              <a:latin typeface="+mn-lt"/>
              <a:cs typeface="Arial" panose="020B0604020202020204" pitchFamily="34" charset="0"/>
              <a:sym typeface="Quicksand Medium"/>
            </a:endParaRPr>
          </a:p>
        </p:txBody>
      </p:sp>
      <p:sp>
        <p:nvSpPr>
          <p:cNvPr id="11" name="Google Shape;1088;p59">
            <a:extLst>
              <a:ext uri="{FF2B5EF4-FFF2-40B4-BE49-F238E27FC236}">
                <a16:creationId xmlns:a16="http://schemas.microsoft.com/office/drawing/2014/main" id="{26D139E9-3B66-B39F-0A2A-C2DB81F1AC63}"/>
              </a:ext>
            </a:extLst>
          </p:cNvPr>
          <p:cNvSpPr txBox="1"/>
          <p:nvPr/>
        </p:nvSpPr>
        <p:spPr>
          <a:xfrm flipH="1">
            <a:off x="4780394" y="3204712"/>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khúc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xạ</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lớn</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hơn</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tới</a:t>
            </a:r>
            <a:endParaRPr lang="en-US" sz="1800" dirty="0">
              <a:solidFill>
                <a:schemeClr val="dk1"/>
              </a:solidFill>
              <a:latin typeface="+mn-lt"/>
              <a:cs typeface="Arial" panose="020B0604020202020204" pitchFamily="34" charset="0"/>
              <a:sym typeface="Quicksand Medium"/>
            </a:endParaRPr>
          </a:p>
        </p:txBody>
      </p:sp>
      <p:sp>
        <p:nvSpPr>
          <p:cNvPr id="13" name="Arrow: Notched Right 12">
            <a:extLst>
              <a:ext uri="{FF2B5EF4-FFF2-40B4-BE49-F238E27FC236}">
                <a16:creationId xmlns:a16="http://schemas.microsoft.com/office/drawing/2014/main" id="{A61BF914-DAE6-A5A8-D145-1D94CC8A93C9}"/>
              </a:ext>
            </a:extLst>
          </p:cNvPr>
          <p:cNvSpPr/>
          <p:nvPr/>
        </p:nvSpPr>
        <p:spPr>
          <a:xfrm>
            <a:off x="260505" y="4268565"/>
            <a:ext cx="991301" cy="539829"/>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dirty="0">
              <a:latin typeface="Fira Sans Condensed Medium" panose="020B0603050000020004" pitchFamily="34" charset="0"/>
            </a:endParaRPr>
          </a:p>
        </p:txBody>
      </p:sp>
      <p:sp>
        <p:nvSpPr>
          <p:cNvPr id="14" name="TextBox 13">
            <a:extLst>
              <a:ext uri="{FF2B5EF4-FFF2-40B4-BE49-F238E27FC236}">
                <a16:creationId xmlns:a16="http://schemas.microsoft.com/office/drawing/2014/main" id="{7ED50D50-3C3E-E204-7653-1881F5B0E789}"/>
              </a:ext>
            </a:extLst>
          </p:cNvPr>
          <p:cNvSpPr txBox="1"/>
          <p:nvPr/>
        </p:nvSpPr>
        <p:spPr>
          <a:xfrm>
            <a:off x="1476023" y="4276480"/>
            <a:ext cx="5569354" cy="461665"/>
          </a:xfrm>
          <a:custGeom>
            <a:avLst/>
            <a:gdLst>
              <a:gd name="connsiteX0" fmla="*/ 0 w 4924034"/>
              <a:gd name="connsiteY0" fmla="*/ 0 h 781176"/>
              <a:gd name="connsiteX1" fmla="*/ 467783 w 4924034"/>
              <a:gd name="connsiteY1" fmla="*/ 0 h 781176"/>
              <a:gd name="connsiteX2" fmla="*/ 984807 w 4924034"/>
              <a:gd name="connsiteY2" fmla="*/ 0 h 781176"/>
              <a:gd name="connsiteX3" fmla="*/ 1649551 w 4924034"/>
              <a:gd name="connsiteY3" fmla="*/ 0 h 781176"/>
              <a:gd name="connsiteX4" fmla="*/ 2215815 w 4924034"/>
              <a:gd name="connsiteY4" fmla="*/ 0 h 781176"/>
              <a:gd name="connsiteX5" fmla="*/ 2732839 w 4924034"/>
              <a:gd name="connsiteY5" fmla="*/ 0 h 781176"/>
              <a:gd name="connsiteX6" fmla="*/ 3397583 w 4924034"/>
              <a:gd name="connsiteY6" fmla="*/ 0 h 781176"/>
              <a:gd name="connsiteX7" fmla="*/ 4062328 w 4924034"/>
              <a:gd name="connsiteY7" fmla="*/ 0 h 781176"/>
              <a:gd name="connsiteX8" fmla="*/ 4924034 w 4924034"/>
              <a:gd name="connsiteY8" fmla="*/ 0 h 781176"/>
              <a:gd name="connsiteX9" fmla="*/ 4924034 w 4924034"/>
              <a:gd name="connsiteY9" fmla="*/ 382776 h 781176"/>
              <a:gd name="connsiteX10" fmla="*/ 4924034 w 4924034"/>
              <a:gd name="connsiteY10" fmla="*/ 781176 h 781176"/>
              <a:gd name="connsiteX11" fmla="*/ 4308530 w 4924034"/>
              <a:gd name="connsiteY11" fmla="*/ 781176 h 781176"/>
              <a:gd name="connsiteX12" fmla="*/ 3693026 w 4924034"/>
              <a:gd name="connsiteY12" fmla="*/ 781176 h 781176"/>
              <a:gd name="connsiteX13" fmla="*/ 2979041 w 4924034"/>
              <a:gd name="connsiteY13" fmla="*/ 781176 h 781176"/>
              <a:gd name="connsiteX14" fmla="*/ 2412777 w 4924034"/>
              <a:gd name="connsiteY14" fmla="*/ 781176 h 781176"/>
              <a:gd name="connsiteX15" fmla="*/ 1797272 w 4924034"/>
              <a:gd name="connsiteY15" fmla="*/ 781176 h 781176"/>
              <a:gd name="connsiteX16" fmla="*/ 1181768 w 4924034"/>
              <a:gd name="connsiteY16" fmla="*/ 781176 h 781176"/>
              <a:gd name="connsiteX17" fmla="*/ 615504 w 4924034"/>
              <a:gd name="connsiteY17" fmla="*/ 781176 h 781176"/>
              <a:gd name="connsiteX18" fmla="*/ 0 w 4924034"/>
              <a:gd name="connsiteY18" fmla="*/ 781176 h 781176"/>
              <a:gd name="connsiteX19" fmla="*/ 0 w 4924034"/>
              <a:gd name="connsiteY19" fmla="*/ 374964 h 781176"/>
              <a:gd name="connsiteX20" fmla="*/ 0 w 4924034"/>
              <a:gd name="connsiteY20" fmla="*/ 0 h 78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034" h="781176" extrusionOk="0">
                <a:moveTo>
                  <a:pt x="0" y="0"/>
                </a:moveTo>
                <a:cubicBezTo>
                  <a:pt x="131968" y="7462"/>
                  <a:pt x="239376" y="11946"/>
                  <a:pt x="467783" y="0"/>
                </a:cubicBezTo>
                <a:cubicBezTo>
                  <a:pt x="696190" y="-11946"/>
                  <a:pt x="869420" y="-20011"/>
                  <a:pt x="984807" y="0"/>
                </a:cubicBezTo>
                <a:cubicBezTo>
                  <a:pt x="1100194" y="20011"/>
                  <a:pt x="1483423" y="-30387"/>
                  <a:pt x="1649551" y="0"/>
                </a:cubicBezTo>
                <a:cubicBezTo>
                  <a:pt x="1815679" y="30387"/>
                  <a:pt x="1947181" y="-11194"/>
                  <a:pt x="2215815" y="0"/>
                </a:cubicBezTo>
                <a:cubicBezTo>
                  <a:pt x="2484449" y="11194"/>
                  <a:pt x="2592246" y="24943"/>
                  <a:pt x="2732839" y="0"/>
                </a:cubicBezTo>
                <a:cubicBezTo>
                  <a:pt x="2873432" y="-24943"/>
                  <a:pt x="3079735" y="17194"/>
                  <a:pt x="3397583" y="0"/>
                </a:cubicBezTo>
                <a:cubicBezTo>
                  <a:pt x="3715431" y="-17194"/>
                  <a:pt x="3779916" y="13725"/>
                  <a:pt x="4062328" y="0"/>
                </a:cubicBezTo>
                <a:cubicBezTo>
                  <a:pt x="4344740" y="-13725"/>
                  <a:pt x="4664671" y="24342"/>
                  <a:pt x="4924034" y="0"/>
                </a:cubicBezTo>
                <a:cubicBezTo>
                  <a:pt x="4918355" y="131040"/>
                  <a:pt x="4925738" y="248979"/>
                  <a:pt x="4924034" y="382776"/>
                </a:cubicBezTo>
                <a:cubicBezTo>
                  <a:pt x="4922330" y="516573"/>
                  <a:pt x="4914282" y="635551"/>
                  <a:pt x="4924034" y="781176"/>
                </a:cubicBezTo>
                <a:cubicBezTo>
                  <a:pt x="4789884" y="763071"/>
                  <a:pt x="4516311" y="804917"/>
                  <a:pt x="4308530" y="781176"/>
                </a:cubicBezTo>
                <a:cubicBezTo>
                  <a:pt x="4100749" y="757435"/>
                  <a:pt x="3891528" y="755156"/>
                  <a:pt x="3693026" y="781176"/>
                </a:cubicBezTo>
                <a:cubicBezTo>
                  <a:pt x="3494524" y="807196"/>
                  <a:pt x="3134295" y="812936"/>
                  <a:pt x="2979041" y="781176"/>
                </a:cubicBezTo>
                <a:cubicBezTo>
                  <a:pt x="2823787" y="749416"/>
                  <a:pt x="2592260" y="760950"/>
                  <a:pt x="2412777" y="781176"/>
                </a:cubicBezTo>
                <a:cubicBezTo>
                  <a:pt x="2233294" y="801402"/>
                  <a:pt x="2041832" y="800723"/>
                  <a:pt x="1797272" y="781176"/>
                </a:cubicBezTo>
                <a:cubicBezTo>
                  <a:pt x="1552713" y="761629"/>
                  <a:pt x="1478561" y="775861"/>
                  <a:pt x="1181768" y="781176"/>
                </a:cubicBezTo>
                <a:cubicBezTo>
                  <a:pt x="884975" y="786491"/>
                  <a:pt x="880215" y="768636"/>
                  <a:pt x="615504" y="781176"/>
                </a:cubicBezTo>
                <a:cubicBezTo>
                  <a:pt x="350793" y="793716"/>
                  <a:pt x="253819" y="779081"/>
                  <a:pt x="0" y="781176"/>
                </a:cubicBezTo>
                <a:cubicBezTo>
                  <a:pt x="-2128" y="610217"/>
                  <a:pt x="20252" y="547123"/>
                  <a:pt x="0" y="374964"/>
                </a:cubicBezTo>
                <a:cubicBezTo>
                  <a:pt x="-20252" y="202805"/>
                  <a:pt x="-14110" y="167452"/>
                  <a:pt x="0" y="0"/>
                </a:cubicBezTo>
                <a:close/>
              </a:path>
            </a:pathLst>
          </a:custGeom>
          <a:noFill/>
          <a:ln w="19050">
            <a:solidFill>
              <a:srgbClr val="D35C27"/>
            </a:solidFill>
            <a:extLst>
              <a:ext uri="{C807C97D-BFC1-408E-A445-0C87EB9F89A2}">
                <ask:lineSketchStyleProps xmlns="" xmlns:ask="http://schemas.microsoft.com/office/drawing/2018/sketchyshapes" sd="3643774316">
                  <a:custGeom>
                    <a:avLst/>
                    <a:gdLst>
                      <a:gd name="connsiteX0" fmla="*/ 0 w 5569354"/>
                      <a:gd name="connsiteY0" fmla="*/ 0 h 461665"/>
                      <a:gd name="connsiteX1" fmla="*/ 529088 w 5569354"/>
                      <a:gd name="connsiteY1" fmla="*/ 0 h 461665"/>
                      <a:gd name="connsiteX2" fmla="*/ 1113871 w 5569354"/>
                      <a:gd name="connsiteY2" fmla="*/ 0 h 461665"/>
                      <a:gd name="connsiteX3" fmla="*/ 1865733 w 5569354"/>
                      <a:gd name="connsiteY3" fmla="*/ 0 h 461665"/>
                      <a:gd name="connsiteX4" fmla="*/ 2506208 w 5569354"/>
                      <a:gd name="connsiteY4" fmla="*/ 0 h 461665"/>
                      <a:gd name="connsiteX5" fmla="*/ 3090991 w 5569354"/>
                      <a:gd name="connsiteY5" fmla="*/ 0 h 461665"/>
                      <a:gd name="connsiteX6" fmla="*/ 3842853 w 5569354"/>
                      <a:gd name="connsiteY6" fmla="*/ 0 h 461665"/>
                      <a:gd name="connsiteX7" fmla="*/ 4594716 w 5569354"/>
                      <a:gd name="connsiteY7" fmla="*/ 0 h 461665"/>
                      <a:gd name="connsiteX8" fmla="*/ 5569354 w 5569354"/>
                      <a:gd name="connsiteY8" fmla="*/ 0 h 461665"/>
                      <a:gd name="connsiteX9" fmla="*/ 5569354 w 5569354"/>
                      <a:gd name="connsiteY9" fmla="*/ 226215 h 461665"/>
                      <a:gd name="connsiteX10" fmla="*/ 5569354 w 5569354"/>
                      <a:gd name="connsiteY10" fmla="*/ 461664 h 461665"/>
                      <a:gd name="connsiteX11" fmla="*/ 4873185 w 5569354"/>
                      <a:gd name="connsiteY11" fmla="*/ 461664 h 461665"/>
                      <a:gd name="connsiteX12" fmla="*/ 4177016 w 5569354"/>
                      <a:gd name="connsiteY12" fmla="*/ 461664 h 461665"/>
                      <a:gd name="connsiteX13" fmla="*/ 3369459 w 5569354"/>
                      <a:gd name="connsiteY13" fmla="*/ 461664 h 461665"/>
                      <a:gd name="connsiteX14" fmla="*/ 2728983 w 5569354"/>
                      <a:gd name="connsiteY14" fmla="*/ 461664 h 461665"/>
                      <a:gd name="connsiteX15" fmla="*/ 2032813 w 5569354"/>
                      <a:gd name="connsiteY15" fmla="*/ 461664 h 461665"/>
                      <a:gd name="connsiteX16" fmla="*/ 1336644 w 5569354"/>
                      <a:gd name="connsiteY16" fmla="*/ 461664 h 461665"/>
                      <a:gd name="connsiteX17" fmla="*/ 696168 w 5569354"/>
                      <a:gd name="connsiteY17" fmla="*/ 461664 h 461665"/>
                      <a:gd name="connsiteX18" fmla="*/ 0 w 5569354"/>
                      <a:gd name="connsiteY18" fmla="*/ 461664 h 461665"/>
                      <a:gd name="connsiteX19" fmla="*/ 0 w 5569354"/>
                      <a:gd name="connsiteY19" fmla="*/ 221598 h 461665"/>
                      <a:gd name="connsiteX20" fmla="*/ 0 w 5569354"/>
                      <a:gd name="connsiteY2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69354" h="461665" extrusionOk="0">
                        <a:moveTo>
                          <a:pt x="0" y="0"/>
                        </a:moveTo>
                        <a:cubicBezTo>
                          <a:pt x="161246" y="7423"/>
                          <a:pt x="272688" y="1340"/>
                          <a:pt x="529088" y="0"/>
                        </a:cubicBezTo>
                        <a:cubicBezTo>
                          <a:pt x="793084" y="-26610"/>
                          <a:pt x="991905" y="15163"/>
                          <a:pt x="1113871" y="0"/>
                        </a:cubicBezTo>
                        <a:cubicBezTo>
                          <a:pt x="1248873" y="-7977"/>
                          <a:pt x="1674020" y="-27965"/>
                          <a:pt x="1865733" y="0"/>
                        </a:cubicBezTo>
                        <a:cubicBezTo>
                          <a:pt x="2080022" y="34056"/>
                          <a:pt x="2206327" y="-14795"/>
                          <a:pt x="2506208" y="0"/>
                        </a:cubicBezTo>
                        <a:cubicBezTo>
                          <a:pt x="2807465" y="2638"/>
                          <a:pt x="2938474" y="1503"/>
                          <a:pt x="3090991" y="0"/>
                        </a:cubicBezTo>
                        <a:cubicBezTo>
                          <a:pt x="3228997" y="-5149"/>
                          <a:pt x="3464589" y="-4004"/>
                          <a:pt x="3842853" y="0"/>
                        </a:cubicBezTo>
                        <a:cubicBezTo>
                          <a:pt x="4197134" y="-15353"/>
                          <a:pt x="4287941" y="-2071"/>
                          <a:pt x="4594716" y="0"/>
                        </a:cubicBezTo>
                        <a:cubicBezTo>
                          <a:pt x="4904469" y="-8034"/>
                          <a:pt x="5235109" y="28212"/>
                          <a:pt x="5569354" y="0"/>
                        </a:cubicBezTo>
                        <a:cubicBezTo>
                          <a:pt x="5565231" y="79260"/>
                          <a:pt x="5558792" y="146924"/>
                          <a:pt x="5569354" y="226215"/>
                        </a:cubicBezTo>
                        <a:cubicBezTo>
                          <a:pt x="5577620" y="302025"/>
                          <a:pt x="5565754" y="383341"/>
                          <a:pt x="5569354" y="461664"/>
                        </a:cubicBezTo>
                        <a:cubicBezTo>
                          <a:pt x="5429152" y="462448"/>
                          <a:pt x="5067932" y="508011"/>
                          <a:pt x="4873185" y="461664"/>
                        </a:cubicBezTo>
                        <a:cubicBezTo>
                          <a:pt x="4593447" y="435557"/>
                          <a:pt x="4400833" y="487211"/>
                          <a:pt x="4177016" y="461664"/>
                        </a:cubicBezTo>
                        <a:cubicBezTo>
                          <a:pt x="3931075" y="496506"/>
                          <a:pt x="3563176" y="489091"/>
                          <a:pt x="3369459" y="461664"/>
                        </a:cubicBezTo>
                        <a:cubicBezTo>
                          <a:pt x="3145654" y="436387"/>
                          <a:pt x="2925870" y="442518"/>
                          <a:pt x="2728983" y="461664"/>
                        </a:cubicBezTo>
                        <a:cubicBezTo>
                          <a:pt x="2515273" y="479949"/>
                          <a:pt x="2314709" y="493029"/>
                          <a:pt x="2032813" y="461664"/>
                        </a:cubicBezTo>
                        <a:cubicBezTo>
                          <a:pt x="1776454" y="453816"/>
                          <a:pt x="1671665" y="451906"/>
                          <a:pt x="1336644" y="461664"/>
                        </a:cubicBezTo>
                        <a:cubicBezTo>
                          <a:pt x="1000325" y="466178"/>
                          <a:pt x="996893" y="454280"/>
                          <a:pt x="696168" y="461664"/>
                        </a:cubicBezTo>
                        <a:cubicBezTo>
                          <a:pt x="420807" y="462857"/>
                          <a:pt x="289575" y="460945"/>
                          <a:pt x="0" y="461664"/>
                        </a:cubicBezTo>
                        <a:cubicBezTo>
                          <a:pt x="-10863" y="364328"/>
                          <a:pt x="32097" y="320528"/>
                          <a:pt x="0" y="221598"/>
                        </a:cubicBezTo>
                        <a:cubicBezTo>
                          <a:pt x="-21241" y="117304"/>
                          <a:pt x="-16571" y="98627"/>
                          <a:pt x="0" y="0"/>
                        </a:cubicBezTo>
                        <a:close/>
                      </a:path>
                    </a:pathLst>
                  </a:custGeom>
                  <ask:type>
                    <ask:lineSketchFreehand/>
                  </ask:type>
                </ask:lineSketchStyleProps>
              </a:ext>
            </a:extLst>
          </a:ln>
        </p:spPr>
        <p:txBody>
          <a:bodyPr wrap="square" rtlCol="0">
            <a:spAutoFit/>
          </a:bodyPr>
          <a:lstStyle/>
          <a:p>
            <a:r>
              <a:rPr lang="en-US" sz="2400" dirty="0">
                <a:solidFill>
                  <a:schemeClr val="dk1"/>
                </a:solidFill>
                <a:latin typeface="+mn-lt"/>
                <a:ea typeface="Quicksand"/>
                <a:cs typeface="Quicksand"/>
                <a:sym typeface="Quicksand"/>
              </a:rPr>
              <a:t>n</a:t>
            </a:r>
            <a:r>
              <a:rPr lang="en-US" sz="2400" baseline="-25000" dirty="0">
                <a:solidFill>
                  <a:schemeClr val="dk1"/>
                </a:solidFill>
                <a:latin typeface="+mn-lt"/>
                <a:ea typeface="Quicksand"/>
                <a:cs typeface="Quicksand"/>
                <a:sym typeface="Quicksand"/>
              </a:rPr>
              <a:t>21</a:t>
            </a:r>
            <a:r>
              <a:rPr lang="en-US" sz="2400" dirty="0">
                <a:solidFill>
                  <a:schemeClr val="dk1"/>
                </a:solidFill>
                <a:latin typeface="+mn-lt"/>
                <a:ea typeface="Quicksand"/>
                <a:cs typeface="Quicksand"/>
                <a:sym typeface="Quicksand"/>
              </a:rPr>
              <a:t> &lt; 1 –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khúc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xạ</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lớn</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hơn</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tới</a:t>
            </a:r>
            <a:r>
              <a:rPr lang="en-US" sz="2400" dirty="0">
                <a:solidFill>
                  <a:schemeClr val="dk1"/>
                </a:solidFill>
                <a:latin typeface="+mn-lt"/>
                <a:ea typeface="Quicksand"/>
                <a:cs typeface="Quicksand"/>
                <a:sym typeface="Quicksand"/>
              </a:rPr>
              <a:t> </a:t>
            </a:r>
            <a:endParaRPr lang="en-US" sz="2400" dirty="0">
              <a:solidFill>
                <a:schemeClr val="dk1"/>
              </a:solidFill>
              <a:latin typeface="+mn-lt"/>
              <a:ea typeface="Quicksand"/>
              <a:cs typeface="Quicksand"/>
            </a:endParaRPr>
          </a:p>
        </p:txBody>
      </p:sp>
      <p:grpSp>
        <p:nvGrpSpPr>
          <p:cNvPr id="2" name="Group 1">
            <a:extLst>
              <a:ext uri="{FF2B5EF4-FFF2-40B4-BE49-F238E27FC236}">
                <a16:creationId xmlns:a16="http://schemas.microsoft.com/office/drawing/2014/main" id="{D8FA2C89-E783-F753-36AD-336D56AF68D9}"/>
              </a:ext>
            </a:extLst>
          </p:cNvPr>
          <p:cNvGrpSpPr/>
          <p:nvPr/>
        </p:nvGrpSpPr>
        <p:grpSpPr>
          <a:xfrm>
            <a:off x="302853" y="644199"/>
            <a:ext cx="4290735" cy="3020170"/>
            <a:chOff x="2539011" y="2632717"/>
            <a:chExt cx="3108859" cy="2188269"/>
          </a:xfrm>
        </p:grpSpPr>
        <p:grpSp>
          <p:nvGrpSpPr>
            <p:cNvPr id="3" name="Group 2">
              <a:extLst>
                <a:ext uri="{FF2B5EF4-FFF2-40B4-BE49-F238E27FC236}">
                  <a16:creationId xmlns:a16="http://schemas.microsoft.com/office/drawing/2014/main" id="{4860A332-76CD-423B-2176-D91416F739D8}"/>
                </a:ext>
              </a:extLst>
            </p:cNvPr>
            <p:cNvGrpSpPr/>
            <p:nvPr/>
          </p:nvGrpSpPr>
          <p:grpSpPr>
            <a:xfrm>
              <a:off x="2539011" y="2632717"/>
              <a:ext cx="3108859" cy="2188269"/>
              <a:chOff x="58393" y="1188379"/>
              <a:chExt cx="5209070" cy="3666570"/>
            </a:xfrm>
          </p:grpSpPr>
          <p:sp>
            <p:nvSpPr>
              <p:cNvPr id="19" name="TextBox 18">
                <a:extLst>
                  <a:ext uri="{FF2B5EF4-FFF2-40B4-BE49-F238E27FC236}">
                    <a16:creationId xmlns:a16="http://schemas.microsoft.com/office/drawing/2014/main" id="{C5F37F30-D792-E7AC-D7FD-3E29A0201A69}"/>
                  </a:ext>
                </a:extLst>
              </p:cNvPr>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20" name="Group 19">
                <a:extLst>
                  <a:ext uri="{FF2B5EF4-FFF2-40B4-BE49-F238E27FC236}">
                    <a16:creationId xmlns:a16="http://schemas.microsoft.com/office/drawing/2014/main" id="{3A43B88B-A1E9-AED4-976B-7882327D2B26}"/>
                  </a:ext>
                </a:extLst>
              </p:cNvPr>
              <p:cNvGrpSpPr/>
              <p:nvPr/>
            </p:nvGrpSpPr>
            <p:grpSpPr>
              <a:xfrm>
                <a:off x="377663" y="1246619"/>
                <a:ext cx="4636389" cy="3392676"/>
                <a:chOff x="149305" y="883103"/>
                <a:chExt cx="4354937" cy="3522581"/>
              </a:xfrm>
            </p:grpSpPr>
            <p:sp>
              <p:nvSpPr>
                <p:cNvPr id="29" name="Rectangle 28">
                  <a:extLst>
                    <a:ext uri="{FF2B5EF4-FFF2-40B4-BE49-F238E27FC236}">
                      <a16:creationId xmlns:a16="http://schemas.microsoft.com/office/drawing/2014/main" id="{E474FBB2-BC28-4D2D-FEA2-77426FBD02BE}"/>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30" name="Straight Connector 29">
                  <a:extLst>
                    <a:ext uri="{FF2B5EF4-FFF2-40B4-BE49-F238E27FC236}">
                      <a16:creationId xmlns:a16="http://schemas.microsoft.com/office/drawing/2014/main" id="{CFEA8918-F935-23EF-E6BA-5853CF754086}"/>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D6297978-9120-6A6B-1283-471BB55502C7}"/>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21" name="TextBox 20">
                <a:extLst>
                  <a:ext uri="{FF2B5EF4-FFF2-40B4-BE49-F238E27FC236}">
                    <a16:creationId xmlns:a16="http://schemas.microsoft.com/office/drawing/2014/main" id="{82067A1D-219D-6FF5-FC83-FD8F1682615D}"/>
                  </a:ext>
                </a:extLst>
              </p:cNvPr>
              <p:cNvSpPr txBox="1"/>
              <p:nvPr/>
            </p:nvSpPr>
            <p:spPr>
              <a:xfrm>
                <a:off x="4948192" y="2891152"/>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22" name="TextBox 21">
                <a:extLst>
                  <a:ext uri="{FF2B5EF4-FFF2-40B4-BE49-F238E27FC236}">
                    <a16:creationId xmlns:a16="http://schemas.microsoft.com/office/drawing/2014/main" id="{59200FDF-AB96-EFF9-4F7E-A0BF519D3D67}"/>
                  </a:ext>
                </a:extLst>
              </p:cNvPr>
              <p:cNvSpPr txBox="1"/>
              <p:nvPr/>
            </p:nvSpPr>
            <p:spPr>
              <a:xfrm>
                <a:off x="377660" y="3143768"/>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Nước</a:t>
                </a:r>
                <a:endParaRPr lang="en-US" sz="1100" dirty="0"/>
              </a:p>
            </p:txBody>
          </p:sp>
          <p:sp>
            <p:nvSpPr>
              <p:cNvPr id="23" name="TextBox 22">
                <a:extLst>
                  <a:ext uri="{FF2B5EF4-FFF2-40B4-BE49-F238E27FC236}">
                    <a16:creationId xmlns:a16="http://schemas.microsoft.com/office/drawing/2014/main" id="{68480B4F-EF3E-9B7A-AB0B-09989F1E6095}"/>
                  </a:ext>
                </a:extLst>
              </p:cNvPr>
              <p:cNvSpPr txBox="1"/>
              <p:nvPr/>
            </p:nvSpPr>
            <p:spPr>
              <a:xfrm>
                <a:off x="377664" y="2699527"/>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24" name="TextBox 23">
                <a:extLst>
                  <a:ext uri="{FF2B5EF4-FFF2-40B4-BE49-F238E27FC236}">
                    <a16:creationId xmlns:a16="http://schemas.microsoft.com/office/drawing/2014/main" id="{FB3772F6-BF52-853C-B641-343B2300F522}"/>
                  </a:ext>
                </a:extLst>
              </p:cNvPr>
              <p:cNvSpPr txBox="1"/>
              <p:nvPr/>
            </p:nvSpPr>
            <p:spPr>
              <a:xfrm>
                <a:off x="1533309" y="4236112"/>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25" name="TextBox 24">
                <a:extLst>
                  <a:ext uri="{FF2B5EF4-FFF2-40B4-BE49-F238E27FC236}">
                    <a16:creationId xmlns:a16="http://schemas.microsoft.com/office/drawing/2014/main" id="{DDC5E91B-9D6A-C07C-FDE5-E8EAC54CA4E9}"/>
                  </a:ext>
                </a:extLst>
              </p:cNvPr>
              <p:cNvSpPr txBox="1"/>
              <p:nvPr/>
            </p:nvSpPr>
            <p:spPr>
              <a:xfrm>
                <a:off x="4027527" y="1340350"/>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26" name="TextBox 25">
                <a:extLst>
                  <a:ext uri="{FF2B5EF4-FFF2-40B4-BE49-F238E27FC236}">
                    <a16:creationId xmlns:a16="http://schemas.microsoft.com/office/drawing/2014/main" id="{3DF1481F-C10F-3337-A2DD-270C50C5761C}"/>
                  </a:ext>
                </a:extLst>
              </p:cNvPr>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7" name="TextBox 26">
                <a:extLst>
                  <a:ext uri="{FF2B5EF4-FFF2-40B4-BE49-F238E27FC236}">
                    <a16:creationId xmlns:a16="http://schemas.microsoft.com/office/drawing/2014/main" id="{01EA0C14-E5E5-B058-1150-64AABDAE42A6}"/>
                  </a:ext>
                </a:extLst>
              </p:cNvPr>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8" name="TextBox 27">
                <a:extLst>
                  <a:ext uri="{FF2B5EF4-FFF2-40B4-BE49-F238E27FC236}">
                    <a16:creationId xmlns:a16="http://schemas.microsoft.com/office/drawing/2014/main" id="{BC95344F-8DC1-EFE8-D85D-323AB1D4CE86}"/>
                  </a:ext>
                </a:extLst>
              </p:cNvPr>
              <p:cNvSpPr txBox="1"/>
              <p:nvPr/>
            </p:nvSpPr>
            <p:spPr>
              <a:xfrm>
                <a:off x="2471703" y="2667098"/>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grpSp>
        <p:cxnSp>
          <p:nvCxnSpPr>
            <p:cNvPr id="6" name="Straight Connector 5">
              <a:extLst>
                <a:ext uri="{FF2B5EF4-FFF2-40B4-BE49-F238E27FC236}">
                  <a16:creationId xmlns:a16="http://schemas.microsoft.com/office/drawing/2014/main" id="{1422CB26-C959-AB21-6048-2D911D7BC64D}"/>
                </a:ext>
              </a:extLst>
            </p:cNvPr>
            <p:cNvCxnSpPr>
              <a:cxnSpLocks/>
            </p:cNvCxnSpPr>
            <p:nvPr/>
          </p:nvCxnSpPr>
          <p:spPr>
            <a:xfrm>
              <a:off x="4182117" y="2712953"/>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AFB3CCB2-82E4-56EC-DA09-274A69656ADD}"/>
                </a:ext>
              </a:extLst>
            </p:cNvPr>
            <p:cNvGrpSpPr/>
            <p:nvPr/>
          </p:nvGrpSpPr>
          <p:grpSpPr>
            <a:xfrm rot="16460969">
              <a:off x="4188370" y="2966409"/>
              <a:ext cx="869042" cy="842281"/>
              <a:chOff x="1022287" y="1484770"/>
              <a:chExt cx="1456130" cy="1411289"/>
            </a:xfrm>
          </p:grpSpPr>
          <p:cxnSp>
            <p:nvCxnSpPr>
              <p:cNvPr id="17" name="Straight Connector 16">
                <a:extLst>
                  <a:ext uri="{FF2B5EF4-FFF2-40B4-BE49-F238E27FC236}">
                    <a16:creationId xmlns:a16="http://schemas.microsoft.com/office/drawing/2014/main" id="{9C703C89-CC61-875A-E439-2BB795549763}"/>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7CDF897-8A6E-9AC5-E641-BDA3D41D2874}"/>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4DC8DA6-0F66-ACAA-FCA1-5C8BE59A1666}"/>
                </a:ext>
              </a:extLst>
            </p:cNvPr>
            <p:cNvGrpSpPr/>
            <p:nvPr/>
          </p:nvGrpSpPr>
          <p:grpSpPr>
            <a:xfrm rot="15129824">
              <a:off x="3579770" y="3884007"/>
              <a:ext cx="737067" cy="714369"/>
              <a:chOff x="1022287" y="1484770"/>
              <a:chExt cx="1456130" cy="1411289"/>
            </a:xfrm>
          </p:grpSpPr>
          <p:cxnSp>
            <p:nvCxnSpPr>
              <p:cNvPr id="15" name="Straight Connector 14">
                <a:extLst>
                  <a:ext uri="{FF2B5EF4-FFF2-40B4-BE49-F238E27FC236}">
                    <a16:creationId xmlns:a16="http://schemas.microsoft.com/office/drawing/2014/main" id="{C8B2224D-5A1C-FD94-EA1B-E7C7D09A7573}"/>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B0561D3-B9A1-042C-7FD0-BEF1F6623B39}"/>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2926709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id="{1A089928-7F20-7292-3378-BF8F8891FA97}"/>
            </a:ext>
          </a:extLst>
        </p:cNvPr>
        <p:cNvGrpSpPr/>
        <p:nvPr/>
      </p:nvGrpSpPr>
      <p:grpSpPr>
        <a:xfrm>
          <a:off x="0" y="0"/>
          <a:ext cx="0" cy="0"/>
          <a:chOff x="0" y="0"/>
          <a:chExt cx="0" cy="0"/>
        </a:xfrm>
      </p:grpSpPr>
      <p:sp>
        <p:nvSpPr>
          <p:cNvPr id="4" name="Google Shape;1033;p59">
            <a:extLst>
              <a:ext uri="{FF2B5EF4-FFF2-40B4-BE49-F238E27FC236}">
                <a16:creationId xmlns:a16="http://schemas.microsoft.com/office/drawing/2014/main" id="{533E9748-FCC7-C14F-70FF-6E76441ACC06}"/>
              </a:ext>
            </a:extLst>
          </p:cNvPr>
          <p:cNvSpPr txBox="1">
            <a:spLocks noGrp="1"/>
          </p:cNvSpPr>
          <p:nvPr>
            <p:ph type="title"/>
          </p:nvPr>
        </p:nvSpPr>
        <p:spPr>
          <a:xfrm>
            <a:off x="179981" y="460348"/>
            <a:ext cx="1988451" cy="661132"/>
          </a:xfrm>
          <a:prstGeom prst="rect">
            <a:avLst/>
          </a:prstGeom>
        </p:spPr>
        <p:txBody>
          <a:bodyPr spcFirstLastPara="1" wrap="square" lIns="91425" tIns="91425" rIns="91425" bIns="91425" anchor="t" anchorCtr="0">
            <a:noAutofit/>
          </a:bodyPr>
          <a:lstStyle/>
          <a:p>
            <a:pPr>
              <a:lnSpc>
                <a:spcPct val="150000"/>
              </a:lnSpc>
            </a:pPr>
            <a:r>
              <a:rPr lang="en" sz="2200" dirty="0"/>
              <a:t>Câu 8:</a:t>
            </a:r>
            <a:endParaRPr sz="2200" dirty="0"/>
          </a:p>
        </p:txBody>
      </p:sp>
      <p:sp>
        <p:nvSpPr>
          <p:cNvPr id="11" name="Google Shape;1088;p59">
            <a:extLst>
              <a:ext uri="{FF2B5EF4-FFF2-40B4-BE49-F238E27FC236}">
                <a16:creationId xmlns:a16="http://schemas.microsoft.com/office/drawing/2014/main" id="{D13FDC99-F70D-744A-55E7-3C0C91A7F9F0}"/>
              </a:ext>
            </a:extLst>
          </p:cNvPr>
          <p:cNvSpPr txBox="1"/>
          <p:nvPr/>
        </p:nvSpPr>
        <p:spPr>
          <a:xfrm flipH="1">
            <a:off x="4996780" y="1479642"/>
            <a:ext cx="3830771" cy="236555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a:lnSpc>
                <a:spcPct val="115000"/>
              </a:lnSpc>
              <a:defRPr sz="2000">
                <a:solidFill>
                  <a:schemeClr val="dk1"/>
                </a:solidFill>
                <a:latin typeface="+mn-lt"/>
                <a:ea typeface="Quicksand"/>
                <a:cs typeface="Quicksand"/>
              </a:defRPr>
            </a:lvl1pPr>
          </a:lstStyle>
          <a:p>
            <a:r>
              <a:rPr lang="en-US" dirty="0"/>
              <a:t>Theo </a:t>
            </a:r>
            <a:r>
              <a:rPr lang="en-US" dirty="0" err="1"/>
              <a:t>định</a:t>
            </a:r>
            <a:r>
              <a:rPr lang="en-US" dirty="0"/>
              <a:t> </a:t>
            </a:r>
            <a:r>
              <a:rPr lang="en-US" dirty="0" err="1"/>
              <a:t>luật</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r>
              <a:rPr lang="en-US" dirty="0"/>
              <a:t> “</a:t>
            </a:r>
            <a:r>
              <a:rPr lang="vi-VN" sz="2000" dirty="0"/>
              <a:t>Tia khúc xạ nằm trong mặt phẳng tới và ở bên kia pháp tuyến so với tia sáng tới</a:t>
            </a:r>
            <a:r>
              <a:rPr lang="en-US" sz="2000" dirty="0"/>
              <a:t>”</a:t>
            </a:r>
          </a:p>
          <a:p>
            <a:endParaRPr lang="en-US" dirty="0"/>
          </a:p>
        </p:txBody>
      </p:sp>
      <p:sp>
        <p:nvSpPr>
          <p:cNvPr id="1249" name="Google Shape;1033;p59">
            <a:extLst>
              <a:ext uri="{FF2B5EF4-FFF2-40B4-BE49-F238E27FC236}">
                <a16:creationId xmlns:a16="http://schemas.microsoft.com/office/drawing/2014/main" id="{CA6DE913-B35F-7243-1656-8C6352CF2481}"/>
              </a:ext>
            </a:extLst>
          </p:cNvPr>
          <p:cNvSpPr txBox="1">
            <a:spLocks/>
          </p:cNvSpPr>
          <p:nvPr/>
        </p:nvSpPr>
        <p:spPr>
          <a:xfrm>
            <a:off x="2024451" y="4231696"/>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4 - Sai</a:t>
            </a:r>
            <a:endParaRPr lang="vi-VN" sz="2000" dirty="0">
              <a:solidFill>
                <a:schemeClr val="accent6"/>
              </a:solidFill>
            </a:endParaRPr>
          </a:p>
        </p:txBody>
      </p:sp>
      <p:grpSp>
        <p:nvGrpSpPr>
          <p:cNvPr id="5" name="Group 4">
            <a:extLst>
              <a:ext uri="{FF2B5EF4-FFF2-40B4-BE49-F238E27FC236}">
                <a16:creationId xmlns:a16="http://schemas.microsoft.com/office/drawing/2014/main" id="{566570FD-E140-5517-4A3F-FD6756182476}"/>
              </a:ext>
            </a:extLst>
          </p:cNvPr>
          <p:cNvGrpSpPr/>
          <p:nvPr/>
        </p:nvGrpSpPr>
        <p:grpSpPr>
          <a:xfrm>
            <a:off x="476343" y="1168685"/>
            <a:ext cx="4463999" cy="3056259"/>
            <a:chOff x="5853277" y="2667476"/>
            <a:chExt cx="3108859" cy="2128468"/>
          </a:xfrm>
        </p:grpSpPr>
        <p:grpSp>
          <p:nvGrpSpPr>
            <p:cNvPr id="8" name="Group 7">
              <a:extLst>
                <a:ext uri="{FF2B5EF4-FFF2-40B4-BE49-F238E27FC236}">
                  <a16:creationId xmlns:a16="http://schemas.microsoft.com/office/drawing/2014/main" id="{91BB7F78-5F87-4789-53A3-C0B0FB085341}"/>
                </a:ext>
              </a:extLst>
            </p:cNvPr>
            <p:cNvGrpSpPr/>
            <p:nvPr/>
          </p:nvGrpSpPr>
          <p:grpSpPr>
            <a:xfrm>
              <a:off x="5853277" y="2667476"/>
              <a:ext cx="3108859" cy="2128468"/>
              <a:chOff x="58393" y="1188379"/>
              <a:chExt cx="5209070" cy="3566368"/>
            </a:xfrm>
          </p:grpSpPr>
          <p:sp>
            <p:nvSpPr>
              <p:cNvPr id="1252" name="TextBox 1251">
                <a:extLst>
                  <a:ext uri="{FF2B5EF4-FFF2-40B4-BE49-F238E27FC236}">
                    <a16:creationId xmlns:a16="http://schemas.microsoft.com/office/drawing/2014/main" id="{0656876C-1605-0098-7559-09212A261BD4}"/>
                  </a:ext>
                </a:extLst>
              </p:cNvPr>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1253" name="Group 1252">
                <a:extLst>
                  <a:ext uri="{FF2B5EF4-FFF2-40B4-BE49-F238E27FC236}">
                    <a16:creationId xmlns:a16="http://schemas.microsoft.com/office/drawing/2014/main" id="{C04DCE04-DC3C-1924-1758-69A79B25CFF1}"/>
                  </a:ext>
                </a:extLst>
              </p:cNvPr>
              <p:cNvGrpSpPr/>
              <p:nvPr/>
            </p:nvGrpSpPr>
            <p:grpSpPr>
              <a:xfrm>
                <a:off x="377663" y="1246619"/>
                <a:ext cx="4636389" cy="3392676"/>
                <a:chOff x="149305" y="883103"/>
                <a:chExt cx="4354937" cy="3522581"/>
              </a:xfrm>
            </p:grpSpPr>
            <p:sp>
              <p:nvSpPr>
                <p:cNvPr id="1262" name="Rectangle 1261">
                  <a:extLst>
                    <a:ext uri="{FF2B5EF4-FFF2-40B4-BE49-F238E27FC236}">
                      <a16:creationId xmlns:a16="http://schemas.microsoft.com/office/drawing/2014/main" id="{5E9E28A6-25E0-53CD-F7D6-F25C40A9292B}"/>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263" name="Straight Connector 1262">
                  <a:extLst>
                    <a:ext uri="{FF2B5EF4-FFF2-40B4-BE49-F238E27FC236}">
                      <a16:creationId xmlns:a16="http://schemas.microsoft.com/office/drawing/2014/main" id="{C7295FE2-3276-9B75-73DE-15642A77261A}"/>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264" name="Rectangle 1263">
                  <a:extLst>
                    <a:ext uri="{FF2B5EF4-FFF2-40B4-BE49-F238E27FC236}">
                      <a16:creationId xmlns:a16="http://schemas.microsoft.com/office/drawing/2014/main" id="{84D85A43-BB7C-7113-1FEB-9784AC82BD1F}"/>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1254" name="TextBox 1253">
                <a:extLst>
                  <a:ext uri="{FF2B5EF4-FFF2-40B4-BE49-F238E27FC236}">
                    <a16:creationId xmlns:a16="http://schemas.microsoft.com/office/drawing/2014/main" id="{9EC65529-71E5-D372-D489-5D3006A995DC}"/>
                  </a:ext>
                </a:extLst>
              </p:cNvPr>
              <p:cNvSpPr txBox="1"/>
              <p:nvPr/>
            </p:nvSpPr>
            <p:spPr>
              <a:xfrm>
                <a:off x="4948192" y="2891153"/>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1255" name="TextBox 1254">
                <a:extLst>
                  <a:ext uri="{FF2B5EF4-FFF2-40B4-BE49-F238E27FC236}">
                    <a16:creationId xmlns:a16="http://schemas.microsoft.com/office/drawing/2014/main" id="{50D27CE1-EDEC-B71A-D671-6C6D9A04DE5C}"/>
                  </a:ext>
                </a:extLst>
              </p:cNvPr>
              <p:cNvSpPr txBox="1"/>
              <p:nvPr/>
            </p:nvSpPr>
            <p:spPr>
              <a:xfrm>
                <a:off x="377660" y="3143767"/>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Nước</a:t>
                </a:r>
                <a:endParaRPr lang="en-US" sz="1100" dirty="0"/>
              </a:p>
            </p:txBody>
          </p:sp>
          <p:sp>
            <p:nvSpPr>
              <p:cNvPr id="1256" name="TextBox 1255">
                <a:extLst>
                  <a:ext uri="{FF2B5EF4-FFF2-40B4-BE49-F238E27FC236}">
                    <a16:creationId xmlns:a16="http://schemas.microsoft.com/office/drawing/2014/main" id="{C616A3A4-6DA8-B9C6-C718-0D4B82DF6470}"/>
                  </a:ext>
                </a:extLst>
              </p:cNvPr>
              <p:cNvSpPr txBox="1"/>
              <p:nvPr/>
            </p:nvSpPr>
            <p:spPr>
              <a:xfrm>
                <a:off x="377664" y="2699526"/>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1257" name="TextBox 1256">
                <a:extLst>
                  <a:ext uri="{FF2B5EF4-FFF2-40B4-BE49-F238E27FC236}">
                    <a16:creationId xmlns:a16="http://schemas.microsoft.com/office/drawing/2014/main" id="{0A697600-22CC-736B-EE99-86CCC152C952}"/>
                  </a:ext>
                </a:extLst>
              </p:cNvPr>
              <p:cNvSpPr txBox="1"/>
              <p:nvPr/>
            </p:nvSpPr>
            <p:spPr>
              <a:xfrm>
                <a:off x="696931" y="1582874"/>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1258" name="TextBox 1257">
                <a:extLst>
                  <a:ext uri="{FF2B5EF4-FFF2-40B4-BE49-F238E27FC236}">
                    <a16:creationId xmlns:a16="http://schemas.microsoft.com/office/drawing/2014/main" id="{76574D32-2529-5366-7EBD-8F6B3C1C1C13}"/>
                  </a:ext>
                </a:extLst>
              </p:cNvPr>
              <p:cNvSpPr txBox="1"/>
              <p:nvPr/>
            </p:nvSpPr>
            <p:spPr>
              <a:xfrm>
                <a:off x="1097089" y="4102580"/>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1259" name="TextBox 1258">
                <a:extLst>
                  <a:ext uri="{FF2B5EF4-FFF2-40B4-BE49-F238E27FC236}">
                    <a16:creationId xmlns:a16="http://schemas.microsoft.com/office/drawing/2014/main" id="{330474B1-46A2-320E-C462-E00E369990A8}"/>
                  </a:ext>
                </a:extLst>
              </p:cNvPr>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1260" name="TextBox 1259">
                <a:extLst>
                  <a:ext uri="{FF2B5EF4-FFF2-40B4-BE49-F238E27FC236}">
                    <a16:creationId xmlns:a16="http://schemas.microsoft.com/office/drawing/2014/main" id="{E9A5AD13-E5B9-D06A-429E-444A69B041A2}"/>
                  </a:ext>
                </a:extLst>
              </p:cNvPr>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1261" name="TextBox 1260">
                <a:extLst>
                  <a:ext uri="{FF2B5EF4-FFF2-40B4-BE49-F238E27FC236}">
                    <a16:creationId xmlns:a16="http://schemas.microsoft.com/office/drawing/2014/main" id="{31D5B4EF-1C79-FE69-C558-3A7EBC864F26}"/>
                  </a:ext>
                </a:extLst>
              </p:cNvPr>
              <p:cNvSpPr txBox="1"/>
              <p:nvPr/>
            </p:nvSpPr>
            <p:spPr>
              <a:xfrm>
                <a:off x="2778581" y="2671813"/>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grpSp>
        <p:grpSp>
          <p:nvGrpSpPr>
            <p:cNvPr id="9" name="Group 8">
              <a:extLst>
                <a:ext uri="{FF2B5EF4-FFF2-40B4-BE49-F238E27FC236}">
                  <a16:creationId xmlns:a16="http://schemas.microsoft.com/office/drawing/2014/main" id="{033BF691-9DC0-31DC-CE9D-BF16113A8811}"/>
                </a:ext>
              </a:extLst>
            </p:cNvPr>
            <p:cNvGrpSpPr/>
            <p:nvPr/>
          </p:nvGrpSpPr>
          <p:grpSpPr>
            <a:xfrm rot="5400000">
              <a:off x="6760488" y="3821657"/>
              <a:ext cx="737067" cy="714369"/>
              <a:chOff x="1022287" y="1484770"/>
              <a:chExt cx="1456130" cy="1411289"/>
            </a:xfrm>
          </p:grpSpPr>
          <p:cxnSp>
            <p:nvCxnSpPr>
              <p:cNvPr id="1250" name="Straight Connector 1249">
                <a:extLst>
                  <a:ext uri="{FF2B5EF4-FFF2-40B4-BE49-F238E27FC236}">
                    <a16:creationId xmlns:a16="http://schemas.microsoft.com/office/drawing/2014/main" id="{F1274B26-DDA1-CE2B-300F-8D8E02B343B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251" name="Straight Arrow Connector 1250">
                <a:extLst>
                  <a:ext uri="{FF2B5EF4-FFF2-40B4-BE49-F238E27FC236}">
                    <a16:creationId xmlns:a16="http://schemas.microsoft.com/office/drawing/2014/main" id="{A9B9F1D1-454C-96DE-6F8D-C432D91BE321}"/>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48C1351D-72BC-8BB6-EDA7-18D013AE1BCF}"/>
                </a:ext>
              </a:extLst>
            </p:cNvPr>
            <p:cNvGrpSpPr/>
            <p:nvPr/>
          </p:nvGrpSpPr>
          <p:grpSpPr>
            <a:xfrm rot="21144240">
              <a:off x="6575484" y="3040499"/>
              <a:ext cx="869042" cy="842281"/>
              <a:chOff x="1022287" y="1484770"/>
              <a:chExt cx="1456130" cy="1411289"/>
            </a:xfrm>
          </p:grpSpPr>
          <p:cxnSp>
            <p:nvCxnSpPr>
              <p:cNvPr id="14" name="Straight Connector 13">
                <a:extLst>
                  <a:ext uri="{FF2B5EF4-FFF2-40B4-BE49-F238E27FC236}">
                    <a16:creationId xmlns:a16="http://schemas.microsoft.com/office/drawing/2014/main" id="{2503E43B-0932-8F20-277B-13EF92336F9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248" name="Straight Arrow Connector 1247">
                <a:extLst>
                  <a:ext uri="{FF2B5EF4-FFF2-40B4-BE49-F238E27FC236}">
                    <a16:creationId xmlns:a16="http://schemas.microsoft.com/office/drawing/2014/main" id="{9826C385-65A5-B082-FFA2-1199BCF8892C}"/>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CA96B55D-29F8-305B-5FAA-34FDD6DC9E47}"/>
                </a:ext>
              </a:extLst>
            </p:cNvPr>
            <p:cNvCxnSpPr>
              <a:cxnSpLocks/>
            </p:cNvCxnSpPr>
            <p:nvPr/>
          </p:nvCxnSpPr>
          <p:spPr>
            <a:xfrm>
              <a:off x="7496383" y="2747712"/>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20369046"/>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18;p39">
            <a:extLst>
              <a:ext uri="{FF2B5EF4-FFF2-40B4-BE49-F238E27FC236}">
                <a16:creationId xmlns:a16="http://schemas.microsoft.com/office/drawing/2014/main" id="{194C7B76-87E6-C07E-07ED-11EB67A840CE}"/>
              </a:ext>
            </a:extLst>
          </p:cNvPr>
          <p:cNvSpPr txBox="1">
            <a:spLocks noGrp="1"/>
          </p:cNvSpPr>
          <p:nvPr>
            <p:ph type="title"/>
          </p:nvPr>
        </p:nvSpPr>
        <p:spPr>
          <a:xfrm>
            <a:off x="839440" y="967472"/>
            <a:ext cx="7597423" cy="248896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50000"/>
              </a:lnSpc>
              <a:spcBef>
                <a:spcPts val="0"/>
              </a:spcBef>
              <a:spcAft>
                <a:spcPts val="0"/>
              </a:spcAft>
              <a:buClr>
                <a:srgbClr val="041B2D"/>
              </a:buClr>
              <a:buSzPts val="3000"/>
              <a:buFont typeface="DM Sans"/>
              <a:buNone/>
              <a:tabLst/>
              <a:defRPr/>
            </a:pPr>
            <a:r>
              <a:rPr lang="en-US" sz="2400" dirty="0" err="1"/>
              <a:t>Câu</a:t>
            </a:r>
            <a:r>
              <a:rPr lang="en-US" sz="2400" dirty="0"/>
              <a:t> 9: </a:t>
            </a:r>
            <a:r>
              <a:rPr lang="en-US" sz="2400" dirty="0" err="1"/>
              <a:t>Phản</a:t>
            </a:r>
            <a:r>
              <a:rPr lang="en-US" sz="2400" dirty="0"/>
              <a:t> </a:t>
            </a:r>
            <a:r>
              <a:rPr lang="en-US" sz="2400" dirty="0" err="1"/>
              <a:t>xạ</a:t>
            </a:r>
            <a:r>
              <a:rPr lang="en-US" sz="2400" dirty="0"/>
              <a:t> </a:t>
            </a:r>
            <a:r>
              <a:rPr lang="en-US" sz="2400" dirty="0" err="1"/>
              <a:t>toàn</a:t>
            </a:r>
            <a:r>
              <a:rPr lang="en-US" sz="2400" dirty="0"/>
              <a:t> </a:t>
            </a:r>
            <a:r>
              <a:rPr lang="en-US" sz="2400" dirty="0" err="1"/>
              <a:t>phần</a:t>
            </a:r>
            <a:r>
              <a:rPr lang="en-US" sz="2400" dirty="0"/>
              <a:t> </a:t>
            </a:r>
            <a:r>
              <a:rPr lang="en-US" sz="2400" dirty="0" err="1"/>
              <a:t>là</a:t>
            </a:r>
            <a:r>
              <a:rPr lang="en-US" sz="2400" dirty="0"/>
              <a:t> </a:t>
            </a:r>
            <a:r>
              <a:rPr lang="en-US" sz="2400" dirty="0" err="1"/>
              <a:t>hiện</a:t>
            </a:r>
            <a:r>
              <a:rPr lang="en-US" sz="2400" dirty="0"/>
              <a:t> </a:t>
            </a:r>
            <a:r>
              <a:rPr lang="en-US" sz="2400" dirty="0" err="1"/>
              <a:t>tượng</a:t>
            </a:r>
            <a:r>
              <a:rPr lang="en-US" sz="2400" dirty="0"/>
              <a:t>: </a:t>
            </a:r>
            <a:br>
              <a:rPr lang="en-US" sz="2400" dirty="0"/>
            </a:br>
            <a:r>
              <a:rPr lang="en-US" sz="2400" dirty="0"/>
              <a:t>A. </a:t>
            </a:r>
            <a:r>
              <a:rPr lang="en-US" sz="2400" b="0" dirty="0" err="1">
                <a:solidFill>
                  <a:srgbClr val="041B2D"/>
                </a:solidFill>
                <a:sym typeface="Arial"/>
              </a:rPr>
              <a:t>Toàn</a:t>
            </a:r>
            <a:r>
              <a:rPr lang="en-US" sz="2400" b="0" dirty="0">
                <a:solidFill>
                  <a:srgbClr val="041B2D"/>
                </a:solidFill>
                <a:sym typeface="Arial"/>
              </a:rPr>
              <a:t> </a:t>
            </a:r>
            <a:r>
              <a:rPr lang="en-US" sz="2400" b="0" dirty="0" err="1">
                <a:solidFill>
                  <a:srgbClr val="041B2D"/>
                </a:solidFill>
                <a:sym typeface="Arial"/>
              </a:rPr>
              <a:t>bộ</a:t>
            </a:r>
            <a:r>
              <a:rPr lang="en-US" sz="2400" b="0" dirty="0">
                <a:solidFill>
                  <a:srgbClr val="041B2D"/>
                </a:solidFill>
                <a:sym typeface="Arial"/>
              </a:rPr>
              <a:t> </a:t>
            </a:r>
            <a:r>
              <a:rPr lang="en-US" sz="2400" b="0" dirty="0" err="1">
                <a:solidFill>
                  <a:srgbClr val="041B2D"/>
                </a:solidFill>
                <a:sym typeface="Arial"/>
              </a:rPr>
              <a:t>tia</a:t>
            </a:r>
            <a:r>
              <a:rPr lang="en-US" sz="2400" b="0" dirty="0">
                <a:solidFill>
                  <a:srgbClr val="041B2D"/>
                </a:solidFill>
                <a:sym typeface="Arial"/>
              </a:rPr>
              <a:t> </a:t>
            </a:r>
            <a:r>
              <a:rPr lang="en-US" sz="2400" b="0" dirty="0" err="1">
                <a:solidFill>
                  <a:srgbClr val="041B2D"/>
                </a:solidFill>
                <a:sym typeface="Arial"/>
              </a:rPr>
              <a:t>tới</a:t>
            </a:r>
            <a:r>
              <a:rPr lang="en-US" sz="2400" b="0" dirty="0">
                <a:solidFill>
                  <a:srgbClr val="041B2D"/>
                </a:solidFill>
                <a:sym typeface="Arial"/>
              </a:rPr>
              <a:t> </a:t>
            </a:r>
            <a:r>
              <a:rPr lang="en-US" sz="2400" b="0" dirty="0" err="1">
                <a:solidFill>
                  <a:srgbClr val="041B2D"/>
                </a:solidFill>
                <a:sym typeface="Arial"/>
              </a:rPr>
              <a:t>bị</a:t>
            </a:r>
            <a:r>
              <a:rPr lang="en-US" sz="2400" b="0" dirty="0">
                <a:solidFill>
                  <a:srgbClr val="041B2D"/>
                </a:solidFill>
                <a:sym typeface="Arial"/>
              </a:rPr>
              <a:t> </a:t>
            </a:r>
            <a:r>
              <a:rPr lang="en-US" sz="2400" b="0" dirty="0" err="1">
                <a:solidFill>
                  <a:srgbClr val="041B2D"/>
                </a:solidFill>
                <a:sym typeface="Arial"/>
              </a:rPr>
              <a:t>khúc</a:t>
            </a:r>
            <a:r>
              <a:rPr lang="en-US" sz="2400" b="0" dirty="0">
                <a:solidFill>
                  <a:srgbClr val="041B2D"/>
                </a:solidFill>
                <a:sym typeface="Arial"/>
              </a:rPr>
              <a:t> </a:t>
            </a:r>
            <a:r>
              <a:rPr lang="en-US" sz="2400" b="0" dirty="0" err="1">
                <a:solidFill>
                  <a:srgbClr val="041B2D"/>
                </a:solidFill>
                <a:sym typeface="Arial"/>
              </a:rPr>
              <a:t>xạ</a:t>
            </a:r>
            <a:r>
              <a:rPr lang="en-US" sz="2400" b="0" dirty="0">
                <a:solidFill>
                  <a:srgbClr val="041B2D"/>
                </a:solidFill>
                <a:sym typeface="Arial"/>
              </a:rPr>
              <a:t> </a:t>
            </a:r>
            <a:r>
              <a:rPr lang="en-US" sz="2400" b="0" dirty="0" err="1">
                <a:solidFill>
                  <a:srgbClr val="041B2D"/>
                </a:solidFill>
                <a:sym typeface="Arial"/>
              </a:rPr>
              <a:t>tại</a:t>
            </a:r>
            <a:r>
              <a:rPr lang="en-US" sz="2400" b="0" dirty="0">
                <a:solidFill>
                  <a:srgbClr val="041B2D"/>
                </a:solidFill>
                <a:sym typeface="Arial"/>
              </a:rPr>
              <a:t> </a:t>
            </a:r>
            <a:r>
              <a:rPr lang="en-US" sz="2400" b="0" dirty="0" err="1">
                <a:solidFill>
                  <a:srgbClr val="041B2D"/>
                </a:solidFill>
                <a:sym typeface="Arial"/>
              </a:rPr>
              <a:t>mặt</a:t>
            </a:r>
            <a:r>
              <a:rPr lang="en-US" sz="2400" b="0" dirty="0">
                <a:solidFill>
                  <a:srgbClr val="041B2D"/>
                </a:solidFill>
                <a:sym typeface="Arial"/>
              </a:rPr>
              <a:t> </a:t>
            </a:r>
            <a:r>
              <a:rPr lang="en-US" sz="2400" b="0" dirty="0" err="1">
                <a:solidFill>
                  <a:srgbClr val="041B2D"/>
                </a:solidFill>
                <a:sym typeface="Arial"/>
              </a:rPr>
              <a:t>phân</a:t>
            </a:r>
            <a:r>
              <a:rPr lang="en-US" sz="2400" b="0" dirty="0">
                <a:solidFill>
                  <a:srgbClr val="041B2D"/>
                </a:solidFill>
                <a:sym typeface="Arial"/>
              </a:rPr>
              <a:t> </a:t>
            </a:r>
            <a:r>
              <a:rPr lang="en-US" sz="2400" b="0" dirty="0" err="1">
                <a:solidFill>
                  <a:srgbClr val="041B2D"/>
                </a:solidFill>
                <a:sym typeface="Arial"/>
              </a:rPr>
              <a:t>cách</a:t>
            </a:r>
            <a:r>
              <a:rPr lang="en-US" sz="2400" b="0" dirty="0">
                <a:solidFill>
                  <a:srgbClr val="041B2D"/>
                </a:solidFill>
                <a:sym typeface="Arial"/>
              </a:rPr>
              <a:t/>
            </a:r>
            <a:br>
              <a:rPr lang="en-US" sz="2400" b="0" dirty="0">
                <a:solidFill>
                  <a:srgbClr val="041B2D"/>
                </a:solidFill>
                <a:sym typeface="Arial"/>
              </a:rPr>
            </a:br>
            <a:r>
              <a:rPr lang="en-US" sz="2400" dirty="0"/>
              <a:t>B. </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1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vài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tia</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bị</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khúc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xạ</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tại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mặt</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phân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cách</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r>
              <a:rPr lang="en-US" sz="2400" dirty="0"/>
              <a:t>C.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Toàn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bộ</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tia</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bị</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phản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xạ</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tại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mặt</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phân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cách</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r>
              <a:rPr lang="en-US" sz="2400" dirty="0"/>
              <a:t>D. </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1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vài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tia</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bị</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phản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xạ</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tại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mặt</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phân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cách</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endParaRPr lang="en-US" sz="2400" dirty="0"/>
          </a:p>
        </p:txBody>
      </p:sp>
      <p:sp>
        <p:nvSpPr>
          <p:cNvPr id="8" name="Rectangle: Rounded Corners 7">
            <a:extLst>
              <a:ext uri="{FF2B5EF4-FFF2-40B4-BE49-F238E27FC236}">
                <a16:creationId xmlns:a16="http://schemas.microsoft.com/office/drawing/2014/main" id="{A0695E42-724C-0CA9-A481-461A46AFBCF2}"/>
              </a:ext>
            </a:extLst>
          </p:cNvPr>
          <p:cNvSpPr/>
          <p:nvPr/>
        </p:nvSpPr>
        <p:spPr>
          <a:xfrm>
            <a:off x="682752" y="2755392"/>
            <a:ext cx="7077456" cy="524256"/>
          </a:xfrm>
          <a:prstGeom prst="roundRect">
            <a:avLst/>
          </a:prstGeom>
          <a:noFill/>
          <a:ln>
            <a:solidFill>
              <a:srgbClr val="FF6D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374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318;p39">
            <a:extLst>
              <a:ext uri="{FF2B5EF4-FFF2-40B4-BE49-F238E27FC236}">
                <a16:creationId xmlns:a16="http://schemas.microsoft.com/office/drawing/2014/main" id="{AD5B4C35-6611-7B31-0036-5CC41555B491}"/>
              </a:ext>
            </a:extLst>
          </p:cNvPr>
          <p:cNvSpPr txBox="1">
            <a:spLocks noGrp="1"/>
          </p:cNvSpPr>
          <p:nvPr>
            <p:ph type="title"/>
          </p:nvPr>
        </p:nvSpPr>
        <p:spPr>
          <a:xfrm>
            <a:off x="773288" y="1200016"/>
            <a:ext cx="7597423" cy="248896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50000"/>
              </a:lnSpc>
              <a:spcBef>
                <a:spcPts val="0"/>
              </a:spcBef>
              <a:spcAft>
                <a:spcPts val="0"/>
              </a:spcAft>
              <a:buClr>
                <a:srgbClr val="041B2D"/>
              </a:buClr>
              <a:buSzPts val="3000"/>
              <a:buFont typeface="DM Sans"/>
              <a:buNone/>
              <a:tabLst/>
              <a:defRPr/>
            </a:pPr>
            <a:r>
              <a:rPr lang="en-US" sz="2400" dirty="0" err="1"/>
              <a:t>Câu</a:t>
            </a:r>
            <a:r>
              <a:rPr lang="en-US" sz="2400" dirty="0"/>
              <a:t> 10: </a:t>
            </a:r>
            <a:r>
              <a:rPr lang="en-US" sz="2400" dirty="0" err="1"/>
              <a:t>i</a:t>
            </a:r>
            <a:r>
              <a:rPr lang="en-US" sz="2400" baseline="-25000" dirty="0" err="1"/>
              <a:t>th</a:t>
            </a:r>
            <a:r>
              <a:rPr lang="en-US" sz="2400" dirty="0"/>
              <a:t> </a:t>
            </a:r>
            <a:r>
              <a:rPr lang="en-US" sz="2400" dirty="0" err="1"/>
              <a:t>là</a:t>
            </a:r>
            <a:r>
              <a:rPr lang="en-US" sz="2400" dirty="0"/>
              <a:t> </a:t>
            </a:r>
            <a:r>
              <a:rPr lang="en-US" sz="2400" dirty="0" err="1"/>
              <a:t>kí</a:t>
            </a:r>
            <a:r>
              <a:rPr lang="en-US" sz="2400" dirty="0"/>
              <a:t> </a:t>
            </a:r>
            <a:r>
              <a:rPr lang="en-US" sz="2400" dirty="0" err="1"/>
              <a:t>hiệu</a:t>
            </a:r>
            <a:r>
              <a:rPr lang="en-US" sz="2400" dirty="0"/>
              <a:t> </a:t>
            </a:r>
            <a:r>
              <a:rPr lang="en-US" sz="2400" dirty="0" err="1"/>
              <a:t>của</a:t>
            </a:r>
            <a:r>
              <a:rPr lang="en-US" sz="2400" dirty="0"/>
              <a:t>:</a:t>
            </a:r>
            <a:br>
              <a:rPr lang="en-US" sz="2400" dirty="0"/>
            </a:br>
            <a:r>
              <a:rPr lang="en-US" sz="2400" dirty="0"/>
              <a:t>A.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Góc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toàn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phần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r>
              <a:rPr lang="en-US" sz="2400" dirty="0"/>
              <a:t>B.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Góc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hạn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r>
              <a:rPr lang="en-US" sz="2400" dirty="0"/>
              <a:t>C.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Góc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giới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hạn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r>
              <a:rPr lang="en-US" sz="2400" dirty="0"/>
              <a:t>D.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Góc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toàn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hạn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endParaRPr lang="en-US" sz="2400" dirty="0"/>
          </a:p>
        </p:txBody>
      </p:sp>
      <p:sp>
        <p:nvSpPr>
          <p:cNvPr id="10" name="Rectangle: Rounded Corners 9">
            <a:extLst>
              <a:ext uri="{FF2B5EF4-FFF2-40B4-BE49-F238E27FC236}">
                <a16:creationId xmlns:a16="http://schemas.microsoft.com/office/drawing/2014/main" id="{27F93181-6037-C0E8-529C-A25BA2AE0E63}"/>
              </a:ext>
            </a:extLst>
          </p:cNvPr>
          <p:cNvSpPr/>
          <p:nvPr/>
        </p:nvSpPr>
        <p:spPr>
          <a:xfrm>
            <a:off x="616600" y="2444496"/>
            <a:ext cx="7077456" cy="524256"/>
          </a:xfrm>
          <a:prstGeom prst="roundRect">
            <a:avLst/>
          </a:prstGeom>
          <a:noFill/>
          <a:ln>
            <a:solidFill>
              <a:srgbClr val="FF6D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026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Google Shape;318;p39">
                <a:extLst>
                  <a:ext uri="{FF2B5EF4-FFF2-40B4-BE49-F238E27FC236}">
                    <a16:creationId xmlns:a16="http://schemas.microsoft.com/office/drawing/2014/main" id="{1DCF72FC-87C9-5CB6-97E8-A62C16E2776F}"/>
                  </a:ext>
                </a:extLst>
              </p:cNvPr>
              <p:cNvSpPr txBox="1">
                <a:spLocks/>
              </p:cNvSpPr>
              <p:nvPr/>
            </p:nvSpPr>
            <p:spPr>
              <a:xfrm>
                <a:off x="587980" y="1150352"/>
                <a:ext cx="8556020" cy="24889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Encode Sans"/>
                  <a:buNone/>
                  <a:defRPr sz="45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2pPr>
                <a:lvl3pPr marR="0" lvl="2"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3pPr>
                <a:lvl4pPr marR="0" lvl="3"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4pPr>
                <a:lvl5pPr marR="0" lvl="4"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5pPr>
                <a:lvl6pPr marR="0" lvl="5"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6pPr>
                <a:lvl7pPr marR="0" lvl="6"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7pPr>
                <a:lvl8pPr marR="0" lvl="7"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8pPr>
                <a:lvl9pPr marR="0" lvl="8"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9pPr>
              </a:lstStyle>
              <a:p>
                <a:pPr>
                  <a:lnSpc>
                    <a:spcPct val="150000"/>
                  </a:lnSpc>
                  <a:buClr>
                    <a:srgbClr val="041B2D"/>
                  </a:buClr>
                  <a:buSzPts val="3000"/>
                  <a:buFont typeface="DM Sans"/>
                  <a:buNone/>
                  <a:defRPr/>
                </a:pPr>
                <a:r>
                  <a:rPr lang="en-US" sz="2400" dirty="0" err="1">
                    <a:latin typeface="Fira Sans Condensed Medium" panose="020B0603050000020004" pitchFamily="34" charset="0"/>
                  </a:rPr>
                  <a:t>Câu</a:t>
                </a:r>
                <a:r>
                  <a:rPr lang="en-US" sz="2400" dirty="0">
                    <a:latin typeface="Fira Sans Condensed Medium" panose="020B0603050000020004" pitchFamily="34" charset="0"/>
                  </a:rPr>
                  <a:t> 11: </a:t>
                </a:r>
                <a:r>
                  <a:rPr lang="en-US" sz="2400" dirty="0" err="1">
                    <a:latin typeface="Fira Sans Condensed Medium" panose="020B0603050000020004" pitchFamily="34" charset="0"/>
                  </a:rPr>
                  <a:t>Trường</a:t>
                </a:r>
                <a:r>
                  <a:rPr lang="en-US" sz="2400" dirty="0">
                    <a:latin typeface="Fira Sans Condensed Medium" panose="020B0603050000020004" pitchFamily="34" charset="0"/>
                  </a:rPr>
                  <a:t> </a:t>
                </a:r>
                <a:r>
                  <a:rPr lang="en-US" sz="2400" dirty="0" err="1">
                    <a:latin typeface="Fira Sans Condensed Medium" panose="020B0603050000020004" pitchFamily="34" charset="0"/>
                  </a:rPr>
                  <a:t>hợp</a:t>
                </a:r>
                <a:r>
                  <a:rPr lang="en-US" sz="2400" dirty="0">
                    <a:latin typeface="Fira Sans Condensed Medium" panose="020B0603050000020004" pitchFamily="34" charset="0"/>
                  </a:rPr>
                  <a:t> </a:t>
                </a:r>
                <a:r>
                  <a:rPr lang="en-US" sz="2400" dirty="0" err="1">
                    <a:latin typeface="Fira Sans Condensed Medium" panose="020B0603050000020004" pitchFamily="34" charset="0"/>
                  </a:rPr>
                  <a:t>nào</a:t>
                </a:r>
                <a:r>
                  <a:rPr lang="en-US" sz="2400" dirty="0">
                    <a:latin typeface="Fira Sans Condensed Medium" panose="020B0603050000020004" pitchFamily="34" charset="0"/>
                  </a:rPr>
                  <a:t> </a:t>
                </a:r>
                <a:r>
                  <a:rPr lang="en-US" sz="2400" dirty="0" err="1">
                    <a:latin typeface="Fira Sans Condensed Medium" panose="020B0603050000020004" pitchFamily="34" charset="0"/>
                  </a:rPr>
                  <a:t>sau</a:t>
                </a:r>
                <a:r>
                  <a:rPr lang="en-US" sz="2400" dirty="0">
                    <a:latin typeface="Fira Sans Condensed Medium" panose="020B0603050000020004" pitchFamily="34" charset="0"/>
                  </a:rPr>
                  <a:t> </a:t>
                </a:r>
                <a:r>
                  <a:rPr lang="en-US" sz="2400" dirty="0" err="1">
                    <a:latin typeface="Fira Sans Condensed Medium" panose="020B0603050000020004" pitchFamily="34" charset="0"/>
                  </a:rPr>
                  <a:t>đây</a:t>
                </a:r>
                <a:r>
                  <a:rPr lang="en-US" sz="2400" dirty="0">
                    <a:latin typeface="Fira Sans Condensed Medium" panose="020B0603050000020004" pitchFamily="34" charset="0"/>
                  </a:rPr>
                  <a:t> </a:t>
                </a:r>
                <a:r>
                  <a:rPr lang="en-US" sz="2400" dirty="0" err="1">
                    <a:latin typeface="Fira Sans Condensed Medium" panose="020B0603050000020004" pitchFamily="34" charset="0"/>
                  </a:rPr>
                  <a:t>xảy</a:t>
                </a:r>
                <a:r>
                  <a:rPr lang="en-US" sz="2400" dirty="0">
                    <a:latin typeface="Fira Sans Condensed Medium" panose="020B0603050000020004" pitchFamily="34" charset="0"/>
                  </a:rPr>
                  <a:t> </a:t>
                </a:r>
                <a:r>
                  <a:rPr lang="en-US" sz="2400" dirty="0" err="1">
                    <a:latin typeface="Fira Sans Condensed Medium" panose="020B0603050000020004" pitchFamily="34" charset="0"/>
                  </a:rPr>
                  <a:t>ra</a:t>
                </a:r>
                <a:r>
                  <a:rPr lang="en-US" sz="2400" dirty="0">
                    <a:latin typeface="Fira Sans Condensed Medium" panose="020B0603050000020004" pitchFamily="34" charset="0"/>
                  </a:rPr>
                  <a:t> </a:t>
                </a:r>
                <a:r>
                  <a:rPr lang="en-US" sz="2400" dirty="0" err="1">
                    <a:latin typeface="Fira Sans Condensed Medium" panose="020B0603050000020004" pitchFamily="34" charset="0"/>
                  </a:rPr>
                  <a:t>phản</a:t>
                </a:r>
                <a:r>
                  <a:rPr lang="en-US" sz="2400" dirty="0">
                    <a:latin typeface="Fira Sans Condensed Medium" panose="020B0603050000020004" pitchFamily="34" charset="0"/>
                  </a:rPr>
                  <a:t> </a:t>
                </a:r>
                <a:r>
                  <a:rPr lang="en-US" sz="2400" dirty="0" err="1">
                    <a:latin typeface="Fira Sans Condensed Medium" panose="020B0603050000020004" pitchFamily="34" charset="0"/>
                  </a:rPr>
                  <a:t>xạ</a:t>
                </a:r>
                <a:r>
                  <a:rPr lang="en-US" sz="2400" dirty="0">
                    <a:latin typeface="Fira Sans Condensed Medium" panose="020B0603050000020004" pitchFamily="34" charset="0"/>
                  </a:rPr>
                  <a:t> </a:t>
                </a:r>
                <a:r>
                  <a:rPr lang="en-US" sz="2400" dirty="0" err="1">
                    <a:latin typeface="Fira Sans Condensed Medium" panose="020B0603050000020004" pitchFamily="34" charset="0"/>
                  </a:rPr>
                  <a:t>toàn</a:t>
                </a:r>
                <a:r>
                  <a:rPr lang="en-US" sz="2400" dirty="0">
                    <a:latin typeface="Fira Sans Condensed Medium" panose="020B0603050000020004" pitchFamily="34" charset="0"/>
                  </a:rPr>
                  <a:t> </a:t>
                </a:r>
                <a:r>
                  <a:rPr lang="en-US" sz="2400" dirty="0" err="1">
                    <a:latin typeface="Fira Sans Condensed Medium" panose="020B0603050000020004" pitchFamily="34" charset="0"/>
                  </a:rPr>
                  <a:t>phần</a:t>
                </a:r>
                <a:endParaRPr lang="en-US" sz="2400" dirty="0">
                  <a:latin typeface="Fira Sans Condensed Medium" panose="020B0603050000020004" pitchFamily="34" charset="0"/>
                </a:endParaRPr>
              </a:p>
              <a:p>
                <a:pPr>
                  <a:lnSpc>
                    <a:spcPct val="150000"/>
                  </a:lnSpc>
                  <a:buClr>
                    <a:srgbClr val="041B2D"/>
                  </a:buClr>
                  <a:buSzPts val="3000"/>
                  <a:defRPr/>
                </a:pPr>
                <a:r>
                  <a:rPr lang="en-US" sz="2400" dirty="0">
                    <a:latin typeface="Fira Sans Condensed Medium" panose="020B0603050000020004" pitchFamily="34" charset="0"/>
                  </a:rPr>
                  <a:t>A. </a:t>
                </a:r>
                <a:r>
                  <a:rPr lang="en-US" sz="2400" b="0" dirty="0">
                    <a:solidFill>
                      <a:srgbClr val="041B2D"/>
                    </a:solidFill>
                    <a:latin typeface="Arial" panose="020B0604020202020204" pitchFamily="34" charset="0"/>
                    <a:cs typeface="Arial" panose="020B0604020202020204" pitchFamily="34" charset="0"/>
                    <a:sym typeface="Arial"/>
                  </a:rPr>
                  <a:t>i </a:t>
                </a:r>
                <a14:m>
                  <m:oMath xmlns:m="http://schemas.openxmlformats.org/officeDocument/2006/math">
                    <m:r>
                      <a:rPr lang="en-US" sz="2400" b="0" i="1">
                        <a:solidFill>
                          <a:srgbClr val="041B2D"/>
                        </a:solidFill>
                        <a:latin typeface="Cambria Math" panose="02040503050406030204" pitchFamily="18" charset="0"/>
                        <a:ea typeface="Cambria Math" panose="02040503050406030204" pitchFamily="18" charset="0"/>
                        <a:cs typeface="Arial" panose="020B0604020202020204" pitchFamily="34" charset="0"/>
                        <a:sym typeface="Arial"/>
                      </a:rPr>
                      <m:t>≤</m:t>
                    </m:r>
                  </m:oMath>
                </a14:m>
                <a:r>
                  <a:rPr lang="en-US" sz="2400" b="0" dirty="0">
                    <a:solidFill>
                      <a:srgbClr val="041B2D"/>
                    </a:solidFill>
                    <a:latin typeface="Arial" panose="020B0604020202020204" pitchFamily="34" charset="0"/>
                    <a:cs typeface="Arial" panose="020B0604020202020204" pitchFamily="34" charset="0"/>
                    <a:sym typeface="Arial"/>
                  </a:rPr>
                  <a:t> i</a:t>
                </a:r>
                <a:r>
                  <a:rPr lang="en-US" sz="2400" b="0" baseline="-25000" dirty="0">
                    <a:solidFill>
                      <a:srgbClr val="041B2D"/>
                    </a:solidFill>
                    <a:latin typeface="Arial" panose="020B0604020202020204" pitchFamily="34" charset="0"/>
                    <a:cs typeface="Arial" panose="020B0604020202020204" pitchFamily="34" charset="0"/>
                    <a:sym typeface="Arial"/>
                  </a:rPr>
                  <a:t>th</a:t>
                </a:r>
                <a:r>
                  <a:rPr lang="en-US" sz="2400" b="0" dirty="0">
                    <a:solidFill>
                      <a:srgbClr val="041B2D"/>
                    </a:solidFill>
                    <a:latin typeface="Arial" panose="020B0604020202020204" pitchFamily="34" charset="0"/>
                    <a:cs typeface="Arial" panose="020B0604020202020204" pitchFamily="34" charset="0"/>
                    <a:sym typeface="Arial"/>
                  </a:rPr>
                  <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latin typeface="Fira Sans Condensed Medium" panose="020B0603050000020004" pitchFamily="34" charset="0"/>
                  </a:rPr>
                  <a:t>B. </a:t>
                </a:r>
                <a:r>
                  <a:rPr lang="en-US" sz="2400" b="0" dirty="0">
                    <a:solidFill>
                      <a:srgbClr val="041B2D"/>
                    </a:solidFill>
                    <a:latin typeface="Arial" panose="020B0604020202020204" pitchFamily="34" charset="0"/>
                    <a:cs typeface="Arial" panose="020B0604020202020204" pitchFamily="34" charset="0"/>
                    <a:sym typeface="Arial"/>
                  </a:rPr>
                  <a:t>i </a:t>
                </a:r>
                <a14:m>
                  <m:oMath xmlns:m="http://schemas.openxmlformats.org/officeDocument/2006/math">
                    <m:r>
                      <a:rPr lang="en-US" sz="2400" b="0" i="1" smtClean="0">
                        <a:solidFill>
                          <a:srgbClr val="041B2D"/>
                        </a:solidFill>
                        <a:latin typeface="Cambria Math" panose="02040503050406030204" pitchFamily="18" charset="0"/>
                        <a:ea typeface="Cambria Math" panose="02040503050406030204" pitchFamily="18" charset="0"/>
                        <a:cs typeface="Arial" panose="020B0604020202020204" pitchFamily="34" charset="0"/>
                        <a:sym typeface="Arial"/>
                      </a:rPr>
                      <m:t>&lt;</m:t>
                    </m:r>
                  </m:oMath>
                </a14:m>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i</a:t>
                </a:r>
                <a:r>
                  <a:rPr lang="en-US" sz="2400" b="0" baseline="-25000" dirty="0" err="1">
                    <a:solidFill>
                      <a:srgbClr val="041B2D"/>
                    </a:solidFill>
                    <a:latin typeface="Arial" panose="020B0604020202020204" pitchFamily="34" charset="0"/>
                    <a:cs typeface="Arial" panose="020B0604020202020204" pitchFamily="34" charset="0"/>
                    <a:sym typeface="Arial"/>
                  </a:rPr>
                  <a:t>th</a:t>
                </a:r>
                <a:r>
                  <a:rPr lang="en-US" sz="2400" b="0" dirty="0">
                    <a:solidFill>
                      <a:srgbClr val="041B2D"/>
                    </a:solidFill>
                    <a:latin typeface="Arial" panose="020B0604020202020204" pitchFamily="34" charset="0"/>
                    <a:cs typeface="Arial" panose="020B0604020202020204" pitchFamily="34" charset="0"/>
                    <a:sym typeface="Arial"/>
                  </a:rPr>
                  <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latin typeface="Fira Sans Condensed Medium" panose="020B0603050000020004" pitchFamily="34" charset="0"/>
                  </a:rPr>
                  <a:t>C. </a:t>
                </a:r>
                <a:r>
                  <a:rPr lang="en-US" sz="2400" b="0" dirty="0">
                    <a:solidFill>
                      <a:srgbClr val="041B2D"/>
                    </a:solidFill>
                    <a:latin typeface="Arial" panose="020B0604020202020204" pitchFamily="34" charset="0"/>
                    <a:cs typeface="Arial" panose="020B0604020202020204" pitchFamily="34" charset="0"/>
                    <a:sym typeface="Arial"/>
                  </a:rPr>
                  <a:t>i </a:t>
                </a:r>
                <a14:m>
                  <m:oMath xmlns:m="http://schemas.openxmlformats.org/officeDocument/2006/math">
                    <m:r>
                      <a:rPr lang="en-US" sz="2400" b="0" i="1" smtClean="0">
                        <a:solidFill>
                          <a:srgbClr val="041B2D"/>
                        </a:solidFill>
                        <a:latin typeface="Cambria Math" panose="02040503050406030204" pitchFamily="18" charset="0"/>
                        <a:ea typeface="Cambria Math" panose="02040503050406030204" pitchFamily="18" charset="0"/>
                        <a:cs typeface="Arial" panose="020B0604020202020204" pitchFamily="34" charset="0"/>
                        <a:sym typeface="Arial"/>
                      </a:rPr>
                      <m:t>=</m:t>
                    </m:r>
                  </m:oMath>
                </a14:m>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i</a:t>
                </a:r>
                <a:r>
                  <a:rPr lang="en-US" sz="2400" b="0" baseline="-25000" dirty="0" err="1">
                    <a:solidFill>
                      <a:srgbClr val="041B2D"/>
                    </a:solidFill>
                    <a:latin typeface="Arial" panose="020B0604020202020204" pitchFamily="34" charset="0"/>
                    <a:cs typeface="Arial" panose="020B0604020202020204" pitchFamily="34" charset="0"/>
                    <a:sym typeface="Arial"/>
                  </a:rPr>
                  <a:t>th</a:t>
                </a:r>
                <a:r>
                  <a:rPr lang="en-US" sz="2400" b="0" dirty="0">
                    <a:solidFill>
                      <a:srgbClr val="041B2D"/>
                    </a:solidFill>
                    <a:latin typeface="Arial" panose="020B0604020202020204" pitchFamily="34" charset="0"/>
                    <a:cs typeface="Arial" panose="020B0604020202020204" pitchFamily="34" charset="0"/>
                    <a:sym typeface="Arial"/>
                  </a:rPr>
                  <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latin typeface="Fira Sans Condensed Medium" panose="020B0603050000020004" pitchFamily="34" charset="0"/>
                  </a:rPr>
                  <a:t>D. </a:t>
                </a:r>
                <a:r>
                  <a:rPr lang="en-US" sz="2400" b="0" dirty="0" err="1">
                    <a:solidFill>
                      <a:srgbClr val="041B2D"/>
                    </a:solidFill>
                    <a:latin typeface="Arial" panose="020B0604020202020204" pitchFamily="34" charset="0"/>
                    <a:cs typeface="Arial" panose="020B0604020202020204" pitchFamily="34" charset="0"/>
                    <a:sym typeface="Arial"/>
                  </a:rPr>
                  <a:t>i</a:t>
                </a:r>
                <a:r>
                  <a:rPr lang="en-US" sz="2400" b="0" dirty="0">
                    <a:solidFill>
                      <a:srgbClr val="041B2D"/>
                    </a:solidFill>
                    <a:latin typeface="Arial" panose="020B0604020202020204" pitchFamily="34" charset="0"/>
                    <a:cs typeface="Arial" panose="020B0604020202020204" pitchFamily="34" charset="0"/>
                    <a:sym typeface="Arial"/>
                  </a:rPr>
                  <a:t> </a:t>
                </a:r>
                <a14:m>
                  <m:oMath xmlns:m="http://schemas.openxmlformats.org/officeDocument/2006/math">
                    <m:r>
                      <a:rPr lang="en-US" sz="2400" b="0" i="1" smtClean="0">
                        <a:solidFill>
                          <a:srgbClr val="041B2D"/>
                        </a:solidFill>
                        <a:latin typeface="Cambria Math" panose="02040503050406030204" pitchFamily="18" charset="0"/>
                        <a:ea typeface="Cambria Math" panose="02040503050406030204" pitchFamily="18" charset="0"/>
                        <a:cs typeface="Arial" panose="020B0604020202020204" pitchFamily="34" charset="0"/>
                        <a:sym typeface="Arial"/>
                      </a:rPr>
                      <m:t>≥</m:t>
                    </m:r>
                  </m:oMath>
                </a14:m>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i</a:t>
                </a:r>
                <a:r>
                  <a:rPr lang="en-US" sz="2400" b="0" baseline="-25000" dirty="0" err="1">
                    <a:solidFill>
                      <a:srgbClr val="041B2D"/>
                    </a:solidFill>
                    <a:latin typeface="Arial" panose="020B0604020202020204" pitchFamily="34" charset="0"/>
                    <a:cs typeface="Arial" panose="020B0604020202020204" pitchFamily="34" charset="0"/>
                    <a:sym typeface="Arial"/>
                  </a:rPr>
                  <a:t>th</a:t>
                </a:r>
                <a:r>
                  <a:rPr lang="en-US" sz="2400" b="0" dirty="0">
                    <a:solidFill>
                      <a:srgbClr val="041B2D"/>
                    </a:solidFill>
                    <a:latin typeface="Arial" panose="020B0604020202020204" pitchFamily="34" charset="0"/>
                    <a:cs typeface="Arial" panose="020B0604020202020204" pitchFamily="34" charset="0"/>
                    <a:sym typeface="Arial"/>
                  </a:rPr>
                  <a:t/>
                </a:r>
                <a:br>
                  <a:rPr lang="en-US" sz="2400" b="0" dirty="0">
                    <a:solidFill>
                      <a:srgbClr val="041B2D"/>
                    </a:solidFill>
                    <a:latin typeface="Arial" panose="020B0604020202020204" pitchFamily="34" charset="0"/>
                    <a:cs typeface="Arial" panose="020B0604020202020204" pitchFamily="34" charset="0"/>
                    <a:sym typeface="Arial"/>
                  </a:rPr>
                </a:br>
                <a:endParaRPr lang="en-US" sz="2400" dirty="0">
                  <a:latin typeface="Fira Sans Condensed Medium" panose="020B0603050000020004" pitchFamily="34" charset="0"/>
                </a:endParaRPr>
              </a:p>
            </p:txBody>
          </p:sp>
        </mc:Choice>
        <mc:Fallback xmlns="">
          <p:sp>
            <p:nvSpPr>
              <p:cNvPr id="4" name="Google Shape;318;p39">
                <a:extLst>
                  <a:ext uri="{FF2B5EF4-FFF2-40B4-BE49-F238E27FC236}">
                    <a16:creationId xmlns:a16="http://schemas.microsoft.com/office/drawing/2014/main" id="{1DCF72FC-87C9-5CB6-97E8-A62C16E2776F}"/>
                  </a:ext>
                </a:extLst>
              </p:cNvPr>
              <p:cNvSpPr txBox="1">
                <a:spLocks noRot="1" noChangeAspect="1" noMove="1" noResize="1" noEditPoints="1" noAdjustHandles="1" noChangeArrowheads="1" noChangeShapeType="1" noTextEdit="1"/>
              </p:cNvSpPr>
              <p:nvPr/>
            </p:nvSpPr>
            <p:spPr>
              <a:xfrm>
                <a:off x="587980" y="1150352"/>
                <a:ext cx="8556020" cy="2488960"/>
              </a:xfrm>
              <a:prstGeom prst="rect">
                <a:avLst/>
              </a:prstGeom>
              <a:blipFill>
                <a:blip r:embed="rId2"/>
                <a:stretch>
                  <a:fillRect l="-1068" b="-19118"/>
                </a:stretch>
              </a:blipFill>
              <a:ln>
                <a:noFill/>
              </a:ln>
            </p:spPr>
            <p:txBody>
              <a:bodyPr/>
              <a:lstStyle/>
              <a:p>
                <a:r>
                  <a:rPr lang="en-US">
                    <a:noFill/>
                  </a:rPr>
                  <a:t> </a:t>
                </a:r>
              </a:p>
            </p:txBody>
          </p:sp>
        </mc:Fallback>
      </mc:AlternateContent>
      <p:sp>
        <p:nvSpPr>
          <p:cNvPr id="5" name="Rectangle: Rounded Corners 4">
            <a:extLst>
              <a:ext uri="{FF2B5EF4-FFF2-40B4-BE49-F238E27FC236}">
                <a16:creationId xmlns:a16="http://schemas.microsoft.com/office/drawing/2014/main" id="{D8B626FF-1CD5-60D7-F1BC-2E0D1C24C280}"/>
              </a:ext>
            </a:extLst>
          </p:cNvPr>
          <p:cNvSpPr/>
          <p:nvPr/>
        </p:nvSpPr>
        <p:spPr>
          <a:xfrm>
            <a:off x="587980" y="3468892"/>
            <a:ext cx="7077456" cy="524256"/>
          </a:xfrm>
          <a:prstGeom prst="roundRect">
            <a:avLst/>
          </a:prstGeom>
          <a:noFill/>
          <a:ln>
            <a:solidFill>
              <a:srgbClr val="FF6D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90678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18;p39">
            <a:extLst>
              <a:ext uri="{FF2B5EF4-FFF2-40B4-BE49-F238E27FC236}">
                <a16:creationId xmlns:a16="http://schemas.microsoft.com/office/drawing/2014/main" id="{AC8A2597-FE6A-D62A-3F34-17760A68A7E0}"/>
              </a:ext>
            </a:extLst>
          </p:cNvPr>
          <p:cNvSpPr txBox="1">
            <a:spLocks/>
          </p:cNvSpPr>
          <p:nvPr/>
        </p:nvSpPr>
        <p:spPr>
          <a:xfrm>
            <a:off x="587980" y="1150352"/>
            <a:ext cx="8556020" cy="35435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Encode Sans"/>
              <a:buNone/>
              <a:defRPr sz="45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2pPr>
            <a:lvl3pPr marR="0" lvl="2"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3pPr>
            <a:lvl4pPr marR="0" lvl="3"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4pPr>
            <a:lvl5pPr marR="0" lvl="4"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5pPr>
            <a:lvl6pPr marR="0" lvl="5"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6pPr>
            <a:lvl7pPr marR="0" lvl="6"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7pPr>
            <a:lvl8pPr marR="0" lvl="7"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8pPr>
            <a:lvl9pPr marR="0" lvl="8"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9pPr>
          </a:lstStyle>
          <a:p>
            <a:pPr>
              <a:lnSpc>
                <a:spcPct val="150000"/>
              </a:lnSpc>
              <a:buClr>
                <a:srgbClr val="041B2D"/>
              </a:buClr>
              <a:buSzPts val="3000"/>
              <a:buFont typeface="DM Sans"/>
              <a:buNone/>
              <a:defRPr/>
            </a:pPr>
            <a:r>
              <a:rPr lang="en-US" sz="2400" dirty="0" err="1">
                <a:latin typeface="Fira Sans Condensed Medium" panose="020B0603050000020004" pitchFamily="34" charset="0"/>
              </a:rPr>
              <a:t>Câu</a:t>
            </a:r>
            <a:r>
              <a:rPr lang="en-US" sz="2400" dirty="0">
                <a:latin typeface="Fira Sans Condensed Medium" panose="020B0603050000020004" pitchFamily="34" charset="0"/>
              </a:rPr>
              <a:t> 12: </a:t>
            </a:r>
            <a:r>
              <a:rPr lang="en-US" sz="2400" dirty="0" err="1">
                <a:latin typeface="Fira Sans Condensed Medium" panose="020B0603050000020004" pitchFamily="34" charset="0"/>
              </a:rPr>
              <a:t>Trường</a:t>
            </a:r>
            <a:r>
              <a:rPr lang="en-US" sz="2400" dirty="0">
                <a:latin typeface="Fira Sans Condensed Medium" panose="020B0603050000020004" pitchFamily="34" charset="0"/>
              </a:rPr>
              <a:t> </a:t>
            </a:r>
            <a:r>
              <a:rPr lang="en-US" sz="2400" dirty="0" err="1">
                <a:latin typeface="Fira Sans Condensed Medium" panose="020B0603050000020004" pitchFamily="34" charset="0"/>
              </a:rPr>
              <a:t>hợp</a:t>
            </a:r>
            <a:r>
              <a:rPr lang="en-US" sz="2400" dirty="0">
                <a:latin typeface="Fira Sans Condensed Medium" panose="020B0603050000020004" pitchFamily="34" charset="0"/>
              </a:rPr>
              <a:t> </a:t>
            </a:r>
            <a:r>
              <a:rPr lang="en-US" sz="2400" dirty="0" err="1">
                <a:latin typeface="Fira Sans Condensed Medium" panose="020B0603050000020004" pitchFamily="34" charset="0"/>
              </a:rPr>
              <a:t>nào</a:t>
            </a:r>
            <a:r>
              <a:rPr lang="en-US" sz="2400" dirty="0">
                <a:latin typeface="Fira Sans Condensed Medium" panose="020B0603050000020004" pitchFamily="34" charset="0"/>
              </a:rPr>
              <a:t> </a:t>
            </a:r>
            <a:r>
              <a:rPr lang="en-US" sz="2400" dirty="0" err="1">
                <a:latin typeface="Fira Sans Condensed Medium" panose="020B0603050000020004" pitchFamily="34" charset="0"/>
              </a:rPr>
              <a:t>sau</a:t>
            </a:r>
            <a:r>
              <a:rPr lang="en-US" sz="2400" dirty="0">
                <a:latin typeface="Fira Sans Condensed Medium" panose="020B0603050000020004" pitchFamily="34" charset="0"/>
              </a:rPr>
              <a:t> </a:t>
            </a:r>
            <a:r>
              <a:rPr lang="en-US" sz="2400" dirty="0" err="1">
                <a:latin typeface="Fira Sans Condensed Medium" panose="020B0603050000020004" pitchFamily="34" charset="0"/>
              </a:rPr>
              <a:t>đây</a:t>
            </a:r>
            <a:r>
              <a:rPr lang="en-US" sz="2400" dirty="0">
                <a:latin typeface="Fira Sans Condensed Medium" panose="020B0603050000020004" pitchFamily="34" charset="0"/>
              </a:rPr>
              <a:t> </a:t>
            </a:r>
            <a:r>
              <a:rPr lang="en-US" sz="2400" dirty="0" err="1">
                <a:latin typeface="Fira Sans Condensed Medium" panose="020B0603050000020004" pitchFamily="34" charset="0"/>
              </a:rPr>
              <a:t>không</a:t>
            </a:r>
            <a:r>
              <a:rPr lang="en-US" sz="2400" dirty="0">
                <a:latin typeface="Fira Sans Condensed Medium" panose="020B0603050000020004" pitchFamily="34" charset="0"/>
              </a:rPr>
              <a:t> </a:t>
            </a:r>
            <a:r>
              <a:rPr lang="en-US" sz="2400" dirty="0" err="1">
                <a:latin typeface="Fira Sans Condensed Medium" panose="020B0603050000020004" pitchFamily="34" charset="0"/>
              </a:rPr>
              <a:t>xảy</a:t>
            </a:r>
            <a:r>
              <a:rPr lang="en-US" sz="2400" dirty="0">
                <a:latin typeface="Fira Sans Condensed Medium" panose="020B0603050000020004" pitchFamily="34" charset="0"/>
              </a:rPr>
              <a:t> </a:t>
            </a:r>
            <a:r>
              <a:rPr lang="en-US" sz="2400" dirty="0" err="1">
                <a:latin typeface="Fira Sans Condensed Medium" panose="020B0603050000020004" pitchFamily="34" charset="0"/>
              </a:rPr>
              <a:t>ra</a:t>
            </a:r>
            <a:r>
              <a:rPr lang="en-US" sz="2400" dirty="0">
                <a:latin typeface="Fira Sans Condensed Medium" panose="020B0603050000020004" pitchFamily="34" charset="0"/>
              </a:rPr>
              <a:t> </a:t>
            </a:r>
            <a:r>
              <a:rPr lang="en-US" sz="2400" dirty="0" err="1">
                <a:latin typeface="Fira Sans Condensed Medium" panose="020B0603050000020004" pitchFamily="34" charset="0"/>
              </a:rPr>
              <a:t>phản</a:t>
            </a:r>
            <a:r>
              <a:rPr lang="en-US" sz="2400" dirty="0">
                <a:latin typeface="Fira Sans Condensed Medium" panose="020B0603050000020004" pitchFamily="34" charset="0"/>
              </a:rPr>
              <a:t> </a:t>
            </a:r>
            <a:r>
              <a:rPr lang="en-US" sz="2400" dirty="0" err="1">
                <a:latin typeface="Fira Sans Condensed Medium" panose="020B0603050000020004" pitchFamily="34" charset="0"/>
              </a:rPr>
              <a:t>xạ</a:t>
            </a:r>
            <a:r>
              <a:rPr lang="en-US" sz="2400" dirty="0">
                <a:latin typeface="Fira Sans Condensed Medium" panose="020B0603050000020004" pitchFamily="34" charset="0"/>
              </a:rPr>
              <a:t> </a:t>
            </a:r>
            <a:r>
              <a:rPr lang="en-US" sz="2400" dirty="0" err="1">
                <a:latin typeface="Fira Sans Condensed Medium" panose="020B0603050000020004" pitchFamily="34" charset="0"/>
              </a:rPr>
              <a:t>toàn</a:t>
            </a:r>
            <a:r>
              <a:rPr lang="en-US" sz="2400" dirty="0">
                <a:latin typeface="Fira Sans Condensed Medium" panose="020B0603050000020004" pitchFamily="34" charset="0"/>
              </a:rPr>
              <a:t> </a:t>
            </a:r>
            <a:r>
              <a:rPr lang="en-US" sz="2400" dirty="0" err="1">
                <a:latin typeface="Fira Sans Condensed Medium" panose="020B0603050000020004" pitchFamily="34" charset="0"/>
              </a:rPr>
              <a:t>phần</a:t>
            </a:r>
            <a:endParaRPr lang="en-US" sz="2400" dirty="0">
              <a:latin typeface="Fira Sans Condensed Medium" panose="020B0603050000020004" pitchFamily="34" charset="0"/>
            </a:endParaRPr>
          </a:p>
          <a:p>
            <a:pPr>
              <a:lnSpc>
                <a:spcPct val="150000"/>
              </a:lnSpc>
              <a:buClr>
                <a:srgbClr val="041B2D"/>
              </a:buClr>
              <a:buSzPts val="3000"/>
              <a:defRPr/>
            </a:pPr>
            <a:r>
              <a:rPr lang="en-US" sz="2400" dirty="0">
                <a:latin typeface="Fira Sans Condensed Medium" panose="020B0603050000020004" pitchFamily="34" charset="0"/>
              </a:rPr>
              <a:t>A. </a:t>
            </a:r>
            <a:r>
              <a:rPr lang="en-US" sz="2400" b="0" dirty="0" err="1">
                <a:solidFill>
                  <a:srgbClr val="041B2D"/>
                </a:solidFill>
                <a:latin typeface="Arial" panose="020B0604020202020204" pitchFamily="34" charset="0"/>
                <a:cs typeface="Arial" panose="020B0604020202020204" pitchFamily="34" charset="0"/>
                <a:sym typeface="Arial"/>
              </a:rPr>
              <a:t>Ánh</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sáng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truyền</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từ</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không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khí</a:t>
            </a:r>
            <a:r>
              <a:rPr lang="en-US" sz="2400" b="0" dirty="0">
                <a:solidFill>
                  <a:srgbClr val="041B2D"/>
                </a:solidFill>
                <a:latin typeface="Arial" panose="020B0604020202020204" pitchFamily="34" charset="0"/>
                <a:cs typeface="Arial" panose="020B0604020202020204" pitchFamily="34" charset="0"/>
                <a:sym typeface="Arial"/>
              </a:rPr>
              <a:t> sang </a:t>
            </a:r>
            <a:r>
              <a:rPr lang="en-US" sz="2400" b="0" dirty="0" err="1">
                <a:solidFill>
                  <a:srgbClr val="041B2D"/>
                </a:solidFill>
                <a:latin typeface="Arial" panose="020B0604020202020204" pitchFamily="34" charset="0"/>
                <a:cs typeface="Arial" panose="020B0604020202020204" pitchFamily="34" charset="0"/>
                <a:sym typeface="Arial"/>
              </a:rPr>
              <a:t>nước</a:t>
            </a:r>
            <a:r>
              <a:rPr lang="en-US" sz="2400" b="0" dirty="0">
                <a:solidFill>
                  <a:srgbClr val="041B2D"/>
                </a:solidFill>
                <a:latin typeface="Arial" panose="020B0604020202020204" pitchFamily="34" charset="0"/>
                <a:cs typeface="Arial" panose="020B0604020202020204" pitchFamily="34" charset="0"/>
                <a:sym typeface="Arial"/>
              </a:rPr>
              <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latin typeface="Fira Sans Condensed Medium" panose="020B0603050000020004" pitchFamily="34" charset="0"/>
              </a:rPr>
              <a:t>B. </a:t>
            </a:r>
            <a:r>
              <a:rPr lang="en-US" sz="2400" b="0" dirty="0" err="1">
                <a:solidFill>
                  <a:srgbClr val="041B2D"/>
                </a:solidFill>
                <a:latin typeface="Arial" panose="020B0604020202020204" pitchFamily="34" charset="0"/>
                <a:cs typeface="Arial" panose="020B0604020202020204" pitchFamily="34" charset="0"/>
                <a:sym typeface="Arial"/>
              </a:rPr>
              <a:t>Ánh</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sáng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truyền</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từ</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nước</a:t>
            </a:r>
            <a:r>
              <a:rPr lang="en-US" sz="2400" b="0" dirty="0">
                <a:solidFill>
                  <a:srgbClr val="041B2D"/>
                </a:solidFill>
                <a:latin typeface="Arial" panose="020B0604020202020204" pitchFamily="34" charset="0"/>
                <a:cs typeface="Arial" panose="020B0604020202020204" pitchFamily="34" charset="0"/>
                <a:sym typeface="Arial"/>
              </a:rPr>
              <a:t> sang </a:t>
            </a:r>
            <a:r>
              <a:rPr lang="en-US" sz="2400" b="0" dirty="0" err="1">
                <a:solidFill>
                  <a:srgbClr val="041B2D"/>
                </a:solidFill>
                <a:latin typeface="Arial" panose="020B0604020202020204" pitchFamily="34" charset="0"/>
                <a:cs typeface="Arial" panose="020B0604020202020204" pitchFamily="34" charset="0"/>
                <a:sym typeface="Arial"/>
              </a:rPr>
              <a:t>không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khí</a:t>
            </a:r>
            <a:r>
              <a:rPr lang="en-US" sz="2400" b="0" dirty="0">
                <a:solidFill>
                  <a:srgbClr val="041B2D"/>
                </a:solidFill>
                <a:latin typeface="Arial" panose="020B0604020202020204" pitchFamily="34" charset="0"/>
                <a:cs typeface="Arial" panose="020B0604020202020204" pitchFamily="34" charset="0"/>
                <a:sym typeface="Arial"/>
              </a:rPr>
              <a:t> </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latin typeface="Fira Sans Condensed Medium" panose="020B0603050000020004" pitchFamily="34" charset="0"/>
              </a:rPr>
              <a:t>C. </a:t>
            </a:r>
            <a:r>
              <a:rPr lang="en-US" sz="2400" b="0" dirty="0" err="1">
                <a:solidFill>
                  <a:srgbClr val="041B2D"/>
                </a:solidFill>
                <a:latin typeface="Arial" panose="020B0604020202020204" pitchFamily="34" charset="0"/>
                <a:cs typeface="Arial" panose="020B0604020202020204" pitchFamily="34" charset="0"/>
                <a:sym typeface="Arial"/>
              </a:rPr>
              <a:t>Ánh</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sáng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truyền</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từ</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thủy</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tinh</a:t>
            </a:r>
            <a:r>
              <a:rPr lang="en-US" sz="2400" b="0" dirty="0">
                <a:solidFill>
                  <a:srgbClr val="041B2D"/>
                </a:solidFill>
                <a:latin typeface="Arial" panose="020B0604020202020204" pitchFamily="34" charset="0"/>
                <a:cs typeface="Arial" panose="020B0604020202020204" pitchFamily="34" charset="0"/>
                <a:sym typeface="Arial"/>
              </a:rPr>
              <a:t> sang </a:t>
            </a:r>
            <a:r>
              <a:rPr lang="en-US" sz="2400" b="0" dirty="0" err="1">
                <a:solidFill>
                  <a:srgbClr val="041B2D"/>
                </a:solidFill>
                <a:latin typeface="Arial" panose="020B0604020202020204" pitchFamily="34" charset="0"/>
                <a:cs typeface="Arial" panose="020B0604020202020204" pitchFamily="34" charset="0"/>
                <a:sym typeface="Arial"/>
              </a:rPr>
              <a:t>nước</a:t>
            </a:r>
            <a:r>
              <a:rPr lang="en-US" sz="2400" b="0" dirty="0">
                <a:solidFill>
                  <a:srgbClr val="041B2D"/>
                </a:solidFill>
                <a:latin typeface="Arial" panose="020B0604020202020204" pitchFamily="34" charset="0"/>
                <a:cs typeface="Arial" panose="020B0604020202020204" pitchFamily="34" charset="0"/>
                <a:sym typeface="Arial"/>
              </a:rPr>
              <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latin typeface="Fira Sans Condensed Medium" panose="020B0603050000020004" pitchFamily="34" charset="0"/>
              </a:rPr>
              <a:t>D. </a:t>
            </a:r>
            <a:r>
              <a:rPr lang="en-US" sz="2400" b="0" dirty="0" err="1">
                <a:solidFill>
                  <a:srgbClr val="041B2D"/>
                </a:solidFill>
                <a:latin typeface="Arial" panose="020B0604020202020204" pitchFamily="34" charset="0"/>
                <a:cs typeface="Arial" panose="020B0604020202020204" pitchFamily="34" charset="0"/>
                <a:sym typeface="Arial"/>
              </a:rPr>
              <a:t>Ánh</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sáng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truyền</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từ</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thủy</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tinh</a:t>
            </a:r>
            <a:r>
              <a:rPr lang="en-US" sz="2400" b="0" dirty="0">
                <a:solidFill>
                  <a:srgbClr val="041B2D"/>
                </a:solidFill>
                <a:latin typeface="Arial" panose="020B0604020202020204" pitchFamily="34" charset="0"/>
                <a:cs typeface="Arial" panose="020B0604020202020204" pitchFamily="34" charset="0"/>
                <a:sym typeface="Arial"/>
              </a:rPr>
              <a:t> sang </a:t>
            </a:r>
            <a:r>
              <a:rPr lang="en-US" sz="2400" b="0" dirty="0" err="1">
                <a:solidFill>
                  <a:srgbClr val="041B2D"/>
                </a:solidFill>
                <a:latin typeface="Arial" panose="020B0604020202020204" pitchFamily="34" charset="0"/>
                <a:cs typeface="Arial" panose="020B0604020202020204" pitchFamily="34" charset="0"/>
                <a:sym typeface="Arial"/>
              </a:rPr>
              <a:t>không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khí</a:t>
            </a:r>
            <a:r>
              <a:rPr lang="en-US" sz="2400" b="0" dirty="0">
                <a:solidFill>
                  <a:srgbClr val="041B2D"/>
                </a:solidFill>
                <a:latin typeface="Arial" panose="020B0604020202020204" pitchFamily="34" charset="0"/>
                <a:cs typeface="Arial" panose="020B0604020202020204" pitchFamily="34" charset="0"/>
                <a:sym typeface="Arial"/>
              </a:rPr>
              <a:t> </a:t>
            </a:r>
            <a:br>
              <a:rPr lang="en-US" sz="2400" b="0" dirty="0">
                <a:solidFill>
                  <a:srgbClr val="041B2D"/>
                </a:solidFill>
                <a:latin typeface="Arial" panose="020B0604020202020204" pitchFamily="34" charset="0"/>
                <a:cs typeface="Arial" panose="020B0604020202020204" pitchFamily="34" charset="0"/>
                <a:sym typeface="Arial"/>
              </a:rPr>
            </a:br>
            <a:endParaRPr lang="en-US" sz="2400" dirty="0">
              <a:latin typeface="Fira Sans Condensed Medium" panose="020B0603050000020004" pitchFamily="34" charset="0"/>
            </a:endParaRPr>
          </a:p>
        </p:txBody>
      </p:sp>
      <p:sp>
        <p:nvSpPr>
          <p:cNvPr id="8" name="Rectangle: Rounded Corners 7">
            <a:extLst>
              <a:ext uri="{FF2B5EF4-FFF2-40B4-BE49-F238E27FC236}">
                <a16:creationId xmlns:a16="http://schemas.microsoft.com/office/drawing/2014/main" id="{775E52C7-DA9B-A464-F6D4-5AE05D98E4CE}"/>
              </a:ext>
            </a:extLst>
          </p:cNvPr>
          <p:cNvSpPr/>
          <p:nvPr/>
        </p:nvSpPr>
        <p:spPr>
          <a:xfrm>
            <a:off x="488920" y="2404244"/>
            <a:ext cx="7077456" cy="524256"/>
          </a:xfrm>
          <a:prstGeom prst="roundRect">
            <a:avLst/>
          </a:prstGeom>
          <a:noFill/>
          <a:ln>
            <a:solidFill>
              <a:srgbClr val="FF6D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71298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34">
          <a:extLst>
            <a:ext uri="{FF2B5EF4-FFF2-40B4-BE49-F238E27FC236}">
              <a16:creationId xmlns:a16="http://schemas.microsoft.com/office/drawing/2014/main" id="{A46D0AEC-5D07-26E9-99A8-E0A3D8214666}"/>
            </a:ext>
          </a:extLst>
        </p:cNvPr>
        <p:cNvGrpSpPr/>
        <p:nvPr/>
      </p:nvGrpSpPr>
      <p:grpSpPr>
        <a:xfrm>
          <a:off x="0" y="0"/>
          <a:ext cx="0" cy="0"/>
          <a:chOff x="0" y="0"/>
          <a:chExt cx="0" cy="0"/>
        </a:xfrm>
      </p:grpSpPr>
      <p:grpSp>
        <p:nvGrpSpPr>
          <p:cNvPr id="363" name="Google Shape;363;p34">
            <a:extLst>
              <a:ext uri="{FF2B5EF4-FFF2-40B4-BE49-F238E27FC236}">
                <a16:creationId xmlns:a16="http://schemas.microsoft.com/office/drawing/2014/main" id="{86CABA39-B936-2FA3-309D-C7DDFAA338D0}"/>
              </a:ext>
            </a:extLst>
          </p:cNvPr>
          <p:cNvGrpSpPr/>
          <p:nvPr/>
        </p:nvGrpSpPr>
        <p:grpSpPr>
          <a:xfrm>
            <a:off x="8278452" y="2866844"/>
            <a:ext cx="258628" cy="258711"/>
            <a:chOff x="4370700" y="733563"/>
            <a:chExt cx="546550" cy="546727"/>
          </a:xfrm>
        </p:grpSpPr>
        <p:sp>
          <p:nvSpPr>
            <p:cNvPr id="364" name="Google Shape;364;p34">
              <a:extLst>
                <a:ext uri="{FF2B5EF4-FFF2-40B4-BE49-F238E27FC236}">
                  <a16:creationId xmlns:a16="http://schemas.microsoft.com/office/drawing/2014/main" id="{6074127A-79F3-0D18-E36E-257B6A26670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34">
              <a:extLst>
                <a:ext uri="{FF2B5EF4-FFF2-40B4-BE49-F238E27FC236}">
                  <a16:creationId xmlns:a16="http://schemas.microsoft.com/office/drawing/2014/main" id="{30147409-0231-3543-2B07-DE17E23637B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34">
              <a:extLst>
                <a:ext uri="{FF2B5EF4-FFF2-40B4-BE49-F238E27FC236}">
                  <a16:creationId xmlns:a16="http://schemas.microsoft.com/office/drawing/2014/main" id="{68F32693-6E79-B1D4-3D04-60BEE45E6BD4}"/>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34">
              <a:extLst>
                <a:ext uri="{FF2B5EF4-FFF2-40B4-BE49-F238E27FC236}">
                  <a16:creationId xmlns:a16="http://schemas.microsoft.com/office/drawing/2014/main" id="{DBA3560E-CDA9-98A7-DC5D-859A2CC99524}"/>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34">
              <a:extLst>
                <a:ext uri="{FF2B5EF4-FFF2-40B4-BE49-F238E27FC236}">
                  <a16:creationId xmlns:a16="http://schemas.microsoft.com/office/drawing/2014/main" id="{CBAD8689-0519-6B83-D482-B1F6BFB046F1}"/>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34">
              <a:extLst>
                <a:ext uri="{FF2B5EF4-FFF2-40B4-BE49-F238E27FC236}">
                  <a16:creationId xmlns:a16="http://schemas.microsoft.com/office/drawing/2014/main" id="{C41E0D33-FE7C-24AA-B7B4-17E7EC0B24C8}"/>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7" name="Google Shape;337;p34">
            <a:extLst>
              <a:ext uri="{FF2B5EF4-FFF2-40B4-BE49-F238E27FC236}">
                <a16:creationId xmlns:a16="http://schemas.microsoft.com/office/drawing/2014/main" id="{B33F44F5-72DD-95B9-E39A-CB8C3FF29742}"/>
              </a:ext>
            </a:extLst>
          </p:cNvPr>
          <p:cNvGrpSpPr/>
          <p:nvPr/>
        </p:nvGrpSpPr>
        <p:grpSpPr>
          <a:xfrm>
            <a:off x="8083514" y="158097"/>
            <a:ext cx="880188" cy="1261623"/>
            <a:chOff x="3550325" y="539500"/>
            <a:chExt cx="2259102" cy="3238099"/>
          </a:xfrm>
        </p:grpSpPr>
        <p:sp>
          <p:nvSpPr>
            <p:cNvPr id="338" name="Google Shape;338;p34">
              <a:extLst>
                <a:ext uri="{FF2B5EF4-FFF2-40B4-BE49-F238E27FC236}">
                  <a16:creationId xmlns:a16="http://schemas.microsoft.com/office/drawing/2014/main" id="{FD9475B8-AD48-0939-708A-07C04E53FA60}"/>
                </a:ext>
              </a:extLst>
            </p:cNvPr>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34">
              <a:extLst>
                <a:ext uri="{FF2B5EF4-FFF2-40B4-BE49-F238E27FC236}">
                  <a16:creationId xmlns:a16="http://schemas.microsoft.com/office/drawing/2014/main" id="{8A92875B-2F0E-1F70-EA39-03A0304C604B}"/>
                </a:ext>
              </a:extLst>
            </p:cNvPr>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34">
              <a:extLst>
                <a:ext uri="{FF2B5EF4-FFF2-40B4-BE49-F238E27FC236}">
                  <a16:creationId xmlns:a16="http://schemas.microsoft.com/office/drawing/2014/main" id="{F1931D01-0FC7-8CD7-E430-0E6CF5130B4A}"/>
                </a:ext>
              </a:extLst>
            </p:cNvPr>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34">
              <a:extLst>
                <a:ext uri="{FF2B5EF4-FFF2-40B4-BE49-F238E27FC236}">
                  <a16:creationId xmlns:a16="http://schemas.microsoft.com/office/drawing/2014/main" id="{5A2E5724-D32B-A150-F8E2-4793A0E2A69D}"/>
                </a:ext>
              </a:extLst>
            </p:cNvPr>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34">
              <a:extLst>
                <a:ext uri="{FF2B5EF4-FFF2-40B4-BE49-F238E27FC236}">
                  <a16:creationId xmlns:a16="http://schemas.microsoft.com/office/drawing/2014/main" id="{9411E763-9596-E9E4-C233-6CC33CF29361}"/>
                </a:ext>
              </a:extLst>
            </p:cNvPr>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34">
              <a:extLst>
                <a:ext uri="{FF2B5EF4-FFF2-40B4-BE49-F238E27FC236}">
                  <a16:creationId xmlns:a16="http://schemas.microsoft.com/office/drawing/2014/main" id="{3D5EC94A-E15D-7832-AF06-0027A312BE0F}"/>
                </a:ext>
              </a:extLst>
            </p:cNvPr>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34">
              <a:extLst>
                <a:ext uri="{FF2B5EF4-FFF2-40B4-BE49-F238E27FC236}">
                  <a16:creationId xmlns:a16="http://schemas.microsoft.com/office/drawing/2014/main" id="{3F36B09B-1B88-0339-3AD3-72CF1810064F}"/>
                </a:ext>
              </a:extLst>
            </p:cNvPr>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34">
              <a:extLst>
                <a:ext uri="{FF2B5EF4-FFF2-40B4-BE49-F238E27FC236}">
                  <a16:creationId xmlns:a16="http://schemas.microsoft.com/office/drawing/2014/main" id="{EAE3E5F9-714F-68DA-98F5-6F05615F8D53}"/>
                </a:ext>
              </a:extLst>
            </p:cNvPr>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34">
              <a:extLst>
                <a:ext uri="{FF2B5EF4-FFF2-40B4-BE49-F238E27FC236}">
                  <a16:creationId xmlns:a16="http://schemas.microsoft.com/office/drawing/2014/main" id="{C3B40463-D007-0367-84F0-889C6B5B4C79}"/>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34">
              <a:extLst>
                <a:ext uri="{FF2B5EF4-FFF2-40B4-BE49-F238E27FC236}">
                  <a16:creationId xmlns:a16="http://schemas.microsoft.com/office/drawing/2014/main" id="{E55A94D9-2ED5-3E30-024D-2A17CBC932ED}"/>
                </a:ext>
              </a:extLst>
            </p:cNvPr>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34">
              <a:extLst>
                <a:ext uri="{FF2B5EF4-FFF2-40B4-BE49-F238E27FC236}">
                  <a16:creationId xmlns:a16="http://schemas.microsoft.com/office/drawing/2014/main" id="{4D10BA23-9EF9-EACC-A94A-4843E73A5E79}"/>
                </a:ext>
              </a:extLst>
            </p:cNvPr>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34">
              <a:extLst>
                <a:ext uri="{FF2B5EF4-FFF2-40B4-BE49-F238E27FC236}">
                  <a16:creationId xmlns:a16="http://schemas.microsoft.com/office/drawing/2014/main" id="{3682C466-2FCE-65A9-7408-E19BEF7EF111}"/>
                </a:ext>
              </a:extLst>
            </p:cNvPr>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34">
              <a:extLst>
                <a:ext uri="{FF2B5EF4-FFF2-40B4-BE49-F238E27FC236}">
                  <a16:creationId xmlns:a16="http://schemas.microsoft.com/office/drawing/2014/main" id="{E95A9070-3CEB-31A6-F73B-EF122C774074}"/>
                </a:ext>
              </a:extLst>
            </p:cNvPr>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34">
              <a:extLst>
                <a:ext uri="{FF2B5EF4-FFF2-40B4-BE49-F238E27FC236}">
                  <a16:creationId xmlns:a16="http://schemas.microsoft.com/office/drawing/2014/main" id="{6523454D-C604-CB86-72CE-89410A74864F}"/>
                </a:ext>
              </a:extLst>
            </p:cNvPr>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34">
              <a:extLst>
                <a:ext uri="{FF2B5EF4-FFF2-40B4-BE49-F238E27FC236}">
                  <a16:creationId xmlns:a16="http://schemas.microsoft.com/office/drawing/2014/main" id="{F61EB245-13C8-3A4A-D63A-3FE1EE7B3405}"/>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34">
              <a:extLst>
                <a:ext uri="{FF2B5EF4-FFF2-40B4-BE49-F238E27FC236}">
                  <a16:creationId xmlns:a16="http://schemas.microsoft.com/office/drawing/2014/main" id="{BF8D26E5-7E38-D3EE-75CD-5BAD0114E388}"/>
                </a:ext>
              </a:extLst>
            </p:cNvPr>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34">
              <a:extLst>
                <a:ext uri="{FF2B5EF4-FFF2-40B4-BE49-F238E27FC236}">
                  <a16:creationId xmlns:a16="http://schemas.microsoft.com/office/drawing/2014/main" id="{9B9DBA2A-240E-0BDF-1B75-F7C1CA47D5AE}"/>
                </a:ext>
              </a:extLst>
            </p:cNvPr>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34">
              <a:extLst>
                <a:ext uri="{FF2B5EF4-FFF2-40B4-BE49-F238E27FC236}">
                  <a16:creationId xmlns:a16="http://schemas.microsoft.com/office/drawing/2014/main" id="{6AABB1FA-1B8F-B28E-5D79-CDD25CC194E5}"/>
                </a:ext>
              </a:extLst>
            </p:cNvPr>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6" name="Google Shape;356;p34">
            <a:extLst>
              <a:ext uri="{FF2B5EF4-FFF2-40B4-BE49-F238E27FC236}">
                <a16:creationId xmlns:a16="http://schemas.microsoft.com/office/drawing/2014/main" id="{B45F9208-7A15-D4B9-D49D-9F0037131CAB}"/>
              </a:ext>
            </a:extLst>
          </p:cNvPr>
          <p:cNvGrpSpPr/>
          <p:nvPr/>
        </p:nvGrpSpPr>
        <p:grpSpPr>
          <a:xfrm>
            <a:off x="8959239" y="263597"/>
            <a:ext cx="95524" cy="95555"/>
            <a:chOff x="4370700" y="733563"/>
            <a:chExt cx="546550" cy="546727"/>
          </a:xfrm>
        </p:grpSpPr>
        <p:sp>
          <p:nvSpPr>
            <p:cNvPr id="357" name="Google Shape;357;p34">
              <a:extLst>
                <a:ext uri="{FF2B5EF4-FFF2-40B4-BE49-F238E27FC236}">
                  <a16:creationId xmlns:a16="http://schemas.microsoft.com/office/drawing/2014/main" id="{1625D252-ACA1-EC00-1D07-99FED6482C01}"/>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34">
              <a:extLst>
                <a:ext uri="{FF2B5EF4-FFF2-40B4-BE49-F238E27FC236}">
                  <a16:creationId xmlns:a16="http://schemas.microsoft.com/office/drawing/2014/main" id="{5A881DBD-5509-A7C1-D619-1FA21A59645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34">
              <a:extLst>
                <a:ext uri="{FF2B5EF4-FFF2-40B4-BE49-F238E27FC236}">
                  <a16:creationId xmlns:a16="http://schemas.microsoft.com/office/drawing/2014/main" id="{F3ED7351-2B8B-CBD3-0346-D3BD0A90EB19}"/>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34">
              <a:extLst>
                <a:ext uri="{FF2B5EF4-FFF2-40B4-BE49-F238E27FC236}">
                  <a16:creationId xmlns:a16="http://schemas.microsoft.com/office/drawing/2014/main" id="{F3F7080A-0B41-834A-FDF1-7BC70CD9708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34">
              <a:extLst>
                <a:ext uri="{FF2B5EF4-FFF2-40B4-BE49-F238E27FC236}">
                  <a16:creationId xmlns:a16="http://schemas.microsoft.com/office/drawing/2014/main" id="{45433D69-6F13-18A1-D04F-4EB6D8AFE58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34">
              <a:extLst>
                <a:ext uri="{FF2B5EF4-FFF2-40B4-BE49-F238E27FC236}">
                  <a16:creationId xmlns:a16="http://schemas.microsoft.com/office/drawing/2014/main" id="{3E07EF77-A171-9E81-A519-CB403247E78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0" name="Google Shape;370;p34">
            <a:extLst>
              <a:ext uri="{FF2B5EF4-FFF2-40B4-BE49-F238E27FC236}">
                <a16:creationId xmlns:a16="http://schemas.microsoft.com/office/drawing/2014/main" id="{7C9858B4-8403-DE20-631F-A9938CC272D8}"/>
              </a:ext>
            </a:extLst>
          </p:cNvPr>
          <p:cNvGrpSpPr/>
          <p:nvPr/>
        </p:nvGrpSpPr>
        <p:grpSpPr>
          <a:xfrm>
            <a:off x="8182755" y="1388585"/>
            <a:ext cx="95524" cy="95555"/>
            <a:chOff x="4370700" y="733563"/>
            <a:chExt cx="546550" cy="546727"/>
          </a:xfrm>
        </p:grpSpPr>
        <p:sp>
          <p:nvSpPr>
            <p:cNvPr id="371" name="Google Shape;371;p34">
              <a:extLst>
                <a:ext uri="{FF2B5EF4-FFF2-40B4-BE49-F238E27FC236}">
                  <a16:creationId xmlns:a16="http://schemas.microsoft.com/office/drawing/2014/main" id="{30D57BF8-520F-B100-F5C4-27E168F6A0F3}"/>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34">
              <a:extLst>
                <a:ext uri="{FF2B5EF4-FFF2-40B4-BE49-F238E27FC236}">
                  <a16:creationId xmlns:a16="http://schemas.microsoft.com/office/drawing/2014/main" id="{EB9C34F8-2F14-0CFC-D4FD-4CF30E84D7FB}"/>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34">
              <a:extLst>
                <a:ext uri="{FF2B5EF4-FFF2-40B4-BE49-F238E27FC236}">
                  <a16:creationId xmlns:a16="http://schemas.microsoft.com/office/drawing/2014/main" id="{38B43D53-50DE-02AD-C0E5-20D54A0B2765}"/>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34">
              <a:extLst>
                <a:ext uri="{FF2B5EF4-FFF2-40B4-BE49-F238E27FC236}">
                  <a16:creationId xmlns:a16="http://schemas.microsoft.com/office/drawing/2014/main" id="{E25220E1-950E-3768-20AF-6BBBC9A3670F}"/>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34">
              <a:extLst>
                <a:ext uri="{FF2B5EF4-FFF2-40B4-BE49-F238E27FC236}">
                  <a16:creationId xmlns:a16="http://schemas.microsoft.com/office/drawing/2014/main" id="{49B0664D-E14C-9E58-0E61-1EE72CEC74C1}"/>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34">
              <a:extLst>
                <a:ext uri="{FF2B5EF4-FFF2-40B4-BE49-F238E27FC236}">
                  <a16:creationId xmlns:a16="http://schemas.microsoft.com/office/drawing/2014/main" id="{9B00350E-F3E6-842F-0AC1-BA1C5D366CE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7" name="Google Shape;377;p34">
            <a:extLst>
              <a:ext uri="{FF2B5EF4-FFF2-40B4-BE49-F238E27FC236}">
                <a16:creationId xmlns:a16="http://schemas.microsoft.com/office/drawing/2014/main" id="{906C0495-43B8-3EA9-DD8D-4DF4DE2385CD}"/>
              </a:ext>
            </a:extLst>
          </p:cNvPr>
          <p:cNvGrpSpPr/>
          <p:nvPr/>
        </p:nvGrpSpPr>
        <p:grpSpPr>
          <a:xfrm>
            <a:off x="8750487" y="102802"/>
            <a:ext cx="175666" cy="175743"/>
            <a:chOff x="4370700" y="733563"/>
            <a:chExt cx="546550" cy="546727"/>
          </a:xfrm>
        </p:grpSpPr>
        <p:sp>
          <p:nvSpPr>
            <p:cNvPr id="378" name="Google Shape;378;p34">
              <a:extLst>
                <a:ext uri="{FF2B5EF4-FFF2-40B4-BE49-F238E27FC236}">
                  <a16:creationId xmlns:a16="http://schemas.microsoft.com/office/drawing/2014/main" id="{885C991D-E4B2-AFEC-7536-7115991B2609}"/>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34">
              <a:extLst>
                <a:ext uri="{FF2B5EF4-FFF2-40B4-BE49-F238E27FC236}">
                  <a16:creationId xmlns:a16="http://schemas.microsoft.com/office/drawing/2014/main" id="{F0035E0D-1FB5-7CAF-6811-4E5CB93A09F4}"/>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34">
              <a:extLst>
                <a:ext uri="{FF2B5EF4-FFF2-40B4-BE49-F238E27FC236}">
                  <a16:creationId xmlns:a16="http://schemas.microsoft.com/office/drawing/2014/main" id="{8834D2CA-BA0B-247D-199A-5D4671F504B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34">
              <a:extLst>
                <a:ext uri="{FF2B5EF4-FFF2-40B4-BE49-F238E27FC236}">
                  <a16:creationId xmlns:a16="http://schemas.microsoft.com/office/drawing/2014/main" id="{C9C9C067-4BCD-E80B-711D-14882E0BDEE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34">
              <a:extLst>
                <a:ext uri="{FF2B5EF4-FFF2-40B4-BE49-F238E27FC236}">
                  <a16:creationId xmlns:a16="http://schemas.microsoft.com/office/drawing/2014/main" id="{E4351A15-3570-9B23-44F8-E6D0043596FC}"/>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34">
              <a:extLst>
                <a:ext uri="{FF2B5EF4-FFF2-40B4-BE49-F238E27FC236}">
                  <a16:creationId xmlns:a16="http://schemas.microsoft.com/office/drawing/2014/main" id="{862ADDAC-D14D-F3B3-3028-9194895846A2}"/>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 name="TextBox 6">
            <a:extLst>
              <a:ext uri="{FF2B5EF4-FFF2-40B4-BE49-F238E27FC236}">
                <a16:creationId xmlns:a16="http://schemas.microsoft.com/office/drawing/2014/main" id="{D01A102C-6F7A-7F5C-18A5-357EA2EB7491}"/>
              </a:ext>
            </a:extLst>
          </p:cNvPr>
          <p:cNvSpPr txBox="1"/>
          <p:nvPr/>
        </p:nvSpPr>
        <p:spPr>
          <a:xfrm>
            <a:off x="840106" y="965791"/>
            <a:ext cx="79704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6600" b="0" i="0" u="none" strike="noStrike" kern="0" cap="none" spc="-150" normalizeH="0" baseline="0" noProof="0" dirty="0">
                <a:ln>
                  <a:noFill/>
                </a:ln>
                <a:solidFill>
                  <a:srgbClr val="001331"/>
                </a:solidFill>
                <a:effectLst/>
                <a:uLnTx/>
                <a:uFillTx/>
                <a:latin typeface="Fira Sans Black" panose="020B0A03050000020004" pitchFamily="34" charset="0"/>
                <a:cs typeface="Arial"/>
                <a:sym typeface="Arial"/>
              </a:rPr>
              <a:t>THANKS!!!</a:t>
            </a:r>
            <a:endParaRPr kumimoji="0" lang="en-US" sz="6600" b="0" i="0" u="none" strike="noStrike" kern="1200" cap="none" spc="0" normalizeH="0" baseline="0" noProof="0" dirty="0">
              <a:ln>
                <a:noFill/>
              </a:ln>
              <a:solidFill>
                <a:srgbClr val="001331"/>
              </a:solidFill>
              <a:effectLst/>
              <a:uLnTx/>
              <a:uFillTx/>
              <a:latin typeface="Fira Sans Black" panose="020B0A03050000020004" pitchFamily="34" charset="0"/>
              <a:cs typeface="Arial"/>
              <a:sym typeface="Arial"/>
            </a:endParaRPr>
          </a:p>
        </p:txBody>
      </p:sp>
      <p:grpSp>
        <p:nvGrpSpPr>
          <p:cNvPr id="3" name="Google Shape;363;p34">
            <a:extLst>
              <a:ext uri="{FF2B5EF4-FFF2-40B4-BE49-F238E27FC236}">
                <a16:creationId xmlns:a16="http://schemas.microsoft.com/office/drawing/2014/main" id="{E0452E2C-3860-75D6-17CD-249E02F96A3A}"/>
              </a:ext>
            </a:extLst>
          </p:cNvPr>
          <p:cNvGrpSpPr/>
          <p:nvPr/>
        </p:nvGrpSpPr>
        <p:grpSpPr>
          <a:xfrm>
            <a:off x="1180735" y="1106877"/>
            <a:ext cx="258628" cy="258711"/>
            <a:chOff x="4370700" y="733563"/>
            <a:chExt cx="546550" cy="546727"/>
          </a:xfrm>
        </p:grpSpPr>
        <p:sp>
          <p:nvSpPr>
            <p:cNvPr id="4" name="Google Shape;364;p34">
              <a:extLst>
                <a:ext uri="{FF2B5EF4-FFF2-40B4-BE49-F238E27FC236}">
                  <a16:creationId xmlns:a16="http://schemas.microsoft.com/office/drawing/2014/main" id="{2328B1CB-2511-EEDE-EFE0-45A2056AE7F6}"/>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365;p34">
              <a:extLst>
                <a:ext uri="{FF2B5EF4-FFF2-40B4-BE49-F238E27FC236}">
                  <a16:creationId xmlns:a16="http://schemas.microsoft.com/office/drawing/2014/main" id="{0FEE45C9-D05B-CD59-277C-CFFD1F3F081F}"/>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366;p34">
              <a:extLst>
                <a:ext uri="{FF2B5EF4-FFF2-40B4-BE49-F238E27FC236}">
                  <a16:creationId xmlns:a16="http://schemas.microsoft.com/office/drawing/2014/main" id="{3ECC14E1-459A-A4D1-37CE-75A916E2D989}"/>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367;p34">
              <a:extLst>
                <a:ext uri="{FF2B5EF4-FFF2-40B4-BE49-F238E27FC236}">
                  <a16:creationId xmlns:a16="http://schemas.microsoft.com/office/drawing/2014/main" id="{934F1BD0-0CBA-2BD2-5281-917A639812FC}"/>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368;p34">
              <a:extLst>
                <a:ext uri="{FF2B5EF4-FFF2-40B4-BE49-F238E27FC236}">
                  <a16:creationId xmlns:a16="http://schemas.microsoft.com/office/drawing/2014/main" id="{C6D15DA8-C999-65DB-AE01-A3E49743049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369;p34">
              <a:extLst>
                <a:ext uri="{FF2B5EF4-FFF2-40B4-BE49-F238E27FC236}">
                  <a16:creationId xmlns:a16="http://schemas.microsoft.com/office/drawing/2014/main" id="{7858F15B-6E43-0B2B-DAC7-8E449202CD3A}"/>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 name="Google Shape;363;p34">
            <a:extLst>
              <a:ext uri="{FF2B5EF4-FFF2-40B4-BE49-F238E27FC236}">
                <a16:creationId xmlns:a16="http://schemas.microsoft.com/office/drawing/2014/main" id="{7EEF83F9-CBEA-3EAB-26DF-B4211BE65006}"/>
              </a:ext>
            </a:extLst>
          </p:cNvPr>
          <p:cNvGrpSpPr/>
          <p:nvPr/>
        </p:nvGrpSpPr>
        <p:grpSpPr>
          <a:xfrm>
            <a:off x="7347376" y="1253462"/>
            <a:ext cx="258628" cy="258711"/>
            <a:chOff x="4370700" y="733563"/>
            <a:chExt cx="546550" cy="546727"/>
          </a:xfrm>
        </p:grpSpPr>
        <p:sp>
          <p:nvSpPr>
            <p:cNvPr id="15" name="Google Shape;364;p34">
              <a:extLst>
                <a:ext uri="{FF2B5EF4-FFF2-40B4-BE49-F238E27FC236}">
                  <a16:creationId xmlns:a16="http://schemas.microsoft.com/office/drawing/2014/main" id="{0590DADE-2293-31E2-81E7-FC9D3D193557}"/>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65;p34">
              <a:extLst>
                <a:ext uri="{FF2B5EF4-FFF2-40B4-BE49-F238E27FC236}">
                  <a16:creationId xmlns:a16="http://schemas.microsoft.com/office/drawing/2014/main" id="{B388EF80-65F6-9F97-1874-E34D0F6DB6C7}"/>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66;p34">
              <a:extLst>
                <a:ext uri="{FF2B5EF4-FFF2-40B4-BE49-F238E27FC236}">
                  <a16:creationId xmlns:a16="http://schemas.microsoft.com/office/drawing/2014/main" id="{747E68E5-9F94-7F79-399C-90CA9B63A636}"/>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67;p34">
              <a:extLst>
                <a:ext uri="{FF2B5EF4-FFF2-40B4-BE49-F238E27FC236}">
                  <a16:creationId xmlns:a16="http://schemas.microsoft.com/office/drawing/2014/main" id="{DC5CA454-F5F9-66FB-27BD-7366EE80455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68;p34">
              <a:extLst>
                <a:ext uri="{FF2B5EF4-FFF2-40B4-BE49-F238E27FC236}">
                  <a16:creationId xmlns:a16="http://schemas.microsoft.com/office/drawing/2014/main" id="{E833BA4C-6EA6-A7BB-D22C-F87794B0CDB9}"/>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69;p34">
              <a:extLst>
                <a:ext uri="{FF2B5EF4-FFF2-40B4-BE49-F238E27FC236}">
                  <a16:creationId xmlns:a16="http://schemas.microsoft.com/office/drawing/2014/main" id="{8A0B69A4-0CAE-EBB9-21E5-97AE7275C0FF}"/>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 name="Google Shape;363;p34">
            <a:extLst>
              <a:ext uri="{FF2B5EF4-FFF2-40B4-BE49-F238E27FC236}">
                <a16:creationId xmlns:a16="http://schemas.microsoft.com/office/drawing/2014/main" id="{E2C7E302-B7B5-B64B-A0BE-9D39D9886CC0}"/>
              </a:ext>
            </a:extLst>
          </p:cNvPr>
          <p:cNvGrpSpPr/>
          <p:nvPr/>
        </p:nvGrpSpPr>
        <p:grpSpPr>
          <a:xfrm>
            <a:off x="4631656" y="223542"/>
            <a:ext cx="258628" cy="258711"/>
            <a:chOff x="4370700" y="733563"/>
            <a:chExt cx="546550" cy="546727"/>
          </a:xfrm>
        </p:grpSpPr>
        <p:sp>
          <p:nvSpPr>
            <p:cNvPr id="22" name="Google Shape;364;p34">
              <a:extLst>
                <a:ext uri="{FF2B5EF4-FFF2-40B4-BE49-F238E27FC236}">
                  <a16:creationId xmlns:a16="http://schemas.microsoft.com/office/drawing/2014/main" id="{EB5630CC-9213-53A6-CD25-D9C9549C4A1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65;p34">
              <a:extLst>
                <a:ext uri="{FF2B5EF4-FFF2-40B4-BE49-F238E27FC236}">
                  <a16:creationId xmlns:a16="http://schemas.microsoft.com/office/drawing/2014/main" id="{9213FB0F-21A8-C0A8-DFD8-75C7DFF97EB0}"/>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6;p34">
              <a:extLst>
                <a:ext uri="{FF2B5EF4-FFF2-40B4-BE49-F238E27FC236}">
                  <a16:creationId xmlns:a16="http://schemas.microsoft.com/office/drawing/2014/main" id="{EDAF081F-AFA3-7E23-51CE-FB45200236FE}"/>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67;p34">
              <a:extLst>
                <a:ext uri="{FF2B5EF4-FFF2-40B4-BE49-F238E27FC236}">
                  <a16:creationId xmlns:a16="http://schemas.microsoft.com/office/drawing/2014/main" id="{21CDD8A3-E701-E344-4A08-0CB6DDECE4B3}"/>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68;p34">
              <a:extLst>
                <a:ext uri="{FF2B5EF4-FFF2-40B4-BE49-F238E27FC236}">
                  <a16:creationId xmlns:a16="http://schemas.microsoft.com/office/drawing/2014/main" id="{14877437-BF66-5DB8-9842-D75B2265D48F}"/>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69;p34">
              <a:extLst>
                <a:ext uri="{FF2B5EF4-FFF2-40B4-BE49-F238E27FC236}">
                  <a16:creationId xmlns:a16="http://schemas.microsoft.com/office/drawing/2014/main" id="{1035FDA5-8F50-E5C2-F4FB-965BA4EAF23F}"/>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 name="Google Shape;363;p34">
            <a:extLst>
              <a:ext uri="{FF2B5EF4-FFF2-40B4-BE49-F238E27FC236}">
                <a16:creationId xmlns:a16="http://schemas.microsoft.com/office/drawing/2014/main" id="{B2481BC0-9EA5-0497-AE96-54A68D103321}"/>
              </a:ext>
            </a:extLst>
          </p:cNvPr>
          <p:cNvGrpSpPr/>
          <p:nvPr/>
        </p:nvGrpSpPr>
        <p:grpSpPr>
          <a:xfrm>
            <a:off x="6291545" y="4002151"/>
            <a:ext cx="258628" cy="258711"/>
            <a:chOff x="4370700" y="733563"/>
            <a:chExt cx="546550" cy="546727"/>
          </a:xfrm>
        </p:grpSpPr>
        <p:sp>
          <p:nvSpPr>
            <p:cNvPr id="29" name="Google Shape;364;p34">
              <a:extLst>
                <a:ext uri="{FF2B5EF4-FFF2-40B4-BE49-F238E27FC236}">
                  <a16:creationId xmlns:a16="http://schemas.microsoft.com/office/drawing/2014/main" id="{7C164C46-8002-3D83-B732-2B90B519B6C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65;p34">
              <a:extLst>
                <a:ext uri="{FF2B5EF4-FFF2-40B4-BE49-F238E27FC236}">
                  <a16:creationId xmlns:a16="http://schemas.microsoft.com/office/drawing/2014/main" id="{D3D61227-4C78-44DB-9034-801BBDDEF5D0}"/>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66;p34">
              <a:extLst>
                <a:ext uri="{FF2B5EF4-FFF2-40B4-BE49-F238E27FC236}">
                  <a16:creationId xmlns:a16="http://schemas.microsoft.com/office/drawing/2014/main" id="{09F67F3C-13C2-D757-A438-C36F32A177E3}"/>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67;p34">
              <a:extLst>
                <a:ext uri="{FF2B5EF4-FFF2-40B4-BE49-F238E27FC236}">
                  <a16:creationId xmlns:a16="http://schemas.microsoft.com/office/drawing/2014/main" id="{391A7F1B-B175-D752-BFDF-5D868093EF4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68;p34">
              <a:extLst>
                <a:ext uri="{FF2B5EF4-FFF2-40B4-BE49-F238E27FC236}">
                  <a16:creationId xmlns:a16="http://schemas.microsoft.com/office/drawing/2014/main" id="{0BC2F0B0-CA3C-E531-642E-58D66B2D1A22}"/>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69;p34">
              <a:extLst>
                <a:ext uri="{FF2B5EF4-FFF2-40B4-BE49-F238E27FC236}">
                  <a16:creationId xmlns:a16="http://schemas.microsoft.com/office/drawing/2014/main" id="{EDFEE00C-E6C5-4B37-D90C-3FD5DEEBD86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27" name="Picture 326">
            <a:extLst>
              <a:ext uri="{FF2B5EF4-FFF2-40B4-BE49-F238E27FC236}">
                <a16:creationId xmlns:a16="http://schemas.microsoft.com/office/drawing/2014/main" id="{7FAA48F4-B263-9A85-D4AE-77C98AC8F817}"/>
              </a:ext>
            </a:extLst>
          </p:cNvPr>
          <p:cNvPicPr>
            <a:picLocks noChangeAspect="1"/>
          </p:cNvPicPr>
          <p:nvPr/>
        </p:nvPicPr>
        <p:blipFill rotWithShape="1">
          <a:blip r:embed="rId3"/>
          <a:srcRect l="14" t="29762" r="-14" b="20357"/>
          <a:stretch/>
        </p:blipFill>
        <p:spPr>
          <a:xfrm>
            <a:off x="1466399" y="1676655"/>
            <a:ext cx="7047816" cy="3515511"/>
          </a:xfrm>
          <a:prstGeom prst="rect">
            <a:avLst/>
          </a:prstGeom>
        </p:spPr>
      </p:pic>
      <p:grpSp>
        <p:nvGrpSpPr>
          <p:cNvPr id="328" name="Google Shape;356;p34">
            <a:extLst>
              <a:ext uri="{FF2B5EF4-FFF2-40B4-BE49-F238E27FC236}">
                <a16:creationId xmlns:a16="http://schemas.microsoft.com/office/drawing/2014/main" id="{50BEA3AC-2966-B666-A180-9B68D8964641}"/>
              </a:ext>
            </a:extLst>
          </p:cNvPr>
          <p:cNvGrpSpPr/>
          <p:nvPr/>
        </p:nvGrpSpPr>
        <p:grpSpPr>
          <a:xfrm>
            <a:off x="618353" y="2385136"/>
            <a:ext cx="95524" cy="95555"/>
            <a:chOff x="4370700" y="733563"/>
            <a:chExt cx="546550" cy="546727"/>
          </a:xfrm>
        </p:grpSpPr>
        <p:sp>
          <p:nvSpPr>
            <p:cNvPr id="329" name="Google Shape;357;p34">
              <a:extLst>
                <a:ext uri="{FF2B5EF4-FFF2-40B4-BE49-F238E27FC236}">
                  <a16:creationId xmlns:a16="http://schemas.microsoft.com/office/drawing/2014/main" id="{028FAF5D-4C87-E37C-1788-E08CF8353AD7}"/>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58;p34">
              <a:extLst>
                <a:ext uri="{FF2B5EF4-FFF2-40B4-BE49-F238E27FC236}">
                  <a16:creationId xmlns:a16="http://schemas.microsoft.com/office/drawing/2014/main" id="{11B89AAC-7BA5-2AF6-567B-E3C6C8F22A5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59;p34">
              <a:extLst>
                <a:ext uri="{FF2B5EF4-FFF2-40B4-BE49-F238E27FC236}">
                  <a16:creationId xmlns:a16="http://schemas.microsoft.com/office/drawing/2014/main" id="{25486243-2F7E-BC3C-EABB-BDAB908DF71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60;p34">
              <a:extLst>
                <a:ext uri="{FF2B5EF4-FFF2-40B4-BE49-F238E27FC236}">
                  <a16:creationId xmlns:a16="http://schemas.microsoft.com/office/drawing/2014/main" id="{B86757F9-9ADA-C774-C0E6-03989907E6B3}"/>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61;p34">
              <a:extLst>
                <a:ext uri="{FF2B5EF4-FFF2-40B4-BE49-F238E27FC236}">
                  <a16:creationId xmlns:a16="http://schemas.microsoft.com/office/drawing/2014/main" id="{D8783341-661C-A6F6-874F-88BDB05299D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62;p34">
              <a:extLst>
                <a:ext uri="{FF2B5EF4-FFF2-40B4-BE49-F238E27FC236}">
                  <a16:creationId xmlns:a16="http://schemas.microsoft.com/office/drawing/2014/main" id="{6264040D-B890-97AC-0ED1-A3305F83D20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5" name="Google Shape;377;p34">
            <a:extLst>
              <a:ext uri="{FF2B5EF4-FFF2-40B4-BE49-F238E27FC236}">
                <a16:creationId xmlns:a16="http://schemas.microsoft.com/office/drawing/2014/main" id="{58D6D63A-EEE4-B41A-561E-04414B4A72F8}"/>
              </a:ext>
            </a:extLst>
          </p:cNvPr>
          <p:cNvGrpSpPr/>
          <p:nvPr/>
        </p:nvGrpSpPr>
        <p:grpSpPr>
          <a:xfrm>
            <a:off x="409601" y="2224341"/>
            <a:ext cx="175666" cy="175743"/>
            <a:chOff x="4370700" y="733563"/>
            <a:chExt cx="546550" cy="546727"/>
          </a:xfrm>
        </p:grpSpPr>
        <p:sp>
          <p:nvSpPr>
            <p:cNvPr id="336" name="Google Shape;378;p34">
              <a:extLst>
                <a:ext uri="{FF2B5EF4-FFF2-40B4-BE49-F238E27FC236}">
                  <a16:creationId xmlns:a16="http://schemas.microsoft.com/office/drawing/2014/main" id="{B7FD15DD-BFAB-09CC-2B92-1AF1C407B9AC}"/>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79;p34">
              <a:extLst>
                <a:ext uri="{FF2B5EF4-FFF2-40B4-BE49-F238E27FC236}">
                  <a16:creationId xmlns:a16="http://schemas.microsoft.com/office/drawing/2014/main" id="{16B6210E-177B-9ED3-408F-8F497AD3021B}"/>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0;p34">
              <a:extLst>
                <a:ext uri="{FF2B5EF4-FFF2-40B4-BE49-F238E27FC236}">
                  <a16:creationId xmlns:a16="http://schemas.microsoft.com/office/drawing/2014/main" id="{FA4ACF95-FE08-F00C-0428-1B48046BF7EB}"/>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1;p34">
              <a:extLst>
                <a:ext uri="{FF2B5EF4-FFF2-40B4-BE49-F238E27FC236}">
                  <a16:creationId xmlns:a16="http://schemas.microsoft.com/office/drawing/2014/main" id="{7B9F3F2D-ECD4-DA37-028C-6D818B783420}"/>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2;p34">
              <a:extLst>
                <a:ext uri="{FF2B5EF4-FFF2-40B4-BE49-F238E27FC236}">
                  <a16:creationId xmlns:a16="http://schemas.microsoft.com/office/drawing/2014/main" id="{AC1DC080-4ECC-5DD1-D4B9-83FF66DC3A95}"/>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3;p34">
              <a:extLst>
                <a:ext uri="{FF2B5EF4-FFF2-40B4-BE49-F238E27FC236}">
                  <a16:creationId xmlns:a16="http://schemas.microsoft.com/office/drawing/2014/main" id="{6F7ADF31-A59E-F013-25F4-331A04AC602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9" name="Google Shape;356;p34">
            <a:extLst>
              <a:ext uri="{FF2B5EF4-FFF2-40B4-BE49-F238E27FC236}">
                <a16:creationId xmlns:a16="http://schemas.microsoft.com/office/drawing/2014/main" id="{F1CB6684-4584-9ED0-5861-8585D1C66A3C}"/>
              </a:ext>
            </a:extLst>
          </p:cNvPr>
          <p:cNvGrpSpPr/>
          <p:nvPr/>
        </p:nvGrpSpPr>
        <p:grpSpPr>
          <a:xfrm>
            <a:off x="3448638" y="2472246"/>
            <a:ext cx="95524" cy="95555"/>
            <a:chOff x="4370700" y="733563"/>
            <a:chExt cx="546550" cy="546727"/>
          </a:xfrm>
        </p:grpSpPr>
        <p:sp>
          <p:nvSpPr>
            <p:cNvPr id="390" name="Google Shape;357;p34">
              <a:extLst>
                <a:ext uri="{FF2B5EF4-FFF2-40B4-BE49-F238E27FC236}">
                  <a16:creationId xmlns:a16="http://schemas.microsoft.com/office/drawing/2014/main" id="{D20E67FE-0FA0-9A53-9BCD-93DDD0444BC1}"/>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58;p34">
              <a:extLst>
                <a:ext uri="{FF2B5EF4-FFF2-40B4-BE49-F238E27FC236}">
                  <a16:creationId xmlns:a16="http://schemas.microsoft.com/office/drawing/2014/main" id="{A768A9E0-55E3-08AD-700F-07BC3DDC51B6}"/>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59;p34">
              <a:extLst>
                <a:ext uri="{FF2B5EF4-FFF2-40B4-BE49-F238E27FC236}">
                  <a16:creationId xmlns:a16="http://schemas.microsoft.com/office/drawing/2014/main" id="{7B3E2FE7-8006-730E-796E-5EC2A9DFDBD6}"/>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60;p34">
              <a:extLst>
                <a:ext uri="{FF2B5EF4-FFF2-40B4-BE49-F238E27FC236}">
                  <a16:creationId xmlns:a16="http://schemas.microsoft.com/office/drawing/2014/main" id="{74E0C6B1-3D8C-145B-FD28-35576599C81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61;p34">
              <a:extLst>
                <a:ext uri="{FF2B5EF4-FFF2-40B4-BE49-F238E27FC236}">
                  <a16:creationId xmlns:a16="http://schemas.microsoft.com/office/drawing/2014/main" id="{827836C2-3A3A-289B-D9C1-084C6E53D7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62;p34">
              <a:extLst>
                <a:ext uri="{FF2B5EF4-FFF2-40B4-BE49-F238E27FC236}">
                  <a16:creationId xmlns:a16="http://schemas.microsoft.com/office/drawing/2014/main" id="{6626BFEB-3105-3DFD-8348-34A7EE100E0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6" name="Google Shape;377;p34">
            <a:extLst>
              <a:ext uri="{FF2B5EF4-FFF2-40B4-BE49-F238E27FC236}">
                <a16:creationId xmlns:a16="http://schemas.microsoft.com/office/drawing/2014/main" id="{545174A0-AC0E-B625-8C77-3426846EA22D}"/>
              </a:ext>
            </a:extLst>
          </p:cNvPr>
          <p:cNvGrpSpPr/>
          <p:nvPr/>
        </p:nvGrpSpPr>
        <p:grpSpPr>
          <a:xfrm>
            <a:off x="3239886" y="2311451"/>
            <a:ext cx="175666" cy="175743"/>
            <a:chOff x="4370700" y="733563"/>
            <a:chExt cx="546550" cy="546727"/>
          </a:xfrm>
        </p:grpSpPr>
        <p:sp>
          <p:nvSpPr>
            <p:cNvPr id="397" name="Google Shape;378;p34">
              <a:extLst>
                <a:ext uri="{FF2B5EF4-FFF2-40B4-BE49-F238E27FC236}">
                  <a16:creationId xmlns:a16="http://schemas.microsoft.com/office/drawing/2014/main" id="{8B042387-3F9B-E049-8AB8-2AF4F144D4F6}"/>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79;p34">
              <a:extLst>
                <a:ext uri="{FF2B5EF4-FFF2-40B4-BE49-F238E27FC236}">
                  <a16:creationId xmlns:a16="http://schemas.microsoft.com/office/drawing/2014/main" id="{316F781A-E818-BF39-C013-F218D062304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80;p34">
              <a:extLst>
                <a:ext uri="{FF2B5EF4-FFF2-40B4-BE49-F238E27FC236}">
                  <a16:creationId xmlns:a16="http://schemas.microsoft.com/office/drawing/2014/main" id="{44A928B5-C447-E229-CC67-C390396595AE}"/>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381;p34">
              <a:extLst>
                <a:ext uri="{FF2B5EF4-FFF2-40B4-BE49-F238E27FC236}">
                  <a16:creationId xmlns:a16="http://schemas.microsoft.com/office/drawing/2014/main" id="{C2B2B0FA-5AAE-DD14-DFA8-F2B4DFBDFC9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382;p34">
              <a:extLst>
                <a:ext uri="{FF2B5EF4-FFF2-40B4-BE49-F238E27FC236}">
                  <a16:creationId xmlns:a16="http://schemas.microsoft.com/office/drawing/2014/main" id="{BF60797F-563C-04DE-7195-8000896F924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383;p34">
              <a:extLst>
                <a:ext uri="{FF2B5EF4-FFF2-40B4-BE49-F238E27FC236}">
                  <a16:creationId xmlns:a16="http://schemas.microsoft.com/office/drawing/2014/main" id="{B347D316-698F-3E79-50AC-B977D588B978}"/>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3" name="Google Shape;363;p34">
            <a:extLst>
              <a:ext uri="{FF2B5EF4-FFF2-40B4-BE49-F238E27FC236}">
                <a16:creationId xmlns:a16="http://schemas.microsoft.com/office/drawing/2014/main" id="{C21ED070-AB26-F55E-344F-284289B1B19F}"/>
              </a:ext>
            </a:extLst>
          </p:cNvPr>
          <p:cNvGrpSpPr/>
          <p:nvPr/>
        </p:nvGrpSpPr>
        <p:grpSpPr>
          <a:xfrm>
            <a:off x="778296" y="4043359"/>
            <a:ext cx="258628" cy="258711"/>
            <a:chOff x="4370700" y="733563"/>
            <a:chExt cx="546550" cy="546727"/>
          </a:xfrm>
        </p:grpSpPr>
        <p:sp>
          <p:nvSpPr>
            <p:cNvPr id="404" name="Google Shape;364;p34">
              <a:extLst>
                <a:ext uri="{FF2B5EF4-FFF2-40B4-BE49-F238E27FC236}">
                  <a16:creationId xmlns:a16="http://schemas.microsoft.com/office/drawing/2014/main" id="{10A521C5-F62D-DC95-DFED-2FE03DEB94D8}"/>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365;p34">
              <a:extLst>
                <a:ext uri="{FF2B5EF4-FFF2-40B4-BE49-F238E27FC236}">
                  <a16:creationId xmlns:a16="http://schemas.microsoft.com/office/drawing/2014/main" id="{AD111E68-3490-C2FB-8742-6214878EDED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366;p34">
              <a:extLst>
                <a:ext uri="{FF2B5EF4-FFF2-40B4-BE49-F238E27FC236}">
                  <a16:creationId xmlns:a16="http://schemas.microsoft.com/office/drawing/2014/main" id="{B5D1DC7A-6695-BA1A-31D7-839FD3238F6E}"/>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367;p34">
              <a:extLst>
                <a:ext uri="{FF2B5EF4-FFF2-40B4-BE49-F238E27FC236}">
                  <a16:creationId xmlns:a16="http://schemas.microsoft.com/office/drawing/2014/main" id="{1DDA3F82-2FFB-BE5B-D43B-07351FD35269}"/>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368;p34">
              <a:extLst>
                <a:ext uri="{FF2B5EF4-FFF2-40B4-BE49-F238E27FC236}">
                  <a16:creationId xmlns:a16="http://schemas.microsoft.com/office/drawing/2014/main" id="{32B6F2A3-3BBD-3DD7-EDE0-2CEBAFBD5B69}"/>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369;p34">
              <a:extLst>
                <a:ext uri="{FF2B5EF4-FFF2-40B4-BE49-F238E27FC236}">
                  <a16:creationId xmlns:a16="http://schemas.microsoft.com/office/drawing/2014/main" id="{5326479D-A2C7-A30C-A8B0-7DFDB51FE26D}"/>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7" name="Google Shape;356;p34">
            <a:extLst>
              <a:ext uri="{FF2B5EF4-FFF2-40B4-BE49-F238E27FC236}">
                <a16:creationId xmlns:a16="http://schemas.microsoft.com/office/drawing/2014/main" id="{647AD7E5-D127-CAE9-35CE-91A7E7DD7019}"/>
              </a:ext>
            </a:extLst>
          </p:cNvPr>
          <p:cNvGrpSpPr/>
          <p:nvPr/>
        </p:nvGrpSpPr>
        <p:grpSpPr>
          <a:xfrm>
            <a:off x="6670029" y="725086"/>
            <a:ext cx="95524" cy="95555"/>
            <a:chOff x="4370700" y="733563"/>
            <a:chExt cx="546550" cy="546727"/>
          </a:xfrm>
        </p:grpSpPr>
        <p:sp>
          <p:nvSpPr>
            <p:cNvPr id="418" name="Google Shape;357;p34">
              <a:extLst>
                <a:ext uri="{FF2B5EF4-FFF2-40B4-BE49-F238E27FC236}">
                  <a16:creationId xmlns:a16="http://schemas.microsoft.com/office/drawing/2014/main" id="{C3736D75-1BDE-6193-6A29-49480B24BD3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358;p34">
              <a:extLst>
                <a:ext uri="{FF2B5EF4-FFF2-40B4-BE49-F238E27FC236}">
                  <a16:creationId xmlns:a16="http://schemas.microsoft.com/office/drawing/2014/main" id="{E3F2EFDE-6D58-CDAC-9D6D-0DB10A4ADFF7}"/>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359;p34">
              <a:extLst>
                <a:ext uri="{FF2B5EF4-FFF2-40B4-BE49-F238E27FC236}">
                  <a16:creationId xmlns:a16="http://schemas.microsoft.com/office/drawing/2014/main" id="{8C0C7F7C-5877-DA87-10AA-749D7FCE3CA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360;p34">
              <a:extLst>
                <a:ext uri="{FF2B5EF4-FFF2-40B4-BE49-F238E27FC236}">
                  <a16:creationId xmlns:a16="http://schemas.microsoft.com/office/drawing/2014/main" id="{ABF2DF1F-733E-FB95-CB7D-D7F599FB3829}"/>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361;p34">
              <a:extLst>
                <a:ext uri="{FF2B5EF4-FFF2-40B4-BE49-F238E27FC236}">
                  <a16:creationId xmlns:a16="http://schemas.microsoft.com/office/drawing/2014/main" id="{7C2EC588-DDFD-7630-0F80-C8EB4F0F7663}"/>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362;p34">
              <a:extLst>
                <a:ext uri="{FF2B5EF4-FFF2-40B4-BE49-F238E27FC236}">
                  <a16:creationId xmlns:a16="http://schemas.microsoft.com/office/drawing/2014/main" id="{5EC0C566-FB7F-5913-2ACC-EFB5BE91025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4" name="Google Shape;377;p34">
            <a:extLst>
              <a:ext uri="{FF2B5EF4-FFF2-40B4-BE49-F238E27FC236}">
                <a16:creationId xmlns:a16="http://schemas.microsoft.com/office/drawing/2014/main" id="{0207FA7F-EDA5-CAF1-EB0B-4A103445DCB4}"/>
              </a:ext>
            </a:extLst>
          </p:cNvPr>
          <p:cNvGrpSpPr/>
          <p:nvPr/>
        </p:nvGrpSpPr>
        <p:grpSpPr>
          <a:xfrm>
            <a:off x="6461277" y="564291"/>
            <a:ext cx="175666" cy="175743"/>
            <a:chOff x="4370700" y="733563"/>
            <a:chExt cx="546550" cy="546727"/>
          </a:xfrm>
        </p:grpSpPr>
        <p:sp>
          <p:nvSpPr>
            <p:cNvPr id="425" name="Google Shape;378;p34">
              <a:extLst>
                <a:ext uri="{FF2B5EF4-FFF2-40B4-BE49-F238E27FC236}">
                  <a16:creationId xmlns:a16="http://schemas.microsoft.com/office/drawing/2014/main" id="{C4A5EFE2-1CCA-A953-B0A6-4D362B6ADCA6}"/>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379;p34">
              <a:extLst>
                <a:ext uri="{FF2B5EF4-FFF2-40B4-BE49-F238E27FC236}">
                  <a16:creationId xmlns:a16="http://schemas.microsoft.com/office/drawing/2014/main" id="{F70CD6A5-194E-7F46-088F-B22BDC42E74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380;p34">
              <a:extLst>
                <a:ext uri="{FF2B5EF4-FFF2-40B4-BE49-F238E27FC236}">
                  <a16:creationId xmlns:a16="http://schemas.microsoft.com/office/drawing/2014/main" id="{EF067622-C65B-F0C6-E1BF-AC77A93FD27E}"/>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381;p34">
              <a:extLst>
                <a:ext uri="{FF2B5EF4-FFF2-40B4-BE49-F238E27FC236}">
                  <a16:creationId xmlns:a16="http://schemas.microsoft.com/office/drawing/2014/main" id="{95BE1633-9696-9C11-A57D-A827AB3268D7}"/>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382;p34">
              <a:extLst>
                <a:ext uri="{FF2B5EF4-FFF2-40B4-BE49-F238E27FC236}">
                  <a16:creationId xmlns:a16="http://schemas.microsoft.com/office/drawing/2014/main" id="{1866F8CA-7C90-E3E9-5EAB-4FA3AB76231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383;p34">
              <a:extLst>
                <a:ext uri="{FF2B5EF4-FFF2-40B4-BE49-F238E27FC236}">
                  <a16:creationId xmlns:a16="http://schemas.microsoft.com/office/drawing/2014/main" id="{5697919A-DD56-3C83-C301-471A4F2670C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28073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án sắc ánh sáng – Khái niệm, đặc điểm, ứng dụng">
            <a:extLst>
              <a:ext uri="{FF2B5EF4-FFF2-40B4-BE49-F238E27FC236}">
                <a16:creationId xmlns:a16="http://schemas.microsoft.com/office/drawing/2014/main" id="{CA1C5394-5CE6-CFF8-C433-E44C33B7CB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0100"/>
          <a:stretch/>
        </p:blipFill>
        <p:spPr bwMode="auto">
          <a:xfrm>
            <a:off x="1026113" y="532800"/>
            <a:ext cx="2890687" cy="2894296"/>
          </a:xfrm>
          <a:prstGeom prst="ellipse">
            <a:avLst/>
          </a:prstGeom>
          <a:noFill/>
          <a:extLst>
            <a:ext uri="{909E8E84-426E-40DD-AFC4-6F175D3DCCD1}">
              <a14:hiddenFill xmlns:a14="http://schemas.microsoft.com/office/drawing/2010/main">
                <a:solidFill>
                  <a:srgbClr val="FFFFFF"/>
                </a:solidFill>
              </a14:hiddenFill>
            </a:ext>
          </a:extLst>
        </p:spPr>
      </p:pic>
      <p:pic>
        <p:nvPicPr>
          <p:cNvPr id="1028" name="Picture 4" descr="Lý thuyết định luật phản xạ ánh sáng | SGK Vật lí lớp 7">
            <a:extLst>
              <a:ext uri="{FF2B5EF4-FFF2-40B4-BE49-F238E27FC236}">
                <a16:creationId xmlns:a16="http://schemas.microsoft.com/office/drawing/2014/main" id="{1281DB53-7AEE-A516-9D7E-F57462C638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483" r="16852"/>
          <a:stretch/>
        </p:blipFill>
        <p:spPr bwMode="auto">
          <a:xfrm>
            <a:off x="4989599" y="541350"/>
            <a:ext cx="3079463" cy="2839365"/>
          </a:xfrm>
          <a:prstGeom prst="ellipse">
            <a:avLst/>
          </a:prstGeom>
          <a:noFill/>
          <a:extLst>
            <a:ext uri="{909E8E84-426E-40DD-AFC4-6F175D3DCCD1}">
              <a14:hiddenFill xmlns:a14="http://schemas.microsoft.com/office/drawing/2010/main">
                <a:solidFill>
                  <a:srgbClr val="FFFFFF"/>
                </a:solidFill>
              </a14:hiddenFill>
            </a:ext>
          </a:extLst>
        </p:spPr>
      </p:pic>
      <p:sp>
        <p:nvSpPr>
          <p:cNvPr id="2" name="Google Shape;1924;p44">
            <a:extLst>
              <a:ext uri="{FF2B5EF4-FFF2-40B4-BE49-F238E27FC236}">
                <a16:creationId xmlns:a16="http://schemas.microsoft.com/office/drawing/2014/main" id="{9563DAED-59AD-FA07-1C3A-BB5DE3001CE8}"/>
              </a:ext>
            </a:extLst>
          </p:cNvPr>
          <p:cNvSpPr txBox="1">
            <a:spLocks/>
          </p:cNvSpPr>
          <p:nvPr/>
        </p:nvSpPr>
        <p:spPr>
          <a:xfrm>
            <a:off x="969365" y="3566686"/>
            <a:ext cx="3113035" cy="1384995"/>
          </a:xfrm>
          <a:prstGeom prst="rect">
            <a:avLst/>
          </a:prstGeom>
          <a:noFill/>
        </p:spPr>
        <p:txBody>
          <a:bodyPr wrap="square" rtlCol="0">
            <a:spAutoFit/>
          </a:bodyPr>
          <a:lstStyle>
            <a:defPPr marR="0" lvl="0" algn="l" rtl="0">
              <a:lnSpc>
                <a:spcPct val="100000"/>
              </a:lnSpc>
              <a:spcBef>
                <a:spcPts val="0"/>
              </a:spcBef>
              <a:spcAft>
                <a:spcPts val="0"/>
              </a:spcAft>
            </a:defPPr>
            <a:lvl1pPr indent="0" fontAlgn="auto">
              <a:lnSpc>
                <a:spcPct val="120000"/>
              </a:lnSpc>
              <a:buClrTx/>
              <a:buSzTx/>
              <a:buFontTx/>
              <a:buNone/>
              <a:tabLst/>
              <a:defRPr sz="4000">
                <a:solidFill>
                  <a:srgbClr val="002060"/>
                </a:solidFill>
                <a:latin typeface="Fira Sans Condensed Medium" panose="020B06030500000200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pPr algn="ctr">
              <a:lnSpc>
                <a:spcPct val="100000"/>
              </a:lnSpc>
            </a:pPr>
            <a:r>
              <a:rPr lang="en-US" sz="2800" dirty="0" err="1"/>
              <a:t>Chiếu</a:t>
            </a:r>
            <a:r>
              <a:rPr lang="en-US" sz="2800" dirty="0"/>
              <a:t> </a:t>
            </a:r>
            <a:r>
              <a:rPr lang="en-US" sz="2800" dirty="0" err="1"/>
              <a:t>tia</a:t>
            </a:r>
            <a:r>
              <a:rPr lang="en-US" sz="2800" dirty="0"/>
              <a:t> </a:t>
            </a:r>
            <a:r>
              <a:rPr lang="en-US" sz="2800" dirty="0" err="1"/>
              <a:t>sáng</a:t>
            </a:r>
            <a:r>
              <a:rPr lang="en-US" sz="2800" dirty="0"/>
              <a:t> </a:t>
            </a:r>
            <a:r>
              <a:rPr lang="en-US" sz="2800" dirty="0" err="1"/>
              <a:t>đi</a:t>
            </a:r>
            <a:r>
              <a:rPr lang="en-US" sz="2800" dirty="0"/>
              <a:t> qua </a:t>
            </a:r>
            <a:r>
              <a:rPr lang="en-US" sz="2800" dirty="0" err="1"/>
              <a:t>một</a:t>
            </a:r>
            <a:r>
              <a:rPr lang="en-US" sz="2800" dirty="0"/>
              <a:t> </a:t>
            </a:r>
            <a:r>
              <a:rPr lang="en-US" sz="2800" dirty="0" err="1"/>
              <a:t>lăng</a:t>
            </a:r>
            <a:r>
              <a:rPr lang="en-US" sz="2800" dirty="0"/>
              <a:t> </a:t>
            </a:r>
            <a:r>
              <a:rPr lang="en-US" sz="2800" dirty="0" err="1"/>
              <a:t>kính</a:t>
            </a:r>
            <a:r>
              <a:rPr lang="en-US" sz="2800" dirty="0"/>
              <a:t> </a:t>
            </a:r>
            <a:r>
              <a:rPr lang="en-US" sz="2800" dirty="0" err="1"/>
              <a:t>hoặc</a:t>
            </a:r>
            <a:r>
              <a:rPr lang="en-US" sz="2800" dirty="0"/>
              <a:t> </a:t>
            </a:r>
            <a:r>
              <a:rPr lang="en-US" sz="2800" dirty="0" err="1"/>
              <a:t>thấu</a:t>
            </a:r>
            <a:r>
              <a:rPr lang="en-US" sz="2800" dirty="0"/>
              <a:t> </a:t>
            </a:r>
            <a:r>
              <a:rPr lang="en-US" sz="2800" dirty="0" err="1"/>
              <a:t>kính</a:t>
            </a:r>
            <a:endParaRPr lang="en-US" sz="2800" dirty="0"/>
          </a:p>
        </p:txBody>
      </p:sp>
      <p:sp>
        <p:nvSpPr>
          <p:cNvPr id="3" name="Google Shape;1924;p44">
            <a:extLst>
              <a:ext uri="{FF2B5EF4-FFF2-40B4-BE49-F238E27FC236}">
                <a16:creationId xmlns:a16="http://schemas.microsoft.com/office/drawing/2014/main" id="{4550B0CE-771B-96CF-1082-BC86E4820F10}"/>
              </a:ext>
            </a:extLst>
          </p:cNvPr>
          <p:cNvSpPr txBox="1">
            <a:spLocks/>
          </p:cNvSpPr>
          <p:nvPr/>
        </p:nvSpPr>
        <p:spPr>
          <a:xfrm>
            <a:off x="4872965" y="3782129"/>
            <a:ext cx="3113035" cy="954107"/>
          </a:xfrm>
          <a:prstGeom prst="rect">
            <a:avLst/>
          </a:prstGeom>
          <a:noFill/>
        </p:spPr>
        <p:txBody>
          <a:bodyPr wrap="square" rtlCol="0">
            <a:spAutoFit/>
          </a:bodyPr>
          <a:lstStyle>
            <a:defPPr marR="0" lvl="0" algn="l" rtl="0">
              <a:lnSpc>
                <a:spcPct val="100000"/>
              </a:lnSpc>
              <a:spcBef>
                <a:spcPts val="0"/>
              </a:spcBef>
              <a:spcAft>
                <a:spcPts val="0"/>
              </a:spcAft>
            </a:defPPr>
            <a:lvl1pPr indent="0" fontAlgn="auto">
              <a:lnSpc>
                <a:spcPct val="120000"/>
              </a:lnSpc>
              <a:buClrTx/>
              <a:buSzTx/>
              <a:buFontTx/>
              <a:buNone/>
              <a:tabLst/>
              <a:defRPr sz="4000">
                <a:solidFill>
                  <a:srgbClr val="002060"/>
                </a:solidFill>
                <a:latin typeface="Fira Sans Condensed Medium" panose="020B06030500000200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pPr algn="ctr">
              <a:lnSpc>
                <a:spcPct val="100000"/>
              </a:lnSpc>
            </a:pPr>
            <a:r>
              <a:rPr lang="en-US" sz="2800" dirty="0" err="1"/>
              <a:t>Chiếu</a:t>
            </a:r>
            <a:r>
              <a:rPr lang="en-US" sz="2800" dirty="0"/>
              <a:t> </a:t>
            </a:r>
            <a:r>
              <a:rPr lang="en-US" sz="2800" dirty="0" err="1"/>
              <a:t>tia</a:t>
            </a:r>
            <a:r>
              <a:rPr lang="en-US" sz="2800" dirty="0"/>
              <a:t> </a:t>
            </a:r>
            <a:r>
              <a:rPr lang="en-US" sz="2800" dirty="0" err="1"/>
              <a:t>sáng</a:t>
            </a:r>
            <a:r>
              <a:rPr lang="en-US" sz="2800" dirty="0"/>
              <a:t> </a:t>
            </a:r>
            <a:r>
              <a:rPr lang="en-US" sz="2800" dirty="0" err="1"/>
              <a:t>đi</a:t>
            </a:r>
            <a:r>
              <a:rPr lang="en-US" sz="2800" dirty="0"/>
              <a:t> qua </a:t>
            </a:r>
            <a:r>
              <a:rPr lang="vi-VN" sz="2800" dirty="0"/>
              <a:t>gương phẳng</a:t>
            </a:r>
            <a:endParaRPr lang="en-US" sz="2800" dirty="0"/>
          </a:p>
        </p:txBody>
      </p:sp>
    </p:spTree>
    <p:extLst>
      <p:ext uri="{BB962C8B-B14F-4D97-AF65-F5344CB8AC3E}">
        <p14:creationId xmlns:p14="http://schemas.microsoft.com/office/powerpoint/2010/main" val="39966697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EEEEC"/>
        </a:solidFill>
        <a:effectLst/>
      </p:bgPr>
    </p:bg>
    <p:spTree>
      <p:nvGrpSpPr>
        <p:cNvPr id="1" name="Shape 547"/>
        <p:cNvGrpSpPr/>
        <p:nvPr/>
      </p:nvGrpSpPr>
      <p:grpSpPr>
        <a:xfrm>
          <a:off x="0" y="0"/>
          <a:ext cx="0" cy="0"/>
          <a:chOff x="0" y="0"/>
          <a:chExt cx="0" cy="0"/>
        </a:xfrm>
      </p:grpSpPr>
      <p:pic>
        <p:nvPicPr>
          <p:cNvPr id="4" name="Picture 3">
            <a:extLst>
              <a:ext uri="{FF2B5EF4-FFF2-40B4-BE49-F238E27FC236}">
                <a16:creationId xmlns:a16="http://schemas.microsoft.com/office/drawing/2014/main" id="{E804745F-192F-F455-0E8D-3E046FE7E4DF}"/>
              </a:ext>
            </a:extLst>
          </p:cNvPr>
          <p:cNvPicPr>
            <a:picLocks noChangeAspect="1"/>
          </p:cNvPicPr>
          <p:nvPr/>
        </p:nvPicPr>
        <p:blipFill>
          <a:blip r:embed="rId3"/>
          <a:stretch>
            <a:fillRect/>
          </a:stretch>
        </p:blipFill>
        <p:spPr>
          <a:xfrm>
            <a:off x="4699610" y="308636"/>
            <a:ext cx="4444390" cy="4765373"/>
          </a:xfrm>
          <a:prstGeom prst="rect">
            <a:avLst/>
          </a:prstGeom>
        </p:spPr>
      </p:pic>
      <p:grpSp>
        <p:nvGrpSpPr>
          <p:cNvPr id="564" name="Google Shape;564;p40"/>
          <p:cNvGrpSpPr/>
          <p:nvPr/>
        </p:nvGrpSpPr>
        <p:grpSpPr>
          <a:xfrm>
            <a:off x="5096860" y="4727770"/>
            <a:ext cx="258628" cy="258711"/>
            <a:chOff x="4370700" y="733563"/>
            <a:chExt cx="546550" cy="546727"/>
          </a:xfrm>
        </p:grpSpPr>
        <p:sp>
          <p:nvSpPr>
            <p:cNvPr id="565" name="Google Shape;565;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1" name="Google Shape;571;p40"/>
          <p:cNvGrpSpPr/>
          <p:nvPr/>
        </p:nvGrpSpPr>
        <p:grpSpPr>
          <a:xfrm>
            <a:off x="8805584" y="655396"/>
            <a:ext cx="258628" cy="258711"/>
            <a:chOff x="4370700" y="733563"/>
            <a:chExt cx="546550" cy="546727"/>
          </a:xfrm>
        </p:grpSpPr>
        <p:sp>
          <p:nvSpPr>
            <p:cNvPr id="572" name="Google Shape;572;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40"/>
          <p:cNvGrpSpPr/>
          <p:nvPr/>
        </p:nvGrpSpPr>
        <p:grpSpPr>
          <a:xfrm>
            <a:off x="259216" y="4598192"/>
            <a:ext cx="475608" cy="475817"/>
            <a:chOff x="4370700" y="733563"/>
            <a:chExt cx="546550" cy="546727"/>
          </a:xfrm>
        </p:grpSpPr>
        <p:sp>
          <p:nvSpPr>
            <p:cNvPr id="579" name="Google Shape;579;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EC32DA1B-24B4-2BBF-FD80-C42212D6F376}"/>
              </a:ext>
            </a:extLst>
          </p:cNvPr>
          <p:cNvSpPr txBox="1"/>
          <p:nvPr/>
        </p:nvSpPr>
        <p:spPr>
          <a:xfrm>
            <a:off x="4923064" y="46474"/>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
        <p:nvSpPr>
          <p:cNvPr id="8" name="TextBox 7">
            <a:extLst>
              <a:ext uri="{FF2B5EF4-FFF2-40B4-BE49-F238E27FC236}">
                <a16:creationId xmlns:a16="http://schemas.microsoft.com/office/drawing/2014/main" id="{3A3293BD-4791-4F11-2DF3-C2F1D7919FB7}"/>
              </a:ext>
            </a:extLst>
          </p:cNvPr>
          <p:cNvSpPr txBox="1"/>
          <p:nvPr/>
        </p:nvSpPr>
        <p:spPr>
          <a:xfrm>
            <a:off x="464950" y="879744"/>
            <a:ext cx="1642060" cy="510778"/>
          </a:xfrm>
          <a:prstGeom prst="roundRect">
            <a:avLst/>
          </a:prstGeom>
          <a:solidFill>
            <a:srgbClr val="FFC84E"/>
          </a:solidFill>
        </p:spPr>
        <p:txBody>
          <a:bodyPr wrap="square" rtlCol="0">
            <a:spAutoFit/>
          </a:bodyPr>
          <a:lstStyle/>
          <a:p>
            <a:pPr algn="ctr"/>
            <a:r>
              <a:rPr lang="en-US" sz="2400" dirty="0" err="1">
                <a:latin typeface="Fira Sans Condensed Medium" panose="020B0603050000020004" pitchFamily="34" charset="0"/>
              </a:rPr>
              <a:t>Thí</a:t>
            </a:r>
            <a:r>
              <a:rPr lang="en-US" sz="2400" dirty="0">
                <a:latin typeface="Fira Sans Condensed Medium" panose="020B0603050000020004" pitchFamily="34" charset="0"/>
              </a:rPr>
              <a:t> </a:t>
            </a:r>
            <a:r>
              <a:rPr lang="en-US" sz="2400" dirty="0" err="1">
                <a:latin typeface="Fira Sans Condensed Medium" panose="020B0603050000020004" pitchFamily="34" charset="0"/>
              </a:rPr>
              <a:t>Nghiệm</a:t>
            </a:r>
            <a:endParaRPr lang="en-US" sz="2400" dirty="0">
              <a:latin typeface="Fira Sans Condensed Medium" panose="020B0603050000020004" pitchFamily="34" charset="0"/>
            </a:endParaRPr>
          </a:p>
        </p:txBody>
      </p:sp>
      <p:sp>
        <p:nvSpPr>
          <p:cNvPr id="9" name="TextBox 8">
            <a:extLst>
              <a:ext uri="{FF2B5EF4-FFF2-40B4-BE49-F238E27FC236}">
                <a16:creationId xmlns:a16="http://schemas.microsoft.com/office/drawing/2014/main" id="{17376BD7-329D-D258-B9CD-51CCEB1DE3F2}"/>
              </a:ext>
            </a:extLst>
          </p:cNvPr>
          <p:cNvSpPr txBox="1"/>
          <p:nvPr/>
        </p:nvSpPr>
        <p:spPr>
          <a:xfrm>
            <a:off x="429638" y="1479667"/>
            <a:ext cx="4367285" cy="872034"/>
          </a:xfrm>
          <a:prstGeom prst="rect">
            <a:avLst/>
          </a:prstGeom>
          <a:noFill/>
        </p:spPr>
        <p:txBody>
          <a:bodyPr wrap="square" rtlCol="0">
            <a:spAutoFit/>
          </a:bodyPr>
          <a:lstStyle/>
          <a:p>
            <a:pPr>
              <a:lnSpc>
                <a:spcPct val="150000"/>
              </a:lnSpc>
            </a:pPr>
            <a:r>
              <a:rPr lang="en-US" sz="1800" b="1" dirty="0" err="1">
                <a:latin typeface="+mn-lt"/>
              </a:rPr>
              <a:t>Chuẩn</a:t>
            </a:r>
            <a:r>
              <a:rPr lang="en-US" sz="1800" b="1" dirty="0">
                <a:latin typeface="+mn-lt"/>
              </a:rPr>
              <a:t> </a:t>
            </a:r>
            <a:r>
              <a:rPr lang="en-US" sz="1800" b="1" dirty="0" err="1">
                <a:latin typeface="+mn-lt"/>
              </a:rPr>
              <a:t>bị</a:t>
            </a:r>
            <a:r>
              <a:rPr lang="en-US" sz="1800" dirty="0">
                <a:latin typeface="+mn-lt"/>
              </a:rPr>
              <a:t>: </a:t>
            </a:r>
            <a:r>
              <a:rPr lang="vi-VN" sz="1800" dirty="0">
                <a:latin typeface="+mn-lt"/>
              </a:rPr>
              <a:t>bản bán trụ bằng thủy tinh</a:t>
            </a:r>
            <a:r>
              <a:rPr lang="en-US" sz="1800" dirty="0">
                <a:latin typeface="+mn-lt"/>
              </a:rPr>
              <a:t>, </a:t>
            </a:r>
            <a:r>
              <a:rPr lang="vi-VN" sz="1800" dirty="0">
                <a:latin typeface="+mn-lt"/>
              </a:rPr>
              <a:t>đèn laser được gắn trên bàng thép </a:t>
            </a:r>
            <a:r>
              <a:rPr lang="en-US" sz="1800" dirty="0">
                <a:latin typeface="+mn-lt"/>
              </a:rPr>
              <a:t>.</a:t>
            </a:r>
          </a:p>
        </p:txBody>
      </p:sp>
      <p:sp>
        <p:nvSpPr>
          <p:cNvPr id="10" name="TextBox 9">
            <a:extLst>
              <a:ext uri="{FF2B5EF4-FFF2-40B4-BE49-F238E27FC236}">
                <a16:creationId xmlns:a16="http://schemas.microsoft.com/office/drawing/2014/main" id="{37BD781B-9CBF-6CCC-5D6C-F22BA85C4243}"/>
              </a:ext>
            </a:extLst>
          </p:cNvPr>
          <p:cNvSpPr txBox="1"/>
          <p:nvPr/>
        </p:nvSpPr>
        <p:spPr>
          <a:xfrm>
            <a:off x="429638" y="2440468"/>
            <a:ext cx="5013562" cy="2118529"/>
          </a:xfrm>
          <a:prstGeom prst="rect">
            <a:avLst/>
          </a:prstGeom>
          <a:noFill/>
        </p:spPr>
        <p:txBody>
          <a:bodyPr wrap="square" rtlCol="0">
            <a:spAutoFit/>
          </a:bodyPr>
          <a:lstStyle/>
          <a:p>
            <a:pPr>
              <a:lnSpc>
                <a:spcPct val="150000"/>
              </a:lnSpc>
            </a:pPr>
            <a:r>
              <a:rPr lang="en-US" sz="1800" b="1" dirty="0" err="1">
                <a:latin typeface="+mn-lt"/>
              </a:rPr>
              <a:t>Tiến</a:t>
            </a:r>
            <a:r>
              <a:rPr lang="en-US" sz="1800" b="1" dirty="0">
                <a:latin typeface="+mn-lt"/>
              </a:rPr>
              <a:t> </a:t>
            </a:r>
            <a:r>
              <a:rPr lang="en-US" sz="1800" b="1" dirty="0" err="1">
                <a:latin typeface="+mn-lt"/>
              </a:rPr>
              <a:t>hành</a:t>
            </a:r>
            <a:r>
              <a:rPr lang="en-US" sz="1800" b="1" dirty="0">
                <a:latin typeface="+mn-lt"/>
              </a:rPr>
              <a:t>:</a:t>
            </a:r>
          </a:p>
          <a:p>
            <a:pPr indent="228600">
              <a:lnSpc>
                <a:spcPct val="150000"/>
              </a:lnSpc>
            </a:pPr>
            <a:r>
              <a:rPr lang="en-US" sz="1800" b="1" i="1" dirty="0" err="1">
                <a:latin typeface="+mn-lt"/>
              </a:rPr>
              <a:t>Bước</a:t>
            </a:r>
            <a:r>
              <a:rPr lang="en-US" sz="1800" b="1" i="1" dirty="0">
                <a:latin typeface="+mn-lt"/>
              </a:rPr>
              <a:t> 1: </a:t>
            </a:r>
            <a:r>
              <a:rPr lang="en-US" sz="1800" dirty="0" err="1">
                <a:latin typeface="+mn-lt"/>
              </a:rPr>
              <a:t>Bố</a:t>
            </a:r>
            <a:r>
              <a:rPr lang="en-US" sz="1800" dirty="0">
                <a:latin typeface="+mn-lt"/>
              </a:rPr>
              <a:t> </a:t>
            </a:r>
            <a:r>
              <a:rPr lang="en-US" sz="1800" dirty="0" err="1">
                <a:latin typeface="+mn-lt"/>
              </a:rPr>
              <a:t>trí</a:t>
            </a:r>
            <a:r>
              <a:rPr lang="en-US" sz="1800" dirty="0">
                <a:latin typeface="+mn-lt"/>
              </a:rPr>
              <a:t> </a:t>
            </a:r>
            <a:r>
              <a:rPr lang="en-US" sz="1800" dirty="0" err="1">
                <a:latin typeface="+mn-lt"/>
              </a:rPr>
              <a:t>thí</a:t>
            </a:r>
            <a:r>
              <a:rPr lang="en-US" sz="1800" dirty="0">
                <a:latin typeface="+mn-lt"/>
              </a:rPr>
              <a:t> </a:t>
            </a:r>
            <a:r>
              <a:rPr lang="en-US" sz="1800" dirty="0" err="1">
                <a:latin typeface="+mn-lt"/>
              </a:rPr>
              <a:t>nghiệm</a:t>
            </a:r>
            <a:r>
              <a:rPr lang="en-US" sz="1800" dirty="0">
                <a:latin typeface="+mn-lt"/>
              </a:rPr>
              <a:t> </a:t>
            </a:r>
            <a:r>
              <a:rPr lang="en-US" sz="1800" dirty="0" err="1">
                <a:latin typeface="+mn-lt"/>
              </a:rPr>
              <a:t>như</a:t>
            </a:r>
            <a:r>
              <a:rPr lang="en-US" sz="1800" dirty="0">
                <a:latin typeface="+mn-lt"/>
              </a:rPr>
              <a:t> </a:t>
            </a:r>
            <a:r>
              <a:rPr lang="en-US" sz="1800" dirty="0" err="1">
                <a:latin typeface="+mn-lt"/>
              </a:rPr>
              <a:t>hình</a:t>
            </a:r>
            <a:endParaRPr lang="en-US" sz="1800" dirty="0">
              <a:latin typeface="+mn-lt"/>
            </a:endParaRPr>
          </a:p>
          <a:p>
            <a:pPr indent="228600">
              <a:lnSpc>
                <a:spcPct val="150000"/>
              </a:lnSpc>
            </a:pPr>
            <a:r>
              <a:rPr lang="en-US" sz="1800" b="1" i="1" dirty="0" err="1">
                <a:latin typeface="+mn-lt"/>
              </a:rPr>
              <a:t>Bước</a:t>
            </a:r>
            <a:r>
              <a:rPr lang="en-US" sz="1800" b="1" i="1" dirty="0">
                <a:latin typeface="+mn-lt"/>
              </a:rPr>
              <a:t> 2: </a:t>
            </a:r>
            <a:r>
              <a:rPr lang="vi-VN" sz="1800" dirty="0">
                <a:solidFill>
                  <a:srgbClr val="000000"/>
                </a:solidFill>
                <a:effectLst/>
                <a:latin typeface="+mn-lt"/>
                <a:ea typeface="Courier New" panose="02070309020205020404" pitchFamily="49" charset="0"/>
              </a:rPr>
              <a:t>Chiếu tia sáng tới bản bán trụ</a:t>
            </a:r>
            <a:r>
              <a:rPr lang="vi-VN" sz="1800" dirty="0">
                <a:latin typeface="+mn-lt"/>
                <a:ea typeface="Courier New" panose="02070309020205020404" pitchFamily="49" charset="0"/>
              </a:rPr>
              <a:t>. Dịch chuyền vị trí cùa đèn để chiếu tia sáng tới một số vị trí khác cùa bản bán trụ. </a:t>
            </a:r>
            <a:endParaRPr lang="en-US" sz="1800" dirty="0">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theme/theme1.xml><?xml version="1.0" encoding="utf-8"?>
<a:theme xmlns:a="http://schemas.openxmlformats.org/drawingml/2006/main" name="1_Science Subject for Middle School: Light Energy by Slidesgo">
  <a:themeElements>
    <a:clrScheme name="Simple Light">
      <a:dk1>
        <a:srgbClr val="303556"/>
      </a:dk1>
      <a:lt1>
        <a:srgbClr val="E6EBFF"/>
      </a:lt1>
      <a:dk2>
        <a:srgbClr val="D4DEFF"/>
      </a:dk2>
      <a:lt2>
        <a:srgbClr val="B0C5FF"/>
      </a:lt2>
      <a:accent1>
        <a:srgbClr val="532CC7"/>
      </a:accent1>
      <a:accent2>
        <a:srgbClr val="A2E6EA"/>
      </a:accent2>
      <a:accent3>
        <a:srgbClr val="88D3D3"/>
      </a:accent3>
      <a:accent4>
        <a:srgbClr val="FFD67E"/>
      </a:accent4>
      <a:accent5>
        <a:srgbClr val="FFC84E"/>
      </a:accent5>
      <a:accent6>
        <a:srgbClr val="FFFFFF"/>
      </a:accent6>
      <a:hlink>
        <a:srgbClr val="30355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8018</TotalTime>
  <Words>3784</Words>
  <Application>Microsoft Office PowerPoint</Application>
  <PresentationFormat>On-screen Show (16:9)</PresentationFormat>
  <Paragraphs>516</Paragraphs>
  <Slides>79</Slides>
  <Notes>59</Notes>
  <HiddenSlides>0</HiddenSlides>
  <MMClips>3</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79</vt:i4>
      </vt:variant>
    </vt:vector>
  </HeadingPairs>
  <TitlesOfParts>
    <vt:vector size="99" baseType="lpstr">
      <vt:lpstr>Times New Roman</vt:lpstr>
      <vt:lpstr>Merriweather</vt:lpstr>
      <vt:lpstr>Open Sans</vt:lpstr>
      <vt:lpstr>Encode Sans</vt:lpstr>
      <vt:lpstr>PT Sans</vt:lpstr>
      <vt:lpstr>Anaheim</vt:lpstr>
      <vt:lpstr>DM Sans</vt:lpstr>
      <vt:lpstr>Nunito Light</vt:lpstr>
      <vt:lpstr>Bebas Neue</vt:lpstr>
      <vt:lpstr>Fira Sans Black</vt:lpstr>
      <vt:lpstr>Quicksand</vt:lpstr>
      <vt:lpstr>Courier New</vt:lpstr>
      <vt:lpstr>#9Slide03 Arima Madurai Black</vt:lpstr>
      <vt:lpstr>Cambria Math</vt:lpstr>
      <vt:lpstr>Arial</vt:lpstr>
      <vt:lpstr>Quicksand Medium</vt:lpstr>
      <vt:lpstr>#9Slide03 Quicksand Medium</vt:lpstr>
      <vt:lpstr>Fira Sans Condensed Medium</vt:lpstr>
      <vt:lpstr>Calibri</vt:lpstr>
      <vt:lpstr>1_Science Subject for Middle School: Light Energy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Nếu ánh sáng truyền từ nước hoặc thuỷ tinh  sang không khí thì có phải lúc nào ta cũng  thấy tia khúc xạ?</vt:lpstr>
      <vt:lpstr>PowerPoint Presentation</vt:lpstr>
      <vt:lpstr>PowerPoint Presentation</vt:lpstr>
      <vt:lpstr>PHIẾU HỌC TẬP</vt:lpstr>
      <vt:lpstr>PowerPoint Presentation</vt:lpstr>
      <vt:lpstr>PowerPoint Presentation</vt:lpstr>
      <vt:lpstr>PHIẾU HỌC TẬP</vt:lpstr>
      <vt:lpstr>PowerPoint Presentation</vt:lpstr>
      <vt:lpstr>PowerPoint Presentation</vt:lpstr>
      <vt:lpstr>PowerPoint Presentation</vt:lpstr>
      <vt:lpstr>PowerPoint Presentation</vt:lpstr>
      <vt:lpstr>PHIẾU HỌC TẬP</vt:lpstr>
      <vt:lpstr>PowerPoint Presentation</vt:lpstr>
      <vt:lpstr>PowerPoint Presentation</vt:lpstr>
      <vt:lpstr>CÁP QUANG</vt:lpstr>
      <vt:lpstr>PowerPoint Presentation</vt:lpstr>
      <vt:lpstr>Câu 1: Hiện tượng khúc xạ ánh sáng là hiện tượng tia sáng tới khi gặp mặt phân cách giữa hai môi trường:</vt:lpstr>
      <vt:lpstr>Câu 2: Trong trường hợp nào dưới đây tia sáng truyền tới mắt là tia khúc xạ?</vt:lpstr>
      <vt:lpstr>Câu 3: Trong hiện tượng khúc xạ ánh sáng, góc khúc xạ r là góc tạo bởi:</vt:lpstr>
      <vt:lpstr>Câu 4: Chiếu tia tới SI từ không khí tới mặt phân cách với thuỷ tinh. Trong các tia đã cho ở hình vẽ, tia nào là tia khúc xạ?</vt:lpstr>
      <vt:lpstr>Câu 5: Theo định luật khúc xạ thì:</vt:lpstr>
      <vt:lpstr>Câu 6: Khi ta tăng góc tới, góc khúc xạ biến đổi như thế nào?</vt:lpstr>
      <vt:lpstr>Câu 7: Ta có tia tới và tia khúc xạ trùng nhau khi</vt:lpstr>
      <vt:lpstr>Câu 8: Biết PQ là mặt phân cách giữa không khí và nước, I là điểm tới, SI là tia tới, IN là pháp tuyến. Hình vẽ nào đúng, hình vẽ nào sai?</vt:lpstr>
      <vt:lpstr>Câu 8:</vt:lpstr>
      <vt:lpstr>Câu 8:</vt:lpstr>
      <vt:lpstr>Câu 8:</vt:lpstr>
      <vt:lpstr>Câu 8:</vt:lpstr>
      <vt:lpstr>Câu 9: Phản xạ toàn phần là hiện tượng:  A. Toàn bộ tia tới bị khúc xạ tại mặt phân cách B. 1 vài tia tới bị khúc xạ tại mặt phân cách C. Toàn bộ tia tới bị phản xạ tại mặt phân cách D. 1 vài tia tới bị phản xạ tại mặt phân cách </vt:lpstr>
      <vt:lpstr>Câu 10: ith là kí hiệu của: A. Góc toàn phần B. Góc tới hạn C. Góc giới hạn D. Góc toàn hạn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Hoàng Long</dc:creator>
  <cp:lastModifiedBy>hp</cp:lastModifiedBy>
  <cp:revision>34</cp:revision>
  <dcterms:modified xsi:type="dcterms:W3CDTF">2024-10-01T01:35:08Z</dcterms:modified>
</cp:coreProperties>
</file>