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15" r:id="rId3"/>
    <p:sldId id="309" r:id="rId4"/>
    <p:sldId id="295" r:id="rId5"/>
    <p:sldId id="313" r:id="rId6"/>
    <p:sldId id="279" r:id="rId7"/>
    <p:sldId id="311" r:id="rId8"/>
    <p:sldId id="308" r:id="rId9"/>
    <p:sldId id="298" r:id="rId10"/>
    <p:sldId id="312" r:id="rId11"/>
    <p:sldId id="310" r:id="rId12"/>
    <p:sldId id="301" r:id="rId13"/>
    <p:sldId id="302" r:id="rId14"/>
    <p:sldId id="303" r:id="rId15"/>
    <p:sldId id="304" r:id="rId16"/>
    <p:sldId id="317" r:id="rId17"/>
    <p:sldId id="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F25"/>
    <a:srgbClr val="FF7503"/>
    <a:srgbClr val="5E6002"/>
    <a:srgbClr val="F0CCC3"/>
    <a:srgbClr val="FEEBEB"/>
    <a:srgbClr val="FC8F02"/>
    <a:srgbClr val="3EA6A9"/>
    <a:srgbClr val="205479"/>
    <a:srgbClr val="B0414B"/>
    <a:srgbClr val="261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2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A38EC8-AD5A-40B4-8B37-B16E77CE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BB0AE-1709-4793-9AC0-2E2B826BBD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E7A54-03E5-474F-ABF7-CC75D584D03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2EB0CFC-6442-43BC-8BFE-43D0E3594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9640094-802E-4E0C-8213-E58398A5B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B71EC-E8D1-427E-9C44-EAE7037A50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E31A3-C0C0-4ECF-A4F1-58431DA82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17107-81B1-46C7-8DAD-D0803149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6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5EFF-E8F2-4174-B3F4-E71F75C02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B653A-7E6E-48AF-9183-DD92B6549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D2DCF-F299-4CC6-B798-55D426CF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9C181-C9B9-4315-B670-3640D4F6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B1004-31C0-4C41-832D-F3FC7679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B3C7-9A3D-442C-A269-5287FF1D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9CB65-B9B6-4C84-ABE1-20DEB0001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95866-BCE1-44BE-9A62-594A1D4D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2E92C-2F94-48BD-8A26-3C90C953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EFB61-EB7B-4F50-ABAD-7DF207DE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A64EE-DA94-42EB-9B92-7C39E8AD8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207D7-39CF-4BA5-B015-4E07D5139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50623-4AE5-4A10-A88E-4F2606F0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AD4CF-B445-4B7B-9FA0-C4D71298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D1FF8-A143-4F56-9213-288EB05D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6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81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9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812D-82B5-4108-90F1-8FB77643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E515-D879-4687-8D76-B7F0C9BE4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B92F-D5C2-463C-99A4-E891C02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28DD5-8E07-4935-968E-774D08D3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1774D-FE93-429A-BC44-CB07BAFE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9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031DB-E6F3-41E1-8C39-7A89E878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AD03D-E85F-4882-8C50-BAA503F8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E25A-C786-4615-8867-BAC16B9D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E09EE-5CE0-46FB-BC9B-0C8B4B43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2B2D0-C679-4227-8F4D-5465E500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8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0F15-DEF4-45D5-B375-2D3994A5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9CFB5-3322-41D2-9A8D-0C9BE2582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3E4C6-FF5D-4F3C-A146-21D52BB8D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67F9-02D6-4EEA-84EC-28812E3E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254AC-2D16-4481-8248-C657179A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4B60-5A2F-4BC1-A29E-1DF3B768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3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61DB-5590-4BB9-AA1E-014C944B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8D04D-23ED-4B21-A8DB-6257EA4CA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42398-BA04-4F33-B85F-E8D9AD789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3B15E-1FD4-48F4-BBB2-0BF14076D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46631-32B0-4243-BF98-819601764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03008-B979-497A-ADDF-68F67074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4828F0-99E2-454E-84ED-0B2BEC61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2A512-67E2-4539-87E4-DF0A6E47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7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ED7D4-9749-4E34-BEDF-94ADFCD9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EA4B1-9AF5-47DD-80D1-CF43B252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62E14-11D5-4498-BEB9-1058D21C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38113-3DB3-4CB2-9F89-DF220B73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8E228-3C50-46F2-9F0A-E13DE81A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2EFF30-D919-4CCF-BB5F-E72188EB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2A176-0452-47A6-A1F1-7C96944C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5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D9D2-1567-4688-8C21-978ED0D3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ABAF8-6F97-42D6-B995-74CAA0068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52E8D-AF69-4A56-B8EB-BFCF27B91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2A873-5E5F-4071-B3D9-7AA1B68A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FC34F-5AC7-4F9E-83D9-2856FEC8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73931-F895-464F-B2A2-06866511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4C91-79A1-4ABC-813B-43ADFA7E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811C7-3BD3-4725-A1ED-C87B3D06E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CA99D-E77E-4D00-BC16-732FB3743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39D03-E6E0-4F2F-8C7D-907338874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517F4-5F46-4D3A-AC71-087CFFB1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C7C69-7BE1-4341-AB30-A23471A5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EAE0E-CE54-45F4-B1D2-2778A617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5AA42-BCB1-4F31-90AB-6AF5B4A8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E743C-7E13-46EA-8362-2B7357C51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24F6A-9505-4C7B-A222-1C30F8CFFBBA}" type="datetimeFigureOut">
              <a:rPr lang="en-US" smtClean="0"/>
              <a:t>27/10/2024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02210-AD11-4DA0-81C2-7351BDE48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C489-F67B-4FD3-89DE-60A50229B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79D4-2070-474F-93E0-EE8329CE3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12192000" cy="68571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CA51D-8075-4733-9628-18F4277846DD}"/>
              </a:ext>
            </a:extLst>
          </p:cNvPr>
          <p:cNvSpPr/>
          <p:nvPr/>
        </p:nvSpPr>
        <p:spPr>
          <a:xfrm>
            <a:off x="900546" y="858982"/>
            <a:ext cx="10363199" cy="3796145"/>
          </a:xfrm>
          <a:prstGeom prst="roundRect">
            <a:avLst/>
          </a:prstGeom>
          <a:solidFill>
            <a:srgbClr val="FDF00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26029-780C-4DC7-8E13-3D23707A7DB9}"/>
              </a:ext>
            </a:extLst>
          </p:cNvPr>
          <p:cNvSpPr txBox="1"/>
          <p:nvPr/>
        </p:nvSpPr>
        <p:spPr>
          <a:xfrm>
            <a:off x="3485409" y="1926057"/>
            <a:ext cx="490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4363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5 – BÀI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075B8-8F06-465C-8147-50DFF79821F8}"/>
              </a:ext>
            </a:extLst>
          </p:cNvPr>
          <p:cNvSpPr txBox="1"/>
          <p:nvPr/>
        </p:nvSpPr>
        <p:spPr>
          <a:xfrm>
            <a:off x="1136072" y="2757055"/>
            <a:ext cx="10155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B80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B80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5400" dirty="0">
                <a:solidFill>
                  <a:srgbClr val="B80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LƯƠNG THỰC </a:t>
            </a:r>
          </a:p>
          <a:p>
            <a:pPr algn="ctr"/>
            <a:r>
              <a:rPr lang="en-US" sz="5400" dirty="0">
                <a:solidFill>
                  <a:srgbClr val="B80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THỰC PHẨM THÔNG DỤNG</a:t>
            </a:r>
          </a:p>
        </p:txBody>
      </p:sp>
    </p:spTree>
    <p:extLst>
      <p:ext uri="{BB962C8B-B14F-4D97-AF65-F5344CB8AC3E}">
        <p14:creationId xmlns:p14="http://schemas.microsoft.com/office/powerpoint/2010/main" val="104935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95003"/>
            <a:ext cx="11412187" cy="6590805"/>
          </a:xfrm>
        </p:spPr>
      </p:pic>
    </p:spTree>
    <p:extLst>
      <p:ext uri="{BB962C8B-B14F-4D97-AF65-F5344CB8AC3E}">
        <p14:creationId xmlns:p14="http://schemas.microsoft.com/office/powerpoint/2010/main" val="2567584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26"/>
            <a:ext cx="12192000" cy="6858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10" y="1801431"/>
            <a:ext cx="9831779" cy="49401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57300" y="7413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728493" y="254382"/>
            <a:ext cx="64485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267" b="1" kern="0" dirty="0">
                <a:solidFill>
                  <a:srgbClr val="0E5366"/>
                </a:solidFill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2715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47" y="-370484"/>
            <a:ext cx="12911328" cy="7332116"/>
          </a:xfrm>
          <a:prstGeom prst="rect">
            <a:avLst/>
          </a:prstGeom>
        </p:spPr>
      </p:pic>
      <p:sp>
        <p:nvSpPr>
          <p:cNvPr id="10" name="Arrow: Chevron 1">
            <a:extLst>
              <a:ext uri="{FF2B5EF4-FFF2-40B4-BE49-F238E27FC236}">
                <a16:creationId xmlns:a16="http://schemas.microsoft.com/office/drawing/2014/main" id="{F3B0D91C-804E-46FD-9DDA-DD939A46134F}"/>
              </a:ext>
            </a:extLst>
          </p:cNvPr>
          <p:cNvSpPr/>
          <p:nvPr/>
        </p:nvSpPr>
        <p:spPr>
          <a:xfrm>
            <a:off x="2060448" y="2394693"/>
            <a:ext cx="7154538" cy="694661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7503"/>
                </a:solidFill>
                <a:sym typeface="Arial"/>
              </a:rPr>
              <a:t>Carbohydrate</a:t>
            </a:r>
          </a:p>
        </p:txBody>
      </p:sp>
      <p:sp>
        <p:nvSpPr>
          <p:cNvPr id="11" name="Arrow: Chevron 20">
            <a:extLst>
              <a:ext uri="{FF2B5EF4-FFF2-40B4-BE49-F238E27FC236}">
                <a16:creationId xmlns:a16="http://schemas.microsoft.com/office/drawing/2014/main" id="{B65BC271-EBB4-4759-99EC-00D61D996375}"/>
              </a:ext>
            </a:extLst>
          </p:cNvPr>
          <p:cNvSpPr/>
          <p:nvPr/>
        </p:nvSpPr>
        <p:spPr>
          <a:xfrm>
            <a:off x="2060445" y="3349871"/>
            <a:ext cx="7266432" cy="694661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7503"/>
                </a:solidFill>
                <a:sym typeface="Arial"/>
              </a:rPr>
              <a:t>Protein</a:t>
            </a:r>
          </a:p>
        </p:txBody>
      </p:sp>
      <p:sp>
        <p:nvSpPr>
          <p:cNvPr id="13" name="Arrow: Chevron 21">
            <a:extLst>
              <a:ext uri="{FF2B5EF4-FFF2-40B4-BE49-F238E27FC236}">
                <a16:creationId xmlns:a16="http://schemas.microsoft.com/office/drawing/2014/main" id="{FEA84193-D8C3-4F46-8864-5F38C0D772E4}"/>
              </a:ext>
            </a:extLst>
          </p:cNvPr>
          <p:cNvSpPr/>
          <p:nvPr/>
        </p:nvSpPr>
        <p:spPr>
          <a:xfrm>
            <a:off x="2082324" y="4356614"/>
            <a:ext cx="7244554" cy="694661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7503"/>
                </a:solidFill>
                <a:sym typeface="Arial"/>
              </a:rPr>
              <a:t>Calcium</a:t>
            </a:r>
          </a:p>
        </p:txBody>
      </p:sp>
      <p:sp>
        <p:nvSpPr>
          <p:cNvPr id="14" name="Arrow: Chevron 22">
            <a:extLst>
              <a:ext uri="{FF2B5EF4-FFF2-40B4-BE49-F238E27FC236}">
                <a16:creationId xmlns:a16="http://schemas.microsoft.com/office/drawing/2014/main" id="{2D0DF9C6-EF23-4089-B60E-649B6955130A}"/>
              </a:ext>
            </a:extLst>
          </p:cNvPr>
          <p:cNvSpPr/>
          <p:nvPr/>
        </p:nvSpPr>
        <p:spPr>
          <a:xfrm>
            <a:off x="2060446" y="5355627"/>
            <a:ext cx="7266432" cy="694661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 err="1">
                <a:solidFill>
                  <a:srgbClr val="FF7503"/>
                </a:solidFill>
                <a:sym typeface="Arial"/>
              </a:rPr>
              <a:t>Chất</a:t>
            </a:r>
            <a:r>
              <a:rPr lang="en-US" sz="2933" kern="0" dirty="0">
                <a:solidFill>
                  <a:srgbClr val="FF7503"/>
                </a:solidFill>
                <a:sym typeface="Arial"/>
              </a:rPr>
              <a:t> </a:t>
            </a:r>
            <a:r>
              <a:rPr lang="en-US" sz="2933" kern="0" dirty="0" err="1">
                <a:solidFill>
                  <a:srgbClr val="FF7503"/>
                </a:solidFill>
                <a:sym typeface="Arial"/>
              </a:rPr>
              <a:t>béo</a:t>
            </a:r>
            <a:endParaRPr lang="en-US" sz="2933" kern="0" dirty="0">
              <a:solidFill>
                <a:srgbClr val="FF7503"/>
              </a:solidFill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207622" y="613018"/>
            <a:ext cx="11057424" cy="1373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chemeClr val="bg1"/>
                </a:solidFill>
                <a:cs typeface="Arial"/>
                <a:sym typeface="Arial"/>
              </a:rPr>
              <a:t>1. </a:t>
            </a:r>
            <a:r>
              <a:rPr lang="vi-VN" sz="2933" kern="0" dirty="0">
                <a:solidFill>
                  <a:schemeClr val="bg1"/>
                </a:solidFill>
                <a:cs typeface="Arial"/>
                <a:sym typeface="Arial"/>
              </a:rPr>
              <a:t>Lứa tuổi từ 11 - 15 là lứa tuối có sự phát triển nhanh chóng về chiều cao. Chất quan trọng nhất cho sự phát triển của xương là</a:t>
            </a:r>
            <a:r>
              <a:rPr lang="en-US" sz="2933" kern="0" dirty="0">
                <a:solidFill>
                  <a:schemeClr val="bg1"/>
                </a:solidFill>
                <a:cs typeface="Arial"/>
                <a:sym typeface="Arial"/>
              </a:rPr>
              <a:t>?</a:t>
            </a:r>
          </a:p>
        </p:txBody>
      </p:sp>
      <p:sp>
        <p:nvSpPr>
          <p:cNvPr id="16" name="Arrow: Chevron 23">
            <a:extLst>
              <a:ext uri="{FF2B5EF4-FFF2-40B4-BE49-F238E27FC236}">
                <a16:creationId xmlns:a16="http://schemas.microsoft.com/office/drawing/2014/main" id="{45D9777E-3EDE-4CC9-926D-782B7CDB0F78}"/>
              </a:ext>
            </a:extLst>
          </p:cNvPr>
          <p:cNvSpPr/>
          <p:nvPr/>
        </p:nvSpPr>
        <p:spPr>
          <a:xfrm>
            <a:off x="2082323" y="4338296"/>
            <a:ext cx="7244554" cy="694661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0E5366"/>
                </a:solidFill>
                <a:sym typeface="Arial"/>
              </a:rPr>
              <a:t>Calcium</a:t>
            </a:r>
          </a:p>
        </p:txBody>
      </p:sp>
    </p:spTree>
    <p:extLst>
      <p:ext uri="{BB962C8B-B14F-4D97-AF65-F5344CB8AC3E}">
        <p14:creationId xmlns:p14="http://schemas.microsoft.com/office/powerpoint/2010/main" val="26852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761029" y="1540812"/>
            <a:ext cx="11500451" cy="76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2. </a:t>
            </a:r>
            <a:r>
              <a:rPr lang="vi-VN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 cung cấp chất dinh dưỡng nào nhiều nhất cho cơ thể?</a:t>
            </a:r>
            <a:endParaRPr lang="en-US" sz="2933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2530325" y="2745765"/>
            <a:ext cx="793899" cy="683235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FFFF"/>
                </a:solidFill>
                <a:sym typeface="Arial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2530325" y="3631688"/>
            <a:ext cx="793899" cy="683235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FFFF"/>
                </a:solidFill>
                <a:sym typeface="Arial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2530325" y="4517611"/>
            <a:ext cx="793899" cy="683235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FFFF"/>
                </a:solidFill>
                <a:sym typeface="Arial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2530325" y="5403533"/>
            <a:ext cx="793899" cy="683235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FFFF"/>
                </a:solidFill>
                <a:sym typeface="Arial"/>
              </a:rPr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3532492" y="3631688"/>
            <a:ext cx="6129181" cy="683235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FFFF"/>
                </a:solidFill>
                <a:sym typeface="Arial"/>
              </a:rPr>
              <a:t>Protein (</a:t>
            </a: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chất</a:t>
            </a:r>
            <a:r>
              <a:rPr lang="en-US" sz="2933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đạm</a:t>
            </a:r>
            <a:r>
              <a:rPr lang="en-US" sz="2933" kern="0" dirty="0">
                <a:solidFill>
                  <a:srgbClr val="FFFFFF"/>
                </a:solidFill>
                <a:sym typeface="Arial"/>
              </a:rPr>
              <a:t>)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3532491" y="2745765"/>
            <a:ext cx="6129183" cy="683235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Carbohidrate</a:t>
            </a:r>
            <a:r>
              <a:rPr lang="en-US" sz="2933" kern="0" dirty="0">
                <a:solidFill>
                  <a:srgbClr val="FFFFFF"/>
                </a:solidFill>
                <a:sym typeface="Arial"/>
              </a:rPr>
              <a:t> (</a:t>
            </a: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chất</a:t>
            </a:r>
            <a:r>
              <a:rPr lang="en-US" sz="2933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đường</a:t>
            </a:r>
            <a:r>
              <a:rPr lang="en-US" sz="2933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bột</a:t>
            </a:r>
            <a:r>
              <a:rPr lang="en-US" sz="2933" kern="0" dirty="0">
                <a:solidFill>
                  <a:srgbClr val="FFFFFF"/>
                </a:solidFill>
                <a:sym typeface="Arial"/>
              </a:rPr>
              <a:t>)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3532494" y="4517611"/>
            <a:ext cx="6129180" cy="683235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FFFF"/>
                </a:solidFill>
                <a:sym typeface="Arial"/>
              </a:rPr>
              <a:t>Lipid (</a:t>
            </a: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chất</a:t>
            </a:r>
            <a:r>
              <a:rPr lang="en-US" sz="2933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béo</a:t>
            </a:r>
            <a:r>
              <a:rPr lang="en-US" sz="2933" kern="0" dirty="0">
                <a:solidFill>
                  <a:srgbClr val="FFFFFF"/>
                </a:solidFill>
                <a:sym typeface="Arial"/>
              </a:rPr>
              <a:t>)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3532493" y="5403533"/>
            <a:ext cx="6129179" cy="683235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FFFF"/>
                </a:solidFill>
                <a:sym typeface="Arial"/>
              </a:rPr>
              <a:t>Vitamin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2520043" y="2745765"/>
            <a:ext cx="804181" cy="68323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08535A"/>
                </a:solidFill>
                <a:sym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603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871730" y="353816"/>
            <a:ext cx="64485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267" b="1" kern="0" dirty="0">
                <a:solidFill>
                  <a:srgbClr val="0E5366"/>
                </a:solidFill>
                <a:cs typeface="Arial"/>
                <a:sym typeface="Arial"/>
              </a:rPr>
              <a:t>LUYỆN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860" y="-138469"/>
            <a:ext cx="12904356" cy="74822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415416" y="1122637"/>
            <a:ext cx="10965803" cy="1373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chemeClr val="bg1"/>
                </a:solidFill>
                <a:cs typeface="Arial"/>
                <a:sym typeface="Arial"/>
              </a:rPr>
              <a:t>3. </a:t>
            </a:r>
            <a:r>
              <a:rPr lang="vi-VN" sz="2933" kern="0" dirty="0">
                <a:solidFill>
                  <a:schemeClr val="bg1"/>
                </a:solidFill>
                <a:cs typeface="Arial"/>
                <a:sym typeface="Arial"/>
              </a:rPr>
              <a:t>Trong các thực phẩm dưới đây, loại nào chứa nhiều protein (chất đạm) nhất?</a:t>
            </a:r>
            <a:endParaRPr lang="en-US" sz="2933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grpSp>
        <p:nvGrpSpPr>
          <p:cNvPr id="23" name="Group 27">
            <a:extLst>
              <a:ext uri="{FF2B5EF4-FFF2-40B4-BE49-F238E27FC236}">
                <a16:creationId xmlns:a16="http://schemas.microsoft.com/office/drawing/2014/main" id="{161AE08A-044A-437E-A0CD-23ED50ED474F}"/>
              </a:ext>
            </a:extLst>
          </p:cNvPr>
          <p:cNvGrpSpPr/>
          <p:nvPr/>
        </p:nvGrpSpPr>
        <p:grpSpPr>
          <a:xfrm>
            <a:off x="1746723" y="2633838"/>
            <a:ext cx="2994649" cy="1880209"/>
            <a:chOff x="-29331158" y="-4844006"/>
            <a:chExt cx="9877539" cy="7817280"/>
          </a:xfrm>
        </p:grpSpPr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4DCDB39-0C14-4723-AB0A-078A2DA0B351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E0B0BDB-849B-4899-8806-B32591D35D4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D8D5A12-EB7C-400D-8D88-FAB0FE8F8258}"/>
              </a:ext>
            </a:extLst>
          </p:cNvPr>
          <p:cNvSpPr txBox="1"/>
          <p:nvPr/>
        </p:nvSpPr>
        <p:spPr>
          <a:xfrm>
            <a:off x="1957225" y="3210504"/>
            <a:ext cx="25342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A. </a:t>
            </a:r>
            <a:r>
              <a:rPr lang="en-US" sz="2933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</a:t>
            </a:r>
            <a:endParaRPr lang="en-US" sz="2933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grpSp>
        <p:nvGrpSpPr>
          <p:cNvPr id="30" name="Group 27">
            <a:extLst>
              <a:ext uri="{FF2B5EF4-FFF2-40B4-BE49-F238E27FC236}">
                <a16:creationId xmlns:a16="http://schemas.microsoft.com/office/drawing/2014/main" id="{233E043F-2BD9-4B1B-A500-50C80BB3723B}"/>
              </a:ext>
            </a:extLst>
          </p:cNvPr>
          <p:cNvGrpSpPr/>
          <p:nvPr/>
        </p:nvGrpSpPr>
        <p:grpSpPr>
          <a:xfrm>
            <a:off x="6325621" y="2666579"/>
            <a:ext cx="2994649" cy="1822784"/>
            <a:chOff x="-29331158" y="-4844006"/>
            <a:chExt cx="9877539" cy="7817280"/>
          </a:xfrm>
        </p:grpSpPr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931A0669-1E0B-4AE6-91D8-87507218C1F0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4050184B-EA01-4CBF-966A-034CC67CF73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2A3CE96-11D4-4186-86C4-8EFFEB0DDB39}"/>
              </a:ext>
            </a:extLst>
          </p:cNvPr>
          <p:cNvSpPr txBox="1"/>
          <p:nvPr/>
        </p:nvSpPr>
        <p:spPr>
          <a:xfrm>
            <a:off x="6083330" y="3228056"/>
            <a:ext cx="367567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B. Rau </a:t>
            </a:r>
            <a:r>
              <a:rPr lang="en-US" sz="2933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xanh</a:t>
            </a:r>
            <a:endParaRPr lang="en-US" sz="2933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grpSp>
        <p:nvGrpSpPr>
          <p:cNvPr id="42" name="Group 27">
            <a:extLst>
              <a:ext uri="{FF2B5EF4-FFF2-40B4-BE49-F238E27FC236}">
                <a16:creationId xmlns:a16="http://schemas.microsoft.com/office/drawing/2014/main" id="{15B8CB4D-F206-4995-970B-AFA80714108D}"/>
              </a:ext>
            </a:extLst>
          </p:cNvPr>
          <p:cNvGrpSpPr/>
          <p:nvPr/>
        </p:nvGrpSpPr>
        <p:grpSpPr>
          <a:xfrm>
            <a:off x="1675670" y="4708819"/>
            <a:ext cx="2994649" cy="1822783"/>
            <a:chOff x="-29331158" y="-4844006"/>
            <a:chExt cx="9877539" cy="7817280"/>
          </a:xfrm>
        </p:grpSpPr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5A43DA76-B73E-4CAE-972D-788C77B3FF22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5EDBA968-6F6D-4A0E-9CEF-A93AB6107915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50B1F08-B808-41FD-8015-D752F41C7BF5}"/>
              </a:ext>
            </a:extLst>
          </p:cNvPr>
          <p:cNvSpPr txBox="1"/>
          <p:nvPr/>
        </p:nvSpPr>
        <p:spPr>
          <a:xfrm>
            <a:off x="1874657" y="5376208"/>
            <a:ext cx="25342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C. </a:t>
            </a:r>
            <a:r>
              <a:rPr lang="en-US" sz="2933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Thịt</a:t>
            </a: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, </a:t>
            </a:r>
            <a:r>
              <a:rPr lang="en-US" sz="2933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cá</a:t>
            </a:r>
            <a:endParaRPr lang="en-US" sz="2933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grpSp>
        <p:nvGrpSpPr>
          <p:cNvPr id="49" name="Group 27">
            <a:extLst>
              <a:ext uri="{FF2B5EF4-FFF2-40B4-BE49-F238E27FC236}">
                <a16:creationId xmlns:a16="http://schemas.microsoft.com/office/drawing/2014/main" id="{1125BE8B-9CF9-4F0A-B04A-CA725F9EE759}"/>
              </a:ext>
            </a:extLst>
          </p:cNvPr>
          <p:cNvGrpSpPr/>
          <p:nvPr/>
        </p:nvGrpSpPr>
        <p:grpSpPr>
          <a:xfrm>
            <a:off x="6338366" y="4636847"/>
            <a:ext cx="2994649" cy="1876487"/>
            <a:chOff x="-29331158" y="-4844006"/>
            <a:chExt cx="9877539" cy="7817280"/>
          </a:xfrm>
        </p:grpSpPr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DD15B9A9-E0D7-448C-8B76-47FFF3182B65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805326E0-A3AF-43F9-A2C3-565F31522BC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3CFECE7-08CD-461A-A004-57B846EEF1A2}"/>
              </a:ext>
            </a:extLst>
          </p:cNvPr>
          <p:cNvSpPr txBox="1"/>
          <p:nvPr/>
        </p:nvSpPr>
        <p:spPr>
          <a:xfrm>
            <a:off x="6476208" y="5331908"/>
            <a:ext cx="283523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D. </a:t>
            </a:r>
            <a:r>
              <a:rPr lang="en-US" sz="2933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</a:t>
            </a: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và</a:t>
            </a: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rau</a:t>
            </a:r>
            <a:endParaRPr lang="en-US" sz="2933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E831D50-F37B-4DC1-AB81-CF42F023C54A}"/>
              </a:ext>
            </a:extLst>
          </p:cNvPr>
          <p:cNvSpPr/>
          <p:nvPr/>
        </p:nvSpPr>
        <p:spPr>
          <a:xfrm>
            <a:off x="2194320" y="5405131"/>
            <a:ext cx="623777" cy="636131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7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3" grpId="0"/>
      <p:bldP spid="48" grpId="0"/>
      <p:bldP spid="52" grpId="0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683483" y="1587500"/>
            <a:ext cx="1082503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4. </a:t>
            </a:r>
            <a:r>
              <a:rPr lang="vi-VN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 Cây trồng nào sau đây </a:t>
            </a:r>
            <a:r>
              <a:rPr lang="vi-VN" sz="2933" b="1" i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không</a:t>
            </a:r>
            <a:r>
              <a:rPr lang="vi-VN" sz="2933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được xem là cây lương thực?</a:t>
            </a:r>
            <a:endParaRPr lang="en-US" sz="2933" kern="0" dirty="0">
              <a:solidFill>
                <a:srgbClr val="0E5366">
                  <a:lumMod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EDBA1-8899-445F-83BF-6C59672C5163}"/>
              </a:ext>
            </a:extLst>
          </p:cNvPr>
          <p:cNvSpPr/>
          <p:nvPr/>
        </p:nvSpPr>
        <p:spPr>
          <a:xfrm>
            <a:off x="2645511" y="2626823"/>
            <a:ext cx="2637248" cy="139362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A. </a:t>
            </a:r>
            <a:r>
              <a:rPr lang="en-US" sz="2933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Lúa</a:t>
            </a:r>
            <a:r>
              <a:rPr lang="en-US" sz="2933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933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gạo</a:t>
            </a:r>
            <a:endParaRPr lang="en-US" sz="2933" kern="0" dirty="0">
              <a:solidFill>
                <a:srgbClr val="FBF2E9">
                  <a:lumMod val="25000"/>
                </a:srgbClr>
              </a:solidFill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4E0E8-9996-4256-BA07-664130103B82}"/>
              </a:ext>
            </a:extLst>
          </p:cNvPr>
          <p:cNvSpPr/>
          <p:nvPr/>
        </p:nvSpPr>
        <p:spPr>
          <a:xfrm>
            <a:off x="6909241" y="2626823"/>
            <a:ext cx="2637248" cy="139362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B. </a:t>
            </a:r>
            <a:r>
              <a:rPr lang="en-US" sz="2933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Mía</a:t>
            </a:r>
            <a:endParaRPr lang="en-US" sz="2933" kern="0" dirty="0">
              <a:solidFill>
                <a:srgbClr val="FBF2E9">
                  <a:lumMod val="25000"/>
                </a:srgbClr>
              </a:solidFill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4D4AC9-2313-48B2-A4E1-C7768C5D3F36}"/>
              </a:ext>
            </a:extLst>
          </p:cNvPr>
          <p:cNvSpPr/>
          <p:nvPr/>
        </p:nvSpPr>
        <p:spPr>
          <a:xfrm>
            <a:off x="6909244" y="4576383"/>
            <a:ext cx="2637245" cy="139362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D. </a:t>
            </a:r>
            <a:r>
              <a:rPr lang="en-US" sz="2933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Lúa</a:t>
            </a:r>
            <a:r>
              <a:rPr lang="en-US" sz="2933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 </a:t>
            </a:r>
            <a:r>
              <a:rPr lang="en-US" sz="2933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mì</a:t>
            </a:r>
            <a:endParaRPr lang="en-US" sz="2933" kern="0" dirty="0">
              <a:solidFill>
                <a:srgbClr val="FBF2E9">
                  <a:lumMod val="25000"/>
                </a:srgbClr>
              </a:solidFill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AF70E6-DBC8-45D3-9E4C-A5131140A236}"/>
              </a:ext>
            </a:extLst>
          </p:cNvPr>
          <p:cNvSpPr/>
          <p:nvPr/>
        </p:nvSpPr>
        <p:spPr>
          <a:xfrm>
            <a:off x="2645511" y="4576383"/>
            <a:ext cx="2637247" cy="1393629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BF2E9">
                    <a:lumMod val="25000"/>
                  </a:srgbClr>
                </a:solidFill>
                <a:sym typeface="Arial"/>
              </a:rPr>
              <a:t>C. </a:t>
            </a:r>
            <a:r>
              <a:rPr lang="en-US" sz="2933" kern="0" dirty="0" err="1">
                <a:solidFill>
                  <a:srgbClr val="FBF2E9">
                    <a:lumMod val="25000"/>
                  </a:srgbClr>
                </a:solidFill>
                <a:sym typeface="Arial"/>
              </a:rPr>
              <a:t>Ngô</a:t>
            </a:r>
            <a:endParaRPr lang="en-US" sz="2933" kern="0" dirty="0">
              <a:solidFill>
                <a:srgbClr val="FBF2E9">
                  <a:lumMod val="25000"/>
                </a:srgbClr>
              </a:solidFill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A93DAD-641F-4AB1-AEF3-77B8BDB95DA9}"/>
              </a:ext>
            </a:extLst>
          </p:cNvPr>
          <p:cNvSpPr/>
          <p:nvPr/>
        </p:nvSpPr>
        <p:spPr>
          <a:xfrm>
            <a:off x="6909244" y="2630588"/>
            <a:ext cx="2637245" cy="139362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933" kern="0" dirty="0">
                <a:solidFill>
                  <a:srgbClr val="FFFFFF"/>
                </a:solidFill>
                <a:sym typeface="Arial"/>
              </a:rPr>
              <a:t>B. </a:t>
            </a:r>
            <a:r>
              <a:rPr lang="en-US" sz="2933" kern="0" dirty="0" err="1">
                <a:solidFill>
                  <a:srgbClr val="FFFFFF"/>
                </a:solidFill>
                <a:sym typeface="Arial"/>
              </a:rPr>
              <a:t>Mía</a:t>
            </a:r>
            <a:endParaRPr lang="en-US" sz="2933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2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ED12C-CFF8-41E0-A391-9CAD56222CD4}"/>
              </a:ext>
            </a:extLst>
          </p:cNvPr>
          <p:cNvSpPr txBox="1"/>
          <p:nvPr/>
        </p:nvSpPr>
        <p:spPr>
          <a:xfrm>
            <a:off x="2871730" y="435119"/>
            <a:ext cx="64485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267" b="1" kern="0" dirty="0">
                <a:solidFill>
                  <a:srgbClr val="0E5366"/>
                </a:solidFill>
                <a:cs typeface="Arial"/>
                <a:sym typeface="Arial"/>
              </a:rPr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809613"/>
            <a:ext cx="113507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tabLst>
                <a:tab pos="540385" algn="l"/>
                <a:tab pos="948690" algn="l"/>
              </a:tabLst>
            </a:pP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6" y="2625495"/>
            <a:ext cx="7900416" cy="42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0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13" y="137043"/>
            <a:ext cx="11978243" cy="1325563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Ngày</a:t>
            </a:r>
            <a:r>
              <a:rPr lang="en-US" sz="2800" b="1" dirty="0"/>
              <a:t> 16/10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năm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Lương</a:t>
            </a: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Giới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0" y="1098001"/>
            <a:ext cx="4284394" cy="4270766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36465" y="2570602"/>
            <a:ext cx="7622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FAO</a:t>
            </a:r>
          </a:p>
          <a:p>
            <a:pPr algn="ctr"/>
            <a:r>
              <a:rPr lang="en-US" sz="2400" i="1" dirty="0">
                <a:solidFill>
                  <a:srgbClr val="E71F25"/>
                </a:solidFill>
              </a:rPr>
              <a:t>(Food and Agriculture Organization of the United Nations)</a:t>
            </a:r>
            <a:endParaRPr lang="en-US" sz="2400" dirty="0">
              <a:solidFill>
                <a:srgbClr val="E71F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9E80B-36F1-44D0-AA8E-04EBFA982D27}"/>
              </a:ext>
            </a:extLst>
          </p:cNvPr>
          <p:cNvSpPr txBox="1"/>
          <p:nvPr/>
        </p:nvSpPr>
        <p:spPr>
          <a:xfrm>
            <a:off x="83128" y="5368767"/>
            <a:ext cx="1148161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?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Việt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Nam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là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quốc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gia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sản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xuất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và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xuất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khẩu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hàng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đầu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thế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giới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.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Em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hãy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kể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tên2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khu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vực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sản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xuất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lúa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gạo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chính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ở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nước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ta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và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cho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biết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tại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sao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phải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thu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hoạch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lúa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đúng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thời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vụ</a:t>
            </a:r>
            <a:r>
              <a:rPr lang="en-US" sz="2200" b="1" kern="0" dirty="0">
                <a:solidFill>
                  <a:srgbClr val="0E5366">
                    <a:lumMod val="75000"/>
                  </a:srgbClr>
                </a:solidFill>
                <a:cs typeface="Arial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529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C8098-A339-4728-B802-9E4179EC31C1}"/>
              </a:ext>
            </a:extLst>
          </p:cNvPr>
          <p:cNvSpPr txBox="1"/>
          <p:nvPr/>
        </p:nvSpPr>
        <p:spPr>
          <a:xfrm>
            <a:off x="641734" y="244651"/>
            <a:ext cx="819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I. MỘT SỐ LƯƠNG THỰC- THỰC PHẨM THÔNG DỤNG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A140A-CD04-4549-9194-9F3786E56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6" y="738567"/>
            <a:ext cx="2143125" cy="2143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2FB67-106D-49A8-A912-387DF508F7BE}"/>
              </a:ext>
            </a:extLst>
          </p:cNvPr>
          <p:cNvSpPr txBox="1"/>
          <p:nvPr/>
        </p:nvSpPr>
        <p:spPr>
          <a:xfrm>
            <a:off x="1988154" y="1249961"/>
            <a:ext cx="908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ea typeface="Arial" panose="020B0604020202020204" pitchFamily="34" charset="0"/>
              </a:rPr>
              <a:t>Kể</a:t>
            </a:r>
            <a:r>
              <a:rPr lang="en-US" sz="2800" b="1" dirty="0">
                <a:ea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</a:rPr>
              <a:t>tên</a:t>
            </a:r>
            <a:r>
              <a:rPr lang="en-US" sz="2800" b="1" dirty="0">
                <a:ea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</a:rPr>
              <a:t>và</a:t>
            </a:r>
            <a:r>
              <a:rPr lang="en-US" sz="2800" b="1" dirty="0">
                <a:ea typeface="Arial" panose="020B0604020202020204" pitchFamily="34" charset="0"/>
              </a:rPr>
              <a:t> </a:t>
            </a:r>
            <a:r>
              <a:rPr lang="en-US" sz="2800" b="1" dirty="0" err="1">
                <a:ea typeface="Arial" panose="020B0604020202020204" pitchFamily="34" charset="0"/>
              </a:rPr>
              <a:t>s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ắp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xếp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các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loại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ăn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vào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nhóm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phù</a:t>
            </a:r>
            <a:r>
              <a:rPr lang="en-US" sz="2800" b="1" dirty="0">
                <a:effectLst/>
                <a:ea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ea typeface="Arial" panose="020B0604020202020204" pitchFamily="34" charset="0"/>
              </a:rPr>
              <a:t>hợp</a:t>
            </a:r>
            <a:endParaRPr lang="en-US" sz="28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7DD3F5-531C-4BD4-99C2-120AB202D492}"/>
              </a:ext>
            </a:extLst>
          </p:cNvPr>
          <p:cNvGrpSpPr/>
          <p:nvPr/>
        </p:nvGrpSpPr>
        <p:grpSpPr>
          <a:xfrm>
            <a:off x="486694" y="2686158"/>
            <a:ext cx="4989261" cy="3724935"/>
            <a:chOff x="1734655" y="2058727"/>
            <a:chExt cx="4446011" cy="45585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01FC19-24E0-48A3-B004-B41EC7EF4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4655" y="2058727"/>
              <a:ext cx="4446011" cy="45585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ectangle: Rounded Corners 3">
              <a:extLst>
                <a:ext uri="{FF2B5EF4-FFF2-40B4-BE49-F238E27FC236}">
                  <a16:creationId xmlns:a16="http://schemas.microsoft.com/office/drawing/2014/main" id="{8C41A322-19AC-4743-A661-9F32419E1B2D}"/>
                </a:ext>
              </a:extLst>
            </p:cNvPr>
            <p:cNvSpPr/>
            <p:nvPr/>
          </p:nvSpPr>
          <p:spPr>
            <a:xfrm>
              <a:off x="1870362" y="2080344"/>
              <a:ext cx="4031674" cy="4237329"/>
            </a:xfrm>
            <a:prstGeom prst="roundRect">
              <a:avLst/>
            </a:prstGeom>
            <a:solidFill>
              <a:srgbClr val="BDE0FD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9C8098-A339-4728-B802-9E4179EC31C1}"/>
                </a:ext>
              </a:extLst>
            </p:cNvPr>
            <p:cNvSpPr txBox="1"/>
            <p:nvPr/>
          </p:nvSpPr>
          <p:spPr>
            <a:xfrm>
              <a:off x="2706465" y="2177830"/>
              <a:ext cx="2618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LƯƠNG THỰC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41C593-14D9-41B1-83F2-E662AA513412}"/>
              </a:ext>
            </a:extLst>
          </p:cNvPr>
          <p:cNvGrpSpPr/>
          <p:nvPr/>
        </p:nvGrpSpPr>
        <p:grpSpPr>
          <a:xfrm>
            <a:off x="5636642" y="2569093"/>
            <a:ext cx="5556470" cy="3842000"/>
            <a:chOff x="6120829" y="1893476"/>
            <a:chExt cx="5556470" cy="45439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9FFF31-C353-4052-8880-2270258F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0829" y="1893476"/>
              <a:ext cx="5556470" cy="45439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48D34C-6581-45F0-B7AA-3B9CB98ED383}"/>
                </a:ext>
              </a:extLst>
            </p:cNvPr>
            <p:cNvGrpSpPr/>
            <p:nvPr/>
          </p:nvGrpSpPr>
          <p:grpSpPr>
            <a:xfrm>
              <a:off x="6281336" y="2001345"/>
              <a:ext cx="5286550" cy="4316327"/>
              <a:chOff x="6281336" y="2001345"/>
              <a:chExt cx="5286550" cy="4316327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29F1FE3-10BD-4E2F-97C9-869BCCFCC561}"/>
                  </a:ext>
                </a:extLst>
              </p:cNvPr>
              <p:cNvSpPr/>
              <p:nvPr/>
            </p:nvSpPr>
            <p:spPr>
              <a:xfrm>
                <a:off x="6281336" y="2001345"/>
                <a:ext cx="5286550" cy="4316327"/>
              </a:xfrm>
              <a:prstGeom prst="roundRect">
                <a:avLst/>
              </a:prstGeom>
              <a:solidFill>
                <a:srgbClr val="FFFFBB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469786-9310-418C-B52A-91BAB680C283}"/>
                  </a:ext>
                </a:extLst>
              </p:cNvPr>
              <p:cNvSpPr txBox="1"/>
              <p:nvPr/>
            </p:nvSpPr>
            <p:spPr>
              <a:xfrm>
                <a:off x="7343559" y="2043859"/>
                <a:ext cx="3264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B53434"/>
                    </a:solidFill>
                  </a:rPr>
                  <a:t>THỰC PHẨM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1E6935B-CC9E-45A3-A6D7-CF2B551A0C0B}"/>
              </a:ext>
            </a:extLst>
          </p:cNvPr>
          <p:cNvSpPr txBox="1"/>
          <p:nvPr/>
        </p:nvSpPr>
        <p:spPr>
          <a:xfrm>
            <a:off x="838200" y="3263461"/>
            <a:ext cx="1191491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2C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9A3453-B2F7-4E7C-88A0-3C0C4CFB81BF}"/>
              </a:ext>
            </a:extLst>
          </p:cNvPr>
          <p:cNvSpPr txBox="1"/>
          <p:nvPr/>
        </p:nvSpPr>
        <p:spPr>
          <a:xfrm>
            <a:off x="2038747" y="3619489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lang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E7DCF9-59D8-48CB-8D2A-257D23F66E75}"/>
              </a:ext>
            </a:extLst>
          </p:cNvPr>
          <p:cNvSpPr txBox="1"/>
          <p:nvPr/>
        </p:nvSpPr>
        <p:spPr>
          <a:xfrm>
            <a:off x="838200" y="4096894"/>
            <a:ext cx="895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97678D-B799-4D32-A124-DE3FCD186E3A}"/>
              </a:ext>
            </a:extLst>
          </p:cNvPr>
          <p:cNvSpPr txBox="1"/>
          <p:nvPr/>
        </p:nvSpPr>
        <p:spPr>
          <a:xfrm>
            <a:off x="2029691" y="4123172"/>
            <a:ext cx="1662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97678D-B799-4D32-A124-DE3FCD186E3A}"/>
              </a:ext>
            </a:extLst>
          </p:cNvPr>
          <p:cNvSpPr txBox="1"/>
          <p:nvPr/>
        </p:nvSpPr>
        <p:spPr>
          <a:xfrm>
            <a:off x="838200" y="4695817"/>
            <a:ext cx="1256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D92C1A"/>
                </a:solidFill>
                <a:latin typeface="Calibri" panose="020F0502020204030204"/>
              </a:rPr>
              <a:t>Sắn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10087-83DD-4518-A460-F2E9DE1529B5}"/>
              </a:ext>
            </a:extLst>
          </p:cNvPr>
          <p:cNvSpPr txBox="1"/>
          <p:nvPr/>
        </p:nvSpPr>
        <p:spPr>
          <a:xfrm>
            <a:off x="6165324" y="2997248"/>
            <a:ext cx="1388096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704D9-58C4-4C1E-9F34-5DDE75FBEA5D}"/>
              </a:ext>
            </a:extLst>
          </p:cNvPr>
          <p:cNvSpPr txBox="1"/>
          <p:nvPr/>
        </p:nvSpPr>
        <p:spPr>
          <a:xfrm>
            <a:off x="6233364" y="3788556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26E1DF-30B0-4843-BE58-561E370793B0}"/>
              </a:ext>
            </a:extLst>
          </p:cNvPr>
          <p:cNvSpPr txBox="1"/>
          <p:nvPr/>
        </p:nvSpPr>
        <p:spPr>
          <a:xfrm>
            <a:off x="6233364" y="4312539"/>
            <a:ext cx="187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BD5B22-1797-4942-A3D2-610B436F3E35}"/>
              </a:ext>
            </a:extLst>
          </p:cNvPr>
          <p:cNvSpPr txBox="1"/>
          <p:nvPr/>
        </p:nvSpPr>
        <p:spPr>
          <a:xfrm>
            <a:off x="6256294" y="4793634"/>
            <a:ext cx="1830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Ớt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chuông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461C7-A3DF-4608-8DCD-DC7359C2263D}"/>
              </a:ext>
            </a:extLst>
          </p:cNvPr>
          <p:cNvSpPr txBox="1"/>
          <p:nvPr/>
        </p:nvSpPr>
        <p:spPr>
          <a:xfrm>
            <a:off x="8087290" y="3233849"/>
            <a:ext cx="1018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50B9EE-F766-464E-A745-8AF84BDAEA81}"/>
              </a:ext>
            </a:extLst>
          </p:cNvPr>
          <p:cNvSpPr txBox="1"/>
          <p:nvPr/>
        </p:nvSpPr>
        <p:spPr>
          <a:xfrm>
            <a:off x="8104083" y="3809513"/>
            <a:ext cx="1357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6B9324-17DB-4C3B-956C-E5F76752FDA4}"/>
              </a:ext>
            </a:extLst>
          </p:cNvPr>
          <p:cNvSpPr txBox="1"/>
          <p:nvPr/>
        </p:nvSpPr>
        <p:spPr>
          <a:xfrm>
            <a:off x="8131241" y="4283595"/>
            <a:ext cx="1336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A8CBB4-AE92-48B8-8BCD-C6B77F6554FD}"/>
              </a:ext>
            </a:extLst>
          </p:cNvPr>
          <p:cNvSpPr txBox="1"/>
          <p:nvPr/>
        </p:nvSpPr>
        <p:spPr>
          <a:xfrm>
            <a:off x="8071018" y="4806815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52481C-1D92-44FC-87D6-31A919690EC0}"/>
              </a:ext>
            </a:extLst>
          </p:cNvPr>
          <p:cNvSpPr txBox="1"/>
          <p:nvPr/>
        </p:nvSpPr>
        <p:spPr>
          <a:xfrm>
            <a:off x="9584585" y="3336444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01B799-1540-4CB4-8295-A42B3076A755}"/>
              </a:ext>
            </a:extLst>
          </p:cNvPr>
          <p:cNvSpPr txBox="1"/>
          <p:nvPr/>
        </p:nvSpPr>
        <p:spPr>
          <a:xfrm>
            <a:off x="9586968" y="3824176"/>
            <a:ext cx="81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077C89-C792-449B-AC27-D1B3391CCB7E}"/>
              </a:ext>
            </a:extLst>
          </p:cNvPr>
          <p:cNvSpPr txBox="1"/>
          <p:nvPr/>
        </p:nvSpPr>
        <p:spPr>
          <a:xfrm>
            <a:off x="9698042" y="4274200"/>
            <a:ext cx="1144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9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9E4AE9-EA3B-4C92-997C-5B36AF4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772" y="2922905"/>
            <a:ext cx="1968158" cy="1314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24E37-36F2-460B-9D5B-0DF002A20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80" y="2922905"/>
            <a:ext cx="2186879" cy="1314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4F6035-C062-4164-B400-BB793D6BE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394" y="4443209"/>
            <a:ext cx="2004536" cy="140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D54282-7DE2-4E85-9219-88FB89FF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984" y="4443209"/>
            <a:ext cx="2200574" cy="140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044EC09-6B73-4535-87C2-C0E3D36EB099}"/>
              </a:ext>
            </a:extLst>
          </p:cNvPr>
          <p:cNvGrpSpPr/>
          <p:nvPr/>
        </p:nvGrpSpPr>
        <p:grpSpPr>
          <a:xfrm>
            <a:off x="1581944" y="1309434"/>
            <a:ext cx="4234986" cy="1499599"/>
            <a:chOff x="613322" y="832640"/>
            <a:chExt cx="3920836" cy="339379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C324A81-EBC6-4A48-8E70-23F9240A92BB}"/>
                </a:ext>
              </a:extLst>
            </p:cNvPr>
            <p:cNvSpPr/>
            <p:nvPr/>
          </p:nvSpPr>
          <p:spPr>
            <a:xfrm>
              <a:off x="613322" y="832640"/>
              <a:ext cx="3920836" cy="3393796"/>
            </a:xfrm>
            <a:prstGeom prst="roundRect">
              <a:avLst/>
            </a:prstGeom>
            <a:solidFill>
              <a:srgbClr val="8165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2AA7DB-DC37-4F15-A91E-3D5A5C8F51BB}"/>
                </a:ext>
              </a:extLst>
            </p:cNvPr>
            <p:cNvSpPr txBox="1"/>
            <p:nvPr/>
          </p:nvSpPr>
          <p:spPr>
            <a:xfrm>
              <a:off x="706062" y="1072220"/>
              <a:ext cx="3671452" cy="246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lnSpc>
                  <a:spcPct val="120000"/>
                </a:lnSpc>
                <a:buFontTx/>
                <a:buChar char="-"/>
              </a:pPr>
              <a:r>
                <a:rPr lang="en-US" b="1" dirty="0" err="1">
                  <a:solidFill>
                    <a:schemeClr val="bg1"/>
                  </a:solidFill>
                </a:rPr>
                <a:t>Thành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phần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chủ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yếu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là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tinh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bột</a:t>
              </a:r>
              <a:r>
                <a:rPr lang="en-US" b="1" dirty="0">
                  <a:solidFill>
                    <a:schemeClr val="bg1"/>
                  </a:solidFill>
                </a:rPr>
                <a:t>. </a:t>
              </a:r>
            </a:p>
            <a:p>
              <a:pPr marL="214313" indent="-214313" algn="just">
                <a:lnSpc>
                  <a:spcPct val="120000"/>
                </a:lnSpc>
                <a:buFontTx/>
                <a:buChar char="-"/>
              </a:pPr>
              <a:r>
                <a:rPr lang="en-US" b="1" dirty="0" err="1">
                  <a:solidFill>
                    <a:schemeClr val="bg1"/>
                  </a:solidFill>
                </a:rPr>
                <a:t>Ngoài</a:t>
              </a:r>
              <a:r>
                <a:rPr lang="en-US" b="1" dirty="0">
                  <a:solidFill>
                    <a:schemeClr val="bg1"/>
                  </a:solidFill>
                </a:rPr>
                <a:t> ra </a:t>
              </a:r>
              <a:r>
                <a:rPr lang="en-US" b="1" dirty="0" err="1">
                  <a:solidFill>
                    <a:schemeClr val="bg1"/>
                  </a:solidFill>
                </a:rPr>
                <a:t>trong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lương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thực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còn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chứa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một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số</a:t>
              </a:r>
              <a:r>
                <a:rPr lang="en-US" b="1" dirty="0">
                  <a:solidFill>
                    <a:schemeClr val="bg1"/>
                  </a:solidFill>
                </a:rPr>
                <a:t> vitamin….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2946DC1-1F3B-4078-9DCC-8F7CD3DC9514}"/>
              </a:ext>
            </a:extLst>
          </p:cNvPr>
          <p:cNvSpPr txBox="1"/>
          <p:nvPr/>
        </p:nvSpPr>
        <p:spPr>
          <a:xfrm>
            <a:off x="2634273" y="891180"/>
            <a:ext cx="2180605" cy="415498"/>
          </a:xfrm>
          <a:prstGeom prst="rect">
            <a:avLst/>
          </a:prstGeom>
          <a:solidFill>
            <a:srgbClr val="EFD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985002"/>
                </a:solidFill>
              </a:rPr>
              <a:t>LƯƠNG THỰC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94090C-82B4-40D9-A312-FF6D2E9EEDE0}"/>
              </a:ext>
            </a:extLst>
          </p:cNvPr>
          <p:cNvGrpSpPr/>
          <p:nvPr/>
        </p:nvGrpSpPr>
        <p:grpSpPr>
          <a:xfrm>
            <a:off x="6349596" y="1283595"/>
            <a:ext cx="4247931" cy="1525438"/>
            <a:chOff x="7772400" y="1856509"/>
            <a:chExt cx="3920836" cy="4405745"/>
          </a:xfrm>
        </p:grpSpPr>
        <p:sp>
          <p:nvSpPr>
            <p:cNvPr id="30" name="Rectangle: Rounded Corners 21">
              <a:extLst>
                <a:ext uri="{FF2B5EF4-FFF2-40B4-BE49-F238E27FC236}">
                  <a16:creationId xmlns:a16="http://schemas.microsoft.com/office/drawing/2014/main" id="{AE290436-3520-4723-8538-0B6F8CB310A9}"/>
                </a:ext>
              </a:extLst>
            </p:cNvPr>
            <p:cNvSpPr/>
            <p:nvPr/>
          </p:nvSpPr>
          <p:spPr>
            <a:xfrm>
              <a:off x="7772400" y="1856509"/>
              <a:ext cx="3920836" cy="4405745"/>
            </a:xfrm>
            <a:prstGeom prst="roundRect">
              <a:avLst/>
            </a:prstGeom>
            <a:solidFill>
              <a:srgbClr val="B04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41B2E5-E2A5-4DBE-89AC-D032D3D5FB2A}"/>
                </a:ext>
              </a:extLst>
            </p:cNvPr>
            <p:cNvSpPr txBox="1"/>
            <p:nvPr/>
          </p:nvSpPr>
          <p:spPr>
            <a:xfrm>
              <a:off x="7865811" y="2085657"/>
              <a:ext cx="3681542" cy="3146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- </a:t>
              </a:r>
              <a:r>
                <a:rPr lang="en-US" b="1" dirty="0" err="1">
                  <a:solidFill>
                    <a:schemeClr val="bg1"/>
                  </a:solidFill>
                </a:rPr>
                <a:t>Được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dùng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để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làm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các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món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ăn</a:t>
              </a:r>
              <a:endParaRPr lang="en-US" b="1" dirty="0">
                <a:solidFill>
                  <a:schemeClr val="bg1"/>
                </a:solidFill>
              </a:endParaRPr>
            </a:p>
            <a:p>
              <a:pPr algn="just"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- </a:t>
              </a:r>
              <a:r>
                <a:rPr lang="en-US" b="1" dirty="0" err="1">
                  <a:solidFill>
                    <a:schemeClr val="bg1"/>
                  </a:solidFill>
                </a:rPr>
                <a:t>Chứa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các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loại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khoáng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chất</a:t>
              </a:r>
              <a:r>
                <a:rPr lang="en-US" b="1" dirty="0">
                  <a:solidFill>
                    <a:schemeClr val="bg1"/>
                  </a:solidFill>
                </a:rPr>
                <a:t>, vitamin,….</a:t>
              </a:r>
              <a:r>
                <a:rPr lang="en-US" b="1" dirty="0" err="1">
                  <a:solidFill>
                    <a:schemeClr val="bg1"/>
                  </a:solidFill>
                </a:rPr>
                <a:t>cần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thiết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cho</a:t>
              </a:r>
              <a:r>
                <a:rPr lang="en-US" b="1" dirty="0">
                  <a:solidFill>
                    <a:schemeClr val="bg1"/>
                  </a:solidFill>
                </a:rPr>
                <a:t> con </a:t>
              </a:r>
              <a:r>
                <a:rPr lang="en-US" b="1" dirty="0" err="1">
                  <a:solidFill>
                    <a:schemeClr val="bg1"/>
                  </a:solidFill>
                </a:rPr>
                <a:t>người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AD3DF38-AFA8-4559-AF28-C1D370D9F38C}"/>
              </a:ext>
            </a:extLst>
          </p:cNvPr>
          <p:cNvSpPr txBox="1"/>
          <p:nvPr/>
        </p:nvSpPr>
        <p:spPr>
          <a:xfrm>
            <a:off x="7331035" y="918855"/>
            <a:ext cx="2021421" cy="369332"/>
          </a:xfrm>
          <a:prstGeom prst="rect">
            <a:avLst/>
          </a:prstGeom>
          <a:solidFill>
            <a:srgbClr val="EFD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85002"/>
                </a:solidFill>
              </a:rPr>
              <a:t>THỰC PHẨM</a:t>
            </a:r>
          </a:p>
        </p:txBody>
      </p:sp>
      <p:pic>
        <p:nvPicPr>
          <p:cNvPr id="35" name="Picture 3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6" y="3002913"/>
            <a:ext cx="2095540" cy="1234443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27" y="3002913"/>
            <a:ext cx="2027701" cy="1234443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5" y="4514797"/>
            <a:ext cx="2095540" cy="1259312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25" y="4335187"/>
            <a:ext cx="2027702" cy="15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2" y="3455719"/>
            <a:ext cx="4506190" cy="293759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73867"/>
            <a:ext cx="5126182" cy="2945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3" y="353208"/>
            <a:ext cx="4572989" cy="2983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35" y="365125"/>
            <a:ext cx="5243947" cy="309059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814BB7A-D5B5-45D5-B575-CF8E86C20F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06389" y="1314359"/>
            <a:ext cx="622465" cy="757130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</a:rPr>
              <a:t>Lúa</a:t>
            </a:r>
            <a:r>
              <a:rPr lang="en-US" sz="2400" b="1" dirty="0">
                <a:solidFill>
                  <a:srgbClr val="1A0A03"/>
                </a:solidFill>
              </a:rPr>
              <a:t> </a:t>
            </a:r>
            <a:r>
              <a:rPr lang="en-US" sz="2400" b="1" dirty="0" err="1">
                <a:solidFill>
                  <a:srgbClr val="1A0A03"/>
                </a:solidFill>
              </a:rPr>
              <a:t>mì</a:t>
            </a:r>
            <a:endParaRPr lang="en-US" sz="2400" b="1" dirty="0">
              <a:solidFill>
                <a:srgbClr val="1A0A03"/>
              </a:solidFill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F814BB7A-D5B5-45D5-B575-CF8E86C20FE0}"/>
              </a:ext>
            </a:extLst>
          </p:cNvPr>
          <p:cNvSpPr txBox="1">
            <a:spLocks/>
          </p:cNvSpPr>
          <p:nvPr/>
        </p:nvSpPr>
        <p:spPr>
          <a:xfrm>
            <a:off x="4957947" y="4545952"/>
            <a:ext cx="919348" cy="757130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1A0A03"/>
                </a:solidFill>
              </a:rPr>
              <a:t>Đại</a:t>
            </a:r>
            <a:r>
              <a:rPr lang="en-US" sz="2400" b="1" dirty="0">
                <a:solidFill>
                  <a:srgbClr val="1A0A03"/>
                </a:solidFill>
              </a:rPr>
              <a:t> </a:t>
            </a:r>
            <a:r>
              <a:rPr lang="en-US" sz="2400" b="1" dirty="0" err="1">
                <a:solidFill>
                  <a:srgbClr val="1A0A03"/>
                </a:solidFill>
              </a:rPr>
              <a:t>mạch</a:t>
            </a:r>
            <a:endParaRPr lang="en-US" sz="2400" b="1" dirty="0">
              <a:solidFill>
                <a:srgbClr val="1A0A03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F814BB7A-D5B5-45D5-B575-CF8E86C20FE0}"/>
              </a:ext>
            </a:extLst>
          </p:cNvPr>
          <p:cNvSpPr txBox="1">
            <a:spLocks/>
          </p:cNvSpPr>
          <p:nvPr/>
        </p:nvSpPr>
        <p:spPr>
          <a:xfrm>
            <a:off x="11222182" y="1314359"/>
            <a:ext cx="969818" cy="757130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1A0A03"/>
                </a:solidFill>
              </a:rPr>
              <a:t>Cao</a:t>
            </a:r>
          </a:p>
          <a:p>
            <a:pPr algn="ctr"/>
            <a:r>
              <a:rPr lang="en-US" sz="2400" b="1" dirty="0" err="1">
                <a:solidFill>
                  <a:srgbClr val="1A0A03"/>
                </a:solidFill>
              </a:rPr>
              <a:t>Lương</a:t>
            </a:r>
            <a:endParaRPr lang="en-US" sz="2400" b="1" dirty="0">
              <a:solidFill>
                <a:srgbClr val="1A0A03"/>
              </a:solidFill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F814BB7A-D5B5-45D5-B575-CF8E86C20FE0}"/>
              </a:ext>
            </a:extLst>
          </p:cNvPr>
          <p:cNvSpPr txBox="1">
            <a:spLocks/>
          </p:cNvSpPr>
          <p:nvPr/>
        </p:nvSpPr>
        <p:spPr>
          <a:xfrm>
            <a:off x="11288981" y="4930299"/>
            <a:ext cx="622465" cy="424732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1A0A03"/>
                </a:solidFill>
              </a:rPr>
              <a:t>Kê</a:t>
            </a:r>
            <a:endParaRPr lang="en-US" sz="2400" b="1" dirty="0">
              <a:solidFill>
                <a:srgbClr val="1A0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2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84" y="365126"/>
            <a:ext cx="11756572" cy="8105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64"/>
            <a:ext cx="5715000" cy="611660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69" y="629392"/>
            <a:ext cx="5878287" cy="598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09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DDA4FCB-1B84-4F80-9F7B-F7BD562F1489}"/>
              </a:ext>
            </a:extLst>
          </p:cNvPr>
          <p:cNvGrpSpPr/>
          <p:nvPr/>
        </p:nvGrpSpPr>
        <p:grpSpPr>
          <a:xfrm>
            <a:off x="930225" y="4126405"/>
            <a:ext cx="5389458" cy="2683490"/>
            <a:chOff x="654441" y="492269"/>
            <a:chExt cx="3815325" cy="26834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3CB987-6046-4293-B04A-C2EB9D01C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441" y="492269"/>
              <a:ext cx="3441050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8D5235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01234-E890-475A-8047-274B3D7BA473}"/>
                </a:ext>
              </a:extLst>
            </p:cNvPr>
            <p:cNvSpPr txBox="1"/>
            <p:nvPr/>
          </p:nvSpPr>
          <p:spPr>
            <a:xfrm>
              <a:off x="1092534" y="2714094"/>
              <a:ext cx="337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đạm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E55608-A22B-4B3F-ABD5-609F5813EA1B}"/>
              </a:ext>
            </a:extLst>
          </p:cNvPr>
          <p:cNvGrpSpPr/>
          <p:nvPr/>
        </p:nvGrpSpPr>
        <p:grpSpPr>
          <a:xfrm>
            <a:off x="6422589" y="1269426"/>
            <a:ext cx="5916046" cy="2710220"/>
            <a:chOff x="4145786" y="492269"/>
            <a:chExt cx="3835499" cy="271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829241-38D0-451F-9A61-7C08074F8F6D}"/>
                </a:ext>
              </a:extLst>
            </p:cNvPr>
            <p:cNvGrpSpPr/>
            <p:nvPr/>
          </p:nvGrpSpPr>
          <p:grpSpPr>
            <a:xfrm>
              <a:off x="4145786" y="492269"/>
              <a:ext cx="3216508" cy="2175164"/>
              <a:chOff x="5189916" y="492269"/>
              <a:chExt cx="4148041" cy="2805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7B0FC92-1A67-43F7-8DA3-EF384765B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9916" y="492269"/>
                <a:ext cx="4148041" cy="28051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8E2D3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B93745F-05E3-4E12-B0CF-F32065A80C31}"/>
                  </a:ext>
                </a:extLst>
              </p:cNvPr>
              <p:cNvSpPr/>
              <p:nvPr/>
            </p:nvSpPr>
            <p:spPr>
              <a:xfrm>
                <a:off x="7869384" y="665019"/>
                <a:ext cx="1343889" cy="852488"/>
              </a:xfrm>
              <a:prstGeom prst="roundRect">
                <a:avLst/>
              </a:prstGeom>
              <a:solidFill>
                <a:srgbClr val="C27D3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latin typeface="#9Slide07 Brankovic" panose="02000000000000000000" pitchFamily="2" charset="0"/>
                  </a:rPr>
                  <a:t>Lipit</a:t>
                </a:r>
                <a:endParaRPr lang="en-US" sz="2400" b="1" dirty="0">
                  <a:latin typeface="#9Slide07 Brankovic" panose="02000000000000000000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F25AD6-ABD4-4E4C-BA2B-5508CA1699DC}"/>
                </a:ext>
              </a:extLst>
            </p:cNvPr>
            <p:cNvSpPr txBox="1"/>
            <p:nvPr/>
          </p:nvSpPr>
          <p:spPr>
            <a:xfrm>
              <a:off x="4604053" y="2740824"/>
              <a:ext cx="337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béo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679787-EEEA-4853-95EE-77E59EB71FF5}"/>
              </a:ext>
            </a:extLst>
          </p:cNvPr>
          <p:cNvGrpSpPr/>
          <p:nvPr/>
        </p:nvGrpSpPr>
        <p:grpSpPr>
          <a:xfrm>
            <a:off x="923755" y="1232400"/>
            <a:ext cx="4818482" cy="2755049"/>
            <a:chOff x="654441" y="3615264"/>
            <a:chExt cx="3538993" cy="27550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C97AF8-99CC-4270-BEE8-075A8641C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441" y="3615264"/>
              <a:ext cx="3493306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CA134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24A0EC-8BA3-4399-8146-3581F6A442D2}"/>
                </a:ext>
              </a:extLst>
            </p:cNvPr>
            <p:cNvSpPr txBox="1"/>
            <p:nvPr/>
          </p:nvSpPr>
          <p:spPr>
            <a:xfrm>
              <a:off x="816202" y="5908648"/>
              <a:ext cx="337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tinh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bột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,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đường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ABC88-872D-4922-96E4-0E58D9CCF6B7}"/>
              </a:ext>
            </a:extLst>
          </p:cNvPr>
          <p:cNvGrpSpPr/>
          <p:nvPr/>
        </p:nvGrpSpPr>
        <p:grpSpPr>
          <a:xfrm>
            <a:off x="6422589" y="4079744"/>
            <a:ext cx="5692543" cy="2688133"/>
            <a:chOff x="4046018" y="3774475"/>
            <a:chExt cx="3925965" cy="26881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1DF124-4476-4CA1-A41D-9A56023A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2996" y="3774475"/>
              <a:ext cx="3416080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2B3D1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303EBB-954C-47D5-A35B-4758B75165EB}"/>
                </a:ext>
              </a:extLst>
            </p:cNvPr>
            <p:cNvSpPr txBox="1"/>
            <p:nvPr/>
          </p:nvSpPr>
          <p:spPr>
            <a:xfrm>
              <a:off x="4046018" y="6000943"/>
              <a:ext cx="3925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vitamin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và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khoáng</a:t>
              </a:r>
              <a:endParaRPr lang="en-US" sz="2400" b="1" dirty="0">
                <a:solidFill>
                  <a:srgbClr val="261D15"/>
                </a:solidFill>
                <a:latin typeface="+mj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360008" y="142299"/>
            <a:ext cx="6539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E71F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478762" y="568502"/>
            <a:ext cx="961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49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141961"/>
              </p:ext>
            </p:extLst>
          </p:nvPr>
        </p:nvGraphicFramePr>
        <p:xfrm>
          <a:off x="183001" y="1124042"/>
          <a:ext cx="11822952" cy="573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2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0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811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Vai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trò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Ví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</a:rPr>
                        <a:t>dụ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96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Tinh</a:t>
                      </a:r>
                      <a:r>
                        <a:rPr lang="en-US" sz="2400" b="1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bột</a:t>
                      </a:r>
                      <a:r>
                        <a:rPr lang="en-US" sz="2400" b="1" dirty="0">
                          <a:solidFill>
                            <a:srgbClr val="E71F25"/>
                          </a:solidFill>
                        </a:rPr>
                        <a:t>,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đường</a:t>
                      </a:r>
                      <a:endParaRPr lang="en-US" sz="2400" b="1" dirty="0">
                        <a:solidFill>
                          <a:srgbClr val="E71F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96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Chất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béo</a:t>
                      </a:r>
                      <a:endParaRPr lang="en-US" sz="2400" b="1" dirty="0">
                        <a:solidFill>
                          <a:srgbClr val="E71F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96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Chất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đạm</a:t>
                      </a:r>
                      <a:endParaRPr lang="en-US" sz="2400" b="1" dirty="0">
                        <a:solidFill>
                          <a:srgbClr val="E71F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96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E71F25"/>
                          </a:solidFill>
                        </a:rPr>
                        <a:t>Vitamin </a:t>
                      </a:r>
                    </a:p>
                    <a:p>
                      <a:pPr algn="l"/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và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khoáng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chất</a:t>
                      </a:r>
                      <a:endParaRPr lang="en-US" sz="2400" b="1" dirty="0">
                        <a:solidFill>
                          <a:srgbClr val="E71F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0" y="345060"/>
            <a:ext cx="1182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433" y="247458"/>
            <a:ext cx="11300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VÀ XÁC ĐỊNH VAI TRÒ  DINH DƯỠNG CỦA LƯƠNG THỰC – THỰC PHẨM</a:t>
            </a:r>
          </a:p>
        </p:txBody>
      </p:sp>
      <p:pic>
        <p:nvPicPr>
          <p:cNvPr id="5" name="dinh dưỡng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306" y="873457"/>
            <a:ext cx="11932693" cy="48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0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8485" mute="1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503563"/>
              </p:ext>
            </p:extLst>
          </p:nvPr>
        </p:nvGraphicFramePr>
        <p:xfrm>
          <a:off x="95003" y="166255"/>
          <a:ext cx="12005953" cy="573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7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811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00"/>
                          </a:solidFill>
                        </a:rPr>
                        <a:t>Ví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</a:rPr>
                        <a:t>dụ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96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Tinh</a:t>
                      </a:r>
                      <a:r>
                        <a:rPr lang="en-US" sz="2400" b="1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bột</a:t>
                      </a:r>
                      <a:r>
                        <a:rPr lang="en-US" sz="2400" b="1" dirty="0">
                          <a:solidFill>
                            <a:srgbClr val="E71F25"/>
                          </a:solidFill>
                        </a:rPr>
                        <a:t>,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đường</a:t>
                      </a:r>
                      <a:endParaRPr lang="en-US" sz="2400" b="1" dirty="0">
                        <a:solidFill>
                          <a:srgbClr val="E71F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96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Chất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béo</a:t>
                      </a:r>
                      <a:endParaRPr lang="en-US" sz="2400" b="1" dirty="0">
                        <a:solidFill>
                          <a:srgbClr val="E71F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96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Chất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đạm</a:t>
                      </a:r>
                      <a:endParaRPr lang="en-US" sz="2400" b="1" dirty="0">
                        <a:solidFill>
                          <a:srgbClr val="E71F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96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E71F25"/>
                          </a:solidFill>
                        </a:rPr>
                        <a:t>Vitamin </a:t>
                      </a:r>
                    </a:p>
                    <a:p>
                      <a:pPr algn="l"/>
                      <a:r>
                        <a:rPr lang="en-US" sz="2400" b="1" dirty="0" err="1">
                          <a:solidFill>
                            <a:srgbClr val="E71F25"/>
                          </a:solidFill>
                        </a:rPr>
                        <a:t>và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khoáng</a:t>
                      </a:r>
                      <a:r>
                        <a:rPr lang="en-US" sz="2400" b="1" baseline="0" dirty="0">
                          <a:solidFill>
                            <a:srgbClr val="E71F25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E71F25"/>
                          </a:solidFill>
                        </a:rPr>
                        <a:t>chất</a:t>
                      </a:r>
                      <a:endParaRPr lang="en-US" sz="2400" b="1" dirty="0">
                        <a:solidFill>
                          <a:srgbClr val="E71F2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2838204" y="1477419"/>
            <a:ext cx="427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7643999" y="1496746"/>
            <a:ext cx="427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2491344" y="2614762"/>
            <a:ext cx="457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2B2B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7657111" y="2652903"/>
            <a:ext cx="427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oliu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2700650" y="3533608"/>
            <a:ext cx="4275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2B2B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7540832" y="3708658"/>
            <a:ext cx="4275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ctr"/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ctr"/>
            <a:endParaRPr lang="en-US" sz="2400" b="1" dirty="0">
              <a:solidFill>
                <a:srgbClr val="2B2B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2621974" y="4851518"/>
            <a:ext cx="427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2400" b="1" dirty="0">
              <a:solidFill>
                <a:srgbClr val="2B2B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7113320" y="4746217"/>
            <a:ext cx="5140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cam,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24A0EC-8BA3-4399-8146-3581F6A442D2}"/>
              </a:ext>
            </a:extLst>
          </p:cNvPr>
          <p:cNvSpPr txBox="1"/>
          <p:nvPr/>
        </p:nvSpPr>
        <p:spPr>
          <a:xfrm>
            <a:off x="366001" y="6027003"/>
            <a:ext cx="1182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E71F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E71F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640</Words>
  <Application>Microsoft Office PowerPoint</Application>
  <PresentationFormat>Widescreen</PresentationFormat>
  <Paragraphs>103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#9Slide03 Bebas Neue Bold</vt:lpstr>
      <vt:lpstr>#9Slide07 Brankovic</vt:lpstr>
      <vt:lpstr>Arial</vt:lpstr>
      <vt:lpstr>Calibri</vt:lpstr>
      <vt:lpstr>Calibri Light</vt:lpstr>
      <vt:lpstr>Lato</vt:lpstr>
      <vt:lpstr>Open Sans</vt:lpstr>
      <vt:lpstr>Patrick Hand</vt:lpstr>
      <vt:lpstr>Times New Roman</vt:lpstr>
      <vt:lpstr>Office Theme</vt:lpstr>
      <vt:lpstr>PowerPoint Presentation</vt:lpstr>
      <vt:lpstr>PowerPoint Presentation</vt:lpstr>
      <vt:lpstr>PowerPoint Presentation</vt:lpstr>
      <vt:lpstr>Lúa mì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Ngày 16/10 hàng năm là Ngày Lương Thực Thế Giới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Huong</dc:creator>
  <cp:lastModifiedBy>Administrator</cp:lastModifiedBy>
  <cp:revision>209</cp:revision>
  <dcterms:created xsi:type="dcterms:W3CDTF">2021-05-07T23:18:07Z</dcterms:created>
  <dcterms:modified xsi:type="dcterms:W3CDTF">2024-10-27T09:29:46Z</dcterms:modified>
</cp:coreProperties>
</file>