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svg" ContentType="image/svg"/>
  <Default Extension="mp3" ContentType="audio/m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</p:sldMasterIdLst>
  <p:notesMasterIdLst>
    <p:notesMasterId r:id="rId2"/>
  </p:notesMasterIdLst>
  <p:sldIdLst>
    <p:sldId id="258" r:id="rId3"/>
    <p:sldId id="259" r:id="rId4"/>
    <p:sldId id="270" r:id="rId5"/>
    <p:sldId id="290" r:id="rId6"/>
    <p:sldId id="293" r:id="rId7"/>
    <p:sldId id="292" r:id="rId8"/>
    <p:sldId id="294" r:id="rId9"/>
    <p:sldId id="296" r:id="rId10"/>
    <p:sldId id="297" r:id="rId11"/>
    <p:sldId id="298" r:id="rId12"/>
    <p:sldId id="299" r:id="rId13"/>
    <p:sldId id="300" r:id="rId14"/>
    <p:sldId id="301" r:id="rId15"/>
    <p:sldId id="305" r:id="rId16"/>
    <p:sldId id="306" r:id="rId17"/>
    <p:sldId id="302" r:id="rId18"/>
    <p:sldId id="329" r:id="rId19"/>
    <p:sldId id="295" r:id="rId20"/>
    <p:sldId id="330" r:id="rId21"/>
  </p:sldIdLst>
  <p:sldSz cx="12192000" cy="6858000"/>
  <p:notesSz cx="6858000" cy="9144000"/>
  <p:custDataLst>
    <p:tags r:id="rId22"/>
  </p:custDataLst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5C0"/>
    <a:srgbClr val="F51B59"/>
    <a:srgbClr val="F54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/>
    <p:restoredTop sz="94837"/>
  </p:normalViewPr>
  <p:slideViewPr>
    <p:cSldViewPr snapToGrid="0" snapToObjects="1">
      <p:cViewPr varScale="1">
        <p:scale>
          <a:sx n="89" d="100"/>
          <a:sy n="89" d="100"/>
        </p:scale>
        <p:origin x="9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E2FA-6FCB-D444-8042-1E360340399C}" type="datetimeFigureOut">
              <a:rPr lang="en-VN" smtClean="0"/>
              <a:t>11/07/2021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CBD1A-4AE7-9A46-91D0-084D85F070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534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1432-2175-4A40-8BBB-EBE059743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4736E-F601-DF48-9BC7-06040AA43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5EC8A-97FE-0E4C-94F7-9A190083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11/07/2021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1AA38-07B1-D143-89F8-1AAAB9ED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2B8C9-9712-9940-B5D5-3420F44D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7706393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AE383-A583-ED41-8D0E-30E7B533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4DB9E-6790-D848-8C82-16CE01AB3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95133-995F-EB47-B376-D83F4839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11/07/2021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3C067-DD31-B64C-9006-F06294F2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19BD2-A3DD-FE47-BF68-C3EB611B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1732026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911DA-761F-DE4D-869C-551E8B85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D4181-7805-AD4E-939C-5201B7CA2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E4FB2-0EBF-2248-9373-B86D808A0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2074D-FA8D-5543-9980-5C60F4D94D57}" type="datetimeFigureOut">
              <a:rPr lang="en-VN" smtClean="0"/>
              <a:t>11/07/2021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752FE-17E2-184B-A4B8-C0F178B28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44EC1-50A2-D441-8D93-8DE2B6846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1362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audio" Target="../media/media2.mp3" /><Relationship Id="rId11" Type="http://schemas.microsoft.com/office/2007/relationships/media" Target="../media/media2.mp3" TargetMode="Interna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audio" Target="../media/media1.mp3" /><Relationship Id="rId5" Type="http://schemas.microsoft.com/office/2007/relationships/media" Target="../media/media1.mp3" TargetMode="Internal" /><Relationship Id="rId6" Type="http://schemas.openxmlformats.org/officeDocument/2006/relationships/image" Target="../media/image3.jpeg" /><Relationship Id="rId7" Type="http://schemas.openxmlformats.org/officeDocument/2006/relationships/image" Target="../media/image4.jpeg" /><Relationship Id="rId8" Type="http://schemas.openxmlformats.org/officeDocument/2006/relationships/image" Target="../media/image5.png" /><Relationship Id="rId9" Type="http://schemas.openxmlformats.org/officeDocument/2006/relationships/image" Target="../media/image6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1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Relationship Id="rId6" Type="http://schemas.openxmlformats.org/officeDocument/2006/relationships/image" Target="../media/image23.jpeg" /><Relationship Id="rId7" Type="http://schemas.openxmlformats.org/officeDocument/2006/relationships/image" Target="../media/image24.jpeg" /><Relationship Id="rId8" Type="http://schemas.openxmlformats.org/officeDocument/2006/relationships/image" Target="../media/image2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1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6.png" /><Relationship Id="rId11" Type="http://schemas.openxmlformats.org/officeDocument/2006/relationships/image" Target="../media/image37.svg" /><Relationship Id="rId12" Type="http://schemas.openxmlformats.org/officeDocument/2006/relationships/image" Target="../media/image38.png" /><Relationship Id="rId13" Type="http://schemas.openxmlformats.org/officeDocument/2006/relationships/image" Target="../media/image39.svg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Relationship Id="rId6" Type="http://schemas.openxmlformats.org/officeDocument/2006/relationships/image" Target="../media/image32.png" /><Relationship Id="rId7" Type="http://schemas.openxmlformats.org/officeDocument/2006/relationships/image" Target="../media/image33.svg" /><Relationship Id="rId8" Type="http://schemas.openxmlformats.org/officeDocument/2006/relationships/image" Target="../media/image34.png" /><Relationship Id="rId9" Type="http://schemas.openxmlformats.org/officeDocument/2006/relationships/image" Target="../media/image35.sv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Relationship Id="rId6" Type="http://schemas.openxmlformats.org/officeDocument/2006/relationships/image" Target="../media/image13.jpeg" /><Relationship Id="rId7" Type="http://schemas.openxmlformats.org/officeDocument/2006/relationships/image" Target="../media/image14.jpeg" /><Relationship Id="rId8" Type="http://schemas.openxmlformats.org/officeDocument/2006/relationships/image" Target="../media/image1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16.jpeg" /><Relationship Id="rId4" Type="http://schemas.openxmlformats.org/officeDocument/2006/relationships/image" Target="../media/image10.jpeg" /><Relationship Id="rId5" Type="http://schemas.openxmlformats.org/officeDocument/2006/relationships/image" Target="../media/image13.jpeg" /><Relationship Id="rId6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1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19.jpeg" /><Relationship Id="rId4" Type="http://schemas.openxmlformats.org/officeDocument/2006/relationships/image" Target="../media/image14.jpeg" /><Relationship Id="rId5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pic>
        <p:nvPicPr>
          <p:cNvPr id="25" name="NHAC MO DAU BAI HOC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19912" end="3716.625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3144500" y="2314204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1522" y="0"/>
            <a:ext cx="2944663" cy="7010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535" y="0"/>
            <a:ext cx="3261163" cy="7010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10" y="0"/>
            <a:ext cx="2944663" cy="7010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59" y="0"/>
            <a:ext cx="3258409" cy="7010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955768" y="-2584126"/>
            <a:ext cx="14014579" cy="13196139"/>
            <a:chOff x="-815892" y="-2743201"/>
            <a:chExt cx="14014579" cy="1319613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5892" y="-2743201"/>
              <a:ext cx="14014579" cy="118586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412" y="7129920"/>
              <a:ext cx="4271184" cy="3323017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50580" y="3695123"/>
            <a:ext cx="113046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>
                <a:solidFill>
                  <a:srgbClr val="1615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BÀI 2. DỰA VÀO ĐÂU MÀ CÁC NHÀ SỬ HỌC</a:t>
            </a:r>
          </a:p>
          <a:p>
            <a:pPr algn="ctr"/>
            <a:r>
              <a:rPr lang="en-GB" sz="4000" b="1">
                <a:solidFill>
                  <a:srgbClr val="1615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BIẾTVÀ PHỤC DỰNG LẠI LỊCH SỬ</a:t>
            </a:r>
            <a:endParaRPr lang="en-VN" sz="4000">
              <a:solidFill>
                <a:srgbClr val="1615C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20" name="Tieng hai au va bien">
            <a:hlinkClick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3363623" y="43568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92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8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06 -1.11111E-06 L 0.46067 0.00972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4" y="48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-1.11111E-06 L -0.45039 0.00556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26" y="2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07 -1.11111E-06 L 0.18607 -0.00278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13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06 -1.11111E-06 L -0.17722 0.00556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19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en-VN" sz="280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>
            <a:extLst>
              <a:ext uri="{FF2B5EF4-FFF2-40B4-BE49-F238E27FC236}">
                <a16:creationId xmlns:a16="http://schemas.microsoft.com/office/drawing/2014/main" id="{C6DB6445-32FD-3F41-944E-1DFB9BCFEA76}"/>
              </a:ext>
            </a:extLst>
          </p:cNvPr>
          <p:cNvSpPr/>
          <p:nvPr/>
        </p:nvSpPr>
        <p:spPr>
          <a:xfrm>
            <a:off x="1600200" y="1184296"/>
            <a:ext cx="9921240" cy="499266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Tư liệu truyền miệng:</a:t>
            </a:r>
            <a:r>
              <a:rPr lang="en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là những câu chuyện, những lời mô tả được truyền từ đời này qua đời khác ở rất nhiều dạng khác nhau.</a:t>
            </a:r>
          </a:p>
          <a:p>
            <a:r>
              <a:rPr lang="en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Ưu điểm </a:t>
            </a:r>
            <a:r>
              <a:rPr lang="en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Có thể cho người sau biết được những gì quá khứ đã xảy ra và những gì đã học được và thậm chí có thể tạo ra một câu truyện mới. </a:t>
            </a:r>
          </a:p>
          <a:p>
            <a:r>
              <a:rPr lang="en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Nhược điểm</a:t>
            </a:r>
            <a:r>
              <a:rPr lang="en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: Có thể truyền miệng sai hoặc người truyền cho thêm yếu tố kì ảo vào không được chính xác </a:t>
            </a:r>
            <a:endParaRPr lang="en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78F9F0-BDDC-584C-9B1B-13BAB08A0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6" y="1690688"/>
            <a:ext cx="1245870" cy="10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4767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6626" y="-21563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en-VN" sz="280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0AFD18-0A13-4145-BBB2-B4D8367BD51A}"/>
              </a:ext>
            </a:extLst>
          </p:cNvPr>
          <p:cNvSpPr/>
          <p:nvPr/>
        </p:nvSpPr>
        <p:spPr>
          <a:xfrm>
            <a:off x="4485687" y="5362187"/>
            <a:ext cx="3571369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Truyền miệng</a:t>
            </a:r>
            <a:endParaRPr lang="en-US" sz="32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23D64E-391A-8441-A616-98FEECEADD53}"/>
              </a:ext>
            </a:extLst>
          </p:cNvPr>
          <p:cNvSpPr/>
          <p:nvPr/>
        </p:nvSpPr>
        <p:spPr>
          <a:xfrm>
            <a:off x="4554560" y="3795216"/>
            <a:ext cx="340570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err="1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 vật</a:t>
            </a:r>
            <a:endParaRPr lang="en-US" sz="3200" b="1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E7730-EF23-CD44-8651-D931FCE36EFB}"/>
              </a:ext>
            </a:extLst>
          </p:cNvPr>
          <p:cNvSpPr/>
          <p:nvPr/>
        </p:nvSpPr>
        <p:spPr>
          <a:xfrm>
            <a:off x="4485687" y="2343926"/>
            <a:ext cx="3491758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Tư liệu viết</a:t>
            </a:r>
            <a:endParaRPr lang="en-US" sz="3200" b="1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7D84602C-9897-484C-9917-EB4601F68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696" r="3318" b="15196"/>
          <a:stretch>
            <a:fillRect/>
          </a:stretch>
        </p:blipFill>
        <p:spPr bwMode="auto">
          <a:xfrm>
            <a:off x="984501" y="1668699"/>
            <a:ext cx="1399254" cy="135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1B9C8F83-3FA4-B74A-8812-5EC2E76B5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1248" y="5327411"/>
            <a:ext cx="1354103" cy="136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47F5F2C2-A6CD-014B-B71E-50CC8EC8C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1248" y="3407437"/>
            <a:ext cx="1271990" cy="16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658FF177-C50F-7042-91BA-F230B800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99" y="3407437"/>
            <a:ext cx="1470719" cy="14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586F8C15-11CD-3746-9146-F9D3926E4B38}"/>
              </a:ext>
            </a:extLst>
          </p:cNvPr>
          <p:cNvSpPr txBox="1"/>
          <p:nvPr/>
        </p:nvSpPr>
        <p:spPr>
          <a:xfrm>
            <a:off x="2405710" y="334010"/>
            <a:ext cx="7879849" cy="110903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b="1" u="sng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Nhiệm vụ:</a:t>
            </a:r>
          </a:p>
          <a:p>
            <a:pPr marL="0" indent="0" algn="ctr">
              <a:buNone/>
            </a:pPr>
            <a:r>
              <a:rPr lang="en-GB" sz="260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nối các tư liệu sau với nhóm tương ứng</a:t>
            </a:r>
            <a:endParaRPr lang="en-GB" sz="26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6A348F-7FB2-2D44-9AFD-2E87FB4BBC0E}"/>
              </a:ext>
            </a:extLst>
          </p:cNvPr>
          <p:cNvCxnSpPr/>
          <p:nvPr/>
        </p:nvCxnSpPr>
        <p:spPr>
          <a:xfrm>
            <a:off x="2383755" y="2636313"/>
            <a:ext cx="2027095" cy="266808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C15CED-941E-7844-BA89-D481EB30064C}"/>
              </a:ext>
            </a:extLst>
          </p:cNvPr>
          <p:cNvCxnSpPr/>
          <p:nvPr/>
        </p:nvCxnSpPr>
        <p:spPr>
          <a:xfrm flipH="1">
            <a:off x="8103974" y="3045949"/>
            <a:ext cx="2181585" cy="10742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66B655-1ECA-5849-B3BC-C59F97D3E7DF}"/>
              </a:ext>
            </a:extLst>
          </p:cNvPr>
          <p:cNvCxnSpPr/>
          <p:nvPr/>
        </p:nvCxnSpPr>
        <p:spPr>
          <a:xfrm flipH="1" flipV="1">
            <a:off x="8057056" y="3019154"/>
            <a:ext cx="2301348" cy="16040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352A66-3875-9C40-A23B-452E21D218FF}"/>
              </a:ext>
            </a:extLst>
          </p:cNvPr>
          <p:cNvCxnSpPr/>
          <p:nvPr/>
        </p:nvCxnSpPr>
        <p:spPr>
          <a:xfrm flipH="1" flipV="1">
            <a:off x="8103974" y="4469087"/>
            <a:ext cx="2301348" cy="16040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46A980-BAF8-DF4E-80FA-B62F2245CB0A}"/>
              </a:ext>
            </a:extLst>
          </p:cNvPr>
          <p:cNvCxnSpPr/>
          <p:nvPr/>
        </p:nvCxnSpPr>
        <p:spPr>
          <a:xfrm flipV="1">
            <a:off x="2405710" y="3027575"/>
            <a:ext cx="2131711" cy="2626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1623C1-A395-7C4D-8DA6-DAD014AF6DB5}"/>
              </a:ext>
            </a:extLst>
          </p:cNvPr>
          <p:cNvCxnSpPr/>
          <p:nvPr/>
        </p:nvCxnSpPr>
        <p:spPr>
          <a:xfrm>
            <a:off x="2287377" y="4394368"/>
            <a:ext cx="1982178" cy="129831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25.png">
            <a:extLst>
              <a:ext uri="{FF2B5EF4-FFF2-40B4-BE49-F238E27FC236}">
                <a16:creationId xmlns:a16="http://schemas.microsoft.com/office/drawing/2014/main" id="{5CA30E13-F453-2649-B2E1-9EBA10C222D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395017" y="1703896"/>
            <a:ext cx="1370762" cy="136015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58B4DDE-325B-5E4B-AC9D-DE78B94DEF11}"/>
              </a:ext>
            </a:extLst>
          </p:cNvPr>
          <p:cNvGrpSpPr/>
          <p:nvPr/>
        </p:nvGrpSpPr>
        <p:grpSpPr>
          <a:xfrm>
            <a:off x="650404" y="5034881"/>
            <a:ext cx="1771364" cy="1530366"/>
            <a:chOff x="451202" y="5197541"/>
            <a:chExt cx="1032146" cy="1438754"/>
          </a:xfrm>
        </p:grpSpPr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112217F6-4A8F-7343-8F77-5031034DB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203" y="5197541"/>
              <a:ext cx="1032145" cy="1060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5958A3-E193-8C4A-8B64-03081425747C}"/>
                </a:ext>
              </a:extLst>
            </p:cNvPr>
            <p:cNvSpPr txBox="1"/>
            <p:nvPr/>
          </p:nvSpPr>
          <p:spPr>
            <a:xfrm>
              <a:off x="451202" y="6266963"/>
              <a:ext cx="91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err="1">
                  <a:solidFill>
                    <a:srgbClr val="002060"/>
                  </a:solidFill>
                  <a:latin typeface="Tw Cen MT" pitchFamily="34" charset="0"/>
                </a:rPr>
                <a:t>Sách</a:t>
              </a:r>
              <a:endParaRPr lang="en-GB">
                <a:solidFill>
                  <a:srgbClr val="002060"/>
                </a:solidFill>
                <a:latin typeface="Tw Cen 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6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7227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en-VN" sz="280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orizontal Scroll 6">
            <a:extLst>
              <a:ext uri="{FF2B5EF4-FFF2-40B4-BE49-F238E27FC236}">
                <a16:creationId xmlns:a16="http://schemas.microsoft.com/office/drawing/2014/main" id="{6FD67ECD-7A22-C546-A817-9DA98EC234BB}"/>
              </a:ext>
            </a:extLst>
          </p:cNvPr>
          <p:cNvSpPr/>
          <p:nvPr/>
        </p:nvSpPr>
        <p:spPr>
          <a:xfrm>
            <a:off x="2416910" y="2175967"/>
            <a:ext cx="9355990" cy="414556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Nhà sử học sử dụng các loại bằng chứng khác nhau  để có thể biết và phục dựng lại Lịch sử.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Nó bao gồm 3 loại tư liệu chính là: tư liệu________________ ví dụ như _______________ , tư liệu______________ như ______________ và tư liệu _____________ như là _______________.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12E71-F659-7A4A-9D96-22F6805D26E7}"/>
              </a:ext>
            </a:extLst>
          </p:cNvPr>
          <p:cNvSpPr txBox="1"/>
          <p:nvPr/>
        </p:nvSpPr>
        <p:spPr>
          <a:xfrm>
            <a:off x="969143" y="1316592"/>
            <a:ext cx="102537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u="sng" err="1">
                <a:solidFill>
                  <a:srgbClr val="C00000"/>
                </a:solidFill>
              </a:rPr>
              <a:t>Nhiệm vụ: Làm việc cá nhân</a:t>
            </a:r>
            <a:endParaRPr lang="en-US" sz="2600" b="1" i="1" u="sng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err="1">
                <a:solidFill>
                  <a:srgbClr val="002060"/>
                </a:solidFill>
              </a:rPr>
              <a:t>Hãy điền các từ còn thiếu vào chỗ trống</a:t>
            </a:r>
            <a:endParaRPr lang="en-US" sz="2600">
              <a:solidFill>
                <a:srgbClr val="002060"/>
              </a:solidFill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C5B722D-5577-D04C-9FC4-3C8360BBA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405711"/>
            <a:ext cx="1920239" cy="14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88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en-VN" sz="280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B44CC-D75C-974D-AB78-D93AE0247AD8}"/>
              </a:ext>
            </a:extLst>
          </p:cNvPr>
          <p:cNvSpPr/>
          <p:nvPr/>
        </p:nvSpPr>
        <p:spPr>
          <a:xfrm>
            <a:off x="1293738" y="1364754"/>
            <a:ext cx="2066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TƯ LIỆU GỐC</a:t>
            </a:r>
          </a:p>
          <a:p>
            <a:endParaRPr lang="en-VN" b="1">
              <a:solidFill>
                <a:srgbClr val="F51B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80365899-A379-0F44-BDA4-C5082A481AB5}"/>
              </a:ext>
            </a:extLst>
          </p:cNvPr>
          <p:cNvSpPr/>
          <p:nvPr/>
        </p:nvSpPr>
        <p:spPr>
          <a:xfrm>
            <a:off x="838200" y="5030398"/>
            <a:ext cx="6443170" cy="1168780"/>
          </a:xfrm>
          <a:prstGeom prst="wedgeRoundRectCallout">
            <a:avLst>
              <a:gd name="adj1" fmla="val 71262"/>
              <a:gd name="adj2" fmla="val -208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GB" sz="2400" b="1" u="sng" err="1">
                <a:solidFill>
                  <a:srgbClr val="002060"/>
                </a:solidFill>
              </a:rPr>
              <a:t>Tài liệu lịch sử </a:t>
            </a:r>
            <a:r>
              <a:rPr lang="en-GB" sz="2400">
                <a:solidFill>
                  <a:srgbClr val="002060"/>
                </a:solidFill>
              </a:rPr>
              <a:t>hay còn gọi là </a:t>
            </a:r>
            <a:r>
              <a:rPr lang="en-GB" sz="2400" b="1" i="1" err="1">
                <a:solidFill>
                  <a:srgbClr val="002060"/>
                </a:solidFill>
              </a:rPr>
              <a:t>tư liệu thứ cấp </a:t>
            </a:r>
            <a:r>
              <a:rPr lang="en-GB" sz="2400" err="1">
                <a:solidFill>
                  <a:srgbClr val="002060"/>
                </a:solidFill>
              </a:rPr>
              <a:t>được tạo ra sau khi sự kiện đã xảy ra.</a:t>
            </a:r>
            <a:endParaRPr lang="en-GB" sz="2400">
              <a:solidFill>
                <a:srgbClr val="002060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6C9200A-9684-6345-B68D-473E9D86D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1731" y="2995612"/>
            <a:ext cx="1309679" cy="175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54CC00AB-04B7-2646-9E05-C55265C04422}"/>
              </a:ext>
            </a:extLst>
          </p:cNvPr>
          <p:cNvSpPr/>
          <p:nvPr/>
        </p:nvSpPr>
        <p:spPr>
          <a:xfrm>
            <a:off x="4423859" y="3302831"/>
            <a:ext cx="6929941" cy="1232776"/>
          </a:xfrm>
          <a:prstGeom prst="wedgeRoundRectCallout">
            <a:avLst>
              <a:gd name="adj1" fmla="val -73476"/>
              <a:gd name="adj2" fmla="val -5824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 liệu gốc </a:t>
            </a:r>
            <a:r>
              <a:rPr lang="en-GB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còn gọi là </a:t>
            </a:r>
            <a:r>
              <a:rPr lang="en-GB" sz="2400" b="1" i="1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 liệu sơ cấp </a:t>
            </a:r>
            <a:r>
              <a:rPr lang="en-GB" sz="240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 tạo ra tại thời điểm xảy ra sự kiện.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B1BE1DD-F6E0-944D-A663-108C9E2CDD11}"/>
              </a:ext>
            </a:extLst>
          </p:cNvPr>
          <p:cNvSpPr/>
          <p:nvPr/>
        </p:nvSpPr>
        <p:spPr>
          <a:xfrm>
            <a:off x="3906759" y="1096228"/>
            <a:ext cx="5816361" cy="749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>
                <a:solidFill>
                  <a:srgbClr val="C00000"/>
                </a:solidFill>
              </a:rPr>
              <a:t>Tư liệu gốc và tài liệu lịch sử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B76D77-401C-1C4F-874C-2C0BFD071A64}"/>
              </a:ext>
            </a:extLst>
          </p:cNvPr>
          <p:cNvSpPr/>
          <p:nvPr/>
        </p:nvSpPr>
        <p:spPr>
          <a:xfrm>
            <a:off x="838200" y="1806627"/>
            <a:ext cx="105459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err="1">
                <a:solidFill>
                  <a:srgbClr val="002060"/>
                </a:solidFill>
              </a:rPr>
              <a:t>Các bằng chứng/tư liệu mà chúng ta sử dụng trong học tập và nghiên cứu lịch sử cũng được chia thành hai loại tư liệu dưới đây: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84FCF1-5F56-444F-8D5B-28BDEF404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731" y="4654380"/>
            <a:ext cx="1829707" cy="20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53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1"/>
      <p:bldP spid="10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en-VN" sz="280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694730-F479-C24B-AF71-FA8CE106D836}"/>
              </a:ext>
            </a:extLst>
          </p:cNvPr>
          <p:cNvSpPr/>
          <p:nvPr/>
        </p:nvSpPr>
        <p:spPr>
          <a:xfrm>
            <a:off x="770573" y="3310461"/>
            <a:ext cx="1115555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60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chúng ta có được một tư liệu/bằng chứng lịch sử, chúng ta cần xác định xem nó được tạo ra tại thời điểm xảy ra sự kiện hay sau đó.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i="1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bằng chứng được tạo ra tại thời điểm xảy ra sự kiện gọi là _ _______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i="1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 chứng tạo ra sau khi sự kiện đã xảy ra gọi là_ _ _ _ _ _ _ _ _.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103DE0-D416-EE47-9C1B-0E385540A607}"/>
              </a:ext>
            </a:extLst>
          </p:cNvPr>
          <p:cNvSpPr/>
          <p:nvPr/>
        </p:nvSpPr>
        <p:spPr>
          <a:xfrm>
            <a:off x="886687" y="2618641"/>
            <a:ext cx="10545954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b="1" i="1" u="sng" err="1">
                <a:solidFill>
                  <a:srgbClr val="FF0000"/>
                </a:solidFill>
              </a:rPr>
              <a:t>Hãy điền vào chỗ trống dưới đây: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8D844-AF83-1745-9B4C-48936F3149FB}"/>
              </a:ext>
            </a:extLst>
          </p:cNvPr>
          <p:cNvSpPr/>
          <p:nvPr/>
        </p:nvSpPr>
        <p:spPr>
          <a:xfrm>
            <a:off x="886687" y="1385697"/>
            <a:ext cx="2066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TƯ LIỆU GỐC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8B73C-1816-B448-8C4E-5037138F6119}"/>
              </a:ext>
            </a:extLst>
          </p:cNvPr>
          <p:cNvSpPr txBox="1"/>
          <p:nvPr/>
        </p:nvSpPr>
        <p:spPr>
          <a:xfrm>
            <a:off x="8168639" y="5256848"/>
            <a:ext cx="1750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err="1">
                <a:solidFill>
                  <a:srgbClr val="002060"/>
                </a:solidFill>
              </a:rPr>
              <a:t>Tài liệu lịch sử</a:t>
            </a:r>
            <a:endParaRPr lang="en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999F5-5660-9C42-BEAF-FB0D2F3249FE}"/>
              </a:ext>
            </a:extLst>
          </p:cNvPr>
          <p:cNvSpPr txBox="1"/>
          <p:nvPr/>
        </p:nvSpPr>
        <p:spPr>
          <a:xfrm>
            <a:off x="9862427" y="4668788"/>
            <a:ext cx="1750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 liệu gốc</a:t>
            </a:r>
            <a:endParaRPr lang="en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75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en-VN" sz="280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E8F96-71F6-3547-B09E-0B783BB1EBAC}"/>
              </a:ext>
            </a:extLst>
          </p:cNvPr>
          <p:cNvSpPr txBox="1"/>
          <p:nvPr/>
        </p:nvSpPr>
        <p:spPr>
          <a:xfrm>
            <a:off x="566367" y="1630834"/>
            <a:ext cx="4355254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600" b="1" i="1" u="sng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 dụ về tư liệu gốc</a:t>
            </a:r>
            <a:endParaRPr lang="en-GB" sz="2600" b="1" i="1" u="sng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thư</a:t>
            </a:r>
            <a:endParaRPr lang="en-GB" sz="2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kí</a:t>
            </a:r>
            <a:endParaRPr lang="en-GB" sz="2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ảnh</a:t>
            </a:r>
            <a:endParaRPr lang="en-GB" sz="2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vật bảo tàng</a:t>
            </a:r>
            <a:endParaRPr lang="en-GB" sz="2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trình kiến trúc</a:t>
            </a:r>
            <a:endParaRPr lang="en-GB" sz="2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GB" sz="2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 chí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ghi âm</a:t>
            </a:r>
            <a:endParaRPr lang="en-GB" sz="2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27A40-CD77-6C43-9343-1041F4AE2CE8}"/>
              </a:ext>
            </a:extLst>
          </p:cNvPr>
          <p:cNvSpPr txBox="1"/>
          <p:nvPr/>
        </p:nvSpPr>
        <p:spPr>
          <a:xfrm>
            <a:off x="7295331" y="1555865"/>
            <a:ext cx="4450386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600" b="1" i="1" u="sng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về tài liệu lịch sử</a:t>
            </a:r>
            <a:endParaRPr lang="en-GB" sz="2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lịch sử</a:t>
            </a:r>
            <a:endParaRPr lang="en-GB" sz="2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giáo trình</a:t>
            </a:r>
            <a:endParaRPr lang="en-GB" sz="2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TV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lang="en-GB" sz="2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kịch</a:t>
            </a:r>
            <a:endParaRPr lang="en-GB" sz="2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thuyết</a:t>
            </a:r>
            <a:endParaRPr lang="en-GB" sz="2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</a:t>
            </a:r>
            <a:endParaRPr lang="en-GB" sz="2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4C240-C532-7F49-994F-7F3615D101B4}"/>
              </a:ext>
            </a:extLst>
          </p:cNvPr>
          <p:cNvSpPr txBox="1"/>
          <p:nvPr/>
        </p:nvSpPr>
        <p:spPr>
          <a:xfrm>
            <a:off x="5388395" y="1630834"/>
            <a:ext cx="1440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sử học dựa vào tư liệu gốc để tạo nên các tài liệu lịch sử.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599CC19-C256-2B4A-A598-4A6E62DF1F2A}"/>
              </a:ext>
            </a:extLst>
          </p:cNvPr>
          <p:cNvSpPr/>
          <p:nvPr/>
        </p:nvSpPr>
        <p:spPr>
          <a:xfrm>
            <a:off x="5524096" y="4093046"/>
            <a:ext cx="1168759" cy="115212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718388-DDE8-2344-8278-F1CD6396EA1A}"/>
              </a:ext>
            </a:extLst>
          </p:cNvPr>
          <p:cNvSpPr/>
          <p:nvPr/>
        </p:nvSpPr>
        <p:spPr>
          <a:xfrm>
            <a:off x="1445529" y="1038232"/>
            <a:ext cx="2066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TƯ LIỆU GỐC</a:t>
            </a:r>
          </a:p>
        </p:txBody>
      </p:sp>
    </p:spTree>
    <p:extLst>
      <p:ext uri="{BB962C8B-B14F-4D97-AF65-F5344CB8AC3E}">
        <p14:creationId xmlns:p14="http://schemas.microsoft.com/office/powerpoint/2010/main" val="2621241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  <p:bldP spid="9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AF0737C-9A64-3244-AFBF-42E7B4C266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62571" y="1823498"/>
          <a:ext cx="3666858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6858">
                  <a:extLst>
                    <a:ext uri="{9D8B030D-6E8A-4147-A177-3AD203B41FA5}">
                      <a16:colId xmlns:a16="http://schemas.microsoft.com/office/drawing/2014/main" val="2420828982"/>
                    </a:ext>
                  </a:extLst>
                </a:gridCol>
              </a:tblGrid>
              <a:tr h="436960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a, Những di tích, đồ vật của người xưa còn được giữ lại trong lòng đất hay trên mặt đất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276339151"/>
                  </a:ext>
                </a:extLst>
              </a:tr>
              <a:tr h="209350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803208682"/>
                  </a:ext>
                </a:extLst>
              </a:tr>
              <a:tr h="436960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b, Những bản ghi, sách vở chép tay hay được in, khắc trên giấy, gỗ, đá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337869506"/>
                  </a:ext>
                </a:extLst>
              </a:tr>
              <a:tr h="209350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885959668"/>
                  </a:ext>
                </a:extLst>
              </a:tr>
              <a:tr h="664570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c, Những câu chuyện, những lời mô tả được truyền từ đời này sang đời khác bằng nhiều hinhf thức khác nhau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567749581"/>
                  </a:ext>
                </a:extLst>
              </a:tr>
              <a:tr h="209350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1864528415"/>
                  </a:ext>
                </a:extLst>
              </a:tr>
              <a:tr h="436960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d. Không cho biết chính xác về địa điểm và thời gian, nhưng phần nào phản ánh hiện thực lịch sử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1810156692"/>
                  </a:ext>
                </a:extLst>
              </a:tr>
              <a:tr h="209350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4040497139"/>
                  </a:ext>
                </a:extLst>
              </a:tr>
              <a:tr h="664570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e, Là những tư liệu “câm” nhưng cho biết khá cụ thể và trung thực về đời sống vật chất và phần nào về đời sống tinh thần của người xưa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964980615"/>
                  </a:ext>
                </a:extLst>
              </a:tr>
              <a:tr h="209350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4264653293"/>
                  </a:ext>
                </a:extLst>
              </a:tr>
              <a:tr h="664570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g. Cho biết tương đối đầy đủ về các mặt của cuộc sống, nhưng thường mang ý thức chủ quan của tác giả tư liệu</a:t>
                      </a:r>
                      <a:endParaRPr lang="en-VN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663212261"/>
                  </a:ext>
                </a:extLst>
              </a:tr>
            </a:tbl>
          </a:graphicData>
        </a:graphic>
      </p:graphicFrame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90" y="16749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D69D0-4B84-F74E-B628-CE92C278435C}"/>
              </a:ext>
            </a:extLst>
          </p:cNvPr>
          <p:cNvSpPr/>
          <p:nvPr/>
        </p:nvSpPr>
        <p:spPr>
          <a:xfrm>
            <a:off x="4881429" y="1272113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>
                <a:latin typeface="Times New Roman" panose="02020603050405020304" pitchFamily="18" charset="0"/>
                <a:ea typeface="Times New Roman" panose="02020603050405020304" pitchFamily="18" charset="0"/>
              </a:rPr>
              <a:t>a, Những di tích, đồ vật của người xưa còn được giữ lại trong lòng đất hay trên mặt đất</a:t>
            </a:r>
            <a:r>
              <a:rPr lang="en-VN">
                <a:effectLst/>
              </a:rPr>
              <a:t> </a:t>
            </a:r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DE564-8EFB-D441-98B1-252F5589AD15}"/>
              </a:ext>
            </a:extLst>
          </p:cNvPr>
          <p:cNvSpPr/>
          <p:nvPr/>
        </p:nvSpPr>
        <p:spPr>
          <a:xfrm>
            <a:off x="4881429" y="2176195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>
                <a:latin typeface="Times New Roman" panose="02020603050405020304" pitchFamily="18" charset="0"/>
                <a:ea typeface="Times New Roman" panose="02020603050405020304" pitchFamily="18" charset="0"/>
              </a:rPr>
              <a:t>b, Những bản ghi, sách vở chép tay hay được in, khắc trên giấy, gỗ, đá</a:t>
            </a:r>
            <a:r>
              <a:rPr lang="en-VN">
                <a:effectLst/>
              </a:rPr>
              <a:t> </a:t>
            </a:r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D332BA-42C3-204D-BC13-0EA56EF9D7CD}"/>
              </a:ext>
            </a:extLst>
          </p:cNvPr>
          <p:cNvSpPr/>
          <p:nvPr/>
        </p:nvSpPr>
        <p:spPr>
          <a:xfrm>
            <a:off x="4881429" y="2975368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>
                <a:latin typeface="Times New Roman" panose="02020603050405020304" pitchFamily="18" charset="0"/>
                <a:ea typeface="Times New Roman" panose="02020603050405020304" pitchFamily="18" charset="0"/>
              </a:rPr>
              <a:t>c, Những câu chuyện, những lời mô tả được truyền từ đời này sang đời khác bằng nhiều hinhf thức khác nhau</a:t>
            </a:r>
            <a:r>
              <a:rPr lang="en-VN">
                <a:effectLst/>
              </a:rPr>
              <a:t> </a:t>
            </a:r>
            <a:endParaRPr lang="en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FFB582-61D1-6A4C-962B-005AB1B7088B}"/>
              </a:ext>
            </a:extLst>
          </p:cNvPr>
          <p:cNvSpPr/>
          <p:nvPr/>
        </p:nvSpPr>
        <p:spPr>
          <a:xfrm>
            <a:off x="4881429" y="3774541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>
                <a:latin typeface="Times New Roman" panose="02020603050405020304" pitchFamily="18" charset="0"/>
                <a:ea typeface="Times New Roman" panose="02020603050405020304" pitchFamily="18" charset="0"/>
              </a:rPr>
              <a:t>d. Không cho biết chính xác về địa điểm và thời gian, nhưng phần nào phản ánh hiện thực lịch sử</a:t>
            </a:r>
            <a:r>
              <a:rPr lang="en-VN">
                <a:effectLst/>
              </a:rPr>
              <a:t> </a:t>
            </a:r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5DAE78-495D-374A-BF8C-AE6901FB45BE}"/>
              </a:ext>
            </a:extLst>
          </p:cNvPr>
          <p:cNvSpPr/>
          <p:nvPr/>
        </p:nvSpPr>
        <p:spPr>
          <a:xfrm>
            <a:off x="4907077" y="4603444"/>
            <a:ext cx="6096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>
                <a:latin typeface="Times New Roman" panose="02020603050405020304" pitchFamily="18" charset="0"/>
                <a:ea typeface="Times New Roman" panose="02020603050405020304" pitchFamily="18" charset="0"/>
              </a:rPr>
              <a:t>h, Là những tư liệu “câm” nhưng cho biết khá cụ thể và trung thực về đời sống vật chất và phần nào về đời sống tinh thần của người xưa</a:t>
            </a:r>
            <a:r>
              <a:rPr lang="en-VN">
                <a:effectLst/>
              </a:rPr>
              <a:t> </a:t>
            </a:r>
            <a:endParaRPr lang="en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F13A5D-62C1-BC4B-93C6-676B1E986F1E}"/>
              </a:ext>
            </a:extLst>
          </p:cNvPr>
          <p:cNvSpPr/>
          <p:nvPr/>
        </p:nvSpPr>
        <p:spPr>
          <a:xfrm>
            <a:off x="4907077" y="5709346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>
                <a:latin typeface="Times New Roman" panose="02020603050405020304" pitchFamily="18" charset="0"/>
                <a:ea typeface="Times New Roman" panose="02020603050405020304" pitchFamily="18" charset="0"/>
              </a:rPr>
              <a:t>g. Cho biết tương đối đầy đủ về các mặt của cuộc sống, nhưng thường mang ý thức chủ quan của tác giả tư liệu</a:t>
            </a:r>
            <a:r>
              <a:rPr lang="en-VN">
                <a:effectLst/>
              </a:rPr>
              <a:t> </a:t>
            </a:r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C4634C-8B01-9349-9F49-0AEB32550AF5}"/>
              </a:ext>
            </a:extLst>
          </p:cNvPr>
          <p:cNvSpPr/>
          <p:nvPr/>
        </p:nvSpPr>
        <p:spPr>
          <a:xfrm>
            <a:off x="4109152" y="752566"/>
            <a:ext cx="3845925" cy="385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 thành phiếu học tập sau vào vở</a:t>
            </a:r>
            <a:endParaRPr lang="en-VN" sz="1600">
              <a:effectLst/>
              <a:latin typeface="Times New Roman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79">
            <a:extLst>
              <a:ext uri="{FF2B5EF4-FFF2-40B4-BE49-F238E27FC236}">
                <a16:creationId xmlns:a16="http://schemas.microsoft.com/office/drawing/2014/main" id="{D9C1F540-D5CC-694D-B6EB-256D28B68A88}"/>
              </a:ext>
            </a:extLst>
          </p:cNvPr>
          <p:cNvSpPr txBox="1"/>
          <p:nvPr/>
        </p:nvSpPr>
        <p:spPr>
          <a:xfrm>
            <a:off x="502920" y="2154382"/>
            <a:ext cx="3163938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Tư liệu truyền miệng</a:t>
            </a:r>
            <a:endParaRPr lang="en-VN" sz="2400">
              <a:effectLst/>
              <a:latin typeface="Times New Roman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172">
            <a:extLst>
              <a:ext uri="{FF2B5EF4-FFF2-40B4-BE49-F238E27FC236}">
                <a16:creationId xmlns:a16="http://schemas.microsoft.com/office/drawing/2014/main" id="{FF06F88D-41EC-5E42-B221-6118246D617A}"/>
              </a:ext>
            </a:extLst>
          </p:cNvPr>
          <p:cNvSpPr txBox="1"/>
          <p:nvPr/>
        </p:nvSpPr>
        <p:spPr>
          <a:xfrm>
            <a:off x="502920" y="3335736"/>
            <a:ext cx="3153326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Tư liệu hiện vật</a:t>
            </a:r>
            <a:endParaRPr lang="en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181">
            <a:extLst>
              <a:ext uri="{FF2B5EF4-FFF2-40B4-BE49-F238E27FC236}">
                <a16:creationId xmlns:a16="http://schemas.microsoft.com/office/drawing/2014/main" id="{4E991A6D-A142-FA4F-8E1C-7CB7E3F966A6}"/>
              </a:ext>
            </a:extLst>
          </p:cNvPr>
          <p:cNvSpPr txBox="1"/>
          <p:nvPr/>
        </p:nvSpPr>
        <p:spPr>
          <a:xfrm>
            <a:off x="544934" y="4621285"/>
            <a:ext cx="2990746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 Tư liệu chữ viết</a:t>
            </a:r>
            <a:endParaRPr lang="en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53A9EA-09C6-724F-BCB7-DC3DCBCE7197}"/>
              </a:ext>
            </a:extLst>
          </p:cNvPr>
          <p:cNvCxnSpPr/>
          <p:nvPr/>
        </p:nvCxnSpPr>
        <p:spPr>
          <a:xfrm>
            <a:off x="3697338" y="2379490"/>
            <a:ext cx="1214571" cy="919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43B240-FC25-9E4D-A4F2-4350608C145E}"/>
              </a:ext>
            </a:extLst>
          </p:cNvPr>
          <p:cNvCxnSpPr>
            <a:stCxn id="22" idx="3"/>
          </p:cNvCxnSpPr>
          <p:nvPr/>
        </p:nvCxnSpPr>
        <p:spPr>
          <a:xfrm flipV="1">
            <a:off x="3535680" y="2421827"/>
            <a:ext cx="1345749" cy="24245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185CF8-6E3C-F94E-B9BC-90A5AC5E8D68}"/>
              </a:ext>
            </a:extLst>
          </p:cNvPr>
          <p:cNvCxnSpPr/>
          <p:nvPr/>
        </p:nvCxnSpPr>
        <p:spPr>
          <a:xfrm>
            <a:off x="3655285" y="3536897"/>
            <a:ext cx="1195664" cy="15346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D9A166-1CBC-2345-B70F-5962BF56CBAD}"/>
              </a:ext>
            </a:extLst>
          </p:cNvPr>
          <p:cNvCxnSpPr>
            <a:endCxn id="18" idx="1"/>
          </p:cNvCxnSpPr>
          <p:nvPr/>
        </p:nvCxnSpPr>
        <p:spPr>
          <a:xfrm>
            <a:off x="3543401" y="4820490"/>
            <a:ext cx="1363676" cy="1212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880982D-9A0B-804E-BA4A-6069543AE58F}"/>
              </a:ext>
            </a:extLst>
          </p:cNvPr>
          <p:cNvCxnSpPr>
            <a:stCxn id="20" idx="3"/>
          </p:cNvCxnSpPr>
          <p:nvPr/>
        </p:nvCxnSpPr>
        <p:spPr>
          <a:xfrm>
            <a:off x="3666858" y="2379490"/>
            <a:ext cx="1184091" cy="1680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15327C-C472-F044-935B-2E5C85AA7EF1}"/>
              </a:ext>
            </a:extLst>
          </p:cNvPr>
          <p:cNvCxnSpPr>
            <a:stCxn id="21" idx="3"/>
          </p:cNvCxnSpPr>
          <p:nvPr/>
        </p:nvCxnSpPr>
        <p:spPr>
          <a:xfrm flipV="1">
            <a:off x="3656246" y="1520804"/>
            <a:ext cx="1194703" cy="204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51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FA72DE-C444-D34B-8958-D1A4E664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06" y="2283624"/>
            <a:ext cx="1784467" cy="1406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A9803-2E39-7242-B7ED-733C4A5E8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55" y="943923"/>
            <a:ext cx="1784467" cy="1406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F35C59-CB0E-7248-BBF7-38481A44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50" y="4980260"/>
            <a:ext cx="1784466" cy="1231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69B6C9-6593-3A40-9B23-62CDA7CBC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528" y="3698542"/>
            <a:ext cx="1784465" cy="1359657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40E0128-152C-3D48-9688-E7CF817CBAC4}"/>
              </a:ext>
            </a:extLst>
          </p:cNvPr>
          <p:cNvSpPr/>
          <p:nvPr/>
        </p:nvSpPr>
        <p:spPr>
          <a:xfrm>
            <a:off x="3989793" y="1177665"/>
            <a:ext cx="2175166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/>
              <a:t>Tư liệu truyền miệng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1D29B0-F743-7F4B-AAEE-BC574182A538}"/>
              </a:ext>
            </a:extLst>
          </p:cNvPr>
          <p:cNvSpPr/>
          <p:nvPr/>
        </p:nvSpPr>
        <p:spPr>
          <a:xfrm>
            <a:off x="3989793" y="2350879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</a:t>
            </a:r>
            <a:r>
              <a:rPr lang="en-VN"/>
              <a:t>ư liệu hiện vật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44D506-B670-3E45-BA53-9530ABD80212}"/>
              </a:ext>
            </a:extLst>
          </p:cNvPr>
          <p:cNvSpPr/>
          <p:nvPr/>
        </p:nvSpPr>
        <p:spPr>
          <a:xfrm>
            <a:off x="3989794" y="3605694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</a:t>
            </a:r>
            <a:r>
              <a:rPr lang="en-VN"/>
              <a:t>ư liệu chữ viết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9958785-7568-C247-A8C6-25A8CB1331C0}"/>
              </a:ext>
            </a:extLst>
          </p:cNvPr>
          <p:cNvSpPr/>
          <p:nvPr/>
        </p:nvSpPr>
        <p:spPr>
          <a:xfrm>
            <a:off x="4006732" y="4988544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/>
              <a:t>Tư liệu gốc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82CF03-0E6D-DE4F-A72C-EF308EE8F363}"/>
              </a:ext>
            </a:extLst>
          </p:cNvPr>
          <p:cNvSpPr/>
          <p:nvPr/>
        </p:nvSpPr>
        <p:spPr>
          <a:xfrm>
            <a:off x="7068907" y="1138952"/>
            <a:ext cx="4194522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959795-743D-E442-9526-FBDA9C31E50F}"/>
              </a:ext>
            </a:extLst>
          </p:cNvPr>
          <p:cNvSpPr/>
          <p:nvPr/>
        </p:nvSpPr>
        <p:spPr>
          <a:xfrm>
            <a:off x="7151083" y="2283624"/>
            <a:ext cx="4139738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………………………………………..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5CA826-6E05-EB43-93EB-28950523F6C4}"/>
              </a:ext>
            </a:extLst>
          </p:cNvPr>
          <p:cNvSpPr/>
          <p:nvPr/>
        </p:nvSpPr>
        <p:spPr>
          <a:xfrm>
            <a:off x="7151083" y="4954517"/>
            <a:ext cx="4139738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609660-C23A-9B41-AD5C-271566D29069}"/>
              </a:ext>
            </a:extLst>
          </p:cNvPr>
          <p:cNvSpPr/>
          <p:nvPr/>
        </p:nvSpPr>
        <p:spPr>
          <a:xfrm>
            <a:off x="7123691" y="3579574"/>
            <a:ext cx="4139738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E02227-EF2C-A34D-B836-7B6A2FF3171D}"/>
              </a:ext>
            </a:extLst>
          </p:cNvPr>
          <p:cNvSpPr txBox="1"/>
          <p:nvPr/>
        </p:nvSpPr>
        <p:spPr>
          <a:xfrm>
            <a:off x="1122881" y="535196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tư liệu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CC0011-CE58-A840-A886-E0D9D60EB7AD}"/>
              </a:ext>
            </a:extLst>
          </p:cNvPr>
          <p:cNvSpPr txBox="1"/>
          <p:nvPr/>
        </p:nvSpPr>
        <p:spPr>
          <a:xfrm>
            <a:off x="4321400" y="564584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tư liệu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6E90AA-AD5B-EF40-9D9A-E9DDAE11B4D3}"/>
              </a:ext>
            </a:extLst>
          </p:cNvPr>
          <p:cNvSpPr txBox="1"/>
          <p:nvPr/>
        </p:nvSpPr>
        <p:spPr>
          <a:xfrm>
            <a:off x="7207652" y="595991"/>
            <a:ext cx="408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ưu nhược của từng tư liệu</a:t>
            </a:r>
            <a:endParaRPr lang="en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Graphic 25" descr="Arrow Slight curve">
            <a:extLst>
              <a:ext uri="{FF2B5EF4-FFF2-40B4-BE49-F238E27FC236}">
                <a16:creationId xmlns:a16="http://schemas.microsoft.com/office/drawing/2014/main" id="{580F4C99-621A-9F44-A1F4-E157E7334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8948" y="818676"/>
            <a:ext cx="914400" cy="914400"/>
          </a:xfrm>
          <a:prstGeom prst="rect">
            <a:avLst/>
          </a:prstGeom>
        </p:spPr>
      </p:pic>
      <p:pic>
        <p:nvPicPr>
          <p:cNvPr id="27" name="Graphic 26" descr="Arrow Slight curve">
            <a:extLst>
              <a:ext uri="{FF2B5EF4-FFF2-40B4-BE49-F238E27FC236}">
                <a16:creationId xmlns:a16="http://schemas.microsoft.com/office/drawing/2014/main" id="{03D94B87-1676-7046-A15E-5F94D7722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5998" y="2210989"/>
            <a:ext cx="914400" cy="914400"/>
          </a:xfrm>
          <a:prstGeom prst="rect">
            <a:avLst/>
          </a:prstGeom>
        </p:spPr>
      </p:pic>
      <p:pic>
        <p:nvPicPr>
          <p:cNvPr id="28" name="Graphic 27" descr="Arrow Slight curve">
            <a:extLst>
              <a:ext uri="{FF2B5EF4-FFF2-40B4-BE49-F238E27FC236}">
                <a16:creationId xmlns:a16="http://schemas.microsoft.com/office/drawing/2014/main" id="{F4758AEC-59A4-4C46-AD12-83C2D20C5B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81899" y="3522293"/>
            <a:ext cx="914400" cy="914400"/>
          </a:xfrm>
          <a:prstGeom prst="rect">
            <a:avLst/>
          </a:prstGeom>
        </p:spPr>
      </p:pic>
      <p:pic>
        <p:nvPicPr>
          <p:cNvPr id="29" name="Graphic 28" descr="Arrow Slight curve">
            <a:extLst>
              <a:ext uri="{FF2B5EF4-FFF2-40B4-BE49-F238E27FC236}">
                <a16:creationId xmlns:a16="http://schemas.microsoft.com/office/drawing/2014/main" id="{C416C61C-C532-9A4E-9C17-770139F51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95998" y="4966047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29041D-C58B-DE47-9C27-AAFB325FCB59}"/>
              </a:ext>
            </a:extLst>
          </p:cNvPr>
          <p:cNvSpPr txBox="1"/>
          <p:nvPr/>
        </p:nvSpPr>
        <p:spPr>
          <a:xfrm>
            <a:off x="571500" y="128588"/>
            <a:ext cx="1125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Em hãy nối hình ảnh tư liệu vào loại tư liệu và nhận xét ưu- nhược của từng loại tư liệu</a:t>
            </a:r>
          </a:p>
        </p:txBody>
      </p:sp>
    </p:spTree>
    <p:extLst>
      <p:ext uri="{BB962C8B-B14F-4D97-AF65-F5344CB8AC3E}">
        <p14:creationId xmlns:p14="http://schemas.microsoft.com/office/powerpoint/2010/main" val="275963595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image85.png">
            <a:extLst>
              <a:ext uri="{FF2B5EF4-FFF2-40B4-BE49-F238E27FC236}">
                <a16:creationId xmlns:a16="http://schemas.microsoft.com/office/drawing/2014/main" id="{F050CDE7-2064-0646-ACB6-3D0F82F41D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960120"/>
            <a:ext cx="5501640" cy="518160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941AA73-3247-F34C-9BAB-ACF1CC2350A6}"/>
              </a:ext>
            </a:extLst>
          </p:cNvPr>
          <p:cNvSpPr txBox="1"/>
          <p:nvPr/>
        </p:nvSpPr>
        <p:spPr>
          <a:xfrm>
            <a:off x="6263640" y="160020"/>
            <a:ext cx="6690360" cy="2057400"/>
          </a:xfrm>
          <a:prstGeom prst="cloudCallout">
            <a:avLst/>
          </a:prstGeom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400">
              <a:latin typeface="+mj-lt"/>
            </a:endParaRPr>
          </a:p>
          <a:p>
            <a:r>
              <a:rPr lang="en-VN">
                <a:latin typeface="Times New Roman" panose="02020603050405020304" pitchFamily="18" charset="0"/>
                <a:cs typeface="Times New Roman" panose="02020603050405020304" pitchFamily="18" charset="0"/>
              </a:rPr>
              <a:t>Nêu 3 thông tin mà em tìm hiểu được khi quan sát hiện vật này?</a:t>
            </a:r>
          </a:p>
        </p:txBody>
      </p:sp>
      <p:sp>
        <p:nvSpPr>
          <p:cNvPr id="10" name="Horizontal Scroll 9">
            <a:extLst>
              <a:ext uri="{FF2B5EF4-FFF2-40B4-BE49-F238E27FC236}">
                <a16:creationId xmlns:a16="http://schemas.microsoft.com/office/drawing/2014/main" id="{0CEB18E3-62B1-1842-8ACF-9229F6649ADF}"/>
              </a:ext>
            </a:extLst>
          </p:cNvPr>
          <p:cNvSpPr/>
          <p:nvPr/>
        </p:nvSpPr>
        <p:spPr>
          <a:xfrm>
            <a:off x="5928361" y="1562100"/>
            <a:ext cx="7023977" cy="513588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Bia chủ quyền nằm trong khuôn viên chùa Nam Huyên, còn ở đảo Song Tử Tây, di tích này nằm ngay trên trục đường chính dẫn từ cầu cảng vào khu trung tâm hành chính của xã đảo.</a:t>
            </a:r>
          </a:p>
          <a:p>
            <a:r>
              <a:rPr lang="en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Đây là tấm bia chủ quyền trên quần đảo Trường sa là một trong những dấu tích cổ xưa, được công nhận là di tích lịch sử cấp quốc gia.</a:t>
            </a:r>
          </a:p>
          <a:p>
            <a:r>
              <a:rPr lang="en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Đây là bằng chứng có giá trị quan trọng trong việc khẳng định chủ quyền của Việt Nam tại quần đảo Trường Sa. </a:t>
            </a:r>
          </a:p>
        </p:txBody>
      </p:sp>
    </p:spTree>
    <p:extLst>
      <p:ext uri="{BB962C8B-B14F-4D97-AF65-F5344CB8AC3E}">
        <p14:creationId xmlns:p14="http://schemas.microsoft.com/office/powerpoint/2010/main" val="2616416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/>
      <p:bldP spid="9" grpId="1"/>
      <p:bldP spid="1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C7908-0FDE-BE4C-B8A3-7E4F34FF0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VN"/>
              <a:t>DẶN DÒ: </a:t>
            </a:r>
          </a:p>
          <a:p>
            <a:pPr lvl="0"/>
            <a:r>
              <a:rPr lang="en-VN"/>
              <a:t>Hoàn thiện các bài tập</a:t>
            </a:r>
          </a:p>
          <a:p>
            <a:pPr lvl="0"/>
            <a:r>
              <a:rPr lang="en-VN"/>
              <a:t>Chuẩn bị bài mới: Sưu tầm tờ lịch và nghiên cứu các thông tin trên t</a:t>
            </a:r>
            <a:r>
              <a:rPr lang="vi-VN"/>
              <a:t>ờ </a:t>
            </a:r>
            <a:r>
              <a:rPr lang="en-VN"/>
              <a:t>lịch đó</a:t>
            </a:r>
          </a:p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4883587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en-VN" sz="2800">
              <a:solidFill>
                <a:srgbClr val="F51B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8FABB30-9A3E-CE41-9910-E3063DCDB169}"/>
              </a:ext>
            </a:extLst>
          </p:cNvPr>
          <p:cNvSpPr txBox="1"/>
          <p:nvPr/>
        </p:nvSpPr>
        <p:spPr>
          <a:xfrm>
            <a:off x="824846" y="1709248"/>
            <a:ext cx="10528954" cy="3024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b="1" i="1" u="sng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GB" b="1" i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5000"/>
              </a:lnSpc>
            </a:pPr>
            <a:r>
              <a:rPr lang="en-GB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được các thuật ngữ liên quan đến bằng chứng trong lịch sử.</a:t>
            </a:r>
          </a:p>
          <a:p>
            <a:pPr marL="342900" indent="-342900">
              <a:lnSpc>
                <a:spcPct val="125000"/>
              </a:lnSpc>
            </a:pPr>
            <a:r>
              <a:rPr lang="en-GB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ra các loại bằng chứng/tư liệu khác nhau.</a:t>
            </a:r>
          </a:p>
          <a:p>
            <a:pPr marL="342900" indent="-342900">
              <a:lnSpc>
                <a:spcPct val="125000"/>
              </a:lnSpc>
            </a:pPr>
            <a:r>
              <a:rPr lang="en-GB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bằng chứng, và chỉ ra được sự khác biệt giữa các loại bằng chứng. </a:t>
            </a:r>
          </a:p>
        </p:txBody>
      </p:sp>
    </p:spTree>
    <p:extLst>
      <p:ext uri="{BB962C8B-B14F-4D97-AF65-F5344CB8AC3E}">
        <p14:creationId xmlns:p14="http://schemas.microsoft.com/office/powerpoint/2010/main" val="261387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en-VN" sz="280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39.png">
            <a:extLst>
              <a:ext uri="{FF2B5EF4-FFF2-40B4-BE49-F238E27FC236}">
                <a16:creationId xmlns:a16="http://schemas.microsoft.com/office/drawing/2014/main" id="{950D4D31-11A1-CB49-90A5-1D12E096EB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7276" y="1184295"/>
            <a:ext cx="6400800" cy="48021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66483-47E8-7042-996B-1D75342DD0F4}"/>
              </a:ext>
            </a:extLst>
          </p:cNvPr>
          <p:cNvSpPr txBox="1"/>
          <p:nvPr/>
        </p:nvSpPr>
        <p:spPr>
          <a:xfrm>
            <a:off x="942977" y="6128306"/>
            <a:ext cx="654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>
                <a:latin typeface="Times New Roman" panose="02020603050405020304" pitchFamily="18" charset="0"/>
                <a:cs typeface="Times New Roman" panose="02020603050405020304" pitchFamily="18" charset="0"/>
              </a:rPr>
              <a:t>Mặt trống đồng Ngọc Lũ hiện vật tiêu biểu của nền văn minh Việt cổ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E3C844-E0C0-5845-A371-7501173E1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9070" y="4708526"/>
            <a:ext cx="1669255" cy="141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id="{AC05E712-BAB9-E744-9FDC-617AD6C54563}"/>
              </a:ext>
            </a:extLst>
          </p:cNvPr>
          <p:cNvSpPr/>
          <p:nvPr/>
        </p:nvSpPr>
        <p:spPr>
          <a:xfrm>
            <a:off x="7789070" y="1439883"/>
            <a:ext cx="4402930" cy="274796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>
                <a:solidFill>
                  <a:srgbClr val="1615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000">
                <a:solidFill>
                  <a:srgbClr val="1615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nêu</a:t>
            </a:r>
            <a:r>
              <a:rPr lang="en-VN" sz="2000">
                <a:solidFill>
                  <a:srgbClr val="1615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những hiểu biết của  em về hiện vật, về những điều các em cảm nhận, suy luận được thông qua quan sát hình ảnh này</a:t>
            </a:r>
            <a:r>
              <a:rPr lang="vi-VN" sz="2000">
                <a:solidFill>
                  <a:srgbClr val="1615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000">
              <a:solidFill>
                <a:srgbClr val="1615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1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en-VN" sz="280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BE1CB-C68C-FB41-B28F-D9A2229E5278}"/>
              </a:ext>
            </a:extLst>
          </p:cNvPr>
          <p:cNvSpPr/>
          <p:nvPr/>
        </p:nvSpPr>
        <p:spPr>
          <a:xfrm>
            <a:off x="1009650" y="1825625"/>
            <a:ext cx="10515599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hiểu về quá khứ, các nhà sử học thường tìm kiếm các nguồn thông tin từ các tư liệu từ đó đưa ra các bằng chứng. </a:t>
            </a:r>
          </a:p>
          <a:p>
            <a:pPr marL="457200" indent="-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có được bằng chứng, người ra sẽ tìm được câu trả lời cho vấn đề, tại sao sự kiện lại xảy ra và vì sao nó lại có ý nghĩa quan trọng. </a:t>
            </a:r>
          </a:p>
          <a:p>
            <a:pPr marL="457200" indent="-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nghiên cứu lịch sử, bắt buộc phải dựa vào bằng chứng và các nguồn tư liệu.</a:t>
            </a:r>
          </a:p>
        </p:txBody>
      </p:sp>
    </p:spTree>
    <p:extLst>
      <p:ext uri="{BB962C8B-B14F-4D97-AF65-F5344CB8AC3E}">
        <p14:creationId xmlns:p14="http://schemas.microsoft.com/office/powerpoint/2010/main" val="180614913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3018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en-VN" sz="280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B0685-B96E-AD48-B5EA-9A72773EFED0}"/>
              </a:ext>
            </a:extLst>
          </p:cNvPr>
          <p:cNvSpPr txBox="1"/>
          <p:nvPr/>
        </p:nvSpPr>
        <p:spPr>
          <a:xfrm>
            <a:off x="1234440" y="1295400"/>
            <a:ext cx="252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TƯ LIỆU HIỆN VẬT</a:t>
            </a:r>
          </a:p>
        </p:txBody>
      </p:sp>
      <p:pic>
        <p:nvPicPr>
          <p:cNvPr id="8" name="Picture 2" descr="Hình ảnh Học Thảo Luận Viết Bài Tập Về Nhà Làm Bài Toán, Bé, Phiên, Dễ  Thương miễn phí tải tập tin PNG PSDComment và Vector">
            <a:extLst>
              <a:ext uri="{FF2B5EF4-FFF2-40B4-BE49-F238E27FC236}">
                <a16:creationId xmlns:a16="http://schemas.microsoft.com/office/drawing/2014/main" id="{0C26E160-E4A0-0A4A-807F-E9458D33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191" y="4244023"/>
            <a:ext cx="1920240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F0B99382-70D4-3443-A024-4F27F4669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5673" y="5292081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9B34F1-B692-3748-B6C1-6EE672982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38" y="4101942"/>
            <a:ext cx="3824287" cy="2525870"/>
          </a:xfrm>
          <a:prstGeom prst="rect">
            <a:avLst/>
          </a:prstGeom>
        </p:spPr>
      </p:pic>
      <p:pic>
        <p:nvPicPr>
          <p:cNvPr id="17" name="Content Placeholder 11">
            <a:extLst>
              <a:ext uri="{FF2B5EF4-FFF2-40B4-BE49-F238E27FC236}">
                <a16:creationId xmlns:a16="http://schemas.microsoft.com/office/drawing/2014/main" id="{848A48F0-1819-D146-B8EA-BA0619BB9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47238" y="1739186"/>
            <a:ext cx="3824286" cy="2336800"/>
          </a:xfrm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BE9992C1-EE04-0A46-B46F-8469C7229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0" y="4312072"/>
            <a:ext cx="1920239" cy="1478280"/>
          </a:xfrm>
          <a:prstGeom prst="rect">
            <a:avLst/>
          </a:prstGeom>
        </p:spPr>
      </p:pic>
      <p:sp>
        <p:nvSpPr>
          <p:cNvPr id="19" name="Cloud Callout 18">
            <a:extLst>
              <a:ext uri="{FF2B5EF4-FFF2-40B4-BE49-F238E27FC236}">
                <a16:creationId xmlns:a16="http://schemas.microsoft.com/office/drawing/2014/main" id="{648259EA-C920-6641-AF9C-EDF7754AD94F}"/>
              </a:ext>
            </a:extLst>
          </p:cNvPr>
          <p:cNvSpPr/>
          <p:nvPr/>
        </p:nvSpPr>
        <p:spPr>
          <a:xfrm>
            <a:off x="5762627" y="1183253"/>
            <a:ext cx="6018370" cy="311894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Quan sát các hình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en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hãy :</a:t>
            </a:r>
            <a:endParaRPr lang="en-VN" sz="200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Đọc tên 2 tư liệu này</a:t>
            </a:r>
            <a:endParaRPr lang="en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Cho biết điểm chung của những tư liệu đó là gì</a:t>
            </a:r>
            <a:r>
              <a:rPr lang="en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/>
            <a:r>
              <a:rPr lang="en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Em có hiểu biết gì về tư liệu này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Em hãy lấy thêm một ví dụ minh hoạ?</a:t>
            </a:r>
            <a:endParaRPr lang="en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FEB95C86-F32A-BE48-9625-C0CF46EE1FC2}"/>
              </a:ext>
            </a:extLst>
          </p:cNvPr>
          <p:cNvSpPr/>
          <p:nvPr/>
        </p:nvSpPr>
        <p:spPr>
          <a:xfrm>
            <a:off x="5706488" y="1194172"/>
            <a:ext cx="6018370" cy="311894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>
                <a:latin typeface="+mj-lt"/>
              </a:rPr>
              <a:t>Thảo luận cặp đôi:</a:t>
            </a:r>
            <a:endParaRPr lang="en-VN" sz="2400">
              <a:latin typeface="+mj-lt"/>
            </a:endParaRPr>
          </a:p>
          <a:p>
            <a:pPr algn="just"/>
            <a:r>
              <a:rPr lang="vi-VN" sz="2400">
                <a:latin typeface="+mj-lt"/>
              </a:rPr>
              <a:t>+ Em hãy rút ra khái niệm tư liệu thế nào được gọi là tư liệu hiện vật?</a:t>
            </a:r>
            <a:endParaRPr lang="en-VN" sz="2400">
              <a:latin typeface="+mj-lt"/>
            </a:endParaRPr>
          </a:p>
          <a:p>
            <a:pPr algn="just"/>
            <a:r>
              <a:rPr lang="vi-VN" sz="2400">
                <a:latin typeface="+mj-lt"/>
              </a:rPr>
              <a:t>+ Khi sử dụng tư liệu hiện vật có những ưu - nhược gì?</a:t>
            </a:r>
            <a:endParaRPr lang="en-VN" sz="2400">
              <a:latin typeface="+mj-lt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99D055A-2DA1-3B49-945F-BCE1397DDCCC}"/>
              </a:ext>
            </a:extLst>
          </p:cNvPr>
          <p:cNvSpPr/>
          <p:nvPr/>
        </p:nvSpPr>
        <p:spPr>
          <a:xfrm>
            <a:off x="5762627" y="1198743"/>
            <a:ext cx="6004560" cy="36925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VN" sz="2400" b="1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 liệu hiện vật</a:t>
            </a:r>
            <a:r>
              <a:rPr lang="en-VN" sz="2400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là những di tích, đồ vật của người xưa còn giữ được trong lòng đất hay trên mặt đất</a:t>
            </a:r>
          </a:p>
          <a:p>
            <a:pPr algn="just">
              <a:lnSpc>
                <a:spcPct val="115000"/>
              </a:lnSpc>
            </a:pPr>
            <a:r>
              <a:rPr lang="en-VN" sz="2400" i="1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Ưu điểm</a:t>
            </a:r>
            <a:r>
              <a:rPr lang="en-VN" sz="2400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bổ sung, kiểm tra các tư liệu chữ viết. Dựa vào tư liệu hiện vật có thể dựng lại lịch sử.</a:t>
            </a:r>
          </a:p>
          <a:p>
            <a:pPr algn="just">
              <a:lnSpc>
                <a:spcPct val="115000"/>
              </a:lnSpc>
            </a:pPr>
            <a:r>
              <a:rPr lang="en-VN" sz="2400" i="1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Nhược điểm</a:t>
            </a:r>
            <a:r>
              <a:rPr lang="en-VN" sz="2400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Tư liệu câm, thường không còn nguyên vẹn và đầy đủ.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C68D18-7004-6148-950A-0E5EB07DCF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4972" y="5381093"/>
            <a:ext cx="1377395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3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/>
      <p:bldP spid="19" grpId="1"/>
      <p:bldP spid="20" grpId="2"/>
      <p:bldP spid="21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74" y="0"/>
            <a:ext cx="12162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en-VN" sz="280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05B09-0FD9-1849-827A-F55916960E81}"/>
              </a:ext>
            </a:extLst>
          </p:cNvPr>
          <p:cNvSpPr/>
          <p:nvPr/>
        </p:nvSpPr>
        <p:spPr>
          <a:xfrm>
            <a:off x="1347439" y="1134566"/>
            <a:ext cx="264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TƯ LIỆU CHỮ VIẾT</a:t>
            </a:r>
          </a:p>
        </p:txBody>
      </p:sp>
      <p:pic>
        <p:nvPicPr>
          <p:cNvPr id="5122" name="Picture 2" descr="Đề cương tuyên truyền 50 năm thực hiện Di chúc của Chủ tịch Hồ Chí Minh |  Nhà Văn hóa Thanh niên">
            <a:extLst>
              <a:ext uri="{FF2B5EF4-FFF2-40B4-BE49-F238E27FC236}">
                <a16:creationId xmlns:a16="http://schemas.microsoft.com/office/drawing/2014/main" id="{0A661EB7-0B88-E540-A343-03FB1620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74" y="1494612"/>
            <a:ext cx="7029450" cy="49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 chúc của Bác Hồ được lưu giữ, bảo quản như thế nào?">
            <a:extLst>
              <a:ext uri="{FF2B5EF4-FFF2-40B4-BE49-F238E27FC236}">
                <a16:creationId xmlns:a16="http://schemas.microsoft.com/office/drawing/2014/main" id="{93C533AB-B45D-2646-BCA5-067F1E2D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2241" y="1503898"/>
            <a:ext cx="8461534" cy="49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2728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75" y="0"/>
            <a:ext cx="12162025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en-VN" sz="280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05B09-0FD9-1849-827A-F55916960E81}"/>
              </a:ext>
            </a:extLst>
          </p:cNvPr>
          <p:cNvSpPr/>
          <p:nvPr/>
        </p:nvSpPr>
        <p:spPr>
          <a:xfrm>
            <a:off x="1347439" y="1134566"/>
            <a:ext cx="264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TƯ LIỆU CHỮ VIẾT</a:t>
            </a:r>
          </a:p>
        </p:txBody>
      </p:sp>
      <p:pic>
        <p:nvPicPr>
          <p:cNvPr id="5122" name="Picture 2" descr="Đề cương tuyên truyền 50 năm thực hiện Di chúc của Chủ tịch Hồ Chí Minh |  Nhà Văn hóa Thanh niên">
            <a:extLst>
              <a:ext uri="{FF2B5EF4-FFF2-40B4-BE49-F238E27FC236}">
                <a16:creationId xmlns:a16="http://schemas.microsoft.com/office/drawing/2014/main" id="{0A661EB7-0B88-E540-A343-03FB1620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134" y="1745526"/>
            <a:ext cx="5564536" cy="488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>
            <a:extLst>
              <a:ext uri="{FF2B5EF4-FFF2-40B4-BE49-F238E27FC236}">
                <a16:creationId xmlns:a16="http://schemas.microsoft.com/office/drawing/2014/main" id="{0F677CA7-9AC5-9044-8B61-AD8BDEACE274}"/>
              </a:ext>
            </a:extLst>
          </p:cNvPr>
          <p:cNvSpPr/>
          <p:nvPr/>
        </p:nvSpPr>
        <p:spPr>
          <a:xfrm>
            <a:off x="6569870" y="1414483"/>
            <a:ext cx="4402930" cy="274796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Đoạn tư liệu trên cho em biết thông tin gì? </a:t>
            </a:r>
          </a:p>
          <a:p>
            <a:pPr algn="ctr"/>
            <a:endParaRPr lang="en-VN" sz="200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ình ảnh Học Thảo Luận Viết Bài Tập Về Nhà Làm Bài Toán, Bé, Phiên, Dễ  Thương miễn phí tải tập tin PNG PSDComment và Vector">
            <a:extLst>
              <a:ext uri="{FF2B5EF4-FFF2-40B4-BE49-F238E27FC236}">
                <a16:creationId xmlns:a16="http://schemas.microsoft.com/office/drawing/2014/main" id="{DD0094A5-46D8-134C-B37D-C5941CEEE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788" y="4424364"/>
            <a:ext cx="1561811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1">
            <a:extLst>
              <a:ext uri="{FF2B5EF4-FFF2-40B4-BE49-F238E27FC236}">
                <a16:creationId xmlns:a16="http://schemas.microsoft.com/office/drawing/2014/main" id="{7E14DC90-45F5-1D43-87FF-4BF2EEC47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34" y="1739185"/>
            <a:ext cx="5564535" cy="4882285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5832FB6-0713-9B43-A8CD-3060B856D9D0}"/>
              </a:ext>
            </a:extLst>
          </p:cNvPr>
          <p:cNvSpPr txBox="1"/>
          <p:nvPr/>
        </p:nvSpPr>
        <p:spPr>
          <a:xfrm>
            <a:off x="6559342" y="1443372"/>
            <a:ext cx="4785360" cy="314261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Theo em những tấm bia Tiến sĩ thời xưa ở Văn Miếu (Hà Nội) ghi những thông tin gì? </a:t>
            </a:r>
            <a:endParaRPr lang="en-VN" sz="2400">
              <a:solidFill>
                <a:srgbClr val="1615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E43418E-B0C0-694A-B5FD-8F5344B39090}"/>
              </a:ext>
            </a:extLst>
          </p:cNvPr>
          <p:cNvSpPr txBox="1"/>
          <p:nvPr/>
        </p:nvSpPr>
        <p:spPr>
          <a:xfrm>
            <a:off x="6524655" y="1497606"/>
            <a:ext cx="4785360" cy="314261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Vậy bia tiến sỹ có được xem là tư liệu chữ viết không</a:t>
            </a:r>
            <a:endParaRPr lang="en-VN" sz="240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D52160EF-44CC-2D40-9E2F-570E57EF1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0913" y="4683441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4E0FE7C-8BC0-674D-AE13-3ADA78366AEB}"/>
              </a:ext>
            </a:extLst>
          </p:cNvPr>
          <p:cNvSpPr txBox="1"/>
          <p:nvPr/>
        </p:nvSpPr>
        <p:spPr>
          <a:xfrm>
            <a:off x="6402735" y="1443372"/>
            <a:ext cx="4907280" cy="353885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400">
              <a:latin typeface="+mj-lt"/>
            </a:endParaRPr>
          </a:p>
          <a:p>
            <a:pPr algn="just"/>
            <a:r>
              <a:rPr lang="vi-VN" sz="2400">
                <a:latin typeface="+mj-lt"/>
              </a:rPr>
              <a:t> Em hãy rút ra khái niệm tư liệu “tư liệu chữ viết”</a:t>
            </a:r>
            <a:endParaRPr lang="en-VN" sz="2400">
              <a:latin typeface="+mj-lt"/>
            </a:endParaRPr>
          </a:p>
          <a:p>
            <a:pPr algn="just"/>
            <a:r>
              <a:rPr lang="vi-VN" sz="2400">
                <a:latin typeface="+mj-lt"/>
              </a:rPr>
              <a:t>Khi sử dụng tư liệu chữ viết có những ưu - nhược gì?</a:t>
            </a:r>
            <a:endParaRPr lang="en-VN" sz="2400">
              <a:latin typeface="+mj-lt"/>
            </a:endParaRPr>
          </a:p>
          <a:p>
            <a:pPr algn="just"/>
            <a:endParaRPr lang="en-VN" sz="240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62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/>
      <p:bldP spid="9" grpId="1"/>
      <p:bldP spid="12" grpId="2" uiExpand="1"/>
      <p:bldP spid="12" grpId="3"/>
      <p:bldP spid="13" grpId="4" uiExpand="1"/>
      <p:bldP spid="13" grpId="5"/>
      <p:bldP spid="15" grpId="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en-VN" sz="280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>
            <a:extLst>
              <a:ext uri="{FF2B5EF4-FFF2-40B4-BE49-F238E27FC236}">
                <a16:creationId xmlns:a16="http://schemas.microsoft.com/office/drawing/2014/main" id="{2EDFE152-8FC8-1445-9D88-7527C5B61100}"/>
              </a:ext>
            </a:extLst>
          </p:cNvPr>
          <p:cNvSpPr/>
          <p:nvPr/>
        </p:nvSpPr>
        <p:spPr>
          <a:xfrm>
            <a:off x="1600200" y="1184296"/>
            <a:ext cx="9921240" cy="499266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Tư liệu chữ viết</a:t>
            </a:r>
            <a:r>
              <a:rPr lang="en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 là những bản ghi, sách vở chép tay hay được in, khắc bằng chữ viết, gọi chung là tư liệu chữ viết.</a:t>
            </a:r>
          </a:p>
          <a:p>
            <a:pPr algn="just"/>
            <a:r>
              <a:rPr lang="en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Ưu điểm</a:t>
            </a:r>
            <a:r>
              <a:rPr lang="en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 Dựa vào tư liệu viết thì rất rõ ràng, chính xác.</a:t>
            </a:r>
          </a:p>
          <a:p>
            <a:pPr algn="just"/>
            <a:r>
              <a:rPr lang="en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Nhược điểm</a:t>
            </a:r>
            <a:r>
              <a:rPr lang="en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Không có tư liệu viết vào thời kỳ khi chưa có chữ viết, Nếu viết trên giấy thì khó bảo quản được nguyên vẹn với thời gian dài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3A8534-76AA-D748-9B07-8980D9593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6" y="1690688"/>
            <a:ext cx="1245870" cy="10287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396902-9BDD-1848-9839-D202465BA5A5}"/>
              </a:ext>
            </a:extLst>
          </p:cNvPr>
          <p:cNvSpPr/>
          <p:nvPr/>
        </p:nvSpPr>
        <p:spPr>
          <a:xfrm>
            <a:off x="1576390" y="1340147"/>
            <a:ext cx="264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TƯ LIỆU CHỮ VIẾT</a:t>
            </a:r>
          </a:p>
        </p:txBody>
      </p:sp>
    </p:spTree>
    <p:extLst>
      <p:ext uri="{BB962C8B-B14F-4D97-AF65-F5344CB8AC3E}">
        <p14:creationId xmlns:p14="http://schemas.microsoft.com/office/powerpoint/2010/main" val="139010843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en-VN" sz="280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241B3D-B7FC-B642-B723-F14E558C4E81}"/>
              </a:ext>
            </a:extLst>
          </p:cNvPr>
          <p:cNvSpPr/>
          <p:nvPr/>
        </p:nvSpPr>
        <p:spPr>
          <a:xfrm>
            <a:off x="1293738" y="1364754"/>
            <a:ext cx="3419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b="1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TƯ LIỆU TRUYỀN MIỆNG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895043-EEC3-6446-ADBE-2E54DD1992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869023"/>
            <a:ext cx="7162800" cy="4307939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C33CFBA-8C8E-8C41-B7E1-25E69FA22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40" y="5039202"/>
            <a:ext cx="1920239" cy="147828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30ECD9-12A6-BB4C-A58B-1D0251E29DB6}"/>
              </a:ext>
            </a:extLst>
          </p:cNvPr>
          <p:cNvSpPr txBox="1"/>
          <p:nvPr/>
        </p:nvSpPr>
        <p:spPr>
          <a:xfrm>
            <a:off x="8168640" y="1810385"/>
            <a:ext cx="4023360" cy="288829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400">
              <a:latin typeface="+mj-lt"/>
            </a:endParaRPr>
          </a:p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2 bức tranh trên, hai bức tranh này giúp em liên tưởng đến truyền thuyết nào?</a:t>
            </a:r>
            <a:endParaRPr lang="en-VN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VN" sz="240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CE0DCD9-8F76-384D-9EC7-634861A64456}"/>
              </a:ext>
            </a:extLst>
          </p:cNvPr>
          <p:cNvSpPr txBox="1"/>
          <p:nvPr/>
        </p:nvSpPr>
        <p:spPr>
          <a:xfrm>
            <a:off x="5920740" y="1549420"/>
            <a:ext cx="6690360" cy="3538855"/>
          </a:xfrm>
          <a:prstGeom prst="cloudCallout">
            <a:avLst/>
          </a:prstGeom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40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vi-VN">
                <a:solidFill>
                  <a:srgbClr val="1615C0"/>
                </a:solidFill>
                <a:latin typeface="+mj-lt"/>
              </a:rPr>
              <a:t>THẢO LUẬN NHÓM TÓM TẮT TRUYỆN(5phút)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vi-VN">
                <a:latin typeface="+mj-lt"/>
              </a:rPr>
              <a:t> Nhóm 1,2 chuyện Thánh Gióng; nhóm 3,4 chuyện Con rồng cháu tiên)</a:t>
            </a:r>
            <a:r>
              <a:rPr lang="en-VN" sz="2400">
                <a:latin typeface="+mj-lt"/>
              </a:rPr>
              <a:t> </a:t>
            </a:r>
            <a:endParaRPr lang="en-VN" sz="2400">
              <a:solidFill>
                <a:srgbClr val="1615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1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5A71CD80-3505-9441-8C86-C3B0CE1B2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9150" y="5293380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E49FFBC-E06B-0942-B154-98D08DE2F2B4}"/>
              </a:ext>
            </a:extLst>
          </p:cNvPr>
          <p:cNvSpPr txBox="1"/>
          <p:nvPr/>
        </p:nvSpPr>
        <p:spPr>
          <a:xfrm>
            <a:off x="5957177" y="1539082"/>
            <a:ext cx="6690360" cy="3538855"/>
          </a:xfrm>
          <a:prstGeom prst="cloudCallout">
            <a:avLst/>
          </a:prstGeom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40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vi-VN">
                <a:solidFill>
                  <a:srgbClr val="1615C0"/>
                </a:solidFill>
                <a:latin typeface="+mj-lt"/>
              </a:rPr>
              <a:t>THẢO LUẬN NHÓM TÓM TẮT TRUYỆN(5phút)</a:t>
            </a:r>
          </a:p>
          <a:p>
            <a:r>
              <a:rPr lang="vi-VN" sz="2400">
                <a:latin typeface="+mj-lt"/>
              </a:rPr>
              <a:t>Qua 2 câu chuyện các em hãy chỉ ra các yếu tố mang tình chất lịch sử thông qua mỗi câu chuyện truyền thuyết đó?</a:t>
            </a:r>
            <a:endParaRPr lang="en-VN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1363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/>
      <p:bldP spid="9" grpId="1"/>
      <p:bldP spid="10" grpId="2" uiExpand="1"/>
      <p:bldP spid="10" grpId="3"/>
      <p:bldP spid="12" grpId="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129</Paragraphs>
  <Slides>19</Slides>
  <Notes>0</Notes>
  <TotalTime>253</TotalTime>
  <HiddenSlides>0</HiddenSlides>
  <MMClips>2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7">
      <vt:lpstr>Arial</vt:lpstr>
      <vt:lpstr>Calibri Light</vt:lpstr>
      <vt:lpstr>Calibri</vt:lpstr>
      <vt:lpstr>APPLE CHANCERY</vt:lpstr>
      <vt:lpstr>Apple Chancery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Microsoft Office User</dc:creator>
  <cp:lastModifiedBy>Microsoft Office User</cp:lastModifiedBy>
  <cp:revision>20</cp:revision>
  <dcterms:created xsi:type="dcterms:W3CDTF">2021-07-10T01:00:13Z</dcterms:created>
  <dcterms:modified xsi:type="dcterms:W3CDTF">2024-12-20T10:01:14Z</dcterms:modified>
</cp:coreProperties>
</file>