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9"/>
  </p:notesMasterIdLst>
  <p:sldIdLst>
    <p:sldId id="677" r:id="rId3"/>
    <p:sldId id="900" r:id="rId4"/>
    <p:sldId id="673" r:id="rId5"/>
    <p:sldId id="745" r:id="rId6"/>
    <p:sldId id="656" r:id="rId7"/>
    <p:sldId id="742" r:id="rId8"/>
    <p:sldId id="436" r:id="rId9"/>
    <p:sldId id="700" r:id="rId10"/>
    <p:sldId id="701" r:id="rId11"/>
    <p:sldId id="702" r:id="rId12"/>
    <p:sldId id="753" r:id="rId13"/>
    <p:sldId id="809" r:id="rId14"/>
    <p:sldId id="754" r:id="rId15"/>
    <p:sldId id="1000" r:id="rId16"/>
    <p:sldId id="781" r:id="rId17"/>
    <p:sldId id="775" r:id="rId18"/>
    <p:sldId id="776" r:id="rId19"/>
    <p:sldId id="765" r:id="rId20"/>
    <p:sldId id="780" r:id="rId21"/>
    <p:sldId id="783" r:id="rId22"/>
    <p:sldId id="785" r:id="rId23"/>
    <p:sldId id="786" r:id="rId24"/>
    <p:sldId id="787" r:id="rId25"/>
    <p:sldId id="790" r:id="rId26"/>
    <p:sldId id="789" r:id="rId27"/>
    <p:sldId id="791" r:id="rId28"/>
    <p:sldId id="788" r:id="rId29"/>
    <p:sldId id="811" r:id="rId30"/>
    <p:sldId id="793" r:id="rId31"/>
    <p:sldId id="794" r:id="rId32"/>
    <p:sldId id="795" r:id="rId33"/>
    <p:sldId id="797" r:id="rId34"/>
    <p:sldId id="796" r:id="rId35"/>
    <p:sldId id="800" r:id="rId36"/>
    <p:sldId id="801" r:id="rId37"/>
    <p:sldId id="803" r:id="rId38"/>
    <p:sldId id="802" r:id="rId39"/>
    <p:sldId id="804" r:id="rId40"/>
    <p:sldId id="805" r:id="rId41"/>
    <p:sldId id="806" r:id="rId42"/>
    <p:sldId id="902" r:id="rId43"/>
    <p:sldId id="799" r:id="rId44"/>
    <p:sldId id="808" r:id="rId45"/>
    <p:sldId id="895" r:id="rId46"/>
    <p:sldId id="1002" r:id="rId47"/>
    <p:sldId id="68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Chau" initials="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4CE"/>
    <a:srgbClr val="26B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290D8-BA53-4F33-9949-90E24A5490AB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C33C3-6B79-4716-A39C-81820F350D4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366A6-7034-457A-9A98-7A2A8FC91E2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E30AA-8E29-478F-BE7D-483982296FF8}" type="datetime2">
              <a:rPr lang="en-US"/>
              <a:t>Thursday, February 15,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719B8-5B87-4403-8C29-A942A3D41B9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3B5D7-4CC8-4FAB-A094-F78E4155A51F}" type="datetime2">
              <a:rPr lang="en-US"/>
              <a:t>Thursday, February 15,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3AF4B-2DD2-46EE-BD55-901025DD6D4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/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6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6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6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p:transition spd="slow"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AE90E-028D-4414-88FA-F7E98738CFC5}" type="datetime2">
              <a:rPr lang="en-US"/>
              <a:t>Thursday, February 15,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F1F7A-4504-4F5E-9366-D5E6A7B419E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AE90E-028D-4414-88FA-F7E98738CFC5}" type="datetime2">
              <a:rPr lang="en-US"/>
              <a:t>Thursday, February 15,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F1F7A-4504-4F5E-9366-D5E6A7B419E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87903-5432-4800-AA39-CED3F92B48BA}" type="datetime2">
              <a:rPr lang="en-US"/>
              <a:t>Thursday, February 15,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71BF4-D6CA-4D4B-ACBA-2D434C26EC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B587E-3DE8-46FF-9A79-DC369229D869}" type="datetime2">
              <a:rPr lang="en-US"/>
              <a:t>Thursday, February 15, 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B3959-CDA8-4E3A-A049-4486E51D020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D72DB-39A6-4D65-872D-152698C7CA1E}" type="datetime2">
              <a:rPr lang="en-US"/>
              <a:t>Thursday, February 15, 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CEF6B-6702-48BB-80E8-1A05B2AAAAD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A551A-E823-470C-B823-38180A77A429}" type="datetime2">
              <a:rPr lang="en-US"/>
              <a:t>Thursday, February 15, 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4EA35-91AE-4DF6-AB46-E3280398086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D6224-377B-412F-A0A0-E4061634CBEB}" type="datetime2">
              <a:rPr lang="en-US"/>
              <a:t>Thursday, February 15, 2024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31840-EBD9-4160-9828-3127FD9BD19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F4197-04F8-4A41-8EF6-0B07B3D4FCCE}" type="datetime2">
              <a:rPr lang="en-US"/>
              <a:t>Thursday, February 15, 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D8E3B-1805-45C1-AFF3-C87E2F96217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8F189-A391-4014-8D14-F3AED8387F20}" type="datetime2">
              <a:rPr lang="en-US"/>
              <a:t>Thursday, February 15, 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A7EEF-D3C6-4689-8C03-7BF61EB135F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11" Type="http://schemas.openxmlformats.org/officeDocument/2006/relationships/image" Target="../media/image4.GIF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D8156B-6B6C-4A2C-AC0B-052AD93216B7}" type="datetime2">
              <a:rPr lang="en-US"/>
              <a:t>Thursday, February 15,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E4E3B00-4A65-4177-A9A9-A7B680614834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5pPr>
      <a:lvl6pPr marL="6096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6pPr>
      <a:lvl7pPr marL="12192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7pPr>
      <a:lvl8pPr marL="18288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8pPr>
      <a:lvl9pPr marL="24384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6840" y="349250"/>
            <a:ext cx="6147435" cy="40830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 xem thước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Việt Nam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 những phút giây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Hồ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7740650" y="258445"/>
            <a:ext cx="4451350" cy="426466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Sau đó,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ghi lại vào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phiếu E</a:t>
            </a:r>
            <a:r>
              <a:rPr lang="en-US" sz="3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m học tập theo Gương Bác Hồ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cảm xúc của em về Bác.</a:t>
            </a:r>
            <a:endParaRPr lang="en-US" sz="3000"/>
          </a:p>
        </p:txBody>
      </p:sp>
      <p:sp>
        <p:nvSpPr>
          <p:cNvPr id="6" name="Right Arrow 5"/>
          <p:cNvSpPr/>
          <p:nvPr/>
        </p:nvSpPr>
        <p:spPr>
          <a:xfrm>
            <a:off x="6529070" y="2085975"/>
            <a:ext cx="644525" cy="48577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0" y="-32056"/>
            <a:ext cx="12276467" cy="6890056"/>
            <a:chOff x="-38706" y="6044"/>
            <a:chExt cx="12280908" cy="6890056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52"/>
            <a:stretch>
              <a:fillRect/>
            </a:stretch>
          </p:blipFill>
          <p:spPr>
            <a:xfrm>
              <a:off x="-30950" y="6044"/>
              <a:ext cx="12222950" cy="6890056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08489">
              <a:off x="-29147" y="5323022"/>
              <a:ext cx="695848" cy="71496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826771" y="5342113"/>
              <a:ext cx="644209" cy="67678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99010">
              <a:off x="5418553" y="5393980"/>
              <a:ext cx="644209" cy="67678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2252">
              <a:off x="6051538" y="5280415"/>
              <a:ext cx="644209" cy="676781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75066">
              <a:off x="9070774" y="5153849"/>
              <a:ext cx="644209" cy="676781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2252">
              <a:off x="8337102" y="5323632"/>
              <a:ext cx="644209" cy="67678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75066">
              <a:off x="9946610" y="5316096"/>
              <a:ext cx="644209" cy="67678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75066">
              <a:off x="11581707" y="5413713"/>
              <a:ext cx="644209" cy="67678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2252">
              <a:off x="642803" y="5417133"/>
              <a:ext cx="644209" cy="67678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1456659" y="-132320"/>
            <a:ext cx="14672930" cy="2299161"/>
            <a:chOff x="-940967" y="91953"/>
            <a:chExt cx="13363505" cy="2299161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" b="4759"/>
            <a:stretch>
              <a:fillRect/>
            </a:stretch>
          </p:blipFill>
          <p:spPr>
            <a:xfrm>
              <a:off x="-940967" y="91953"/>
              <a:ext cx="13363505" cy="2299161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1451874" y="763050"/>
              <a:ext cx="8577822" cy="9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400"/>
              <a:r>
                <a:rPr lang="vi-VN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>Câu </a:t>
              </a:r>
              <a:r>
                <a:rPr 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>4</a:t>
              </a:r>
              <a:r>
                <a:rPr lang="vi-VN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gieo</a:t>
              </a:r>
              <a:r>
                <a:rPr 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vần</a:t>
              </a:r>
              <a:r>
                <a:rPr 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ngắt</a:t>
              </a:r>
              <a:r>
                <a:rPr 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nhịp</a:t>
              </a:r>
              <a:r>
                <a:rPr 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trong</a:t>
              </a:r>
              <a:r>
                <a:rPr 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Bài</a:t>
              </a:r>
              <a:r>
                <a:rPr 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thơ</a:t>
              </a:r>
              <a:r>
                <a:rPr 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Đêm</a:t>
              </a:r>
              <a:r>
                <a:rPr lang="en-US" sz="2800" b="1" i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 nay </a:t>
              </a:r>
              <a:r>
                <a:rPr lang="en-US" sz="2800" b="1" i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Bác</a:t>
              </a:r>
              <a:r>
                <a:rPr lang="en-US" sz="2800" b="1" i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2800" b="1" i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ngủ</a:t>
              </a:r>
              <a:r>
                <a:rPr 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chủ</a:t>
              </a:r>
              <a:r>
                <a:rPr 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yếu</a:t>
              </a:r>
              <a:r>
                <a:rPr 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9" name="Rounded Rectangle 19"/>
          <p:cNvSpPr/>
          <p:nvPr/>
        </p:nvSpPr>
        <p:spPr>
          <a:xfrm>
            <a:off x="762081" y="2232246"/>
            <a:ext cx="4996665" cy="14465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v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cách,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2/2/2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2239" y="4092580"/>
            <a:ext cx="4763760" cy="17092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v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3/2, 2/3</a:t>
            </a:r>
          </a:p>
          <a:p>
            <a:pPr algn="just"/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19"/>
          <p:cNvSpPr/>
          <p:nvPr/>
        </p:nvSpPr>
        <p:spPr>
          <a:xfrm>
            <a:off x="6818715" y="2154075"/>
            <a:ext cx="4996665" cy="16018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0" y="4102812"/>
            <a:ext cx="804742" cy="793580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3" name="Rounded Rectangle 19"/>
          <p:cNvSpPr/>
          <p:nvPr/>
        </p:nvSpPr>
        <p:spPr>
          <a:xfrm>
            <a:off x="6818715" y="4200045"/>
            <a:ext cx="4996665" cy="16018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v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4/4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bldLvl="0" animBg="1"/>
      <p:bldP spid="22" grpId="1" animBg="1"/>
      <p:bldP spid="3" grpId="0" bldLvl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765" y="386080"/>
            <a:ext cx="11866880" cy="2510790"/>
            <a:chOff x="256" y="608"/>
            <a:chExt cx="18688" cy="3954"/>
          </a:xfrm>
        </p:grpSpPr>
        <p:sp>
          <p:nvSpPr>
            <p:cNvPr id="3" name="TextBox 2"/>
            <p:cNvSpPr txBox="1"/>
            <p:nvPr/>
          </p:nvSpPr>
          <p:spPr>
            <a:xfrm>
              <a:off x="304" y="2576"/>
              <a:ext cx="17264" cy="1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yếu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miêu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tả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6" y="608"/>
              <a:ext cx="18336" cy="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trải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endPara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6" y="1527"/>
              <a:ext cx="18688" cy="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endPara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84480" y="3022600"/>
            <a:ext cx="786701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tài, chủ đề, ý nghĩa của bài thơ </a:t>
            </a:r>
            <a:endParaRPr lang="en-US" sz="3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360" y="282635"/>
            <a:ext cx="11531600" cy="6339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/>
            <a:r>
              <a:rPr lang="en-US" sz="38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THẢO LUẬN CẶP ĐÔI</a:t>
            </a:r>
          </a:p>
          <a:p>
            <a:pPr algn="ctr" eaLnBrk="0" fontAlgn="base" hangingPunct="0"/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 lời các câu hỏi sau:</a:t>
            </a:r>
            <a:endParaRPr lang="en-US" sz="38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/>
            <a:endParaRPr lang="en-US" sz="3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/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30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gì?</a:t>
            </a:r>
          </a:p>
          <a:p>
            <a:pPr algn="just" eaLnBrk="0" fontAlgn="base" hangingPunct="0"/>
            <a:r>
              <a:rPr lang="en-US" sz="2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……………………………………………………………………..........................................................</a:t>
            </a:r>
          </a:p>
          <a:p>
            <a:pPr algn="just" eaLnBrk="0" fontAlgn="base" hangingPunct="0"/>
            <a:r>
              <a:rPr lang="en-US" sz="2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………………………………………………………………………………………………………..…</a:t>
            </a:r>
            <a:endParaRPr lang="en-US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/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Bài thơ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đề cập tới một tình cảm chủ yếu nào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algn="just" eaLnBrk="0" fontAlgn="base" hangingPunct="0"/>
            <a:r>
              <a:rPr lang="en-US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………………………………………………………………………….....................................................................................</a:t>
            </a:r>
          </a:p>
          <a:p>
            <a:pPr algn="just" eaLnBrk="0" fontAlgn="base" hangingPunct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………………………………………………………………………………………………………………………………….</a:t>
            </a:r>
          </a:p>
          <a:p>
            <a:pPr algn="just" eaLnBrk="0" fontAlgn="base" hangingPunct="0"/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Qua bài thơ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nhà thơ Minh Huệ muốn khẳng định và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 ca điều gì?</a:t>
            </a:r>
            <a:r>
              <a:rPr lang="en-US" sz="300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  <a:p>
            <a:pPr algn="just" eaLnBrk="0" fontAlgn="base" hangingPunct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4288" y="1543329"/>
            <a:ext cx="9523424" cy="34150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vài nhóm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360" y="282635"/>
            <a:ext cx="11531600" cy="6339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/>
            <a:r>
              <a:rPr lang="en-US" sz="38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THẢO LUẬN CẶP ĐÔI</a:t>
            </a:r>
          </a:p>
          <a:p>
            <a:pPr algn="ctr" eaLnBrk="0" fontAlgn="base" hangingPunct="0"/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 lời các câu hỏi sau:</a:t>
            </a:r>
            <a:endParaRPr lang="en-US" sz="38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/>
            <a:endParaRPr lang="en-US" sz="3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/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30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gì?</a:t>
            </a:r>
          </a:p>
          <a:p>
            <a:pPr algn="just" eaLnBrk="0" fontAlgn="base" hangingPunct="0"/>
            <a:r>
              <a:rPr lang="en-US" sz="2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……………………………………………………………………..........................................................</a:t>
            </a:r>
          </a:p>
          <a:p>
            <a:pPr algn="just" eaLnBrk="0" fontAlgn="base" hangingPunct="0"/>
            <a:r>
              <a:rPr lang="en-US" sz="2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………………………………………………………………………………………………………..…</a:t>
            </a:r>
            <a:endParaRPr lang="en-US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/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Bài thơ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đề cập tới một tình cảm chủ yếu nào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algn="just" eaLnBrk="0" fontAlgn="base" hangingPunct="0"/>
            <a:r>
              <a:rPr lang="en-US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………………………………………………………………………….....................................................................................</a:t>
            </a:r>
          </a:p>
          <a:p>
            <a:pPr algn="just" eaLnBrk="0" fontAlgn="base" hangingPunct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………………………………………………………………………………………………………………………………….</a:t>
            </a:r>
          </a:p>
          <a:p>
            <a:pPr algn="just" eaLnBrk="0" fontAlgn="base" hangingPunct="0"/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Qua bài thơ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30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nhà thơ Minh Huệ muốn khẳng định và </a:t>
            </a:r>
            <a:r>
              <a:rPr lang="en-US" sz="30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 ca điều gì?</a:t>
            </a:r>
            <a:r>
              <a:rPr lang="en-US" sz="300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  <a:p>
            <a:pPr algn="just" eaLnBrk="0" fontAlgn="base" hangingPunct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2160" y="1879600"/>
            <a:ext cx="1003808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5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4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endParaRPr lang="en-US" sz="4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1818640"/>
            <a:ext cx="1847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07135" y="1259840"/>
            <a:ext cx="4411345" cy="33731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 bài thơ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Arrow: Right 4"/>
          <p:cNvSpPr/>
          <p:nvPr/>
        </p:nvSpPr>
        <p:spPr>
          <a:xfrm>
            <a:off x="5963920" y="2476500"/>
            <a:ext cx="2204720" cy="12700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514080" y="1818640"/>
            <a:ext cx="2915920" cy="25857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4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6853" y="4064002"/>
            <a:ext cx="3717314" cy="20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637155" y="777240"/>
            <a:ext cx="5708015" cy="5303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 thơ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1588" y="593471"/>
            <a:ext cx="12193237" cy="5660865"/>
            <a:chOff x="1588" y="24511"/>
            <a:chExt cx="12193237" cy="5660865"/>
          </a:xfrm>
        </p:grpSpPr>
        <p:sp>
          <p:nvSpPr>
            <p:cNvPr id="2" name="TextBox 1"/>
            <p:cNvSpPr txBox="1"/>
            <p:nvPr/>
          </p:nvSpPr>
          <p:spPr>
            <a:xfrm>
              <a:off x="1588" y="24511"/>
              <a:ext cx="3070569" cy="56477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dậy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khuya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lắm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rồi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vẫn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ngồi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Đêm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nay </a:t>
              </a: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b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Lặng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yên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bên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bếp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lửa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Vẻ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trầm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ngâm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Ngoài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mưa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lâm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thâm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lều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xơ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xác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nhìn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nhìn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thương</a:t>
              </a:r>
              <a:b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Cha </a:t>
              </a: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mái</a:t>
              </a:r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tóc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Đốt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lửa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nằm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Rồi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dém</a:t>
              </a:r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chăn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Sợ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cháu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giật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thột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chân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nhẹ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nhàng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84175" y="37676"/>
              <a:ext cx="3012363" cy="56477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mơ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nằm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Bóng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cao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lồng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lộng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Ấm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ngọn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lửa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Thổn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nỗi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lòng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Thầm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ơi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!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chưa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lắm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cứ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ngon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giặc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Vâng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nhắm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mắt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bụng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vẫn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bồn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chồn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endPara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nằm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lo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ốm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Lòng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cứ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bề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bộn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vẫn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hoài</a:t>
              </a:r>
              <a:endPara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15929" y="89941"/>
              <a:ext cx="2855269" cy="553972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dịch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Rừng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lắm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dốc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lắm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ụ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Đêm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nay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sức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! </a:t>
              </a:r>
            </a:p>
            <a:p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Lần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dậy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hốt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hoảng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giật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vẫn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ngồi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ninh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Chòm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râu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phăng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phắc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vội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nằng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nặc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ơi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!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sắp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mất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rồi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ơi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!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cứ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ngon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giặc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lòng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990589" y="828646"/>
              <a:ext cx="3204236" cy="477053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thương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đoàn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Đêm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nay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ngoài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rừng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Rải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lá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chiếu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áo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phủ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chăn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mưa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lâm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thâm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khỏi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ướt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!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thương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ruột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mau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mau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nhìn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nhìn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ngọn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lửa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Lòng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sướng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mênh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mông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luôn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endPara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-5932" y="1184925"/>
            <a:ext cx="12292126" cy="5029087"/>
            <a:chOff x="-5932" y="615965"/>
            <a:chExt cx="12292126" cy="5029087"/>
          </a:xfrm>
        </p:grpSpPr>
        <p:sp>
          <p:nvSpPr>
            <p:cNvPr id="57" name="TextBox 56"/>
            <p:cNvSpPr txBox="1"/>
            <p:nvPr/>
          </p:nvSpPr>
          <p:spPr>
            <a:xfrm>
              <a:off x="812801" y="615965"/>
              <a:ext cx="1981200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vẫn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ngồi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77610" y="897036"/>
              <a:ext cx="2905760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9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02641" y="1769561"/>
              <a:ext cx="2509520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trầm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ngâm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0" y="3514611"/>
              <a:ext cx="3108569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19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Cha </a:t>
              </a:r>
              <a:r>
                <a:rPr lang="en-US" sz="19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mái</a:t>
              </a:r>
              <a:r>
                <a:rPr lang="en-US" sz="19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tóc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bạc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1641" y="4376976"/>
              <a:ext cx="3291840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19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dém</a:t>
              </a:r>
              <a:r>
                <a:rPr lang="en-US" sz="19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chăn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5932" y="5245825"/>
              <a:ext cx="3108569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nhón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chân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nhẹ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nhàng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082317" y="626125"/>
              <a:ext cx="3012363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Bóng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cao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lồng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lộng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088540" y="2053387"/>
              <a:ext cx="3116189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ơi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!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chưa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b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lạnh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lắm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083383" y="2934963"/>
              <a:ext cx="3012363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cứ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ngon</a:t>
              </a:r>
              <a:b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giặc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385820" y="5260331"/>
              <a:ext cx="2506980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vẫn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hoài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14071" y="714835"/>
              <a:ext cx="3012363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Đêm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nay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115000" y="2011234"/>
              <a:ext cx="347218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vẫn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ngồi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đinh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ninh</a:t>
              </a:r>
              <a:b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Chòm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râu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im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phăng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phắc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115928" y="3170530"/>
              <a:ext cx="2855269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Mời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ơi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!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112384" y="3752716"/>
              <a:ext cx="2615056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ơi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!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Mời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4786" y="4334902"/>
              <a:ext cx="2846251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cứ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ngon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118716" y="4907271"/>
              <a:ext cx="2852481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b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lòng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994354" y="838805"/>
              <a:ext cx="3291840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thương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đoàn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984194" y="2860422"/>
              <a:ext cx="3291840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Càng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thương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càng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nóng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ruột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994354" y="4017121"/>
              <a:ext cx="2875280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nhìn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ngọn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lửa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hồng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997262" y="4597215"/>
              <a:ext cx="2783840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luôn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2080" y="762000"/>
            <a:ext cx="5567680" cy="49987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 thơ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Oval 3"/>
          <p:cNvSpPr/>
          <p:nvPr/>
        </p:nvSpPr>
        <p:spPr>
          <a:xfrm>
            <a:off x="7884160" y="1840230"/>
            <a:ext cx="4230370" cy="28403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 Hồ</a:t>
            </a:r>
            <a:endParaRPr lang="en-US" sz="7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/>
          <p:cNvSpPr/>
          <p:nvPr/>
        </p:nvSpPr>
        <p:spPr>
          <a:xfrm>
            <a:off x="6187440" y="3035554"/>
            <a:ext cx="978408" cy="62204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3657600" y="-8600123"/>
            <a:ext cx="4876800" cy="6902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0" name="Text Box 109"/>
          <p:cNvSpPr txBox="1"/>
          <p:nvPr/>
        </p:nvSpPr>
        <p:spPr>
          <a:xfrm>
            <a:off x="3657600" y="-1697673"/>
            <a:ext cx="5080000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EM HỌC TẬP VÀ LÀM THEO GƯƠNG BÁC HỒ</a:t>
            </a:r>
          </a:p>
          <a:p>
            <a:pPr indent="0"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*****</a:t>
            </a:r>
            <a:endParaRPr lang="en-US" sz="1400" b="1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indent="0" algn="ctr"/>
            <a:r>
              <a:rPr lang="en-US" sz="1400" b="1">
                <a:solidFill>
                  <a:srgbClr val="0000CC"/>
                </a:solidFill>
                <a:latin typeface="Times New Roman" panose="02020603050405020304" pitchFamily="18" charset="0"/>
              </a:rPr>
              <a:t>Họ và tên học sinh:</a:t>
            </a: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000" b="0">
                <a:solidFill>
                  <a:srgbClr val="0000CC"/>
                </a:solidFill>
                <a:latin typeface="Times New Roman" panose="02020603050405020304" pitchFamily="18" charset="0"/>
              </a:rPr>
              <a:t>………………………………………….. </a:t>
            </a:r>
            <a:r>
              <a:rPr lang="en-US" sz="1400" b="1">
                <a:solidFill>
                  <a:srgbClr val="0000CC"/>
                </a:solidFill>
                <a:latin typeface="Times New Roman" panose="02020603050405020304" pitchFamily="18" charset="0"/>
              </a:rPr>
              <a:t>Lớp:</a:t>
            </a:r>
            <a:r>
              <a:rPr lang="en-US" sz="1000" b="0">
                <a:solidFill>
                  <a:srgbClr val="0000CC"/>
                </a:solidFill>
                <a:latin typeface="Times New Roman" panose="02020603050405020304" pitchFamily="18" charset="0"/>
              </a:rPr>
              <a:t> ………..</a:t>
            </a:r>
          </a:p>
          <a:p>
            <a:pPr indent="0" algn="ctr"/>
            <a:r>
              <a:rPr lang="en-US" sz="1000" b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114" name="Text Box 113"/>
          <p:cNvSpPr txBox="1"/>
          <p:nvPr/>
        </p:nvSpPr>
        <p:spPr>
          <a:xfrm>
            <a:off x="3657600" y="11996737"/>
            <a:ext cx="5080000" cy="34613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endParaRPr 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indent="0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indent="0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indent="0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indent="0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indent="0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indent="0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indent="0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b="1">
              <a:latin typeface="Times New Roman" panose="02020603050405020304" pitchFamily="18" charset="0"/>
            </a:endParaRPr>
          </a:p>
          <a:p>
            <a:pPr indent="0"/>
            <a:r>
              <a:rPr lang="en-US" b="1">
                <a:latin typeface="Times New Roman" panose="02020603050405020304" pitchFamily="18" charset="0"/>
              </a:rPr>
              <a:t> </a:t>
            </a:r>
          </a:p>
          <a:p>
            <a:pPr indent="0"/>
            <a:r>
              <a:rPr lang="en-US" b="1">
                <a:latin typeface="Times New Roman" panose="02020603050405020304" pitchFamily="18" charset="0"/>
              </a:rPr>
              <a:t> </a:t>
            </a:r>
            <a:endParaRPr lang="en-US" sz="2600" b="1">
              <a:latin typeface="Times New Roman" panose="02020603050405020304" pitchFamily="18" charset="0"/>
            </a:endParaRPr>
          </a:p>
          <a:p>
            <a:pPr indent="0"/>
            <a:r>
              <a:rPr lang="en-US" sz="2600" b="1">
                <a:latin typeface="Times New Roman" panose="02020603050405020304" pitchFamily="18" charset="0"/>
              </a:rPr>
              <a:t> </a:t>
            </a:r>
            <a:endParaRPr lang="en-US" sz="1300" b="0">
              <a:latin typeface="Times New Roman" panose="02020603050405020304" pitchFamily="18" charset="0"/>
            </a:endParaRPr>
          </a:p>
          <a:p>
            <a:pPr indent="0"/>
            <a:r>
              <a:rPr lang="en-US" sz="1300" b="0">
                <a:latin typeface="Times New Roman" panose="02020603050405020304" pitchFamily="18" charset="0"/>
              </a:rPr>
              <a:t> 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66370" y="156210"/>
            <a:ext cx="12084050" cy="6548755"/>
            <a:chOff x="262" y="246"/>
            <a:chExt cx="19030" cy="10313"/>
          </a:xfrm>
        </p:grpSpPr>
        <p:sp>
          <p:nvSpPr>
            <p:cNvPr id="6" name="Text Box 5"/>
            <p:cNvSpPr txBox="1"/>
            <p:nvPr/>
          </p:nvSpPr>
          <p:spPr>
            <a:xfrm>
              <a:off x="1492" y="246"/>
              <a:ext cx="17268" cy="208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0" algn="ctr"/>
              <a:r>
                <a:rPr lang="en-US" sz="30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EM HỌC TẬP VÀ LÀM THEO GƯƠNG BÁC HỒ</a:t>
              </a:r>
            </a:p>
            <a:p>
              <a:pPr indent="0" algn="ctr"/>
              <a:r>
                <a:rPr lang="en-US" sz="25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*****</a:t>
              </a:r>
            </a:p>
            <a:p>
              <a:pPr indent="0" algn="ctr"/>
              <a:r>
                <a:rPr lang="en-US" sz="25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Họ và tên học sinh: </a:t>
              </a:r>
              <a:r>
                <a:rPr lang="en-US" sz="2500" b="0">
                  <a:solidFill>
                    <a:srgbClr val="FF0000"/>
                  </a:solidFill>
                  <a:latin typeface="Times New Roman" panose="02020603050405020304" pitchFamily="18" charset="0"/>
                </a:rPr>
                <a:t>………………………………………….. </a:t>
              </a:r>
              <a:r>
                <a:rPr lang="en-US" sz="25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Lớp:</a:t>
              </a:r>
              <a:r>
                <a:rPr lang="en-US" sz="2500" b="0">
                  <a:solidFill>
                    <a:srgbClr val="FF0000"/>
                  </a:solidFill>
                  <a:latin typeface="Times New Roman" panose="02020603050405020304" pitchFamily="18" charset="0"/>
                </a:rPr>
                <a:t> ………..</a:t>
              </a:r>
            </a:p>
          </p:txBody>
        </p:sp>
        <p:sp>
          <p:nvSpPr>
            <p:cNvPr id="1073743059" name="Rectangles 1073743058"/>
            <p:cNvSpPr/>
            <p:nvPr/>
          </p:nvSpPr>
          <p:spPr>
            <a:xfrm>
              <a:off x="1133" y="2573"/>
              <a:ext cx="8341" cy="3344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/>
            <a:lstStyle/>
            <a:p>
              <a:pPr algn="ctr"/>
              <a:r>
                <a:rPr lang="en-US" sz="2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xúc về Bác Hồ kính yêu</a:t>
              </a:r>
            </a:p>
            <a:p>
              <a:pPr algn="ctr"/>
              <a:r>
                <a:rPr lang="en-US"/>
                <a:t>…………………………………………………………...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/>
                <a:t>…………………………………………………………...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/>
                <a:t>…………………………………………………………...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/>
                <a:t>…………………………………………………………...</a:t>
              </a:r>
            </a:p>
            <a:p>
              <a:pPr algn="just"/>
              <a:endParaRPr lang="en-US"/>
            </a:p>
            <a:p>
              <a:pPr algn="just"/>
              <a:endParaRPr lang="en-US"/>
            </a:p>
            <a:p>
              <a:endParaRPr lang="en-US"/>
            </a:p>
            <a:p>
              <a:endParaRPr lang="en-US"/>
            </a:p>
          </p:txBody>
        </p:sp>
        <p:sp>
          <p:nvSpPr>
            <p:cNvPr id="1073743060" name="Rectangles 1073743059"/>
            <p:cNvSpPr/>
            <p:nvPr/>
          </p:nvSpPr>
          <p:spPr>
            <a:xfrm>
              <a:off x="10386" y="2572"/>
              <a:ext cx="8155" cy="3345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/>
            <a:lstStyle/>
            <a:p>
              <a:pPr algn="ctr"/>
              <a:r>
                <a:rPr lang="en-US" sz="2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 tập theo Bác Hồ Kính yêu</a:t>
              </a:r>
            </a:p>
            <a:p>
              <a:pPr algn="ctr"/>
              <a:r>
                <a:rPr lang="en-US"/>
                <a:t>…………………………………………………………...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/>
                <a:t>…………………………………………………………...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/>
                <a:t>…………………………………………………………...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/>
                <a:t>…………………………………………………………...</a:t>
              </a:r>
            </a:p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endParaRPr lang="en-US"/>
            </a:p>
            <a:p>
              <a:pPr algn="just"/>
              <a:endParaRPr lang="en-US"/>
            </a:p>
            <a:p>
              <a:endParaRPr lang="en-US"/>
            </a:p>
            <a:p>
              <a:endParaRPr lang="en-US"/>
            </a:p>
          </p:txBody>
        </p:sp>
        <p:sp>
          <p:nvSpPr>
            <p:cNvPr id="7" name="Text Box 6"/>
            <p:cNvSpPr txBox="1"/>
            <p:nvPr/>
          </p:nvSpPr>
          <p:spPr>
            <a:xfrm>
              <a:off x="296" y="6161"/>
              <a:ext cx="18996" cy="15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Nhật kí kết quả </a:t>
              </a:r>
              <a:r>
                <a:rPr lang="en-US" sz="2800" b="1" i="1">
                  <a:solidFill>
                    <a:schemeClr val="bg1"/>
                  </a:solidFill>
                  <a:latin typeface="Times New Roman" panose="02020603050405020304" pitchFamily="18" charset="0"/>
                </a:rPr>
                <a:t>Em học tập và làm theo gương Bác Hồ</a:t>
              </a:r>
              <a:endParaRPr lang="en-US" sz="2800" b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  <a:p>
              <a:pPr indent="0"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*****</a:t>
              </a: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262" y="7507"/>
              <a:ext cx="18668" cy="305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0"/>
              <a:r>
                <a:rPr lang="en-US" sz="2000" b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…………………………………………………………………………………………………………………........</a:t>
              </a:r>
            </a:p>
            <a:p>
              <a:pPr indent="0"/>
              <a:r>
                <a:rPr lang="en-US" sz="2000">
                  <a:solidFill>
                    <a:srgbClr val="FF0000"/>
                  </a:solidFill>
                  <a:latin typeface="Times New Roman" panose="02020603050405020304" pitchFamily="18" charset="0"/>
                  <a:sym typeface="+mn-ea"/>
                </a:rPr>
                <a:t>…………………………………………………………………………………………………………………..…………………………………………………………………………………………………………………..…………………………………………………………………………………………………………………..…………………………………………………………………………………………………………………..…………………………………………………………………………………………………………………..........................................</a:t>
              </a:r>
              <a:endParaRPr lang="en-US" sz="2000" b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0" y="646311"/>
            <a:ext cx="5059680" cy="3779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8284" y="838791"/>
            <a:ext cx="4765038" cy="2062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b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b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b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Minh. </a:t>
            </a:r>
            <a:endParaRPr lang="en-US" sz="32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8163562" y="838792"/>
            <a:ext cx="23317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3562" y="1346027"/>
            <a:ext cx="3045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8284" y="2316119"/>
            <a:ext cx="47650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7706" y="4010332"/>
            <a:ext cx="2523429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Down 11"/>
          <p:cNvSpPr/>
          <p:nvPr/>
        </p:nvSpPr>
        <p:spPr>
          <a:xfrm>
            <a:off x="8940803" y="3218575"/>
            <a:ext cx="484632" cy="58477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animBg="1"/>
      <p:bldP spid="6" grpId="0"/>
      <p:bldP spid="8" grpId="0"/>
      <p:bldP spid="10" grpId="0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2744" y="284480"/>
            <a:ext cx="12194505" cy="3567207"/>
            <a:chOff x="-2505" y="0"/>
            <a:chExt cx="12194505" cy="3567207"/>
          </a:xfrm>
        </p:grpSpPr>
        <p:sp>
          <p:nvSpPr>
            <p:cNvPr id="2" name="Oval 1"/>
            <p:cNvSpPr/>
            <p:nvPr/>
          </p:nvSpPr>
          <p:spPr>
            <a:xfrm>
              <a:off x="-2505" y="78601"/>
              <a:ext cx="3462851" cy="228868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bài thơ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3957951" y="0"/>
              <a:ext cx="4192167" cy="228868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bài thơ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422640" y="7621"/>
              <a:ext cx="3769360" cy="21971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" name="Arrow: Down 4"/>
            <p:cNvSpPr/>
            <p:nvPr/>
          </p:nvSpPr>
          <p:spPr>
            <a:xfrm>
              <a:off x="1267483" y="2394036"/>
              <a:ext cx="484632" cy="553998"/>
            </a:xfrm>
            <a:prstGeom prst="down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9910" y="2991660"/>
              <a:ext cx="1488368" cy="55399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Arrow: Down 6"/>
            <p:cNvSpPr/>
            <p:nvPr/>
          </p:nvSpPr>
          <p:spPr>
            <a:xfrm>
              <a:off x="10307320" y="2288681"/>
              <a:ext cx="484632" cy="676811"/>
            </a:xfrm>
            <a:prstGeom prst="down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Down 7"/>
            <p:cNvSpPr/>
            <p:nvPr/>
          </p:nvSpPr>
          <p:spPr>
            <a:xfrm>
              <a:off x="5604001" y="2394127"/>
              <a:ext cx="484632" cy="553998"/>
            </a:xfrm>
            <a:prstGeom prst="down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805452" y="3013209"/>
              <a:ext cx="1488368" cy="55399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0497" y="2996831"/>
              <a:ext cx="1691640" cy="55399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5250" y="4775199"/>
            <a:ext cx="2753359" cy="8604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</a:p>
          <a:p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Right 13"/>
          <p:cNvSpPr/>
          <p:nvPr/>
        </p:nvSpPr>
        <p:spPr>
          <a:xfrm>
            <a:off x="3031648" y="5053690"/>
            <a:ext cx="483948" cy="427541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22426" y="4729394"/>
            <a:ext cx="1489510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85732" y="4804302"/>
            <a:ext cx="2343785" cy="8604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 ai/cái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Arrow: Right 16"/>
          <p:cNvSpPr/>
          <p:nvPr/>
        </p:nvSpPr>
        <p:spPr>
          <a:xfrm>
            <a:off x="5354093" y="5032500"/>
            <a:ext cx="490221" cy="427541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410997" y="4946855"/>
            <a:ext cx="1882823" cy="6924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</a:p>
        </p:txBody>
      </p:sp>
      <p:sp>
        <p:nvSpPr>
          <p:cNvPr id="20" name="Arrow: Right 19"/>
          <p:cNvSpPr/>
          <p:nvPr/>
        </p:nvSpPr>
        <p:spPr>
          <a:xfrm>
            <a:off x="8568614" y="5053690"/>
            <a:ext cx="673018" cy="4846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/>
          <p:cNvSpPr/>
          <p:nvPr/>
        </p:nvSpPr>
        <p:spPr>
          <a:xfrm rot="16200000">
            <a:off x="5783821" y="-482747"/>
            <a:ext cx="427541" cy="934972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Left-Right 21"/>
          <p:cNvSpPr/>
          <p:nvPr/>
        </p:nvSpPr>
        <p:spPr>
          <a:xfrm>
            <a:off x="8266327" y="5056279"/>
            <a:ext cx="974884" cy="484632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Left-Right 22"/>
          <p:cNvSpPr/>
          <p:nvPr/>
        </p:nvSpPr>
        <p:spPr>
          <a:xfrm>
            <a:off x="5108131" y="5017574"/>
            <a:ext cx="760409" cy="484632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Left-Right 23"/>
          <p:cNvSpPr/>
          <p:nvPr/>
        </p:nvSpPr>
        <p:spPr>
          <a:xfrm>
            <a:off x="2852684" y="5017574"/>
            <a:ext cx="695644" cy="484632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659120" y="5848985"/>
            <a:ext cx="6236335" cy="9531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tượng/ phạm vi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4" grpId="0" animBg="1"/>
      <p:bldP spid="15" grpId="0" animBg="1"/>
      <p:bldP spid="16" grpId="0" bldLvl="0" animBg="1"/>
      <p:bldP spid="17" grpId="0" animBg="1"/>
      <p:bldP spid="18" grpId="0" animBg="1"/>
      <p:bldP spid="20" grpId="0" bldLvl="0" animBg="1"/>
      <p:bldP spid="22" grpId="0" bldLvl="0" animBg="1"/>
      <p:bldP spid="23" grpId="0" animBg="1"/>
      <p:bldP spid="24" grpId="0" animBg="1"/>
      <p:bldP spid="2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34360" y="274320"/>
            <a:ext cx="5923280" cy="11379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 thơ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922520" y="1412240"/>
            <a:ext cx="2346960" cy="23774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4445000" y="3789680"/>
            <a:ext cx="3302000" cy="16967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57400" y="132080"/>
            <a:ext cx="7665720" cy="59639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800" b="1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 diễn biến</a:t>
            </a:r>
            <a:r>
              <a:rPr lang="en-US" sz="3800" b="1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0" dirty="0" err="1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0" dirty="0" err="1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0" dirty="0" err="1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 trong bài thơ,</a:t>
            </a:r>
            <a:r>
              <a:rPr lang="vi-VN" sz="3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Hồ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800" b="1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31151" y="626416"/>
            <a:ext cx="12141002" cy="5647700"/>
            <a:chOff x="91437" y="828646"/>
            <a:chExt cx="12141002" cy="5647700"/>
          </a:xfrm>
        </p:grpSpPr>
        <p:sp>
          <p:nvSpPr>
            <p:cNvPr id="2" name="TextBox 1"/>
            <p:cNvSpPr txBox="1"/>
            <p:nvPr/>
          </p:nvSpPr>
          <p:spPr>
            <a:xfrm>
              <a:off x="91437" y="828646"/>
              <a:ext cx="3070569" cy="56477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dậy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khuya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lắm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rồi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vẫn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ngồi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Đêm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nay </a:t>
              </a: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b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Lặng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yên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bên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bếp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lửa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Vẻ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trầm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ngâm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Ngoài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mưa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lâm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thâm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lều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xơ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xác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nhìn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nhìn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thương</a:t>
              </a:r>
              <a:b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Cha </a:t>
              </a: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mái</a:t>
              </a:r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tóc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Đốt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lửa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nằm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Rồi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dém</a:t>
              </a:r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chăn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Sợ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cháu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giật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thột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chân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nhẹ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nhàng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75003" y="828646"/>
              <a:ext cx="3012363" cy="56477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mơ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nằm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Bóng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cao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lồng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lộng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Ấm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ngọn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lửa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Thổn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nỗi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lòng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Thầm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ơi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!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chưa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lắm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cứ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ngon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giặc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Vâng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nhắm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mắt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bụng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vẫn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bồn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chồn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endPara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nằm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lo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ốm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Lòng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cứ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bề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bộn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vẫn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hoài</a:t>
              </a:r>
              <a:endPara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36466" y="863368"/>
              <a:ext cx="2855269" cy="553972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dịch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Rừng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lắm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dốc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lắm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ụ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Đêm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nay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sức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! </a:t>
              </a:r>
            </a:p>
            <a:p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Lần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dậy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hốt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hoảng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giật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vẫn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ngồi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ninh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Chòm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râu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phăng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phắc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vội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nằng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nặc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ơi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!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sắp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mất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rồi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ơi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!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cứ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ngon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giặc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lòng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28203" y="1235394"/>
              <a:ext cx="3204236" cy="477053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thương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đoàn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Đêm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nay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ngoài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rừng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Rải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lá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chiếu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áo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phủ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chăn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mưa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lâm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thâm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khỏi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ướt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!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thương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ruột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mau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mau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nhìn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nhìn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ngọn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lửa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Lòng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sướng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mênh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mông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Anh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luôn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br>
                <a:rPr lang="en-US" sz="19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endPara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111246" y="4391683"/>
            <a:ext cx="301236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19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bụng</a:t>
            </a:r>
            <a:r>
              <a:rPr lang="en-US" sz="19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19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bồn</a:t>
            </a:r>
            <a:r>
              <a:rPr lang="en-US" sz="19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chồn</a:t>
            </a:r>
            <a:r>
              <a:rPr lang="en-US" sz="19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9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116405" y="5258606"/>
            <a:ext cx="285080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 </a:t>
            </a:r>
            <a:r>
              <a:rPr lang="en-US" sz="19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19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19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19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ốm</a:t>
            </a:r>
            <a:br>
              <a:rPr lang="en-US" sz="19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9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19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19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19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19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bộn</a:t>
            </a:r>
            <a:endParaRPr lang="en-US" sz="1900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320" y="1036320"/>
            <a:ext cx="12481120" cy="5208950"/>
            <a:chOff x="22140" y="1156147"/>
            <a:chExt cx="12258675" cy="5058643"/>
          </a:xfrm>
        </p:grpSpPr>
        <p:sp>
          <p:nvSpPr>
            <p:cNvPr id="55" name="TextBox 54"/>
            <p:cNvSpPr txBox="1"/>
            <p:nvPr/>
          </p:nvSpPr>
          <p:spPr>
            <a:xfrm>
              <a:off x="8822911" y="3411159"/>
              <a:ext cx="3291652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Mong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mau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mau</a:t>
              </a:r>
              <a:r>
                <a:rPr lang="en-US" sz="19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900" dirty="0">
                <a:solidFill>
                  <a:srgbClr val="FF0000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2140" y="1156147"/>
              <a:ext cx="12258675" cy="5058643"/>
              <a:chOff x="22140" y="1156147"/>
              <a:chExt cx="12258675" cy="5058643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3062845" y="1156147"/>
                <a:ext cx="9217970" cy="4995321"/>
                <a:chOff x="3207583" y="1156147"/>
                <a:chExt cx="9105291" cy="4995321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3207583" y="1156147"/>
                  <a:ext cx="8974904" cy="4995321"/>
                  <a:chOff x="3207583" y="1156147"/>
                  <a:chExt cx="8974904" cy="4995321"/>
                </a:xfrm>
              </p:grpSpPr>
              <p:grpSp>
                <p:nvGrpSpPr>
                  <p:cNvPr id="86" name="Group 85"/>
                  <p:cNvGrpSpPr/>
                  <p:nvPr/>
                </p:nvGrpSpPr>
                <p:grpSpPr>
                  <a:xfrm>
                    <a:off x="3209387" y="1156147"/>
                    <a:ext cx="8973100" cy="4995321"/>
                    <a:chOff x="3209387" y="1156147"/>
                    <a:chExt cx="8973100" cy="4995321"/>
                  </a:xfrm>
                </p:grpSpPr>
                <p:sp>
                  <p:nvSpPr>
                    <p:cNvPr id="64" name="TextBox 63"/>
                    <p:cNvSpPr txBox="1"/>
                    <p:nvPr/>
                  </p:nvSpPr>
                  <p:spPr>
                    <a:xfrm>
                      <a:off x="3209387" y="2732374"/>
                      <a:ext cx="3116189" cy="6771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b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lắm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65" name="TextBox 64"/>
                    <p:cNvSpPr txBox="1"/>
                    <p:nvPr/>
                  </p:nvSpPr>
                  <p:spPr>
                    <a:xfrm>
                      <a:off x="3213708" y="3566169"/>
                      <a:ext cx="2689737" cy="6771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ngon</a:t>
                      </a:r>
                      <a:b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giặc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1" name="TextBox 70"/>
                    <p:cNvSpPr txBox="1"/>
                    <p:nvPr/>
                  </p:nvSpPr>
                  <p:spPr>
                    <a:xfrm>
                      <a:off x="6075738" y="3791980"/>
                      <a:ext cx="2855269" cy="3847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3" name="TextBox 72"/>
                    <p:cNvSpPr txBox="1"/>
                    <p:nvPr/>
                  </p:nvSpPr>
                  <p:spPr>
                    <a:xfrm>
                      <a:off x="6076157" y="4362772"/>
                      <a:ext cx="2615056" cy="3847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ngủ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5" name="TextBox 74"/>
                    <p:cNvSpPr txBox="1"/>
                    <p:nvPr/>
                  </p:nvSpPr>
                  <p:spPr>
                    <a:xfrm>
                      <a:off x="6078340" y="4916468"/>
                      <a:ext cx="2846251" cy="3847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ngon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7" name="TextBox 76"/>
                    <p:cNvSpPr txBox="1"/>
                    <p:nvPr/>
                  </p:nvSpPr>
                  <p:spPr>
                    <a:xfrm>
                      <a:off x="6072652" y="5474360"/>
                      <a:ext cx="2852481" cy="6771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b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9" name="TextBox 78"/>
                    <p:cNvSpPr txBox="1"/>
                    <p:nvPr/>
                  </p:nvSpPr>
                  <p:spPr>
                    <a:xfrm>
                      <a:off x="8889319" y="1156147"/>
                      <a:ext cx="3291840" cy="3847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81" name="TextBox 80"/>
                    <p:cNvSpPr txBox="1"/>
                    <p:nvPr/>
                  </p:nvSpPr>
                  <p:spPr>
                    <a:xfrm>
                      <a:off x="8890647" y="3138884"/>
                      <a:ext cx="3291840" cy="3847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Càng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càng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ruột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85" name="TextBox 84"/>
                    <p:cNvSpPr txBox="1"/>
                    <p:nvPr/>
                  </p:nvSpPr>
                  <p:spPr>
                    <a:xfrm>
                      <a:off x="8889836" y="4797516"/>
                      <a:ext cx="2772922" cy="3847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Anh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3207583" y="2160616"/>
                    <a:ext cx="2860560" cy="67710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900" b="1" dirty="0" err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Thổn</a:t>
                    </a:r>
                    <a:r>
                      <a:rPr lang="en-US" sz="1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900" b="1" dirty="0" err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thức</a:t>
                    </a:r>
                    <a:r>
                      <a:rPr lang="en-US" sz="1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900" b="1" dirty="0" err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cả</a:t>
                    </a:r>
                    <a:r>
                      <a:rPr lang="en-US" sz="1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900" b="1" dirty="0" err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nỗi</a:t>
                    </a:r>
                    <a:r>
                      <a:rPr lang="en-US" sz="1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900" b="1" dirty="0" err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lòng</a:t>
                    </a:r>
                    <a:br>
                      <a:rPr lang="en-US" sz="1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</a:br>
                    <a:r>
                      <a:rPr lang="en-US" sz="1900" b="1" dirty="0" err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Thầm</a:t>
                    </a:r>
                    <a:r>
                      <a:rPr lang="en-US" sz="1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900" b="1" dirty="0" err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thì</a:t>
                    </a:r>
                    <a:r>
                      <a:rPr lang="en-US" sz="1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900" b="1" dirty="0" err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anh</a:t>
                    </a:r>
                    <a:r>
                      <a:rPr lang="en-US" sz="1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900" b="1" dirty="0" err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hỏi</a:t>
                    </a:r>
                    <a:r>
                      <a:rPr lang="en-US" sz="1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900" b="1" dirty="0" err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nhỏ</a:t>
                    </a:r>
                    <a:r>
                      <a:rPr lang="en-US" sz="1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:</a:t>
                    </a:r>
                    <a:endParaRPr lang="en-US" sz="19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53" name="TextBox 52"/>
                <p:cNvSpPr txBox="1"/>
                <p:nvPr/>
              </p:nvSpPr>
              <p:spPr>
                <a:xfrm>
                  <a:off x="6085594" y="2385813"/>
                  <a:ext cx="3291652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Anh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hốt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hoảng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giật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mình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  <a:endParaRPr lang="en-US" sz="19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8900292" y="3973516"/>
                  <a:ext cx="3189179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Anh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đội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viên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nhìn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Bác</a:t>
                  </a:r>
                  <a:endParaRPr lang="en-US" sz="19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8880580" y="4525825"/>
                  <a:ext cx="3432294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Lòng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vui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sướng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mênh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mông</a:t>
                  </a:r>
                  <a:endParaRPr lang="en-US" sz="1900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22140" y="2455790"/>
                <a:ext cx="3474955" cy="3759000"/>
                <a:chOff x="52620" y="2455790"/>
                <a:chExt cx="3474955" cy="3759000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60690" y="3576949"/>
                  <a:ext cx="2974022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Anh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đội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viên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nhìn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Bác</a:t>
                  </a:r>
                  <a:endParaRPr lang="en-US" sz="19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53341" y="3856823"/>
                  <a:ext cx="3350260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Càng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nhìn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lại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càng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thương</a:t>
                  </a:r>
                  <a:endParaRPr lang="en-US" sz="19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8998" y="4126830"/>
                  <a:ext cx="2928733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9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Người</a:t>
                  </a:r>
                  <a:r>
                    <a:rPr lang="en-US" sz="19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Cha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mái</a:t>
                  </a:r>
                  <a:r>
                    <a:rPr lang="en-US" sz="19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tóc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bạc</a:t>
                  </a:r>
                  <a:endParaRPr lang="en-US" sz="19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68977" y="4421283"/>
                  <a:ext cx="2962427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Đốt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lửa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anh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nằm</a:t>
                  </a:r>
                  <a:endParaRPr lang="en-US" sz="19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473102" y="4966079"/>
                  <a:ext cx="2609102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9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Bác</a:t>
                  </a:r>
                  <a:r>
                    <a:rPr lang="en-US" sz="19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</a:t>
                  </a:r>
                  <a:r>
                    <a:rPr lang="en-US" sz="19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dém</a:t>
                  </a:r>
                  <a:r>
                    <a:rPr lang="en-US" sz="19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chăn</a:t>
                  </a:r>
                  <a:endParaRPr lang="en-US" sz="19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55395" y="5268582"/>
                  <a:ext cx="3472180" cy="3834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Từng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người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từng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người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endParaRPr lang="en-US" sz="19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52620" y="5537682"/>
                  <a:ext cx="3019273" cy="6771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Sợ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cháu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mình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giật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thột</a:t>
                  </a:r>
                  <a:b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Bác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nhón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chân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nhẹ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nhàng</a:t>
                  </a:r>
                  <a:endParaRPr lang="en-US" sz="19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60960" y="2455790"/>
                  <a:ext cx="2954730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Vẻ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Bác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trầm</a:t>
                  </a:r>
                  <a:r>
                    <a:rPr lang="en-US" sz="1900" b="1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900" b="1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ngâm</a:t>
                  </a:r>
                  <a:endParaRPr lang="en-US" sz="19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692400" y="71120"/>
            <a:ext cx="7142480" cy="3860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diễn biến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chuyện,</a:t>
            </a:r>
            <a:r>
              <a:rPr lang="vi-VN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hãy cho biết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619760" y="2976880"/>
            <a:ext cx="2844800" cy="3515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8940800" y="3012440"/>
            <a:ext cx="2844800" cy="3515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496820" y="13335"/>
            <a:ext cx="6764655" cy="177927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 thơ cuối, tác giả đã</a:t>
            </a:r>
            <a:r>
              <a:rPr lang="en-US" altLang="vi-VN" sz="32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trung</a:t>
            </a:r>
            <a:r>
              <a:rPr lang="vi-VN" sz="32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 hiện </a:t>
            </a:r>
          </a:p>
          <a:p>
            <a:pPr algn="ctr"/>
            <a:r>
              <a:rPr lang="vi-VN" sz="32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gì đối với Bác</a:t>
            </a:r>
            <a:r>
              <a:rPr lang="en-US" sz="3200" b="1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9256" y="2541487"/>
            <a:ext cx="5911702" cy="2062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b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b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b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Minh. </a:t>
            </a:r>
            <a:endParaRPr lang="en-US" sz="3200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3349254" y="3049420"/>
            <a:ext cx="4912243" cy="1527084"/>
            <a:chOff x="3273054" y="6483752"/>
            <a:chExt cx="4912243" cy="1527084"/>
          </a:xfrm>
        </p:grpSpPr>
        <p:sp>
          <p:nvSpPr>
            <p:cNvPr id="5" name="TextBox 4"/>
            <p:cNvSpPr txBox="1"/>
            <p:nvPr/>
          </p:nvSpPr>
          <p:spPr>
            <a:xfrm>
              <a:off x="3273054" y="6483752"/>
              <a:ext cx="44763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Đêm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nay </a:t>
              </a: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73055" y="6949590"/>
              <a:ext cx="491224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lẽ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thường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83689" y="7426061"/>
              <a:ext cx="37346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Chí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Minh.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Rectangle: Rounded Corners 12"/>
          <p:cNvSpPr/>
          <p:nvPr/>
        </p:nvSpPr>
        <p:spPr>
          <a:xfrm>
            <a:off x="3768798" y="5217849"/>
            <a:ext cx="5072617" cy="16401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Left-Right 16"/>
          <p:cNvSpPr/>
          <p:nvPr/>
        </p:nvSpPr>
        <p:spPr>
          <a:xfrm rot="16200000">
            <a:off x="5834858" y="4709877"/>
            <a:ext cx="584776" cy="376995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/>
          <p:cNvSpPr/>
          <p:nvPr/>
        </p:nvSpPr>
        <p:spPr>
          <a:xfrm>
            <a:off x="5853684" y="1937122"/>
            <a:ext cx="484632" cy="48084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animBg="1"/>
      <p:bldP spid="13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16840" y="2192020"/>
            <a:ext cx="3347720" cy="39471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836649" y="231435"/>
            <a:ext cx="5923280" cy="11379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 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328041" y="2341171"/>
            <a:ext cx="2990157" cy="36997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418578" y="2468761"/>
            <a:ext cx="2990158" cy="36997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>
            <a:stCxn id="3" idx="2"/>
            <a:endCxn id="2" idx="0"/>
          </p:cNvCxnSpPr>
          <p:nvPr/>
        </p:nvCxnSpPr>
        <p:spPr>
          <a:xfrm flipH="1">
            <a:off x="1790804" y="1369355"/>
            <a:ext cx="4007485" cy="8229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" idx="2"/>
            <a:endCxn id="4" idx="0"/>
          </p:cNvCxnSpPr>
          <p:nvPr/>
        </p:nvCxnSpPr>
        <p:spPr>
          <a:xfrm>
            <a:off x="5798289" y="1369355"/>
            <a:ext cx="24831" cy="9718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2"/>
            <a:endCxn id="5" idx="0"/>
          </p:cNvCxnSpPr>
          <p:nvPr/>
        </p:nvCxnSpPr>
        <p:spPr>
          <a:xfrm>
            <a:off x="5798289" y="1369355"/>
            <a:ext cx="4115368" cy="10994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492878" y="8723"/>
            <a:ext cx="11291778" cy="4827438"/>
            <a:chOff x="116958" y="8723"/>
            <a:chExt cx="11291778" cy="4827438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116958" y="1930233"/>
              <a:ext cx="3303905" cy="282448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ân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lo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2684263" y="8723"/>
              <a:ext cx="6187440" cy="113792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: Rounded Corners 3"/>
            <p:cNvSpPr/>
            <p:nvPr/>
          </p:nvSpPr>
          <p:spPr>
            <a:xfrm>
              <a:off x="4328041" y="1930400"/>
              <a:ext cx="2990157" cy="29057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Anh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lo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8418578" y="1849120"/>
              <a:ext cx="2990158" cy="298704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ngợi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ca,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Straight Arrow Connector 6"/>
            <p:cNvCxnSpPr>
              <a:stCxn id="3" idx="2"/>
              <a:endCxn id="2" idx="0"/>
            </p:cNvCxnSpPr>
            <p:nvPr/>
          </p:nvCxnSpPr>
          <p:spPr>
            <a:xfrm flipH="1">
              <a:off x="1769214" y="1146643"/>
              <a:ext cx="4008755" cy="78359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3" idx="2"/>
              <a:endCxn id="4" idx="0"/>
            </p:cNvCxnSpPr>
            <p:nvPr/>
          </p:nvCxnSpPr>
          <p:spPr>
            <a:xfrm>
              <a:off x="5777969" y="1146643"/>
              <a:ext cx="45720" cy="78359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3" idx="2"/>
              <a:endCxn id="5" idx="0"/>
            </p:cNvCxnSpPr>
            <p:nvPr/>
          </p:nvCxnSpPr>
          <p:spPr>
            <a:xfrm>
              <a:off x="5777969" y="1146643"/>
              <a:ext cx="4136390" cy="70231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Arrow: Down 22"/>
          <p:cNvSpPr/>
          <p:nvPr/>
        </p:nvSpPr>
        <p:spPr>
          <a:xfrm>
            <a:off x="1738883" y="4940658"/>
            <a:ext cx="484632" cy="57040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2630" y="5696837"/>
            <a:ext cx="2157139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096000" y="4887767"/>
            <a:ext cx="4561840" cy="1824733"/>
            <a:chOff x="5648960" y="4902287"/>
            <a:chExt cx="4561840" cy="1824733"/>
          </a:xfrm>
        </p:grpSpPr>
        <p:sp>
          <p:nvSpPr>
            <p:cNvPr id="25" name="Right Brace 24"/>
            <p:cNvSpPr/>
            <p:nvPr/>
          </p:nvSpPr>
          <p:spPr>
            <a:xfrm rot="5400000">
              <a:off x="7578641" y="2972606"/>
              <a:ext cx="702477" cy="4561840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654798" y="5711357"/>
              <a:ext cx="2550161" cy="101566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Arrow: Left-Right 32"/>
          <p:cNvSpPr/>
          <p:nvPr/>
        </p:nvSpPr>
        <p:spPr>
          <a:xfrm>
            <a:off x="3526324" y="5962352"/>
            <a:ext cx="3108959" cy="484632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12652" y="1958412"/>
            <a:ext cx="3110703" cy="23052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962488" y="627330"/>
            <a:ext cx="5923280" cy="101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 thơ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927475" y="2109470"/>
            <a:ext cx="3992880" cy="23901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188242" y="1958413"/>
            <a:ext cx="3698947" cy="23903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>
            <a:stCxn id="3" idx="2"/>
            <a:endCxn id="2" idx="0"/>
          </p:cNvCxnSpPr>
          <p:nvPr/>
        </p:nvCxnSpPr>
        <p:spPr>
          <a:xfrm flipH="1">
            <a:off x="1768004" y="1637659"/>
            <a:ext cx="4156124" cy="3207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" idx="2"/>
            <a:endCxn id="4" idx="0"/>
          </p:cNvCxnSpPr>
          <p:nvPr/>
        </p:nvCxnSpPr>
        <p:spPr>
          <a:xfrm>
            <a:off x="5924128" y="1637659"/>
            <a:ext cx="0" cy="4718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2"/>
            <a:endCxn id="5" idx="0"/>
          </p:cNvCxnSpPr>
          <p:nvPr/>
        </p:nvCxnSpPr>
        <p:spPr>
          <a:xfrm>
            <a:off x="5924128" y="1637659"/>
            <a:ext cx="4114165" cy="3206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 rot="5400000">
            <a:off x="5367826" y="247977"/>
            <a:ext cx="577454" cy="9080205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38053" y="5312493"/>
            <a:ext cx="7715893" cy="6771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970" y="2336878"/>
            <a:ext cx="11328400" cy="332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7: THƠ </a:t>
            </a:r>
          </a:p>
          <a:p>
            <a:pPr algn="ctr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(THƠ CÓ YẾU TỐ TỰ SỰ, MIÊU TẢ) </a:t>
            </a:r>
          </a:p>
          <a:p>
            <a:pPr algn="ctr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1: 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ĐÊM NAY BÁC KHÔNG NGỦ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- Minh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  <a:p>
            <a:pPr algn="ctr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12652" y="63802"/>
            <a:ext cx="11544997" cy="3796327"/>
            <a:chOff x="212652" y="63802"/>
            <a:chExt cx="11544997" cy="3796327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12652" y="1394762"/>
              <a:ext cx="3293110" cy="23050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ân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lo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2962488" y="63802"/>
              <a:ext cx="5923280" cy="101032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: Rounded Corners 3"/>
            <p:cNvSpPr/>
            <p:nvPr/>
          </p:nvSpPr>
          <p:spPr>
            <a:xfrm>
              <a:off x="3783257" y="1469692"/>
              <a:ext cx="3884295" cy="239014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Anh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lo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8058702" y="1469815"/>
              <a:ext cx="3698947" cy="239031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ngợi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ca,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Straight Arrow Connector 6"/>
            <p:cNvCxnSpPr>
              <a:stCxn id="3" idx="2"/>
              <a:endCxn id="2" idx="0"/>
            </p:cNvCxnSpPr>
            <p:nvPr/>
          </p:nvCxnSpPr>
          <p:spPr>
            <a:xfrm flipH="1">
              <a:off x="1859493" y="1073496"/>
              <a:ext cx="4064635" cy="32067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3" idx="2"/>
            </p:cNvCxnSpPr>
            <p:nvPr/>
          </p:nvCxnSpPr>
          <p:spPr>
            <a:xfrm>
              <a:off x="5923915" y="1073785"/>
              <a:ext cx="4445" cy="37655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3" idx="2"/>
              <a:endCxn id="5" idx="0"/>
            </p:cNvCxnSpPr>
            <p:nvPr/>
          </p:nvCxnSpPr>
          <p:spPr>
            <a:xfrm>
              <a:off x="5924128" y="1073496"/>
              <a:ext cx="3984625" cy="3962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ight Brace 11"/>
          <p:cNvSpPr/>
          <p:nvPr/>
        </p:nvSpPr>
        <p:spPr>
          <a:xfrm rot="5400000">
            <a:off x="5367826" y="-315551"/>
            <a:ext cx="577454" cy="9080205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899" y="4924506"/>
            <a:ext cx="3888139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5285" y="4924506"/>
            <a:ext cx="3350815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90837" y="5047616"/>
            <a:ext cx="2560316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</p:txBody>
      </p:sp>
      <p:sp>
        <p:nvSpPr>
          <p:cNvPr id="10" name="Arrow: Right 9"/>
          <p:cNvSpPr/>
          <p:nvPr/>
        </p:nvSpPr>
        <p:spPr>
          <a:xfrm>
            <a:off x="4205960" y="5273963"/>
            <a:ext cx="440469" cy="42509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/>
          <p:cNvSpPr/>
          <p:nvPr/>
        </p:nvSpPr>
        <p:spPr>
          <a:xfrm>
            <a:off x="8593806" y="5302462"/>
            <a:ext cx="401342" cy="38256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-Right 14"/>
          <p:cNvSpPr/>
          <p:nvPr/>
        </p:nvSpPr>
        <p:spPr>
          <a:xfrm>
            <a:off x="8369388" y="5273963"/>
            <a:ext cx="625760" cy="443663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-Right 15"/>
          <p:cNvSpPr/>
          <p:nvPr/>
        </p:nvSpPr>
        <p:spPr>
          <a:xfrm>
            <a:off x="4044908" y="5264677"/>
            <a:ext cx="601521" cy="443663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6" grpId="0" animBg="1"/>
      <p:bldP spid="8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71767" y="95457"/>
            <a:ext cx="5923280" cy="11379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 thơ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93050" y="1699320"/>
            <a:ext cx="2346960" cy="23774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0" y="4076760"/>
            <a:ext cx="3302000" cy="16967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596456" y="1699320"/>
            <a:ext cx="2346960" cy="23774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119245" y="4076700"/>
            <a:ext cx="3538855" cy="16967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690037" y="595423"/>
            <a:ext cx="6358270" cy="5146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</a:p>
          <a:p>
            <a:pPr algn="ctr"/>
            <a:r>
              <a:rPr 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438399" y="207335"/>
            <a:ext cx="7790121" cy="292927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372140" y="4194543"/>
            <a:ext cx="11653283" cy="24561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 tình cảm kính yêu, cảm phục của bộ đội, nhân dân ta 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 Hồ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tấm lòng yêu thương bao la của Bác Hồ đối với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 và nhân 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Arrow: Down 3"/>
          <p:cNvSpPr/>
          <p:nvPr/>
        </p:nvSpPr>
        <p:spPr>
          <a:xfrm>
            <a:off x="6131617" y="3440695"/>
            <a:ext cx="524363" cy="51461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79674" y="198711"/>
            <a:ext cx="5923280" cy="11379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 thơ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0355" y="1056005"/>
            <a:ext cx="3410708" cy="5801995"/>
            <a:chOff x="786809" y="1055780"/>
            <a:chExt cx="3063544" cy="5802220"/>
          </a:xfrm>
        </p:grpSpPr>
        <p:sp>
          <p:nvSpPr>
            <p:cNvPr id="4" name="Oval 3"/>
            <p:cNvSpPr/>
            <p:nvPr/>
          </p:nvSpPr>
          <p:spPr>
            <a:xfrm>
              <a:off x="1503393" y="1055780"/>
              <a:ext cx="2346960" cy="187664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786809" y="2971800"/>
              <a:ext cx="2947079" cy="38862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64851" y="1336631"/>
            <a:ext cx="3083498" cy="5517119"/>
            <a:chOff x="3975783" y="1334504"/>
            <a:chExt cx="3083498" cy="5517119"/>
          </a:xfrm>
        </p:grpSpPr>
        <p:sp>
          <p:nvSpPr>
            <p:cNvPr id="6" name="Oval 5"/>
            <p:cNvSpPr/>
            <p:nvPr/>
          </p:nvSpPr>
          <p:spPr>
            <a:xfrm>
              <a:off x="4344052" y="1334504"/>
              <a:ext cx="2346960" cy="180210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3975783" y="3123614"/>
              <a:ext cx="3083498" cy="37280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Hồ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783032" y="1336632"/>
            <a:ext cx="4219575" cy="5521325"/>
            <a:chOff x="7783032" y="1336632"/>
            <a:chExt cx="4219575" cy="5521325"/>
          </a:xfrm>
        </p:grpSpPr>
        <p:sp>
          <p:nvSpPr>
            <p:cNvPr id="8" name="Oval 7"/>
            <p:cNvSpPr/>
            <p:nvPr/>
          </p:nvSpPr>
          <p:spPr>
            <a:xfrm>
              <a:off x="8103902" y="1336632"/>
              <a:ext cx="2346960" cy="15955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7783032" y="2932387"/>
              <a:ext cx="4219575" cy="392557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-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Khẳng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định tình cảm kính yêu, cảm phục của bộ đội, nhân dân ta đối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với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Bác Hồ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.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-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Ngợi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ca tấm lòng yêu thương bao la của Bác Hồ đối với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bộ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đội và nhân dân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.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2560" y="386080"/>
            <a:ext cx="11999595" cy="3188671"/>
            <a:chOff x="162560" y="386080"/>
            <a:chExt cx="11999595" cy="3188671"/>
          </a:xfrm>
        </p:grpSpPr>
        <p:sp>
          <p:nvSpPr>
            <p:cNvPr id="3" name="TextBox 2"/>
            <p:cNvSpPr txBox="1"/>
            <p:nvPr/>
          </p:nvSpPr>
          <p:spPr>
            <a:xfrm>
              <a:off x="193040" y="1635760"/>
              <a:ext cx="11969115" cy="1260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yếu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miêu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tả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2560" y="2897643"/>
              <a:ext cx="785663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vi-VN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 tài, chủ đề, ý nghĩa của bài thơ </a:t>
              </a:r>
              <a:endPara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2560" y="386080"/>
              <a:ext cx="1164336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trải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endPara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2560" y="969461"/>
              <a:ext cx="1186688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endPara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2560" y="3517775"/>
            <a:ext cx="119989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III.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17" y="372223"/>
            <a:ext cx="1149379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KHÁI QUÁT </a:t>
            </a:r>
          </a:p>
          <a:p>
            <a:pPr algn="ctr"/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 ĐIỂM CỦA THỂ LOẠI THƠ CÓ YẾU TỐ TỰ, MIÊU TẢ</a:t>
            </a:r>
            <a:endParaRPr lang="en-US" sz="2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1493179"/>
          <a:ext cx="11578855" cy="4854829"/>
        </p:xfrm>
        <a:graphic>
          <a:graphicData uri="http://schemas.openxmlformats.org/drawingml/2006/table">
            <a:tbl>
              <a:tblPr firstRow="1" firstCol="1" bandRow="1"/>
              <a:tblGrid>
                <a:gridCol w="2630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3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5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80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800" b="1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nay </a:t>
                      </a:r>
                      <a:r>
                        <a:rPr lang="en-US" sz="2800" b="1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800" b="1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ngủ</a:t>
                      </a:r>
                      <a:endParaRPr lang="en-US" sz="2800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80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80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80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endParaRPr lang="en-US" sz="280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280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57177" y="47846"/>
            <a:ext cx="9877646" cy="134501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295940" y="2312581"/>
            <a:ext cx="11600120" cy="43327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 ngồi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 nguyên ví trí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nhận quà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Arrow: Down 5"/>
          <p:cNvSpPr/>
          <p:nvPr/>
        </p:nvSpPr>
        <p:spPr>
          <a:xfrm>
            <a:off x="5729177" y="1565644"/>
            <a:ext cx="733646" cy="574158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02" y="-3975"/>
            <a:ext cx="1149379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KHÁI QUÁT </a:t>
            </a:r>
          </a:p>
          <a:p>
            <a:pPr algn="ctr"/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 ĐIỂM CỦA THỂ LOẠI THƠ CÓ YẾU TỐ TỰ, MIÊU TẢ</a:t>
            </a:r>
            <a:endParaRPr lang="en-US" sz="2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2158" y="857836"/>
          <a:ext cx="11950994" cy="5710331"/>
        </p:xfrm>
        <a:graphic>
          <a:graphicData uri="http://schemas.openxmlformats.org/drawingml/2006/table">
            <a:tbl>
              <a:tblPr firstRow="1" firstCol="1" bandRow="1"/>
              <a:tblGrid>
                <a:gridCol w="204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1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29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5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5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5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2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bài thơ</a:t>
                      </a:r>
                      <a:endParaRPr lang="en-US" sz="220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200" b="1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nay </a:t>
                      </a:r>
                      <a:r>
                        <a:rPr lang="en-US" sz="2200" b="1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200" b="1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b="1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ngủ</a:t>
                      </a:r>
                      <a:endParaRPr lang="en-US" sz="2200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87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5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5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5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5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5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5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5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5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5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9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Biện pháp tu từ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56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5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5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387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5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5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5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5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endParaRPr lang="en-US" sz="25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387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300" b="1" i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Yếu tố miêu tả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21535" y="1431290"/>
            <a:ext cx="401129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lang="en-US" sz="25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sz="25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lang="en-US" sz="25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5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25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25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lang="en-US" sz="25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5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5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lang="en-US" sz="25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25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25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bài.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232525" y="1454785"/>
            <a:ext cx="553656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61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50" y="2129155"/>
            <a:ext cx="40824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9500" y="2266315"/>
            <a:ext cx="581406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láy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</a:t>
            </a:r>
            <a:endParaRPr lang="en-US" sz="2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0750" y="2934335"/>
            <a:ext cx="39693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nhịp.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6170" y="2940050"/>
            <a:ext cx="571881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3/2, 2/3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90529" y="3624987"/>
            <a:ext cx="4109085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73165" y="3615055"/>
            <a:ext cx="576897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0750" y="4370705"/>
            <a:ext cx="387286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sống.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09030" y="4347845"/>
            <a:ext cx="58102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vẻ đẹp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giữa Bác Hồ với bộ đội, nhân dân ta.</a:t>
            </a:r>
            <a:endParaRPr lang="en-US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90750" y="5441950"/>
            <a:ext cx="394271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chuyện.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3160" y="5175250"/>
            <a:ext cx="574040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ngủ.</a:t>
            </a:r>
            <a:endParaRPr lang="en-US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0750" y="5958205"/>
            <a:ext cx="404177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Tái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bật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chuyện.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4580" y="5923915"/>
            <a:ext cx="58089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hình ảnh, hành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2560" y="386080"/>
            <a:ext cx="12029440" cy="4393579"/>
            <a:chOff x="162560" y="386080"/>
            <a:chExt cx="12029440" cy="4393579"/>
          </a:xfrm>
        </p:grpSpPr>
        <p:sp>
          <p:nvSpPr>
            <p:cNvPr id="3" name="TextBox 2"/>
            <p:cNvSpPr txBox="1"/>
            <p:nvPr/>
          </p:nvSpPr>
          <p:spPr>
            <a:xfrm>
              <a:off x="193040" y="1635760"/>
              <a:ext cx="11998960" cy="1260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yếu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miêu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tả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2560" y="2897643"/>
              <a:ext cx="785663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vi-VN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 tài, chủ đề, ý nghĩa của bài thơ </a:t>
              </a:r>
              <a:endPara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2560" y="386080"/>
              <a:ext cx="1164336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trải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endPara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2560" y="969461"/>
              <a:ext cx="1186688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endPara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2560" y="3517775"/>
              <a:ext cx="1199896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III.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Khái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quát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đặc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điểm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thể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loại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thơ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yếu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tố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tự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sự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miêu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tả</a:t>
              </a:r>
              <a:r>
                <a:rPr lang="en-US" sz="3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endParaRPr lang="en-US" sz="38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3040" y="4825825"/>
            <a:ext cx="64296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3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5135" y="350034"/>
            <a:ext cx="6014720" cy="5539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HỌC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1760" y="1212215"/>
            <a:ext cx="4297680" cy="4782185"/>
            <a:chOff x="176" y="1909"/>
            <a:chExt cx="6768" cy="7531"/>
          </a:xfrm>
        </p:grpSpPr>
        <p:sp>
          <p:nvSpPr>
            <p:cNvPr id="3" name="TextBox 2"/>
            <p:cNvSpPr txBox="1"/>
            <p:nvPr/>
          </p:nvSpPr>
          <p:spPr>
            <a:xfrm>
              <a:off x="176" y="2632"/>
              <a:ext cx="6768" cy="680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vi-VN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 thiệu 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vi-VN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tìm hiểu 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5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25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5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5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endPara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vi-VN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 văn bản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2.1. </a:t>
              </a:r>
              <a:r>
                <a:rPr lang="vi-VN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 đặc điểm của thơ có yếu tố tự sự, miêu tả trong văn bản. </a:t>
              </a:r>
              <a:endPara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Yếu tố tự sự (Bối cảnh, nhân vật, sự việc,...)</a:t>
              </a:r>
              <a:endPara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120" y="1909"/>
              <a:ext cx="2880" cy="72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0930" y="1263015"/>
            <a:ext cx="3448685" cy="4739005"/>
            <a:chOff x="13718" y="2037"/>
            <a:chExt cx="5431" cy="7463"/>
          </a:xfrm>
        </p:grpSpPr>
        <p:sp>
          <p:nvSpPr>
            <p:cNvPr id="4" name="TextBox 3"/>
            <p:cNvSpPr txBox="1"/>
            <p:nvPr/>
          </p:nvSpPr>
          <p:spPr>
            <a:xfrm>
              <a:off x="13718" y="2789"/>
              <a:ext cx="5431" cy="671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2.2.</a:t>
              </a:r>
              <a:r>
                <a:rPr lang="vi-VN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Đề tài, chủ đề, ý nghĩa của bài thơ </a:t>
              </a:r>
              <a:endPara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</a:t>
              </a:r>
              <a:r>
                <a:rPr lang="vi-VN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 quát đặc điểm của thể loại thơ có yếu tố tự sự, miêu tả </a:t>
              </a:r>
              <a:endPara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vi-VN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IV.</a:t>
              </a:r>
              <a:r>
                <a:rPr lang="vi-VN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Liên hệ, vận dụng, kết nối... </a:t>
              </a:r>
            </a:p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</a:t>
              </a:r>
            </a:p>
            <a:p>
              <a:endPara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4994" y="2037"/>
              <a:ext cx="2880" cy="72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79950" y="1281430"/>
            <a:ext cx="3759200" cy="4712970"/>
            <a:chOff x="7370" y="2018"/>
            <a:chExt cx="5920" cy="7422"/>
          </a:xfrm>
        </p:grpSpPr>
        <p:sp>
          <p:nvSpPr>
            <p:cNvPr id="7" name="Rectangle 6"/>
            <p:cNvSpPr/>
            <p:nvPr/>
          </p:nvSpPr>
          <p:spPr>
            <a:xfrm>
              <a:off x="8732" y="2018"/>
              <a:ext cx="2880" cy="72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2</a:t>
              </a:r>
            </a:p>
          </p:txBody>
        </p:sp>
        <p:sp>
          <p:nvSpPr>
            <p:cNvPr id="9" name="Rectangles 8"/>
            <p:cNvSpPr/>
            <p:nvPr/>
          </p:nvSpPr>
          <p:spPr>
            <a:xfrm>
              <a:off x="7370" y="2760"/>
              <a:ext cx="5921" cy="66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b.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Yếu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tố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miêu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tả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(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hình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ảnh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Bác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Hồ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qua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cảm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nhận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của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anh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đội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viên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).</a:t>
              </a:r>
              <a:endPara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c.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Vần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nhịp</a:t>
              </a:r>
              <a:endParaRPr lang="en-US" sz="25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39995" y="1233376"/>
            <a:ext cx="5137299" cy="484844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bài thơ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Đêm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ngủ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139995" y="31896"/>
            <a:ext cx="5489943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HỆ, VẬN DỤNG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64300" y="1167130"/>
            <a:ext cx="5151120" cy="45231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phiếu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Em học tập theo Gương Bác Hồ”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Hồ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Arrow: Right 6"/>
          <p:cNvSpPr/>
          <p:nvPr/>
        </p:nvSpPr>
        <p:spPr>
          <a:xfrm>
            <a:off x="5539564" y="3296093"/>
            <a:ext cx="691116" cy="4846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bldLvl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3657600" y="-8600123"/>
            <a:ext cx="4876800" cy="6902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0" name="Text Box 109"/>
          <p:cNvSpPr txBox="1"/>
          <p:nvPr/>
        </p:nvSpPr>
        <p:spPr>
          <a:xfrm>
            <a:off x="3657600" y="-1697673"/>
            <a:ext cx="5080000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EM HỌC TẬP VÀ LÀM THEO GƯƠNG BÁC HỒ</a:t>
            </a:r>
          </a:p>
          <a:p>
            <a:pPr indent="0"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*****</a:t>
            </a:r>
            <a:endParaRPr lang="en-US" sz="1400" b="1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indent="0" algn="ctr"/>
            <a:r>
              <a:rPr lang="en-US" sz="1400" b="1">
                <a:solidFill>
                  <a:srgbClr val="0000CC"/>
                </a:solidFill>
                <a:latin typeface="Times New Roman" panose="02020603050405020304" pitchFamily="18" charset="0"/>
              </a:rPr>
              <a:t>Họ và tên học sinh:</a:t>
            </a: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000" b="0">
                <a:solidFill>
                  <a:srgbClr val="0000CC"/>
                </a:solidFill>
                <a:latin typeface="Times New Roman" panose="02020603050405020304" pitchFamily="18" charset="0"/>
              </a:rPr>
              <a:t>………………………………………….. </a:t>
            </a:r>
            <a:r>
              <a:rPr lang="en-US" sz="1400" b="1">
                <a:solidFill>
                  <a:srgbClr val="0000CC"/>
                </a:solidFill>
                <a:latin typeface="Times New Roman" panose="02020603050405020304" pitchFamily="18" charset="0"/>
              </a:rPr>
              <a:t>Lớp:</a:t>
            </a:r>
            <a:r>
              <a:rPr lang="en-US" sz="1000" b="0">
                <a:solidFill>
                  <a:srgbClr val="0000CC"/>
                </a:solidFill>
                <a:latin typeface="Times New Roman" panose="02020603050405020304" pitchFamily="18" charset="0"/>
              </a:rPr>
              <a:t> ………..</a:t>
            </a:r>
          </a:p>
          <a:p>
            <a:pPr indent="0" algn="ctr"/>
            <a:r>
              <a:rPr lang="en-US" sz="1000" b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/>
          </a:p>
        </p:txBody>
      </p:sp>
      <p:pic>
        <p:nvPicPr>
          <p:cNvPr id="113" name="Picture 112"/>
          <p:cNvPicPr/>
          <p:nvPr/>
        </p:nvPicPr>
        <p:blipFill>
          <a:blip r:embed="rId3"/>
          <a:stretch>
            <a:fillRect/>
          </a:stretch>
        </p:blipFill>
        <p:spPr>
          <a:xfrm>
            <a:off x="3657600" y="8326437"/>
            <a:ext cx="2070100" cy="367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4" name="Text Box 113"/>
          <p:cNvSpPr txBox="1"/>
          <p:nvPr/>
        </p:nvSpPr>
        <p:spPr>
          <a:xfrm>
            <a:off x="3657600" y="11996737"/>
            <a:ext cx="5080000" cy="34613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endParaRPr 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indent="0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indent="0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indent="0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indent="0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indent="0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indent="0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indent="0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b="1">
              <a:latin typeface="Times New Roman" panose="02020603050405020304" pitchFamily="18" charset="0"/>
            </a:endParaRPr>
          </a:p>
          <a:p>
            <a:pPr indent="0"/>
            <a:r>
              <a:rPr lang="en-US" b="1">
                <a:latin typeface="Times New Roman" panose="02020603050405020304" pitchFamily="18" charset="0"/>
              </a:rPr>
              <a:t> </a:t>
            </a:r>
          </a:p>
          <a:p>
            <a:pPr indent="0"/>
            <a:r>
              <a:rPr lang="en-US" b="1">
                <a:latin typeface="Times New Roman" panose="02020603050405020304" pitchFamily="18" charset="0"/>
              </a:rPr>
              <a:t> </a:t>
            </a:r>
            <a:endParaRPr lang="en-US" sz="2600" b="1">
              <a:latin typeface="Times New Roman" panose="02020603050405020304" pitchFamily="18" charset="0"/>
            </a:endParaRPr>
          </a:p>
          <a:p>
            <a:pPr indent="0"/>
            <a:r>
              <a:rPr lang="en-US" sz="2600" b="1">
                <a:latin typeface="Times New Roman" panose="02020603050405020304" pitchFamily="18" charset="0"/>
              </a:rPr>
              <a:t> </a:t>
            </a:r>
            <a:endParaRPr lang="en-US" sz="1300" b="0">
              <a:latin typeface="Times New Roman" panose="02020603050405020304" pitchFamily="18" charset="0"/>
            </a:endParaRPr>
          </a:p>
          <a:p>
            <a:pPr indent="0"/>
            <a:r>
              <a:rPr lang="en-US" sz="1300" b="0">
                <a:latin typeface="Times New Roman" panose="02020603050405020304" pitchFamily="18" charset="0"/>
              </a:rPr>
              <a:t> 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66370" y="156210"/>
            <a:ext cx="12084050" cy="6548755"/>
            <a:chOff x="262" y="246"/>
            <a:chExt cx="19030" cy="10313"/>
          </a:xfrm>
        </p:grpSpPr>
        <p:sp>
          <p:nvSpPr>
            <p:cNvPr id="6" name="Text Box 5"/>
            <p:cNvSpPr txBox="1"/>
            <p:nvPr/>
          </p:nvSpPr>
          <p:spPr>
            <a:xfrm>
              <a:off x="1492" y="246"/>
              <a:ext cx="17268" cy="208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0" algn="ctr"/>
              <a:r>
                <a:rPr lang="en-US" sz="30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EM HỌC TẬP VÀ LÀM THEO GƯƠNG BÁC HỒ</a:t>
              </a:r>
            </a:p>
            <a:p>
              <a:pPr indent="0" algn="ctr"/>
              <a:r>
                <a:rPr lang="en-US" sz="25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*****</a:t>
              </a:r>
            </a:p>
            <a:p>
              <a:pPr indent="0" algn="ctr"/>
              <a:r>
                <a:rPr lang="en-US" sz="25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Họ và tên học sinh: </a:t>
              </a:r>
              <a:r>
                <a:rPr lang="en-US" sz="2500" b="0">
                  <a:solidFill>
                    <a:srgbClr val="FF0000"/>
                  </a:solidFill>
                  <a:latin typeface="Times New Roman" panose="02020603050405020304" pitchFamily="18" charset="0"/>
                </a:rPr>
                <a:t>………………………………………….. </a:t>
              </a:r>
              <a:r>
                <a:rPr lang="en-US" sz="25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Lớp:</a:t>
              </a:r>
              <a:r>
                <a:rPr lang="en-US" sz="2500" b="0">
                  <a:solidFill>
                    <a:srgbClr val="FF0000"/>
                  </a:solidFill>
                  <a:latin typeface="Times New Roman" panose="02020603050405020304" pitchFamily="18" charset="0"/>
                </a:rPr>
                <a:t> ………..</a:t>
              </a:r>
            </a:p>
          </p:txBody>
        </p:sp>
        <p:sp>
          <p:nvSpPr>
            <p:cNvPr id="1073743059" name="Rectangles 1073743058"/>
            <p:cNvSpPr/>
            <p:nvPr/>
          </p:nvSpPr>
          <p:spPr>
            <a:xfrm>
              <a:off x="1133" y="2573"/>
              <a:ext cx="8341" cy="3344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/>
            <a:lstStyle/>
            <a:p>
              <a:pPr algn="ctr"/>
              <a:r>
                <a:rPr lang="en-US" sz="2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xúc về Bác Hồ kính yêu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/>
                <a:t>…………………………………………………………...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/>
                <a:t>…………………………………………………………...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/>
                <a:t>…………………………………………………………...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/>
                <a:t>…………………………………………………………...</a:t>
              </a:r>
            </a:p>
            <a:p>
              <a:pPr algn="just"/>
              <a:endParaRPr lang="en-US"/>
            </a:p>
            <a:p>
              <a:pPr algn="just"/>
              <a:endParaRPr lang="en-US"/>
            </a:p>
            <a:p>
              <a:endParaRPr lang="en-US"/>
            </a:p>
            <a:p>
              <a:endParaRPr lang="en-US"/>
            </a:p>
          </p:txBody>
        </p:sp>
        <p:sp>
          <p:nvSpPr>
            <p:cNvPr id="1073743060" name="Rectangles 1073743059"/>
            <p:cNvSpPr/>
            <p:nvPr/>
          </p:nvSpPr>
          <p:spPr>
            <a:xfrm>
              <a:off x="10386" y="2572"/>
              <a:ext cx="8155" cy="3345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/>
            <a:lstStyle/>
            <a:p>
              <a:pPr algn="ctr"/>
              <a:r>
                <a:rPr lang="en-US" sz="2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 tập theo Bác Hồ Kính yêu</a:t>
              </a:r>
            </a:p>
            <a:p>
              <a:pPr algn="ctr"/>
              <a:r>
                <a:rPr lang="en-US"/>
                <a:t>…………………………………………………………...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/>
                <a:t>…………………………………………………………...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/>
                <a:t>…………………………………………………………...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/>
                <a:t>…………………………………………………………...</a:t>
              </a:r>
            </a:p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endParaRPr lang="en-US"/>
            </a:p>
            <a:p>
              <a:pPr algn="just"/>
              <a:endParaRPr lang="en-US"/>
            </a:p>
            <a:p>
              <a:endParaRPr lang="en-US"/>
            </a:p>
            <a:p>
              <a:endParaRPr lang="en-US"/>
            </a:p>
          </p:txBody>
        </p:sp>
        <p:sp>
          <p:nvSpPr>
            <p:cNvPr id="7" name="Text Box 6"/>
            <p:cNvSpPr txBox="1"/>
            <p:nvPr/>
          </p:nvSpPr>
          <p:spPr>
            <a:xfrm>
              <a:off x="296" y="6161"/>
              <a:ext cx="18996" cy="15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Nhật kí kết quả </a:t>
              </a:r>
              <a:r>
                <a:rPr lang="en-US" sz="2800" b="1" i="1">
                  <a:solidFill>
                    <a:schemeClr val="bg1"/>
                  </a:solidFill>
                  <a:latin typeface="Times New Roman" panose="02020603050405020304" pitchFamily="18" charset="0"/>
                </a:rPr>
                <a:t>Em học tập và làm theo gương Bác Hồ</a:t>
              </a:r>
              <a:endParaRPr lang="en-US" sz="2800" b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  <a:p>
              <a:pPr indent="0"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*****</a:t>
              </a: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262" y="7507"/>
              <a:ext cx="18668" cy="305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0"/>
              <a:r>
                <a:rPr lang="en-US" sz="2000" b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…………………………………………………………………………………………………………………........</a:t>
              </a:r>
            </a:p>
            <a:p>
              <a:pPr indent="0"/>
              <a:r>
                <a:rPr lang="en-US" sz="2000">
                  <a:solidFill>
                    <a:srgbClr val="FF0000"/>
                  </a:solidFill>
                  <a:latin typeface="Times New Roman" panose="02020603050405020304" pitchFamily="18" charset="0"/>
                  <a:sym typeface="+mn-ea"/>
                </a:rPr>
                <a:t>…………………………………………………………………………………………………………………..…………………………………………………………………………………………………………………..…………………………………………………………………………………………………………………..…………………………………………………………………………………………………………………..…………………………………………………………………………………………………………………..........................................</a:t>
              </a:r>
              <a:endParaRPr lang="en-US" sz="2000" b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367" y="305036"/>
            <a:ext cx="5791265" cy="6771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KẾT NỐI VỚI ĐỌC</a:t>
            </a:r>
          </a:p>
        </p:txBody>
      </p:sp>
      <p:sp>
        <p:nvSpPr>
          <p:cNvPr id="5" name="Oval 4"/>
          <p:cNvSpPr/>
          <p:nvPr/>
        </p:nvSpPr>
        <p:spPr>
          <a:xfrm>
            <a:off x="3063238" y="1300480"/>
            <a:ext cx="6405881" cy="54152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5-7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3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3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3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3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33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3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0" y="314960"/>
          <a:ext cx="11480800" cy="5808501"/>
        </p:xfrm>
        <a:graphic>
          <a:graphicData uri="http://schemas.openxmlformats.org/drawingml/2006/table">
            <a:tbl>
              <a:tblPr firstRow="1" bandRow="1"/>
              <a:tblGrid>
                <a:gridCol w="7012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8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07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HƯỚNG DẪN VIẾT ĐOẠN VĂN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10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44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4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4000" y="996075"/>
            <a:ext cx="7183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880" y="2342940"/>
            <a:ext cx="705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688178"/>
            <a:ext cx="6505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phú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0" y="314960"/>
          <a:ext cx="11480800" cy="5851525"/>
        </p:xfrm>
        <a:graphic>
          <a:graphicData uri="http://schemas.openxmlformats.org/drawingml/2006/table">
            <a:tbl>
              <a:tblPr firstRow="1" bandRow="1"/>
              <a:tblGrid>
                <a:gridCol w="7012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8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18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HƯỚNG DẪN VIẾT ĐOẠN VĂN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10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44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....................................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.....................................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....................................</a:t>
                      </a:r>
                      <a:endParaRPr lang="en-US" sz="3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4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....................................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.....................................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254000" y="996315"/>
            <a:ext cx="7183120" cy="4768850"/>
            <a:chOff x="400" y="1569"/>
            <a:chExt cx="11312" cy="7510"/>
          </a:xfrm>
        </p:grpSpPr>
        <p:sp>
          <p:nvSpPr>
            <p:cNvPr id="4" name="TextBox 3"/>
            <p:cNvSpPr txBox="1"/>
            <p:nvPr/>
          </p:nvSpPr>
          <p:spPr>
            <a:xfrm>
              <a:off x="400" y="1569"/>
              <a:ext cx="11312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Chép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)?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0" y="3690"/>
              <a:ext cx="11118" cy="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chi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biện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gợi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0" y="7383"/>
              <a:ext cx="10244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rút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ra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69440" y="1971040"/>
            <a:ext cx="9032240" cy="171594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pPr algn="ctr"/>
            <a:r>
              <a:rPr lang="vi-VN" sz="1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Xin cảm ơn</a:t>
            </a:r>
            <a:endParaRPr lang="vi-VN" sz="1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" y="721360"/>
            <a:ext cx="11826240" cy="501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 TIÊU BÀI HỌC (TIẾT 3)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</a:p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 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 </a:t>
            </a: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Kính yêu, trân trọng, tự hào và biết ơn Bác Hồ.</a:t>
            </a:r>
          </a:p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Có ý thức rèn luyện, học tập theo tấm gương Bác Hồ.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76400" y="101600"/>
            <a:ext cx="9306560" cy="2418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 1, 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7120" y="3248660"/>
            <a:ext cx="10749280" cy="3355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Người tham gia trò chơi sẽ trả lời câu hỏi trắc nghiệm bằng cách lựa chọn 1 đáp án đúng.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Người báo tín hiệu đầu tiên sẽ giành được quyền trả lời trước, nếu trả lời đúng sẽ được nhận một phần quà.</a:t>
            </a: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Down 4"/>
          <p:cNvSpPr/>
          <p:nvPr/>
        </p:nvSpPr>
        <p:spPr>
          <a:xfrm>
            <a:off x="6007608" y="2697480"/>
            <a:ext cx="484632" cy="373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ldLvl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36487" y="6432"/>
            <a:ext cx="12276467" cy="6890056"/>
            <a:chOff x="-38706" y="6044"/>
            <a:chExt cx="12280908" cy="6890056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52"/>
            <a:stretch>
              <a:fillRect/>
            </a:stretch>
          </p:blipFill>
          <p:spPr>
            <a:xfrm>
              <a:off x="-30950" y="6044"/>
              <a:ext cx="12222950" cy="6890056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08489">
              <a:off x="-29147" y="5323022"/>
              <a:ext cx="695848" cy="71496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826771" y="5342113"/>
              <a:ext cx="644209" cy="67678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99010">
              <a:off x="5418553" y="5393980"/>
              <a:ext cx="644209" cy="67678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2252">
              <a:off x="6051538" y="5280415"/>
              <a:ext cx="644209" cy="676781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75066">
              <a:off x="9070774" y="5153849"/>
              <a:ext cx="644209" cy="676781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2252">
              <a:off x="8337102" y="5323632"/>
              <a:ext cx="644209" cy="67678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75066">
              <a:off x="9946610" y="5316096"/>
              <a:ext cx="644209" cy="67678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75066">
              <a:off x="11581707" y="5413713"/>
              <a:ext cx="644209" cy="67678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2252">
              <a:off x="642803" y="5417133"/>
              <a:ext cx="644209" cy="67678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716864" y="-302669"/>
            <a:ext cx="13363505" cy="2299161"/>
            <a:chOff x="-940967" y="-599421"/>
            <a:chExt cx="13363505" cy="2299161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" b="4759"/>
            <a:stretch>
              <a:fillRect/>
            </a:stretch>
          </p:blipFill>
          <p:spPr>
            <a:xfrm>
              <a:off x="-940967" y="-599421"/>
              <a:ext cx="13363505" cy="2299161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1375417" y="-138481"/>
              <a:ext cx="9001960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400"/>
              <a:r>
                <a:rPr lang="vi-VN" sz="3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>Câu 1.</a:t>
              </a:r>
              <a:r>
                <a:rPr lang="vi-VN" sz="30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>Bài thơ</a:t>
              </a:r>
              <a:r>
                <a:rPr lang="en-US" altLang="vi-VN" sz="30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Đêm</a:t>
              </a:r>
              <a:r>
                <a:rPr lang="en-US" sz="30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nay </a:t>
              </a:r>
              <a:r>
                <a:rPr lang="en-US" sz="30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Bác</a:t>
              </a:r>
              <a:r>
                <a:rPr lang="en-US" sz="30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0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Minh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Huệ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ra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dựa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kiện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lịch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88671" y="1990816"/>
            <a:ext cx="5513101" cy="22196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iới Thu Đông (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1950),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nhân dân ta.</a:t>
            </a:r>
          </a:p>
        </p:txBody>
      </p:sp>
      <p:sp>
        <p:nvSpPr>
          <p:cNvPr id="26" name="Rounded Rectangle 19"/>
          <p:cNvSpPr/>
          <p:nvPr/>
        </p:nvSpPr>
        <p:spPr>
          <a:xfrm>
            <a:off x="6259446" y="1994336"/>
            <a:ext cx="5792319" cy="212852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1954,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nhân dân ta.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5" y="1691640"/>
            <a:ext cx="737235" cy="793750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3" name="TextBox 2"/>
          <p:cNvSpPr txBox="1"/>
          <p:nvPr/>
        </p:nvSpPr>
        <p:spPr>
          <a:xfrm flipH="1">
            <a:off x="488950" y="4457065"/>
            <a:ext cx="5512435" cy="2245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 tiến công và nổi dậy 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Mậu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(1968),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dõi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và nhân dân ta.</a:t>
            </a:r>
            <a:endParaRPr lang="en-US" sz="2800" b="1" dirty="0"/>
          </a:p>
        </p:txBody>
      </p:sp>
      <p:sp>
        <p:nvSpPr>
          <p:cNvPr id="4" name="TextBox 2"/>
          <p:cNvSpPr txBox="1"/>
          <p:nvPr/>
        </p:nvSpPr>
        <p:spPr>
          <a:xfrm flipH="1">
            <a:off x="6399530" y="4457065"/>
            <a:ext cx="5587365" cy="2245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 khởi nghĩa Cách mạng Tháng Tám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(1945),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dõi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và nhân dân ta.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6" grpId="0" animBg="1"/>
      <p:bldP spid="26" grpId="1" animBg="1"/>
      <p:bldP spid="3" grpId="0" animBg="1"/>
      <p:bldP spid="3" grpId="1" animBg="1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0" y="-32056"/>
            <a:ext cx="12276467" cy="6890056"/>
            <a:chOff x="-38706" y="6044"/>
            <a:chExt cx="12280908" cy="6890056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52"/>
            <a:stretch>
              <a:fillRect/>
            </a:stretch>
          </p:blipFill>
          <p:spPr>
            <a:xfrm>
              <a:off x="-30950" y="6044"/>
              <a:ext cx="12222950" cy="6890056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08489">
              <a:off x="-29147" y="5323022"/>
              <a:ext cx="695848" cy="71496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826771" y="5342113"/>
              <a:ext cx="644209" cy="67678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99010">
              <a:off x="5418553" y="5393980"/>
              <a:ext cx="644209" cy="67678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2252">
              <a:off x="6051538" y="5280415"/>
              <a:ext cx="644209" cy="676781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75066">
              <a:off x="9070774" y="5153849"/>
              <a:ext cx="644209" cy="676781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2252">
              <a:off x="8337102" y="5323632"/>
              <a:ext cx="644209" cy="67678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75066">
              <a:off x="9946610" y="5316096"/>
              <a:ext cx="644209" cy="67678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75066">
              <a:off x="11581707" y="5413713"/>
              <a:ext cx="644209" cy="67678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2252">
              <a:off x="642803" y="5417133"/>
              <a:ext cx="644209" cy="67678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733243" y="-132320"/>
            <a:ext cx="13363505" cy="2299161"/>
            <a:chOff x="-940967" y="91953"/>
            <a:chExt cx="13363505" cy="2299161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" b="4759"/>
            <a:stretch>
              <a:fillRect/>
            </a:stretch>
          </p:blipFill>
          <p:spPr>
            <a:xfrm>
              <a:off x="-940967" y="91953"/>
              <a:ext cx="13363505" cy="2299161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1581659" y="706034"/>
              <a:ext cx="9001960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400"/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Câu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2.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Đâu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yếu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tố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tự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sự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xuất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hiện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trong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bài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thơ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Đêm</a:t>
              </a:r>
              <a:r>
                <a:rPr lang="en-US" sz="30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nay </a:t>
              </a:r>
              <a:r>
                <a:rPr lang="en-US" sz="30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Bác</a:t>
              </a:r>
              <a:r>
                <a:rPr lang="en-US" sz="30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0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ngủ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?</a:t>
              </a:r>
              <a:endParaRPr lang="vi-VN" sz="30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6" name="Rounded Rectangle 19"/>
          <p:cNvSpPr/>
          <p:nvPr/>
        </p:nvSpPr>
        <p:spPr>
          <a:xfrm>
            <a:off x="6893353" y="2167594"/>
            <a:ext cx="4996665" cy="19378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04" y="2152469"/>
            <a:ext cx="804742" cy="793580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19" name="Rounded Rectangle 19"/>
          <p:cNvSpPr/>
          <p:nvPr/>
        </p:nvSpPr>
        <p:spPr>
          <a:xfrm>
            <a:off x="164465" y="4626610"/>
            <a:ext cx="4996815" cy="18859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 hình ảnh Bác Hồ trong một đêm không ngủ ở chiến khu.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19"/>
          <p:cNvSpPr/>
          <p:nvPr/>
        </p:nvSpPr>
        <p:spPr>
          <a:xfrm>
            <a:off x="264160" y="2316479"/>
            <a:ext cx="4897070" cy="183301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ounded Rectangle 19"/>
          <p:cNvSpPr/>
          <p:nvPr/>
        </p:nvSpPr>
        <p:spPr>
          <a:xfrm>
            <a:off x="6818630" y="4681220"/>
            <a:ext cx="4996815" cy="18859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ngợi Bác Hồ với tình yêu thương bao la.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19" grpId="0" animBg="1"/>
      <p:bldP spid="19" grpId="1" animBg="1"/>
      <p:bldP spid="21" grpId="0" animBg="1"/>
      <p:bldP spid="21" grpId="1" animBg="1"/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0" y="-32056"/>
            <a:ext cx="12276467" cy="6890056"/>
            <a:chOff x="-38706" y="6044"/>
            <a:chExt cx="12280908" cy="6890056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52"/>
            <a:stretch>
              <a:fillRect/>
            </a:stretch>
          </p:blipFill>
          <p:spPr>
            <a:xfrm>
              <a:off x="-30950" y="6044"/>
              <a:ext cx="12222950" cy="6890056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08489">
              <a:off x="-29147" y="5323022"/>
              <a:ext cx="695848" cy="71496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826771" y="5342113"/>
              <a:ext cx="644209" cy="67678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99010">
              <a:off x="5418553" y="5393980"/>
              <a:ext cx="644209" cy="67678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2252">
              <a:off x="6051538" y="5280415"/>
              <a:ext cx="644209" cy="676781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75066">
              <a:off x="9070774" y="5153849"/>
              <a:ext cx="644209" cy="676781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2252">
              <a:off x="8337102" y="5323632"/>
              <a:ext cx="644209" cy="67678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75066">
              <a:off x="9946610" y="5316096"/>
              <a:ext cx="644209" cy="67678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75066">
              <a:off x="11581707" y="5413713"/>
              <a:ext cx="644209" cy="67678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551" r="100000">
                          <a14:backgroundMark x1="78652" y1="18182" x2="64607" y2="25134"/>
                        </a14:backgroundRemoval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2252">
              <a:off x="642803" y="5417133"/>
              <a:ext cx="644209" cy="67678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733243" y="-132320"/>
            <a:ext cx="13363505" cy="2299161"/>
            <a:chOff x="-940967" y="91953"/>
            <a:chExt cx="13363505" cy="2299161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" b="4759"/>
            <a:stretch>
              <a:fillRect/>
            </a:stretch>
          </p:blipFill>
          <p:spPr>
            <a:xfrm>
              <a:off x="-940967" y="91953"/>
              <a:ext cx="13363505" cy="2299161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1701325" y="780548"/>
              <a:ext cx="9001960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400"/>
              <a:r>
                <a:rPr lang="vi-VN" sz="3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>Câu </a:t>
              </a:r>
              <a:r>
                <a:rPr lang="en-US" sz="3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>3</a:t>
              </a:r>
              <a:r>
                <a:rPr lang="vi-VN" sz="3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>.</a:t>
              </a:r>
              <a:r>
                <a:rPr lang="vi-VN" sz="30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Câu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chuyện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trong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bài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thơ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Đêm</a:t>
              </a:r>
              <a:r>
                <a:rPr lang="en-US" sz="30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nay </a:t>
              </a:r>
              <a:r>
                <a:rPr lang="en-US" sz="30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Bác</a:t>
              </a:r>
              <a:r>
                <a:rPr lang="en-US" sz="30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0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ngủ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diễn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ra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trong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bối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cảnh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nào</a:t>
              </a:r>
              <a:r>
                <a:rPr lang="en-US" sz="3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?</a:t>
              </a:r>
              <a:endParaRPr lang="vi-VN" sz="30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9" name="Rounded Rectangle 19"/>
          <p:cNvSpPr/>
          <p:nvPr/>
        </p:nvSpPr>
        <p:spPr>
          <a:xfrm>
            <a:off x="762081" y="2232246"/>
            <a:ext cx="4996665" cy="19138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tranh, lúc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mưa.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8350" y="4624341"/>
            <a:ext cx="4996665" cy="19138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ở và làm việc của Bác Hồ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ounded Rectangle 19"/>
          <p:cNvSpPr/>
          <p:nvPr/>
        </p:nvSpPr>
        <p:spPr>
          <a:xfrm>
            <a:off x="6929840" y="2310903"/>
            <a:ext cx="4996665" cy="19138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" y="2232246"/>
            <a:ext cx="804742" cy="793580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3" name="Rounded Rectangle 2"/>
          <p:cNvSpPr/>
          <p:nvPr/>
        </p:nvSpPr>
        <p:spPr>
          <a:xfrm>
            <a:off x="6818630" y="4473575"/>
            <a:ext cx="4996815" cy="21774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Ở tỉnh Cao Bằng, khi tác giả được gặp Bác Hồ trở về nước sau 30 năm bôn ba đi tìm đường cứu nước.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3" grpId="0" bldLvl="0" animBg="1"/>
      <p:bldP spid="3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4110</Words>
  <Application>Microsoft Office PowerPoint</Application>
  <PresentationFormat>Widescreen</PresentationFormat>
  <Paragraphs>417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Bodoni MT</vt:lpstr>
      <vt:lpstr>Calibri</vt:lpstr>
      <vt:lpstr>Times New Roman</vt:lpstr>
      <vt:lpstr>方正行楷简体</vt:lpstr>
      <vt:lpstr>汉真广标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Chau</dc:creator>
  <cp:lastModifiedBy>HP</cp:lastModifiedBy>
  <cp:revision>252</cp:revision>
  <dcterms:created xsi:type="dcterms:W3CDTF">2022-10-26T07:41:00Z</dcterms:created>
  <dcterms:modified xsi:type="dcterms:W3CDTF">2024-02-15T10:08:38Z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9F9269F78DDD49A5AF66CAE442CE403A</vt:lpwstr>
  </property>
  <property fmtid="{D5CDD505-2E9C-101B-9397-08002B2CF9AE}" pid="3" name="KSOProductBuildVer">
    <vt:lpwstr>1033-11.2.0.11440</vt:lpwstr>
  </property>
</Properties>
</file>