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358" r:id="rId3"/>
    <p:sldId id="332" r:id="rId4"/>
    <p:sldId id="339" r:id="rId5"/>
    <p:sldId id="344" r:id="rId6"/>
    <p:sldId id="345" r:id="rId7"/>
    <p:sldId id="348" r:id="rId8"/>
    <p:sldId id="347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D8E5E5"/>
    <a:srgbClr val="FBCDCD"/>
    <a:srgbClr val="7192A9"/>
    <a:srgbClr val="F37D91"/>
    <a:srgbClr val="F26649"/>
    <a:srgbClr val="F7A5A5"/>
    <a:srgbClr val="F3F6F6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80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1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2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3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0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84383" y="1438275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89" y="1269879"/>
            <a:ext cx="964452" cy="916490"/>
          </a:xfrm>
          <a:prstGeom prst="rect">
            <a:avLst/>
          </a:prstGeom>
        </p:spPr>
      </p:pic>
      <p:sp>
        <p:nvSpPr>
          <p:cNvPr id="26" name="Rectangles 7"/>
          <p:cNvSpPr/>
          <p:nvPr/>
        </p:nvSpPr>
        <p:spPr>
          <a:xfrm>
            <a:off x="2390775" y="2477770"/>
            <a:ext cx="3427730" cy="4096385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s 8"/>
          <p:cNvSpPr/>
          <p:nvPr/>
        </p:nvSpPr>
        <p:spPr>
          <a:xfrm>
            <a:off x="6238875" y="2488565"/>
            <a:ext cx="3427730" cy="409638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32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23" y="3119716"/>
            <a:ext cx="3394516" cy="205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b="17156"/>
          <a:stretch/>
        </p:blipFill>
        <p:spPr>
          <a:xfrm>
            <a:off x="2409813" y="3114676"/>
            <a:ext cx="3390912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14469"/>
            <a:ext cx="11269345" cy="2565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2. </a:t>
            </a:r>
            <a:r>
              <a:rPr lang="en-US" sz="3200" dirty="0" smtClean="0"/>
              <a:t>At shopping centres, customers can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touch </a:t>
            </a:r>
            <a:r>
              <a:rPr lang="en-US" sz="3200" dirty="0" smtClean="0"/>
              <a:t>the product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B. </a:t>
            </a:r>
            <a:r>
              <a:rPr lang="en-US" sz="3200" smtClean="0"/>
              <a:t>bargain </a:t>
            </a:r>
            <a:r>
              <a:rPr lang="en-US" sz="3200" dirty="0" smtClean="0"/>
              <a:t>to get lower prices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C. </a:t>
            </a:r>
            <a:r>
              <a:rPr lang="en-US" sz="3200" smtClean="0"/>
              <a:t>pay </a:t>
            </a:r>
            <a:r>
              <a:rPr lang="en-US" sz="3200" dirty="0" smtClean="0"/>
              <a:t>to watch live performances.</a:t>
            </a:r>
            <a:endParaRPr lang="en-US" sz="3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15676" y="2409158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009" y="4306878"/>
            <a:ext cx="11294372" cy="2416687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smtClean="0">
                <a:solidFill>
                  <a:prstClr val="black"/>
                </a:solidFill>
              </a:rPr>
              <a:t>Shopping </a:t>
            </a:r>
            <a:r>
              <a:rPr lang="en-US" sz="3200" dirty="0">
                <a:solidFill>
                  <a:prstClr val="black"/>
                </a:solidFill>
              </a:rPr>
              <a:t>centres offer a wide range of products to choose from. </a:t>
            </a:r>
            <a:r>
              <a:rPr lang="en-US" sz="3200" b="1" u="sng" dirty="0">
                <a:solidFill>
                  <a:srgbClr val="7030A0"/>
                </a:solidFill>
              </a:rPr>
              <a:t>Customers can touch the products</a:t>
            </a:r>
            <a:r>
              <a:rPr lang="en-US" sz="3200" dirty="0">
                <a:solidFill>
                  <a:prstClr val="black"/>
                </a:solidFill>
              </a:rPr>
              <a:t> and try on clothes and shoes. This makes them feel more comfortable when they decide to buy something.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6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663293"/>
            <a:ext cx="11269345" cy="157147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3. </a:t>
            </a:r>
            <a:r>
              <a:rPr lang="en-US" sz="3200" dirty="0" smtClean="0"/>
              <a:t>A kind of entertainment at a shopping centre is 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fashion </a:t>
            </a:r>
            <a:r>
              <a:rPr lang="en-US" sz="3200" dirty="0" smtClean="0"/>
              <a:t>contests</a:t>
            </a:r>
            <a:r>
              <a:rPr lang="en-US" sz="3200" smtClean="0"/>
              <a:t>	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live music		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painting exhibitions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1437919" y="2905901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7292" y="4321096"/>
            <a:ext cx="11431969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go to shopping centres for many other reasons.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</a:t>
            </a:r>
            <a:r>
              <a:rPr lang="en-US" sz="3000" b="1" u="sng" dirty="0">
                <a:solidFill>
                  <a:srgbClr val="7030A0"/>
                </a:solidFill>
              </a:rPr>
              <a:t>entertainment for customers of all ages such as live music</a:t>
            </a:r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dirty="0"/>
              <a:t>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68447"/>
            <a:ext cx="10597433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4. </a:t>
            </a:r>
            <a:r>
              <a:rPr lang="en-US" sz="3200" dirty="0" smtClean="0"/>
              <a:t>Some people exercise at a shopping centre because they like its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A. </a:t>
            </a:r>
            <a:r>
              <a:rPr lang="en-US" sz="3200" smtClean="0"/>
              <a:t>crowds</a:t>
            </a:r>
            <a:r>
              <a:rPr lang="en-US" sz="3200" dirty="0" smtClean="0"/>
              <a:t>	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well-lit areas	</a:t>
            </a: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shops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>
            <a:off x="5047066" y="3020084"/>
            <a:ext cx="555585" cy="53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077" y="4329640"/>
            <a:ext cx="10934126" cy="1717393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b="1" u="sng" dirty="0">
                <a:solidFill>
                  <a:srgbClr val="7030A0"/>
                </a:solidFill>
              </a:rPr>
              <a:t>They enjoy walking for one or two hours in clean and well-lit areas</a:t>
            </a:r>
            <a:r>
              <a:rPr lang="en-US" sz="3000" dirty="0"/>
              <a:t>. Some people even go there to avoid the heat or cold outside. Shopping centres offer free air conditioning and heating.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078" y="1820723"/>
            <a:ext cx="10582748" cy="131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5. </a:t>
            </a:r>
            <a:r>
              <a:rPr lang="en-US" sz="3200" dirty="0" smtClean="0"/>
              <a:t>The word “</a:t>
            </a:r>
            <a:r>
              <a:rPr lang="en-US" sz="3200" dirty="0" smtClean="0">
                <a:solidFill>
                  <a:srgbClr val="00B050"/>
                </a:solidFill>
              </a:rPr>
              <a:t>year-round</a:t>
            </a:r>
            <a:r>
              <a:rPr lang="en-US" sz="3200" dirty="0" smtClean="0"/>
              <a:t>” in paragraph 2 is similar in meaning to 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>
                <a:solidFill>
                  <a:srgbClr val="00B0F0"/>
                </a:solidFill>
              </a:rPr>
              <a:t>	A</a:t>
            </a:r>
            <a:r>
              <a:rPr lang="en-US" sz="3200" dirty="0" smtClean="0">
                <a:solidFill>
                  <a:srgbClr val="00B0F0"/>
                </a:solidFill>
              </a:rPr>
              <a:t>. </a:t>
            </a:r>
            <a:r>
              <a:rPr lang="en-US" sz="3200" dirty="0" smtClean="0"/>
              <a:t>always			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 smtClean="0"/>
              <a:t>sometimes		</a:t>
            </a:r>
            <a:r>
              <a:rPr lang="en-US" sz="3200" dirty="0" smtClean="0">
                <a:solidFill>
                  <a:srgbClr val="00B0F0"/>
                </a:solidFill>
              </a:rPr>
              <a:t>C. </a:t>
            </a:r>
            <a:r>
              <a:rPr lang="en-US" sz="3200" dirty="0" smtClean="0"/>
              <a:t>rarely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32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/>
          <p:cNvSpPr/>
          <p:nvPr/>
        </p:nvSpPr>
        <p:spPr>
          <a:xfrm>
            <a:off x="1445057" y="3101306"/>
            <a:ext cx="555585" cy="50928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8110" y="4073464"/>
            <a:ext cx="11431969" cy="21605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/>
              <a:t>However, people also go to shopping centres for many other reasons. Some people go there for entertainment. These centres often offer </a:t>
            </a:r>
            <a:r>
              <a:rPr lang="en-US" sz="2800" b="1" u="sng" dirty="0">
                <a:solidFill>
                  <a:srgbClr val="7030A0"/>
                </a:solidFill>
              </a:rPr>
              <a:t>year-round</a:t>
            </a:r>
            <a:r>
              <a:rPr lang="en-US" sz="2800" b="1" dirty="0"/>
              <a:t> </a:t>
            </a:r>
            <a:r>
              <a:rPr lang="en-US" sz="2800" dirty="0"/>
              <a:t>free entertainment for customers of all ages such as live music and special performances</a:t>
            </a:r>
            <a:r>
              <a:rPr lang="en-US" sz="2800"/>
              <a:t>. 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89" y="1033368"/>
            <a:ext cx="11399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ONE word from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passage.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32552"/>
              </p:ext>
            </p:extLst>
          </p:nvPr>
        </p:nvGraphicFramePr>
        <p:xfrm>
          <a:off x="628983" y="1785295"/>
          <a:ext cx="11165620" cy="454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5620">
                  <a:extLst>
                    <a:ext uri="{9D8B030D-6E8A-4147-A177-3AD203B41FA5}">
                      <a16:colId xmlns:a16="http://schemas.microsoft.com/office/drawing/2014/main" xmlns="" val="264071126"/>
                    </a:ext>
                  </a:extLst>
                </a:gridCol>
              </a:tblGrid>
              <a:tr h="7958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Shopping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</a:rPr>
                        <a:t> centres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017607"/>
                  </a:ext>
                </a:extLst>
              </a:tr>
              <a:tr h="351365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smtClean="0">
                          <a:solidFill>
                            <a:srgbClr val="E0702A"/>
                          </a:solidFill>
                        </a:rPr>
                        <a:t>1.</a:t>
                      </a:r>
                      <a:r>
                        <a:rPr lang="en-US" sz="3200" smtClean="0"/>
                        <a:t> attract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baseline="0" dirty="0" smtClean="0"/>
                        <a:t>a lot of customers during _______.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2.</a:t>
                      </a:r>
                      <a:r>
                        <a:rPr lang="en-US" sz="3200" baseline="0" smtClean="0"/>
                        <a:t> allow </a:t>
                      </a:r>
                      <a:r>
                        <a:rPr lang="en-US" sz="3200" baseline="0" dirty="0" smtClean="0"/>
                        <a:t>customers to _______ on clothes and shoes.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3.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free ______________ for customers of all ages.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4.</a:t>
                      </a:r>
                      <a:r>
                        <a:rPr lang="en-US" sz="3200" baseline="0" smtClean="0"/>
                        <a:t> are full of ___________ </a:t>
                      </a:r>
                      <a:r>
                        <a:rPr lang="en-US" sz="3200" baseline="0" dirty="0" smtClean="0"/>
                        <a:t>during holidays.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3200" b="1" baseline="0" smtClean="0">
                          <a:solidFill>
                            <a:srgbClr val="E0702A"/>
                          </a:solidFill>
                        </a:rPr>
                        <a:t>5.</a:t>
                      </a:r>
                      <a:r>
                        <a:rPr lang="en-US" sz="3200" baseline="0" smtClean="0"/>
                        <a:t> offer </a:t>
                      </a:r>
                      <a:r>
                        <a:rPr lang="en-US" sz="3200" baseline="0" dirty="0" smtClean="0"/>
                        <a:t>______ air conditioning and heating.</a:t>
                      </a:r>
                      <a:endParaRPr lang="en-US" sz="3200" dirty="0"/>
                    </a:p>
                  </a:txBody>
                  <a:tcPr>
                    <a:solidFill>
                      <a:srgbClr val="D8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4348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17559" y="2778279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sales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2780" y="3487701"/>
            <a:ext cx="10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try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5936" y="4211597"/>
            <a:ext cx="27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EF4B66"/>
                </a:solidFill>
              </a:rPr>
              <a:t>entertainment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7041" y="4940253"/>
            <a:ext cx="219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F4B66"/>
                </a:solidFill>
              </a:rPr>
              <a:t>decorations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76970" y="5663605"/>
            <a:ext cx="119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free</a:t>
            </a:r>
            <a:endParaRPr lang="en-US" sz="2000" b="1" dirty="0">
              <a:solidFill>
                <a:srgbClr val="EF4B6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12146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109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78804" y="1212784"/>
            <a:ext cx="79794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a new shopping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centre.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27500" y="1872344"/>
            <a:ext cx="11269345" cy="1403712"/>
          </a:xfrm>
        </p:spPr>
        <p:txBody>
          <a:bodyPr/>
          <a:lstStyle/>
          <a:p>
            <a:r>
              <a:rPr lang="en-US" dirty="0" smtClean="0"/>
              <a:t>Student A reads the suggestions for questions on card A</a:t>
            </a:r>
          </a:p>
          <a:p>
            <a:r>
              <a:rPr lang="en-US" dirty="0" smtClean="0"/>
              <a:t>Student B reads the information about the new shopping centre on card B (page 91)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8974" y="2809874"/>
            <a:ext cx="8096251" cy="4019551"/>
            <a:chOff x="3228974" y="2809874"/>
            <a:chExt cx="8096251" cy="40195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4481" t="3532" r="2623" b="2990"/>
            <a:stretch/>
          </p:blipFill>
          <p:spPr>
            <a:xfrm>
              <a:off x="3228975" y="2809874"/>
              <a:ext cx="8096250" cy="40195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8974" y="6172200"/>
              <a:ext cx="2676525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4" b="48837" l="16039" r="94763">
                        <a14:foregroundMark x1="32570" y1="7114" x2="36334" y2="7798"/>
                        <a14:foregroundMark x1="34206" y1="8071" x2="33715" y2="7934"/>
                        <a14:foregroundMark x1="39935" y1="6703" x2="42226" y2="6977"/>
                        <a14:foregroundMark x1="36334" y1="6703" x2="40262" y2="6977"/>
                        <a14:foregroundMark x1="50409" y1="5062" x2="54828" y2="4651"/>
                        <a14:foregroundMark x1="47463" y1="5335" x2="50736" y2="5062"/>
                        <a14:foregroundMark x1="47463" y1="5062" x2="49755" y2="5062"/>
                        <a14:foregroundMark x1="50082" y1="4925" x2="51064" y2="4788"/>
                        <a14:foregroundMark x1="33224" y1="6840" x2="47136" y2="5062"/>
                        <a14:foregroundMark x1="92471" y1="36525" x2="93781" y2="40356"/>
                      </a14:backgroundRemoval>
                    </a14:imgEffect>
                  </a14:imgLayer>
                </a14:imgProps>
              </a:ext>
            </a:extLst>
          </a:blip>
          <a:srcRect l="13113" t="479" r="4173" b="50819"/>
          <a:stretch/>
        </p:blipFill>
        <p:spPr>
          <a:xfrm>
            <a:off x="5767446" y="1436123"/>
            <a:ext cx="3865220" cy="27227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76198" y="9946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8983" y="8733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1590" y="1033368"/>
            <a:ext cx="1088070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pairs. Ask and answer about a shopping centre, a supermarket,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an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open-air market in your area. Take notes of your partner’s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answers and report them to the 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21511" y="2566405"/>
            <a:ext cx="10515600" cy="3105190"/>
          </a:xfrm>
        </p:spPr>
        <p:txBody>
          <a:bodyPr/>
          <a:lstStyle/>
          <a:p>
            <a:r>
              <a:rPr lang="en-US" b="1" dirty="0" smtClean="0"/>
              <a:t>You can use the suggestions below:</a:t>
            </a:r>
          </a:p>
          <a:p>
            <a:pPr>
              <a:buFontTx/>
              <a:buChar char="-"/>
            </a:pPr>
            <a:r>
              <a:rPr lang="en-US" dirty="0" smtClean="0"/>
              <a:t>where it is</a:t>
            </a:r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ow you get there</a:t>
            </a:r>
          </a:p>
          <a:p>
            <a:pPr>
              <a:buFontTx/>
              <a:buChar char="-"/>
            </a:pPr>
            <a:r>
              <a:rPr lang="en-US" dirty="0" smtClean="0"/>
              <a:t>what its opening hours are</a:t>
            </a:r>
          </a:p>
          <a:p>
            <a:pPr>
              <a:buFontTx/>
              <a:buChar char="-"/>
            </a:pPr>
            <a:r>
              <a:rPr lang="en-US" dirty="0" smtClean="0"/>
              <a:t>what you do there</a:t>
            </a:r>
          </a:p>
          <a:p>
            <a:pPr>
              <a:buFontTx/>
              <a:buChar char="-"/>
            </a:pPr>
            <a:r>
              <a:rPr lang="en-US" dirty="0" smtClean="0"/>
              <a:t>what you like/ don’t like about it.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6198" y="131219"/>
            <a:ext cx="31290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932" b="97538" l="6383" r="86252">
                        <a14:foregroundMark x1="39280" y1="54720" x2="45499" y2="55540"/>
                        <a14:foregroundMark x1="12766" y1="51163" x2="6874" y2="89603"/>
                        <a14:foregroundMark x1="7201" y1="89603" x2="10802" y2="90561"/>
                        <a14:foregroundMark x1="14403" y1="90971" x2="76923" y2="96854"/>
                        <a14:foregroundMark x1="76923" y1="96854" x2="79214" y2="96580"/>
                        <a14:foregroundMark x1="79214" y1="96443" x2="85106" y2="58413"/>
                        <a14:foregroundMark x1="85106" y1="58824" x2="84288" y2="57182"/>
                        <a14:foregroundMark x1="84288" y1="57319" x2="19149" y2="51573"/>
                        <a14:foregroundMark x1="13421" y1="50342" x2="19804" y2="50752"/>
                        <a14:foregroundMark x1="18494" y1="50752" x2="82324" y2="56772"/>
                        <a14:foregroundMark x1="85434" y1="58550" x2="79542" y2="96580"/>
                        <a14:foregroundMark x1="79214" y1="96717" x2="78232" y2="97264"/>
                        <a14:foregroundMark x1="78396" y1="97401" x2="7365" y2="90014"/>
                        <a14:foregroundMark x1="7856" y1="90561" x2="48936" y2="94802"/>
                        <a14:foregroundMark x1="7201" y1="83721" x2="11784" y2="51436"/>
                        <a14:foregroundMark x1="11784" y1="51436" x2="11784" y2="51163"/>
                        <a14:foregroundMark x1="80687" y1="91518" x2="80687" y2="95075"/>
                      </a14:backgroundRemoval>
                    </a14:imgEffect>
                  </a14:imgLayer>
                </a14:imgProps>
              </a:ext>
            </a:extLst>
          </a:blip>
          <a:srcRect l="5810" t="49181" r="13315" b="1983"/>
          <a:stretch/>
        </p:blipFill>
        <p:spPr>
          <a:xfrm>
            <a:off x="7812868" y="3638066"/>
            <a:ext cx="4294677" cy="31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Reasons why we go to shopping centres.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Information about new shopping centres.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244350"/>
            <a:ext cx="7610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Learn the new words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Make a speech introducing a new shopping centre in your city.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405812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66" y="246353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346943"/>
            <a:ext cx="5740800" cy="52105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Chatting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92877" y="2048609"/>
            <a:ext cx="5755112" cy="175869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list below and tick the most common reason(s) why you go shopping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choose the correct answer A, B, or C.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ONE word from the passage.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85074" y="589395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64156" y="2555521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79324" cy="963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864325"/>
            <a:ext cx="1679324" cy="129008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53458"/>
            <a:ext cx="5743692" cy="179434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Work in pairs. Ask and answer about a new shopping centre.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Ask and answer about a shopping centre, a supermarket, an open-air market in your area. Take notes of your partner’s answers and report them to the class.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976" y="3063218"/>
            <a:ext cx="5250024" cy="36645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CHATTING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7067" y="1911581"/>
            <a:ext cx="7654610" cy="230327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Do you like shopping? 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How </a:t>
            </a:r>
            <a:r>
              <a:rPr lang="en-US" sz="3600" dirty="0"/>
              <a:t>often do you go shopping?</a:t>
            </a:r>
          </a:p>
          <a:p>
            <a:pPr algn="just">
              <a:lnSpc>
                <a:spcPct val="100000"/>
              </a:lnSpc>
            </a:pPr>
            <a:r>
              <a:rPr lang="en-US" sz="3600" dirty="0" smtClean="0"/>
              <a:t>Why do you go to shopping centers?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60" y="2117405"/>
            <a:ext cx="7716364" cy="45098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Hanging out with friends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Reducing stress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Buying goods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Exercising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dirty="0" smtClean="0"/>
              <a:t>Browsing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634889" y="12979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74" y="11953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400" y="1322042"/>
            <a:ext cx="10623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list below and tick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     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most common reason(s) why you go shopping.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6763" y="2467016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236762" y="4920463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238017" y="3261945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236764" y="4082248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234983" y="5780590"/>
            <a:ext cx="447869" cy="348882"/>
          </a:xfrm>
          <a:prstGeom prst="roundRect">
            <a:avLst/>
          </a:prstGeom>
          <a:solidFill>
            <a:srgbClr val="F37D9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351" y="1297951"/>
            <a:ext cx="596976" cy="5019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670" y="3238933"/>
            <a:ext cx="2759925" cy="35304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8839" r="6198" b="6473"/>
          <a:stretch/>
        </p:blipFill>
        <p:spPr>
          <a:xfrm>
            <a:off x="8456294" y="1877391"/>
            <a:ext cx="3733801" cy="2421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-46" b="10309"/>
          <a:stretch/>
        </p:blipFill>
        <p:spPr>
          <a:xfrm>
            <a:off x="8458973" y="4290646"/>
            <a:ext cx="3733027" cy="22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576198" y="1260578"/>
            <a:ext cx="53241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customer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952" y="46271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khách hàng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528039" y="3153763"/>
            <a:ext cx="3048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/ˈkʌstəmə/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6190" y="2431199"/>
            <a:ext cx="6056105" cy="4279552"/>
          </a:xfrm>
          <a:prstGeom prst="rect">
            <a:avLst/>
          </a:prstGeom>
        </p:spPr>
      </p:pic>
      <p:pic>
        <p:nvPicPr>
          <p:cNvPr id="5" name="custo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341" y="3237650"/>
            <a:ext cx="663221" cy="6632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367440" y="1234522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try on 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9649" y="4701208"/>
            <a:ext cx="4421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thử </a:t>
            </a:r>
            <a:r>
              <a:rPr lang="en-US" sz="4800" dirty="0" smtClean="0"/>
              <a:t>(</a:t>
            </a:r>
            <a:r>
              <a:rPr lang="en-US" sz="4800" dirty="0" err="1" smtClean="0"/>
              <a:t>quần</a:t>
            </a:r>
            <a:r>
              <a:rPr lang="en-US" sz="4800" dirty="0" smtClean="0"/>
              <a:t> </a:t>
            </a:r>
            <a:r>
              <a:rPr lang="en-US" sz="4800" dirty="0" err="1" smtClean="0"/>
              <a:t>áo</a:t>
            </a:r>
            <a:r>
              <a:rPr lang="en-US" sz="4800" dirty="0" smtClean="0"/>
              <a:t>, </a:t>
            </a:r>
            <a:r>
              <a:rPr lang="en-US" sz="4800" dirty="0" err="1" smtClean="0"/>
              <a:t>giày</a:t>
            </a:r>
            <a:r>
              <a:rPr lang="en-US" sz="4800" dirty="0" smtClean="0"/>
              <a:t> </a:t>
            </a:r>
            <a:r>
              <a:rPr lang="en-US" sz="4800" dirty="0" err="1" smtClean="0"/>
              <a:t>dép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6656" y="3355573"/>
            <a:ext cx="3027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traɪ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75" y="1832991"/>
            <a:ext cx="7439025" cy="3942658"/>
          </a:xfrm>
          <a:prstGeom prst="rect">
            <a:avLst/>
          </a:prstGeom>
        </p:spPr>
      </p:pic>
      <p:pic>
        <p:nvPicPr>
          <p:cNvPr id="6" name="try 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252" y="3499374"/>
            <a:ext cx="609892" cy="6098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80364" y="105178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</a:t>
            </a:r>
            <a:r>
              <a:rPr lang="en-US" sz="8000" b="1" dirty="0" smtClean="0">
                <a:solidFill>
                  <a:srgbClr val="AD4F0F"/>
                </a:solidFill>
              </a:rPr>
              <a:t>ecoration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3338" y="4267874"/>
            <a:ext cx="4897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đồ trang trí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48308" y="2914536"/>
            <a:ext cx="35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/ˌdekəˈreɪʃn/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decor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588" y="3017716"/>
            <a:ext cx="675206" cy="675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825" y="2286362"/>
            <a:ext cx="6465570" cy="43103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0426" r="6298" b="5571"/>
          <a:stretch/>
        </p:blipFill>
        <p:spPr>
          <a:xfrm>
            <a:off x="3944620" y="2192854"/>
            <a:ext cx="8067675" cy="453467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1216" y="1085214"/>
            <a:ext cx="57609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wander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03" y="4460189"/>
            <a:ext cx="4295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đi lang thang, thả 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09872" y="3075372"/>
            <a:ext cx="30412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/ˈwɑːndər/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wan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376" y="3133329"/>
            <a:ext cx="721859" cy="721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7292" y="1732773"/>
            <a:ext cx="10782956" cy="247806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E0702A"/>
                </a:solidFill>
              </a:rPr>
              <a:t>1. </a:t>
            </a:r>
            <a:r>
              <a:rPr lang="en-US" sz="3200" dirty="0" smtClean="0"/>
              <a:t>People go to a </a:t>
            </a:r>
            <a:r>
              <a:rPr lang="en-US" sz="3200" smtClean="0"/>
              <a:t>shopping centre ______.</a:t>
            </a:r>
            <a:endParaRPr lang="en-US" sz="3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A.</a:t>
            </a:r>
            <a:r>
              <a:rPr lang="en-US" sz="3200" smtClean="0"/>
              <a:t> only </a:t>
            </a:r>
            <a:r>
              <a:rPr lang="en-US" sz="3200" dirty="0" smtClean="0"/>
              <a:t>for shopping</a:t>
            </a:r>
            <a:r>
              <a:rPr lang="en-US" sz="3200" smtClean="0"/>
              <a:t>	</a:t>
            </a:r>
            <a:endParaRPr lang="en-US" sz="320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mainly to hang out</a:t>
            </a:r>
            <a:r>
              <a:rPr lang="en-US" sz="320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smtClean="0"/>
              <a:t>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 smtClean="0">
                <a:solidFill>
                  <a:srgbClr val="00B0F0"/>
                </a:solidFill>
              </a:rPr>
              <a:t>.</a:t>
            </a:r>
            <a:r>
              <a:rPr lang="en-US" sz="3200" dirty="0" smtClean="0"/>
              <a:t> for </a:t>
            </a:r>
            <a:r>
              <a:rPr lang="en-US" sz="3200" smtClean="0"/>
              <a:t>many reasons</a:t>
            </a:r>
            <a:endParaRPr lang="en-US" sz="32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537292" y="11065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077" y="9852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39897" y="1106549"/>
            <a:ext cx="76850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answer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93053" y="3586371"/>
            <a:ext cx="555585" cy="54514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439" y="4334453"/>
            <a:ext cx="11383312" cy="2271391"/>
          </a:xfrm>
          <a:prstGeom prst="rect">
            <a:avLst/>
          </a:prstGeom>
          <a:solidFill>
            <a:srgbClr val="FBCDCD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000" dirty="0"/>
              <a:t>However, people also </a:t>
            </a:r>
            <a:r>
              <a:rPr lang="en-US" sz="3000" b="1" u="sng" dirty="0">
                <a:solidFill>
                  <a:srgbClr val="7030A0"/>
                </a:solidFill>
              </a:rPr>
              <a:t>go to shopping centres for many other reasons</a:t>
            </a:r>
            <a:r>
              <a:rPr lang="en-US" sz="3000" dirty="0"/>
              <a:t>. Some people go there for entertainment. These centres often offer </a:t>
            </a:r>
            <a:r>
              <a:rPr lang="en-US" sz="3000" b="1" dirty="0"/>
              <a:t>year-round </a:t>
            </a:r>
            <a:r>
              <a:rPr lang="en-US" sz="3000" dirty="0"/>
              <a:t>free entertainment for customers of all ages such as live music and special performances</a:t>
            </a:r>
            <a:r>
              <a:rPr lang="en-US" sz="3000"/>
              <a:t>. 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576198" y="131219"/>
            <a:ext cx="247620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4296</TotalTime>
  <Words>833</Words>
  <Application>Microsoft Office PowerPoint</Application>
  <PresentationFormat>Custom</PresentationFormat>
  <Paragraphs>144</Paragraphs>
  <Slides>19</Slides>
  <Notes>15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Sky123.Org</cp:lastModifiedBy>
  <cp:revision>276</cp:revision>
  <dcterms:created xsi:type="dcterms:W3CDTF">2020-12-09T02:04:09Z</dcterms:created>
  <dcterms:modified xsi:type="dcterms:W3CDTF">2024-02-15T08:17:41Z</dcterms:modified>
</cp:coreProperties>
</file>