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webp"/>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49"/>
  </p:notesMasterIdLst>
  <p:sldIdLst>
    <p:sldId id="2007577261" r:id="rId2"/>
    <p:sldId id="2007577258" r:id="rId3"/>
    <p:sldId id="2007577268" r:id="rId4"/>
    <p:sldId id="2007577262" r:id="rId5"/>
    <p:sldId id="2007577263" r:id="rId6"/>
    <p:sldId id="2007577264" r:id="rId7"/>
    <p:sldId id="2007577269" r:id="rId8"/>
    <p:sldId id="2007577278" r:id="rId9"/>
    <p:sldId id="2007577279" r:id="rId10"/>
    <p:sldId id="2007577266" r:id="rId11"/>
    <p:sldId id="258" r:id="rId12"/>
    <p:sldId id="259" r:id="rId13"/>
    <p:sldId id="2007577270" r:id="rId14"/>
    <p:sldId id="2007577272" r:id="rId15"/>
    <p:sldId id="2007577280" r:id="rId16"/>
    <p:sldId id="261" r:id="rId17"/>
    <p:sldId id="2007577256" r:id="rId18"/>
    <p:sldId id="2007577274" r:id="rId19"/>
    <p:sldId id="2007577273" r:id="rId20"/>
    <p:sldId id="2007577275" r:id="rId21"/>
    <p:sldId id="2007577267" r:id="rId22"/>
    <p:sldId id="2007577276" r:id="rId23"/>
    <p:sldId id="2007577277" r:id="rId24"/>
    <p:sldId id="298" r:id="rId25"/>
    <p:sldId id="2007577238" r:id="rId26"/>
    <p:sldId id="2007577257" r:id="rId27"/>
    <p:sldId id="299" r:id="rId28"/>
    <p:sldId id="270" r:id="rId29"/>
    <p:sldId id="257" r:id="rId30"/>
    <p:sldId id="2007577245" r:id="rId31"/>
    <p:sldId id="2007577240" r:id="rId32"/>
    <p:sldId id="300" r:id="rId33"/>
    <p:sldId id="2007577246" r:id="rId34"/>
    <p:sldId id="2007577247" r:id="rId35"/>
    <p:sldId id="2007577248" r:id="rId36"/>
    <p:sldId id="2007577229" r:id="rId37"/>
    <p:sldId id="2007577228" r:id="rId38"/>
    <p:sldId id="2007577249" r:id="rId39"/>
    <p:sldId id="2007577227" r:id="rId40"/>
    <p:sldId id="2007577250" r:id="rId41"/>
    <p:sldId id="2007577251" r:id="rId42"/>
    <p:sldId id="2007577252" r:id="rId43"/>
    <p:sldId id="2007577253" r:id="rId44"/>
    <p:sldId id="2007577254" r:id="rId45"/>
    <p:sldId id="2007577255" r:id="rId46"/>
    <p:sldId id="2007577244" r:id="rId47"/>
    <p:sldId id="2007577243" r:id="rId48"/>
  </p:sldIdLst>
  <p:sldSz cx="9144000" cy="5143500" type="screen16x9"/>
  <p:notesSz cx="6858000" cy="9144000"/>
  <p:embeddedFontLst>
    <p:embeddedFont>
      <p:font typeface="宋体" panose="02010600030101010101" pitchFamily="2" charset="-122"/>
      <p:regular r:id="rId50"/>
    </p:embeddedFont>
    <p:embeddedFont>
      <p:font typeface="华文新魏" panose="02010800040101010101" pitchFamily="2" charset="-122"/>
      <p:regular r:id="rId51"/>
    </p:embeddedFont>
    <p:embeddedFont>
      <p:font typeface="Calibri" panose="020F0502020204030204" pitchFamily="34" charset="0"/>
      <p:regular r:id="rId52"/>
      <p:bold r:id="rId53"/>
      <p:italic r:id="rId54"/>
      <p:boldItalic r:id="rId55"/>
    </p:embeddedFont>
    <p:embeddedFont>
      <p:font typeface="Fira Sans Extra Condensed Medium" panose="020B0604020202020204" charset="0"/>
      <p:regular r:id="rId56"/>
      <p:bold r:id="rId57"/>
      <p:italic r:id="rId58"/>
      <p:boldItalic r:id="rId59"/>
    </p:embeddedFont>
    <p:embeddedFont>
      <p:font typeface="Lato" panose="020B0604020202020204" charset="0"/>
      <p:regular r:id="rId60"/>
      <p:bold r:id="rId61"/>
      <p:italic r:id="rId62"/>
    </p:embeddedFont>
    <p:embeddedFont>
      <p:font typeface="Trebuchet MS" panose="020B0603020202020204" pitchFamily="34" charset="0"/>
      <p:regular r:id="rId63"/>
      <p:bold r:id="rId64"/>
      <p:italic r:id="rId65"/>
      <p:boldItalic r:id="rId66"/>
    </p:embeddedFont>
    <p:embeddedFont>
      <p:font typeface="Wingdings 3" panose="05040102010807070707" pitchFamily="18" charset="2"/>
      <p:regular r:id="rId6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66FF"/>
    <a:srgbClr val="0066FF"/>
    <a:srgbClr val="FF9933"/>
    <a:srgbClr val="FF0000"/>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09349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250343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43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55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68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2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35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208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399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990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76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06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63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18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226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40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41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42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43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44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45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895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03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1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15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7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97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5/4/2024</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5/4/2024</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3" r:id="rId21"/>
    <p:sldLayoutId id="2147483824" r:id="rId22"/>
    <p:sldLayoutId id="2147483825" r:id="rId23"/>
    <p:sldLayoutId id="2147483826" r:id="rId24"/>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C&#193;C%20NGUY&#202;N%20T&#7888;%20TRONG%20C&#416;%20TH&#7874;%20NG&#431;&#7900;I.pptx" TargetMode="External"/><Relationship Id="rId2" Type="http://schemas.openxmlformats.org/officeDocument/2006/relationships/hyperlink" Target="C&#193;C%20NGUY&#202;N%20T&#7888;%20H&#211;A%20H&#7884;C%20TRONG%20V&#7886;%20TR&#193;I%20&#272;&#7844;T-%20T&#7892;%201,2.pptx"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6.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wmf"/></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1.2022.70$7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667820" y="628650"/>
            <a:ext cx="390418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1.2022.70$7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700587" y="1906245"/>
            <a:ext cx="2528888" cy="646331"/>
          </a:xfrm>
          <a:prstGeom prst="rect">
            <a:avLst/>
          </a:prstGeom>
          <a:solidFill>
            <a:srgbClr val="FFFF00"/>
          </a:solidFill>
        </p:spPr>
        <p:txBody>
          <a:bodyPr wrap="square">
            <a:spAutoFit/>
          </a:bodyPr>
          <a:lstStyle/>
          <a:p>
            <a:r>
              <a:rPr lang="en-US" sz="3600" b="1" dirty="0">
                <a:solidFill>
                  <a:srgbClr val="FF0000"/>
                </a:solidFill>
                <a:latin typeface="Times New Roman" panose="02020603050405020304" pitchFamily="18" charset="0"/>
              </a:rPr>
              <a:t>MỞ ĐẦU</a:t>
            </a:r>
            <a:endParaRPr lang="en-US" sz="3600" dirty="0"/>
          </a:p>
        </p:txBody>
      </p:sp>
      <p:pic>
        <p:nvPicPr>
          <p:cNvPr id="6" name="Hình ảnh 5" descr="OPL20U25GSXzBJYl68kk8uQGfFKzs7yb1M4KJWUiLk6ZEvGF+qCIPSnY57AbBFCvTW$21.2022.70$70+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100639" y="2633787"/>
            <a:ext cx="1728787" cy="2231484"/>
          </a:xfrm>
          <a:prstGeom prst="ellipse">
            <a:avLst/>
          </a:prstGeom>
        </p:spPr>
      </p:pic>
    </p:spTree>
    <p:extLst>
      <p:ext uri="{BB962C8B-B14F-4D97-AF65-F5344CB8AC3E}">
        <p14:creationId xmlns:p14="http://schemas.microsoft.com/office/powerpoint/2010/main" val="77475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F5DC-F410-62F4-8FEB-4A0464733EBB}"/>
              </a:ext>
            </a:extLst>
          </p:cNvPr>
          <p:cNvSpPr>
            <a:spLocks noGrp="1"/>
          </p:cNvSpPr>
          <p:nvPr>
            <p:ph type="title"/>
          </p:nvPr>
        </p:nvSpPr>
        <p:spPr>
          <a:xfrm>
            <a:off x="1190881" y="1579170"/>
            <a:ext cx="6744762" cy="914401"/>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en-US" sz="3100" b="1" u="sng" dirty="0">
                <a:ln/>
                <a:solidFill>
                  <a:schemeClr val="accent2">
                    <a:lumMod val="75000"/>
                  </a:schemeClr>
                </a:solidFill>
                <a:latin typeface="Times New Roman" panose="02020603050405020304" pitchFamily="18" charset="0"/>
                <a:cs typeface="Times New Roman" panose="02020603050405020304" pitchFamily="18" charset="0"/>
              </a:rPr>
              <a:t>BÀI 2</a:t>
            </a:r>
            <a:r>
              <a:rPr lang="en-US" sz="3100" b="1" dirty="0">
                <a:ln/>
                <a:solidFill>
                  <a:schemeClr val="accent2">
                    <a:lumMod val="75000"/>
                  </a:schemeClr>
                </a:solidFill>
                <a:latin typeface="Times New Roman" panose="02020603050405020304" pitchFamily="18" charset="0"/>
                <a:cs typeface="Times New Roman" panose="02020603050405020304" pitchFamily="18" charset="0"/>
              </a:rPr>
              <a:t>: </a:t>
            </a:r>
            <a:br>
              <a:rPr lang="en-US" b="1" cap="none" dirty="0">
                <a:ln/>
                <a:solidFill>
                  <a:schemeClr val="accent3"/>
                </a:solidFill>
                <a:latin typeface="Times New Roman" panose="02020603050405020304" pitchFamily="18" charset="0"/>
                <a:cs typeface="Times New Roman" panose="02020603050405020304" pitchFamily="18" charset="0"/>
              </a:rPr>
            </a:br>
            <a:r>
              <a:rPr lang="en-US" b="1" cap="none" dirty="0">
                <a:ln/>
                <a:solidFill>
                  <a:schemeClr val="accent3"/>
                </a:solidFill>
                <a:latin typeface="Times New Roman" panose="02020603050405020304" pitchFamily="18" charset="0"/>
                <a:cs typeface="Times New Roman" panose="02020603050405020304" pitchFamily="18" charset="0"/>
              </a:rPr>
              <a:t>	</a:t>
            </a:r>
            <a:r>
              <a:rPr lang="en-US" sz="4400" b="1" dirty="0">
                <a:ln/>
                <a:solidFill>
                  <a:srgbClr val="FF0000"/>
                </a:solidFill>
                <a:latin typeface="Times New Roman" panose="02020603050405020304" pitchFamily="18" charset="0"/>
                <a:cs typeface="Times New Roman" panose="02020603050405020304" pitchFamily="18" charset="0"/>
              </a:rPr>
              <a:t>NGUYÊN TỐ HÓA HỌC</a:t>
            </a:r>
            <a:br>
              <a:rPr lang="en-US" sz="4400" b="1" dirty="0">
                <a:ln/>
                <a:solidFill>
                  <a:srgbClr val="FF0000"/>
                </a:solidFill>
                <a:latin typeface="Times New Roman" panose="02020603050405020304" pitchFamily="18" charset="0"/>
                <a:cs typeface="Times New Roman" panose="02020603050405020304" pitchFamily="18" charset="0"/>
              </a:rPr>
            </a:br>
            <a:r>
              <a:rPr lang="en-US" sz="4400" b="1" dirty="0">
                <a:ln/>
                <a:solidFill>
                  <a:srgbClr val="FF0000"/>
                </a:solidFill>
                <a:latin typeface="Times New Roman" panose="02020603050405020304" pitchFamily="18" charset="0"/>
                <a:cs typeface="Times New Roman" panose="02020603050405020304" pitchFamily="18" charset="0"/>
              </a:rPr>
              <a:t>(04 </a:t>
            </a:r>
            <a:r>
              <a:rPr lang="en-US" sz="4400" b="1" dirty="0" err="1">
                <a:ln/>
                <a:solidFill>
                  <a:srgbClr val="FF0000"/>
                </a:solidFill>
                <a:latin typeface="Times New Roman" panose="02020603050405020304" pitchFamily="18" charset="0"/>
                <a:cs typeface="Times New Roman" panose="02020603050405020304" pitchFamily="18" charset="0"/>
              </a:rPr>
              <a:t>tiết</a:t>
            </a:r>
            <a:r>
              <a:rPr lang="en-US" sz="4400" b="1" dirty="0">
                <a:ln/>
                <a:solidFill>
                  <a:srgbClr val="FF0000"/>
                </a:solidFill>
                <a:latin typeface="Times New Roman" panose="02020603050405020304" pitchFamily="18" charset="0"/>
                <a:cs typeface="Times New Roman" panose="02020603050405020304" pitchFamily="18" charset="0"/>
              </a:rPr>
              <a:t>) </a:t>
            </a:r>
            <a:endParaRPr lang="en-US" sz="4400" b="1" cap="none" dirty="0">
              <a:ln/>
              <a:solidFill>
                <a:srgbClr val="FF0000"/>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F103F2A9-B24F-59E5-3E0E-6F833EC28A22}"/>
              </a:ext>
            </a:extLst>
          </p:cNvPr>
          <p:cNvPicPr>
            <a:picLocks noGrp="1" noChangeAspect="1"/>
          </p:cNvPicPr>
          <p:nvPr>
            <p:ph sz="half" idx="1"/>
          </p:nvPr>
        </p:nvPicPr>
        <p:blipFill>
          <a:blip r:embed="rId2"/>
          <a:stretch>
            <a:fillRect/>
          </a:stretch>
        </p:blipFill>
        <p:spPr>
          <a:xfrm>
            <a:off x="2483639" y="506300"/>
            <a:ext cx="685800" cy="914400"/>
          </a:xfrm>
          <a:prstGeom prst="rect">
            <a:avLst/>
          </a:prstGeom>
          <a:ln>
            <a:noFill/>
          </a:ln>
          <a:effectLst>
            <a:outerShdw blurRad="292100" dist="139700" dir="2700000" algn="tl" rotWithShape="0">
              <a:srgbClr val="333333">
                <a:alpha val="65000"/>
              </a:srgbClr>
            </a:outerShdw>
          </a:effectLst>
        </p:spPr>
      </p:pic>
      <p:pic>
        <p:nvPicPr>
          <p:cNvPr id="7" name="Content Placeholder 6">
            <a:extLst>
              <a:ext uri="{FF2B5EF4-FFF2-40B4-BE49-F238E27FC236}">
                <a16:creationId xmlns:a16="http://schemas.microsoft.com/office/drawing/2014/main" id="{1D1C948B-DC38-F7C3-6195-EF02C9C4C121}"/>
              </a:ext>
            </a:extLst>
          </p:cNvPr>
          <p:cNvPicPr>
            <a:picLocks noGrp="1" noChangeAspect="1"/>
          </p:cNvPicPr>
          <p:nvPr>
            <p:ph sz="half" idx="2"/>
          </p:nvPr>
        </p:nvPicPr>
        <p:blipFill>
          <a:blip r:embed="rId3"/>
          <a:stretch>
            <a:fillRect/>
          </a:stretch>
        </p:blipFill>
        <p:spPr>
          <a:xfrm>
            <a:off x="3642729" y="3793988"/>
            <a:ext cx="685800" cy="9144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5C898A1-28C8-CD77-2CEB-3D66D2A63441}"/>
              </a:ext>
            </a:extLst>
          </p:cNvPr>
          <p:cNvPicPr>
            <a:picLocks noChangeAspect="1"/>
          </p:cNvPicPr>
          <p:nvPr/>
        </p:nvPicPr>
        <p:blipFill>
          <a:blip r:embed="rId4"/>
          <a:stretch>
            <a:fillRect/>
          </a:stretch>
        </p:blipFill>
        <p:spPr>
          <a:xfrm>
            <a:off x="6429290" y="473227"/>
            <a:ext cx="685800" cy="9144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A984137-981F-A361-CD2E-5BB3F1FC1AD2}"/>
              </a:ext>
            </a:extLst>
          </p:cNvPr>
          <p:cNvPicPr>
            <a:picLocks noChangeAspect="1"/>
          </p:cNvPicPr>
          <p:nvPr/>
        </p:nvPicPr>
        <p:blipFill>
          <a:blip r:embed="rId5"/>
          <a:stretch>
            <a:fillRect/>
          </a:stretch>
        </p:blipFill>
        <p:spPr>
          <a:xfrm>
            <a:off x="926133" y="1793392"/>
            <a:ext cx="685800" cy="9144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8677D6F-D9ED-ACCC-0EDF-EE7D92B9765E}"/>
              </a:ext>
            </a:extLst>
          </p:cNvPr>
          <p:cNvPicPr>
            <a:picLocks noChangeAspect="1"/>
          </p:cNvPicPr>
          <p:nvPr/>
        </p:nvPicPr>
        <p:blipFill>
          <a:blip r:embed="rId6"/>
          <a:stretch>
            <a:fillRect/>
          </a:stretch>
        </p:blipFill>
        <p:spPr>
          <a:xfrm>
            <a:off x="1966166" y="3401026"/>
            <a:ext cx="685800" cy="9144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8709095-145D-D0FC-DCCC-7D38B4676AF6}"/>
              </a:ext>
            </a:extLst>
          </p:cNvPr>
          <p:cNvPicPr>
            <a:picLocks noChangeAspect="1"/>
          </p:cNvPicPr>
          <p:nvPr/>
        </p:nvPicPr>
        <p:blipFill>
          <a:blip r:embed="rId7"/>
          <a:stretch>
            <a:fillRect/>
          </a:stretch>
        </p:blipFill>
        <p:spPr>
          <a:xfrm>
            <a:off x="4456464" y="278753"/>
            <a:ext cx="685800" cy="9144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08E5EBD-3C3A-99AC-B73F-25AE70B3AAE7}"/>
              </a:ext>
            </a:extLst>
          </p:cNvPr>
          <p:cNvPicPr>
            <a:picLocks noChangeAspect="1"/>
          </p:cNvPicPr>
          <p:nvPr/>
        </p:nvPicPr>
        <p:blipFill>
          <a:blip r:embed="rId8"/>
          <a:stretch>
            <a:fillRect/>
          </a:stretch>
        </p:blipFill>
        <p:spPr>
          <a:xfrm>
            <a:off x="5409164" y="3653335"/>
            <a:ext cx="685800" cy="914400"/>
          </a:xfrm>
          <a:prstGeom prst="rect">
            <a:avLst/>
          </a:prstGeom>
          <a:ln>
            <a:noFill/>
          </a:ln>
          <a:effectLst>
            <a:outerShdw blurRad="292100" dist="139700" dir="2700000" algn="tl" rotWithShape="0">
              <a:srgbClr val="333333">
                <a:alpha val="65000"/>
              </a:srgbClr>
            </a:outerShdw>
          </a:effectLst>
        </p:spPr>
      </p:pic>
      <p:pic>
        <p:nvPicPr>
          <p:cNvPr id="1026" name="Picture 2" descr="Calcium ">
            <a:extLst>
              <a:ext uri="{FF2B5EF4-FFF2-40B4-BE49-F238E27FC236}">
                <a16:creationId xmlns:a16="http://schemas.microsoft.com/office/drawing/2014/main" id="{56A85AD0-20B5-56A0-7EF9-EDAA0647DA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2743" y="2250592"/>
            <a:ext cx="68580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sk ">
            <a:extLst>
              <a:ext uri="{FF2B5EF4-FFF2-40B4-BE49-F238E27FC236}">
                <a16:creationId xmlns:a16="http://schemas.microsoft.com/office/drawing/2014/main" id="{2CDC8C0B-3D3B-90FE-7088-283450BE7F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95" y="4065501"/>
            <a:ext cx="685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5" name="Google Shape;555;p30"/>
          <p:cNvSpPr txBox="1">
            <a:spLocks noGrp="1"/>
          </p:cNvSpPr>
          <p:nvPr>
            <p:ph type="subTitle" idx="1"/>
          </p:nvPr>
        </p:nvSpPr>
        <p:spPr>
          <a:xfrm>
            <a:off x="1897971" y="1322869"/>
            <a:ext cx="5129553"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 NGUYÊN TỐ HÓA HỌC LÀ GÌ?</a:t>
            </a:r>
            <a:endParaRPr lang="en-US" altLang="zh-CN"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59" name="Google Shape;559;p30"/>
          <p:cNvSpPr txBox="1">
            <a:spLocks noGrp="1"/>
          </p:cNvSpPr>
          <p:nvPr>
            <p:ph type="subTitle" idx="5"/>
          </p:nvPr>
        </p:nvSpPr>
        <p:spPr>
          <a:xfrm>
            <a:off x="1726059" y="2148140"/>
            <a:ext cx="5167901"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FF0000"/>
                </a:solidFill>
                <a:effectLst/>
                <a:latin typeface="Times New Roman" panose="02020603050405020304" pitchFamily="18" charset="0"/>
                <a:ea typeface="Courier New" panose="02070309020205020404" pitchFamily="49" charset="0"/>
              </a:rPr>
              <a:t>II. </a:t>
            </a:r>
            <a:r>
              <a:rPr lang="vi-VN" sz="2400" b="1" dirty="0">
                <a:solidFill>
                  <a:srgbClr val="FF0000"/>
                </a:solidFill>
                <a:effectLst/>
                <a:latin typeface="Times New Roman" panose="02020603050405020304" pitchFamily="18" charset="0"/>
                <a:ea typeface="Courier New" panose="02070309020205020404" pitchFamily="49" charset="0"/>
              </a:rPr>
              <a:t>TÊN NGUYÊN TỐ HOÁ HỌC</a:t>
            </a:r>
            <a:endParaRPr sz="1800" dirty="0">
              <a:solidFill>
                <a:srgbClr val="FF0000"/>
              </a:solidFill>
            </a:endParaRPr>
          </a:p>
        </p:txBody>
      </p:sp>
      <p:sp>
        <p:nvSpPr>
          <p:cNvPr id="565" name="Google Shape;565;p30"/>
          <p:cNvSpPr txBox="1">
            <a:spLocks noGrp="1"/>
          </p:cNvSpPr>
          <p:nvPr>
            <p:ph type="subTitle" idx="8"/>
          </p:nvPr>
        </p:nvSpPr>
        <p:spPr>
          <a:xfrm>
            <a:off x="1291797" y="2973411"/>
            <a:ext cx="4862424"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FF0000"/>
                </a:solidFill>
                <a:latin typeface="Times New Roman" panose="02020603050405020304" pitchFamily="18" charset="0"/>
                <a:cs typeface="Times New Roman" panose="02020603050405020304" pitchFamily="18" charset="0"/>
              </a:rPr>
              <a:t>III. KÍ HIỆU HOÁ HỌC</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id="{857367A5-9DCD-4A05-8E7A-B6D3BEE04AF4}"/>
              </a:ext>
            </a:extLst>
          </p:cNvPr>
          <p:cNvSpPr/>
          <p:nvPr/>
        </p:nvSpPr>
        <p:spPr>
          <a:xfrm>
            <a:off x="1957281" y="28806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9">
                                            <p:txEl>
                                              <p:pRg st="0" end="0"/>
                                            </p:txEl>
                                          </p:spTgt>
                                        </p:tgtEl>
                                        <p:attrNameLst>
                                          <p:attrName>style.visibility</p:attrName>
                                        </p:attrNameLst>
                                      </p:cBhvr>
                                      <p:to>
                                        <p:strVal val="visible"/>
                                      </p:to>
                                    </p:set>
                                    <p:animEffect transition="in" filter="barn(inVertical)">
                                      <p:cBhvr>
                                        <p:cTn id="12" dur="500"/>
                                        <p:tgtEl>
                                          <p:spTgt spid="5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5">
                                            <p:txEl>
                                              <p:pRg st="0" end="0"/>
                                            </p:txEl>
                                          </p:spTgt>
                                        </p:tgtEl>
                                        <p:attrNameLst>
                                          <p:attrName>style.visibility</p:attrName>
                                        </p:attrNameLst>
                                      </p:cBhvr>
                                      <p:to>
                                        <p:strVal val="visible"/>
                                      </p:to>
                                    </p:set>
                                    <p:animEffect transition="in" filter="barn(inVertical)">
                                      <p:cBhvr>
                                        <p:cTn id="17" dur="500"/>
                                        <p:tgtEl>
                                          <p:spTgt spid="5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build="p"/>
      <p:bldP spid="559" grpId="0" build="p"/>
      <p:bldP spid="56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4000" b="1" noProof="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 NGUYÊN </a:t>
            </a:r>
            <a:r>
              <a:rPr lang="en-US" altLang="zh-CN" sz="40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TỐ HÓA HỌC LÀ GÌ?</a:t>
            </a:r>
            <a:endParaRPr lang="en-US" altLang="zh-CN" sz="40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7989207"/>
              </p:ext>
            </p:extLst>
          </p:nvPr>
        </p:nvGraphicFramePr>
        <p:xfrm>
          <a:off x="667820" y="419570"/>
          <a:ext cx="6246689" cy="3140426"/>
        </p:xfrm>
        <a:graphic>
          <a:graphicData uri="http://schemas.openxmlformats.org/drawingml/2006/table">
            <a:tbl>
              <a:tblPr firstRow="1" bandRow="1">
                <a:tableStyleId>{011B537C-6E0D-4ED9-BEA1-98C0F7EC428A}</a:tableStyleId>
              </a:tblPr>
              <a:tblGrid>
                <a:gridCol w="1987142">
                  <a:extLst>
                    <a:ext uri="{9D8B030D-6E8A-4147-A177-3AD203B41FA5}">
                      <a16:colId xmlns:a16="http://schemas.microsoft.com/office/drawing/2014/main" val="20000"/>
                    </a:ext>
                  </a:extLst>
                </a:gridCol>
                <a:gridCol w="1410155">
                  <a:extLst>
                    <a:ext uri="{9D8B030D-6E8A-4147-A177-3AD203B41FA5}">
                      <a16:colId xmlns:a16="http://schemas.microsoft.com/office/drawing/2014/main" val="20001"/>
                    </a:ext>
                  </a:extLst>
                </a:gridCol>
                <a:gridCol w="1511920">
                  <a:extLst>
                    <a:ext uri="{9D8B030D-6E8A-4147-A177-3AD203B41FA5}">
                      <a16:colId xmlns:a16="http://schemas.microsoft.com/office/drawing/2014/main" val="20002"/>
                    </a:ext>
                  </a:extLst>
                </a:gridCol>
                <a:gridCol w="1337472">
                  <a:extLst>
                    <a:ext uri="{9D8B030D-6E8A-4147-A177-3AD203B41FA5}">
                      <a16:colId xmlns:a16="http://schemas.microsoft.com/office/drawing/2014/main" val="20003"/>
                    </a:ext>
                  </a:extLst>
                </a:gridCol>
              </a:tblGrid>
              <a:tr h="854426">
                <a:tc>
                  <a:txBody>
                    <a:bodyPr/>
                    <a:lstStyle/>
                    <a:p>
                      <a:pPr algn="ct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Số</a:t>
                      </a:r>
                      <a:r>
                        <a:rPr lang="en-US" sz="2400" b="1" baseline="0" dirty="0">
                          <a:latin typeface="Times New Roman" panose="02020603050405020304" pitchFamily="18" charset="0"/>
                          <a:cs typeface="Times New Roman" panose="02020603050405020304" pitchFamily="18" charset="0"/>
                        </a:rPr>
                        <a:t> p</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n</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Số</a:t>
                      </a:r>
                      <a:r>
                        <a:rPr lang="en-US" sz="2400" b="1" baseline="0" dirty="0">
                          <a:latin typeface="Times New Roman" panose="02020603050405020304" pitchFamily="18" charset="0"/>
                          <a:cs typeface="Times New Roman" panose="02020603050405020304" pitchFamily="18" charset="0"/>
                        </a:rPr>
                        <a:t> e</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r>
                        <a:rPr lang="en-US" sz="2400" b="1" baseline="0"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6</a:t>
                      </a:r>
                    </a:p>
                  </a:txBody>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tc>
                <a:tc>
                  <a:txBody>
                    <a:bodyPr/>
                    <a:lstStyle/>
                    <a:p>
                      <a:pPr algn="ctr"/>
                      <a:r>
                        <a:rPr lang="en-US" sz="2400" b="1" dirty="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10001"/>
                  </a:ext>
                </a:extLst>
              </a:tr>
              <a:tr h="370840">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r>
                        <a:rPr lang="en-US" sz="2400" b="1" baseline="0"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13</a:t>
                      </a:r>
                    </a:p>
                  </a:txBody>
                  <a:tcPr/>
                </a:tc>
                <a:tc>
                  <a:txBody>
                    <a:bodyPr/>
                    <a:lstStyle/>
                    <a:p>
                      <a:pPr algn="ctr"/>
                      <a:r>
                        <a:rPr lang="en-US" sz="2400" b="1" dirty="0">
                          <a:latin typeface="Times New Roman" panose="02020603050405020304" pitchFamily="18" charset="0"/>
                          <a:cs typeface="Times New Roman" panose="02020603050405020304" pitchFamily="18" charset="0"/>
                        </a:rPr>
                        <a:t>14</a:t>
                      </a:r>
                    </a:p>
                  </a:txBody>
                  <a:tcPr/>
                </a:tc>
                <a:tc>
                  <a:txBody>
                    <a:bodyPr/>
                    <a:lstStyle/>
                    <a:p>
                      <a:pPr algn="ctr"/>
                      <a:r>
                        <a:rPr lang="en-US" sz="2400" b="1" dirty="0">
                          <a:latin typeface="Times New Roman" panose="02020603050405020304" pitchFamily="18" charset="0"/>
                          <a:cs typeface="Times New Roman" panose="02020603050405020304" pitchFamily="18" charset="0"/>
                        </a:rPr>
                        <a:t>13</a:t>
                      </a:r>
                    </a:p>
                  </a:txBody>
                  <a:tcPr/>
                </a:tc>
                <a:extLst>
                  <a:ext uri="{0D108BD9-81ED-4DB2-BD59-A6C34878D82A}">
                    <a16:rowId xmlns:a16="http://schemas.microsoft.com/office/drawing/2014/main" val="10002"/>
                  </a:ext>
                </a:extLst>
              </a:tr>
              <a:tr h="370840">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r>
                        <a:rPr lang="en-US" sz="2400" b="1" baseline="0"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3</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6</a:t>
                      </a:r>
                    </a:p>
                  </a:txBody>
                  <a:tcPr/>
                </a:tc>
                <a:tc>
                  <a:txBody>
                    <a:bodyPr/>
                    <a:lstStyle/>
                    <a:p>
                      <a:pPr algn="ctr"/>
                      <a:r>
                        <a:rPr lang="en-US" sz="2400" b="1" dirty="0">
                          <a:latin typeface="Times New Roman" panose="02020603050405020304" pitchFamily="18" charset="0"/>
                          <a:cs typeface="Times New Roman" panose="02020603050405020304" pitchFamily="18" charset="0"/>
                        </a:rPr>
                        <a:t>7</a:t>
                      </a:r>
                    </a:p>
                  </a:txBody>
                  <a:tcPr/>
                </a:tc>
                <a:tc>
                  <a:txBody>
                    <a:bodyPr/>
                    <a:lstStyle/>
                    <a:p>
                      <a:pPr algn="ctr"/>
                      <a:r>
                        <a:rPr lang="en-US" sz="2400" b="1" dirty="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10003"/>
                  </a:ext>
                </a:extLst>
              </a:tr>
              <a:tr h="370840">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r>
                        <a:rPr lang="en-US" sz="2400" b="1" baseline="0"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4</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10004"/>
                  </a:ext>
                </a:extLst>
              </a:tr>
              <a:tr h="370840">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r>
                        <a:rPr lang="en-US" sz="2400" b="1" baseline="0"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5</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tc>
                <a:tc>
                  <a:txBody>
                    <a:bodyPr/>
                    <a:lstStyle/>
                    <a:p>
                      <a:pPr algn="ctr"/>
                      <a:r>
                        <a:rPr lang="en-US" sz="2400" b="1" dirty="0">
                          <a:latin typeface="Times New Roman" panose="02020603050405020304" pitchFamily="18" charset="0"/>
                          <a:cs typeface="Times New Roman" panose="02020603050405020304" pitchFamily="18" charset="0"/>
                        </a:rPr>
                        <a:t>9</a:t>
                      </a:r>
                    </a:p>
                  </a:txBody>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91558343"/>
              </p:ext>
            </p:extLst>
          </p:nvPr>
        </p:nvGraphicFramePr>
        <p:xfrm>
          <a:off x="688369" y="1268320"/>
          <a:ext cx="6226141" cy="457200"/>
        </p:xfrm>
        <a:graphic>
          <a:graphicData uri="http://schemas.openxmlformats.org/drawingml/2006/table">
            <a:tbl>
              <a:tblPr firstRow="1" bandRow="1">
                <a:tableStyleId>{011B537C-6E0D-4ED9-BEA1-98C0F7EC428A}</a:tableStyleId>
              </a:tblPr>
              <a:tblGrid>
                <a:gridCol w="1953897">
                  <a:extLst>
                    <a:ext uri="{9D8B030D-6E8A-4147-A177-3AD203B41FA5}">
                      <a16:colId xmlns:a16="http://schemas.microsoft.com/office/drawing/2014/main" val="20000"/>
                    </a:ext>
                  </a:extLst>
                </a:gridCol>
                <a:gridCol w="1436574">
                  <a:extLst>
                    <a:ext uri="{9D8B030D-6E8A-4147-A177-3AD203B41FA5}">
                      <a16:colId xmlns:a16="http://schemas.microsoft.com/office/drawing/2014/main" val="20001"/>
                    </a:ext>
                  </a:extLst>
                </a:gridCol>
                <a:gridCol w="1489204">
                  <a:extLst>
                    <a:ext uri="{9D8B030D-6E8A-4147-A177-3AD203B41FA5}">
                      <a16:colId xmlns:a16="http://schemas.microsoft.com/office/drawing/2014/main" val="20002"/>
                    </a:ext>
                  </a:extLst>
                </a:gridCol>
                <a:gridCol w="1346466">
                  <a:extLst>
                    <a:ext uri="{9D8B030D-6E8A-4147-A177-3AD203B41FA5}">
                      <a16:colId xmlns:a16="http://schemas.microsoft.com/office/drawing/2014/main" val="20003"/>
                    </a:ext>
                  </a:extLst>
                </a:gridCol>
              </a:tblGrid>
              <a:tr h="454094">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tử</a:t>
                      </a:r>
                      <a:r>
                        <a:rPr lang="en-US" sz="2400" b="1" baseline="0" dirty="0">
                          <a:solidFill>
                            <a:srgbClr val="FF0000"/>
                          </a:solidFill>
                          <a:latin typeface="Times New Roman" panose="02020603050405020304" pitchFamily="18" charset="0"/>
                          <a:cs typeface="Times New Roman" panose="02020603050405020304" pitchFamily="18" charset="0"/>
                        </a:rPr>
                        <a:t> X</a:t>
                      </a:r>
                      <a:r>
                        <a:rPr lang="en-US" sz="2400" b="1" baseline="-25000" dirty="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8</a:t>
                      </a:r>
                    </a:p>
                  </a:txBody>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79536620"/>
              </p:ext>
            </p:extLst>
          </p:nvPr>
        </p:nvGraphicFramePr>
        <p:xfrm>
          <a:off x="688369" y="2185289"/>
          <a:ext cx="6226141" cy="457200"/>
        </p:xfrm>
        <a:graphic>
          <a:graphicData uri="http://schemas.openxmlformats.org/drawingml/2006/table">
            <a:tbl>
              <a:tblPr firstRow="1" bandRow="1">
                <a:tableStyleId>{011B537C-6E0D-4ED9-BEA1-98C0F7EC428A}</a:tableStyleId>
              </a:tblPr>
              <a:tblGrid>
                <a:gridCol w="1953897">
                  <a:extLst>
                    <a:ext uri="{9D8B030D-6E8A-4147-A177-3AD203B41FA5}">
                      <a16:colId xmlns:a16="http://schemas.microsoft.com/office/drawing/2014/main" val="20000"/>
                    </a:ext>
                  </a:extLst>
                </a:gridCol>
                <a:gridCol w="1436574">
                  <a:extLst>
                    <a:ext uri="{9D8B030D-6E8A-4147-A177-3AD203B41FA5}">
                      <a16:colId xmlns:a16="http://schemas.microsoft.com/office/drawing/2014/main" val="20001"/>
                    </a:ext>
                  </a:extLst>
                </a:gridCol>
                <a:gridCol w="1489204">
                  <a:extLst>
                    <a:ext uri="{9D8B030D-6E8A-4147-A177-3AD203B41FA5}">
                      <a16:colId xmlns:a16="http://schemas.microsoft.com/office/drawing/2014/main" val="20002"/>
                    </a:ext>
                  </a:extLst>
                </a:gridCol>
                <a:gridCol w="1346466">
                  <a:extLst>
                    <a:ext uri="{9D8B030D-6E8A-4147-A177-3AD203B41FA5}">
                      <a16:colId xmlns:a16="http://schemas.microsoft.com/office/drawing/2014/main" val="20003"/>
                    </a:ext>
                  </a:extLst>
                </a:gridCol>
              </a:tblGrid>
              <a:tr h="454094">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tử</a:t>
                      </a:r>
                      <a:r>
                        <a:rPr lang="en-US" sz="2400" b="1" baseline="0" dirty="0">
                          <a:solidFill>
                            <a:srgbClr val="FF0000"/>
                          </a:solidFill>
                          <a:latin typeface="Times New Roman" panose="02020603050405020304" pitchFamily="18" charset="0"/>
                          <a:cs typeface="Times New Roman" panose="02020603050405020304" pitchFamily="18" charset="0"/>
                        </a:rPr>
                        <a:t> X</a:t>
                      </a:r>
                      <a:r>
                        <a:rPr lang="en-US" sz="2400" b="1" baseline="-25000" dirty="0">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7</a:t>
                      </a:r>
                    </a:p>
                  </a:txBody>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13594962"/>
              </p:ext>
            </p:extLst>
          </p:nvPr>
        </p:nvGraphicFramePr>
        <p:xfrm>
          <a:off x="688369" y="2645058"/>
          <a:ext cx="6226141" cy="457200"/>
        </p:xfrm>
        <a:graphic>
          <a:graphicData uri="http://schemas.openxmlformats.org/drawingml/2006/table">
            <a:tbl>
              <a:tblPr firstRow="1" bandRow="1">
                <a:tableStyleId>{011B537C-6E0D-4ED9-BEA1-98C0F7EC428A}</a:tableStyleId>
              </a:tblPr>
              <a:tblGrid>
                <a:gridCol w="1953897">
                  <a:extLst>
                    <a:ext uri="{9D8B030D-6E8A-4147-A177-3AD203B41FA5}">
                      <a16:colId xmlns:a16="http://schemas.microsoft.com/office/drawing/2014/main" val="20000"/>
                    </a:ext>
                  </a:extLst>
                </a:gridCol>
                <a:gridCol w="1436574">
                  <a:extLst>
                    <a:ext uri="{9D8B030D-6E8A-4147-A177-3AD203B41FA5}">
                      <a16:colId xmlns:a16="http://schemas.microsoft.com/office/drawing/2014/main" val="20001"/>
                    </a:ext>
                  </a:extLst>
                </a:gridCol>
                <a:gridCol w="1489204">
                  <a:extLst>
                    <a:ext uri="{9D8B030D-6E8A-4147-A177-3AD203B41FA5}">
                      <a16:colId xmlns:a16="http://schemas.microsoft.com/office/drawing/2014/main" val="20002"/>
                    </a:ext>
                  </a:extLst>
                </a:gridCol>
                <a:gridCol w="1346466">
                  <a:extLst>
                    <a:ext uri="{9D8B030D-6E8A-4147-A177-3AD203B41FA5}">
                      <a16:colId xmlns:a16="http://schemas.microsoft.com/office/drawing/2014/main" val="20003"/>
                    </a:ext>
                  </a:extLst>
                </a:gridCol>
              </a:tblGrid>
              <a:tr h="454094">
                <a:tc>
                  <a:txBody>
                    <a:bodyPr/>
                    <a:lstStyle/>
                    <a:p>
                      <a:pPr algn="ctr"/>
                      <a:r>
                        <a:rPr lang="en-US" sz="2400" b="1" dirty="0" err="1">
                          <a:solidFill>
                            <a:srgbClr val="0000CC"/>
                          </a:solidFill>
                          <a:latin typeface="Times New Roman" panose="02020603050405020304" pitchFamily="18" charset="0"/>
                          <a:cs typeface="Times New Roman" panose="02020603050405020304" pitchFamily="18" charset="0"/>
                        </a:rPr>
                        <a:t>Nguyên</a:t>
                      </a:r>
                      <a:r>
                        <a:rPr lang="en-US" sz="2400" b="1" baseline="0" dirty="0">
                          <a:solidFill>
                            <a:srgbClr val="0000CC"/>
                          </a:solidFill>
                          <a:latin typeface="Times New Roman" panose="02020603050405020304" pitchFamily="18" charset="0"/>
                          <a:cs typeface="Times New Roman" panose="02020603050405020304" pitchFamily="18" charset="0"/>
                        </a:rPr>
                        <a:t> </a:t>
                      </a:r>
                      <a:r>
                        <a:rPr lang="en-US" sz="2400" b="1" baseline="0" dirty="0" err="1">
                          <a:solidFill>
                            <a:srgbClr val="0000CC"/>
                          </a:solidFill>
                          <a:latin typeface="Times New Roman" panose="02020603050405020304" pitchFamily="18" charset="0"/>
                          <a:cs typeface="Times New Roman" panose="02020603050405020304" pitchFamily="18" charset="0"/>
                        </a:rPr>
                        <a:t>tử</a:t>
                      </a:r>
                      <a:r>
                        <a:rPr lang="en-US" sz="2400" b="1" baseline="0" dirty="0">
                          <a:solidFill>
                            <a:srgbClr val="0000CC"/>
                          </a:solidFill>
                          <a:latin typeface="Times New Roman" panose="02020603050405020304" pitchFamily="18" charset="0"/>
                          <a:cs typeface="Times New Roman" panose="02020603050405020304" pitchFamily="18" charset="0"/>
                        </a:rPr>
                        <a:t> X</a:t>
                      </a:r>
                      <a:r>
                        <a:rPr lang="en-US" sz="2400" b="1" baseline="-25000" dirty="0">
                          <a:solidFill>
                            <a:srgbClr val="0000CC"/>
                          </a:solidFill>
                          <a:latin typeface="Times New Roman" panose="02020603050405020304" pitchFamily="18" charset="0"/>
                          <a:cs typeface="Times New Roman" panose="02020603050405020304" pitchFamily="18" charset="0"/>
                        </a:rPr>
                        <a:t>4</a:t>
                      </a:r>
                      <a:endParaRPr lang="en-US" sz="2400" b="1" dirty="0">
                        <a:solidFill>
                          <a:srgbClr val="0000CC"/>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a:solidFill>
                            <a:srgbClr val="0000CC"/>
                          </a:solidFill>
                          <a:latin typeface="Times New Roman" panose="02020603050405020304" pitchFamily="18" charset="0"/>
                          <a:cs typeface="Times New Roman" panose="02020603050405020304" pitchFamily="18" charset="0"/>
                        </a:rPr>
                        <a:t>8</a:t>
                      </a:r>
                    </a:p>
                  </a:txBody>
                  <a:tcPr/>
                </a:tc>
                <a:tc>
                  <a:txBody>
                    <a:bodyPr/>
                    <a:lstStyle/>
                    <a:p>
                      <a:pPr algn="ctr"/>
                      <a:r>
                        <a:rPr lang="en-US" sz="2400" b="1" dirty="0">
                          <a:solidFill>
                            <a:srgbClr val="0000CC"/>
                          </a:solidFill>
                          <a:latin typeface="Times New Roman" panose="02020603050405020304" pitchFamily="18" charset="0"/>
                          <a:cs typeface="Times New Roman" panose="02020603050405020304" pitchFamily="18" charset="0"/>
                        </a:rPr>
                        <a:t>8</a:t>
                      </a:r>
                    </a:p>
                  </a:txBody>
                  <a:tcPr/>
                </a:tc>
                <a:tc>
                  <a:txBody>
                    <a:bodyPr/>
                    <a:lstStyle/>
                    <a:p>
                      <a:pPr algn="ctr"/>
                      <a:r>
                        <a:rPr lang="en-US" sz="2400" b="1" dirty="0">
                          <a:solidFill>
                            <a:srgbClr val="0000CC"/>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18052342"/>
              </p:ext>
            </p:extLst>
          </p:nvPr>
        </p:nvGraphicFramePr>
        <p:xfrm>
          <a:off x="688368" y="3086846"/>
          <a:ext cx="6226141" cy="457200"/>
        </p:xfrm>
        <a:graphic>
          <a:graphicData uri="http://schemas.openxmlformats.org/drawingml/2006/table">
            <a:tbl>
              <a:tblPr firstRow="1" bandRow="1">
                <a:tableStyleId>{011B537C-6E0D-4ED9-BEA1-98C0F7EC428A}</a:tableStyleId>
              </a:tblPr>
              <a:tblGrid>
                <a:gridCol w="1953897">
                  <a:extLst>
                    <a:ext uri="{9D8B030D-6E8A-4147-A177-3AD203B41FA5}">
                      <a16:colId xmlns:a16="http://schemas.microsoft.com/office/drawing/2014/main" val="20000"/>
                    </a:ext>
                  </a:extLst>
                </a:gridCol>
                <a:gridCol w="1436574">
                  <a:extLst>
                    <a:ext uri="{9D8B030D-6E8A-4147-A177-3AD203B41FA5}">
                      <a16:colId xmlns:a16="http://schemas.microsoft.com/office/drawing/2014/main" val="20001"/>
                    </a:ext>
                  </a:extLst>
                </a:gridCol>
                <a:gridCol w="1489204">
                  <a:extLst>
                    <a:ext uri="{9D8B030D-6E8A-4147-A177-3AD203B41FA5}">
                      <a16:colId xmlns:a16="http://schemas.microsoft.com/office/drawing/2014/main" val="20002"/>
                    </a:ext>
                  </a:extLst>
                </a:gridCol>
                <a:gridCol w="1346466">
                  <a:extLst>
                    <a:ext uri="{9D8B030D-6E8A-4147-A177-3AD203B41FA5}">
                      <a16:colId xmlns:a16="http://schemas.microsoft.com/office/drawing/2014/main" val="20003"/>
                    </a:ext>
                  </a:extLst>
                </a:gridCol>
              </a:tblGrid>
              <a:tr h="454094">
                <a:tc>
                  <a:txBody>
                    <a:bodyPr/>
                    <a:lstStyle/>
                    <a:p>
                      <a:pPr algn="ctr"/>
                      <a:r>
                        <a:rPr lang="en-US" sz="2400" b="1" dirty="0" err="1">
                          <a:solidFill>
                            <a:srgbClr val="0000CC"/>
                          </a:solidFill>
                          <a:latin typeface="Times New Roman" panose="02020603050405020304" pitchFamily="18" charset="0"/>
                          <a:cs typeface="Times New Roman" panose="02020603050405020304" pitchFamily="18" charset="0"/>
                        </a:rPr>
                        <a:t>Nguyên</a:t>
                      </a:r>
                      <a:r>
                        <a:rPr lang="en-US" sz="2400" b="1" baseline="0" dirty="0">
                          <a:solidFill>
                            <a:srgbClr val="0000CC"/>
                          </a:solidFill>
                          <a:latin typeface="Times New Roman" panose="02020603050405020304" pitchFamily="18" charset="0"/>
                          <a:cs typeface="Times New Roman" panose="02020603050405020304" pitchFamily="18" charset="0"/>
                        </a:rPr>
                        <a:t> </a:t>
                      </a:r>
                      <a:r>
                        <a:rPr lang="en-US" sz="2400" b="1" baseline="0" dirty="0" err="1">
                          <a:solidFill>
                            <a:srgbClr val="0000CC"/>
                          </a:solidFill>
                          <a:latin typeface="Times New Roman" panose="02020603050405020304" pitchFamily="18" charset="0"/>
                          <a:cs typeface="Times New Roman" panose="02020603050405020304" pitchFamily="18" charset="0"/>
                        </a:rPr>
                        <a:t>tử</a:t>
                      </a:r>
                      <a:r>
                        <a:rPr lang="en-US" sz="2400" b="1" baseline="0" dirty="0">
                          <a:solidFill>
                            <a:srgbClr val="0000CC"/>
                          </a:solidFill>
                          <a:latin typeface="Times New Roman" panose="02020603050405020304" pitchFamily="18" charset="0"/>
                          <a:cs typeface="Times New Roman" panose="02020603050405020304" pitchFamily="18" charset="0"/>
                        </a:rPr>
                        <a:t> X</a:t>
                      </a:r>
                      <a:r>
                        <a:rPr lang="en-US" sz="2400" b="1" baseline="-25000" dirty="0">
                          <a:solidFill>
                            <a:srgbClr val="0000CC"/>
                          </a:solidFill>
                          <a:latin typeface="Times New Roman" panose="02020603050405020304" pitchFamily="18" charset="0"/>
                          <a:cs typeface="Times New Roman" panose="02020603050405020304" pitchFamily="18" charset="0"/>
                        </a:rPr>
                        <a:t>5</a:t>
                      </a:r>
                      <a:endParaRPr lang="en-US" sz="2400" b="1" dirty="0">
                        <a:solidFill>
                          <a:srgbClr val="0000CC"/>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a:solidFill>
                            <a:srgbClr val="0000CC"/>
                          </a:solidFill>
                          <a:latin typeface="Times New Roman" panose="02020603050405020304" pitchFamily="18" charset="0"/>
                          <a:cs typeface="Times New Roman" panose="02020603050405020304" pitchFamily="18" charset="0"/>
                        </a:rPr>
                        <a:t>8</a:t>
                      </a:r>
                    </a:p>
                  </a:txBody>
                  <a:tcPr/>
                </a:tc>
                <a:tc>
                  <a:txBody>
                    <a:bodyPr/>
                    <a:lstStyle/>
                    <a:p>
                      <a:pPr algn="ctr"/>
                      <a:r>
                        <a:rPr lang="en-US" sz="2400" b="1" dirty="0">
                          <a:solidFill>
                            <a:srgbClr val="0000CC"/>
                          </a:solidFill>
                          <a:latin typeface="Times New Roman" panose="02020603050405020304" pitchFamily="18" charset="0"/>
                          <a:cs typeface="Times New Roman" panose="02020603050405020304" pitchFamily="18" charset="0"/>
                        </a:rPr>
                        <a:t>9</a:t>
                      </a:r>
                    </a:p>
                  </a:txBody>
                  <a:tcPr/>
                </a:tc>
                <a:tc>
                  <a:txBody>
                    <a:bodyPr/>
                    <a:lstStyle/>
                    <a:p>
                      <a:pPr algn="ctr"/>
                      <a:r>
                        <a:rPr lang="en-US" sz="2400" b="1" dirty="0">
                          <a:solidFill>
                            <a:srgbClr val="0000CC"/>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10000"/>
                  </a:ext>
                </a:extLst>
              </a:tr>
            </a:tbl>
          </a:graphicData>
        </a:graphic>
      </p:graphicFrame>
      <p:sp>
        <p:nvSpPr>
          <p:cNvPr id="12" name="TextBox 11"/>
          <p:cNvSpPr txBox="1"/>
          <p:nvPr/>
        </p:nvSpPr>
        <p:spPr>
          <a:xfrm>
            <a:off x="513708" y="3719244"/>
            <a:ext cx="6657654"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4</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5</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9942" y="215511"/>
            <a:ext cx="2244903" cy="2270836"/>
          </a:xfrm>
          <a:prstGeom prst="rect">
            <a:avLst/>
          </a:prstGeom>
        </p:spPr>
      </p:pic>
      <p:sp>
        <p:nvSpPr>
          <p:cNvPr id="2" name="Oval 1"/>
          <p:cNvSpPr/>
          <p:nvPr/>
        </p:nvSpPr>
        <p:spPr>
          <a:xfrm>
            <a:off x="1250881" y="1047965"/>
            <a:ext cx="732034" cy="688368"/>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8p</a:t>
            </a:r>
          </a:p>
          <a:p>
            <a:pPr algn="ctr"/>
            <a:r>
              <a:rPr lang="en-US" b="1" dirty="0">
                <a:solidFill>
                  <a:schemeClr val="tx1"/>
                </a:solidFill>
                <a:latin typeface="Times New Roman" panose="02020603050405020304" pitchFamily="18" charset="0"/>
                <a:cs typeface="Times New Roman" panose="02020603050405020304" pitchFamily="18" charset="0"/>
              </a:rPr>
              <a:t>8n</a:t>
            </a:r>
          </a:p>
        </p:txBody>
      </p:sp>
      <p:sp>
        <p:nvSpPr>
          <p:cNvPr id="14" name="Oval 13"/>
          <p:cNvSpPr/>
          <p:nvPr/>
        </p:nvSpPr>
        <p:spPr>
          <a:xfrm>
            <a:off x="1565683" y="2352635"/>
            <a:ext cx="102430" cy="133711"/>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69848" y="364612"/>
            <a:ext cx="102430" cy="133711"/>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2881902" y="215511"/>
            <a:ext cx="2244903" cy="2270836"/>
          </a:xfrm>
          <a:prstGeom prst="rect">
            <a:avLst/>
          </a:prstGeom>
        </p:spPr>
      </p:pic>
      <p:pic>
        <p:nvPicPr>
          <p:cNvPr id="17" name="Picture 16"/>
          <p:cNvPicPr>
            <a:picLocks noChangeAspect="1"/>
          </p:cNvPicPr>
          <p:nvPr/>
        </p:nvPicPr>
        <p:blipFill>
          <a:blip r:embed="rId3"/>
          <a:stretch>
            <a:fillRect/>
          </a:stretch>
        </p:blipFill>
        <p:spPr>
          <a:xfrm>
            <a:off x="5175764" y="215511"/>
            <a:ext cx="2244903" cy="2270836"/>
          </a:xfrm>
          <a:prstGeom prst="rect">
            <a:avLst/>
          </a:prstGeom>
        </p:spPr>
      </p:pic>
      <p:sp>
        <p:nvSpPr>
          <p:cNvPr id="18" name="Oval 17"/>
          <p:cNvSpPr/>
          <p:nvPr/>
        </p:nvSpPr>
        <p:spPr>
          <a:xfrm>
            <a:off x="3617788" y="1037691"/>
            <a:ext cx="732034" cy="688368"/>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8p</a:t>
            </a:r>
          </a:p>
          <a:p>
            <a:pPr algn="ctr"/>
            <a:r>
              <a:rPr lang="en-US" b="1" dirty="0">
                <a:solidFill>
                  <a:schemeClr val="tx1"/>
                </a:solidFill>
                <a:latin typeface="Times New Roman" panose="02020603050405020304" pitchFamily="18" charset="0"/>
                <a:cs typeface="Times New Roman" panose="02020603050405020304" pitchFamily="18" charset="0"/>
              </a:rPr>
              <a:t>9n</a:t>
            </a:r>
          </a:p>
        </p:txBody>
      </p:sp>
      <p:sp>
        <p:nvSpPr>
          <p:cNvPr id="19" name="Oval 18"/>
          <p:cNvSpPr/>
          <p:nvPr/>
        </p:nvSpPr>
        <p:spPr>
          <a:xfrm>
            <a:off x="5880984" y="1047965"/>
            <a:ext cx="732034" cy="688368"/>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8p</a:t>
            </a:r>
          </a:p>
          <a:p>
            <a:pPr algn="ctr"/>
            <a:r>
              <a:rPr lang="en-US" sz="1600" b="1" dirty="0">
                <a:solidFill>
                  <a:schemeClr val="tx1"/>
                </a:solidFill>
                <a:latin typeface="Times New Roman" panose="02020603050405020304" pitchFamily="18" charset="0"/>
                <a:cs typeface="Times New Roman" panose="02020603050405020304" pitchFamily="18" charset="0"/>
              </a:rPr>
              <a:t>10n</a:t>
            </a:r>
          </a:p>
        </p:txBody>
      </p:sp>
      <p:sp>
        <p:nvSpPr>
          <p:cNvPr id="20" name="Oval 19"/>
          <p:cNvSpPr/>
          <p:nvPr/>
        </p:nvSpPr>
        <p:spPr>
          <a:xfrm>
            <a:off x="3901923" y="354486"/>
            <a:ext cx="102430" cy="133711"/>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10761" y="2352635"/>
            <a:ext cx="102430" cy="133711"/>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7001" y="354486"/>
            <a:ext cx="102430" cy="133711"/>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95785" y="2311391"/>
            <a:ext cx="102430" cy="133711"/>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48031" y="2789756"/>
            <a:ext cx="6016490"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Oxygen</a:t>
            </a:r>
          </a:p>
        </p:txBody>
      </p:sp>
    </p:spTree>
    <p:extLst>
      <p:ext uri="{BB962C8B-B14F-4D97-AF65-F5344CB8AC3E}">
        <p14:creationId xmlns:p14="http://schemas.microsoft.com/office/powerpoint/2010/main" val="381853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4878" y="236061"/>
            <a:ext cx="2049694" cy="2219464"/>
          </a:xfrm>
          <a:prstGeom prst="rect">
            <a:avLst/>
          </a:prstGeom>
        </p:spPr>
      </p:pic>
      <p:pic>
        <p:nvPicPr>
          <p:cNvPr id="10" name="Picture 9"/>
          <p:cNvPicPr>
            <a:picLocks noChangeAspect="1"/>
          </p:cNvPicPr>
          <p:nvPr/>
        </p:nvPicPr>
        <p:blipFill>
          <a:blip r:embed="rId3"/>
          <a:stretch>
            <a:fillRect/>
          </a:stretch>
        </p:blipFill>
        <p:spPr>
          <a:xfrm>
            <a:off x="3056562" y="235816"/>
            <a:ext cx="2049694" cy="2219464"/>
          </a:xfrm>
          <a:prstGeom prst="rect">
            <a:avLst/>
          </a:prstGeom>
        </p:spPr>
      </p:pic>
      <p:pic>
        <p:nvPicPr>
          <p:cNvPr id="11" name="Picture 10"/>
          <p:cNvPicPr>
            <a:picLocks noChangeAspect="1"/>
          </p:cNvPicPr>
          <p:nvPr/>
        </p:nvPicPr>
        <p:blipFill>
          <a:blip r:embed="rId3"/>
          <a:stretch>
            <a:fillRect/>
          </a:stretch>
        </p:blipFill>
        <p:spPr>
          <a:xfrm>
            <a:off x="5481264" y="235816"/>
            <a:ext cx="2049694" cy="2219464"/>
          </a:xfrm>
          <a:prstGeom prst="rect">
            <a:avLst/>
          </a:prstGeom>
        </p:spPr>
      </p:pic>
      <p:sp>
        <p:nvSpPr>
          <p:cNvPr id="12" name="Oval 11"/>
          <p:cNvSpPr/>
          <p:nvPr/>
        </p:nvSpPr>
        <p:spPr>
          <a:xfrm>
            <a:off x="3630632" y="1042460"/>
            <a:ext cx="778267" cy="729465"/>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6p</a:t>
            </a:r>
          </a:p>
          <a:p>
            <a:pPr algn="ctr"/>
            <a:r>
              <a:rPr lang="en-US" sz="2400" b="1" dirty="0">
                <a:solidFill>
                  <a:schemeClr val="tx1"/>
                </a:solidFill>
                <a:latin typeface="Times New Roman" panose="02020603050405020304" pitchFamily="18" charset="0"/>
                <a:cs typeface="Times New Roman" panose="02020603050405020304" pitchFamily="18" charset="0"/>
              </a:rPr>
              <a:t>7n</a:t>
            </a:r>
          </a:p>
        </p:txBody>
      </p:sp>
      <p:sp>
        <p:nvSpPr>
          <p:cNvPr id="13" name="Oval 12"/>
          <p:cNvSpPr/>
          <p:nvPr/>
        </p:nvSpPr>
        <p:spPr>
          <a:xfrm>
            <a:off x="6086155" y="1021913"/>
            <a:ext cx="778267" cy="729465"/>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6p</a:t>
            </a:r>
          </a:p>
          <a:p>
            <a:pPr algn="ctr"/>
            <a:r>
              <a:rPr lang="en-US" sz="2400" b="1" dirty="0">
                <a:solidFill>
                  <a:schemeClr val="tx1"/>
                </a:solidFill>
                <a:latin typeface="Times New Roman" panose="02020603050405020304" pitchFamily="18" charset="0"/>
                <a:cs typeface="Times New Roman" panose="02020603050405020304" pitchFamily="18" charset="0"/>
              </a:rPr>
              <a:t>8n</a:t>
            </a:r>
          </a:p>
        </p:txBody>
      </p:sp>
      <p:sp>
        <p:nvSpPr>
          <p:cNvPr id="4" name="TextBox 3"/>
          <p:cNvSpPr txBox="1"/>
          <p:nvPr/>
        </p:nvSpPr>
        <p:spPr>
          <a:xfrm>
            <a:off x="959992" y="2578570"/>
            <a:ext cx="6119544" cy="954107"/>
          </a:xfrm>
          <a:prstGeom prst="rect">
            <a:avLst/>
          </a:prstGeom>
          <a:noFill/>
        </p:spPr>
        <p:txBody>
          <a:bodyPr wrap="square" lIns="91438" tIns="45719" rIns="91438" bIns="45719" rtlCol="0">
            <a:spAutoFit/>
          </a:bodyPr>
          <a:lstStyle/>
          <a:p>
            <a:pPr algn="ct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Carbon</a:t>
            </a:r>
          </a:p>
        </p:txBody>
      </p:sp>
    </p:spTree>
    <p:extLst>
      <p:ext uri="{BB962C8B-B14F-4D97-AF65-F5344CB8AC3E}">
        <p14:creationId xmlns:p14="http://schemas.microsoft.com/office/powerpoint/2010/main" val="18791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94546B6E-643C-45C2-AFF0-EC886D296C1B}"/>
              </a:ext>
            </a:extLst>
          </p:cNvPr>
          <p:cNvSpPr/>
          <p:nvPr/>
        </p:nvSpPr>
        <p:spPr>
          <a:xfrm>
            <a:off x="743818" y="255810"/>
            <a:ext cx="6961799"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b="1"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b="1" dirty="0">
                <a:solidFill>
                  <a:srgbClr val="FF0000"/>
                </a:solidFill>
                <a:effectLst/>
                <a:latin typeface="Times New Roman" panose="02020603050405020304" pitchFamily="18" charset="0"/>
                <a:ea typeface="Times New Roman" panose="02020603050405020304" pitchFamily="18" charset="0"/>
              </a:rPr>
              <a:t> là tập hợp những nguyên </a:t>
            </a:r>
            <a:r>
              <a:rPr lang="en-US" sz="2800" b="1" dirty="0" err="1">
                <a:solidFill>
                  <a:srgbClr val="FF0000"/>
                </a:solidFill>
                <a:latin typeface="Times New Roman" panose="02020603050405020304" pitchFamily="18" charset="0"/>
                <a:ea typeface="Times New Roman" panose="02020603050405020304" pitchFamily="18" charset="0"/>
              </a:rPr>
              <a:t>tử</a:t>
            </a:r>
            <a:r>
              <a:rPr lang="vi-VN" sz="2800" b="1" dirty="0">
                <a:solidFill>
                  <a:srgbClr val="FF0000"/>
                </a:solidFill>
                <a:effectLst/>
                <a:latin typeface="Times New Roman" panose="02020603050405020304" pitchFamily="18" charset="0"/>
                <a:ea typeface="Times New Roman" panose="02020603050405020304" pitchFamily="18" charset="0"/>
              </a:rPr>
              <a:t> có cùng số </a:t>
            </a:r>
            <a:r>
              <a:rPr lang="vi-VN" sz="2800" b="1"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b="1"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87480" y="0"/>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Hoạt</a:t>
            </a:r>
            <a:r>
              <a:rPr kumimoji="0" lang="en-US" altLang="zh-CN" sz="2400" b="1" i="0" u="none" strike="noStrike" kern="0" cap="none" spc="0" normalizeH="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0" cap="none" spc="0" normalizeH="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động</a:t>
            </a:r>
            <a:r>
              <a:rPr kumimoji="0" lang="en-US" altLang="zh-CN" sz="2400" b="1" i="0" u="none" strike="noStrike" kern="0" cap="none" spc="0" normalizeH="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0" cap="none" spc="0" normalizeH="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cặp</a:t>
            </a:r>
            <a:r>
              <a:rPr kumimoji="0" lang="en-US" altLang="zh-CN" sz="2400" b="1" i="0" u="none" strike="noStrike" kern="0" cap="none" spc="0" normalizeH="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0" cap="none" spc="0" normalizeH="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đôi</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1" y="853610"/>
            <a:ext cx="8720919" cy="830997"/>
          </a:xfrm>
          <a:prstGeom prst="rect">
            <a:avLst/>
          </a:prstGeom>
          <a:solidFill>
            <a:schemeClr val="accent1">
              <a:lumMod val="20000"/>
              <a:lumOff val="80000"/>
            </a:schemeClr>
          </a:solid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1/16 SGK: </a:t>
            </a:r>
            <a:r>
              <a:rPr lang="vi-VN" sz="2400" b="1">
                <a:latin typeface="Times New Roman" panose="02020603050405020304" pitchFamily="18" charset="0"/>
                <a:cs typeface="Times New Roman" panose="02020603050405020304" pitchFamily="18" charset="0"/>
              </a:rPr>
              <a:t>Hãy </a:t>
            </a:r>
            <a:r>
              <a:rPr lang="vi-VN" sz="2400" b="1" dirty="0">
                <a:latin typeface="Times New Roman" panose="02020603050405020304" pitchFamily="18" charset="0"/>
                <a:cs typeface="Times New Roman" panose="02020603050405020304" pitchFamily="18" charset="0"/>
              </a:rPr>
              <a:t>cho biết những nguyên tử nào thuộc cùng một nguyên tố hoá học</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2903769587"/>
              </p:ext>
            </p:extLst>
          </p:nvPr>
        </p:nvGraphicFramePr>
        <p:xfrm>
          <a:off x="440885" y="1684607"/>
          <a:ext cx="8056747" cy="2665874"/>
        </p:xfrm>
        <a:graphic>
          <a:graphicData uri="http://schemas.openxmlformats.org/drawingml/2006/table">
            <a:tbl>
              <a:tblPr firstRow="1" bandRow="1">
                <a:tableStyleId>{00A15C55-8517-42AA-B614-E9B94910E393}</a:tableStyleId>
              </a:tblPr>
              <a:tblGrid>
                <a:gridCol w="1441265">
                  <a:extLst>
                    <a:ext uri="{9D8B030D-6E8A-4147-A177-3AD203B41FA5}">
                      <a16:colId xmlns:a16="http://schemas.microsoft.com/office/drawing/2014/main" val="2316296713"/>
                    </a:ext>
                  </a:extLst>
                </a:gridCol>
                <a:gridCol w="824092">
                  <a:extLst>
                    <a:ext uri="{9D8B030D-6E8A-4147-A177-3AD203B41FA5}">
                      <a16:colId xmlns:a16="http://schemas.microsoft.com/office/drawing/2014/main" val="3435080568"/>
                    </a:ext>
                  </a:extLst>
                </a:gridCol>
                <a:gridCol w="878132">
                  <a:extLst>
                    <a:ext uri="{9D8B030D-6E8A-4147-A177-3AD203B41FA5}">
                      <a16:colId xmlns:a16="http://schemas.microsoft.com/office/drawing/2014/main" val="3424779979"/>
                    </a:ext>
                  </a:extLst>
                </a:gridCol>
                <a:gridCol w="783563">
                  <a:extLst>
                    <a:ext uri="{9D8B030D-6E8A-4147-A177-3AD203B41FA5}">
                      <a16:colId xmlns:a16="http://schemas.microsoft.com/office/drawing/2014/main" val="2480315216"/>
                    </a:ext>
                  </a:extLst>
                </a:gridCol>
                <a:gridCol w="1594147">
                  <a:extLst>
                    <a:ext uri="{9D8B030D-6E8A-4147-A177-3AD203B41FA5}">
                      <a16:colId xmlns:a16="http://schemas.microsoft.com/office/drawing/2014/main" val="302860229"/>
                    </a:ext>
                  </a:extLst>
                </a:gridCol>
                <a:gridCol w="932170">
                  <a:extLst>
                    <a:ext uri="{9D8B030D-6E8A-4147-A177-3AD203B41FA5}">
                      <a16:colId xmlns:a16="http://schemas.microsoft.com/office/drawing/2014/main" val="126302508"/>
                    </a:ext>
                  </a:extLst>
                </a:gridCol>
                <a:gridCol w="783563">
                  <a:extLst>
                    <a:ext uri="{9D8B030D-6E8A-4147-A177-3AD203B41FA5}">
                      <a16:colId xmlns:a16="http://schemas.microsoft.com/office/drawing/2014/main" val="3976823450"/>
                    </a:ext>
                  </a:extLst>
                </a:gridCol>
                <a:gridCol w="819815">
                  <a:extLst>
                    <a:ext uri="{9D8B030D-6E8A-4147-A177-3AD203B41FA5}">
                      <a16:colId xmlns:a16="http://schemas.microsoft.com/office/drawing/2014/main"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a16="http://schemas.microsoft.com/office/drawing/2014/main" val="2571449314"/>
                  </a:ext>
                </a:extLst>
              </a:tr>
              <a:tr h="335306">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5</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1248792520"/>
                  </a:ext>
                </a:extLst>
              </a:tr>
              <a:tr h="335306">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3462422268"/>
                  </a:ext>
                </a:extLst>
              </a:tr>
              <a:tr h="335306">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3628664989"/>
                  </a:ext>
                </a:extLst>
              </a:tr>
              <a:tr h="335306">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4</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X</a:t>
                      </a:r>
                      <a:r>
                        <a:rPr lang="vi-VN" sz="2800" baseline="-25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2014185894"/>
                  </a:ext>
                </a:extLst>
              </a:tr>
            </a:tbl>
          </a:graphicData>
        </a:graphic>
      </p:graphicFrame>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94546B6E-643C-45C2-AFF0-EC886D296C1B}"/>
              </a:ext>
            </a:extLst>
          </p:cNvPr>
          <p:cNvSpPr/>
          <p:nvPr/>
        </p:nvSpPr>
        <p:spPr>
          <a:xfrm>
            <a:off x="743818" y="255810"/>
            <a:ext cx="6961799"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b="1" i="1">
                <a:solidFill>
                  <a:schemeClr val="tx1"/>
                </a:solidFill>
                <a:effectLst/>
                <a:latin typeface="Times New Roman" panose="02020603050405020304" pitchFamily="18" charset="0"/>
                <a:ea typeface="Times New Roman" panose="02020603050405020304" pitchFamily="18" charset="0"/>
              </a:rPr>
              <a:t>X</a:t>
            </a:r>
            <a:r>
              <a:rPr lang="en-US" sz="2800" b="1" i="1" baseline="-25000">
                <a:solidFill>
                  <a:schemeClr val="tx1"/>
                </a:solidFill>
                <a:effectLst/>
                <a:latin typeface="Times New Roman" panose="02020603050405020304" pitchFamily="18" charset="0"/>
                <a:ea typeface="Times New Roman" panose="02020603050405020304" pitchFamily="18" charset="0"/>
              </a:rPr>
              <a:t>1</a:t>
            </a:r>
            <a:r>
              <a:rPr lang="en-US" sz="2800" b="1" i="1">
                <a:solidFill>
                  <a:schemeClr val="tx1"/>
                </a:solidFill>
                <a:effectLst/>
                <a:latin typeface="Times New Roman" panose="02020603050405020304" pitchFamily="18" charset="0"/>
                <a:ea typeface="Times New Roman" panose="02020603050405020304" pitchFamily="18" charset="0"/>
              </a:rPr>
              <a:t>, X</a:t>
            </a:r>
            <a:r>
              <a:rPr lang="en-US" sz="2800" b="1" i="1" baseline="-25000">
                <a:solidFill>
                  <a:schemeClr val="tx1"/>
                </a:solidFill>
                <a:effectLst/>
                <a:latin typeface="Times New Roman" panose="02020603050405020304" pitchFamily="18" charset="0"/>
                <a:ea typeface="Times New Roman" panose="02020603050405020304" pitchFamily="18" charset="0"/>
              </a:rPr>
              <a:t>3</a:t>
            </a:r>
            <a:r>
              <a:rPr lang="en-US" sz="2800" b="1" i="1">
                <a:solidFill>
                  <a:schemeClr val="tx1"/>
                </a:solidFill>
                <a:effectLst/>
                <a:latin typeface="Times New Roman" panose="02020603050405020304" pitchFamily="18" charset="0"/>
                <a:ea typeface="Times New Roman" panose="02020603050405020304" pitchFamily="18" charset="0"/>
              </a:rPr>
              <a:t>, X</a:t>
            </a:r>
            <a:r>
              <a:rPr lang="en-US" sz="2800" b="1" i="1" baseline="-25000">
                <a:solidFill>
                  <a:schemeClr val="tx1"/>
                </a:solidFill>
                <a:effectLst/>
                <a:latin typeface="Times New Roman" panose="02020603050405020304" pitchFamily="18" charset="0"/>
                <a:ea typeface="Times New Roman" panose="02020603050405020304" pitchFamily="18" charset="0"/>
              </a:rPr>
              <a:t>7</a:t>
            </a:r>
            <a:r>
              <a:rPr lang="en-US" sz="2800" b="1" i="1">
                <a:solidFill>
                  <a:schemeClr val="tx1"/>
                </a:solidFill>
                <a:effectLst/>
                <a:latin typeface="Times New Roman" panose="02020603050405020304" pitchFamily="18" charset="0"/>
                <a:ea typeface="Times New Roman" panose="02020603050405020304" pitchFamily="18" charset="0"/>
              </a:rPr>
              <a:t> thuộc cùng một nguyên tố hóa học vì đều có 8 proton trong hạt nhân. </a:t>
            </a:r>
            <a:endParaRPr lang="vi-VN" sz="2800" b="1" dirty="0">
              <a:solidFill>
                <a:schemeClr val="tx1"/>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87480" y="0"/>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47">
            <a:extLst>
              <a:ext uri="{FF2B5EF4-FFF2-40B4-BE49-F238E27FC236}">
                <a16:creationId xmlns:a16="http://schemas.microsoft.com/office/drawing/2014/main" id="{94546B6E-643C-45C2-AFF0-EC886D296C1B}"/>
              </a:ext>
            </a:extLst>
          </p:cNvPr>
          <p:cNvSpPr/>
          <p:nvPr/>
        </p:nvSpPr>
        <p:spPr>
          <a:xfrm>
            <a:off x="610254" y="1735288"/>
            <a:ext cx="6961799"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b="1" i="1">
                <a:solidFill>
                  <a:schemeClr val="tx1"/>
                </a:solidFill>
                <a:effectLst/>
                <a:latin typeface="Times New Roman" panose="02020603050405020304" pitchFamily="18" charset="0"/>
                <a:ea typeface="Times New Roman" panose="02020603050405020304" pitchFamily="18" charset="0"/>
              </a:rPr>
              <a:t>X</a:t>
            </a:r>
            <a:r>
              <a:rPr lang="en-US" sz="2800" b="1" i="1" baseline="-25000">
                <a:solidFill>
                  <a:schemeClr val="tx1"/>
                </a:solidFill>
                <a:latin typeface="Times New Roman" panose="02020603050405020304" pitchFamily="18" charset="0"/>
                <a:ea typeface="Times New Roman" panose="02020603050405020304" pitchFamily="18" charset="0"/>
              </a:rPr>
              <a:t>2</a:t>
            </a:r>
            <a:r>
              <a:rPr lang="en-US" sz="2800" b="1" i="1">
                <a:solidFill>
                  <a:schemeClr val="tx1"/>
                </a:solidFill>
                <a:effectLst/>
                <a:latin typeface="Times New Roman" panose="02020603050405020304" pitchFamily="18" charset="0"/>
                <a:ea typeface="Times New Roman" panose="02020603050405020304" pitchFamily="18" charset="0"/>
              </a:rPr>
              <a:t>, X</a:t>
            </a:r>
            <a:r>
              <a:rPr lang="en-US" sz="2800" b="1" i="1" baseline="-25000">
                <a:solidFill>
                  <a:schemeClr val="tx1"/>
                </a:solidFill>
                <a:latin typeface="Times New Roman" panose="02020603050405020304" pitchFamily="18" charset="0"/>
                <a:ea typeface="Times New Roman" panose="02020603050405020304" pitchFamily="18" charset="0"/>
              </a:rPr>
              <a:t>5</a:t>
            </a:r>
            <a:r>
              <a:rPr lang="en-US" sz="2800" b="1" i="1">
                <a:solidFill>
                  <a:schemeClr val="tx1"/>
                </a:solidFill>
                <a:effectLst/>
                <a:latin typeface="Times New Roman" panose="02020603050405020304" pitchFamily="18" charset="0"/>
                <a:ea typeface="Times New Roman" panose="02020603050405020304" pitchFamily="18" charset="0"/>
              </a:rPr>
              <a:t> thuộc cùng một nguyên tố hóa học vì đều có 7 proton trong hạt nhân. </a:t>
            </a:r>
            <a:endParaRPr lang="vi-VN" sz="2800" b="1" dirty="0">
              <a:solidFill>
                <a:schemeClr val="tx1"/>
              </a:solidFill>
              <a:effectLst/>
              <a:latin typeface="Times New Roman" panose="02020603050405020304" pitchFamily="18" charset="0"/>
              <a:ea typeface="Times New Roman" panose="02020603050405020304" pitchFamily="18" charset="0"/>
            </a:endParaRPr>
          </a:p>
        </p:txBody>
      </p:sp>
      <p:sp>
        <p:nvSpPr>
          <p:cNvPr id="7" name="Rectangle: Rounded Corners 47">
            <a:extLst>
              <a:ext uri="{FF2B5EF4-FFF2-40B4-BE49-F238E27FC236}">
                <a16:creationId xmlns:a16="http://schemas.microsoft.com/office/drawing/2014/main" id="{94546B6E-643C-45C2-AFF0-EC886D296C1B}"/>
              </a:ext>
            </a:extLst>
          </p:cNvPr>
          <p:cNvSpPr/>
          <p:nvPr/>
        </p:nvSpPr>
        <p:spPr>
          <a:xfrm>
            <a:off x="610253" y="3214766"/>
            <a:ext cx="6961799"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b="1" i="1">
                <a:solidFill>
                  <a:schemeClr val="tx1"/>
                </a:solidFill>
                <a:effectLst/>
                <a:latin typeface="Times New Roman" panose="02020603050405020304" pitchFamily="18" charset="0"/>
                <a:ea typeface="Times New Roman" panose="02020603050405020304" pitchFamily="18" charset="0"/>
              </a:rPr>
              <a:t>X</a:t>
            </a:r>
            <a:r>
              <a:rPr lang="en-US" sz="2800" b="1" i="1" baseline="-25000">
                <a:solidFill>
                  <a:schemeClr val="tx1"/>
                </a:solidFill>
                <a:latin typeface="Times New Roman" panose="02020603050405020304" pitchFamily="18" charset="0"/>
                <a:ea typeface="Times New Roman" panose="02020603050405020304" pitchFamily="18" charset="0"/>
              </a:rPr>
              <a:t>4</a:t>
            </a:r>
            <a:r>
              <a:rPr lang="en-US" sz="2800" b="1" i="1">
                <a:solidFill>
                  <a:schemeClr val="tx1"/>
                </a:solidFill>
                <a:effectLst/>
                <a:latin typeface="Times New Roman" panose="02020603050405020304" pitchFamily="18" charset="0"/>
                <a:ea typeface="Times New Roman" panose="02020603050405020304" pitchFamily="18" charset="0"/>
              </a:rPr>
              <a:t>, X</a:t>
            </a:r>
            <a:r>
              <a:rPr lang="en-US" sz="2800" b="1" i="1" baseline="-25000">
                <a:solidFill>
                  <a:schemeClr val="tx1"/>
                </a:solidFill>
                <a:latin typeface="Times New Roman" panose="02020603050405020304" pitchFamily="18" charset="0"/>
                <a:ea typeface="Times New Roman" panose="02020603050405020304" pitchFamily="18" charset="0"/>
              </a:rPr>
              <a:t>8</a:t>
            </a:r>
            <a:r>
              <a:rPr lang="en-US" sz="2800" b="1" i="1">
                <a:solidFill>
                  <a:schemeClr val="tx1"/>
                </a:solidFill>
                <a:effectLst/>
                <a:latin typeface="Times New Roman" panose="02020603050405020304" pitchFamily="18" charset="0"/>
                <a:ea typeface="Times New Roman" panose="02020603050405020304" pitchFamily="18" charset="0"/>
              </a:rPr>
              <a:t> thuộc cùng một nguyên tố hóa học vì đều có 6 proton trong hạt nhân. </a:t>
            </a:r>
            <a:endParaRPr lang="vi-VN" sz="2800" b="1"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75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BBD19981-7165-9D05-5195-A10708ECF0D6}"/>
              </a:ext>
            </a:extLst>
          </p:cNvPr>
          <p:cNvSpPr/>
          <p:nvPr/>
        </p:nvSpPr>
        <p:spPr>
          <a:xfrm>
            <a:off x="223492" y="677891"/>
            <a:ext cx="6228679" cy="637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a:t>
            </a:r>
            <a:r>
              <a:rPr lang="en-US" sz="2800" b="1" dirty="0" err="1">
                <a:solidFill>
                  <a:srgbClr val="FF0000"/>
                </a:solidFill>
                <a:effectLst/>
                <a:latin typeface="Times New Roman" panose="02020603050405020304" pitchFamily="18" charset="0"/>
                <a:ea typeface="Times New Roman" panose="02020603050405020304" pitchFamily="18" charset="0"/>
              </a:rPr>
              <a:t>ố</a:t>
            </a:r>
            <a:r>
              <a:rPr lang="en-US" sz="2800" b="1" dirty="0">
                <a:solidFill>
                  <a:srgbClr val="FF0000"/>
                </a:solidFill>
                <a:effectLst/>
                <a:latin typeface="Times New Roman" panose="02020603050405020304" pitchFamily="18" charset="0"/>
                <a:ea typeface="Times New Roman" panose="02020603050405020304" pitchFamily="18" charset="0"/>
              </a:rPr>
              <a:t> proton (p) </a:t>
            </a:r>
            <a:r>
              <a:rPr lang="en-US" sz="2800" b="1" dirty="0" err="1">
                <a:solidFill>
                  <a:srgbClr val="FF0000"/>
                </a:solidFill>
                <a:effectLst/>
                <a:latin typeface="Times New Roman" panose="02020603050405020304" pitchFamily="18" charset="0"/>
                <a:ea typeface="Times New Roman" panose="02020603050405020304" pitchFamily="18" charset="0"/>
              </a:rPr>
              <a:t>đặc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trưng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cho</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một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nguyên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tố</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hóa</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a:t>
            </a:r>
          </a:p>
        </p:txBody>
      </p:sp>
      <p:sp>
        <p:nvSpPr>
          <p:cNvPr id="39" name="Rectangle: Rounded Corners 38">
            <a:extLst>
              <a:ext uri="{FF2B5EF4-FFF2-40B4-BE49-F238E27FC236}">
                <a16:creationId xmlns:a16="http://schemas.microsoft.com/office/drawing/2014/main" id="{E9CEB2BD-83F7-DE29-B891-3839D2A06641}"/>
              </a:ext>
            </a:extLst>
          </p:cNvPr>
          <p:cNvSpPr/>
          <p:nvPr/>
        </p:nvSpPr>
        <p:spPr>
          <a:xfrm>
            <a:off x="223492" y="1800602"/>
            <a:ext cx="710198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Các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nguyên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tử</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cùng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nguyên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tố</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hóa</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đều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có</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tính</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chất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hóa</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giống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nhau</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vi-VN" sz="2800" b="1"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87480" y="0"/>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1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164" name="Rounded Rectangle 7">
            <a:extLst>
              <a:ext uri="{FF2B5EF4-FFF2-40B4-BE49-F238E27FC236}">
                <a16:creationId xmlns:a16="http://schemas.microsoft.com/office/drawing/2014/main" id="{FDEA4F8B-EC03-4ADB-A74E-8479C95F0997}"/>
              </a:ext>
            </a:extLst>
          </p:cNvPr>
          <p:cNvSpPr/>
          <p:nvPr/>
        </p:nvSpPr>
        <p:spPr>
          <a:xfrm>
            <a:off x="945223" y="331502"/>
            <a:ext cx="6277510"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rgbClr val="C00000"/>
                </a:solidFill>
                <a:latin typeface="Times New Roman" panose="02020603050405020304" pitchFamily="18" charset="0"/>
                <a:cs typeface="Times New Roman" panose="02020603050405020304" pitchFamily="18" charset="0"/>
              </a:rPr>
              <a:t>PHIẾU HỌC TẬP</a:t>
            </a:r>
            <a:endParaRPr lang="ko-KR" altLang="en-US" sz="4400" b="1" dirty="0">
              <a:solidFill>
                <a:srgbClr val="C00000"/>
              </a:solidFill>
              <a:latin typeface="Times New Roman" panose="02020603050405020304" pitchFamily="18" charset="0"/>
              <a:cs typeface="Times New Roman" panose="02020603050405020304" pitchFamily="18" charset="0"/>
            </a:endParaRPr>
          </a:p>
        </p:txBody>
      </p:sp>
      <p:sp>
        <p:nvSpPr>
          <p:cNvPr id="3" name="Rounded Rectangle 7">
            <a:extLst>
              <a:ext uri="{FF2B5EF4-FFF2-40B4-BE49-F238E27FC236}">
                <a16:creationId xmlns:a16="http://schemas.microsoft.com/office/drawing/2014/main" id="{FDEA4F8B-EC03-4ADB-A74E-8479C95F0997}"/>
              </a:ext>
            </a:extLst>
          </p:cNvPr>
          <p:cNvSpPr/>
          <p:nvPr/>
        </p:nvSpPr>
        <p:spPr>
          <a:xfrm>
            <a:off x="303088" y="1574675"/>
            <a:ext cx="7561779"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a:solidFill>
                  <a:schemeClr val="tx1"/>
                </a:solidFill>
                <a:latin typeface="Times New Roman" panose="02020603050405020304" pitchFamily="18" charset="0"/>
                <a:cs typeface="Times New Roman" panose="02020603050405020304" pitchFamily="18" charset="0"/>
              </a:rPr>
              <a:t>Quan sát mô hình nguyên tử và điền thông tin còn thiếu.</a:t>
            </a:r>
            <a:endParaRPr lang="ko-KR" altLang="en-US" sz="3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84432036"/>
              </p:ext>
            </p:extLst>
          </p:nvPr>
        </p:nvGraphicFramePr>
        <p:xfrm>
          <a:off x="945223" y="2506895"/>
          <a:ext cx="6096000" cy="1773994"/>
        </p:xfrm>
        <a:graphic>
          <a:graphicData uri="http://schemas.openxmlformats.org/drawingml/2006/table">
            <a:tbl>
              <a:tblPr firstRow="1" bandRow="1">
                <a:tableStyleId>{011B537C-6E0D-4ED9-BEA1-98C0F7EC428A}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255834">
                <a:tc>
                  <a:txBody>
                    <a:bodyPr/>
                    <a:lstStyle/>
                    <a:p>
                      <a:pPr algn="ctr"/>
                      <a:r>
                        <a:rPr lang="en-US" sz="2800" b="1">
                          <a:latin typeface="Times New Roman" panose="02020603050405020304" pitchFamily="18" charset="0"/>
                          <a:cs typeface="Times New Roman" panose="02020603050405020304" pitchFamily="18" charset="0"/>
                        </a:rPr>
                        <a:t>Nguyên</a:t>
                      </a:r>
                      <a:r>
                        <a:rPr lang="en-US" sz="2800" b="1" baseline="0">
                          <a:latin typeface="Times New Roman" panose="02020603050405020304" pitchFamily="18" charset="0"/>
                          <a:cs typeface="Times New Roman" panose="02020603050405020304" pitchFamily="18" charset="0"/>
                        </a:rPr>
                        <a:t> tử</a:t>
                      </a:r>
                      <a:endParaRPr lang="en-US" sz="2800" b="1">
                        <a:latin typeface="Times New Roman" panose="02020603050405020304" pitchFamily="18" charset="0"/>
                        <a:cs typeface="Times New Roman" panose="02020603050405020304" pitchFamily="18" charset="0"/>
                      </a:endParaRPr>
                    </a:p>
                  </a:txBody>
                  <a:tcPr/>
                </a:tc>
                <a:tc>
                  <a:txBody>
                    <a:bodyPr/>
                    <a:lstStyle/>
                    <a:p>
                      <a:pPr algn="ctr"/>
                      <a:r>
                        <a:rPr lang="en-US" sz="2800" b="1">
                          <a:latin typeface="Times New Roman" panose="02020603050405020304" pitchFamily="18" charset="0"/>
                          <a:cs typeface="Times New Roman" panose="02020603050405020304" pitchFamily="18" charset="0"/>
                        </a:rPr>
                        <a:t>Số p</a:t>
                      </a:r>
                    </a:p>
                  </a:txBody>
                  <a:tcPr/>
                </a:tc>
                <a:tc>
                  <a:txBody>
                    <a:bodyPr/>
                    <a:lstStyle/>
                    <a:p>
                      <a:pPr algn="ctr"/>
                      <a:r>
                        <a:rPr lang="en-US" sz="2800" b="1">
                          <a:latin typeface="Times New Roman" panose="02020603050405020304" pitchFamily="18" charset="0"/>
                          <a:cs typeface="Times New Roman" panose="02020603050405020304" pitchFamily="18" charset="0"/>
                        </a:rPr>
                        <a:t>Số n</a:t>
                      </a:r>
                    </a:p>
                  </a:txBody>
                  <a:tcPr/>
                </a:tc>
                <a:tc>
                  <a:txBody>
                    <a:bodyPr/>
                    <a:lstStyle/>
                    <a:p>
                      <a:pPr algn="ctr"/>
                      <a:r>
                        <a:rPr lang="en-US" sz="2800" b="1">
                          <a:latin typeface="Times New Roman" panose="02020603050405020304" pitchFamily="18" charset="0"/>
                          <a:cs typeface="Times New Roman" panose="02020603050405020304" pitchFamily="18" charset="0"/>
                        </a:rPr>
                        <a:t>Số</a:t>
                      </a:r>
                      <a:r>
                        <a:rPr lang="en-US" sz="2800" b="1" baseline="0">
                          <a:latin typeface="Times New Roman" panose="02020603050405020304" pitchFamily="18" charset="0"/>
                          <a:cs typeface="Times New Roman" panose="02020603050405020304" pitchFamily="18" charset="0"/>
                        </a:rPr>
                        <a:t> e</a:t>
                      </a:r>
                      <a:endParaRPr lang="en-US" sz="2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endParaRPr lang="en-US" sz="2800" b="1">
                        <a:latin typeface="Times New Roman" panose="02020603050405020304" pitchFamily="18" charset="0"/>
                        <a:cs typeface="Times New Roman" panose="02020603050405020304" pitchFamily="18" charset="0"/>
                      </a:endParaRPr>
                    </a:p>
                  </a:txBody>
                  <a:tcPr/>
                </a:tc>
                <a:tc>
                  <a:txBody>
                    <a:bodyPr/>
                    <a:lstStyle/>
                    <a:p>
                      <a:pPr algn="ctr"/>
                      <a:endParaRPr lang="en-US" sz="2800" b="1">
                        <a:latin typeface="Times New Roman" panose="02020603050405020304" pitchFamily="18" charset="0"/>
                        <a:cs typeface="Times New Roman" panose="02020603050405020304" pitchFamily="18" charset="0"/>
                      </a:endParaRPr>
                    </a:p>
                  </a:txBody>
                  <a:tcPr/>
                </a:tc>
                <a:tc>
                  <a:txBody>
                    <a:bodyPr/>
                    <a:lstStyle/>
                    <a:p>
                      <a:pPr algn="ctr"/>
                      <a:endParaRPr lang="en-US" sz="2800" b="1">
                        <a:latin typeface="Times New Roman" panose="02020603050405020304" pitchFamily="18" charset="0"/>
                        <a:cs typeface="Times New Roman" panose="02020603050405020304" pitchFamily="18" charset="0"/>
                      </a:endParaRPr>
                    </a:p>
                  </a:txBody>
                  <a:tcPr/>
                </a:tc>
                <a:tc>
                  <a:txBody>
                    <a:bodyPr/>
                    <a:lstStyle/>
                    <a:p>
                      <a:pPr algn="ctr"/>
                      <a:endParaRPr lang="en-US" sz="2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241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Hoạt</a:t>
            </a:r>
            <a:r>
              <a:rPr kumimoji="0" lang="en-US" altLang="zh-CN" sz="2400" b="1" i="0" u="none" strike="noStrike" kern="0" cap="none" spc="0" normalizeH="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0" cap="none" spc="0" normalizeH="0" noProof="0" err="1">
                <a:ln w="0">
                  <a:noFill/>
                </a:ln>
                <a:solidFill>
                  <a:srgbClr val="FF0000"/>
                </a:solidFill>
                <a:effectLst/>
                <a:uLnTx/>
                <a:uFillTx/>
                <a:latin typeface="Times New Roman" panose="02020603050405020304" pitchFamily="18" charset="0"/>
                <a:cs typeface="Times New Roman" panose="02020603050405020304" pitchFamily="18" charset="0"/>
                <a:sym typeface="+mn-lt"/>
              </a:rPr>
              <a:t>động</a:t>
            </a:r>
            <a:r>
              <a:rPr kumimoji="0" lang="en-US" altLang="zh-CN" sz="2400" b="1" i="0" u="none" strike="noStrike" kern="0" cap="none" spc="0" normalizeH="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 cá nhân</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1" y="853610"/>
            <a:ext cx="8720919" cy="830997"/>
          </a:xfrm>
          <a:prstGeom prst="rect">
            <a:avLst/>
          </a:prstGeom>
          <a:solidFill>
            <a:schemeClr val="accent1">
              <a:lumMod val="20000"/>
              <a:lumOff val="80000"/>
            </a:schemeClr>
          </a:solidFill>
        </p:spPr>
        <p:txBody>
          <a:bodyPr wrap="square">
            <a:spAutoFit/>
          </a:bodyPr>
          <a:lstStyle/>
          <a:p>
            <a:r>
              <a:rPr lang="en-US" sz="2400" b="1" err="1">
                <a:latin typeface="Times New Roman" panose="02020603050405020304" pitchFamily="18" charset="0"/>
                <a:cs typeface="Times New Roman" panose="02020603050405020304" pitchFamily="18" charset="0"/>
              </a:rPr>
              <a:t>Câu</a:t>
            </a:r>
            <a:r>
              <a:rPr lang="en-US" sz="2400" b="1">
                <a:latin typeface="Times New Roman" panose="02020603050405020304" pitchFamily="18" charset="0"/>
                <a:cs typeface="Times New Roman" panose="02020603050405020304" pitchFamily="18" charset="0"/>
              </a:rPr>
              <a:t> 2.5/7 SBT: Thành phần hạt nhân của hai nguyên tử X và Y được cho trong bảng sau:</a:t>
            </a:r>
            <a:endParaRPr lang="vi-VN" sz="24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548808776"/>
              </p:ext>
            </p:extLst>
          </p:nvPr>
        </p:nvGraphicFramePr>
        <p:xfrm>
          <a:off x="2065107" y="1838719"/>
          <a:ext cx="4705564" cy="1629554"/>
        </p:xfrm>
        <a:graphic>
          <a:graphicData uri="http://schemas.openxmlformats.org/drawingml/2006/table">
            <a:tbl>
              <a:tblPr firstRow="1" bandRow="1">
                <a:tableStyleId>{00A15C55-8517-42AA-B614-E9B94910E393}</a:tableStyleId>
              </a:tblPr>
              <a:tblGrid>
                <a:gridCol w="2157464">
                  <a:extLst>
                    <a:ext uri="{9D8B030D-6E8A-4147-A177-3AD203B41FA5}">
                      <a16:colId xmlns:a16="http://schemas.microsoft.com/office/drawing/2014/main" val="2316296713"/>
                    </a:ext>
                  </a:extLst>
                </a:gridCol>
                <a:gridCol w="1233603">
                  <a:extLst>
                    <a:ext uri="{9D8B030D-6E8A-4147-A177-3AD203B41FA5}">
                      <a16:colId xmlns:a16="http://schemas.microsoft.com/office/drawing/2014/main" val="3435080568"/>
                    </a:ext>
                  </a:extLst>
                </a:gridCol>
                <a:gridCol w="1314497">
                  <a:extLst>
                    <a:ext uri="{9D8B030D-6E8A-4147-A177-3AD203B41FA5}">
                      <a16:colId xmlns:a16="http://schemas.microsoft.com/office/drawing/2014/main" val="3424779979"/>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en-US" sz="2000">
                          <a:latin typeface="Times New Roman" panose="02020603050405020304" pitchFamily="18" charset="0"/>
                          <a:cs typeface="Times New Roman" panose="02020603050405020304" pitchFamily="18" charset="0"/>
                        </a:rPr>
                        <a:t>X</a:t>
                      </a:r>
                      <a:endParaRPr lang="vi-VN" sz="2000" dirty="0">
                        <a:latin typeface="Times New Roman" panose="02020603050405020304" pitchFamily="18" charset="0"/>
                        <a:cs typeface="Times New Roman" panose="02020603050405020304" pitchFamily="18" charset="0"/>
                      </a:endParaRPr>
                    </a:p>
                  </a:txBody>
                  <a:tcPr/>
                </a:tc>
                <a:tc>
                  <a:txBody>
                    <a:bodyPr/>
                    <a:lstStyle/>
                    <a:p>
                      <a:pPr algn="ctr"/>
                      <a:r>
                        <a:rPr lang="en-US" sz="2000">
                          <a:latin typeface="Times New Roman" panose="02020603050405020304" pitchFamily="18" charset="0"/>
                          <a:cs typeface="Times New Roman" panose="02020603050405020304" pitchFamily="18" charset="0"/>
                        </a:rPr>
                        <a:t>Y</a:t>
                      </a:r>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1449314"/>
                  </a:ext>
                </a:extLst>
              </a:tr>
              <a:tr h="335306">
                <a:tc>
                  <a:txBody>
                    <a:bodyPr/>
                    <a:lstStyle/>
                    <a:p>
                      <a:pPr algn="ctr"/>
                      <a:r>
                        <a:rPr lang="en-US" sz="2800">
                          <a:solidFill>
                            <a:schemeClr val="tx1"/>
                          </a:solidFill>
                          <a:latin typeface="Times New Roman" panose="02020603050405020304" pitchFamily="18" charset="0"/>
                          <a:cs typeface="Times New Roman" panose="02020603050405020304" pitchFamily="18" charset="0"/>
                        </a:rPr>
                        <a:t>Số</a:t>
                      </a:r>
                      <a:r>
                        <a:rPr lang="en-US" sz="2800" baseline="0">
                          <a:solidFill>
                            <a:schemeClr val="tx1"/>
                          </a:solidFill>
                          <a:latin typeface="Times New Roman" panose="02020603050405020304" pitchFamily="18" charset="0"/>
                          <a:cs typeface="Times New Roman" panose="02020603050405020304" pitchFamily="18" charset="0"/>
                        </a:rPr>
                        <a:t> proton</a:t>
                      </a:r>
                      <a:endParaRPr lang="vi-VN" sz="2800" baseline="-25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8</a:t>
                      </a:r>
                      <a:endParaRPr lang="vi-VN"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8792520"/>
                  </a:ext>
                </a:extLst>
              </a:tr>
              <a:tr h="335306">
                <a:tc>
                  <a:txBody>
                    <a:bodyPr/>
                    <a:lstStyle/>
                    <a:p>
                      <a:pPr algn="ctr"/>
                      <a:r>
                        <a:rPr lang="en-US" sz="2800">
                          <a:solidFill>
                            <a:schemeClr val="tx1"/>
                          </a:solidFill>
                          <a:latin typeface="Times New Roman" panose="02020603050405020304" pitchFamily="18" charset="0"/>
                          <a:cs typeface="Times New Roman" panose="02020603050405020304" pitchFamily="18" charset="0"/>
                        </a:rPr>
                        <a:t>Số</a:t>
                      </a:r>
                      <a:r>
                        <a:rPr lang="en-US" sz="2800" baseline="0">
                          <a:solidFill>
                            <a:schemeClr val="tx1"/>
                          </a:solidFill>
                          <a:latin typeface="Times New Roman" panose="02020603050405020304" pitchFamily="18" charset="0"/>
                          <a:cs typeface="Times New Roman" panose="02020603050405020304" pitchFamily="18" charset="0"/>
                        </a:rPr>
                        <a:t> neutron</a:t>
                      </a:r>
                      <a:endParaRPr lang="vi-VN" sz="2800" baseline="-25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62422268"/>
                  </a:ext>
                </a:extLst>
              </a:tr>
            </a:tbl>
          </a:graphicData>
        </a:graphic>
      </p:graphicFrame>
      <p:sp>
        <p:nvSpPr>
          <p:cNvPr id="2" name="TextBox 1"/>
          <p:cNvSpPr txBox="1"/>
          <p:nvPr/>
        </p:nvSpPr>
        <p:spPr>
          <a:xfrm>
            <a:off x="544530" y="3472665"/>
            <a:ext cx="778781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a. Tính khối lượng của nguyên tử X và Y theo amu</a:t>
            </a:r>
          </a:p>
        </p:txBody>
      </p:sp>
      <p:sp>
        <p:nvSpPr>
          <p:cNvPr id="7" name="TextBox 6"/>
          <p:cNvSpPr txBox="1"/>
          <p:nvPr/>
        </p:nvSpPr>
        <p:spPr>
          <a:xfrm>
            <a:off x="544530" y="3934330"/>
            <a:ext cx="7787811"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 X và Y có thuộc cùng một nguyên tố hóa học không?</a:t>
            </a:r>
          </a:p>
          <a:p>
            <a:r>
              <a:rPr lang="en-US" sz="2400" b="1">
                <a:latin typeface="Times New Roman" panose="02020603050405020304" pitchFamily="18" charset="0"/>
                <a:cs typeface="Times New Roman" panose="02020603050405020304" pitchFamily="18" charset="0"/>
              </a:rPr>
              <a:t>Vì sao?</a:t>
            </a:r>
          </a:p>
        </p:txBody>
      </p:sp>
    </p:spTree>
    <p:extLst>
      <p:ext uri="{BB962C8B-B14F-4D97-AF65-F5344CB8AC3E}">
        <p14:creationId xmlns:p14="http://schemas.microsoft.com/office/powerpoint/2010/main" val="238705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D4392A-E8B1-9565-CE18-AC20B2592B8C}"/>
              </a:ext>
            </a:extLst>
          </p:cNvPr>
          <p:cNvSpPr>
            <a:spLocks noGrp="1"/>
          </p:cNvSpPr>
          <p:nvPr>
            <p:ph type="title"/>
          </p:nvPr>
        </p:nvSpPr>
        <p:spPr>
          <a:xfrm>
            <a:off x="-35758" y="302174"/>
            <a:ext cx="7818227" cy="466103"/>
          </a:xfrm>
        </p:spPr>
        <p:txBody>
          <a:bodyPr>
            <a:normAutofit fontScale="90000"/>
          </a:bodyPr>
          <a:lstStyle/>
          <a:p>
            <a:pPr algn="ctr"/>
            <a:r>
              <a:rPr lang="en-US" sz="2400" b="1">
                <a:solidFill>
                  <a:schemeClr val="tx1"/>
                </a:solidFill>
                <a:latin typeface="Times New Roman" panose="02020603050405020304" pitchFamily="18" charset="0"/>
                <a:cs typeface="Times New Roman" panose="02020603050405020304" pitchFamily="18" charset="0"/>
              </a:rPr>
              <a:t>BÁO CÁO</a:t>
            </a:r>
            <a:br>
              <a:rPr lang="en-US" sz="2400" b="1">
                <a:solidFill>
                  <a:schemeClr val="tx1"/>
                </a:solidFill>
                <a:latin typeface="Times New Roman" panose="02020603050405020304" pitchFamily="18" charset="0"/>
                <a:cs typeface="Times New Roman" panose="02020603050405020304" pitchFamily="18" charset="0"/>
              </a:rPr>
            </a:br>
            <a:r>
              <a:rPr lang="en-US" sz="2400" b="1">
                <a:solidFill>
                  <a:schemeClr val="tx1"/>
                </a:solidFill>
                <a:latin typeface="Times New Roman" panose="02020603050405020304" pitchFamily="18" charset="0"/>
                <a:cs typeface="Times New Roman" panose="02020603050405020304" pitchFamily="18" charset="0"/>
              </a:rPr>
              <a:t>TÌM HIỂU CÁC NGUYÊN TỐ TRONG TỰ NHIÊN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Title 1">
            <a:hlinkClick r:id="rId2" action="ppaction://hlinkpres?slideindex=1&amp;slidetitle="/>
            <a:extLst>
              <a:ext uri="{FF2B5EF4-FFF2-40B4-BE49-F238E27FC236}">
                <a16:creationId xmlns:a16="http://schemas.microsoft.com/office/drawing/2014/main" id="{ADD4392A-E8B1-9565-CE18-AC20B2592B8C}"/>
              </a:ext>
            </a:extLst>
          </p:cNvPr>
          <p:cNvSpPr txBox="1">
            <a:spLocks/>
          </p:cNvSpPr>
          <p:nvPr/>
        </p:nvSpPr>
        <p:spPr>
          <a:xfrm>
            <a:off x="175066" y="1699459"/>
            <a:ext cx="7818227" cy="466103"/>
          </a:xfrm>
          <a:prstGeom prst="rect">
            <a:avLst/>
          </a:prstGeom>
        </p:spPr>
        <p:txBody>
          <a:bodyPr vert="horz" lIns="91440" tIns="45720" rIns="91440" bIns="45720" rtlCol="0" anchor="t">
            <a:normAutofit fontScale="925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a:solidFill>
                  <a:srgbClr val="FF0000"/>
                </a:solidFill>
                <a:latin typeface="Times New Roman" panose="02020603050405020304" pitchFamily="18" charset="0"/>
                <a:cs typeface="Times New Roman" panose="02020603050405020304" pitchFamily="18" charset="0"/>
              </a:rPr>
              <a:t>1. TÌM HIỂU CÁC NGUYÊN TỐ TRONG VỎ TRÁI ĐẤT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itle 1">
            <a:hlinkClick r:id="rId3" action="ppaction://hlinkpres?slideindex=1&amp;slidetitle="/>
            <a:extLst>
              <a:ext uri="{FF2B5EF4-FFF2-40B4-BE49-F238E27FC236}">
                <a16:creationId xmlns:a16="http://schemas.microsoft.com/office/drawing/2014/main" id="{ADD4392A-E8B1-9565-CE18-AC20B2592B8C}"/>
              </a:ext>
            </a:extLst>
          </p:cNvPr>
          <p:cNvSpPr txBox="1">
            <a:spLocks/>
          </p:cNvSpPr>
          <p:nvPr/>
        </p:nvSpPr>
        <p:spPr>
          <a:xfrm>
            <a:off x="-96266" y="2483548"/>
            <a:ext cx="7818227" cy="466103"/>
          </a:xfrm>
          <a:prstGeom prst="rect">
            <a:avLst/>
          </a:prstGeom>
        </p:spPr>
        <p:txBody>
          <a:bodyPr vert="horz" lIns="91440" tIns="45720" rIns="91440" bIns="45720" rtlCol="0" anchor="t">
            <a:normAutofit fontScale="850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a:solidFill>
                  <a:srgbClr val="FF0000"/>
                </a:solidFill>
                <a:latin typeface="Times New Roman" panose="02020603050405020304" pitchFamily="18" charset="0"/>
                <a:cs typeface="Times New Roman" panose="02020603050405020304" pitchFamily="18" charset="0"/>
              </a:rPr>
              <a:t>2. TÌM HIỂU CÁC NGUYÊN TỐ TRONG CƠ THỂ CON 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35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D4392A-E8B1-9565-CE18-AC20B2592B8C}"/>
              </a:ext>
            </a:extLst>
          </p:cNvPr>
          <p:cNvSpPr>
            <a:spLocks noGrp="1"/>
          </p:cNvSpPr>
          <p:nvPr>
            <p:ph type="title"/>
          </p:nvPr>
        </p:nvSpPr>
        <p:spPr>
          <a:xfrm>
            <a:off x="-35758" y="302174"/>
            <a:ext cx="7818227" cy="466103"/>
          </a:xfrm>
        </p:spPr>
        <p:txBody>
          <a:bodyPr>
            <a:normAutofit/>
          </a:bodyPr>
          <a:lstStyle/>
          <a:p>
            <a:pPr algn="ctr"/>
            <a:r>
              <a:rPr lang="en-US" sz="2400" b="1">
                <a:solidFill>
                  <a:schemeClr val="tx1"/>
                </a:solidFill>
                <a:latin typeface="Times New Roman" panose="02020603050405020304" pitchFamily="18" charset="0"/>
                <a:cs typeface="Times New Roman" panose="02020603050405020304" pitchFamily="18" charset="0"/>
              </a:rPr>
              <a:t>HƯỚNG DẪN VỀ NHÀ</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ADD4392A-E8B1-9565-CE18-AC20B2592B8C}"/>
              </a:ext>
            </a:extLst>
          </p:cNvPr>
          <p:cNvSpPr txBox="1">
            <a:spLocks/>
          </p:cNvSpPr>
          <p:nvPr/>
        </p:nvSpPr>
        <p:spPr>
          <a:xfrm>
            <a:off x="349727" y="768277"/>
            <a:ext cx="7818227" cy="46610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2800" b="1">
                <a:solidFill>
                  <a:srgbClr val="FF0000"/>
                </a:solidFill>
                <a:latin typeface="Times New Roman" panose="02020603050405020304" pitchFamily="18" charset="0"/>
                <a:cs typeface="Times New Roman" panose="02020603050405020304" pitchFamily="18" charset="0"/>
              </a:rPr>
              <a:t>- Tìm hiểu internet hay tài liệu (sách, báo), em hãy viết một đoạn thông tin về nguyên tố hóa học cần thiết cho sự phát triển chiều cao của cơ thể.</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ADD4392A-E8B1-9565-CE18-AC20B2592B8C}"/>
              </a:ext>
            </a:extLst>
          </p:cNvPr>
          <p:cNvSpPr txBox="1">
            <a:spLocks/>
          </p:cNvSpPr>
          <p:nvPr/>
        </p:nvSpPr>
        <p:spPr>
          <a:xfrm>
            <a:off x="349727" y="2740915"/>
            <a:ext cx="7818227" cy="46610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2800" b="1">
                <a:solidFill>
                  <a:srgbClr val="FF0000"/>
                </a:solidFill>
                <a:latin typeface="Times New Roman" panose="02020603050405020304" pitchFamily="18" charset="0"/>
                <a:cs typeface="Times New Roman" panose="02020603050405020304" pitchFamily="18" charset="0"/>
              </a:rPr>
              <a:t>- Tìm hiểu tên gọi của các nguyên tố hóa học.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8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id="{ECAC05A5-9306-4D84-A879-2E3628549F43}"/>
              </a:ext>
            </a:extLst>
          </p:cNvPr>
          <p:cNvPicPr>
            <a:picLocks noChangeAspect="1"/>
          </p:cNvPicPr>
          <p:nvPr/>
        </p:nvPicPr>
        <p:blipFill>
          <a:blip r:embed="rId3"/>
          <a:stretch>
            <a:fillRect/>
          </a:stretch>
        </p:blipFill>
        <p:spPr>
          <a:xfrm>
            <a:off x="5034338" y="236065"/>
            <a:ext cx="3977094" cy="4907435"/>
          </a:xfrm>
          <a:prstGeom prst="rect">
            <a:avLst/>
          </a:prstGeom>
        </p:spPr>
      </p:pic>
      <p:sp>
        <p:nvSpPr>
          <p:cNvPr id="18" name="TextBox 17">
            <a:extLst>
              <a:ext uri="{FF2B5EF4-FFF2-40B4-BE49-F238E27FC236}">
                <a16:creationId xmlns:a16="http://schemas.microsoft.com/office/drawing/2014/main" id="{2E9DB0A1-F8EA-47BC-91E7-1CC96A0AA58B}"/>
              </a:ext>
            </a:extLst>
          </p:cNvPr>
          <p:cNvSpPr txBox="1"/>
          <p:nvPr/>
        </p:nvSpPr>
        <p:spPr>
          <a:xfrm>
            <a:off x="103736" y="236065"/>
            <a:ext cx="5142175" cy="31085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vi-VN" sz="2800" b="1"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a:t>
            </a:r>
            <a:r>
              <a:rPr lang="en-US" sz="2800" b="1" i="1" dirty="0">
                <a:solidFill>
                  <a:schemeClr val="accent6">
                    <a:lumMod val="25000"/>
                  </a:schemeClr>
                </a:solidFill>
                <a:latin typeface="Times New Roman" panose="02020603050405020304" pitchFamily="18" charset="0"/>
              </a:rPr>
              <a:t>à</a:t>
            </a:r>
            <a:r>
              <a:rPr lang="vi-VN" sz="2800" b="1" i="1" dirty="0">
                <a:solidFill>
                  <a:schemeClr val="accent6">
                    <a:lumMod val="25000"/>
                  </a:schemeClr>
                </a:solidFill>
                <a:latin typeface="Times New Roman" panose="02020603050405020304" pitchFamily="18" charset="0"/>
              </a:rPr>
              <a:t>nh phần thuốc để bổ sung cho cơ thể. </a:t>
            </a:r>
          </a:p>
        </p:txBody>
      </p:sp>
    </p:spTree>
    <p:extLst>
      <p:ext uri="{BB962C8B-B14F-4D97-AF65-F5344CB8AC3E}">
        <p14:creationId xmlns:p14="http://schemas.microsoft.com/office/powerpoint/2010/main" val="4482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46520"/>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val="3096447879"/>
                    </a:ext>
                  </a:extLst>
                </a:gridCol>
                <a:gridCol w="1633650">
                  <a:extLst>
                    <a:ext uri="{9D8B030D-6E8A-4147-A177-3AD203B41FA5}">
                      <a16:colId xmlns:a16="http://schemas.microsoft.com/office/drawing/2014/main" val="3562436979"/>
                    </a:ext>
                  </a:extLst>
                </a:gridCol>
                <a:gridCol w="843076">
                  <a:extLst>
                    <a:ext uri="{9D8B030D-6E8A-4147-A177-3AD203B41FA5}">
                      <a16:colId xmlns:a16="http://schemas.microsoft.com/office/drawing/2014/main" val="2818223583"/>
                    </a:ext>
                  </a:extLst>
                </a:gridCol>
                <a:gridCol w="1339707">
                  <a:extLst>
                    <a:ext uri="{9D8B030D-6E8A-4147-A177-3AD203B41FA5}">
                      <a16:colId xmlns:a16="http://schemas.microsoft.com/office/drawing/2014/main" val="1282315390"/>
                    </a:ext>
                  </a:extLst>
                </a:gridCol>
                <a:gridCol w="615785">
                  <a:extLst>
                    <a:ext uri="{9D8B030D-6E8A-4147-A177-3AD203B41FA5}">
                      <a16:colId xmlns:a16="http://schemas.microsoft.com/office/drawing/2014/main" val="2815943987"/>
                    </a:ext>
                  </a:extLst>
                </a:gridCol>
                <a:gridCol w="1566997">
                  <a:extLst>
                    <a:ext uri="{9D8B030D-6E8A-4147-A177-3AD203B41FA5}">
                      <a16:colId xmlns:a16="http://schemas.microsoft.com/office/drawing/2014/main" val="445383704"/>
                    </a:ext>
                  </a:extLst>
                </a:gridCol>
                <a:gridCol w="911161">
                  <a:extLst>
                    <a:ext uri="{9D8B030D-6E8A-4147-A177-3AD203B41FA5}">
                      <a16:colId xmlns:a16="http://schemas.microsoft.com/office/drawing/2014/main" val="3477085221"/>
                    </a:ext>
                  </a:extLst>
                </a:gridCol>
                <a:gridCol w="1271620">
                  <a:extLst>
                    <a:ext uri="{9D8B030D-6E8A-4147-A177-3AD203B41FA5}">
                      <a16:colId xmlns:a16="http://schemas.microsoft.com/office/drawing/2014/main"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263" y="310338"/>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780839" y="1879263"/>
            <a:ext cx="7357867"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và</a:t>
            </a:r>
            <a:r>
              <a:rPr lang="en-US" sz="3600">
                <a:solidFill>
                  <a:schemeClr val="tx1">
                    <a:lumMod val="50000"/>
                  </a:schemeClr>
                </a:solidFill>
                <a:latin typeface="Times New Roman" panose="02020603050405020304" pitchFamily="18" charset="0"/>
                <a:ea typeface="Times New Roman" panose="02020603050405020304" pitchFamily="18" charset="0"/>
              </a:rPr>
              <a:t> </a:t>
            </a:r>
            <a:r>
              <a:rPr lang="vi-VN" sz="3600">
                <a:solidFill>
                  <a:schemeClr val="tx1">
                    <a:lumMod val="50000"/>
                  </a:schemeClr>
                </a:solidFill>
                <a:latin typeface="Times New Roman" panose="02020603050405020304" pitchFamily="18" charset="0"/>
                <a:ea typeface="Times New Roman" panose="02020603050405020304" pitchFamily="18" charset="0"/>
              </a:rPr>
              <a:t>kí hiệu hóa học riêng</a:t>
            </a:r>
            <a:r>
              <a:rPr lang="en-US" sz="360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24500" y="2279369"/>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164" name="Rounded Rectangle 7">
            <a:extLst>
              <a:ext uri="{FF2B5EF4-FFF2-40B4-BE49-F238E27FC236}">
                <a16:creationId xmlns:a16="http://schemas.microsoft.com/office/drawing/2014/main" id="{FDEA4F8B-EC03-4ADB-A74E-8479C95F0997}"/>
              </a:ext>
            </a:extLst>
          </p:cNvPr>
          <p:cNvSpPr/>
          <p:nvPr/>
        </p:nvSpPr>
        <p:spPr>
          <a:xfrm>
            <a:off x="717250" y="177390"/>
            <a:ext cx="5549986"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Mô</a:t>
            </a:r>
            <a:r>
              <a:rPr lang="en-US" altLang="zh-CN" sz="4400" b="1" i="1" dirty="0">
                <a:solidFill>
                  <a:srgbClr val="C00000"/>
                </a:solidFill>
                <a:latin typeface="Times New Roman" panose="02020603050405020304" pitchFamily="18" charset="0"/>
                <a:cs typeface="Times New Roman" panose="02020603050405020304" pitchFamily="18" charset="0"/>
              </a:rPr>
              <a:t> </a:t>
            </a:r>
            <a:r>
              <a:rPr lang="en-US" altLang="zh-CN" sz="4400" b="1" i="1" dirty="0" err="1">
                <a:solidFill>
                  <a:srgbClr val="C00000"/>
                </a:solidFill>
                <a:latin typeface="Times New Roman" panose="02020603050405020304" pitchFamily="18" charset="0"/>
                <a:cs typeface="Times New Roman" panose="02020603050405020304" pitchFamily="18" charset="0"/>
              </a:rPr>
              <a:t>hình</a:t>
            </a:r>
            <a:r>
              <a:rPr lang="en-US" altLang="zh-CN" sz="4400" b="1" i="1" dirty="0">
                <a:solidFill>
                  <a:srgbClr val="C00000"/>
                </a:solidFill>
                <a:latin typeface="Times New Roman" panose="02020603050405020304" pitchFamily="18" charset="0"/>
                <a:cs typeface="Times New Roman" panose="02020603050405020304" pitchFamily="18" charset="0"/>
              </a:rPr>
              <a:t> </a:t>
            </a:r>
            <a:r>
              <a:rPr lang="en-US" altLang="zh-CN" sz="4400" b="1" i="1" dirty="0" err="1">
                <a:solidFill>
                  <a:srgbClr val="C00000"/>
                </a:solidFill>
                <a:latin typeface="Times New Roman" panose="02020603050405020304" pitchFamily="18" charset="0"/>
                <a:cs typeface="Times New Roman" panose="02020603050405020304" pitchFamily="18" charset="0"/>
              </a:rPr>
              <a:t>nguyên</a:t>
            </a:r>
            <a:r>
              <a:rPr lang="en-US" altLang="zh-CN" sz="4400" b="1" i="1" dirty="0">
                <a:solidFill>
                  <a:srgbClr val="C00000"/>
                </a:solidFill>
                <a:latin typeface="Times New Roman" panose="02020603050405020304" pitchFamily="18" charset="0"/>
                <a:cs typeface="Times New Roman" panose="02020603050405020304" pitchFamily="18" charset="0"/>
              </a:rPr>
              <a:t> </a:t>
            </a:r>
            <a:r>
              <a:rPr lang="en-US" altLang="zh-CN" sz="4400" b="1" i="1" dirty="0" err="1">
                <a:solidFill>
                  <a:srgbClr val="C00000"/>
                </a:solidFill>
                <a:latin typeface="Times New Roman" panose="02020603050405020304" pitchFamily="18" charset="0"/>
                <a:cs typeface="Times New Roman" panose="02020603050405020304" pitchFamily="18" charset="0"/>
              </a:rPr>
              <a:t>tử</a:t>
            </a:r>
            <a:r>
              <a:rPr lang="en-US" altLang="zh-CN" sz="4400" b="1" i="1" dirty="0">
                <a:solidFill>
                  <a:srgbClr val="C00000"/>
                </a:solidFill>
                <a:latin typeface="Times New Roman" panose="02020603050405020304" pitchFamily="18" charset="0"/>
                <a:cs typeface="Times New Roman" panose="02020603050405020304" pitchFamily="18" charset="0"/>
              </a:rPr>
              <a:t> X</a:t>
            </a:r>
            <a:r>
              <a:rPr lang="en-US" altLang="zh-CN" sz="4400" b="1" i="1" baseline="-25000" dirty="0">
                <a:solidFill>
                  <a:srgbClr val="C00000"/>
                </a:solidFill>
                <a:latin typeface="Times New Roman" panose="02020603050405020304" pitchFamily="18" charset="0"/>
                <a:cs typeface="Times New Roman" panose="02020603050405020304" pitchFamily="18" charset="0"/>
              </a:rPr>
              <a:t>1</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12086" y="883331"/>
            <a:ext cx="3200400" cy="320632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66470393"/>
              </p:ext>
            </p:extLst>
          </p:nvPr>
        </p:nvGraphicFramePr>
        <p:xfrm>
          <a:off x="475808" y="1303147"/>
          <a:ext cx="4620174" cy="1677386"/>
        </p:xfrm>
        <a:graphic>
          <a:graphicData uri="http://schemas.openxmlformats.org/drawingml/2006/table">
            <a:tbl>
              <a:tblPr firstRow="1" bandRow="1">
                <a:tableStyleId>{011B537C-6E0D-4ED9-BEA1-98C0F7EC428A}</a:tableStyleId>
              </a:tblPr>
              <a:tblGrid>
                <a:gridCol w="1469729">
                  <a:extLst>
                    <a:ext uri="{9D8B030D-6E8A-4147-A177-3AD203B41FA5}">
                      <a16:colId xmlns:a16="http://schemas.microsoft.com/office/drawing/2014/main" val="20000"/>
                    </a:ext>
                  </a:extLst>
                </a:gridCol>
                <a:gridCol w="1042979">
                  <a:extLst>
                    <a:ext uri="{9D8B030D-6E8A-4147-A177-3AD203B41FA5}">
                      <a16:colId xmlns:a16="http://schemas.microsoft.com/office/drawing/2014/main" val="20001"/>
                    </a:ext>
                  </a:extLst>
                </a:gridCol>
                <a:gridCol w="1118246">
                  <a:extLst>
                    <a:ext uri="{9D8B030D-6E8A-4147-A177-3AD203B41FA5}">
                      <a16:colId xmlns:a16="http://schemas.microsoft.com/office/drawing/2014/main" val="20002"/>
                    </a:ext>
                  </a:extLst>
                </a:gridCol>
                <a:gridCol w="989220">
                  <a:extLst>
                    <a:ext uri="{9D8B030D-6E8A-4147-A177-3AD203B41FA5}">
                      <a16:colId xmlns:a16="http://schemas.microsoft.com/office/drawing/2014/main" val="20003"/>
                    </a:ext>
                  </a:extLst>
                </a:gridCol>
              </a:tblGrid>
              <a:tr h="854426">
                <a:tc>
                  <a:txBody>
                    <a:bodyPr/>
                    <a:lstStyle/>
                    <a:p>
                      <a:pPr algn="ct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p</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n</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e</a:t>
                      </a: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r>
                        <a:rPr lang="en-US" sz="2400" b="1" baseline="0"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246502"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6</a:t>
            </a:r>
          </a:p>
        </p:txBody>
      </p:sp>
      <p:sp>
        <p:nvSpPr>
          <p:cNvPr id="8" name="TextBox 7"/>
          <p:cNvSpPr txBox="1"/>
          <p:nvPr/>
        </p:nvSpPr>
        <p:spPr>
          <a:xfrm>
            <a:off x="3297034" y="2321959"/>
            <a:ext cx="636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8</a:t>
            </a:r>
          </a:p>
        </p:txBody>
      </p:sp>
      <p:sp>
        <p:nvSpPr>
          <p:cNvPr id="9" name="TextBox 8"/>
          <p:cNvSpPr txBox="1"/>
          <p:nvPr/>
        </p:nvSpPr>
        <p:spPr>
          <a:xfrm>
            <a:off x="4347566"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6</a:t>
            </a:r>
          </a:p>
        </p:txBody>
      </p:sp>
      <p:sp>
        <p:nvSpPr>
          <p:cNvPr id="2" name="Oval 1"/>
          <p:cNvSpPr/>
          <p:nvPr/>
        </p:nvSpPr>
        <p:spPr>
          <a:xfrm>
            <a:off x="6562618" y="2137025"/>
            <a:ext cx="947791" cy="873303"/>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6p</a:t>
            </a:r>
          </a:p>
          <a:p>
            <a:pPr algn="ctr"/>
            <a:r>
              <a:rPr lang="en-US" sz="2400" b="1" dirty="0">
                <a:solidFill>
                  <a:schemeClr val="tx1"/>
                </a:solidFill>
                <a:latin typeface="Times New Roman" panose="02020603050405020304" pitchFamily="18" charset="0"/>
                <a:cs typeface="Times New Roman" panose="02020603050405020304" pitchFamily="18" charset="0"/>
              </a:rPr>
              <a:t>8n</a:t>
            </a:r>
          </a:p>
        </p:txBody>
      </p:sp>
    </p:spTree>
    <p:extLst>
      <p:ext uri="{BB962C8B-B14F-4D97-AF65-F5344CB8AC3E}">
        <p14:creationId xmlns:p14="http://schemas.microsoft.com/office/powerpoint/2010/main" val="28700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1489973"/>
            <a:ext cx="8720919" cy="461665"/>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585195"/>
            <a:ext cx="8720919" cy="830997"/>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E378CC9A-A71B-4726-B887-5860F8C36B2C}"/>
              </a:ext>
            </a:extLst>
          </p:cNvPr>
          <p:cNvGraphicFramePr>
            <a:graphicFrameLocks noGrp="1"/>
          </p:cNvGraphicFramePr>
          <p:nvPr>
            <p:extLst>
              <p:ext uri="{D42A27DB-BD31-4B8C-83A1-F6EECF244321}">
                <p14:modId xmlns:p14="http://schemas.microsoft.com/office/powerpoint/2010/main" val="1332152526"/>
              </p:ext>
            </p:extLst>
          </p:nvPr>
        </p:nvGraphicFramePr>
        <p:xfrm>
          <a:off x="837811" y="2025419"/>
          <a:ext cx="7933656" cy="3297622"/>
        </p:xfrm>
        <a:graphic>
          <a:graphicData uri="http://schemas.openxmlformats.org/drawingml/2006/table">
            <a:tbl>
              <a:tblPr firstRow="1" bandRow="1"/>
              <a:tblGrid>
                <a:gridCol w="3699148">
                  <a:extLst>
                    <a:ext uri="{9D8B030D-6E8A-4147-A177-3AD203B41FA5}">
                      <a16:colId xmlns:a16="http://schemas.microsoft.com/office/drawing/2014/main" val="2103051161"/>
                    </a:ext>
                  </a:extLst>
                </a:gridCol>
                <a:gridCol w="2261349">
                  <a:extLst>
                    <a:ext uri="{9D8B030D-6E8A-4147-A177-3AD203B41FA5}">
                      <a16:colId xmlns:a16="http://schemas.microsoft.com/office/drawing/2014/main" val="773045551"/>
                    </a:ext>
                  </a:extLst>
                </a:gridCol>
                <a:gridCol w="1973159">
                  <a:extLst>
                    <a:ext uri="{9D8B030D-6E8A-4147-A177-3AD203B41FA5}">
                      <a16:colId xmlns:a16="http://schemas.microsoft.com/office/drawing/2014/main" val="1268017771"/>
                    </a:ext>
                  </a:extLst>
                </a:gridCol>
              </a:tblGrid>
              <a:tr h="321740">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id="{A3CEAFA1-496E-4DA9-A320-03C204AD3DBA}"/>
              </a:ext>
            </a:extLst>
          </p:cNvPr>
          <p:cNvSpPr txBox="1"/>
          <p:nvPr/>
        </p:nvSpPr>
        <p:spPr>
          <a:xfrm>
            <a:off x="2137900" y="774619"/>
            <a:ext cx="5785339" cy="1631216"/>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sz="2000" b="1">
                <a:solidFill>
                  <a:srgbClr val="7030A0"/>
                </a:solidFill>
                <a:latin typeface="Times New Roman" panose="02020603050405020304" pitchFamily="18" charset="0"/>
                <a:cs typeface="Times New Roman" panose="02020603050405020304" pitchFamily="18" charset="0"/>
              </a:rPr>
              <a:t>Cách 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lang="en-US" sz="2000" b="1">
              <a:solidFill>
                <a:srgbClr val="7030A0"/>
              </a:solidFill>
              <a:latin typeface="Times New Roman" panose="02020603050405020304" pitchFamily="18" charset="0"/>
              <a:cs typeface="Times New Roman" panose="02020603050405020304" pitchFamily="18" charset="0"/>
            </a:endParaRPr>
          </a:p>
          <a:p>
            <a:r>
              <a:rPr lang="en-US" sz="2000" b="1">
                <a:solidFill>
                  <a:srgbClr val="7030A0"/>
                </a:solidFill>
                <a:latin typeface="Times New Roman" panose="02020603050405020304" pitchFamily="18" charset="0"/>
                <a:cs typeface="Times New Roman" panose="02020603050405020304" pitchFamily="18" charset="0"/>
              </a:rPr>
              <a:t>- Kí hiệu hóa học được biểu diễn bằng một hoặc hai chữ cái trong tên nguyên tố.</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374F499B-D8FE-4D4F-86F7-6F87BC9CD3A8}"/>
              </a:ext>
            </a:extLst>
          </p:cNvPr>
          <p:cNvSpPr txBox="1"/>
          <p:nvPr/>
        </p:nvSpPr>
        <p:spPr>
          <a:xfrm>
            <a:off x="1386333" y="2345377"/>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id="{FCB24E5E-A3C8-4C98-A814-82772CC8D882}"/>
              </a:ext>
            </a:extLst>
          </p:cNvPr>
          <p:cNvSpPr txBox="1"/>
          <p:nvPr/>
        </p:nvSpPr>
        <p:spPr>
          <a:xfrm>
            <a:off x="5030570" y="2405835"/>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0" y="996530"/>
            <a:ext cx="9199954"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Có 2 đội chơi, mỗi đội chơi gồm 10 HS.</a:t>
            </a:r>
          </a:p>
          <a:p>
            <a:pPr algn="just"/>
            <a:r>
              <a:rPr lang="en-US" sz="3200">
                <a:latin typeface="Times New Roman" panose="02020603050405020304" pitchFamily="18" charset="0"/>
                <a:cs typeface="Times New Roman" panose="02020603050405020304" pitchFamily="18" charset="0"/>
              </a:rPr>
              <a:t>Mỗi HS có nhiệm vụ ghép đúng tên gọi và kí hiệu hóa</a:t>
            </a:r>
          </a:p>
          <a:p>
            <a:pPr algn="just"/>
            <a:r>
              <a:rPr lang="en-US" sz="3200">
                <a:latin typeface="Times New Roman" panose="02020603050405020304" pitchFamily="18" charset="0"/>
                <a:cs typeface="Times New Roman" panose="02020603050405020304" pitchFamily="18" charset="0"/>
              </a:rPr>
              <a:t>học của một nguyên tố. Đội chơi nào hoàn thành </a:t>
            </a:r>
          </a:p>
          <a:p>
            <a:pPr algn="just"/>
            <a:r>
              <a:rPr lang="en-US" sz="3200">
                <a:latin typeface="Times New Roman" panose="02020603050405020304" pitchFamily="18" charset="0"/>
                <a:cs typeface="Times New Roman" panose="02020603050405020304" pitchFamily="18" charset="0"/>
              </a:rPr>
              <a:t>đúng 10 nguyên tố trong thời gian ngắn nhất sẽ giành</a:t>
            </a:r>
          </a:p>
          <a:p>
            <a:pPr algn="just"/>
            <a:r>
              <a:rPr lang="en-US" sz="3200">
                <a:latin typeface="Times New Roman" panose="02020603050405020304" pitchFamily="18" charset="0"/>
                <a:cs typeface="Times New Roman" panose="02020603050405020304" pitchFamily="18" charset="0"/>
              </a:rPr>
              <a:t>chiến thắng</a:t>
            </a:r>
          </a:p>
        </p:txBody>
      </p:sp>
    </p:spTree>
    <p:extLst>
      <p:ext uri="{BB962C8B-B14F-4D97-AF65-F5344CB8AC3E}">
        <p14:creationId xmlns:p14="http://schemas.microsoft.com/office/powerpoint/2010/main" val="35943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164" name="Rounded Rectangle 7">
            <a:extLst>
              <a:ext uri="{FF2B5EF4-FFF2-40B4-BE49-F238E27FC236}">
                <a16:creationId xmlns:a16="http://schemas.microsoft.com/office/drawing/2014/main" id="{FDEA4F8B-EC03-4ADB-A74E-8479C95F0997}"/>
              </a:ext>
            </a:extLst>
          </p:cNvPr>
          <p:cNvSpPr/>
          <p:nvPr/>
        </p:nvSpPr>
        <p:spPr>
          <a:xfrm>
            <a:off x="840540" y="115745"/>
            <a:ext cx="5549986"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a:solidFill>
                  <a:srgbClr val="C00000"/>
                </a:solidFill>
                <a:latin typeface="Times New Roman" panose="02020603050405020304" pitchFamily="18" charset="0"/>
                <a:cs typeface="Times New Roman" panose="02020603050405020304" pitchFamily="18" charset="0"/>
              </a:rPr>
              <a:t>Mô hình nguyên tử X</a:t>
            </a:r>
            <a:r>
              <a:rPr lang="en-US" altLang="zh-CN" sz="4400" b="1" i="1" baseline="-25000">
                <a:solidFill>
                  <a:srgbClr val="C00000"/>
                </a:solidFill>
                <a:latin typeface="Times New Roman" panose="02020603050405020304" pitchFamily="18" charset="0"/>
                <a:cs typeface="Times New Roman" panose="02020603050405020304" pitchFamily="18" charset="0"/>
              </a:rPr>
              <a:t>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4313664"/>
              </p:ext>
            </p:extLst>
          </p:nvPr>
        </p:nvGraphicFramePr>
        <p:xfrm>
          <a:off x="475808" y="1303147"/>
          <a:ext cx="4620174" cy="1677386"/>
        </p:xfrm>
        <a:graphic>
          <a:graphicData uri="http://schemas.openxmlformats.org/drawingml/2006/table">
            <a:tbl>
              <a:tblPr firstRow="1" bandRow="1">
                <a:tableStyleId>{011B537C-6E0D-4ED9-BEA1-98C0F7EC428A}</a:tableStyleId>
              </a:tblPr>
              <a:tblGrid>
                <a:gridCol w="1469729">
                  <a:extLst>
                    <a:ext uri="{9D8B030D-6E8A-4147-A177-3AD203B41FA5}">
                      <a16:colId xmlns:a16="http://schemas.microsoft.com/office/drawing/2014/main" val="20000"/>
                    </a:ext>
                  </a:extLst>
                </a:gridCol>
                <a:gridCol w="1042979">
                  <a:extLst>
                    <a:ext uri="{9D8B030D-6E8A-4147-A177-3AD203B41FA5}">
                      <a16:colId xmlns:a16="http://schemas.microsoft.com/office/drawing/2014/main" val="20001"/>
                    </a:ext>
                  </a:extLst>
                </a:gridCol>
                <a:gridCol w="1118246">
                  <a:extLst>
                    <a:ext uri="{9D8B030D-6E8A-4147-A177-3AD203B41FA5}">
                      <a16:colId xmlns:a16="http://schemas.microsoft.com/office/drawing/2014/main" val="20002"/>
                    </a:ext>
                  </a:extLst>
                </a:gridCol>
                <a:gridCol w="989220">
                  <a:extLst>
                    <a:ext uri="{9D8B030D-6E8A-4147-A177-3AD203B41FA5}">
                      <a16:colId xmlns:a16="http://schemas.microsoft.com/office/drawing/2014/main" val="20003"/>
                    </a:ext>
                  </a:extLst>
                </a:gridCol>
              </a:tblGrid>
              <a:tr h="854426">
                <a:tc>
                  <a:txBody>
                    <a:bodyPr/>
                    <a:lstStyle/>
                    <a:p>
                      <a:pPr algn="ctr"/>
                      <a:r>
                        <a:rPr lang="en-US" sz="2400" b="1">
                          <a:latin typeface="Times New Roman" panose="02020603050405020304" pitchFamily="18" charset="0"/>
                          <a:cs typeface="Times New Roman" panose="02020603050405020304" pitchFamily="18" charset="0"/>
                        </a:rPr>
                        <a:t>Nguyên</a:t>
                      </a:r>
                      <a:r>
                        <a:rPr lang="en-US" sz="2400" b="1" baseline="0">
                          <a:latin typeface="Times New Roman" panose="02020603050405020304" pitchFamily="18" charset="0"/>
                          <a:cs typeface="Times New Roman" panose="02020603050405020304" pitchFamily="18" charset="0"/>
                        </a:rPr>
                        <a:t> tử</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p</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n</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e</a:t>
                      </a: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400" b="1">
                          <a:latin typeface="Times New Roman" panose="02020603050405020304" pitchFamily="18" charset="0"/>
                          <a:cs typeface="Times New Roman" panose="02020603050405020304" pitchFamily="18" charset="0"/>
                        </a:rPr>
                        <a:t>Nguyên</a:t>
                      </a:r>
                      <a:r>
                        <a:rPr lang="en-US" sz="2400" b="1" baseline="0">
                          <a:latin typeface="Times New Roman" panose="02020603050405020304" pitchFamily="18" charset="0"/>
                          <a:cs typeface="Times New Roman" panose="02020603050405020304" pitchFamily="18" charset="0"/>
                        </a:rPr>
                        <a:t> tử X</a:t>
                      </a:r>
                      <a:r>
                        <a:rPr lang="en-US" sz="2400" b="1" baseline="-25000">
                          <a:latin typeface="Times New Roman" panose="02020603050405020304" pitchFamily="18" charset="0"/>
                          <a:cs typeface="Times New Roman" panose="02020603050405020304" pitchFamily="18" charset="0"/>
                        </a:rPr>
                        <a:t>2</a:t>
                      </a: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246502"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13</a:t>
            </a:r>
          </a:p>
        </p:txBody>
      </p:sp>
      <p:sp>
        <p:nvSpPr>
          <p:cNvPr id="8" name="TextBox 7"/>
          <p:cNvSpPr txBox="1"/>
          <p:nvPr/>
        </p:nvSpPr>
        <p:spPr>
          <a:xfrm>
            <a:off x="3297034"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14</a:t>
            </a:r>
          </a:p>
        </p:txBody>
      </p:sp>
      <p:sp>
        <p:nvSpPr>
          <p:cNvPr id="9" name="TextBox 8"/>
          <p:cNvSpPr txBox="1"/>
          <p:nvPr/>
        </p:nvSpPr>
        <p:spPr>
          <a:xfrm>
            <a:off x="4347566"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13</a:t>
            </a:r>
          </a:p>
        </p:txBody>
      </p:sp>
      <p:pic>
        <p:nvPicPr>
          <p:cNvPr id="10" name="Picture 9"/>
          <p:cNvPicPr>
            <a:picLocks noChangeAspect="1"/>
          </p:cNvPicPr>
          <p:nvPr/>
        </p:nvPicPr>
        <p:blipFill>
          <a:blip r:embed="rId3"/>
          <a:stretch>
            <a:fillRect/>
          </a:stretch>
        </p:blipFill>
        <p:spPr>
          <a:xfrm>
            <a:off x="5322013" y="748816"/>
            <a:ext cx="3657599" cy="3566330"/>
          </a:xfrm>
          <a:prstGeom prst="rect">
            <a:avLst/>
          </a:prstGeom>
        </p:spPr>
      </p:pic>
    </p:spTree>
    <p:extLst>
      <p:ext uri="{BB962C8B-B14F-4D97-AF65-F5344CB8AC3E}">
        <p14:creationId xmlns:p14="http://schemas.microsoft.com/office/powerpoint/2010/main" val="222325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spid="_x0000_s1080"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spid="_x0000_s1081"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ln w="0">
                  <a:noFill/>
                </a:ln>
                <a:solidFill>
                  <a:srgbClr val="FF0000"/>
                </a:solidFill>
                <a:latin typeface="Times New Roman" panose="02020603050405020304" pitchFamily="18" charset="0"/>
                <a:cs typeface="Times New Roman" panose="02020603050405020304" pitchFamily="18" charset="0"/>
                <a:sym typeface="+mn-lt"/>
              </a:rPr>
              <a:t>Về nhà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164" name="Rounded Rectangle 7">
            <a:extLst>
              <a:ext uri="{FF2B5EF4-FFF2-40B4-BE49-F238E27FC236}">
                <a16:creationId xmlns:a16="http://schemas.microsoft.com/office/drawing/2014/main" id="{FDEA4F8B-EC03-4ADB-A74E-8479C95F0997}"/>
              </a:ext>
            </a:extLst>
          </p:cNvPr>
          <p:cNvSpPr/>
          <p:nvPr/>
        </p:nvSpPr>
        <p:spPr>
          <a:xfrm>
            <a:off x="717250" y="177390"/>
            <a:ext cx="5549986"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a:solidFill>
                  <a:srgbClr val="C00000"/>
                </a:solidFill>
                <a:latin typeface="Times New Roman" panose="02020603050405020304" pitchFamily="18" charset="0"/>
                <a:cs typeface="Times New Roman" panose="02020603050405020304" pitchFamily="18" charset="0"/>
              </a:rPr>
              <a:t>Mô hình nguyên tử X</a:t>
            </a:r>
            <a:r>
              <a:rPr lang="en-US" altLang="zh-CN" sz="4400" b="1" i="1" baseline="-25000">
                <a:solidFill>
                  <a:srgbClr val="C00000"/>
                </a:solidFill>
                <a:latin typeface="Times New Roman" panose="02020603050405020304" pitchFamily="18" charset="0"/>
                <a:cs typeface="Times New Roman" panose="02020603050405020304" pitchFamily="18" charset="0"/>
              </a:rPr>
              <a:t>3</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12086" y="883331"/>
            <a:ext cx="3200400" cy="320632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26108745"/>
              </p:ext>
            </p:extLst>
          </p:nvPr>
        </p:nvGraphicFramePr>
        <p:xfrm>
          <a:off x="475808" y="1303147"/>
          <a:ext cx="4620174" cy="1677386"/>
        </p:xfrm>
        <a:graphic>
          <a:graphicData uri="http://schemas.openxmlformats.org/drawingml/2006/table">
            <a:tbl>
              <a:tblPr firstRow="1" bandRow="1">
                <a:tableStyleId>{011B537C-6E0D-4ED9-BEA1-98C0F7EC428A}</a:tableStyleId>
              </a:tblPr>
              <a:tblGrid>
                <a:gridCol w="1469729">
                  <a:extLst>
                    <a:ext uri="{9D8B030D-6E8A-4147-A177-3AD203B41FA5}">
                      <a16:colId xmlns:a16="http://schemas.microsoft.com/office/drawing/2014/main" val="20000"/>
                    </a:ext>
                  </a:extLst>
                </a:gridCol>
                <a:gridCol w="1042979">
                  <a:extLst>
                    <a:ext uri="{9D8B030D-6E8A-4147-A177-3AD203B41FA5}">
                      <a16:colId xmlns:a16="http://schemas.microsoft.com/office/drawing/2014/main" val="20001"/>
                    </a:ext>
                  </a:extLst>
                </a:gridCol>
                <a:gridCol w="1118246">
                  <a:extLst>
                    <a:ext uri="{9D8B030D-6E8A-4147-A177-3AD203B41FA5}">
                      <a16:colId xmlns:a16="http://schemas.microsoft.com/office/drawing/2014/main" val="20002"/>
                    </a:ext>
                  </a:extLst>
                </a:gridCol>
                <a:gridCol w="989220">
                  <a:extLst>
                    <a:ext uri="{9D8B030D-6E8A-4147-A177-3AD203B41FA5}">
                      <a16:colId xmlns:a16="http://schemas.microsoft.com/office/drawing/2014/main" val="20003"/>
                    </a:ext>
                  </a:extLst>
                </a:gridCol>
              </a:tblGrid>
              <a:tr h="854426">
                <a:tc>
                  <a:txBody>
                    <a:bodyPr/>
                    <a:lstStyle/>
                    <a:p>
                      <a:pPr algn="ctr"/>
                      <a:r>
                        <a:rPr lang="en-US" sz="2400" b="1">
                          <a:latin typeface="Times New Roman" panose="02020603050405020304" pitchFamily="18" charset="0"/>
                          <a:cs typeface="Times New Roman" panose="02020603050405020304" pitchFamily="18" charset="0"/>
                        </a:rPr>
                        <a:t>Nguyên</a:t>
                      </a:r>
                      <a:r>
                        <a:rPr lang="en-US" sz="2400" b="1" baseline="0">
                          <a:latin typeface="Times New Roman" panose="02020603050405020304" pitchFamily="18" charset="0"/>
                          <a:cs typeface="Times New Roman" panose="02020603050405020304" pitchFamily="18" charset="0"/>
                        </a:rPr>
                        <a:t> tử</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p</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n</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e</a:t>
                      </a: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400" b="1">
                          <a:latin typeface="Times New Roman" panose="02020603050405020304" pitchFamily="18" charset="0"/>
                          <a:cs typeface="Times New Roman" panose="02020603050405020304" pitchFamily="18" charset="0"/>
                        </a:rPr>
                        <a:t>Nguyên</a:t>
                      </a:r>
                      <a:r>
                        <a:rPr lang="en-US" sz="2400" b="1" baseline="0">
                          <a:latin typeface="Times New Roman" panose="02020603050405020304" pitchFamily="18" charset="0"/>
                          <a:cs typeface="Times New Roman" panose="02020603050405020304" pitchFamily="18" charset="0"/>
                        </a:rPr>
                        <a:t> tử X</a:t>
                      </a:r>
                      <a:r>
                        <a:rPr lang="en-US" sz="2400" b="1" baseline="-25000">
                          <a:latin typeface="Times New Roman" panose="02020603050405020304" pitchFamily="18" charset="0"/>
                          <a:cs typeface="Times New Roman" panose="02020603050405020304" pitchFamily="18" charset="0"/>
                        </a:rPr>
                        <a:t>3</a:t>
                      </a: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246502"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6</a:t>
            </a:r>
          </a:p>
        </p:txBody>
      </p:sp>
      <p:sp>
        <p:nvSpPr>
          <p:cNvPr id="8" name="TextBox 7"/>
          <p:cNvSpPr txBox="1"/>
          <p:nvPr/>
        </p:nvSpPr>
        <p:spPr>
          <a:xfrm>
            <a:off x="3297034"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7</a:t>
            </a:r>
          </a:p>
        </p:txBody>
      </p:sp>
      <p:sp>
        <p:nvSpPr>
          <p:cNvPr id="9" name="TextBox 8"/>
          <p:cNvSpPr txBox="1"/>
          <p:nvPr/>
        </p:nvSpPr>
        <p:spPr>
          <a:xfrm>
            <a:off x="4347566" y="2321959"/>
            <a:ext cx="63699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6</a:t>
            </a:r>
          </a:p>
        </p:txBody>
      </p:sp>
      <p:sp>
        <p:nvSpPr>
          <p:cNvPr id="2" name="Oval 1"/>
          <p:cNvSpPr/>
          <p:nvPr/>
        </p:nvSpPr>
        <p:spPr>
          <a:xfrm>
            <a:off x="6562618" y="2137025"/>
            <a:ext cx="947791" cy="873303"/>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6p</a:t>
            </a:r>
          </a:p>
          <a:p>
            <a:pPr algn="ctr"/>
            <a:r>
              <a:rPr lang="en-US" sz="2400" b="1">
                <a:solidFill>
                  <a:schemeClr val="tx1"/>
                </a:solidFill>
                <a:latin typeface="Times New Roman" panose="02020603050405020304" pitchFamily="18" charset="0"/>
                <a:cs typeface="Times New Roman" panose="02020603050405020304" pitchFamily="18" charset="0"/>
              </a:rPr>
              <a:t>7n</a:t>
            </a:r>
          </a:p>
        </p:txBody>
      </p:sp>
    </p:spTree>
    <p:extLst>
      <p:ext uri="{BB962C8B-B14F-4D97-AF65-F5344CB8AC3E}">
        <p14:creationId xmlns:p14="http://schemas.microsoft.com/office/powerpoint/2010/main" val="25717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164" name="Rounded Rectangle 7">
            <a:extLst>
              <a:ext uri="{FF2B5EF4-FFF2-40B4-BE49-F238E27FC236}">
                <a16:creationId xmlns:a16="http://schemas.microsoft.com/office/drawing/2014/main" id="{FDEA4F8B-EC03-4ADB-A74E-8479C95F0997}"/>
              </a:ext>
            </a:extLst>
          </p:cNvPr>
          <p:cNvSpPr/>
          <p:nvPr/>
        </p:nvSpPr>
        <p:spPr>
          <a:xfrm>
            <a:off x="717250" y="177390"/>
            <a:ext cx="5549986"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a:solidFill>
                  <a:srgbClr val="C00000"/>
                </a:solidFill>
                <a:latin typeface="Times New Roman" panose="02020603050405020304" pitchFamily="18" charset="0"/>
                <a:cs typeface="Times New Roman" panose="02020603050405020304" pitchFamily="18" charset="0"/>
              </a:rPr>
              <a:t>Mô hình nguyên tử X</a:t>
            </a:r>
            <a:r>
              <a:rPr lang="en-US" altLang="zh-CN" sz="4400" b="1" i="1" baseline="-25000">
                <a:solidFill>
                  <a:srgbClr val="C00000"/>
                </a:solidFill>
                <a:latin typeface="Times New Roman" panose="02020603050405020304" pitchFamily="18" charset="0"/>
                <a:cs typeface="Times New Roman" panose="02020603050405020304" pitchFamily="18" charset="0"/>
              </a:rPr>
              <a:t>4</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12086" y="883331"/>
            <a:ext cx="3200400" cy="320632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357522175"/>
              </p:ext>
            </p:extLst>
          </p:nvPr>
        </p:nvGraphicFramePr>
        <p:xfrm>
          <a:off x="475808" y="1303147"/>
          <a:ext cx="4620174" cy="1677386"/>
        </p:xfrm>
        <a:graphic>
          <a:graphicData uri="http://schemas.openxmlformats.org/drawingml/2006/table">
            <a:tbl>
              <a:tblPr firstRow="1" bandRow="1">
                <a:tableStyleId>{011B537C-6E0D-4ED9-BEA1-98C0F7EC428A}</a:tableStyleId>
              </a:tblPr>
              <a:tblGrid>
                <a:gridCol w="1469729">
                  <a:extLst>
                    <a:ext uri="{9D8B030D-6E8A-4147-A177-3AD203B41FA5}">
                      <a16:colId xmlns:a16="http://schemas.microsoft.com/office/drawing/2014/main" val="20000"/>
                    </a:ext>
                  </a:extLst>
                </a:gridCol>
                <a:gridCol w="1042979">
                  <a:extLst>
                    <a:ext uri="{9D8B030D-6E8A-4147-A177-3AD203B41FA5}">
                      <a16:colId xmlns:a16="http://schemas.microsoft.com/office/drawing/2014/main" val="20001"/>
                    </a:ext>
                  </a:extLst>
                </a:gridCol>
                <a:gridCol w="1118246">
                  <a:extLst>
                    <a:ext uri="{9D8B030D-6E8A-4147-A177-3AD203B41FA5}">
                      <a16:colId xmlns:a16="http://schemas.microsoft.com/office/drawing/2014/main" val="20002"/>
                    </a:ext>
                  </a:extLst>
                </a:gridCol>
                <a:gridCol w="989220">
                  <a:extLst>
                    <a:ext uri="{9D8B030D-6E8A-4147-A177-3AD203B41FA5}">
                      <a16:colId xmlns:a16="http://schemas.microsoft.com/office/drawing/2014/main" val="20003"/>
                    </a:ext>
                  </a:extLst>
                </a:gridCol>
              </a:tblGrid>
              <a:tr h="854426">
                <a:tc>
                  <a:txBody>
                    <a:bodyPr/>
                    <a:lstStyle/>
                    <a:p>
                      <a:pPr algn="ctr"/>
                      <a:r>
                        <a:rPr lang="en-US" sz="2400" b="1">
                          <a:latin typeface="Times New Roman" panose="02020603050405020304" pitchFamily="18" charset="0"/>
                          <a:cs typeface="Times New Roman" panose="02020603050405020304" pitchFamily="18" charset="0"/>
                        </a:rPr>
                        <a:t>Nguyên</a:t>
                      </a:r>
                      <a:r>
                        <a:rPr lang="en-US" sz="2400" b="1" baseline="0">
                          <a:latin typeface="Times New Roman" panose="02020603050405020304" pitchFamily="18" charset="0"/>
                          <a:cs typeface="Times New Roman" panose="02020603050405020304" pitchFamily="18" charset="0"/>
                        </a:rPr>
                        <a:t> tử</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p</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n</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e</a:t>
                      </a: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400" b="1">
                          <a:latin typeface="Times New Roman" panose="02020603050405020304" pitchFamily="18" charset="0"/>
                          <a:cs typeface="Times New Roman" panose="02020603050405020304" pitchFamily="18" charset="0"/>
                        </a:rPr>
                        <a:t>Nguyên</a:t>
                      </a:r>
                      <a:r>
                        <a:rPr lang="en-US" sz="2400" b="1" baseline="0">
                          <a:latin typeface="Times New Roman" panose="02020603050405020304" pitchFamily="18" charset="0"/>
                          <a:cs typeface="Times New Roman" panose="02020603050405020304" pitchFamily="18" charset="0"/>
                        </a:rPr>
                        <a:t> tử X</a:t>
                      </a:r>
                      <a:r>
                        <a:rPr lang="en-US" sz="2400" b="1" baseline="-25000">
                          <a:latin typeface="Times New Roman" panose="02020603050405020304" pitchFamily="18" charset="0"/>
                          <a:cs typeface="Times New Roman" panose="02020603050405020304" pitchFamily="18" charset="0"/>
                        </a:rPr>
                        <a:t>4</a:t>
                      </a: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246502" y="2321959"/>
            <a:ext cx="636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8</a:t>
            </a:r>
          </a:p>
        </p:txBody>
      </p:sp>
      <p:sp>
        <p:nvSpPr>
          <p:cNvPr id="8" name="TextBox 7"/>
          <p:cNvSpPr txBox="1"/>
          <p:nvPr/>
        </p:nvSpPr>
        <p:spPr>
          <a:xfrm>
            <a:off x="3358678" y="2311685"/>
            <a:ext cx="636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8</a:t>
            </a:r>
          </a:p>
        </p:txBody>
      </p:sp>
      <p:sp>
        <p:nvSpPr>
          <p:cNvPr id="9" name="TextBox 8"/>
          <p:cNvSpPr txBox="1"/>
          <p:nvPr/>
        </p:nvSpPr>
        <p:spPr>
          <a:xfrm>
            <a:off x="4347566" y="2321959"/>
            <a:ext cx="636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8</a:t>
            </a:r>
          </a:p>
        </p:txBody>
      </p:sp>
      <p:sp>
        <p:nvSpPr>
          <p:cNvPr id="2" name="Oval 1"/>
          <p:cNvSpPr/>
          <p:nvPr/>
        </p:nvSpPr>
        <p:spPr>
          <a:xfrm>
            <a:off x="6562618" y="2137025"/>
            <a:ext cx="947791" cy="873303"/>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8p</a:t>
            </a:r>
          </a:p>
          <a:p>
            <a:pPr algn="ctr"/>
            <a:r>
              <a:rPr lang="en-US" sz="2400" b="1" dirty="0">
                <a:solidFill>
                  <a:schemeClr val="tx1"/>
                </a:solidFill>
                <a:latin typeface="Times New Roman" panose="02020603050405020304" pitchFamily="18" charset="0"/>
                <a:cs typeface="Times New Roman" panose="02020603050405020304" pitchFamily="18" charset="0"/>
              </a:rPr>
              <a:t>8n</a:t>
            </a:r>
          </a:p>
        </p:txBody>
      </p:sp>
      <p:sp>
        <p:nvSpPr>
          <p:cNvPr id="4" name="Oval 3"/>
          <p:cNvSpPr/>
          <p:nvPr/>
        </p:nvSpPr>
        <p:spPr>
          <a:xfrm>
            <a:off x="6955916" y="1098796"/>
            <a:ext cx="153801" cy="175200"/>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55916" y="3847401"/>
            <a:ext cx="153801" cy="175200"/>
          </a:xfrm>
          <a:prstGeom prst="ellipse">
            <a:avLst/>
          </a:prstGeom>
          <a:solidFill>
            <a:srgbClr val="3366FF"/>
          </a:solidFill>
          <a:ln>
            <a:solidFill>
              <a:srgbClr val="33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83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164" name="Rounded Rectangle 7">
            <a:extLst>
              <a:ext uri="{FF2B5EF4-FFF2-40B4-BE49-F238E27FC236}">
                <a16:creationId xmlns:a16="http://schemas.microsoft.com/office/drawing/2014/main" id="{FDEA4F8B-EC03-4ADB-A74E-8479C95F0997}"/>
              </a:ext>
            </a:extLst>
          </p:cNvPr>
          <p:cNvSpPr/>
          <p:nvPr/>
        </p:nvSpPr>
        <p:spPr>
          <a:xfrm>
            <a:off x="717250" y="177390"/>
            <a:ext cx="5549986"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Mô</a:t>
            </a:r>
            <a:r>
              <a:rPr lang="en-US" altLang="zh-CN" sz="4400" b="1" i="1" dirty="0">
                <a:solidFill>
                  <a:srgbClr val="C00000"/>
                </a:solidFill>
                <a:latin typeface="Times New Roman" panose="02020603050405020304" pitchFamily="18" charset="0"/>
                <a:cs typeface="Times New Roman" panose="02020603050405020304" pitchFamily="18" charset="0"/>
              </a:rPr>
              <a:t> </a:t>
            </a:r>
            <a:r>
              <a:rPr lang="en-US" altLang="zh-CN" sz="4400" b="1" i="1" dirty="0" err="1">
                <a:solidFill>
                  <a:srgbClr val="C00000"/>
                </a:solidFill>
                <a:latin typeface="Times New Roman" panose="02020603050405020304" pitchFamily="18" charset="0"/>
                <a:cs typeface="Times New Roman" panose="02020603050405020304" pitchFamily="18" charset="0"/>
              </a:rPr>
              <a:t>hình</a:t>
            </a:r>
            <a:r>
              <a:rPr lang="en-US" altLang="zh-CN" sz="4400" b="1" i="1" dirty="0">
                <a:solidFill>
                  <a:srgbClr val="C00000"/>
                </a:solidFill>
                <a:latin typeface="Times New Roman" panose="02020603050405020304" pitchFamily="18" charset="0"/>
                <a:cs typeface="Times New Roman" panose="02020603050405020304" pitchFamily="18" charset="0"/>
              </a:rPr>
              <a:t> </a:t>
            </a:r>
            <a:r>
              <a:rPr lang="en-US" altLang="zh-CN" sz="4400" b="1" i="1" dirty="0" err="1">
                <a:solidFill>
                  <a:srgbClr val="C00000"/>
                </a:solidFill>
                <a:latin typeface="Times New Roman" panose="02020603050405020304" pitchFamily="18" charset="0"/>
                <a:cs typeface="Times New Roman" panose="02020603050405020304" pitchFamily="18" charset="0"/>
              </a:rPr>
              <a:t>nguyên</a:t>
            </a:r>
            <a:r>
              <a:rPr lang="en-US" altLang="zh-CN" sz="4400" b="1" i="1" dirty="0">
                <a:solidFill>
                  <a:srgbClr val="C00000"/>
                </a:solidFill>
                <a:latin typeface="Times New Roman" panose="02020603050405020304" pitchFamily="18" charset="0"/>
                <a:cs typeface="Times New Roman" panose="02020603050405020304" pitchFamily="18" charset="0"/>
              </a:rPr>
              <a:t> </a:t>
            </a:r>
            <a:r>
              <a:rPr lang="en-US" altLang="zh-CN" sz="4400" b="1" i="1" dirty="0" err="1">
                <a:solidFill>
                  <a:srgbClr val="C00000"/>
                </a:solidFill>
                <a:latin typeface="Times New Roman" panose="02020603050405020304" pitchFamily="18" charset="0"/>
                <a:cs typeface="Times New Roman" panose="02020603050405020304" pitchFamily="18" charset="0"/>
              </a:rPr>
              <a:t>tử</a:t>
            </a:r>
            <a:r>
              <a:rPr lang="en-US" altLang="zh-CN" sz="4400" b="1" i="1" dirty="0">
                <a:solidFill>
                  <a:srgbClr val="C00000"/>
                </a:solidFill>
                <a:latin typeface="Times New Roman" panose="02020603050405020304" pitchFamily="18" charset="0"/>
                <a:cs typeface="Times New Roman" panose="02020603050405020304" pitchFamily="18" charset="0"/>
              </a:rPr>
              <a:t> X</a:t>
            </a:r>
            <a:r>
              <a:rPr lang="en-US" altLang="zh-CN" sz="4400" b="1" i="1" baseline="-25000" dirty="0">
                <a:solidFill>
                  <a:srgbClr val="C00000"/>
                </a:solidFill>
                <a:latin typeface="Times New Roman" panose="02020603050405020304" pitchFamily="18" charset="0"/>
                <a:cs typeface="Times New Roman" panose="02020603050405020304" pitchFamily="18" charset="0"/>
              </a:rPr>
              <a:t>5</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12086" y="883331"/>
            <a:ext cx="3200400" cy="320632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689997855"/>
              </p:ext>
            </p:extLst>
          </p:nvPr>
        </p:nvGraphicFramePr>
        <p:xfrm>
          <a:off x="475808" y="1303147"/>
          <a:ext cx="4620174" cy="1677386"/>
        </p:xfrm>
        <a:graphic>
          <a:graphicData uri="http://schemas.openxmlformats.org/drawingml/2006/table">
            <a:tbl>
              <a:tblPr firstRow="1" bandRow="1">
                <a:tableStyleId>{011B537C-6E0D-4ED9-BEA1-98C0F7EC428A}</a:tableStyleId>
              </a:tblPr>
              <a:tblGrid>
                <a:gridCol w="1469729">
                  <a:extLst>
                    <a:ext uri="{9D8B030D-6E8A-4147-A177-3AD203B41FA5}">
                      <a16:colId xmlns:a16="http://schemas.microsoft.com/office/drawing/2014/main" val="20000"/>
                    </a:ext>
                  </a:extLst>
                </a:gridCol>
                <a:gridCol w="1042979">
                  <a:extLst>
                    <a:ext uri="{9D8B030D-6E8A-4147-A177-3AD203B41FA5}">
                      <a16:colId xmlns:a16="http://schemas.microsoft.com/office/drawing/2014/main" val="20001"/>
                    </a:ext>
                  </a:extLst>
                </a:gridCol>
                <a:gridCol w="1118246">
                  <a:extLst>
                    <a:ext uri="{9D8B030D-6E8A-4147-A177-3AD203B41FA5}">
                      <a16:colId xmlns:a16="http://schemas.microsoft.com/office/drawing/2014/main" val="20002"/>
                    </a:ext>
                  </a:extLst>
                </a:gridCol>
                <a:gridCol w="989220">
                  <a:extLst>
                    <a:ext uri="{9D8B030D-6E8A-4147-A177-3AD203B41FA5}">
                      <a16:colId xmlns:a16="http://schemas.microsoft.com/office/drawing/2014/main" val="20003"/>
                    </a:ext>
                  </a:extLst>
                </a:gridCol>
              </a:tblGrid>
              <a:tr h="854426">
                <a:tc>
                  <a:txBody>
                    <a:bodyPr/>
                    <a:lstStyle/>
                    <a:p>
                      <a:pPr algn="ct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p</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n</a:t>
                      </a:r>
                      <a:endParaRPr lang="en-US" sz="2400" b="1">
                        <a:latin typeface="Times New Roman" panose="02020603050405020304" pitchFamily="18" charset="0"/>
                        <a:cs typeface="Times New Roman" panose="02020603050405020304" pitchFamily="18" charset="0"/>
                      </a:endParaRPr>
                    </a:p>
                  </a:txBody>
                  <a:tcPr/>
                </a:tc>
                <a:tc>
                  <a:txBody>
                    <a:bodyPr/>
                    <a:lstStyle/>
                    <a:p>
                      <a:pPr algn="ctr"/>
                      <a:r>
                        <a:rPr lang="en-US" sz="2400" b="1">
                          <a:latin typeface="Times New Roman" panose="02020603050405020304" pitchFamily="18" charset="0"/>
                          <a:cs typeface="Times New Roman" panose="02020603050405020304" pitchFamily="18" charset="0"/>
                        </a:rPr>
                        <a:t>Số</a:t>
                      </a:r>
                      <a:r>
                        <a:rPr lang="en-US" sz="2400" b="1" baseline="0">
                          <a:latin typeface="Times New Roman" panose="02020603050405020304" pitchFamily="18" charset="0"/>
                          <a:cs typeface="Times New Roman" panose="02020603050405020304" pitchFamily="18" charset="0"/>
                        </a:rPr>
                        <a:t> e</a:t>
                      </a: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400" b="1" dirty="0" err="1">
                          <a:latin typeface="Times New Roman" panose="02020603050405020304" pitchFamily="18" charset="0"/>
                          <a:cs typeface="Times New Roman" panose="02020603050405020304" pitchFamily="18" charset="0"/>
                        </a:rPr>
                        <a:t>Nguyên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tử</a:t>
                      </a:r>
                      <a:r>
                        <a:rPr lang="en-US" sz="2400" b="1" baseline="0"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5</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246502" y="2321959"/>
            <a:ext cx="636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8</a:t>
            </a:r>
          </a:p>
        </p:txBody>
      </p:sp>
      <p:sp>
        <p:nvSpPr>
          <p:cNvPr id="8" name="TextBox 7"/>
          <p:cNvSpPr txBox="1"/>
          <p:nvPr/>
        </p:nvSpPr>
        <p:spPr>
          <a:xfrm>
            <a:off x="3358678" y="2311685"/>
            <a:ext cx="636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9</a:t>
            </a:r>
          </a:p>
        </p:txBody>
      </p:sp>
      <p:sp>
        <p:nvSpPr>
          <p:cNvPr id="9" name="TextBox 8"/>
          <p:cNvSpPr txBox="1"/>
          <p:nvPr/>
        </p:nvSpPr>
        <p:spPr>
          <a:xfrm>
            <a:off x="4347566" y="2321959"/>
            <a:ext cx="636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8</a:t>
            </a:r>
          </a:p>
        </p:txBody>
      </p:sp>
      <p:sp>
        <p:nvSpPr>
          <p:cNvPr id="2" name="Oval 1"/>
          <p:cNvSpPr/>
          <p:nvPr/>
        </p:nvSpPr>
        <p:spPr>
          <a:xfrm>
            <a:off x="6562618" y="2137025"/>
            <a:ext cx="947791" cy="873303"/>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8p</a:t>
            </a:r>
          </a:p>
          <a:p>
            <a:pPr algn="ctr"/>
            <a:r>
              <a:rPr lang="en-US" sz="2400" b="1" dirty="0">
                <a:solidFill>
                  <a:schemeClr val="tx1"/>
                </a:solidFill>
                <a:latin typeface="Times New Roman" panose="02020603050405020304" pitchFamily="18" charset="0"/>
                <a:cs typeface="Times New Roman" panose="02020603050405020304" pitchFamily="18" charset="0"/>
              </a:rPr>
              <a:t>9n</a:t>
            </a:r>
          </a:p>
        </p:txBody>
      </p:sp>
      <p:sp>
        <p:nvSpPr>
          <p:cNvPr id="4" name="Oval 3"/>
          <p:cNvSpPr/>
          <p:nvPr/>
        </p:nvSpPr>
        <p:spPr>
          <a:xfrm>
            <a:off x="6955916" y="1098796"/>
            <a:ext cx="153801" cy="175200"/>
          </a:xfrm>
          <a:prstGeom prst="ellipse">
            <a:avLst/>
          </a:prstGeom>
          <a:solidFill>
            <a:srgbClr val="3366FF"/>
          </a:solidFill>
          <a:ln>
            <a:solidFill>
              <a:srgbClr val="00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55916" y="3847401"/>
            <a:ext cx="153801" cy="175200"/>
          </a:xfrm>
          <a:prstGeom prst="ellipse">
            <a:avLst/>
          </a:prstGeom>
          <a:solidFill>
            <a:srgbClr val="3366FF"/>
          </a:solidFill>
          <a:ln>
            <a:solidFill>
              <a:srgbClr val="33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52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301337" y="171450"/>
            <a:ext cx="8401050" cy="523220"/>
          </a:xfrm>
          <a:prstGeom prst="rect">
            <a:avLst/>
          </a:prstGeom>
          <a:noFill/>
        </p:spPr>
        <p:txBody>
          <a:bodyPr wrap="square" rtlCol="0">
            <a:spAutoFit/>
          </a:bodyPr>
          <a:lstStyle/>
          <a:p>
            <a:pPr algn="ctr"/>
            <a:r>
              <a:rPr lang="en-US" sz="2800" b="1">
                <a:solidFill>
                  <a:srgbClr val="FF0000"/>
                </a:solidFill>
                <a:latin typeface="Times New Roman" pitchFamily="18" charset="0"/>
                <a:cs typeface="Times New Roman" pitchFamily="18" charset="0"/>
              </a:rPr>
              <a:t>Trả lời câu hỏi vận dụng/ trang 14 SGK</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03384" y="857250"/>
            <a:ext cx="5029200" cy="3208571"/>
          </a:xfrm>
          <a:prstGeom prst="rect">
            <a:avLst/>
          </a:prstGeom>
          <a:noFill/>
        </p:spPr>
        <p:txBody>
          <a:bodyPr wrap="square" rtlCol="0">
            <a:spAutoFit/>
          </a:bodyPr>
          <a:lstStyle/>
          <a:p>
            <a:pPr>
              <a:lnSpc>
                <a:spcPct val="150000"/>
              </a:lnSpc>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than </a:t>
            </a:r>
            <a:r>
              <a:rPr lang="en-US" b="1" dirty="0" err="1">
                <a:latin typeface="Times New Roman" pitchFamily="18" charset="0"/>
                <a:cs typeface="Times New Roman" pitchFamily="18" charset="0"/>
              </a:rPr>
              <a:t>chì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sét</a:t>
            </a:r>
            <a:r>
              <a:rPr lang="en-US" b="1" dirty="0">
                <a:latin typeface="Times New Roman" pitchFamily="18" charset="0"/>
                <a:cs typeface="Times New Roman" pitchFamily="18" charset="0"/>
              </a:rPr>
              <a:t>. Than </a:t>
            </a:r>
            <a:r>
              <a:rPr lang="en-US" b="1" dirty="0" err="1">
                <a:latin typeface="Times New Roman" pitchFamily="18" charset="0"/>
                <a:cs typeface="Times New Roman" pitchFamily="18" charset="0"/>
              </a:rPr>
              <a:t>chì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tử</a:t>
            </a:r>
            <a:r>
              <a:rPr lang="en-US" b="1" dirty="0">
                <a:latin typeface="Times New Roman" pitchFamily="18" charset="0"/>
                <a:cs typeface="Times New Roman" pitchFamily="18" charset="0"/>
              </a:rPr>
              <a:t> carbon.</a:t>
            </a:r>
          </a:p>
          <a:p>
            <a:pPr>
              <a:lnSpc>
                <a:spcPct val="150000"/>
              </a:lnSpc>
            </a:pPr>
            <a:r>
              <a:rPr lang="vi-VN" b="1" dirty="0">
                <a:latin typeface="Times New Roman" pitchFamily="18" charset="0"/>
                <a:cs typeface="Times New Roman" pitchFamily="18" charset="0"/>
              </a:rPr>
              <a:t>a</a:t>
            </a:r>
            <a:r>
              <a:rPr lang="vi-VN" b="1">
                <a:latin typeface="Times New Roman" pitchFamily="18" charset="0"/>
                <a:cs typeface="Times New Roman" pitchFamily="18" charset="0"/>
              </a:rPr>
              <a:t>) Hãy </a:t>
            </a:r>
            <a:r>
              <a:rPr lang="en-US" b="1">
                <a:latin typeface="Times New Roman" pitchFamily="18" charset="0"/>
                <a:cs typeface="Times New Roman" pitchFamily="18" charset="0"/>
              </a:rPr>
              <a:t>nêu </a:t>
            </a:r>
            <a:r>
              <a:rPr lang="vi-VN" b="1">
                <a:latin typeface="Times New Roman" pitchFamily="18" charset="0"/>
                <a:cs typeface="Times New Roman" pitchFamily="18" charset="0"/>
              </a:rPr>
              <a:t>tên và số lượng các hạt tương ứng trong hình vẽ mô tả cấu tạo nguyên tử carbon.</a:t>
            </a:r>
            <a:endParaRPr lang="en-US" b="1">
              <a:latin typeface="Times New Roman" pitchFamily="18" charset="0"/>
              <a:cs typeface="Times New Roman" pitchFamily="18" charset="0"/>
            </a:endParaRPr>
          </a:p>
          <a:p>
            <a:pPr>
              <a:lnSpc>
                <a:spcPct val="150000"/>
              </a:lnSpc>
            </a:pPr>
            <a:r>
              <a:rPr lang="vi-VN" b="1">
                <a:latin typeface="Times New Roman" pitchFamily="18" charset="0"/>
                <a:cs typeface="Times New Roman" pitchFamily="18" charset="0"/>
              </a:rPr>
              <a:t>b) Em hãy tìm hiểu ý nghĩa của các kí hiệu HB, 2B và 6B được ghi trên một số loại bút chì.</a:t>
            </a:r>
            <a:endParaRPr lang="en-US" b="1">
              <a:latin typeface="Times New Roman" pitchFamily="18" charset="0"/>
              <a:cs typeface="Times New Roman" pitchFamily="18" charset="0"/>
            </a:endParaRPr>
          </a:p>
          <a:p>
            <a:endParaRPr lang="en-US" sz="1350" b="1" dirty="0"/>
          </a:p>
        </p:txBody>
      </p:sp>
      <p:pic>
        <p:nvPicPr>
          <p:cNvPr id="8" name="Picture 7" descr="Ruột bút chì thường được làm từ than chì và đất sét. Than chì được cấu tạo từ"/>
          <p:cNvPicPr/>
          <p:nvPr/>
        </p:nvPicPr>
        <p:blipFill>
          <a:blip r:embed="rId2">
            <a:extLst>
              <a:ext uri="{28A0092B-C50C-407E-A947-70E740481C1C}">
                <a14:useLocalDpi xmlns:a14="http://schemas.microsoft.com/office/drawing/2010/main" val="0"/>
              </a:ext>
            </a:extLst>
          </a:blip>
          <a:srcRect/>
          <a:stretch>
            <a:fillRect/>
          </a:stretch>
        </p:blipFill>
        <p:spPr bwMode="auto">
          <a:xfrm>
            <a:off x="5132585" y="857250"/>
            <a:ext cx="4011416" cy="4286250"/>
          </a:xfrm>
          <a:prstGeom prst="rect">
            <a:avLst/>
          </a:prstGeom>
          <a:noFill/>
          <a:ln>
            <a:noFill/>
          </a:ln>
        </p:spPr>
      </p:pic>
    </p:spTree>
    <p:extLst>
      <p:ext uri="{BB962C8B-B14F-4D97-AF65-F5344CB8AC3E}">
        <p14:creationId xmlns:p14="http://schemas.microsoft.com/office/powerpoint/2010/main" val="9264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down)">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301337" y="171450"/>
            <a:ext cx="8401050" cy="523220"/>
          </a:xfrm>
          <a:prstGeom prst="rect">
            <a:avLst/>
          </a:prstGeom>
          <a:noFill/>
        </p:spPr>
        <p:txBody>
          <a:bodyPr wrap="square" rtlCol="0">
            <a:spAutoFit/>
          </a:bodyPr>
          <a:lstStyle/>
          <a:p>
            <a:pPr algn="ctr"/>
            <a:r>
              <a:rPr lang="en-US" sz="2800" b="1">
                <a:solidFill>
                  <a:srgbClr val="FF0000"/>
                </a:solidFill>
                <a:latin typeface="Times New Roman" pitchFamily="18" charset="0"/>
                <a:cs typeface="Times New Roman" pitchFamily="18" charset="0"/>
              </a:rPr>
              <a:t>Trả lời câu hỏi vận dụng/ trang 14 SGK</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03385" y="641781"/>
            <a:ext cx="6077164" cy="1569660"/>
          </a:xfrm>
          <a:prstGeom prst="rect">
            <a:avLst/>
          </a:prstGeom>
          <a:noFill/>
        </p:spPr>
        <p:txBody>
          <a:bodyPr wrap="square" rtlCol="0">
            <a:spAutoFit/>
          </a:bodyPr>
          <a:lstStyle/>
          <a:p>
            <a:r>
              <a:rPr lang="en-US" sz="2400" b="1">
                <a:latin typeface="Times New Roman" pitchFamily="18" charset="0"/>
                <a:cs typeface="Times New Roman" pitchFamily="18" charset="0"/>
              </a:rPr>
              <a:t>C</a:t>
            </a:r>
            <a:r>
              <a:rPr lang="vi-VN" sz="2400" b="1">
                <a:latin typeface="Times New Roman" pitchFamily="18" charset="0"/>
                <a:cs typeface="Times New Roman" pitchFamily="18" charset="0"/>
              </a:rPr>
              <a:t>ác kí hiệu HB, 2B và 6B được ghi trên bút chì</a:t>
            </a:r>
            <a:r>
              <a:rPr lang="en-US" sz="2400" b="1">
                <a:latin typeface="Times New Roman" pitchFamily="18" charset="0"/>
                <a:cs typeface="Times New Roman" pitchFamily="18" charset="0"/>
              </a:rPr>
              <a:t> cho biết sự khác nhau về độ đậm nhạt nét chì, độ cứng và kích thước của lõi bút chì.</a:t>
            </a:r>
          </a:p>
          <a:p>
            <a:endParaRPr lang="en-US" sz="2400" b="1" dirty="0"/>
          </a:p>
        </p:txBody>
      </p:sp>
      <p:pic>
        <p:nvPicPr>
          <p:cNvPr id="8" name="Picture 7" descr="Ruột bút chì thường được làm từ than chì và đất sét. Than chì được cấu tạo từ"/>
          <p:cNvPicPr/>
          <p:nvPr/>
        </p:nvPicPr>
        <p:blipFill>
          <a:blip r:embed="rId2">
            <a:extLst>
              <a:ext uri="{28A0092B-C50C-407E-A947-70E740481C1C}">
                <a14:useLocalDpi xmlns:a14="http://schemas.microsoft.com/office/drawing/2010/main" val="0"/>
              </a:ext>
            </a:extLst>
          </a:blip>
          <a:srcRect/>
          <a:stretch>
            <a:fillRect/>
          </a:stretch>
        </p:blipFill>
        <p:spPr bwMode="auto">
          <a:xfrm>
            <a:off x="6411074" y="857250"/>
            <a:ext cx="2732926" cy="2474497"/>
          </a:xfrm>
          <a:prstGeom prst="rect">
            <a:avLst/>
          </a:prstGeom>
          <a:noFill/>
          <a:ln>
            <a:noFill/>
          </a:ln>
        </p:spPr>
      </p:pic>
      <p:sp>
        <p:nvSpPr>
          <p:cNvPr id="6" name="TextBox 5"/>
          <p:cNvSpPr txBox="1"/>
          <p:nvPr/>
        </p:nvSpPr>
        <p:spPr>
          <a:xfrm>
            <a:off x="149617" y="1940597"/>
            <a:ext cx="5783707" cy="830997"/>
          </a:xfrm>
          <a:prstGeom prst="rect">
            <a:avLst/>
          </a:prstGeom>
          <a:noFill/>
        </p:spPr>
        <p:txBody>
          <a:bodyPr wrap="square" rtlCol="0">
            <a:spAutoFit/>
          </a:bodyPr>
          <a:lstStyle/>
          <a:p>
            <a:r>
              <a:rPr lang="en-US" sz="2400" b="1">
                <a:latin typeface="Times New Roman" pitchFamily="18" charset="0"/>
                <a:cs typeface="Times New Roman" pitchFamily="18" charset="0"/>
              </a:rPr>
              <a:t>- Chữ “H” là viết tắt của “Hard” (cứng), tức là nhiều đất sét hơn than chì.</a:t>
            </a:r>
          </a:p>
        </p:txBody>
      </p:sp>
      <p:sp>
        <p:nvSpPr>
          <p:cNvPr id="7" name="TextBox 6"/>
          <p:cNvSpPr txBox="1"/>
          <p:nvPr/>
        </p:nvSpPr>
        <p:spPr>
          <a:xfrm>
            <a:off x="149617" y="2897215"/>
            <a:ext cx="5984698" cy="830997"/>
          </a:xfrm>
          <a:prstGeom prst="rect">
            <a:avLst/>
          </a:prstGeom>
          <a:noFill/>
        </p:spPr>
        <p:txBody>
          <a:bodyPr wrap="square" rtlCol="0">
            <a:spAutoFit/>
          </a:bodyPr>
          <a:lstStyle/>
          <a:p>
            <a:r>
              <a:rPr lang="en-US" sz="2400" b="1">
                <a:latin typeface="Times New Roman" pitchFamily="18" charset="0"/>
                <a:cs typeface="Times New Roman" pitchFamily="18" charset="0"/>
              </a:rPr>
              <a:t>- Chữ “B” là viết tắt của “Bold” (đậm), hoặc “Black” tức là than chì nhiều hơn đất sét.</a:t>
            </a:r>
          </a:p>
        </p:txBody>
      </p:sp>
      <p:sp>
        <p:nvSpPr>
          <p:cNvPr id="9" name="TextBox 8"/>
          <p:cNvSpPr txBox="1"/>
          <p:nvPr/>
        </p:nvSpPr>
        <p:spPr>
          <a:xfrm>
            <a:off x="149617" y="3728212"/>
            <a:ext cx="7751209" cy="1200329"/>
          </a:xfrm>
          <a:prstGeom prst="rect">
            <a:avLst/>
          </a:prstGeom>
          <a:noFill/>
        </p:spPr>
        <p:txBody>
          <a:bodyPr wrap="square" rtlCol="0">
            <a:spAutoFit/>
          </a:bodyPr>
          <a:lstStyle/>
          <a:p>
            <a:r>
              <a:rPr lang="en-US" sz="2400" b="1">
                <a:latin typeface="Times New Roman" pitchFamily="18" charset="0"/>
                <a:cs typeface="Times New Roman" pitchFamily="18" charset="0"/>
              </a:rPr>
              <a:t>- Độ cứng (H) tỉ lệ nghịch với độ đậm nét (B). Giá trị B càng tăng thì màu đen của bút chì càng đậm, mịn và nét chì có điểm rộng hơn.</a:t>
            </a:r>
          </a:p>
        </p:txBody>
      </p:sp>
    </p:spTree>
    <p:extLst>
      <p:ext uri="{BB962C8B-B14F-4D97-AF65-F5344CB8AC3E}">
        <p14:creationId xmlns:p14="http://schemas.microsoft.com/office/powerpoint/2010/main" val="15793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TotalTime>
  <Words>2167</Words>
  <Application>Microsoft Office PowerPoint</Application>
  <PresentationFormat>On-screen Show (16:9)</PresentationFormat>
  <Paragraphs>473</Paragraphs>
  <Slides>47</Slides>
  <Notes>41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1" baseType="lpstr">
      <vt:lpstr>Times New Roman</vt:lpstr>
      <vt:lpstr>Arial</vt:lpstr>
      <vt:lpstr>Fira Sans Extra Condensed Medium</vt:lpstr>
      <vt:lpstr>Lato</vt:lpstr>
      <vt:lpstr>Trebuchet MS</vt:lpstr>
      <vt:lpstr>Calibri</vt:lpstr>
      <vt:lpstr>Wingdings 3</vt:lpstr>
      <vt:lpstr>华文新魏</vt:lpstr>
      <vt:lpstr>HY그래픽M</vt:lpstr>
      <vt:lpstr>宋体</vt:lpstr>
      <vt:lpstr>Courier New</vt:lpstr>
      <vt:lpstr>方正宋刻本秀楷简体</vt:lpstr>
      <vt:lpstr>Facet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NGUYÊN TỐ HÓA HỌC (04 tiết)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BÁO CÁO TÌM HIỂU CÁC NGUYÊN TỐ TRONG TỰ NHIÊN</vt:lpstr>
      <vt:lpstr>HƯỚNG DẪN VỀ NHÀ</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Administrator</cp:lastModifiedBy>
  <cp:revision>55</cp:revision>
  <dcterms:modified xsi:type="dcterms:W3CDTF">2024-05-04T06:15:49Z</dcterms:modified>
</cp:coreProperties>
</file>