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7" r:id="rId8"/>
    <p:sldId id="263" r:id="rId9"/>
    <p:sldId id="264" r:id="rId10"/>
    <p:sldId id="265" r:id="rId11"/>
    <p:sldId id="266" r:id="rId12"/>
    <p:sldId id="274" r:id="rId13"/>
    <p:sldId id="272" r:id="rId14"/>
    <p:sldId id="273" r:id="rId15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49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8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9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file:///C:\Users\TGDD-UB\Documents\0-track-30_1.mp3" TargetMode="External"/><Relationship Id="rId1" Type="http://schemas.microsoft.com/office/2007/relationships/media" Target="file:///C:\Users\TGDD-UB\Documents\0-track-30_1.mp3" TargetMode="Externa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10160"/>
            <a:ext cx="12160250" cy="68370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76158" y="1348740"/>
            <a:ext cx="7639685" cy="31394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vi-VN" altLang="en-US" sz="10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Welcome to </a:t>
            </a:r>
          </a:p>
          <a:p>
            <a:pPr algn="ctr"/>
            <a:r>
              <a:rPr lang="vi-VN" altLang="en-US" sz="10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our class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_JVIY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" y="3737610"/>
            <a:ext cx="3940810" cy="2607310"/>
          </a:xfrm>
          <a:prstGeom prst="rect">
            <a:avLst/>
          </a:prstGeom>
        </p:spPr>
      </p:pic>
      <p:pic>
        <p:nvPicPr>
          <p:cNvPr id="6" name="Content Placeholder 5" descr="11377_1280x800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872855" y="3737610"/>
            <a:ext cx="3164840" cy="2557145"/>
          </a:xfrm>
          <a:prstGeom prst="rect">
            <a:avLst/>
          </a:prstGeom>
        </p:spPr>
      </p:pic>
      <p:pic>
        <p:nvPicPr>
          <p:cNvPr id="8" name="Picture 7" descr="b6f9552b758aaefb443aa299af692e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570" y="-1270"/>
            <a:ext cx="3448050" cy="2938145"/>
          </a:xfrm>
          <a:prstGeom prst="rect">
            <a:avLst/>
          </a:prstGeom>
        </p:spPr>
      </p:pic>
      <p:pic>
        <p:nvPicPr>
          <p:cNvPr id="9" name="Picture 8" descr="Fast-Running-Train-Wallpaper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814570" y="3415030"/>
            <a:ext cx="3253105" cy="2952750"/>
          </a:xfrm>
          <a:prstGeom prst="rect">
            <a:avLst/>
          </a:prstGeom>
        </p:spPr>
      </p:pic>
      <p:pic>
        <p:nvPicPr>
          <p:cNvPr id="10" name="Picture 9" descr="xeluongtinhkienthuc3_wtadjpg_2hrs9ca2kb5n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" y="-1270"/>
            <a:ext cx="3940175" cy="3105785"/>
          </a:xfrm>
          <a:prstGeom prst="rect">
            <a:avLst/>
          </a:prstGeom>
        </p:spPr>
      </p:pic>
      <p:pic>
        <p:nvPicPr>
          <p:cNvPr id="11" name="Picture 10" descr="article-2577313-1C2A957D00000578-770_634x3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0015" y="-1270"/>
            <a:ext cx="3164840" cy="3106420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1701800" y="3190240"/>
            <a:ext cx="110934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>
                <a:latin typeface="Times New Roman" panose="02020603050405020304" charset="0"/>
              </a:rPr>
              <a:t>1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203950" y="2936875"/>
            <a:ext cx="66865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>
                <a:latin typeface="Times New Roman" panose="02020603050405020304" charset="0"/>
              </a:rPr>
              <a:t>2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0032365" y="3129280"/>
            <a:ext cx="153543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>
                <a:latin typeface="Times New Roman" panose="02020603050405020304" charset="0"/>
              </a:rPr>
              <a:t>3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956945" y="6367780"/>
            <a:ext cx="147447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>
                <a:latin typeface="Times New Roman" panose="02020603050405020304" charset="0"/>
              </a:rPr>
              <a:t>4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203950" y="6294755"/>
            <a:ext cx="136842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>
                <a:latin typeface="Times New Roman" panose="02020603050405020304" charset="0"/>
              </a:rPr>
              <a:t>5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10120630" y="6294755"/>
            <a:ext cx="65405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>
                <a:latin typeface="Times New Roman" panose="02020603050405020304" charset="0"/>
              </a:rPr>
              <a:t>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_JVIY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950" y="3460115"/>
            <a:ext cx="3014980" cy="2279015"/>
          </a:xfrm>
          <a:prstGeom prst="rect">
            <a:avLst/>
          </a:prstGeom>
        </p:spPr>
      </p:pic>
      <p:pic>
        <p:nvPicPr>
          <p:cNvPr id="6" name="Content Placeholder 5" descr="11377_1280x800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918575" y="3453765"/>
            <a:ext cx="2837815" cy="2563495"/>
          </a:xfrm>
          <a:prstGeom prst="rect">
            <a:avLst/>
          </a:prstGeom>
        </p:spPr>
      </p:pic>
      <p:pic>
        <p:nvPicPr>
          <p:cNvPr id="8" name="Picture 7" descr="b6f9552b758aaefb443aa299af692e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020" y="-1270"/>
            <a:ext cx="2638425" cy="2376805"/>
          </a:xfrm>
          <a:prstGeom prst="rect">
            <a:avLst/>
          </a:prstGeom>
        </p:spPr>
      </p:pic>
      <p:pic>
        <p:nvPicPr>
          <p:cNvPr id="9" name="Picture 8" descr="Fast-Running-Train-Wallpaper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605020" y="3453765"/>
            <a:ext cx="2488565" cy="2562860"/>
          </a:xfrm>
          <a:prstGeom prst="rect">
            <a:avLst/>
          </a:prstGeom>
        </p:spPr>
      </p:pic>
      <p:pic>
        <p:nvPicPr>
          <p:cNvPr id="10" name="Picture 9" descr="xeluongtinhkienthuc3_wtadjpg_2hrs9ca2kb5n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" y="-109855"/>
            <a:ext cx="3013710" cy="2376170"/>
          </a:xfrm>
          <a:prstGeom prst="rect">
            <a:avLst/>
          </a:prstGeom>
        </p:spPr>
      </p:pic>
      <p:pic>
        <p:nvPicPr>
          <p:cNvPr id="11" name="Picture 10" descr="article-2577313-1C2A957D00000578-770_634x3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0015" y="-1270"/>
            <a:ext cx="2636520" cy="237680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5875" y="2375535"/>
            <a:ext cx="4831715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charset="0"/>
              </a:rPr>
              <a:t>1.Car will be running </a:t>
            </a:r>
          </a:p>
          <a:p>
            <a:r>
              <a:rPr lang="vi-VN" altLang="en-US" sz="2800">
                <a:latin typeface="Times New Roman" panose="02020603050405020304" charset="0"/>
              </a:rPr>
              <a:t>on water.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4559935" y="2515235"/>
            <a:ext cx="3493135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charset="0"/>
              </a:rPr>
              <a:t>2. People will live in house in the sky.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8623935" y="2508885"/>
            <a:ext cx="4283075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charset="0"/>
              </a:rPr>
              <a:t>3. People will be able to</a:t>
            </a:r>
          </a:p>
          <a:p>
            <a:r>
              <a:rPr lang="vi-VN" altLang="en-US" sz="2800">
                <a:latin typeface="Times New Roman" panose="02020603050405020304" charset="0"/>
              </a:rPr>
              <a:t> talk their pets.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-78105" y="6026150"/>
            <a:ext cx="514350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charset="0"/>
              </a:rPr>
              <a:t>4. Robots will be doing </a:t>
            </a:r>
          </a:p>
          <a:p>
            <a:r>
              <a:rPr lang="vi-VN" altLang="en-US" sz="2800">
                <a:latin typeface="Times New Roman" panose="02020603050405020304" charset="0"/>
              </a:rPr>
              <a:t>the housework.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4072255" y="5953760"/>
            <a:ext cx="4832985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charset="0"/>
              </a:rPr>
              <a:t>5. Trains will be running </a:t>
            </a:r>
          </a:p>
          <a:p>
            <a:r>
              <a:rPr lang="vi-VN" altLang="en-US" sz="2800">
                <a:latin typeface="Times New Roman" panose="02020603050405020304" charset="0"/>
              </a:rPr>
              <a:t>as fast as 300 km/h.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8905240" y="5953760"/>
            <a:ext cx="442595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charset="0"/>
              </a:rPr>
              <a:t>6. Land will become </a:t>
            </a:r>
          </a:p>
          <a:p>
            <a:r>
              <a:rPr lang="vi-VN" altLang="en-US" sz="2800">
                <a:latin typeface="Times New Roman" panose="02020603050405020304" charset="0"/>
              </a:rPr>
              <a:t>barren.</a:t>
            </a:r>
          </a:p>
        </p:txBody>
      </p:sp>
      <p:sp>
        <p:nvSpPr>
          <p:cNvPr id="2" name="Action Button: Back or Previous 1">
            <a:hlinkClick r:id="rId8" action="ppaction://hlinksldjump"/>
          </p:cNvPr>
          <p:cNvSpPr/>
          <p:nvPr/>
        </p:nvSpPr>
        <p:spPr>
          <a:xfrm>
            <a:off x="7799070" y="4241800"/>
            <a:ext cx="433070" cy="50990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3" grpId="1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276350" y="995680"/>
            <a:ext cx="9834880" cy="2529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>
                <a:latin typeface="Times New Roman" panose="02020603050405020304" charset="0"/>
              </a:rPr>
              <a:t>GAME</a:t>
            </a:r>
          </a:p>
          <a:p>
            <a:endParaRPr lang="vi-VN" altLang="en-US" sz="4000">
              <a:latin typeface="Times New Roman" panose="02020603050405020304" charset="0"/>
            </a:endParaRPr>
          </a:p>
          <a:p>
            <a:r>
              <a:rPr lang="vi-VN" altLang="en-US" sz="4000">
                <a:latin typeface="Times New Roman" panose="02020603050405020304" charset="0"/>
              </a:rPr>
              <a:t>One group names a service. The other group gives their vision of that service in the future.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540" y="60960"/>
            <a:ext cx="12172315" cy="677037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66290" y="1771015"/>
            <a:ext cx="7464425" cy="38919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2503170" y="2561590"/>
            <a:ext cx="7075805" cy="216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400" b="1">
                <a:latin typeface="Times New Roman" panose="02020603050405020304" charset="0"/>
              </a:rPr>
              <a:t>HOMEWORK:</a:t>
            </a:r>
          </a:p>
          <a:p>
            <a:pPr algn="l"/>
            <a:r>
              <a:rPr lang="vi-VN" altLang="en-US" sz="3400">
                <a:latin typeface="Times New Roman" panose="02020603050405020304" charset="0"/>
              </a:rPr>
              <a:t>- Do activity 2 in notebook.</a:t>
            </a:r>
          </a:p>
          <a:p>
            <a:pPr algn="l"/>
            <a:r>
              <a:rPr lang="vi-VN" altLang="en-US" sz="3400">
                <a:latin typeface="Times New Roman" panose="02020603050405020304" charset="0"/>
              </a:rPr>
              <a:t>- Learn newwords by heart.</a:t>
            </a:r>
          </a:p>
          <a:p>
            <a:pPr algn="l"/>
            <a:r>
              <a:rPr lang="vi-VN" altLang="en-US" sz="3400">
                <a:latin typeface="Times New Roman" panose="02020603050405020304" charset="0"/>
              </a:rPr>
              <a:t>- Prepare new lesson : A closer look 1.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Content Placeholder 17410" descr="tuyen-tap-cac-mau-hinh-nen-powerpoint-de-thuong-nhat-hinh-anh-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0795" y="44450"/>
            <a:ext cx="12176125" cy="6858000"/>
          </a:xfrm>
        </p:spPr>
      </p:pic>
      <p:sp>
        <p:nvSpPr>
          <p:cNvPr id="17412" name="Rectangle 17411"/>
          <p:cNvSpPr/>
          <p:nvPr/>
        </p:nvSpPr>
        <p:spPr>
          <a:xfrm>
            <a:off x="90170" y="2062480"/>
            <a:ext cx="11861165" cy="26295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gradFill rotWithShape="0">
                  <a:gsLst>
                    <a:gs pos="0">
                      <a:srgbClr val="FFFF00">
                        <a:alpha val="100000"/>
                      </a:srgbClr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5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Thank you very much for attending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a-robot-quet-nha-tai-ha-noi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9400" y="37465"/>
            <a:ext cx="4329430" cy="3085465"/>
          </a:xfrm>
          <a:prstGeom prst="rect">
            <a:avLst/>
          </a:prstGeom>
        </p:spPr>
      </p:pic>
      <p:pic>
        <p:nvPicPr>
          <p:cNvPr id="5" name="Content Placeholder 4" descr="t15251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05370" y="-10160"/>
            <a:ext cx="4467860" cy="3181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370" y="3593465"/>
            <a:ext cx="4467860" cy="2911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035" y="3593465"/>
            <a:ext cx="4329430" cy="291147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1556385" y="3079750"/>
            <a:ext cx="255524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000">
                <a:latin typeface="Times New Roman" panose="02020603050405020304" charset="0"/>
              </a:rPr>
              <a:t>1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9492615" y="3154680"/>
            <a:ext cx="182626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000">
                <a:latin typeface="Times New Roman" panose="02020603050405020304" charset="0"/>
              </a:rPr>
              <a:t>2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713230" y="6408420"/>
            <a:ext cx="146113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000">
                <a:latin typeface="Times New Roman" panose="02020603050405020304" charset="0"/>
              </a:rPr>
              <a:t>3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9571990" y="6377940"/>
            <a:ext cx="230124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000">
                <a:latin typeface="Times New Roman" panose="02020603050405020304" charset="0"/>
              </a:rPr>
              <a:t>4</a:t>
            </a:r>
          </a:p>
        </p:txBody>
      </p:sp>
      <p:sp>
        <p:nvSpPr>
          <p:cNvPr id="14" name="Cloud 13"/>
          <p:cNvSpPr/>
          <p:nvPr/>
        </p:nvSpPr>
        <p:spPr>
          <a:xfrm>
            <a:off x="3476625" y="1790700"/>
            <a:ext cx="4650740" cy="27457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14"/>
          <p:cNvSpPr txBox="1"/>
          <p:nvPr/>
        </p:nvSpPr>
        <p:spPr>
          <a:xfrm>
            <a:off x="3632200" y="2854325"/>
            <a:ext cx="46043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latin typeface="Times New Roman" panose="02020603050405020304" charset="0"/>
              </a:rPr>
              <a:t>What is robot doing?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-1905" y="32385"/>
            <a:ext cx="12067540" cy="671639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31495" y="2286000"/>
            <a:ext cx="11031220" cy="149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800" b="1">
                <a:latin typeface="Times New Roman" panose="02020603050405020304" charset="0"/>
              </a:rPr>
              <a:t>Unit 11</a:t>
            </a:r>
            <a:r>
              <a:rPr lang="vi-VN" altLang="en-US" sz="4400" b="1">
                <a:latin typeface="Times New Roman" panose="02020603050405020304" charset="0"/>
              </a:rPr>
              <a:t>: CHANGING ROLES IN SOCIETY</a:t>
            </a:r>
          </a:p>
          <a:p>
            <a:pPr algn="ctr"/>
            <a:r>
              <a:rPr lang="vi-VN" altLang="en-US" sz="4400" i="1">
                <a:latin typeface="Times New Roman" panose="02020603050405020304" charset="0"/>
              </a:rPr>
              <a:t>Lesson 1 : Getting started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/>
          </p:nvPr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142365" y="476885"/>
            <a:ext cx="9954260" cy="590486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819910" y="1724660"/>
            <a:ext cx="951865" cy="5181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vi-VN" altLang="en-US" sz="2800" b="1">
                <a:solidFill>
                  <a:srgbClr val="FF0000"/>
                </a:solidFill>
                <a:latin typeface="Times New Roman" panose="02020603050405020304" charset="0"/>
              </a:rPr>
              <a:t>Mai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413760" y="1206500"/>
            <a:ext cx="1222375" cy="5181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vi-VN" altLang="en-US" sz="2800" b="1">
                <a:solidFill>
                  <a:srgbClr val="FF0000"/>
                </a:solidFill>
                <a:latin typeface="Times New Roman" panose="02020603050405020304" charset="0"/>
              </a:rPr>
              <a:t>Phong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604010" y="4857750"/>
            <a:ext cx="1383030" cy="5181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vi-VN" altLang="en-US" sz="2800" b="1">
                <a:solidFill>
                  <a:srgbClr val="FF0000"/>
                </a:solidFill>
                <a:latin typeface="Times New Roman" panose="02020603050405020304" charset="0"/>
              </a:rPr>
              <a:t>Nguyen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874125" y="688340"/>
            <a:ext cx="2222500" cy="5181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vi-VN" altLang="en-US" sz="2800" b="1">
                <a:solidFill>
                  <a:srgbClr val="FF0000"/>
                </a:solidFill>
                <a:latin typeface="Times New Roman" panose="02020603050405020304" charset="0"/>
              </a:rPr>
              <a:t>Interviewer</a:t>
            </a:r>
          </a:p>
        </p:txBody>
      </p:sp>
      <p:pic>
        <p:nvPicPr>
          <p:cNvPr id="3" name="0-track-30_1.mp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86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1115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/>
          <p:nvPr/>
        </p:nvGraphicFramePr>
        <p:xfrm>
          <a:off x="1124585" y="1037590"/>
          <a:ext cx="10019665" cy="5447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84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charset="0"/>
                        </a:rPr>
                        <a:t>Idea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charset="0"/>
                        </a:rPr>
                        <a:t>Phong 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charset="0"/>
                        </a:rPr>
                        <a:t>Nguyen 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charset="0"/>
                        </a:rPr>
                        <a:t>Mai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4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1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Students will learn from a real workplace.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0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2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Students love seeing themselves as part of the process.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34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3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The teacher will act more  like a facilitator.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0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4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The father will not necessarily be the breadwinner of the family.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34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5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With the in the home, they will develop a closer bond with their chidren.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728980" y="160020"/>
            <a:ext cx="957707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>
                <a:latin typeface="Times New Roman" panose="02020603050405020304" charset="0"/>
              </a:rPr>
              <a:t>* Tick the person who has this idea.</a:t>
            </a:r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971800" y="3893344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3" imgW="914400" imgH="215640" progId="">
                  <p:embed/>
                </p:oleObj>
              </mc:Choice>
              <mc:Fallback>
                <p:oleObj r:id="rId3" imgW="914400" imgH="215640" progId="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893344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ontent Placeholder 4">
            <a:hlinkClick r:id="" action="ppaction://ole?verb=0"/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8305800" y="3893344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5" imgW="914400" imgH="215640" progId="">
                  <p:embed/>
                </p:oleObj>
              </mc:Choice>
              <mc:Fallback>
                <p:oleObj r:id="rId5" imgW="914400" imgH="215640" progId="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3893344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843838" y="1725295"/>
            <a:ext cx="461645" cy="7010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√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80358" y="5652770"/>
            <a:ext cx="461645" cy="7010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√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19883" y="4669790"/>
            <a:ext cx="461645" cy="7010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√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70838" y="3650615"/>
            <a:ext cx="461645" cy="7010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√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80358" y="2680335"/>
            <a:ext cx="461645" cy="7010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780" y="-68580"/>
            <a:ext cx="12156440" cy="684911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081530" y="149225"/>
            <a:ext cx="5017135" cy="694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altLang="en-US" sz="3600" b="1">
                <a:latin typeface="Times New Roman" panose="02020603050405020304" charset="0"/>
              </a:rPr>
              <a:t>* Answer the questions: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76580" y="745490"/>
            <a:ext cx="10732770" cy="4697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40000"/>
              </a:lnSpc>
            </a:pPr>
            <a:r>
              <a:rPr lang="vi-VN" altLang="en-US" sz="3600">
                <a:latin typeface="Times New Roman" panose="02020603050405020304" charset="0"/>
              </a:rPr>
              <a:t>1. What is the purpose of the Beyond 2030 forum?</a:t>
            </a:r>
          </a:p>
          <a:p>
            <a:pPr lvl="0">
              <a:lnSpc>
                <a:spcPct val="140000"/>
              </a:lnSpc>
            </a:pPr>
            <a:r>
              <a:rPr lang="vi-VN" altLang="en-US" sz="3600">
                <a:latin typeface="Times New Roman" panose="02020603050405020304" charset="0"/>
              </a:rPr>
              <a:t>2. Who has been invited to the discussion?</a:t>
            </a:r>
          </a:p>
          <a:p>
            <a:pPr lvl="0">
              <a:lnSpc>
                <a:spcPct val="140000"/>
              </a:lnSpc>
            </a:pPr>
            <a:r>
              <a:rPr lang="vi-VN" altLang="en-US" sz="3600">
                <a:latin typeface="Times New Roman" panose="02020603050405020304" charset="0"/>
              </a:rPr>
              <a:t>3. What does Phong think about classes in the future?</a:t>
            </a:r>
          </a:p>
          <a:p>
            <a:pPr lvl="0">
              <a:lnSpc>
                <a:spcPct val="140000"/>
              </a:lnSpc>
            </a:pPr>
            <a:r>
              <a:rPr lang="vi-VN" altLang="en-US" sz="3600">
                <a:latin typeface="Times New Roman" panose="02020603050405020304" charset="0"/>
              </a:rPr>
              <a:t>4. Why might students like having classes outside school?</a:t>
            </a:r>
          </a:p>
          <a:p>
            <a:pPr lvl="0">
              <a:lnSpc>
                <a:spcPct val="140000"/>
              </a:lnSpc>
            </a:pPr>
            <a:r>
              <a:rPr lang="vi-VN" altLang="en-US" sz="3600">
                <a:latin typeface="Times New Roman" panose="02020603050405020304" charset="0"/>
              </a:rPr>
              <a:t>5. Will the father of the future always stay at home?</a:t>
            </a:r>
          </a:p>
          <a:p>
            <a:pPr lvl="0">
              <a:lnSpc>
                <a:spcPct val="140000"/>
              </a:lnSpc>
            </a:pPr>
            <a:r>
              <a:rPr lang="vi-VN" altLang="en-US" sz="3600">
                <a:latin typeface="Times New Roman" panose="02020603050405020304" charset="0"/>
              </a:rPr>
              <a:t>6. Does Nguyen feel nagative a man doing housework?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56970" y="1464945"/>
            <a:ext cx="95758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821555" y="3752850"/>
            <a:ext cx="4815840" cy="889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27070" y="2964815"/>
            <a:ext cx="2275205" cy="762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43275" y="1452245"/>
            <a:ext cx="1368425" cy="1460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80770" y="2221230"/>
            <a:ext cx="95758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76040" y="2211705"/>
            <a:ext cx="11557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98880" y="2981960"/>
            <a:ext cx="95758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92200" y="3736975"/>
            <a:ext cx="95758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"/>
          <p:cNvSpPr txBox="1"/>
          <p:nvPr/>
        </p:nvSpPr>
        <p:spPr>
          <a:xfrm>
            <a:off x="1978025" y="5721985"/>
            <a:ext cx="211905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latin typeface="Times New Roman" panose="02020603050405020304" charset="0"/>
              </a:rPr>
              <a:t>1. It's is for people to share their vision of the future.</a:t>
            </a:r>
          </a:p>
        </p:txBody>
      </p:sp>
      <p:sp>
        <p:nvSpPr>
          <p:cNvPr id="3" name="Notched Right Arrow 2"/>
          <p:cNvSpPr/>
          <p:nvPr/>
        </p:nvSpPr>
        <p:spPr>
          <a:xfrm>
            <a:off x="1269365" y="6032500"/>
            <a:ext cx="525145" cy="170180"/>
          </a:xfrm>
          <a:prstGeom prst="notchedRigh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8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-80010" y="40640"/>
            <a:ext cx="12305665" cy="676275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956945" y="1165225"/>
            <a:ext cx="211905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latin typeface="Times New Roman" panose="02020603050405020304" charset="0"/>
              </a:rPr>
              <a:t>1. It's is for people to share their vision of the future.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910590" y="1955800"/>
            <a:ext cx="1574736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latin typeface="Times New Roman" panose="02020603050405020304" charset="0"/>
              </a:rPr>
              <a:t>2. Some students from Oak Tree school in Happy Valley.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910590" y="2731135"/>
            <a:ext cx="1299337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latin typeface="Times New Roman" panose="02020603050405020304" charset="0"/>
              </a:rPr>
              <a:t>3. He says that learning will also take place outside school.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910590" y="3550920"/>
            <a:ext cx="1082103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latin typeface="Times New Roman" panose="02020603050405020304" charset="0"/>
              </a:rPr>
              <a:t>4. It will give them a sense of participation and of being part of the lesson.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34390" y="4904105"/>
            <a:ext cx="1121219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latin typeface="Times New Roman" panose="02020603050405020304" charset="0"/>
              </a:rPr>
              <a:t>5. No, he won't. He may still go to work.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956945" y="5821680"/>
            <a:ext cx="680466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latin typeface="Times New Roman" panose="02020603050405020304" charset="0"/>
              </a:rPr>
              <a:t>6. No, he doesn't.</a:t>
            </a:r>
          </a:p>
        </p:txBody>
      </p:sp>
      <p:sp>
        <p:nvSpPr>
          <p:cNvPr id="11" name="Notched Right Arrow 10"/>
          <p:cNvSpPr/>
          <p:nvPr/>
        </p:nvSpPr>
        <p:spPr>
          <a:xfrm>
            <a:off x="248285" y="1475740"/>
            <a:ext cx="525145" cy="170180"/>
          </a:xfrm>
          <a:prstGeom prst="notchedRightArrow">
            <a:avLst/>
          </a:prstGeom>
          <a:gradFill>
            <a:gsLst>
              <a:gs pos="10000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>
            <a:off x="248285" y="2214245"/>
            <a:ext cx="525145" cy="170180"/>
          </a:xfrm>
          <a:prstGeom prst="notchedRightArrow">
            <a:avLst/>
          </a:prstGeom>
          <a:gradFill>
            <a:gsLst>
              <a:gs pos="10000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otched Right Arrow 12"/>
          <p:cNvSpPr/>
          <p:nvPr/>
        </p:nvSpPr>
        <p:spPr>
          <a:xfrm>
            <a:off x="324485" y="2989580"/>
            <a:ext cx="525145" cy="170180"/>
          </a:xfrm>
          <a:prstGeom prst="notchedRightArrow">
            <a:avLst/>
          </a:prstGeom>
          <a:gradFill>
            <a:gsLst>
              <a:gs pos="10000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otched Right Arrow 13"/>
          <p:cNvSpPr/>
          <p:nvPr/>
        </p:nvSpPr>
        <p:spPr>
          <a:xfrm>
            <a:off x="210185" y="3870960"/>
            <a:ext cx="525145" cy="170180"/>
          </a:xfrm>
          <a:prstGeom prst="notchedRightArrow">
            <a:avLst/>
          </a:prstGeom>
          <a:gradFill>
            <a:gsLst>
              <a:gs pos="10000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>
          <a:xfrm>
            <a:off x="210185" y="5178425"/>
            <a:ext cx="525145" cy="170180"/>
          </a:xfrm>
          <a:prstGeom prst="notchedRightArrow">
            <a:avLst/>
          </a:prstGeom>
          <a:gradFill>
            <a:gsLst>
              <a:gs pos="10000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Notched Right Arrow 15"/>
          <p:cNvSpPr/>
          <p:nvPr/>
        </p:nvSpPr>
        <p:spPr>
          <a:xfrm>
            <a:off x="248285" y="6096000"/>
            <a:ext cx="525145" cy="170180"/>
          </a:xfrm>
          <a:prstGeom prst="notchedRightArrow">
            <a:avLst/>
          </a:prstGeom>
          <a:gradFill>
            <a:gsLst>
              <a:gs pos="10000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/>
          <p:nvPr/>
        </p:nvGraphicFramePr>
        <p:xfrm>
          <a:off x="1736090" y="895985"/>
          <a:ext cx="8532495" cy="5629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6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charset="0"/>
                        </a:rPr>
                        <a:t>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charset="0"/>
                        </a:rPr>
                        <a:t>B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9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 b="1">
                          <a:latin typeface="Times New Roman" panose="02020603050405020304" charset="0"/>
                        </a:rPr>
                        <a:t>1</a:t>
                      </a:r>
                      <a:r>
                        <a:rPr lang="vi-VN" altLang="en-US" sz="2800">
                          <a:latin typeface="Times New Roman" panose="02020603050405020304" charset="0"/>
                        </a:rPr>
                        <a:t>. Beyond 2030.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 b="1">
                          <a:latin typeface="Times New Roman" panose="02020603050405020304" charset="0"/>
                        </a:rPr>
                        <a:t>    a</a:t>
                      </a:r>
                      <a:r>
                        <a:rPr lang="vi-VN" altLang="en-US" sz="2800">
                          <a:latin typeface="Times New Roman" panose="02020603050405020304" charset="0"/>
                        </a:rPr>
                        <a:t>. Ideas about what life      will be in the  future.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955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vi-VN" altLang="en-US" sz="2800" b="1">
                        <a:latin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vi-VN" altLang="en-US" sz="2800" b="1">
                          <a:latin typeface="Times New Roman" panose="02020603050405020304" charset="0"/>
                        </a:rPr>
                        <a:t>2</a:t>
                      </a:r>
                      <a:r>
                        <a:rPr lang="vi-VN" altLang="en-US" sz="2800">
                          <a:latin typeface="Times New Roman" panose="02020603050405020304" charset="0"/>
                        </a:rPr>
                        <a:t>. Vision of the future 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 </a:t>
                      </a:r>
                      <a:r>
                        <a:rPr lang="vi-VN" altLang="en-US" sz="2800" b="1">
                          <a:latin typeface="Times New Roman" panose="02020603050405020304" charset="0"/>
                        </a:rPr>
                        <a:t>     b</a:t>
                      </a:r>
                      <a:r>
                        <a:rPr lang="vi-VN" altLang="en-US" sz="2800">
                          <a:latin typeface="Times New Roman" panose="02020603050405020304" charset="0"/>
                        </a:rPr>
                        <a:t>.</a:t>
                      </a:r>
                      <a:r>
                        <a:rPr lang="vi-VN" altLang="en-US" sz="2800">
                          <a:latin typeface="Times New Roman" panose="02020603050405020304" charset="0"/>
                          <a:sym typeface="+mn-ea"/>
                        </a:rPr>
                        <a:t>Both housework and paid  work are worthy of respect.</a:t>
                      </a:r>
                    </a:p>
                    <a:p>
                      <a:pPr algn="ctr">
                        <a:buNone/>
                      </a:pPr>
                      <a:endParaRPr lang="vi-VN" alt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8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 b="1">
                          <a:latin typeface="Times New Roman" panose="02020603050405020304" charset="0"/>
                        </a:rPr>
                        <a:t>3.</a:t>
                      </a:r>
                      <a:r>
                        <a:rPr lang="vi-VN" altLang="en-US" sz="2800">
                          <a:latin typeface="Times New Roman" panose="02020603050405020304" charset="0"/>
                        </a:rPr>
                        <a:t> It's work, paid or </a:t>
                      </a:r>
                    </a:p>
                    <a:p>
                      <a:pPr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not, isn't it?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 b="1">
                          <a:latin typeface="Times New Roman" panose="02020603050405020304" charset="0"/>
                        </a:rPr>
                        <a:t>      c.</a:t>
                      </a:r>
                      <a:r>
                        <a:rPr lang="vi-VN" altLang="en-US" sz="2800">
                          <a:latin typeface="Times New Roman" panose="02020603050405020304" charset="0"/>
                        </a:rPr>
                        <a:t> </a:t>
                      </a:r>
                      <a:r>
                        <a:rPr lang="vi-VN" altLang="en-US" sz="2800">
                          <a:latin typeface="Times New Roman" panose="02020603050405020304" charset="0"/>
                          <a:sym typeface="+mn-ea"/>
                        </a:rPr>
                        <a:t> I love being with my father.</a:t>
                      </a:r>
                      <a:endParaRPr lang="vi-VN" altLang="en-US" sz="2800">
                        <a:latin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36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 b="1">
                          <a:latin typeface="Times New Roman" panose="02020603050405020304" charset="0"/>
                        </a:rPr>
                        <a:t>4.</a:t>
                      </a:r>
                      <a:r>
                        <a:rPr lang="vi-VN" altLang="en-US" sz="2800">
                          <a:latin typeface="Times New Roman" panose="02020603050405020304" charset="0"/>
                        </a:rPr>
                        <a:t> I love every moment,</a:t>
                      </a:r>
                    </a:p>
                    <a:p>
                      <a:pPr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 I spend with him.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 b="1">
                          <a:latin typeface="Times New Roman" panose="02020603050405020304" charset="0"/>
                        </a:rPr>
                        <a:t>      d. </a:t>
                      </a:r>
                      <a:r>
                        <a:rPr lang="vi-VN" altLang="en-US" sz="2800">
                          <a:latin typeface="Times New Roman" panose="02020603050405020304" charset="0"/>
                        </a:rPr>
                        <a:t>after the year 2030.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514215" y="1527175"/>
            <a:ext cx="1870075" cy="370776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969510" y="4399915"/>
            <a:ext cx="1748790" cy="113982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620260" y="2309495"/>
            <a:ext cx="1960880" cy="174879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772660" y="1428750"/>
            <a:ext cx="1854200" cy="125476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"/>
          <p:cNvSpPr txBox="1"/>
          <p:nvPr/>
        </p:nvSpPr>
        <p:spPr>
          <a:xfrm>
            <a:off x="972185" y="327025"/>
            <a:ext cx="909002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>
                <a:latin typeface="Times New Roman" panose="02020603050405020304" charset="0"/>
              </a:rPr>
              <a:t>* Find the meaning of the phrases and sentences.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/>
          <p:nvPr/>
        </p:nvGraphicFramePr>
        <p:xfrm>
          <a:off x="718820" y="297815"/>
          <a:ext cx="10814050" cy="6263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5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0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charset="0"/>
                        </a:rPr>
                        <a:t>Words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charset="0"/>
                        </a:rPr>
                        <a:t>Explanations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vi-VN" altLang="en-US" sz="2800">
                        <a:latin typeface="Times New Roman" panose="02020603050405020304" charset="0"/>
                      </a:endParaRPr>
                    </a:p>
                    <a:p>
                      <a:pPr algn="l">
                        <a:buNone/>
                      </a:pPr>
                      <a:endParaRPr lang="vi-VN" altLang="en-US" sz="2800">
                        <a:latin typeface="Times New Roman" panose="02020603050405020304" charset="0"/>
                      </a:endParaRPr>
                    </a:p>
                    <a:p>
                      <a:pPr algn="l"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1. facilitator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A. a person who provides facilitieslike the projector, the interactive whiteboard.</a:t>
                      </a:r>
                    </a:p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B. a person who helps somebody to do something more easily by discussing and giving guidance.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221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2. information provider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A. a person who gathers information and uses it to teach others.</a:t>
                      </a:r>
                    </a:p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B. a machine which sells newspapers.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11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3. breadwinner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A. a person who makes bread to feed the family.</a:t>
                      </a:r>
                    </a:p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vi-VN" altLang="en-US" sz="2800">
                          <a:latin typeface="Times New Roman" panose="02020603050405020304" charset="0"/>
                        </a:rPr>
                        <a:t>B. a person who supports the family with the money he/she earns.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4198620" y="1902460"/>
            <a:ext cx="7282180" cy="1541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altLang="en-US" sz="280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B. a person who helps somebody to do something more easily by discussing and giving guidance.</a:t>
            </a:r>
          </a:p>
          <a:p>
            <a:endParaRPr lang="vi-VN" altLang="en-US" sz="2800">
              <a:solidFill>
                <a:srgbClr val="FF0000"/>
              </a:solidFill>
              <a:latin typeface="Times New Roman" panose="02020603050405020304" charset="0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186555" y="2988310"/>
            <a:ext cx="7205345" cy="111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altLang="en-US" sz="280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A. a person who gathers information and uses it to teach others.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186555" y="5261610"/>
            <a:ext cx="7569835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vi-VN" altLang="en-US" sz="280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.</a:t>
            </a:r>
          </a:p>
          <a:p>
            <a:endParaRPr lang="vi-VN" altLang="en-US" sz="2800">
              <a:solidFill>
                <a:srgbClr val="FF0000"/>
              </a:solidFill>
              <a:latin typeface="Times New Roman" panose="0202060305040502030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180205" y="5194935"/>
            <a:ext cx="7099935" cy="1029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altLang="en-US" sz="2800">
                <a:solidFill>
                  <a:srgbClr val="FF0000"/>
                </a:solidFill>
                <a:latin typeface="Times New Roman" panose="02020603050405020304" charset="0"/>
              </a:rPr>
              <a:t>B. a person who supports the family with the money he/she earns.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8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</Words>
  <Application>Microsoft Office PowerPoint</Application>
  <PresentationFormat>Widescreen</PresentationFormat>
  <Paragraphs>103</Paragraphs>
  <Slides>14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Administrator</dc:creator>
  <cp:lastModifiedBy>DELL</cp:lastModifiedBy>
  <cp:revision>31</cp:revision>
  <dcterms:created xsi:type="dcterms:W3CDTF">2017-03-20T01:23:00Z</dcterms:created>
  <dcterms:modified xsi:type="dcterms:W3CDTF">2024-04-08T22:49:06Z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