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56" r:id="rId5"/>
    <p:sldId id="257" r:id="rId6"/>
    <p:sldId id="283" r:id="rId7"/>
    <p:sldId id="266" r:id="rId8"/>
    <p:sldId id="284" r:id="rId9"/>
    <p:sldId id="291" r:id="rId10"/>
    <p:sldId id="264" r:id="rId11"/>
    <p:sldId id="268" r:id="rId12"/>
    <p:sldId id="270" r:id="rId13"/>
    <p:sldId id="285" r:id="rId14"/>
    <p:sldId id="286" r:id="rId15"/>
    <p:sldId id="287" r:id="rId16"/>
    <p:sldId id="288" r:id="rId17"/>
    <p:sldId id="289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64" d="100"/>
          <a:sy n="64" d="100"/>
        </p:scale>
        <p:origin x="1374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evien" userId="e4f420d6-3357-4c1c-9fa7-36752a1c9891" providerId="ADAL" clId="{2A1829AB-C484-402F-BD81-3D06C08520E3}"/>
    <pc:docChg chg="custSel delSld modSld">
      <pc:chgData name="thevien" userId="e4f420d6-3357-4c1c-9fa7-36752a1c9891" providerId="ADAL" clId="{2A1829AB-C484-402F-BD81-3D06C08520E3}" dt="2023-09-11T23:12:27.768" v="3" actId="47"/>
      <pc:docMkLst>
        <pc:docMk/>
      </pc:docMkLst>
      <pc:sldChg chg="delSp mod">
        <pc:chgData name="thevien" userId="e4f420d6-3357-4c1c-9fa7-36752a1c9891" providerId="ADAL" clId="{2A1829AB-C484-402F-BD81-3D06C08520E3}" dt="2023-09-11T23:10:47.467" v="1" actId="478"/>
        <pc:sldMkLst>
          <pc:docMk/>
          <pc:sldMk cId="2906397050" sldId="256"/>
        </pc:sldMkLst>
        <pc:spChg chg="del">
          <ac:chgData name="thevien" userId="e4f420d6-3357-4c1c-9fa7-36752a1c9891" providerId="ADAL" clId="{2A1829AB-C484-402F-BD81-3D06C08520E3}" dt="2023-09-11T23:10:47.467" v="1" actId="478"/>
          <ac:spMkLst>
            <pc:docMk/>
            <pc:sldMk cId="2906397050" sldId="256"/>
            <ac:spMk id="4" creationId="{00000000-0000-0000-0000-000000000000}"/>
          </ac:spMkLst>
        </pc:spChg>
        <pc:spChg chg="del">
          <ac:chgData name="thevien" userId="e4f420d6-3357-4c1c-9fa7-36752a1c9891" providerId="ADAL" clId="{2A1829AB-C484-402F-BD81-3D06C08520E3}" dt="2023-09-11T23:10:42.400" v="0" actId="478"/>
          <ac:spMkLst>
            <pc:docMk/>
            <pc:sldMk cId="2906397050" sldId="256"/>
            <ac:spMk id="12" creationId="{CF2EB805-B981-47B9-9661-CF05DB551677}"/>
          </ac:spMkLst>
        </pc:spChg>
      </pc:sldChg>
      <pc:sldChg chg="del">
        <pc:chgData name="thevien" userId="e4f420d6-3357-4c1c-9fa7-36752a1c9891" providerId="ADAL" clId="{2A1829AB-C484-402F-BD81-3D06C08520E3}" dt="2023-09-11T23:12:27.768" v="3" actId="47"/>
        <pc:sldMkLst>
          <pc:docMk/>
          <pc:sldMk cId="3889313593" sldId="263"/>
        </pc:sldMkLst>
      </pc:sldChg>
      <pc:sldChg chg="delSp mod">
        <pc:chgData name="thevien" userId="e4f420d6-3357-4c1c-9fa7-36752a1c9891" providerId="ADAL" clId="{2A1829AB-C484-402F-BD81-3D06C08520E3}" dt="2023-09-11T23:11:34.299" v="2" actId="478"/>
        <pc:sldMkLst>
          <pc:docMk/>
          <pc:sldMk cId="4116138629" sldId="266"/>
        </pc:sldMkLst>
        <pc:grpChg chg="del">
          <ac:chgData name="thevien" userId="e4f420d6-3357-4c1c-9fa7-36752a1c9891" providerId="ADAL" clId="{2A1829AB-C484-402F-BD81-3D06C08520E3}" dt="2023-09-11T23:11:34.299" v="2" actId="478"/>
          <ac:grpSpMkLst>
            <pc:docMk/>
            <pc:sldMk cId="4116138629" sldId="266"/>
            <ac:grpSpMk id="10" creationId="{D4EF09CF-3362-453A-9463-F6669A9D3E01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12/09/2023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48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92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12/09/2023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12/09/2023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12/09/2023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12/09/2023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12/09/2023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12/09/2023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12/09/2023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12/09/2023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12/09/2023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12/09/2023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27.png"/><Relationship Id="rId7" Type="http://schemas.openxmlformats.org/officeDocument/2006/relationships/image" Target="../media/image28.emf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4" Type="http://schemas.openxmlformats.org/officeDocument/2006/relationships/slide" Target="slide11.xml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873761"/>
            <a:ext cx="11952372" cy="867197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GIÁC ĐỀU, HÌNH VUÔNG, LỤC GIÁC ĐỀU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1987101" y="1942122"/>
            <a:ext cx="81000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6-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3-Tiết 1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rId2" action="ppaction://hlinksldjump"/>
          </p:cNvPr>
          <p:cNvSpPr/>
          <p:nvPr/>
        </p:nvSpPr>
        <p:spPr>
          <a:xfrm>
            <a:off x="4806462" y="1609969"/>
            <a:ext cx="2039815" cy="1991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</a:t>
            </a:r>
          </a:p>
        </p:txBody>
      </p:sp>
      <p:pic>
        <p:nvPicPr>
          <p:cNvPr id="9" name="Picture 8" descr="thong diep 5k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569" y="953475"/>
            <a:ext cx="4222262" cy="54395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4124569" y="953475"/>
            <a:ext cx="2111131" cy="2719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6235700" y="953475"/>
            <a:ext cx="2111131" cy="2719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4124569" y="3673229"/>
            <a:ext cx="2111131" cy="2719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6235700" y="3673229"/>
            <a:ext cx="2111131" cy="2719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3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338467" y="319869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1876" y="566730"/>
            <a:ext cx="3273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8592" y="3917562"/>
            <a:ext cx="1674695" cy="1524763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B8E33643-9A68-44BC-BBB2-F59BAB6766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6" y="4180751"/>
            <a:ext cx="1644869" cy="164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1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0263" y="204952"/>
            <a:ext cx="10421006" cy="5232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998" y="888508"/>
            <a:ext cx="6145571" cy="518121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54813" y="2513247"/>
            <a:ext cx="3105807" cy="9541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DEF </a:t>
            </a:r>
            <a:r>
              <a:rPr lang="en-US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endParaRPr lang="en-US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ction Button: Home 1">
            <a:hlinkClick r:id="rId3" action="ppaction://hlinksldjump" highlightClick="1"/>
          </p:cNvPr>
          <p:cNvSpPr/>
          <p:nvPr/>
        </p:nvSpPr>
        <p:spPr>
          <a:xfrm>
            <a:off x="88933" y="5684712"/>
            <a:ext cx="1026695" cy="77002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2883" y="427297"/>
            <a:ext cx="10160000" cy="107721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Tam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MNP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MN = 7cm, NP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MP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20799" y="2223473"/>
            <a:ext cx="55844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NP = 7cm, MP = 6cm</a:t>
            </a:r>
            <a:r>
              <a:rPr lang="en-US" dirty="0">
                <a:solidFill>
                  <a:prstClr val="black"/>
                </a:solidFill>
              </a:rPr>
              <a:t>				 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1148187" y="4985729"/>
            <a:ext cx="711200" cy="533400"/>
          </a:xfrm>
          <a:prstGeom prst="flowChartConnector">
            <a:avLst/>
          </a:prstGeom>
          <a:noFill/>
          <a:ln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20799" y="3181757"/>
            <a:ext cx="4887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NP = 6 cm, MP = 7 cm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20798" y="4042907"/>
            <a:ext cx="4887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NP = 6 cm, MP = 6 cm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20798" y="4957552"/>
            <a:ext cx="4887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NP = 7 cm, MP = 7 cm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ction Button: Home 8">
            <a:hlinkClick r:id="rId2" action="ppaction://hlinksldjump" highlightClick="1"/>
          </p:cNvPr>
          <p:cNvSpPr/>
          <p:nvPr/>
        </p:nvSpPr>
        <p:spPr>
          <a:xfrm>
            <a:off x="58522" y="5644606"/>
            <a:ext cx="1026695" cy="77002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4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31" y="359088"/>
            <a:ext cx="10160000" cy="9541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Cho tam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HIK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 = IK = HK. So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HIK?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8678333" y="3355975"/>
          <a:ext cx="2540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57677" imgH="793306" progId="Equation.DSMT4">
                  <p:embed/>
                </p:oleObj>
              </mc:Choice>
              <mc:Fallback>
                <p:oleObj name="Equation" r:id="rId2" imgW="457677" imgH="793306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78333" y="3355975"/>
                        <a:ext cx="2540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682530" y="2229296"/>
            <a:ext cx="4317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Time new roman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 new roman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Time new roman"/>
              </a:rPr>
              <a:t> H &lt; </a:t>
            </a:r>
            <a:r>
              <a:rPr lang="en-US" sz="2800" dirty="0" err="1">
                <a:solidFill>
                  <a:prstClr val="black"/>
                </a:solidFill>
                <a:latin typeface="Time new roman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Time new roman"/>
              </a:rPr>
              <a:t> I &lt; </a:t>
            </a:r>
            <a:r>
              <a:rPr lang="en-US" sz="2800" dirty="0" err="1">
                <a:solidFill>
                  <a:prstClr val="black"/>
                </a:solidFill>
                <a:latin typeface="Time new roman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Time new roman"/>
              </a:rPr>
              <a:t> 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40533" y="3219313"/>
            <a:ext cx="5563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 &gt;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&lt;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2800" dirty="0">
                <a:solidFill>
                  <a:prstClr val="black"/>
                </a:solidFill>
                <a:latin typeface="Time new roman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63109" y="4037142"/>
            <a:ext cx="4846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 =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=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</a:p>
        </p:txBody>
      </p:sp>
      <p:sp>
        <p:nvSpPr>
          <p:cNvPr id="16" name="Flowchart: Connector 15"/>
          <p:cNvSpPr/>
          <p:nvPr/>
        </p:nvSpPr>
        <p:spPr>
          <a:xfrm>
            <a:off x="1535845" y="4071666"/>
            <a:ext cx="711200" cy="533400"/>
          </a:xfrm>
          <a:prstGeom prst="flowChartConnector">
            <a:avLst/>
          </a:prstGeom>
          <a:noFill/>
          <a:ln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82531" y="4961026"/>
            <a:ext cx="4509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 &gt;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 &gt;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en-US" sz="4000" dirty="0"/>
              <a:t> </a:t>
            </a:r>
          </a:p>
        </p:txBody>
      </p:sp>
      <p:sp>
        <p:nvSpPr>
          <p:cNvPr id="19" name="Action Button: Home 18">
            <a:hlinkClick r:id="rId4" action="ppaction://hlinksldjump" highlightClick="1"/>
          </p:cNvPr>
          <p:cNvSpPr/>
          <p:nvPr/>
        </p:nvSpPr>
        <p:spPr>
          <a:xfrm>
            <a:off x="230306" y="5521746"/>
            <a:ext cx="1026695" cy="77002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8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2399" y="762000"/>
            <a:ext cx="9149347" cy="9541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tam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PQR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 =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 =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                          </a:t>
            </a:r>
          </a:p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PQ, QR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RP?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1847517" y="3118572"/>
            <a:ext cx="711200" cy="533400"/>
          </a:xfrm>
          <a:prstGeom prst="flowChartConnector">
            <a:avLst/>
          </a:prstGeom>
          <a:noFill/>
          <a:ln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82799" y="2288397"/>
            <a:ext cx="3363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PQ &lt; QR &lt; RP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82797" y="3946096"/>
            <a:ext cx="3363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C. PQ &gt; QR &gt; RP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82797" y="3084340"/>
            <a:ext cx="3363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PQ = QR = RP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82800" y="4729209"/>
            <a:ext cx="3363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D. PQ &lt; QR &gt; RP</a:t>
            </a:r>
          </a:p>
        </p:txBody>
      </p:sp>
      <p:sp>
        <p:nvSpPr>
          <p:cNvPr id="13" name="Action Button: Home 12">
            <a:hlinkClick r:id="rId2" action="ppaction://hlinksldjump" highlightClick="1"/>
          </p:cNvPr>
          <p:cNvSpPr/>
          <p:nvPr/>
        </p:nvSpPr>
        <p:spPr>
          <a:xfrm>
            <a:off x="114101" y="5484185"/>
            <a:ext cx="1026695" cy="77002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6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070100" y="1690724"/>
            <a:ext cx="9601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nl-NL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bài theo SGK và vở ghi.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-Học thuộc: các đặc điểm của tam giác đều, chú ý về kí hiệu các đoạn thẳng bằng nhau, các góc bằng nhau.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Đọc nội dung phần II. Hình vuông.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75186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US" sz="2800">
              <a:solidFill>
                <a:srgbClr val="C55A11"/>
              </a:solidFill>
            </a:endParaRPr>
          </a:p>
        </p:txBody>
      </p:sp>
      <p:pic>
        <p:nvPicPr>
          <p:cNvPr id="1026" name="Picture 0" descr="gach-lat-san-hinh-tam-gi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8" y="1530621"/>
            <a:ext cx="4648489" cy="297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gach-the-op-tuong-hinh-vuong-mau-trang-de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834" y="1530620"/>
            <a:ext cx="3810340" cy="297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 descr="map-gach-luc-giac-bong-op-tu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885" y="1530620"/>
            <a:ext cx="3144115" cy="304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75347" y="655944"/>
            <a:ext cx="9352547" cy="8002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2866" y="5746819"/>
            <a:ext cx="150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51621" y="5746819"/>
            <a:ext cx="1363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49860" y="5746819"/>
            <a:ext cx="1416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0020" y="4748463"/>
            <a:ext cx="3502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09937" y="4720942"/>
            <a:ext cx="3208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47885" y="4748463"/>
            <a:ext cx="3529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4" t="21750" r="5021" b="19834"/>
          <a:stretch/>
        </p:blipFill>
        <p:spPr>
          <a:xfrm>
            <a:off x="1652337" y="882317"/>
            <a:ext cx="8453563" cy="51599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43844" y="1543796"/>
            <a:ext cx="52845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!!3" descr="Wondering | Grappige gezichten, Smiley, Grappige plaatjes">
            <a:extLst>
              <a:ext uri="{FF2B5EF4-FFF2-40B4-BE49-F238E27FC236}">
                <a16:creationId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2" y="1794858"/>
            <a:ext cx="1959275" cy="234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258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480" y="348936"/>
            <a:ext cx="3258005" cy="290553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4346559" y="267836"/>
            <a:ext cx="70336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71E190-FEB2-4337-A955-8F6A819B8B7A}"/>
              </a:ext>
            </a:extLst>
          </p:cNvPr>
          <p:cNvSpPr txBox="1"/>
          <p:nvPr/>
        </p:nvSpPr>
        <p:spPr>
          <a:xfrm>
            <a:off x="61804" y="3320469"/>
            <a:ext cx="4521688" cy="181588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</a:t>
            </a:r>
            <a:endParaRPr lang="en-US" sz="28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8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GV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</a:t>
            </a:r>
            <a:endParaRPr lang="en-US" sz="28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59789" y="5318281"/>
            <a:ext cx="5904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00:01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00:00</a:t>
            </a:r>
          </a:p>
        </p:txBody>
      </p:sp>
      <p:pic>
        <p:nvPicPr>
          <p:cNvPr id="1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894" y="1759298"/>
            <a:ext cx="4955177" cy="299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434" y="43114"/>
            <a:ext cx="2175650" cy="194027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771E190-FEB2-4337-A955-8F6A819B8B7A}"/>
              </a:ext>
            </a:extLst>
          </p:cNvPr>
          <p:cNvSpPr txBox="1"/>
          <p:nvPr/>
        </p:nvSpPr>
        <p:spPr>
          <a:xfrm>
            <a:off x="292298" y="2219516"/>
            <a:ext cx="2622608" cy="7078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HS, </a:t>
            </a:r>
            <a:r>
              <a:rPr lang="en-US" sz="20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0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0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7339" y="49378"/>
            <a:ext cx="8425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24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D42EA4B8-7472-40A8-A81B-5ABE1CF440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439" y="3322527"/>
            <a:ext cx="1647729" cy="92684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055440" y="2060522"/>
            <a:ext cx="5165665" cy="1916858"/>
            <a:chOff x="3734496" y="1527383"/>
            <a:chExt cx="5636801" cy="2200553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4496" y="1527383"/>
              <a:ext cx="5636801" cy="2200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5736993" y="2627659"/>
              <a:ext cx="145628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146574" y="4792780"/>
            <a:ext cx="5095735" cy="2115502"/>
            <a:chOff x="4370787" y="4391978"/>
            <a:chExt cx="5095735" cy="2115502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0787" y="4391978"/>
              <a:ext cx="5095735" cy="2115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6151847" y="5425627"/>
              <a:ext cx="145628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3042853" y="3821960"/>
            <a:ext cx="83902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Gấp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ABC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BC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BA,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đỉnh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đỉnh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A. So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BC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BA;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BCA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BAC.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77388" y="880375"/>
            <a:ext cx="7671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Gấp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ABC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AB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AC,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đỉnh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đỉnh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C. So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AB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AC;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ABC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ACB.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825" y="884596"/>
            <a:ext cx="1040130" cy="56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60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21467" y="2456795"/>
            <a:ext cx="10854989" cy="397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:……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………………………………………………………………………........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AB, BC, CA ……………….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 …………….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276781"/>
            <a:ext cx="5165665" cy="1916858"/>
            <a:chOff x="3734496" y="1527383"/>
            <a:chExt cx="5636801" cy="2200553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4496" y="1527383"/>
              <a:ext cx="5636801" cy="2200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5736993" y="2627659"/>
              <a:ext cx="145628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786051" y="99749"/>
            <a:ext cx="5095735" cy="2115502"/>
            <a:chOff x="4370787" y="4391978"/>
            <a:chExt cx="5095735" cy="2115502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0787" y="4391978"/>
              <a:ext cx="5095735" cy="2115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6151847" y="5425627"/>
              <a:ext cx="145628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1835124" y="4134177"/>
            <a:ext cx="8063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88379" y="5403273"/>
            <a:ext cx="2310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49039" y="5811559"/>
            <a:ext cx="2310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104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95" y="0"/>
            <a:ext cx="2857500" cy="257175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4136267" y="464877"/>
            <a:ext cx="6964135" cy="18158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 = BC = CA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B, C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8264" y="3561996"/>
            <a:ext cx="3429000" cy="342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4715" y="4065634"/>
            <a:ext cx="5373014" cy="2677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tam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hay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259" y="2476678"/>
            <a:ext cx="2781910" cy="250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" y="144543"/>
            <a:ext cx="2521284" cy="20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229" y="653125"/>
            <a:ext cx="5712854" cy="303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038" y="3619500"/>
            <a:ext cx="5694090" cy="307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1994"/>
            <a:ext cx="5317852" cy="27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354702" y="175116"/>
            <a:ext cx="7016928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3cm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676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36195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6201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846835" y="877247"/>
            <a:ext cx="9542641" cy="954107"/>
          </a:xfrm>
          <a:prstGeom prst="rect">
            <a:avLst/>
          </a:prstGeom>
          <a:noFill/>
          <a:ln>
            <a:solidFill>
              <a:srgbClr val="15142A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EGH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4cm</a:t>
            </a:r>
          </a:p>
        </p:txBody>
      </p:sp>
      <p:pic>
        <p:nvPicPr>
          <p:cNvPr id="32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EAC0E1E-50D5-48F7-8449-EF3C31CD2512}"/>
              </a:ext>
            </a:extLst>
          </p:cNvPr>
          <p:cNvSpPr txBox="1"/>
          <p:nvPr/>
        </p:nvSpPr>
        <p:spPr>
          <a:xfrm>
            <a:off x="369996" y="5380672"/>
            <a:ext cx="3129950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  <ds:schemaRef ds:uri="http://purl.org/dc/terms/"/>
    <ds:schemaRef ds:uri="16c05727-aa75-4e4a-9b5f-8a80a1165891"/>
    <ds:schemaRef ds:uri="71af3243-3dd4-4a8d-8c0d-dd76da1f02a5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999</TotalTime>
  <Words>867</Words>
  <Application>Microsoft Office PowerPoint</Application>
  <PresentationFormat>Widescreen</PresentationFormat>
  <Paragraphs>204</Paragraphs>
  <Slides>15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Time new roman</vt:lpstr>
      <vt:lpstr>Times New Roman</vt:lpstr>
      <vt:lpstr>Office Theme</vt:lpstr>
      <vt:lpstr>Equation</vt:lpstr>
      <vt:lpstr>Bài 1: TAM GIÁC ĐỀU, HÌNH VUÔNG, LỤC GIÁC ĐỀU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thevien</cp:lastModifiedBy>
  <cp:revision>56</cp:revision>
  <dcterms:created xsi:type="dcterms:W3CDTF">2021-06-07T13:44:30Z</dcterms:created>
  <dcterms:modified xsi:type="dcterms:W3CDTF">2023-09-11T23:12:29Z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