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media/audio4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25"/>
  </p:notesMasterIdLst>
  <p:handoutMasterIdLst>
    <p:handoutMasterId r:id="rId26"/>
  </p:handoutMasterIdLst>
  <p:sldIdLst>
    <p:sldId id="256" r:id="rId4"/>
    <p:sldId id="12546" r:id="rId5"/>
    <p:sldId id="12568" r:id="rId6"/>
    <p:sldId id="12572" r:id="rId7"/>
    <p:sldId id="12570" r:id="rId8"/>
    <p:sldId id="12548" r:id="rId9"/>
    <p:sldId id="12573" r:id="rId10"/>
    <p:sldId id="12574" r:id="rId11"/>
    <p:sldId id="12577" r:id="rId12"/>
    <p:sldId id="12590" r:id="rId13"/>
    <p:sldId id="12576" r:id="rId14"/>
    <p:sldId id="12589" r:id="rId15"/>
    <p:sldId id="365" r:id="rId16"/>
    <p:sldId id="12579" r:id="rId17"/>
    <p:sldId id="12581" r:id="rId18"/>
    <p:sldId id="12586" r:id="rId19"/>
    <p:sldId id="12584" r:id="rId20"/>
    <p:sldId id="12591" r:id="rId21"/>
    <p:sldId id="12592" r:id="rId22"/>
    <p:sldId id="12522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7409" autoAdjust="0"/>
  </p:normalViewPr>
  <p:slideViewPr>
    <p:cSldViewPr snapToGrid="0">
      <p:cViewPr varScale="1">
        <p:scale>
          <a:sx n="72" d="100"/>
          <a:sy n="72" d="100"/>
        </p:scale>
        <p:origin x="1027" y="58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11-17T00:37:49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28467 7885 0,'0'29'312,"-28"-29"-296,28 28-16,-28 0 16,28 1-16,0-1 15,-29-28 1,1 0-16,28 28 16,0 0-16,-28-28 0,28 29 15,-28-1 1,-1 28-1,1-56-15,28 29 16,-28-1-16,28 0 16,-28-28-16,28 57 15,-29-29-15,1 0 16,28 29-16,-28-57 31,28 28-31,-29 0 16,29 1-16,-28-1 15,28 0 1,-28 0 0,0-28-16,28 29 15,0-1 1,-29 0-16,1 0 16,28 1 15,-28-29-31,0 28 15,28 0-15,0 0 16,-29-28 0,29 29-16,-28-29 15,28 28 1,-28 0-16,28 0 16,0 1 15,0-1-16,-29-28-15</inkml:trace>
  <inkml:trace contextRef="#ctx0" brushRef="#br0" timeOffset="2332.57">28439 8083 0,'0'29'406,"28"-29"-390,-28 28-16,28-28 15,-28 28-15,0 0 16,0 1 15,0-1-15,29 0 0,-29 0-16,0 1 15,0-1 1,0 0-1,28 0-15,0-28 0,-28 57 16,0 0 0,0-29-1,0 0-15,0 0 16,29 1-16,-29-1 16,0 0-16,0 0 15,0 1-15,0-1 16,0 0-16,28 0 15,-28 1 1,0-1-16,0 0 16,28-28-16,-28 28 0,28 1 15,-28-1 1,0 0 0,0 1 15,0-1-16,0 0 1,0 0 0,29-28 46,-29 29-62,0-1 16,0 0 78,28-28-48</inkml:trace>
  <inkml:trace contextRef="#ctx0" brushRef="#br0" timeOffset="4542">28156 8564 0,'29'0'656,"-1"0"-656,0 0 16,0 0-1,1 0 1,-1 0 0,0 0-16,0 0 15,1 0 1,-1 0 0,0 0-1,0 0 16,1 0 16,-1 0 0,0 0-16,1 28 16,-29 0-31</inkml:trace>
  <inkml:trace contextRef="#ctx0" brushRef="#br0" timeOffset="7969.89">28948 8649 0,'28'0'250,"0"-29"-234,-28 1-16,29 28 15,-29-28-15,0 0 47,0-1-31,0 1-16,0 0 31,0-1-31,0 1 31,0 0-31,0 0 32,0-1-1,0 1 0,28 0-31,-28 0 31,28-1-15,-28 1 0,28 0-1,-28 0 1,0-1-1,0 1 17,0 0-17,0 0 17,-28 28 14,28-29-46,-28 29 32,0 0-17,-1 0 17,1 0-32,0 0 15,0 0 1,-1 0-1,1 0-15,0 0 16,-1 0 0,1 0-1,0 0 1,0 0 0,-1 0 15,1 0-16,0 0 1,28 29 78,0-1-63,0 0-15,0 0-1,0 1 1,0-1 0,0 0-1,0 0 1,0 1-16,0-1 31,0 0-31,28-28 16,-28 28-1,0 1-15,0-1 0,0 0 32,0 29-17,28-57 1,-28 28-16,0 0 15,0 1 1,29-1 0,-29 0-1,0 0-15,28 1 16,-28-1 0,0 0 15,0 29 0,28-57-15,-28 28-16,0 0 31,0 0-15,0 1-16,28-29 15,-28 28-15,0 0 31,0 0-15,0 1-16,29-1 16,-29 0-1,28 1-15,-28-1 32,0 0-32,28-28 15,-28 28 1,0 1-16,0-1 47,29 0-32,-29 0 17,0 1-32,28-29 31,-28 28-16,28 0 17,-28 0-1,28 1 0,1-29 0,-29 28-15,28-28 15,0 0-31,-28 28 16,28-28 0,1 0 15,-1 0-16,0 0 1,0 0 0,1 0 15,-1 0 0,0 0-31,1 0 31,-1 0 1,28 0-17,-56-28-15,57 0 16,-29-1-16,0 29 0,1-28 16,27 0-1,-27 0-15,-1 28 16,0-29-1,0 1-15,1 28 16,-29-28-16,28 28 16,-28-28-1,28 28 1,0-29 0</inkml:trace>
  <inkml:trace contextRef="#ctx0" brushRef="#br0" timeOffset="10175.62">29937 8422 0,'28'0'219,"29"0"-203,-29 0-16,1 0 15,-1 0-15,0 0 16,0 0 0,1 0-1,-1 0 1,0 0 0,-28 29-1,28-29 1,1 0 15,-29 28-31,28-28 31,-28 28-15,28-28 15,-28 29-15,29-29-1,-1 0 64,0 0-33,0 0-14,1 0-1,-1 0-15,-28 28-1,28-28 1,0 0 15</inkml:trace>
  <inkml:trace contextRef="#ctx0" brushRef="#br0" timeOffset="12223.46">29909 8931 0,'28'0'266,"0"0"-250,1 0-1,-1 0 1,0 0-16,1 0 16,-1 0-16,0 0 31,0 0-31,1 0 31,-1 0-31,0 0 16,0 0 15,1 0-15,-1 0-1,0 0 1,1 0 15,-1 0 0,0 0-15,0 0 31,1 0 0,-29 28 15</inkml:trace>
  <inkml:trace contextRef="#ctx0" brushRef="#br0" timeOffset="15470.01">31520 8083 0,'0'29'328,"0"-1"-328,0 0 16,0 29-1,0-29-15,-28 0 16,28 0-16,-28 1 16,0-1-16,-1 0 15,-27 0 1,56 1-16,-29-1 16,1 0-1,0 1 1,0-1-1,-1 0 17,29 0-17,-28-28-15,28 29 32,-28-29-1,28 28 0,0 0-15,0 0 77,-28 1 486,-1-1-564,29 0-15,-28-28 16,0 28-16,28 1 0,-29-29 15,1 28 1,0 0 0,0-28-16,28 28 15,-29 1 17,1-29-17,28 28-15,-28 0 47,0-28-16,28 29-15,-29-1 0,1-28-1,28 28-15,-28 0 31,0-28-15,28 29 0,-29-1-16,1-28 47,56 0 31,1 0-63,-1-28 1,0 28-16,0 0 16,29-29-16,-1 1 15,-27 28-15,-1 0 0,57-28 16,0 0-16,-1-1 15,-27 29-15,-1 0 16,1 0-16,-29-28 16,29 0-16,-29 28 0,29 0 15,-1 0-15,-28 0 16,29 0 0,-29 0-1,0 0 1,29 0 15,-29 0-15,1 0 15,-1 0-15,0 0-1,0 0 32,1 0-16</inkml:trace>
  <inkml:trace contextRef="#ctx0" brushRef="#br0" timeOffset="17628.5">31973 8168 0,'113'0'234,"-28"0"-218,-29 28-16,1-28 15,-29 0-15,28 29 0,-27-29 16,-29 28-16,28-28 16,0 0-1,0 0 1,-28 28-16,29-28 15,-1 0 1,-28 28 0,28-28 15,-28 29-15,29-1-1,-1 0 48,0-28-48,-28 28 17,0 1 14,0-1 1,-28 0-31,0 1 15,-1-29-31,1 56 16,0-56-1,28 28-15,-29-28 16,29 29-16,-28-29 16,0 28-16,28 0 15,-28 0-15,-29 1 0,29-1 16,-29 28-16,29 29 16,-28-85-16,27 85 0,-27-28 15,27-29-15,1 28 16,0-27-1,0-1-15,28 0 0,0 0 16,-29-28-16,1 29 16,0-29-1,28 28-15,0 0 16,-28 0 0,28 1-1,-29-29-15,1 28 16,28 0-1,0 1 1,-28-29 0,28 28 15,-29-28-31,29 28 31</inkml:trace>
  <inkml:trace contextRef="#ctx0" brushRef="#br0" timeOffset="19378.83">32001 8762 0,'28'0'218,"0"0"-218,1 0 16,-1 0-16,0 0 0,1 0 16,-1 0-1,0 0 1,0 0-16,1 0 15,-1 0 1,0 0 0,0 0-1,1 0 1,-1 0 0,28 0-1,-27 0 16,-1 0-31,0 0 16,1 0 0</inkml:trace>
  <inkml:trace contextRef="#ctx0" brushRef="#br0" timeOffset="22682.19">30842 8253 0,'28'0'484,"0"0"-421,1 0-32,-29-28 94,28 28-94,-28-29-15,0 1 15,28 28-31,0 0 31,-28-28-15,29 0 15,-1 28-15,-28-29 31,28 1-32,1 0 32,-1 0 16,0 28-48,0 0 1,1 0 31,-1 0-16,0 0 0,-28 28 94,28-28-93,-28 28-1,29 0-15,-1 1 30,0-29-14,1 0 15,-1 0 46,-28 28-77,28-28 0,0 0 15,-28 28 0,29-28-15,-29 28 31,0 1 31,0-1-16</inkml:trace>
  <inkml:trace contextRef="#ctx0" brushRef="#br0" timeOffset="26485.38">28382 11051 0,'-28'0'453,"0"0"-453,0 28 16,-1-28-16,1 0 16,28 29-16,-28-1 15,0-28 1,28 28-1,-29-28-15,1 0 0,0 0 32,28 57-32,-29-57 0,1 0 15,0 28 1,-29 0 15,57 0-15,-28-28-16,0 0 15,0 0 17,28 29-32,-29-29 15,29 28 17,-28-28-17,28 28 16,-28-28-15,28 28 15,0-56 63,28 28-31,-28 28-63,28-28 15,1 29 1,-1-29-1,-28 28-15,28-28 0,0 28 16,1 1 0,-1-29-16,-28 28 15,28-28-15,0 0 0,-28 28 16,57 0-16,-29-28 16,29 29-1,-1-29-15,-27 28 0,27-28 16,1 0-16,-29 28 15,0-28 1,0 0-16,1 0 16,-1 0-1,0 28-15,1-28 16,-1 0 0,0 0 15,0 0-31,1 29 31,-1-29 16,0 0-16,-28 28 16,28-28-47,1 0 31,-29 28-15,28-28 0,-28 28-1,28-28 16,-28 29-31,29-29 16,-29 28 0,0 0-1,28-28 1,-28 28 0,0 1 15,0-1-31,0 0 31,0 1-15,0-1 31,0 0-47,0 0 31,0 1 16,0-1-32,-28-28 1,28 28 0,-29-28-1,29 28 1,0 1 15,-28-29-15,28 28-1,-28-28-15,28 28 16,-29-28-16,1 0 31,28 28-31,-28-28 0,0 0 16,-1 29 15,1-29-31,0 0 16,0 0-1,-1 28-15,1-28 16,0 0 0,-1 0-1,1 0-15,0 0 0,0 0 31,-1 0-15,1 0-16,0 0 16,0 0-1,-1 0-15,1 0 16,0 0 0,0 0-16,-1 0 15,1 0-15,0 0 16,-1-28-1,1 28 1,0 0 0,28-29-1,-28 29 1,-1 0 0,29-28-16,0 0 15,-28 28-15,28-28 31,-28-1 1,28 1-1,0 0 0</inkml:trace>
  <inkml:trace contextRef="#ctx0" brushRef="#br0" timeOffset="30385.6">29739 11560 0,'57'0'625,"-29"0"-610,0 0 1,1 0-1,-1 0-15,0 0 16,0 0-16,1 0 16,-1 0-1,0 0 1,1 0 0,-1 0-16,0 0 31,0 0 0,1 0-31,-1 0 31,0 0-15,0 0 0,1 0-1,-1 0 1,0 0 15,1 0-15,-1 0 15,0 0-15,0 0 15,1 0 31</inkml:trace>
  <inkml:trace contextRef="#ctx0" brushRef="#br0" timeOffset="32761.93">29796 12379 0,'28'0'344,"0"0"-328,1 0-1,-1 0-15,0 0 32,0 0-17,29 0 1,-29 0-1,29 0 17,-29 0-17,0 0 1,1 0 0,-1 0 15,0 0-16,0 0 1,1 0 0,-1 0-1,0 0 1,1 0 31,-1 0-16,0 0 0,-28 29-15</inkml:trace>
  <inkml:trace contextRef="#ctx0" brushRef="#br0" timeOffset="36895.12">31068 11023 0,'85'0'266,"28"-28"-251,28-29-15,1 57 0,-58 0 16,29-28-16,-56 28 16,0 0-16,-29 0 15,0 0-15,0 0 0,1 0 16,-1 0-1,0 0 1,-28 28 0,0 0-1,0 1 32,0-1-31,0 0-1,0 0 1,0 1 0,0-1 15,0 0-31,0 0 16,0 1-1,0-1 16,-28-28-31,28 28 0,0 0 16,-57 1-16,57 27 16,-56-56-16,56 28 15,-57 1-15,57-1 16,-28 0-16,0 1 16,-1-29-16,29 28 15,-28-28-15,0 28 0,0 0 16,-1-28-16,1 0 15,0 29-15,0-29 16,28 28-16,-29-28 0,1 28 16,0 0-1,0-28 1,-1 29 0,1-29-1,0 0-15,28 28 16,-29-28-16,1 0 15,0 28 1,0-28 0,28 28-16,-29-28 15,1 0-15,0 0 32,0 0-1,28-28 47,0 0-62,56 0-1,-56-1 1,28 1-16,1 28 15,-29-28-15,28 28 16,0-28-16,0 28 16,29 0-16,-29-29 15,1 29-15,55-28 16,-55 28-16,27 0 16,-28 0-16,1 0 15,-1 0-15,0 0 16,0 0-1,1 0 1,-1 0-16,0 0 31,1 0-15,-1 0 0,0 0 15,-28 28-16,28 1 32,-28-1-15,0 0 14,0 0-14,0 1-1,0-1-31,0 0 31,0 0-15,0 1-1,0-1 1,0 0-16,0 0 16,0 1-1,0-1 17,0 0-17,0 1-15,0-1 31,0 0-31,0 0 16,-28-28 0,28 29-16,0-1 15,-28 0-15,28 0 32,-28-28-32,-1 29 15,29-1-15,0 0 16,-28-28-1,28 28 1,0 1-16,-28-29 0,28 28 16,-29-28-1,29 28-15,0 1 16,-28-29 0,28 28-16,-28-28 0,28 28 15,-28-28 1,28 28-1,-29-28-15,1 0 16,28 29 0,-28-1-16,0-28 15,28 28 1,-29-28-16,1 0 16,0 28-1,0-28 16,28 29-15,-29-29 0,1 0-16,28 28 15,-28-28 1,-1 0 31,1 0-16,0 0-15,0-28-1,-1-1 17,29 1-1,-28 28-16,28-28 1,0 0 0,0-1 15,0 1 31,0 0-15</inkml:trace>
  <inkml:trace contextRef="#ctx0" brushRef="#br0" timeOffset="40292.96">32453 11475 0,'28'0'313,"29"0"-297,-29 0-16,1 0 15,-1-28-15,0 28 16,0 0-16,1 0 15,-1 0 1,0 0-16,0 0 16,1 0-1,-1 0 1,0 0 0,1 28-1,-1-28 1,-28 28-16,28-28 15,-28 29 1,28-29-16,-28 28 16,0 0-1,29-28 1,-29 28 0,28-28-16,-28 29 15,0-1 32,0 0-47,0 0 31,0 1 16,0-1-31,0 0-1,0 0 17,0 1-32,0-1 15,0 0 1,0 0 0,0 29-1,0-29 1,0 1-16,0-1 15,0 0 1,-28 0-16,28 1 16,0-1-16,-29-28 15,29 28-15,-28 0 0,28 1 16,-28-29 0,28 28-1,-28 0 1,28 0-16,-29 1 15,1-29-15,28 28 0,-28 0 16,28 1-16,-29-1 16,1-28-16,0 28 15,0 29-15,-1-57 0,-27 56 16,-1-28-16,57 1 16,-28-29-16,0 28 15,-1 0 1,1-28-16,28 28 0,-28-28 0,0 57 31,-1-57-15,1 28-16,0 0 0,-29 1 15,29 27 1,-28-56 0,27 0-16,1 57 15,0-57-15,-1 0 16,1 56-16,0-56 0,0 29 31,-1-29-31,29 28 16,-28 0-16,0-28 15,0 0 32,56 0 31,0-28-62,0 28 0,1-28-1,-1 28-15,0 0 0,57-57 16,56 1-16,57-1 15,28 0-15,-84 1 16,-57 56-16,-29-28 16,1-1-16,-29 29 15,0 0-15,0 0 0,1 0 32,-1 0-17,0 0 16,0 0-31,1 0 32,-1 0-17,0 0 17,1 0-32,-1 0 46,0 0-30,0 0 31,1 0-47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644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gif"/><Relationship Id="rId3" Type="http://schemas.openxmlformats.org/officeDocument/2006/relationships/audio" Target="../media/media2.WAV"/><Relationship Id="rId7" Type="http://schemas.openxmlformats.org/officeDocument/2006/relationships/audio" Target="../media/audio1.wav"/><Relationship Id="rId12" Type="http://schemas.openxmlformats.org/officeDocument/2006/relationships/image" Target="../media/image21.gif"/><Relationship Id="rId17" Type="http://schemas.openxmlformats.org/officeDocument/2006/relationships/image" Target="../media/image26.png"/><Relationship Id="rId2" Type="http://schemas.microsoft.com/office/2007/relationships/media" Target="../media/media2.WAV"/><Relationship Id="rId16" Type="http://schemas.openxmlformats.org/officeDocument/2006/relationships/image" Target="../media/image25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20.gif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4.gif"/><Relationship Id="rId10" Type="http://schemas.openxmlformats.org/officeDocument/2006/relationships/image" Target="../media/image19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30.gif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30.gif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30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customXml" Target="../ink/ink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5.wav"/><Relationship Id="rId11" Type="http://schemas.openxmlformats.org/officeDocument/2006/relationships/image" Target="../media/image30.gif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392528"/>
              </p:ext>
            </p:extLst>
          </p:nvPr>
        </p:nvGraphicFramePr>
        <p:xfrm>
          <a:off x="3254578" y="3216603"/>
          <a:ext cx="3741939" cy="866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68500" imgH="457200" progId="Equation.DSMT4">
                  <p:embed/>
                </p:oleObj>
              </mc:Choice>
              <mc:Fallback>
                <p:oleObj r:id="rId3" imgW="196850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2D2AEA6-D83E-45B9-9761-51E8971827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578" y="3216603"/>
                        <a:ext cx="3741939" cy="866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002399"/>
              </p:ext>
            </p:extLst>
          </p:nvPr>
        </p:nvGraphicFramePr>
        <p:xfrm>
          <a:off x="1860817" y="5677913"/>
          <a:ext cx="8952496" cy="83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673600" imgH="495300" progId="Equation.DSMT4">
                  <p:embed/>
                </p:oleObj>
              </mc:Choice>
              <mc:Fallback>
                <p:oleObj r:id="rId5" imgW="4673600" imgH="4953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BCF42F4-D98F-45A4-A0BB-6C413A21B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817" y="5677913"/>
                        <a:ext cx="8952496" cy="839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681" y="642441"/>
            <a:ext cx="103972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 Nung 10 gam calcium carbonate(CaCO</a:t>
            </a:r>
            <a:r>
              <a:rPr kumimoji="0" lang="en-US" altLang="en-US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carbondioxide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(CO</a:t>
            </a:r>
            <a:r>
              <a:rPr kumimoji="0" lang="en-US" altLang="en-US" sz="28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916" y="4011835"/>
            <a:ext cx="8652817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1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89FE5-68AE-44C0-B7DD-32724C3D7409}"/>
              </a:ext>
            </a:extLst>
          </p:cNvPr>
          <p:cNvSpPr/>
          <p:nvPr/>
        </p:nvSpPr>
        <p:spPr>
          <a:xfrm>
            <a:off x="3200091" y="2196823"/>
            <a:ext cx="4049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800" i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800" i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4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35" y="1212619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A1B6B-F1F0-4F69-A8D8-160CD9F60BE5}"/>
              </a:ext>
            </a:extLst>
          </p:cNvPr>
          <p:cNvSpPr/>
          <p:nvPr/>
        </p:nvSpPr>
        <p:spPr>
          <a:xfrm>
            <a:off x="1915886" y="1453253"/>
            <a:ext cx="9078685" cy="1110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 suất phản ứng được tính theo công thức: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C20380-C8B6-0A65-9EE7-F5BD969AEC5B}"/>
                  </a:ext>
                </a:extLst>
              </p:cNvPr>
              <p:cNvSpPr/>
              <p:nvPr/>
            </p:nvSpPr>
            <p:spPr>
              <a:xfrm>
                <a:off x="3950365" y="2249231"/>
                <a:ext cx="4640739" cy="948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ượ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ự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ế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ư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ý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𝑡h𝑢𝑦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C20380-C8B6-0A65-9EE7-F5BD969AE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65" y="2249231"/>
                <a:ext cx="4640739" cy="948016"/>
              </a:xfrm>
              <a:prstGeom prst="rect">
                <a:avLst/>
              </a:prstGeom>
              <a:blipFill>
                <a:blip r:embed="rId3"/>
                <a:stretch>
                  <a:fillRect l="-3285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6" action="ppaction://hlinksldjump" tooltip="Nhấn Enter">
              <a:snd r:embed="rId7" name="push.wav"/>
            </a:hlinkClick>
            <a:extLst>
              <a:ext uri="{FF2B5EF4-FFF2-40B4-BE49-F238E27FC236}">
                <a16:creationId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473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VẬN DỤNG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id="{0961930B-95A3-40EE-8B45-BD01EDB7ABDD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051" y="1037873"/>
            <a:ext cx="9708242" cy="171741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0.1 mol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+ 6HCl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+ 3H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877287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0,1 mol.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31830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9607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30337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31464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891700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0,2 mol.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1736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9513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0243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1370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892748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0.3 mol.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1642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9419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0149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1276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929195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0,4 mol.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61548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9325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60055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61182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0,25 mol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H=80%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" action="ppaction://noaction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Ca=40; C=12; O=16)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541" y="1424169"/>
            <a:ext cx="1481572" cy="522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8" y="-16923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1673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1673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6435" y="51706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1673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29298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95960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1673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1673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6435" y="518492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1673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1673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1673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1673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72148" y="518016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1673" y="519921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57861" y="52087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10363200" y="2737246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" action="ppaction://noaction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600" y="6243638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690019" y="2737246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19" y="2737246"/>
                <a:ext cx="6794499" cy="3566874"/>
              </a:xfrm>
              <a:prstGeom prst="rect">
                <a:avLst/>
              </a:prstGeom>
              <a:blipFill>
                <a:blip r:embed="rId7"/>
                <a:stretch>
                  <a:fillRect l="-2242" t="-2393" r="-1076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" action="ppaction://noaction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142259-3944-7C90-53D4-83FD30E46D7A}"/>
                  </a:ext>
                </a:extLst>
              </p14:cNvPr>
              <p14:cNvContentPartPr/>
              <p14:nvPr/>
            </p14:nvContentPartPr>
            <p14:xfrm>
              <a:off x="9993600" y="2838600"/>
              <a:ext cx="2046240" cy="191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142259-3944-7C90-53D4-83FD30E46D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84240" y="2829240"/>
                <a:ext cx="2064960" cy="1932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8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51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319794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57527" y="1945500"/>
            <a:ext cx="5270344" cy="3579914"/>
            <a:chOff x="6338659" y="3726694"/>
            <a:chExt cx="5270344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5270344" cy="886424"/>
              <a:chOff x="4442370" y="2728106"/>
              <a:chExt cx="5270344" cy="88642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4448654" cy="151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32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32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624022" y="2797502"/>
                  <a:ext cx="358862" cy="149521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3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413650" y="3362529"/>
                <a:ext cx="3764172" cy="252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32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32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43" name="Freeform 105"/>
            <p:cNvSpPr/>
            <p:nvPr/>
          </p:nvSpPr>
          <p:spPr bwMode="auto">
            <a:xfrm>
              <a:off x="6638368" y="5164394"/>
              <a:ext cx="105018" cy="105018"/>
            </a:xfrm>
            <a:custGeom>
              <a:avLst/>
              <a:gdLst/>
              <a:ahLst/>
              <a:cxnLst>
                <a:cxn ang="0">
                  <a:pos x="255" y="58"/>
                </a:cxn>
                <a:cxn ang="0">
                  <a:pos x="257" y="53"/>
                </a:cxn>
                <a:cxn ang="0">
                  <a:pos x="262" y="38"/>
                </a:cxn>
                <a:cxn ang="0">
                  <a:pos x="257" y="24"/>
                </a:cxn>
                <a:cxn ang="0">
                  <a:pos x="244" y="9"/>
                </a:cxn>
                <a:cxn ang="0">
                  <a:pos x="241" y="5"/>
                </a:cxn>
                <a:cxn ang="0">
                  <a:pos x="224" y="0"/>
                </a:cxn>
                <a:cxn ang="0">
                  <a:pos x="210" y="5"/>
                </a:cxn>
                <a:cxn ang="0">
                  <a:pos x="132" y="82"/>
                </a:cxn>
                <a:cxn ang="0">
                  <a:pos x="58" y="9"/>
                </a:cxn>
                <a:cxn ang="0">
                  <a:pos x="49" y="2"/>
                </a:cxn>
                <a:cxn ang="0">
                  <a:pos x="27" y="2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3" y="27"/>
                </a:cxn>
                <a:cxn ang="0">
                  <a:pos x="3" y="49"/>
                </a:cxn>
                <a:cxn ang="0">
                  <a:pos x="9" y="58"/>
                </a:cxn>
                <a:cxn ang="0">
                  <a:pos x="9" y="205"/>
                </a:cxn>
                <a:cxn ang="0">
                  <a:pos x="5" y="210"/>
                </a:cxn>
                <a:cxn ang="0">
                  <a:pos x="0" y="225"/>
                </a:cxn>
                <a:cxn ang="0">
                  <a:pos x="5" y="241"/>
                </a:cxn>
                <a:cxn ang="0">
                  <a:pos x="18" y="254"/>
                </a:cxn>
                <a:cxn ang="0">
                  <a:pos x="23" y="257"/>
                </a:cxn>
                <a:cxn ang="0">
                  <a:pos x="38" y="263"/>
                </a:cxn>
                <a:cxn ang="0">
                  <a:pos x="54" y="257"/>
                </a:cxn>
                <a:cxn ang="0">
                  <a:pos x="132" y="181"/>
                </a:cxn>
                <a:cxn ang="0">
                  <a:pos x="204" y="254"/>
                </a:cxn>
                <a:cxn ang="0">
                  <a:pos x="214" y="261"/>
                </a:cxn>
                <a:cxn ang="0">
                  <a:pos x="235" y="261"/>
                </a:cxn>
                <a:cxn ang="0">
                  <a:pos x="244" y="254"/>
                </a:cxn>
                <a:cxn ang="0">
                  <a:pos x="255" y="245"/>
                </a:cxn>
                <a:cxn ang="0">
                  <a:pos x="261" y="236"/>
                </a:cxn>
                <a:cxn ang="0">
                  <a:pos x="261" y="214"/>
                </a:cxn>
                <a:cxn ang="0">
                  <a:pos x="255" y="205"/>
                </a:cxn>
              </a:cxnLst>
              <a:rect l="0" t="0" r="r" b="b"/>
              <a:pathLst>
                <a:path w="262" h="263">
                  <a:moveTo>
                    <a:pt x="181" y="132"/>
                  </a:moveTo>
                  <a:lnTo>
                    <a:pt x="255" y="58"/>
                  </a:lnTo>
                  <a:lnTo>
                    <a:pt x="255" y="58"/>
                  </a:lnTo>
                  <a:lnTo>
                    <a:pt x="257" y="53"/>
                  </a:lnTo>
                  <a:lnTo>
                    <a:pt x="261" y="49"/>
                  </a:lnTo>
                  <a:lnTo>
                    <a:pt x="262" y="38"/>
                  </a:lnTo>
                  <a:lnTo>
                    <a:pt x="261" y="27"/>
                  </a:lnTo>
                  <a:lnTo>
                    <a:pt x="257" y="24"/>
                  </a:lnTo>
                  <a:lnTo>
                    <a:pt x="255" y="18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1" y="5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4" y="2"/>
                  </a:lnTo>
                  <a:lnTo>
                    <a:pt x="210" y="5"/>
                  </a:lnTo>
                  <a:lnTo>
                    <a:pt x="204" y="9"/>
                  </a:lnTo>
                  <a:lnTo>
                    <a:pt x="132" y="82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83" y="13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5" y="210"/>
                  </a:lnTo>
                  <a:lnTo>
                    <a:pt x="3" y="214"/>
                  </a:lnTo>
                  <a:lnTo>
                    <a:pt x="0" y="225"/>
                  </a:lnTo>
                  <a:lnTo>
                    <a:pt x="3" y="236"/>
                  </a:lnTo>
                  <a:lnTo>
                    <a:pt x="5" y="241"/>
                  </a:lnTo>
                  <a:lnTo>
                    <a:pt x="9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3" y="257"/>
                  </a:lnTo>
                  <a:lnTo>
                    <a:pt x="27" y="261"/>
                  </a:lnTo>
                  <a:lnTo>
                    <a:pt x="38" y="263"/>
                  </a:lnTo>
                  <a:lnTo>
                    <a:pt x="49" y="261"/>
                  </a:lnTo>
                  <a:lnTo>
                    <a:pt x="54" y="257"/>
                  </a:lnTo>
                  <a:lnTo>
                    <a:pt x="58" y="254"/>
                  </a:lnTo>
                  <a:lnTo>
                    <a:pt x="132" y="181"/>
                  </a:lnTo>
                  <a:lnTo>
                    <a:pt x="204" y="254"/>
                  </a:lnTo>
                  <a:lnTo>
                    <a:pt x="204" y="254"/>
                  </a:lnTo>
                  <a:lnTo>
                    <a:pt x="210" y="257"/>
                  </a:lnTo>
                  <a:lnTo>
                    <a:pt x="214" y="261"/>
                  </a:lnTo>
                  <a:lnTo>
                    <a:pt x="224" y="263"/>
                  </a:lnTo>
                  <a:lnTo>
                    <a:pt x="235" y="261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7" y="241"/>
                  </a:lnTo>
                  <a:lnTo>
                    <a:pt x="261" y="236"/>
                  </a:lnTo>
                  <a:lnTo>
                    <a:pt x="262" y="225"/>
                  </a:lnTo>
                  <a:lnTo>
                    <a:pt x="261" y="214"/>
                  </a:lnTo>
                  <a:lnTo>
                    <a:pt x="257" y="210"/>
                  </a:lnTo>
                  <a:lnTo>
                    <a:pt x="255" y="205"/>
                  </a:lnTo>
                  <a:lnTo>
                    <a:pt x="181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418938" y="4347366"/>
              <a:ext cx="622418" cy="265752"/>
              <a:chOff x="4522649" y="3348778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522649" y="3348778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2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422128"/>
                <a:ext cx="264019" cy="125841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4016774" y="501784"/>
            <a:ext cx="496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 b="1" dirty="0">
                <a:solidFill>
                  <a:srgbClr val="C00000"/>
                </a:solidFill>
                <a:latin typeface="+mj-lt"/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3600" b="1" dirty="0">
              <a:solidFill>
                <a:srgbClr val="C00000"/>
              </a:solidFill>
              <a:latin typeface="+mj-lt"/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bao nhiêu mol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81B47D-9931-47BE-B9BD-2AC88378021E}"/>
              </a:ext>
            </a:extLst>
          </p:cNvPr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290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    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Tính 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896604" y="3086998"/>
            <a:ext cx="8998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9B73E-A31C-4BBF-B2F0-CFD76787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47" y="2744070"/>
            <a:ext cx="2570382" cy="39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3649F-F474-4D3B-BA0B-711733FC7BF8}"/>
              </a:ext>
            </a:extLst>
          </p:cNvPr>
          <p:cNvSpPr/>
          <p:nvPr/>
        </p:nvSpPr>
        <p:spPr>
          <a:xfrm>
            <a:off x="-310231" y="1130041"/>
            <a:ext cx="6193963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hydrogen thu được trong ví dụ trên ở 25 °C,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10481-2621-4268-A980-6E3CCA09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327601"/>
            <a:ext cx="5410189" cy="285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1FD39C-860C-44EE-BF0D-43566E3AFBD0}"/>
              </a:ext>
            </a:extLst>
          </p:cNvPr>
          <p:cNvSpPr/>
          <p:nvPr/>
        </p:nvSpPr>
        <p:spPr>
          <a:xfrm>
            <a:off x="5791198" y="1173585"/>
            <a:ext cx="6096000" cy="3296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FE6D2-4FF6-4250-B69B-09D83E27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137" y="819610"/>
            <a:ext cx="8984133" cy="56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2666114" y="166579"/>
            <a:ext cx="742152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2159046" y="890124"/>
                <a:ext cx="9445125" cy="1666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carbon: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C + O</a:t>
                </a:r>
                <a:r>
                  <a:rPr lang="en-US" sz="28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1. </a:t>
                </a:r>
                <a:r>
                  <a:rPr lang="en-US" sz="2800" b="1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46" y="890124"/>
                <a:ext cx="9445125" cy="1666867"/>
              </a:xfrm>
              <a:prstGeom prst="rect">
                <a:avLst/>
              </a:prstGeom>
              <a:blipFill>
                <a:blip r:embed="rId2"/>
                <a:stretch>
                  <a:fillRect l="-1290" t="-3663" b="-10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699803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770152" y="4234466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2892693" y="5399557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3960997" y="5019860"/>
                <a:ext cx="4640739" cy="948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ượ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ự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ế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ư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ý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𝑡h𝑢𝑦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997" y="5019860"/>
                <a:ext cx="4640739" cy="948016"/>
              </a:xfrm>
              <a:prstGeom prst="rect">
                <a:avLst/>
              </a:prstGeom>
              <a:blipFill>
                <a:blip r:embed="rId4"/>
                <a:stretch>
                  <a:fillRect l="-3417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3DA3143-E611-BD94-0816-53F2DB7E1F7C}"/>
              </a:ext>
            </a:extLst>
          </p:cNvPr>
          <p:cNvSpPr txBox="1"/>
          <p:nvPr/>
        </p:nvSpPr>
        <p:spPr>
          <a:xfrm>
            <a:off x="2304607" y="2697813"/>
            <a:ext cx="91466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Trong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CO</a:t>
            </a:r>
            <a:r>
              <a:rPr lang="en-US" sz="2800" b="1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mol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88DC3-FC1C-F357-1E2D-A042B8044A62}"/>
              </a:ext>
            </a:extLst>
          </p:cNvPr>
          <p:cNvSpPr txBox="1"/>
          <p:nvPr/>
        </p:nvSpPr>
        <p:spPr>
          <a:xfrm>
            <a:off x="2304606" y="3656873"/>
            <a:ext cx="9117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 C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0.9 mol CO</a:t>
            </a:r>
            <a:r>
              <a:rPr lang="en-US" sz="2800" b="1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11" grpId="0"/>
      <p:bldP spid="1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BDA02-DA14-44C7-BFEA-62CD49567D33}"/>
                  </a:ext>
                </a:extLst>
              </p:cNvPr>
              <p:cNvSpPr/>
              <p:nvPr/>
            </p:nvSpPr>
            <p:spPr>
              <a:xfrm>
                <a:off x="440871" y="714988"/>
                <a:ext cx="11310258" cy="1892185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9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dụ:</a:t>
                </a:r>
                <a:r>
                  <a:rPr lang="vi-VN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0.25 mol </a:t>
                </a:r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KC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0,3 mol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oxygen.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hiệu suất phản ứng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BDA02-DA14-44C7-BFEA-62CD49567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" y="714988"/>
                <a:ext cx="11310258" cy="1892185"/>
              </a:xfrm>
              <a:prstGeom prst="rect">
                <a:avLst/>
              </a:prstGeom>
              <a:blipFill>
                <a:blip r:embed="rId2"/>
                <a:stretch>
                  <a:fillRect l="-1292" t="-4153" r="-1292" b="-894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/>
              <p:nvPr/>
            </p:nvSpPr>
            <p:spPr>
              <a:xfrm>
                <a:off x="669851" y="1059337"/>
                <a:ext cx="10588256" cy="3971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lang="vi-VN" sz="2800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51" y="1059337"/>
                <a:ext cx="10588256" cy="3971985"/>
              </a:xfrm>
              <a:prstGeom prst="rect">
                <a:avLst/>
              </a:prstGeom>
              <a:blipFill>
                <a:blip r:embed="rId3"/>
                <a:stretch>
                  <a:fillRect l="-1209" t="-1690" r="-1151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B8FF240-FD37-4797-8212-7881E8EF203E}"/>
              </a:ext>
            </a:extLst>
          </p:cNvPr>
          <p:cNvSpPr/>
          <p:nvPr/>
        </p:nvSpPr>
        <p:spPr>
          <a:xfrm>
            <a:off x="8383264" y="4013791"/>
            <a:ext cx="1536911" cy="5222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95079-B86C-308F-50B6-F34A36305B9B}"/>
              </a:ext>
            </a:extLst>
          </p:cNvPr>
          <p:cNvSpPr/>
          <p:nvPr/>
        </p:nvSpPr>
        <p:spPr>
          <a:xfrm>
            <a:off x="7513799" y="4472252"/>
            <a:ext cx="1536911" cy="5222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3847</TotalTime>
  <Words>1220</Words>
  <Application>Microsoft Office PowerPoint</Application>
  <PresentationFormat>Widescreen</PresentationFormat>
  <Paragraphs>219</Paragraphs>
  <Slides>21</Slides>
  <Notes>7</Notes>
  <HiddenSlides>0</HiddenSlides>
  <MMClips>4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等线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Impact</vt:lpstr>
      <vt:lpstr>Times New Roman</vt:lpstr>
      <vt:lpstr>Times New Roman Regular</vt:lpstr>
      <vt:lpstr>Yeseva One</vt:lpstr>
      <vt:lpstr>2-1031-7</vt:lpstr>
      <vt:lpstr>Default Design</vt:lpstr>
      <vt:lpstr>1_Default Design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Nguyên Phạm Công</cp:lastModifiedBy>
  <cp:revision>8</cp:revision>
  <dcterms:created xsi:type="dcterms:W3CDTF">2018-12-13T14:11:00Z</dcterms:created>
  <dcterms:modified xsi:type="dcterms:W3CDTF">2023-11-17T00:45:09Z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