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9" r:id="rId3"/>
    <p:sldId id="257" r:id="rId4"/>
    <p:sldId id="260" r:id="rId5"/>
    <p:sldId id="258" r:id="rId6"/>
    <p:sldId id="332" r:id="rId7"/>
    <p:sldId id="333" r:id="rId8"/>
    <p:sldId id="263" r:id="rId9"/>
    <p:sldId id="262" r:id="rId10"/>
    <p:sldId id="285" r:id="rId11"/>
    <p:sldId id="334" r:id="rId12"/>
    <p:sldId id="281" r:id="rId13"/>
    <p:sldId id="320" r:id="rId14"/>
    <p:sldId id="261" r:id="rId15"/>
    <p:sldId id="272" r:id="rId16"/>
    <p:sldId id="335" r:id="rId17"/>
    <p:sldId id="271" r:id="rId18"/>
    <p:sldId id="267" r:id="rId19"/>
    <p:sldId id="299" r:id="rId20"/>
    <p:sldId id="300" r:id="rId21"/>
    <p:sldId id="301" r:id="rId22"/>
    <p:sldId id="302" r:id="rId23"/>
    <p:sldId id="303" r:id="rId24"/>
    <p:sldId id="264" r:id="rId25"/>
    <p:sldId id="290" r:id="rId26"/>
    <p:sldId id="295" r:id="rId27"/>
    <p:sldId id="291" r:id="rId28"/>
    <p:sldId id="337" r:id="rId29"/>
    <p:sldId id="292" r:id="rId30"/>
    <p:sldId id="328" r:id="rId31"/>
    <p:sldId id="339" r:id="rId32"/>
    <p:sldId id="269" r:id="rId33"/>
    <p:sldId id="265" r:id="rId34"/>
  </p:sldIdLst>
  <p:sldSz cx="18288000" cy="10287000"/>
  <p:notesSz cx="6858000" cy="9144000"/>
  <p:embeddedFontLst>
    <p:embeddedFont>
      <p:font typeface="Cambria Math" panose="02040503050406030204" pitchFamily="18"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Dotum" panose="020B0600000101010101" pitchFamily="34" charset="-127"/>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3" d="100"/>
          <a:sy n="43" d="100"/>
        </p:scale>
        <p:origin x="13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5</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8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0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13" Type="http://schemas.openxmlformats.org/officeDocument/2006/relationships/image" Target="../media/image740.svg"/><Relationship Id="rId17" Type="http://schemas.openxmlformats.org/officeDocument/2006/relationships/image" Target="../media/image40.png"/><Relationship Id="rId2" Type="http://schemas.openxmlformats.org/officeDocument/2006/relationships/image" Target="../media/image39.png"/><Relationship Id="rId16" Type="http://schemas.microsoft.com/office/2007/relationships/hdphoto" Target="../media/hdphoto5.wdp"/><Relationship Id="rId1" Type="http://schemas.openxmlformats.org/officeDocument/2006/relationships/slideLayout" Target="../slideLayouts/slideLayout7.xml"/><Relationship Id="rId11" Type="http://schemas.openxmlformats.org/officeDocument/2006/relationships/image" Target="../media/image200.svg"/><Relationship Id="rId15" Type="http://schemas.openxmlformats.org/officeDocument/2006/relationships/image" Target="../media/image36.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7.png"/><Relationship Id="rId83"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6.wdp"/><Relationship Id="rId5" Type="http://schemas.openxmlformats.org/officeDocument/2006/relationships/image" Target="../media/image28.svg"/><Relationship Id="rId82" Type="http://schemas.openxmlformats.org/officeDocument/2006/relationships/image" Target="../media/image43.png"/><Relationship Id="rId10" Type="http://schemas.openxmlformats.org/officeDocument/2006/relationships/image" Target="../media/image41.png"/><Relationship Id="rId81" Type="http://schemas.openxmlformats.org/officeDocument/2006/relationships/image" Target="../media/image80.svg"/><Relationship Id="rId4" Type="http://schemas.openxmlformats.org/officeDocument/2006/relationships/image" Target="../media/image18.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13" Type="http://schemas.openxmlformats.org/officeDocument/2006/relationships/image" Target="../media/image141.png"/><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8.svg"/><Relationship Id="rId15" Type="http://schemas.openxmlformats.org/officeDocument/2006/relationships/image" Target="../media/image27.png"/><Relationship Id="rId4" Type="http://schemas.openxmlformats.org/officeDocument/2006/relationships/image" Target="../media/image14.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43.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svg"/><Relationship Id="rId10" Type="http://schemas.openxmlformats.org/officeDocument/2006/relationships/image" Target="../media/image4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9" Type="http://schemas.microsoft.com/office/2007/relationships/hdphoto" Target="../media/hdphoto8.wdp"/><Relationship Id="rId38"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37" Type="http://schemas.openxmlformats.org/officeDocument/2006/relationships/image" Target="../media/image49.png"/><Relationship Id="rId28" Type="http://schemas.openxmlformats.org/officeDocument/2006/relationships/image" Target="../media/image13.png"/><Relationship Id="rId36" Type="http://schemas.openxmlformats.org/officeDocument/2006/relationships/image" Target="../media/image148.png"/><Relationship Id="rId27" Type="http://schemas.openxmlformats.org/officeDocument/2006/relationships/image" Target="../media/image90.svg"/><Relationship Id="rId30"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2.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8" Type="http://schemas.openxmlformats.org/officeDocument/2006/relationships/image" Target="../media/image54.png"/><Relationship Id="rId21" Type="http://schemas.microsoft.com/office/2007/relationships/hdphoto" Target="../media/hdphoto1.wdp"/><Relationship Id="rId17" Type="http://schemas.openxmlformats.org/officeDocument/2006/relationships/image" Target="../media/image76.svg"/><Relationship Id="rId2" Type="http://schemas.openxmlformats.org/officeDocument/2006/relationships/image" Target="../media/image52.png"/><Relationship Id="rId20"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3.png"/><Relationship Id="rId15" Type="http://schemas.openxmlformats.org/officeDocument/2006/relationships/image" Target="../media/image14.svg"/><Relationship Id="rId19" Type="http://schemas.openxmlformats.org/officeDocument/2006/relationships/image" Target="../media/image55.png"/><Relationship Id="rId4" Type="http://schemas.openxmlformats.org/officeDocument/2006/relationships/image" Target="../media/image66.svg"/><Relationship Id="rId9"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NULL"/></Relationships>
</file>

<file path=ppt/slides/_rels/slide2.xml.rels><?xml version="1.0" encoding="UTF-8" standalone="yes"?>
<Relationships xmlns="http://schemas.openxmlformats.org/package/2006/relationships"><Relationship Id="rId39" Type="http://schemas.microsoft.com/office/2007/relationships/hdphoto" Target="../media/hdphoto1.wdp"/><Relationship Id="rId38"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37" Type="http://schemas.openxmlformats.org/officeDocument/2006/relationships/image" Target="../media/image360.svg"/><Relationship Id="rId5" Type="http://schemas.openxmlformats.org/officeDocument/2006/relationships/image" Target="../media/image36.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2.xml.rels><?xml version="1.0" encoding="UTF-8" standalone="yes"?>
<Relationships xmlns="http://schemas.openxmlformats.org/package/2006/relationships"><Relationship Id="rId26" Type="http://schemas.openxmlformats.org/officeDocument/2006/relationships/image" Target="../media/image153.png"/><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13" Type="http://schemas.openxmlformats.org/officeDocument/2006/relationships/image" Target="../media/image74.svg"/><Relationship Id="rId26" Type="http://schemas.openxmlformats.org/officeDocument/2006/relationships/image" Target="../media/image48.png"/><Relationship Id="rId3" Type="http://schemas.openxmlformats.org/officeDocument/2006/relationships/image" Target="../media/image44.svg"/><Relationship Id="rId25" Type="http://schemas.openxmlformats.org/officeDocument/2006/relationships/image" Target="../media/image201.svg"/><Relationship Id="rId2" Type="http://schemas.openxmlformats.org/officeDocument/2006/relationships/image" Target="../media/image60.png"/><Relationship Id="rId20" Type="http://schemas.openxmlformats.org/officeDocument/2006/relationships/image" Target="../media/image58.png"/><Relationship Id="rId1" Type="http://schemas.openxmlformats.org/officeDocument/2006/relationships/slideLayout" Target="../slideLayouts/slideLayout7.xml"/><Relationship Id="rId15" Type="http://schemas.microsoft.com/office/2007/relationships/hdphoto" Target="../media/hdphoto10.wdp"/><Relationship Id="rId19" Type="http://schemas.openxmlformats.org/officeDocument/2006/relationships/image" Target="../media/image156.png"/><Relationship Id="rId4" Type="http://schemas.openxmlformats.org/officeDocument/2006/relationships/image" Target="../media/image61.png"/><Relationship Id="rId14" Type="http://schemas.openxmlformats.org/officeDocument/2006/relationships/image" Target="../media/image62.png"/><Relationship Id="rId27" Type="http://schemas.openxmlformats.org/officeDocument/2006/relationships/image" Target="../media/image900.svg"/></Relationships>
</file>

<file path=ppt/slides/_rels/slide25.xml.rels><?xml version="1.0" encoding="UTF-8" standalone="yes"?>
<Relationships xmlns="http://schemas.openxmlformats.org/package/2006/relationships"><Relationship Id="rId21" Type="http://schemas.openxmlformats.org/officeDocument/2006/relationships/image" Target="../media/image63.png"/><Relationship Id="rId25" Type="http://schemas.openxmlformats.org/officeDocument/2006/relationships/image" Target="../media/image66.png"/><Relationship Id="rId20" Type="http://schemas.openxmlformats.org/officeDocument/2006/relationships/image" Target="../media/image13.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20.svg"/><Relationship Id="rId24" Type="http://schemas.microsoft.com/office/2007/relationships/hdphoto" Target="../media/hdphoto11.wdp"/><Relationship Id="rId23" Type="http://schemas.openxmlformats.org/officeDocument/2006/relationships/image" Target="../media/image65.png"/><Relationship Id="rId19" Type="http://schemas.openxmlformats.org/officeDocument/2006/relationships/image" Target="../media/image157.png"/><Relationship Id="rId14" Type="http://schemas.openxmlformats.org/officeDocument/2006/relationships/image" Target="../media/image74.svg"/><Relationship Id="rId22"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2.wdp"/><Relationship Id="rId7" Type="http://schemas.openxmlformats.org/officeDocument/2006/relationships/image" Target="../media/image70.svg"/><Relationship Id="rId12"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13" Type="http://schemas.openxmlformats.org/officeDocument/2006/relationships/image" Target="../media/image71.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13" Type="http://schemas.openxmlformats.org/officeDocument/2006/relationships/image" Target="../media/image67.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8.svg"/><Relationship Id="rId7" Type="http://schemas.openxmlformats.org/officeDocument/2006/relationships/image" Target="../media/image78.svg"/><Relationship Id="rId2"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0.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9.png"/><Relationship Id="rId17" Type="http://schemas.openxmlformats.org/officeDocument/2006/relationships/image" Target="../media/image76.svg"/><Relationship Id="rId2" Type="http://schemas.openxmlformats.org/officeDocument/2006/relationships/image" Target="../media/image77.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0.svg"/><Relationship Id="rId5" Type="http://schemas.openxmlformats.org/officeDocument/2006/relationships/image" Target="../media/image68.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78.png"/><Relationship Id="rId9" Type="http://schemas.openxmlformats.org/officeDocument/2006/relationships/image" Target="../media/image72.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microsoft.com/office/2007/relationships/hdphoto" Target="../media/hdphoto2.wdp"/><Relationship Id="rId15" Type="http://schemas.microsoft.com/office/2007/relationships/hdphoto" Target="../media/hdphoto4.wdp"/><Relationship Id="rId10" Type="http://schemas.openxmlformats.org/officeDocument/2006/relationships/image" Target="../media/image24.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300.svg"/><Relationship Id="rId12"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7.xml"/><Relationship Id="rId15" Type="http://schemas.microsoft.com/office/2007/relationships/hdphoto" Target="../media/hdphoto2.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4.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8" Type="http://schemas.openxmlformats.org/officeDocument/2006/relationships/image" Target="../media/image32.png"/><Relationship Id="rId17" Type="http://schemas.openxmlformats.org/officeDocument/2006/relationships/image" Target="../media/image160.svg"/><Relationship Id="rId2"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7.xml"/><Relationship Id="rId1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0176" y="69426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TẬP 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54329" y="770460"/>
            <a:ext cx="9461871"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Quan sát tứ giác ABCD trong Hình 3.4</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74534" y="1684700"/>
            <a:ext cx="5351466" cy="5476597"/>
          </a:xfrm>
          <a:prstGeom prst="rect">
            <a:avLst/>
          </a:prstGeom>
        </p:spPr>
      </p:pic>
      <p:sp>
        <p:nvSpPr>
          <p:cNvPr id="8" name="Rectangle 7"/>
          <p:cNvSpPr/>
          <p:nvPr/>
        </p:nvSpPr>
        <p:spPr>
          <a:xfrm>
            <a:off x="914400" y="6472178"/>
            <a:ext cx="15019128" cy="2862322"/>
          </a:xfrm>
          <a:prstGeom prst="rect">
            <a:avLst/>
          </a:prstGeom>
        </p:spPr>
        <p:txBody>
          <a:bodyPr wrap="square">
            <a:spAutoFit/>
          </a:bodyPr>
          <a:lstStyle/>
          <a:p>
            <a:pPr algn="just">
              <a:lnSpc>
                <a:spcPct val="150000"/>
              </a:lnSpc>
            </a:pPr>
            <a:r>
              <a:rPr lang="vi-VN" sz="4000" smtClean="0">
                <a:solidFill>
                  <a:srgbClr val="000000"/>
                </a:solidFill>
              </a:rPr>
              <a:t>Kể </a:t>
            </a:r>
            <a:r>
              <a:rPr lang="vi-VN" sz="4000">
                <a:solidFill>
                  <a:srgbClr val="000000"/>
                </a:solidFill>
              </a:rPr>
              <a:t>tên đường chéo còn lại.</a:t>
            </a:r>
          </a:p>
          <a:p>
            <a:pPr algn="just">
              <a:lnSpc>
                <a:spcPct val="150000"/>
              </a:lnSpc>
            </a:pPr>
            <a:r>
              <a:rPr lang="vi-VN" sz="4000">
                <a:solidFill>
                  <a:srgbClr val="000000"/>
                </a:solidFill>
              </a:rPr>
              <a:t>- Cặp cạnh AB, CD là cặp cạnh đối. Chỉ ra cặp cạnh đối còn lại.</a:t>
            </a:r>
          </a:p>
          <a:p>
            <a:pPr algn="just">
              <a:lnSpc>
                <a:spcPct val="150000"/>
              </a:lnSpc>
            </a:pPr>
            <a:r>
              <a:rPr lang="vi-VN" sz="4000">
                <a:solidFill>
                  <a:srgbClr val="000000"/>
                </a:solidFill>
              </a:rPr>
              <a:t>- Cặp góc A, C là cặp góc đối. Hãy kể tên cặp góc đối còn lại</a:t>
            </a:r>
            <a:r>
              <a:rPr lang="vi-VN" sz="4000" smtClean="0">
                <a:solidFill>
                  <a:srgbClr val="000000"/>
                </a:solidFill>
              </a:rPr>
              <a:t>.</a:t>
            </a:r>
            <a:endParaRPr lang="vi-VN" sz="4000">
              <a:solidFill>
                <a:srgbClr val="000000"/>
              </a:solidFill>
            </a:endParaRPr>
          </a:p>
        </p:txBody>
      </p:sp>
      <p:sp>
        <p:nvSpPr>
          <p:cNvPr id="9" name="Rectangle 8"/>
          <p:cNvSpPr/>
          <p:nvPr/>
        </p:nvSpPr>
        <p:spPr>
          <a:xfrm>
            <a:off x="914400" y="2400300"/>
            <a:ext cx="10461620" cy="3785652"/>
          </a:xfrm>
          <a:prstGeom prst="rect">
            <a:avLst/>
          </a:prstGeom>
        </p:spPr>
        <p:txBody>
          <a:bodyPr wrap="square">
            <a:spAutoFit/>
          </a:bodyPr>
          <a:lstStyle/>
          <a:p>
            <a:pPr lvl="0" algn="just">
              <a:lnSpc>
                <a:spcPct val="150000"/>
              </a:lnSpc>
            </a:pPr>
            <a:r>
              <a:rPr lang="vi-VN" sz="4000">
                <a:solidFill>
                  <a:srgbClr val="000000"/>
                </a:solidFill>
              </a:rPr>
              <a:t>Hai đỉnh không cùng thuộc một cạnh gọi là </a:t>
            </a:r>
            <a:r>
              <a:rPr lang="vi-VN" sz="4000" b="1" i="1">
                <a:solidFill>
                  <a:srgbClr val="000000"/>
                </a:solidFill>
              </a:rPr>
              <a:t>hai đỉnh đối nhau</a:t>
            </a:r>
            <a:r>
              <a:rPr lang="vi-VN" sz="4000">
                <a:solidFill>
                  <a:srgbClr val="000000"/>
                </a:solidFill>
              </a:rPr>
              <a:t>. Đoạn thẳng nối hai đỉnh đối nhau là một đường chéo, chẳng hạn AC là một </a:t>
            </a:r>
            <a:r>
              <a:rPr lang="vi-VN" sz="4000" b="1" i="1">
                <a:solidFill>
                  <a:srgbClr val="000000"/>
                </a:solidFill>
              </a:rPr>
              <a:t>đường chéo</a:t>
            </a:r>
            <a:r>
              <a:rPr lang="vi-VN" sz="4000">
                <a:solidFill>
                  <a:srgbClr val="000000"/>
                </a:solidFill>
              </a:rPr>
              <a:t>. </a:t>
            </a:r>
            <a:endParaRPr lang="en-US" sz="4000">
              <a:solidFill>
                <a:srgbClr val="000000"/>
              </a:solidFill>
            </a:endParaRPr>
          </a:p>
        </p:txBody>
      </p:sp>
      <p:pic>
        <p:nvPicPr>
          <p:cNvPr id="10" name="Picture 9"/>
          <p:cNvPicPr>
            <a:picLocks noChangeAspect="1"/>
          </p:cNvPicPr>
          <p:nvPr/>
        </p:nvPicPr>
        <p:blipFill>
          <a:blip r:embed="rId5"/>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19" y="9563100"/>
            <a:ext cx="846172" cy="45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068800" y="308597"/>
            <a:ext cx="863709" cy="771057"/>
          </a:xfrm>
          <a:prstGeom prst="rect">
            <a:avLst/>
          </a:prstGeom>
        </p:spPr>
      </p:pic>
      <p:pic>
        <p:nvPicPr>
          <p:cNvPr id="58"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022859">
            <a:off x="157189" y="7974502"/>
            <a:ext cx="1064088" cy="2209800"/>
          </a:xfrm>
          <a:prstGeom prst="rect">
            <a:avLst/>
          </a:prstGeom>
        </p:spPr>
      </p:pic>
      <p:sp>
        <p:nvSpPr>
          <p:cNvPr id="19" name="TextBox 18"/>
          <p:cNvSpPr txBox="1"/>
          <p:nvPr/>
        </p:nvSpPr>
        <p:spPr>
          <a:xfrm>
            <a:off x="609600" y="72571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638800" y="1714500"/>
            <a:ext cx="12039600" cy="7364901"/>
          </a:xfrm>
          <a:prstGeom prst="rect">
            <a:avLst/>
          </a:prstGeom>
        </p:spPr>
        <p:txBody>
          <a:bodyPr wrap="square">
            <a:spAutoFit/>
          </a:bodyPr>
          <a:lstStyle/>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Hai </a:t>
            </a:r>
            <a:r>
              <a:rPr lang="vi-VN" sz="4000">
                <a:solidFill>
                  <a:srgbClr val="000000"/>
                </a:solidFill>
                <a:ea typeface="Times New Roman" panose="02020603050405020304" pitchFamily="18" charset="0"/>
                <a:cs typeface="Arial" panose="020B0604020202020204" pitchFamily="34" charset="0"/>
              </a:rPr>
              <a:t>đỉnh không cùng thuộc một cạnh gọi là hai đỉnh đối nhau. Đoạn thẳng nối hai đỉnh đối nhau là một đường chéo. Ví dụ AC là một đường chéo. Đường chéo còn lại là BD.</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cạnh AB, CD là cặp cạnh đối. Cặp cạnh AD, BC cũng là cặp cạnh đối.</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A, C là cặp góc đối. </a:t>
            </a:r>
            <a:endParaRPr lang="en-US" sz="4000" smtClean="0">
              <a:solidFill>
                <a:srgbClr val="000000"/>
              </a:solidFill>
              <a:ea typeface="Times New Roman" panose="02020603050405020304" pitchFamily="18" charset="0"/>
              <a:cs typeface="Arial" panose="020B0604020202020204" pitchFamily="34" charset="0"/>
            </a:endParaRPr>
          </a:p>
          <a:p>
            <a:pPr marL="30480" marR="30480" lvl="0" algn="just">
              <a:lnSpc>
                <a:spcPct val="150000"/>
              </a:lnSpc>
              <a:defRPr/>
            </a:pPr>
            <a:r>
              <a:rPr lang="en-US" sz="4000">
                <a:solidFill>
                  <a:srgbClr val="000000"/>
                </a:solidFill>
                <a:ea typeface="Times New Roman" panose="02020603050405020304" pitchFamily="18" charset="0"/>
                <a:cs typeface="Arial" panose="020B0604020202020204" pitchFamily="34" charset="0"/>
              </a:rPr>
              <a:t> </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B, D cũng là cặp góc đối.</a:t>
            </a:r>
            <a:endParaRPr lang="vi-VN" sz="4000" dirty="0">
              <a:solidFill>
                <a:srgbClr val="000000"/>
              </a:solidFill>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336774" y="1943100"/>
            <a:ext cx="5073426" cy="5192056"/>
          </a:xfrm>
          <a:prstGeom prst="rect">
            <a:avLst/>
          </a:prstGeom>
        </p:spPr>
      </p:pic>
      <p:pic>
        <p:nvPicPr>
          <p:cNvPr id="2" name="Picture 1"/>
          <p:cNvPicPr>
            <a:picLocks noChangeAspect="1"/>
          </p:cNvPicPr>
          <p:nvPr/>
        </p:nvPicPr>
        <p:blipFill>
          <a:blip r:embed="rId17"/>
          <a:stretch>
            <a:fillRect/>
          </a:stretch>
        </p:blipFill>
        <p:spPr>
          <a:xfrm>
            <a:off x="16535400" y="8322348"/>
            <a:ext cx="1633870" cy="1749704"/>
          </a:xfrm>
          <a:prstGeom prst="rect">
            <a:avLst/>
          </a:prstGeom>
        </p:spPr>
      </p:pic>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6762" y="249703"/>
            <a:ext cx="1006238" cy="1006238"/>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400" y="9166462"/>
            <a:ext cx="1006238" cy="100623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170393" y="249703"/>
            <a:ext cx="1006238" cy="1006238"/>
          </a:xfrm>
          <a:prstGeom prst="rect">
            <a:avLst/>
          </a:prstGeom>
        </p:spPr>
      </p:pic>
      <p:grpSp>
        <p:nvGrpSpPr>
          <p:cNvPr id="28" name="Group 27"/>
          <p:cNvGrpSpPr/>
          <p:nvPr/>
        </p:nvGrpSpPr>
        <p:grpSpPr>
          <a:xfrm>
            <a:off x="4495800" y="616220"/>
            <a:ext cx="9753600" cy="2165080"/>
            <a:chOff x="1524000" y="4406143"/>
            <a:chExt cx="9753600" cy="2165080"/>
          </a:xfrm>
        </p:grpSpPr>
        <p:sp>
          <p:nvSpPr>
            <p:cNvPr id="6" name="Freeform 6"/>
            <p:cNvSpPr/>
            <p:nvPr/>
          </p:nvSpPr>
          <p:spPr>
            <a:xfrm>
              <a:off x="1524000" y="4455326"/>
              <a:ext cx="9753600" cy="1054823"/>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6" name="Rectangle 25"/>
            <p:cNvSpPr/>
            <p:nvPr/>
          </p:nvSpPr>
          <p:spPr>
            <a:xfrm>
              <a:off x="1899407" y="4406143"/>
              <a:ext cx="9002786" cy="2165080"/>
            </a:xfrm>
            <a:prstGeom prst="rect">
              <a:avLst/>
            </a:prstGeom>
          </p:spPr>
          <p:txBody>
            <a:bodyPr wrap="none">
              <a:spAutoFit/>
            </a:bodyPr>
            <a:lstStyle/>
            <a:p>
              <a:pPr>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2. </a:t>
              </a:r>
              <a:r>
                <a:rPr lang="vi-VN" sz="4500" b="1" smtClean="0">
                  <a:solidFill>
                    <a:srgbClr val="C00000"/>
                  </a:solidFill>
                  <a:ea typeface="Calibri" panose="020F0502020204030204" pitchFamily="34" charset="0"/>
                  <a:cs typeface="Arial" panose="020B0604020202020204" pitchFamily="34" charset="0"/>
                </a:rPr>
                <a:t>Tổng </a:t>
              </a:r>
              <a:r>
                <a:rPr lang="vi-VN" sz="4500" b="1">
                  <a:solidFill>
                    <a:srgbClr val="C00000"/>
                  </a:solidFill>
                  <a:ea typeface="Calibri" panose="020F0502020204030204" pitchFamily="34" charset="0"/>
                  <a:cs typeface="Arial" panose="020B0604020202020204" pitchFamily="34" charset="0"/>
                </a:rPr>
                <a:t>các góc của một tứ giác</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5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
          <p:cNvSpPr>
            <a:spLocks noChangeArrowheads="1"/>
          </p:cNvSpPr>
          <p:nvPr/>
        </p:nvSpPr>
        <p:spPr bwMode="auto">
          <a:xfrm>
            <a:off x="5504393" y="2122597"/>
            <a:ext cx="7736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4000" b="1" u="none" strike="noStrike" cap="none" normalizeH="0" baseline="0" smtClean="0">
                <a:ln>
                  <a:noFill/>
                </a:ln>
                <a:solidFill>
                  <a:schemeClr val="tx1"/>
                </a:solidFill>
                <a:effectLst/>
                <a:latin typeface="Arial" panose="020B0604020202020204" pitchFamily="34" charset="0"/>
              </a:rPr>
              <a:t>  </a:t>
            </a:r>
            <a:r>
              <a:rPr lang="en-US" altLang="en-US" sz="4000" b="1">
                <a:solidFill>
                  <a:srgbClr val="000000"/>
                </a:solidFill>
                <a:latin typeface="Arial" panose="020B0604020202020204" pitchFamily="34" charset="0"/>
                <a:cs typeface="Arial" panose="020B0604020202020204" pitchFamily="34" charset="0"/>
              </a:rPr>
              <a:t>Tổng các góc của một tứ giác</a:t>
            </a:r>
            <a:endParaRPr kumimoji="0" lang="en-US" altLang="en-US" sz="4000" b="1" u="none" strike="noStrike" cap="none" normalizeH="0" baseline="0" dirty="0" smtClean="0">
              <a:ln>
                <a:noFill/>
              </a:ln>
              <a:solidFill>
                <a:schemeClr val="tx1"/>
              </a:solidFill>
              <a:effectLst/>
              <a:latin typeface="Arial" panose="020B0604020202020204" pitchFamily="34" charset="0"/>
            </a:endParaRPr>
          </a:p>
        </p:txBody>
      </p:sp>
      <p:grpSp>
        <p:nvGrpSpPr>
          <p:cNvPr id="7" name="Group 6"/>
          <p:cNvGrpSpPr/>
          <p:nvPr/>
        </p:nvGrpSpPr>
        <p:grpSpPr>
          <a:xfrm>
            <a:off x="762000" y="2705100"/>
            <a:ext cx="3021522" cy="1502896"/>
            <a:chOff x="1007533" y="3162300"/>
            <a:chExt cx="3021522" cy="1502896"/>
          </a:xfrm>
        </p:grpSpPr>
        <p:pic>
          <p:nvPicPr>
            <p:cNvPr id="29" name="Picture 28"/>
            <p:cNvPicPr>
              <a:picLocks noChangeAspect="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1" name="Group 10"/>
            <p:cNvGrpSpPr/>
            <p:nvPr/>
          </p:nvGrpSpPr>
          <p:grpSpPr>
            <a:xfrm>
              <a:off x="2057436" y="3251692"/>
              <a:ext cx="1971619" cy="1413504"/>
              <a:chOff x="524298" y="1852071"/>
              <a:chExt cx="4029043" cy="1413504"/>
            </a:xfrm>
          </p:grpSpPr>
          <p:sp>
            <p:nvSpPr>
              <p:cNvPr id="30" name="TextBox 29"/>
              <p:cNvSpPr txBox="1"/>
              <p:nvPr/>
            </p:nvSpPr>
            <p:spPr>
              <a:xfrm>
                <a:off x="524298" y="185207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35" name="Picture 4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1"/>
              </a:ext>
            </a:extLst>
          </a:blip>
          <a:srcRect/>
          <a:stretch>
            <a:fillRect/>
          </a:stretch>
        </p:blipFill>
        <p:spPr>
          <a:xfrm>
            <a:off x="4113848" y="7505700"/>
            <a:ext cx="1982152" cy="1248285"/>
          </a:xfrm>
          <a:prstGeom prst="rect">
            <a:avLst/>
          </a:prstGeom>
        </p:spPr>
      </p:pic>
      <p:sp>
        <p:nvSpPr>
          <p:cNvPr id="2" name="Rectangle 1"/>
          <p:cNvSpPr/>
          <p:nvPr/>
        </p:nvSpPr>
        <p:spPr>
          <a:xfrm>
            <a:off x="737936" y="3576578"/>
            <a:ext cx="16864263" cy="2862322"/>
          </a:xfrm>
          <a:prstGeom prst="rect">
            <a:avLst/>
          </a:prstGeom>
        </p:spPr>
        <p:txBody>
          <a:bodyPr wrap="square">
            <a:spAutoFit/>
          </a:bodyPr>
          <a:lstStyle/>
          <a:p>
            <a:pPr algn="just">
              <a:lnSpc>
                <a:spcPct val="150000"/>
              </a:lnSpc>
            </a:pPr>
            <a:r>
              <a:rPr lang="vi-VN" sz="4000">
                <a:solidFill>
                  <a:srgbClr val="000000"/>
                </a:solidFill>
              </a:rPr>
              <a:t>Cho tứ giác ABCD. Kẻ đường chéo BD (H.3.5). Vận dụng định lí về tổng ba góc trong một tam giác đối với tam giác ABD và </a:t>
            </a:r>
            <a:r>
              <a:rPr lang="vi-VN" sz="4000" smtClean="0">
                <a:solidFill>
                  <a:srgbClr val="000000"/>
                </a:solidFill>
              </a:rPr>
              <a:t>CBD</a:t>
            </a:r>
            <a:r>
              <a:rPr lang="en-US" sz="4000" smtClean="0">
                <a:solidFill>
                  <a:srgbClr val="000000"/>
                </a:solidFill>
              </a:rPr>
              <a:t>.</a:t>
            </a:r>
          </a:p>
          <a:p>
            <a:pPr algn="just">
              <a:lnSpc>
                <a:spcPct val="150000"/>
              </a:lnSpc>
            </a:pPr>
            <a:r>
              <a:rPr lang="en-US" sz="4000">
                <a:solidFill>
                  <a:srgbClr val="000000"/>
                </a:solidFill>
                <a:latin typeface="Arial" panose="020B0604020202020204" pitchFamily="34" charset="0"/>
                <a:cs typeface="Arial" panose="020B0604020202020204" pitchFamily="34" charset="0"/>
              </a:rPr>
              <a:t>T</a:t>
            </a:r>
            <a:r>
              <a:rPr lang="vi-VN" sz="4000" smtClean="0">
                <a:solidFill>
                  <a:srgbClr val="000000"/>
                </a:solidFill>
              </a:rPr>
              <a:t>ính </a:t>
            </a:r>
            <a:r>
              <a:rPr lang="vi-VN" sz="4000">
                <a:solidFill>
                  <a:srgbClr val="000000"/>
                </a:solidFill>
              </a:rPr>
              <a:t>tổng các góc của tứ giác ABCD</a:t>
            </a:r>
            <a:r>
              <a:rPr lang="vi-VN" sz="4000" smtClean="0">
                <a:solidFill>
                  <a:srgbClr val="000000"/>
                </a:solidFill>
              </a:rPr>
              <a:t>.</a:t>
            </a:r>
            <a:endParaRPr lang="en-US" sz="4000"/>
          </a:p>
        </p:txBody>
      </p:sp>
      <p:pic>
        <p:nvPicPr>
          <p:cNvPr id="8" name="Picture 7"/>
          <p:cNvPicPr>
            <a:picLocks noChangeAspect="1"/>
          </p:cNvPicPr>
          <p:nvPr/>
        </p:nvPicPr>
        <p:blipFill>
          <a:blip r:embed="rId82">
            <a:extLst>
              <a:ext uri="{BEBA8EAE-BF5A-486C-A8C5-ECC9F3942E4B}">
                <a14:imgProps xmlns:a14="http://schemas.microsoft.com/office/drawing/2010/main">
                  <a14:imgLayer r:embed="rId83">
                    <a14:imgEffect>
                      <a14:sharpenSoften amount="50000"/>
                    </a14:imgEffect>
                    <a14:imgEffect>
                      <a14:saturation sat="200000"/>
                    </a14:imgEffect>
                  </a14:imgLayer>
                </a14:imgProps>
              </a:ext>
            </a:extLst>
          </a:blip>
          <a:stretch>
            <a:fillRect/>
          </a:stretch>
        </p:blipFill>
        <p:spPr>
          <a:xfrm>
            <a:off x="10317996" y="5372100"/>
            <a:ext cx="7111993" cy="4876800"/>
          </a:xfrm>
          <a:prstGeom prst="rect">
            <a:avLst/>
          </a:prstGeom>
        </p:spPr>
      </p:pic>
    </p:spTree>
    <p:extLst>
      <p:ext uri="{BB962C8B-B14F-4D97-AF65-F5344CB8AC3E}">
        <p14:creationId xmlns:p14="http://schemas.microsoft.com/office/powerpoint/2010/main" val="22079472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490207" y="1866900"/>
            <a:ext cx="7111993" cy="5105400"/>
          </a:xfrm>
          <a:prstGeom prst="rect">
            <a:avLst/>
          </a:prstGeom>
        </p:spPr>
      </p:pic>
      <p:pic>
        <p:nvPicPr>
          <p:cNvPr id="2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40200" y="366944"/>
            <a:ext cx="983577" cy="618760"/>
          </a:xfrm>
          <a:prstGeom prst="rect">
            <a:avLst/>
          </a:prstGeom>
        </p:spPr>
      </p:pic>
      <p:sp>
        <p:nvSpPr>
          <p:cNvPr id="18" name="TextBox 17"/>
          <p:cNvSpPr txBox="1"/>
          <p:nvPr/>
        </p:nvSpPr>
        <p:spPr>
          <a:xfrm>
            <a:off x="1600200" y="549414"/>
            <a:ext cx="1295400" cy="707886"/>
          </a:xfrm>
          <a:prstGeom prst="rect">
            <a:avLst/>
          </a:prstGeom>
          <a:noFill/>
        </p:spPr>
        <p:txBody>
          <a:bodyPr wrap="square" rtlCol="0">
            <a:spAutoFit/>
          </a:bodyPr>
          <a:lstStyle/>
          <a:p>
            <a:r>
              <a:rPr lang="en-US" sz="4000" b="1" u="sng" dirty="0" err="1" smtClean="0">
                <a:solidFill>
                  <a:schemeClr val="tx2"/>
                </a:solidFill>
                <a:latin typeface="Arial" panose="020B0604020202020204" pitchFamily="34" charset="0"/>
                <a:cs typeface="Arial" panose="020B0604020202020204" pitchFamily="34" charset="0"/>
              </a:rPr>
              <a:t>Giải</a:t>
            </a:r>
            <a:endParaRPr lang="en-US" sz="4000" b="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600200" y="1442982"/>
                <a:ext cx="9220200" cy="8218404"/>
              </a:xfrm>
              <a:prstGeom prst="rect">
                <a:avLst/>
              </a:prstGeom>
            </p:spPr>
            <p:txBody>
              <a:bodyPr wrap="squar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Áp dụng định lí tổng ba góc trong một tam giác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1442982"/>
                <a:ext cx="9220200" cy="8218404"/>
              </a:xfrm>
              <a:prstGeom prst="rect">
                <a:avLst/>
              </a:prstGeom>
              <a:blipFill>
                <a:blip r:embed="rId13"/>
                <a:stretch>
                  <a:fillRect l="-2381" r="-1190"/>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a:off x="15825971" y="8218557"/>
            <a:ext cx="2028458" cy="1622286"/>
          </a:xfrm>
          <a:prstGeom prst="rect">
            <a:avLst/>
          </a:prstGeom>
        </p:spPr>
      </p:pic>
      <p:pic>
        <p:nvPicPr>
          <p:cNvPr id="7" name="Picture 6"/>
          <p:cNvPicPr>
            <a:picLocks noChangeAspect="1"/>
          </p:cNvPicPr>
          <p:nvPr/>
        </p:nvPicPr>
        <p:blipFill>
          <a:blip r:embed="rId15"/>
          <a:stretch>
            <a:fillRect/>
          </a:stretch>
        </p:blipFill>
        <p:spPr>
          <a:xfrm rot="17858824">
            <a:off x="-144291" y="8895591"/>
            <a:ext cx="1273130" cy="974335"/>
          </a:xfrm>
          <a:prstGeom prst="rect">
            <a:avLst/>
          </a:prstGeom>
        </p:spPr>
      </p:pic>
    </p:spTree>
    <p:extLst>
      <p:ext uri="{BB962C8B-B14F-4D97-AF65-F5344CB8AC3E}">
        <p14:creationId xmlns:p14="http://schemas.microsoft.com/office/powerpoint/2010/main" val="125247165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par>
                          <p:cTn id="33" fill="hold">
                            <p:stCondLst>
                              <p:cond delay="2500"/>
                            </p:stCondLst>
                            <p:childTnLst>
                              <p:par>
                                <p:cTn id="34" presetID="14" presetClass="entr" presetSubtype="1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6" dur="500"/>
                                        <p:tgtEl>
                                          <p:spTgt spid="4">
                                            <p:txEl>
                                              <p:pRg st="5" end="5"/>
                                            </p:txEl>
                                          </p:spTgt>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p:cTn id="40"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554217"/>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KẾT LUẬN</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9810">
            <a:off x="699171" y="809755"/>
            <a:ext cx="1302539" cy="1685639"/>
          </a:xfrm>
          <a:prstGeom prst="rect">
            <a:avLst/>
          </a:prstGeom>
        </p:spPr>
      </p:pic>
      <p:sp>
        <p:nvSpPr>
          <p:cNvPr id="21" name="Rectangle 20"/>
          <p:cNvSpPr/>
          <p:nvPr/>
        </p:nvSpPr>
        <p:spPr>
          <a:xfrm>
            <a:off x="1263030" y="4023337"/>
            <a:ext cx="4548501" cy="1131079"/>
          </a:xfrm>
          <a:prstGeom prst="rect">
            <a:avLst/>
          </a:prstGeom>
        </p:spPr>
        <p:txBody>
          <a:bodyPr wrap="square">
            <a:spAutoFit/>
          </a:bodyPr>
          <a:lstStyle/>
          <a:p>
            <a:pPr marL="571500" indent="-571500">
              <a:lnSpc>
                <a:spcPct val="150000"/>
              </a:lnSpc>
              <a:spcBef>
                <a:spcPts val="200"/>
              </a:spcBef>
              <a:spcAft>
                <a:spcPts val="200"/>
              </a:spcAft>
              <a:buFont typeface="Arial" panose="020B0604020202020204" pitchFamily="34" charset="0"/>
              <a:buChar char="•"/>
            </a:pPr>
            <a:r>
              <a:rPr lang="en-US" sz="4500" b="1" smtClean="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lang="en-US" sz="45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505200" y="5588786"/>
                <a:ext cx="10620151" cy="784830"/>
              </a:xfrm>
              <a:prstGeom prst="rect">
                <a:avLst/>
              </a:prstGeom>
            </p:spPr>
            <p:txBody>
              <a:bodyPr wrap="none">
                <a:spAutoFit/>
              </a:bodyPr>
              <a:lstStyle/>
              <a:p>
                <a:r>
                  <a:rPr lang="en-US" sz="4500">
                    <a:latin typeface="Arial" panose="020B0604020202020204" pitchFamily="34" charset="0"/>
                    <a:ea typeface="Times New Roman" panose="02020603050405020304" pitchFamily="18" charset="0"/>
                    <a:cs typeface="Arial" panose="020B0604020202020204" pitchFamily="34" charset="0"/>
                  </a:rPr>
                  <a:t>Tổng các góc của một tứ giác bằng </a:t>
                </a:r>
                <a14:m>
                  <m:oMath xmlns:m="http://schemas.openxmlformats.org/officeDocument/2006/math">
                    <m:sSup>
                      <m:sSup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5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505200" y="5588786"/>
                <a:ext cx="10620151" cy="784830"/>
              </a:xfrm>
              <a:prstGeom prst="rect">
                <a:avLst/>
              </a:prstGeom>
              <a:blipFill>
                <a:blip r:embed="rId8"/>
                <a:stretch>
                  <a:fillRect l="-2411" t="-16279" b="-37209"/>
                </a:stretch>
              </a:blipFill>
            </p:spPr>
            <p:txBody>
              <a:bodyPr/>
              <a:lstStyle/>
              <a:p>
                <a:r>
                  <a:rPr lang="en-US">
                    <a:noFill/>
                  </a:rPr>
                  <a:t> </a:t>
                </a:r>
              </a:p>
            </p:txBody>
          </p:sp>
        </mc:Fallback>
      </mc:AlternateContent>
      <p:pic>
        <p:nvPicPr>
          <p:cNvPr id="20" name="Picture 19"/>
          <p:cNvPicPr>
            <a:picLocks noChangeAspect="1"/>
          </p:cNvPicPr>
          <p:nvPr/>
        </p:nvPicPr>
        <p:blipFill>
          <a:blip r:embed="rId9"/>
          <a:stretch>
            <a:fillRect/>
          </a:stretch>
        </p:blipFill>
        <p:spPr>
          <a:xfrm>
            <a:off x="7103746" y="8390181"/>
            <a:ext cx="3923480" cy="1736236"/>
          </a:xfrm>
          <a:prstGeom prst="rect">
            <a:avLst/>
          </a:prstGeom>
        </p:spPr>
      </p:pic>
      <p:pic>
        <p:nvPicPr>
          <p:cNvPr id="22" name="Picture 21"/>
          <p:cNvPicPr>
            <a:picLocks noChangeAspect="1"/>
          </p:cNvPicPr>
          <p:nvPr/>
        </p:nvPicPr>
        <p:blipFill>
          <a:blip r:embed="rId10"/>
          <a:stretch>
            <a:fillRect/>
          </a:stretch>
        </p:blipFill>
        <p:spPr>
          <a:xfrm flipH="1">
            <a:off x="14937971" y="6219132"/>
            <a:ext cx="2660798" cy="2217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0238" y="493330"/>
            <a:ext cx="2588497" cy="1210674"/>
            <a:chOff x="0" y="-152150"/>
            <a:chExt cx="13241067" cy="2417368"/>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41" y="-152150"/>
              <a:ext cx="11136500" cy="2304530"/>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VÍ </a:t>
              </a:r>
              <a:r>
                <a:rPr kumimoji="0" lang="en-US" sz="4000" b="1" i="0" u="none" strike="noStrike" kern="1200" cap="none" spc="-112"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DỤ </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11201400" y="2225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437408" y="635604"/>
            <a:ext cx="12160049" cy="916276"/>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tứ giác ABCD như Hình 3.6. Hãy tính góc 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704749" y="8839639"/>
            <a:ext cx="2266410" cy="399712"/>
          </a:xfrm>
          <a:prstGeom prst="rect">
            <a:avLst/>
          </a:prstGeom>
        </p:spPr>
      </p:pic>
      <p:pic>
        <p:nvPicPr>
          <p:cNvPr id="17" name="Picture 2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3536652" flipH="1">
            <a:off x="16976551" y="7809939"/>
            <a:ext cx="1218991" cy="232793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807008" y="3178844"/>
                <a:ext cx="11430000" cy="5393656"/>
              </a:xfrm>
              <a:prstGeom prst="rect">
                <a:avLst/>
              </a:prstGeom>
            </p:spPr>
            <p:txBody>
              <a:bodyPr wrap="square">
                <a:spAutoFit/>
              </a:bodyPr>
              <a:lstStyle/>
              <a:p>
                <a:pPr>
                  <a:lnSpc>
                    <a:spcPct val="150000"/>
                  </a:lnSpc>
                  <a:spcBef>
                    <a:spcPts val="600"/>
                  </a:spcBef>
                  <a:spcAft>
                    <a:spcPts val="600"/>
                  </a:spcAft>
                </a:pPr>
                <a:r>
                  <a:rPr lang="en-US" sz="4000" smtClean="0">
                    <a:latin typeface="Arial" panose="020B0604020202020204" pitchFamily="34" charset="0"/>
                    <a:ea typeface="Calibri" panose="020F0502020204030204" pitchFamily="34" charset="0"/>
                    <a:cs typeface="Times New Roman" panose="02020603050405020304" pitchFamily="18" charset="0"/>
                  </a:rPr>
                  <a:t>Theo định lí về tổng các góc của một tứ giác ta có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360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m:t>
                        </m:r>
                      </m:e>
                    </m:acc>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b="0" i="1" smtClean="0">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e>
                    </m:d>
                  </m:oMath>
                </a14:m>
                <a:endParaRPr lang="en-US" sz="4000" b="0" i="1" smtClean="0">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b="0" smtClean="0">
                    <a:ea typeface="Calibri" panose="020F050202020403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i="1">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latin typeface="Cambria Math" panose="02040503050406030204" pitchFamily="18" charset="0"/>
                            <a:ea typeface="Calibri" panose="020F0502020204030204" pitchFamily="34" charset="0"/>
                            <a:cs typeface="Arial" panose="020B0604020202020204" pitchFamily="34" charset="0"/>
                          </a:rPr>
                        </m:ctrlPr>
                      </m:dPr>
                      <m:e>
                        <m:r>
                          <a:rPr lang="en-US" sz="4000" b="0" i="0" smtClean="0">
                            <a:latin typeface="Cambria Math" panose="02040503050406030204" pitchFamily="18" charset="0"/>
                            <a:ea typeface="Calibri" panose="020F0502020204030204" pitchFamily="34" charset="0"/>
                            <a:cs typeface="Arial" panose="020B0604020202020204" pitchFamily="34" charset="0"/>
                          </a:rPr>
                          <m:t>110</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120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80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e>
                    </m:d>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807008" y="3178844"/>
                <a:ext cx="11430000" cy="5393656"/>
              </a:xfrm>
              <a:prstGeom prst="rect">
                <a:avLst/>
              </a:prstGeom>
              <a:blipFill>
                <a:blip r:embed="rId36"/>
                <a:stretch>
                  <a:fillRect l="-1920" r="-1813" b="-3616"/>
                </a:stretch>
              </a:blipFill>
            </p:spPr>
            <p:txBody>
              <a:bodyPr/>
              <a:lstStyle/>
              <a:p>
                <a:r>
                  <a:rPr lang="en-US">
                    <a:noFill/>
                  </a:rPr>
                  <a:t> </a:t>
                </a:r>
              </a:p>
            </p:txBody>
          </p:sp>
        </mc:Fallback>
      </mc:AlternateContent>
      <p:pic>
        <p:nvPicPr>
          <p:cNvPr id="18" name="Picture 35"/>
          <p:cNvPicPr>
            <a:picLocks noChangeAspect="1"/>
          </p:cNvPicPr>
          <p:nvPr/>
        </p:nvPicPr>
        <p:blipFill>
          <a:blip r:embed="rId37"/>
          <a:srcRect/>
          <a:stretch>
            <a:fillRect/>
          </a:stretch>
        </p:blipFill>
        <p:spPr>
          <a:xfrm>
            <a:off x="16658710" y="703653"/>
            <a:ext cx="1095890" cy="858447"/>
          </a:xfrm>
          <a:prstGeom prst="rect">
            <a:avLst/>
          </a:prstGeom>
        </p:spPr>
      </p:pic>
      <p:pic>
        <p:nvPicPr>
          <p:cNvPr id="14" name="Picture 13"/>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3765" y="2940963"/>
            <a:ext cx="4508293" cy="5929627"/>
          </a:xfrm>
          <a:prstGeom prst="rect">
            <a:avLst/>
          </a:prstGeom>
        </p:spPr>
      </p:pic>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6" dur="500"/>
                                        <p:tgtEl>
                                          <p:spTgt spid="12">
                                            <p:txEl>
                                              <p:pRg st="3" end="3"/>
                                            </p:txEl>
                                          </p:spTgt>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p:cTn id="40"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084" y="3429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LUYỆN TẬP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1714500"/>
            <a:ext cx="11290671" cy="1015663"/>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Cho tứ giác EFGH như Hình 3.7. Hãy tính góc F</a:t>
            </a:r>
            <a:r>
              <a:rPr lang="vi-VN" sz="4000" smtClean="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36" y="9366767"/>
            <a:ext cx="1073110" cy="577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1770721" y="2963072"/>
            <a:ext cx="6264616" cy="423782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50176" y="3848100"/>
                <a:ext cx="13639800" cy="5110373"/>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Xét tứ giác EFGH </a:t>
                </a:r>
                <a:r>
                  <a:rPr lang="en-US" sz="4000">
                    <a:latin typeface="Arial" panose="020B0604020202020204" pitchFamily="34" charset="0"/>
                    <a:ea typeface="Arial" panose="020B0604020202020204" pitchFamily="34" charset="0"/>
                    <a:cs typeface="Arial" panose="020B0604020202020204" pitchFamily="34" charset="0"/>
                  </a:rPr>
                  <a:t>có</a:t>
                </a:r>
                <a:r>
                  <a:rPr lang="en-US" sz="4000" smtClean="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H</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Mà theo định lí ta có:</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H</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55</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F</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125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0176" y="3848100"/>
                <a:ext cx="13639800" cy="5110373"/>
              </a:xfrm>
              <a:prstGeom prst="rect">
                <a:avLst/>
              </a:prstGeom>
              <a:blipFill>
                <a:blip r:embed="rId7"/>
                <a:stretch>
                  <a:fillRect l="-1609"/>
                </a:stretch>
              </a:blipFill>
            </p:spPr>
            <p:txBody>
              <a:bodyPr/>
              <a:lstStyle/>
              <a:p>
                <a:r>
                  <a:rPr lang="en-US">
                    <a:noFill/>
                  </a:rPr>
                  <a:t> </a:t>
                </a:r>
              </a:p>
            </p:txBody>
          </p:sp>
        </mc:Fallback>
      </mc:AlternateContent>
      <p:sp>
        <p:nvSpPr>
          <p:cNvPr id="16" name="TextBox 15"/>
          <p:cNvSpPr txBox="1"/>
          <p:nvPr/>
        </p:nvSpPr>
        <p:spPr>
          <a:xfrm>
            <a:off x="4876800" y="3009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down)">
                                      <p:cBhvr>
                                        <p:cTn id="28" dur="500"/>
                                        <p:tgtEl>
                                          <p:spTgt spid="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arn(inVertical)">
                                      <p:cBhvr>
                                        <p:cTn id="32" dur="500"/>
                                        <p:tgtEl>
                                          <p:spTgt spid="7">
                                            <p:txEl>
                                              <p:pRg st="2" end="2"/>
                                            </p:txEl>
                                          </p:spTgt>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7">
                                            <p:txEl>
                                              <p:pRg st="3" end="3"/>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left)">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341925" y="2606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79266" y="126907"/>
            <a:ext cx="819161" cy="1014726"/>
          </a:xfrm>
          <a:prstGeom prst="rect">
            <a:avLst/>
          </a:prstGeom>
        </p:spPr>
      </p:pic>
      <p:pic>
        <p:nvPicPr>
          <p:cNvPr id="17"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417111" y="740010"/>
            <a:ext cx="379973" cy="1034580"/>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6911897" y="8928872"/>
            <a:ext cx="1770374" cy="1145915"/>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8008" y="9276934"/>
            <a:ext cx="880333" cy="877132"/>
          </a:xfrm>
          <a:prstGeom prst="rect">
            <a:avLst/>
          </a:prstGeom>
        </p:spPr>
      </p:pic>
      <p:sp>
        <p:nvSpPr>
          <p:cNvPr id="13" name="Rectangle 12"/>
          <p:cNvSpPr/>
          <p:nvPr/>
        </p:nvSpPr>
        <p:spPr>
          <a:xfrm>
            <a:off x="5432722" y="1066839"/>
            <a:ext cx="5621176"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Giải bài toán mở đầu.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862263" y="977642"/>
            <a:ext cx="4267200" cy="1194058"/>
            <a:chOff x="4397152" y="4379126"/>
            <a:chExt cx="4267200" cy="1194058"/>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4" name="Rectangle 23"/>
            <p:cNvSpPr/>
            <p:nvPr/>
          </p:nvSpPr>
          <p:spPr>
            <a:xfrm>
              <a:off x="4988444" y="4386272"/>
              <a:ext cx="3262432" cy="1002710"/>
            </a:xfrm>
            <a:prstGeom prst="rect">
              <a:avLst/>
            </a:prstGeom>
          </p:spPr>
          <p:txBody>
            <a:bodyPr wrap="none">
              <a:spAutoFit/>
            </a:bodyPr>
            <a:lstStyle/>
            <a:p>
              <a:pPr lvl="0">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VẬN DỤNG</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7696200" y="3543870"/>
            <a:ext cx="9601200" cy="4708981"/>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Có thể ghép được 4 tứ giác khít nhau như hình.</a:t>
            </a:r>
          </a:p>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Khi xếp khít nhau, có 1 điểm chung tại 4 đỉnh của 4 tứ giác. Tổng số đo góc của 4 góc đó bằng 360º.</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saturation sat="200000"/>
                    </a14:imgEffect>
                    <a14:imgEffect>
                      <a14:brightnessContrast contrast="40000"/>
                    </a14:imgEffect>
                  </a14:imgLayer>
                </a14:imgProps>
              </a:ext>
            </a:extLst>
          </a:blip>
          <a:stretch>
            <a:fillRect/>
          </a:stretch>
        </p:blipFill>
        <p:spPr>
          <a:xfrm>
            <a:off x="838200" y="3802141"/>
            <a:ext cx="6081165" cy="4084559"/>
          </a:xfrm>
          <a:prstGeom prst="rect">
            <a:avLst/>
          </a:prstGeom>
        </p:spPr>
      </p:pic>
    </p:spTree>
    <p:extLst>
      <p:ext uri="{BB962C8B-B14F-4D97-AF65-F5344CB8AC3E}">
        <p14:creationId xmlns:p14="http://schemas.microsoft.com/office/powerpoint/2010/main" val="1124931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09382"/>
              <a:ext cx="7426524" cy="886514"/>
            </a:xfrm>
            <a:prstGeom prst="rect">
              <a:avLst/>
            </a:prstGeom>
          </p:spPr>
          <p:txBody>
            <a:bodyPr lIns="0" tIns="0" rIns="0" bIns="0" rtlCol="0" anchor="t">
              <a:spAutoFit/>
            </a:bodyPr>
            <a:lstStyle/>
            <a:p>
              <a:pPr algn="ctr">
                <a:lnSpc>
                  <a:spcPts val="9003"/>
                </a:lnSpc>
              </a:pPr>
              <a:r>
                <a:rPr lang="en-US" sz="7502" b="1" spc="-112" dirty="0" smtClean="0">
                  <a:solidFill>
                    <a:srgbClr val="000000"/>
                  </a:solidFill>
                  <a:latin typeface="Arial" panose="020B0604020202020204" pitchFamily="34" charset="0"/>
                  <a:cs typeface="Arial" panose="020B0604020202020204" pitchFamily="34" charset="0"/>
                </a:rPr>
                <a:t>LUYỆN TẬP</a:t>
              </a:r>
              <a:endParaRPr lang="en-US" sz="7502" b="1" spc="-112" dirty="0">
                <a:solidFill>
                  <a:srgbClr val="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210409" y="1959323"/>
            <a:ext cx="14172591" cy="8289577"/>
          </a:xfrm>
          <a:prstGeom prst="rect">
            <a:avLst/>
          </a:prstGeom>
        </p:spPr>
        <p:txBody>
          <a:bodyPr wrap="square">
            <a:spAutoFit/>
          </a:bodyPr>
          <a:lstStyle/>
          <a:p>
            <a:pPr>
              <a:lnSpc>
                <a:spcPct val="107000"/>
              </a:lnSpc>
              <a:spcBef>
                <a:spcPts val="1200"/>
              </a:spcBef>
              <a:spcAft>
                <a:spcPts val="800"/>
              </a:spcAft>
            </a:pPr>
            <a:r>
              <a:rPr lang="vi-VN" sz="4300" b="1">
                <a:solidFill>
                  <a:srgbClr val="C00000"/>
                </a:solidFill>
                <a:ea typeface="Calibri" panose="020F0502020204030204" pitchFamily="34" charset="0"/>
                <a:cs typeface="Times New Roman" panose="02020603050405020304" pitchFamily="18" charset="0"/>
              </a:rPr>
              <a:t>Câu 1. Hãy chọn câu sai.</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A. Tứ giác lồi là tứ giác luôn nằm trong một nửa mặt phẳng có bờ là đường thẳng chứa bất kỳ cạnh nào của tứ giác.</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B. Tổng các góc của một tứ giác bằng 1800.</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C. Tổng các góc của một tứ giác bằng 3600.</a:t>
            </a:r>
          </a:p>
          <a:p>
            <a:pPr algn="just">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D. Tứ giác ABCD là hình gồm đoạn thẳng AB, BC, CD, DA, trong đó bất kì hai đoạn thẳng nào cũng không nằm trên một đường thẳng.</a:t>
            </a:r>
            <a:endParaRPr lang="vi-VN" sz="4000" dirty="0" err="1">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07734" y="276792"/>
            <a:ext cx="2235280" cy="2215722"/>
          </a:xfrm>
          <a:prstGeom prst="rect">
            <a:avLst/>
          </a:prstGeom>
        </p:spPr>
      </p:pic>
      <p:pic>
        <p:nvPicPr>
          <p:cNvPr id="16"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609600" y="7744310"/>
            <a:ext cx="1125883" cy="2150123"/>
          </a:xfrm>
          <a:prstGeom prst="rect">
            <a:avLst/>
          </a:prstGeom>
        </p:spPr>
      </p:pic>
      <p:sp>
        <p:nvSpPr>
          <p:cNvPr id="17" name="Oval 16"/>
          <p:cNvSpPr/>
          <p:nvPr/>
        </p:nvSpPr>
        <p:spPr>
          <a:xfrm>
            <a:off x="1981200" y="50673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95118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604190" y="2324100"/>
            <a:ext cx="17130778"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smtClean="0">
                  <a:solidFill>
                    <a:schemeClr val="bg1"/>
                  </a:solidFill>
                  <a:latin typeface="Arial" panose="020B0604020202020204" pitchFamily="34" charset="0"/>
                  <a:cs typeface="Arial" panose="020B0604020202020204" pitchFamily="34" charset="0"/>
                </a:rPr>
                <a:t>KHỞI ĐỘNG</a:t>
              </a:r>
              <a:endParaRPr lang="en-US" sz="6000" b="1" spc="-112" dirty="0">
                <a:solidFill>
                  <a:schemeClr val="bg1"/>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50641">
            <a:off x="1140557" y="972272"/>
            <a:ext cx="1828505" cy="1241059"/>
          </a:xfrm>
          <a:prstGeom prst="rect">
            <a:avLst/>
          </a:prstGeom>
        </p:spPr>
      </p:pic>
      <p:sp>
        <p:nvSpPr>
          <p:cNvPr id="17" name="Rectangle 16"/>
          <p:cNvSpPr/>
          <p:nvPr/>
        </p:nvSpPr>
        <p:spPr>
          <a:xfrm>
            <a:off x="990600" y="2400300"/>
            <a:ext cx="16382999" cy="3785652"/>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Cắt </a:t>
            </a:r>
            <a:r>
              <a:rPr lang="nl-NL" sz="4000">
                <a:latin typeface="Arial" panose="020B0604020202020204" pitchFamily="34" charset="0"/>
                <a:ea typeface="Calibri" panose="020F0502020204030204" pitchFamily="34" charset="0"/>
                <a:cs typeface="Arial" panose="020B0604020202020204" pitchFamily="34" charset="0"/>
              </a:rPr>
              <a:t>bốn tứ giác như nhau bằng giấy rồi đánh số bốn góc của mỗi tứ giác như tứ giác ABCD trong Hình 3.1a. Ghép bốn tứ giác giấy đó để được hình như Hình 3.1b.</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 Em có thể ghép bốn tứ giác khít nhau như vậy không</a:t>
            </a:r>
            <a:r>
              <a:rPr lang="nl-NL" sz="4000" smtClean="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1"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8763001" y="8496300"/>
            <a:ext cx="1371600" cy="1173289"/>
          </a:xfrm>
          <a:prstGeom prst="rect">
            <a:avLst/>
          </a:prstGeom>
        </p:spPr>
      </p:pic>
      <p:pic>
        <p:nvPicPr>
          <p:cNvPr id="12" name="Picture 11"/>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Effect>
                      <a14:brightnessContrast contrast="40000"/>
                    </a14:imgEffect>
                  </a14:imgLayer>
                </a14:imgProps>
              </a:ext>
            </a:extLst>
          </a:blip>
          <a:stretch>
            <a:fillRect/>
          </a:stretch>
        </p:blipFill>
        <p:spPr>
          <a:xfrm>
            <a:off x="12398308" y="6409776"/>
            <a:ext cx="4822892" cy="3239410"/>
          </a:xfrm>
          <a:prstGeom prst="rect">
            <a:avLst/>
          </a:prstGeom>
        </p:spPr>
      </p:pic>
      <p:sp>
        <p:nvSpPr>
          <p:cNvPr id="20" name="Rectangle 19"/>
          <p:cNvSpPr/>
          <p:nvPr/>
        </p:nvSpPr>
        <p:spPr>
          <a:xfrm>
            <a:off x="990600" y="6176308"/>
            <a:ext cx="10896600" cy="2862322"/>
          </a:xfrm>
          <a:prstGeom prst="rect">
            <a:avLst/>
          </a:prstGeom>
        </p:spPr>
        <p:txBody>
          <a:bodyPr wrap="square">
            <a:spAutoFit/>
          </a:bodyPr>
          <a:lstStyle/>
          <a:p>
            <a:pPr lvl="0" algn="just">
              <a:lnSpc>
                <a:spcPct val="150000"/>
              </a:lnSpc>
            </a:pPr>
            <a:r>
              <a:rPr lang="nl-NL" sz="4000" smtClean="0">
                <a:solidFill>
                  <a:prstClr val="black"/>
                </a:solidFill>
                <a:latin typeface="Arial" panose="020B0604020202020204" pitchFamily="34" charset="0"/>
                <a:ea typeface="Calibri" panose="020F0502020204030204" pitchFamily="34" charset="0"/>
                <a:cs typeface="Arial" panose="020B0604020202020204" pitchFamily="34" charset="0"/>
              </a:rPr>
              <a:t>- Em </a:t>
            </a: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có nhận xét gì về bốn góc tại điểm chung của bốn tứ giác? Hãy cho biết tổng số đo của bốn góc đó.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63600" y="6743700"/>
            <a:ext cx="2993142" cy="2966954"/>
          </a:xfrm>
          <a:prstGeom prst="rect">
            <a:avLst/>
          </a:prstGeom>
        </p:spPr>
      </p:pic>
      <p:pic>
        <p:nvPicPr>
          <p:cNvPr id="25"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6507" y="8801100"/>
            <a:ext cx="1060309" cy="1362546"/>
          </a:xfrm>
          <a:prstGeom prst="rect">
            <a:avLst/>
          </a:prstGeom>
        </p:spPr>
      </p:pic>
      <p:pic>
        <p:nvPicPr>
          <p:cNvPr id="26"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387997" y="1356437"/>
            <a:ext cx="1050400" cy="2005971"/>
          </a:xfrm>
          <a:prstGeom prst="rect">
            <a:avLst/>
          </a:prstGeom>
        </p:spPr>
      </p:pic>
      <p:sp>
        <p:nvSpPr>
          <p:cNvPr id="2" name="Rectangle 1"/>
          <p:cNvSpPr/>
          <p:nvPr/>
        </p:nvSpPr>
        <p:spPr>
          <a:xfrm>
            <a:off x="4419600" y="2171700"/>
            <a:ext cx="11216062" cy="748859"/>
          </a:xfrm>
          <a:prstGeom prst="rect">
            <a:avLst/>
          </a:prstGeom>
        </p:spPr>
        <p:txBody>
          <a:bodyPr wrap="square">
            <a:spAutoFit/>
          </a:bodyPr>
          <a:lstStyle/>
          <a:p>
            <a:pPr>
              <a:lnSpc>
                <a:spcPct val="107000"/>
              </a:lnSpc>
              <a:spcAft>
                <a:spcPts val="800"/>
              </a:spcAft>
            </a:pPr>
            <a:r>
              <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rPr>
              <a:t>Câu 2. Các góc của tứ giác có thể là</a:t>
            </a:r>
            <a:r>
              <a:rPr lang="fr-FR" sz="43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endPar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522352" y="3230344"/>
            <a:ext cx="9144000" cy="5570756"/>
          </a:xfrm>
          <a:prstGeom prst="rect">
            <a:avLst/>
          </a:prstGeom>
        </p:spPr>
        <p:txBody>
          <a:bodyPr>
            <a:spAutoFit/>
          </a:bodyPr>
          <a:lstStyle/>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A. 4 góc nhọn</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B. 4 góc tù     </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C. 4 góc vuông</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D. 1 góc vuông, 3 góc nhọn</a:t>
            </a:r>
            <a:endParaRPr lang="fr-FR" sz="4200" dirty="0" err="1">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Oval 17"/>
          <p:cNvSpPr/>
          <p:nvPr/>
        </p:nvSpPr>
        <p:spPr>
          <a:xfrm>
            <a:off x="4330811" y="63627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06358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524000" y="2628900"/>
            <a:ext cx="15240000" cy="2947410"/>
          </a:xfrm>
          <a:prstGeom prst="rect">
            <a:avLst/>
          </a:prstGeom>
        </p:spPr>
        <p:txBody>
          <a:bodyPr wrap="square">
            <a:spAutoFit/>
          </a:bodyPr>
          <a:lstStyle/>
          <a:p>
            <a:pPr marR="30480" algn="just">
              <a:lnSpc>
                <a:spcPct val="150000"/>
              </a:lnSpc>
              <a:spcAft>
                <a:spcPts val="0"/>
              </a:spcAft>
            </a:pPr>
            <a:r>
              <a:rPr lang="fr-FR" sz="4300" b="1">
                <a:solidFill>
                  <a:srgbClr val="C00000"/>
                </a:solidFill>
                <a:latin typeface="Arial" panose="020B0604020202020204" pitchFamily="34" charset="0"/>
                <a:ea typeface="Times New Roman" panose="02020603050405020304" pitchFamily="18" charset="0"/>
                <a:cs typeface="Arial" panose="020B0604020202020204" pitchFamily="34" charset="0"/>
              </a:rPr>
              <a:t>Câu 3. Cho tứ giác ABCD có tổng số đo góc ngoài tại hai đỉnh B và C là 200º. Tổng số đo các góc ngoài tại 2 đỉnh A, C là</a:t>
            </a:r>
            <a:r>
              <a:rPr lang="fr-FR"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300" b="1">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27989" y="7695665"/>
            <a:ext cx="2127990" cy="2109370"/>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62919">
            <a:off x="783351" y="1089918"/>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459350" y="7423451"/>
            <a:ext cx="1125883" cy="2150123"/>
          </a:xfrm>
          <a:prstGeom prst="rect">
            <a:avLst/>
          </a:prstGeom>
        </p:spPr>
      </p:pic>
      <p:sp>
        <p:nvSpPr>
          <p:cNvPr id="2" name="Rectangle 1"/>
          <p:cNvSpPr/>
          <p:nvPr/>
        </p:nvSpPr>
        <p:spPr>
          <a:xfrm>
            <a:off x="5928291" y="5476369"/>
            <a:ext cx="9144000" cy="3400931"/>
          </a:xfrm>
          <a:prstGeom prst="rect">
            <a:avLst/>
          </a:prstGeom>
        </p:spPr>
        <p:txBody>
          <a:bodyPr>
            <a:spAutoFit/>
          </a:bodyPr>
          <a:lstStyle/>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A. 160º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260º           </a:t>
            </a:r>
          </a:p>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C. 180º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D</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100º</a:t>
            </a:r>
          </a:p>
        </p:txBody>
      </p:sp>
      <p:sp>
        <p:nvSpPr>
          <p:cNvPr id="18" name="Oval 17"/>
          <p:cNvSpPr/>
          <p:nvPr/>
        </p:nvSpPr>
        <p:spPr>
          <a:xfrm>
            <a:off x="5638800" y="6126079"/>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149565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275" y="7124700"/>
            <a:ext cx="2438400" cy="2417064"/>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9966" y="899626"/>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422374">
            <a:off x="16204949" y="4328018"/>
            <a:ext cx="1125883" cy="215012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0" y="2541995"/>
                <a:ext cx="13335002" cy="2012795"/>
              </a:xfrm>
              <a:prstGeom prst="rect">
                <a:avLst/>
              </a:prstGeom>
            </p:spPr>
            <p:txBody>
              <a:bodyPr wrap="square">
                <a:spAutoFit/>
              </a:bodyPr>
              <a:lstStyle/>
              <a:p>
                <a:pPr algn="just">
                  <a:lnSpc>
                    <a:spcPct val="150000"/>
                  </a:lnSpc>
                  <a:spcAft>
                    <a:spcPts val="0"/>
                  </a:spcAft>
                </a:pPr>
                <a:r>
                  <a:rPr lang="en-US"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Câu 4.</a:t>
                </a:r>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Cho tứ giác ABCD, trong đó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𝑨</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𝑩</m:t>
                        </m:r>
                      </m:e>
                    </m:acc>
                    <m:r>
                      <a:rPr lang="en-US" sz="4300" b="1">
                        <a:solidFill>
                          <a:srgbClr val="C00000"/>
                        </a:solidFill>
                        <a:effectLst/>
                        <a:latin typeface="Cambria Math" panose="02040503050406030204" pitchFamily="18" charset="0"/>
                        <a:ea typeface="Times New Roman" panose="02020603050405020304" pitchFamily="18" charset="0"/>
                      </a:rPr>
                      <m:t>=</m:t>
                    </m:r>
                    <m:sSup>
                      <m:sSupPr>
                        <m:ctrlPr>
                          <a:rPr lang="en-US" sz="4300" b="1" i="1">
                            <a:solidFill>
                              <a:srgbClr val="C00000"/>
                            </a:solidFill>
                            <a:effectLst/>
                            <a:latin typeface="Cambria Math" panose="02040503050406030204" pitchFamily="18" charset="0"/>
                            <a:ea typeface="Times New Roman" panose="02020603050405020304" pitchFamily="18" charset="0"/>
                          </a:rPr>
                        </m:ctrlPr>
                      </m:sSupPr>
                      <m:e>
                        <m:r>
                          <a:rPr lang="en-US" sz="4300" b="1" i="1">
                            <a:solidFill>
                              <a:srgbClr val="C00000"/>
                            </a:solidFill>
                            <a:effectLst/>
                            <a:latin typeface="Cambria Math" panose="02040503050406030204" pitchFamily="18" charset="0"/>
                            <a:ea typeface="Times New Roman" panose="02020603050405020304" pitchFamily="18" charset="0"/>
                          </a:rPr>
                          <m:t>𝟏𝟒𝟎</m:t>
                        </m:r>
                      </m:e>
                      <m:sup>
                        <m:r>
                          <a:rPr lang="en-US" sz="4300" b="1" i="1">
                            <a:solidFill>
                              <a:srgbClr val="C00000"/>
                            </a:solidFill>
                            <a:effectLst/>
                            <a:latin typeface="Cambria Math" panose="02040503050406030204" pitchFamily="18" charset="0"/>
                            <a:ea typeface="Times New Roman" panose="02020603050405020304" pitchFamily="18" charset="0"/>
                          </a:rPr>
                          <m:t>𝒐</m:t>
                        </m:r>
                      </m:sup>
                    </m:sSup>
                  </m:oMath>
                </a14:m>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Tổng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𝑪</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𝑫</m:t>
                        </m:r>
                      </m:e>
                    </m:acc>
                    <m:r>
                      <a:rPr lang="en-US" sz="4300" b="1">
                        <a:solidFill>
                          <a:srgbClr val="C00000"/>
                        </a:solidFill>
                        <a:effectLst/>
                        <a:latin typeface="Cambria Math" panose="02040503050406030204" pitchFamily="18" charset="0"/>
                        <a:ea typeface="Times New Roman" panose="02020603050405020304" pitchFamily="18" charset="0"/>
                      </a:rPr>
                      <m:t>=?</m:t>
                    </m:r>
                  </m:oMath>
                </a14:m>
                <a:endPar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2541995"/>
                <a:ext cx="13335002" cy="2012795"/>
              </a:xfrm>
              <a:prstGeom prst="rect">
                <a:avLst/>
              </a:prstGeom>
              <a:blipFill>
                <a:blip r:embed="rId26"/>
                <a:stretch>
                  <a:fillRect l="-1782" r="-1737" b="-13333"/>
                </a:stretch>
              </a:blipFill>
            </p:spPr>
            <p:txBody>
              <a:bodyPr/>
              <a:lstStyle/>
              <a:p>
                <a:r>
                  <a:rPr lang="en-US">
                    <a:noFill/>
                  </a:rPr>
                  <a:t> </a:t>
                </a:r>
              </a:p>
            </p:txBody>
          </p:sp>
        </mc:Fallback>
      </mc:AlternateContent>
      <p:sp>
        <p:nvSpPr>
          <p:cNvPr id="3" name="Rectangle 2"/>
          <p:cNvSpPr/>
          <p:nvPr/>
        </p:nvSpPr>
        <p:spPr>
          <a:xfrm>
            <a:off x="5791200" y="4951764"/>
            <a:ext cx="9144000" cy="3323987"/>
          </a:xfrm>
          <a:prstGeom prst="rect">
            <a:avLst/>
          </a:prstGeom>
        </p:spPr>
        <p:txBody>
          <a:bodyPr>
            <a:spAutoFit/>
          </a:bodyPr>
          <a:lstStyle/>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220º      </a:t>
            </a:r>
            <a:r>
              <a:rPr lang="en-US" sz="4200" smtClean="0">
                <a:latin typeface="Arial" panose="020B0604020202020204" pitchFamily="34" charset="0"/>
                <a:ea typeface="Times New Roman" panose="02020603050405020304" pitchFamily="18" charset="0"/>
                <a:cs typeface="Arial" panose="020B0604020202020204" pitchFamily="34" charset="0"/>
              </a:rPr>
              <a:t>			B</a:t>
            </a:r>
            <a:r>
              <a:rPr lang="en-US" sz="4200">
                <a:latin typeface="Arial" panose="020B0604020202020204" pitchFamily="34" charset="0"/>
                <a:ea typeface="Times New Roman" panose="02020603050405020304" pitchFamily="18" charset="0"/>
                <a:cs typeface="Arial" panose="020B0604020202020204" pitchFamily="34" charset="0"/>
              </a:rPr>
              <a:t>. 200º       </a:t>
            </a:r>
          </a:p>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160º        </a:t>
            </a:r>
            <a:r>
              <a:rPr lang="en-US" sz="4200" smtClean="0">
                <a:latin typeface="Arial" panose="020B0604020202020204" pitchFamily="34" charset="0"/>
                <a:ea typeface="Times New Roman" panose="02020603050405020304" pitchFamily="18" charset="0"/>
                <a:cs typeface="Arial" panose="020B0604020202020204" pitchFamily="34" charset="0"/>
              </a:rPr>
              <a:t>		D</a:t>
            </a:r>
            <a:r>
              <a:rPr lang="en-US" sz="4200">
                <a:latin typeface="Arial" panose="020B0604020202020204" pitchFamily="34" charset="0"/>
                <a:ea typeface="Times New Roman" panose="02020603050405020304" pitchFamily="18" charset="0"/>
                <a:cs typeface="Arial" panose="020B0604020202020204" pitchFamily="34" charset="0"/>
              </a:rPr>
              <a:t>. 130º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525440" y="56388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659432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5220" y="519731"/>
            <a:ext cx="1341428" cy="1329690"/>
          </a:xfrm>
          <a:prstGeom prst="rect">
            <a:avLst/>
          </a:prstGeom>
        </p:spPr>
      </p:pic>
      <p:sp>
        <p:nvSpPr>
          <p:cNvPr id="8" name="Rectangle 7"/>
          <p:cNvSpPr/>
          <p:nvPr/>
        </p:nvSpPr>
        <p:spPr>
          <a:xfrm>
            <a:off x="1071048" y="2095500"/>
            <a:ext cx="15845351" cy="1938992"/>
          </a:xfrm>
          <a:prstGeom prst="rect">
            <a:avLst/>
          </a:prstGeom>
        </p:spPr>
        <p:txBody>
          <a:bodyPr wrap="square">
            <a:spAutoFit/>
          </a:bodyPr>
          <a:lstStyle/>
          <a:p>
            <a:pPr algn="just">
              <a:lnSpc>
                <a:spcPct val="150000"/>
              </a:lnSpc>
            </a:pPr>
            <a:r>
              <a:rPr lang="vi-VN" sz="4000" b="1">
                <a:solidFill>
                  <a:srgbClr val="C00000"/>
                </a:solidFill>
                <a:ea typeface="Calibri" panose="020F0502020204030204" pitchFamily="34" charset="0"/>
                <a:cs typeface="Times New Roman" panose="02020603050405020304" pitchFamily="18" charset="0"/>
              </a:rPr>
              <a:t>Câu 5. Chọn câu đúng nhất trong các câu sau khi định nghĩa tứ giác ABCD</a:t>
            </a:r>
            <a:r>
              <a:rPr lang="vi-VN" sz="4000" b="1" smtClean="0">
                <a:solidFill>
                  <a:srgbClr val="C00000"/>
                </a:solidFill>
                <a:ea typeface="Calibri" panose="020F0502020204030204" pitchFamily="34" charset="0"/>
                <a:cs typeface="Times New Roman" panose="02020603050405020304" pitchFamily="18" charset="0"/>
              </a:rPr>
              <a:t>:</a:t>
            </a:r>
            <a:endParaRPr lang="vi-VN" sz="4000" b="1">
              <a:solidFill>
                <a:srgbClr val="C00000"/>
              </a:solidFill>
              <a:ea typeface="Calibri" panose="020F0502020204030204" pitchFamily="34" charset="0"/>
              <a:cs typeface="Times New Roman" panose="02020603050405020304" pitchFamily="18" charset="0"/>
            </a:endParaRPr>
          </a:p>
        </p:txBody>
      </p:sp>
      <p:pic>
        <p:nvPicPr>
          <p:cNvPr id="17"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178645" y="435825"/>
            <a:ext cx="975240" cy="1862437"/>
          </a:xfrm>
          <a:prstGeom prst="rect">
            <a:avLst/>
          </a:prstGeom>
        </p:spPr>
      </p:pic>
      <p:sp>
        <p:nvSpPr>
          <p:cNvPr id="2" name="Rectangle 1"/>
          <p:cNvSpPr/>
          <p:nvPr/>
        </p:nvSpPr>
        <p:spPr>
          <a:xfrm>
            <a:off x="1099122" y="4110990"/>
            <a:ext cx="15817277" cy="5909310"/>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A. Tứ giác ABCD là hình gồm 4 đoạn thẳng AB, BC, CD, DA</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B. Tứ giác ABCD là hình gồm 4 đoạn thẳng AB, BC, CD, DA, trong đó bất kì hai đoạn thẳng nào cũng không cùng nằm trên một đường thẳng</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C. Tứ giác ABCD là hình gồm 4 đoạn thẳng AB, BC, CD, DA trong đó hai đoạn thẳng kề một đỉnh song song với nhau</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D.Tứ giác ABCD là hình gồm 4 đoạn thẳng AB, BC, CD, DA và 4 góc tại đỉnh bằng nhau.</a:t>
            </a:r>
            <a:endParaRPr lang="vi-VN" sz="3600" dirty="0" err="1">
              <a:solidFill>
                <a:prstClr val="black"/>
              </a:solidFill>
              <a:ea typeface="Calibri" panose="020F0502020204030204" pitchFamily="34" charset="0"/>
              <a:cs typeface="Times New Roman" panose="02020603050405020304" pitchFamily="18" charset="0"/>
            </a:endParaRPr>
          </a:p>
        </p:txBody>
      </p:sp>
      <p:sp>
        <p:nvSpPr>
          <p:cNvPr id="18" name="Oval 17"/>
          <p:cNvSpPr/>
          <p:nvPr/>
        </p:nvSpPr>
        <p:spPr>
          <a:xfrm>
            <a:off x="849750" y="4936853"/>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767173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670575" y="8349030"/>
            <a:ext cx="1359891" cy="1759859"/>
          </a:xfrm>
          <a:prstGeom prst="rect">
            <a:avLst/>
          </a:prstGeom>
        </p:spPr>
      </p:pic>
      <p:sp>
        <p:nvSpPr>
          <p:cNvPr id="17" name="Rectangle 16"/>
          <p:cNvSpPr/>
          <p:nvPr/>
        </p:nvSpPr>
        <p:spPr>
          <a:xfrm>
            <a:off x="1243262" y="603335"/>
            <a:ext cx="684596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spcBef>
                <a:spcPts val="600"/>
              </a:spcBef>
              <a:spcAft>
                <a:spcPts val="600"/>
              </a:spcAft>
            </a:pP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trang</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51)</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3733800" y="456410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247273" y="2105679"/>
            <a:ext cx="6845968" cy="1824923"/>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Tính góc chưa biết của các tứ giác trong Hình 3.8</a:t>
            </a:r>
            <a:r>
              <a:rPr lang="vi-VN" sz="4000" smtClean="0">
                <a:ea typeface="Calibri" panose="020F0502020204030204" pitchFamily="34" charset="0"/>
                <a:cs typeface="Times New Roman" panose="02020603050405020304" pitchFamily="18" charset="0"/>
              </a:rPr>
              <a:t>.</a:t>
            </a:r>
            <a:endParaRPr lang="vi-VN" sz="4000">
              <a:ea typeface="Calibri" panose="020F0502020204030204" pitchFamily="34" charset="0"/>
              <a:cs typeface="Times New Roman" panose="02020603050405020304" pitchFamily="18" charset="0"/>
            </a:endParaRPr>
          </a:p>
        </p:txBody>
      </p:sp>
      <p:pic>
        <p:nvPicPr>
          <p:cNvPr id="10"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4800" y="22630"/>
            <a:ext cx="838200" cy="748284"/>
          </a:xfrm>
          <a:prstGeom prst="rect">
            <a:avLst/>
          </a:prstGeom>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27166" y="1181100"/>
            <a:ext cx="8775034" cy="40529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43262" y="5905500"/>
                <a:ext cx="15209359" cy="3903504"/>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U</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V</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2" y="5905500"/>
                <a:ext cx="15209359" cy="3903504"/>
              </a:xfrm>
              <a:prstGeom prst="rect">
                <a:avLst/>
              </a:prstGeom>
              <a:blipFill>
                <a:blip r:embed="rId19"/>
                <a:stretch>
                  <a:fillRect l="-1443"/>
                </a:stretch>
              </a:blipFill>
            </p:spPr>
            <p:txBody>
              <a:bodyPr/>
              <a:lstStyle/>
              <a:p>
                <a:r>
                  <a:rPr lang="en-US">
                    <a:noFill/>
                  </a:rPr>
                  <a:t> </a:t>
                </a:r>
              </a:p>
            </p:txBody>
          </p:sp>
        </mc:Fallback>
      </mc:AlternateContent>
      <p:pic>
        <p:nvPicPr>
          <p:cNvPr id="13" name="Picture 3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882776" y="-134329"/>
            <a:ext cx="772536" cy="1475329"/>
          </a:xfrm>
          <a:prstGeom prst="rect">
            <a:avLst/>
          </a:prstGeom>
        </p:spPr>
      </p:pic>
      <p:pic>
        <p:nvPicPr>
          <p:cNvPr id="14" name="Picture 3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483125" y="9156175"/>
            <a:ext cx="1728249"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38702" y="571500"/>
            <a:ext cx="706335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201400" y="330636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311444" y="1893094"/>
                <a:ext cx="17145000" cy="1040606"/>
              </a:xfrm>
              <a:prstGeom prst="rect">
                <a:avLst/>
              </a:prstGeom>
            </p:spPr>
            <p:txBody>
              <a:bodyPr wrap="square">
                <a:spAutoFit/>
              </a:bodyPr>
              <a:lstStyle/>
              <a:p>
                <a:pPr algn="just">
                  <a:lnSpc>
                    <a:spcPct val="150000"/>
                  </a:lnSpc>
                </a:pPr>
                <a:r>
                  <a:rPr lang="vi-VN" sz="4000">
                    <a:solidFill>
                      <a:srgbClr val="000000"/>
                    </a:solidFill>
                    <a:latin typeface="OpenSans"/>
                  </a:rPr>
                  <a:t>Tính góc chưa biết của tứ giác trong Hình 3.9. Biết rằng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1444" y="1893094"/>
                <a:ext cx="17145000" cy="1040606"/>
              </a:xfrm>
              <a:prstGeom prst="rect">
                <a:avLst/>
              </a:prstGeom>
              <a:blipFill>
                <a:blip r:embed="rId19"/>
                <a:stretch>
                  <a:fillRect l="-1244" b="-13529"/>
                </a:stretch>
              </a:blipFill>
            </p:spPr>
            <p:txBody>
              <a:bodyPr/>
              <a:lstStyle/>
              <a:p>
                <a:r>
                  <a:rPr lang="en-US">
                    <a:noFill/>
                  </a:rPr>
                  <a:t> </a:t>
                </a:r>
              </a:p>
            </p:txBody>
          </p:sp>
        </mc:Fallback>
      </mc:AlternateContent>
      <p:pic>
        <p:nvPicPr>
          <p:cNvPr id="9" name="Picture 2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998548" y="-630468"/>
            <a:ext cx="1038797" cy="1983814"/>
          </a:xfrm>
          <a:prstGeom prst="rect">
            <a:avLst/>
          </a:prstGeom>
        </p:spPr>
      </p:pic>
      <p:pic>
        <p:nvPicPr>
          <p:cNvPr id="11" name="Picture 2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060746" y="9203954"/>
            <a:ext cx="914400" cy="816310"/>
          </a:xfrm>
          <a:prstGeom prst="rect">
            <a:avLst/>
          </a:prstGeom>
        </p:spPr>
      </p:pic>
      <p:pic>
        <p:nvPicPr>
          <p:cNvPr id="1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8600" y="9175575"/>
            <a:ext cx="876254" cy="873068"/>
          </a:xfrm>
          <a:prstGeom prst="rect">
            <a:avLst/>
          </a:prstGeom>
        </p:spPr>
      </p:pic>
      <p:pic>
        <p:nvPicPr>
          <p:cNvPr id="4" name="Picture 3"/>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Effect>
                      <a14:saturation sat="200000"/>
                    </a14:imgEffect>
                  </a14:imgLayer>
                </a14:imgProps>
              </a:ext>
            </a:extLst>
          </a:blip>
          <a:stretch>
            <a:fillRect/>
          </a:stretch>
        </p:blipFill>
        <p:spPr>
          <a:xfrm>
            <a:off x="1311444" y="4610100"/>
            <a:ext cx="5452376" cy="340041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696200" y="4277380"/>
                <a:ext cx="9829800" cy="4845750"/>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có :</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thay vào (1)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50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240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130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96200" y="4277380"/>
                <a:ext cx="9829800" cy="4845750"/>
              </a:xfrm>
              <a:prstGeom prst="rect">
                <a:avLst/>
              </a:prstGeom>
              <a:blipFill>
                <a:blip r:embed="rId25"/>
                <a:stretch>
                  <a:fillRect l="-2233"/>
                </a:stretch>
              </a:blipFill>
            </p:spPr>
            <p:txBody>
              <a:bodyPr/>
              <a:lstStyle/>
              <a:p>
                <a:r>
                  <a:rPr lang="en-US">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par>
                          <p:cTn id="36" fill="hold">
                            <p:stCondLst>
                              <p:cond delay="1000"/>
                            </p:stCondLst>
                            <p:childTnLst>
                              <p:par>
                                <p:cTn id="37" presetID="16" presetClass="entr" presetSubtype="21"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par>
                          <p:cTn id="40" fill="hold">
                            <p:stCondLst>
                              <p:cond delay="1500"/>
                            </p:stCondLst>
                            <p:childTnLst>
                              <p:par>
                                <p:cTn id="41" presetID="14" presetClass="entr" presetSubtype="1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3" dur="500"/>
                                        <p:tgtEl>
                                          <p:spTgt spid="6">
                                            <p:txEl>
                                              <p:pRg st="3" end="3"/>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934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66800" y="660633"/>
            <a:ext cx="7162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3.3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063503">
            <a:off x="16607633" y="-240646"/>
            <a:ext cx="1666800" cy="1054630"/>
          </a:xfrm>
          <a:prstGeom prst="rect">
            <a:avLst/>
          </a:prstGeom>
        </p:spPr>
      </p:pic>
      <p:pic>
        <p:nvPicPr>
          <p:cNvPr id="13"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761926" y="8040103"/>
            <a:ext cx="1038797" cy="1983814"/>
          </a:xfrm>
          <a:prstGeom prst="rect">
            <a:avLst/>
          </a:prstGeom>
        </p:spPr>
      </p:pic>
      <p:sp>
        <p:nvSpPr>
          <p:cNvPr id="2" name="Rectangle 1"/>
          <p:cNvSpPr/>
          <p:nvPr/>
        </p:nvSpPr>
        <p:spPr>
          <a:xfrm>
            <a:off x="986589" y="1921703"/>
            <a:ext cx="15625012" cy="1938992"/>
          </a:xfrm>
          <a:prstGeom prst="rect">
            <a:avLst/>
          </a:prstGeom>
        </p:spPr>
        <p:txBody>
          <a:bodyPr wrap="square">
            <a:spAutoFit/>
          </a:bodyPr>
          <a:lstStyle/>
          <a:p>
            <a:pPr algn="just">
              <a:lnSpc>
                <a:spcPct val="150000"/>
              </a:lnSpc>
              <a:spcAft>
                <a:spcPts val="1200"/>
              </a:spcAft>
            </a:pPr>
            <a:r>
              <a:rPr lang="vi-VN" sz="4000">
                <a:solidFill>
                  <a:srgbClr val="000000"/>
                </a:solidFill>
                <a:latin typeface="OpenSans"/>
              </a:rPr>
              <a:t>Tứ giác ABCD trong Hình 3.10 có AB = AD, CB = CD, được gọi là hình “cái diều</a:t>
            </a:r>
            <a:r>
              <a:rPr lang="vi-VN" sz="4000" smtClean="0">
                <a:solidFill>
                  <a:srgbClr val="000000"/>
                </a:solidFill>
                <a:latin typeface="OpenSans"/>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4400" y="3790894"/>
            <a:ext cx="10058400" cy="409997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066800" y="7925408"/>
                <a:ext cx="15925800" cy="1847685"/>
              </a:xfrm>
              <a:prstGeom prst="rect">
                <a:avLst/>
              </a:prstGeom>
            </p:spPr>
            <p:txBody>
              <a:bodyPr wrap="square">
                <a:spAutoFit/>
              </a:bodyPr>
              <a:lstStyle/>
              <a:p>
                <a:pPr>
                  <a:lnSpc>
                    <a:spcPct val="150000"/>
                  </a:lnSpc>
                </a:pPr>
                <a:r>
                  <a:rPr lang="vi-VN" sz="4000" smtClean="0">
                    <a:solidFill>
                      <a:srgbClr val="000000"/>
                    </a:solidFill>
                  </a:rPr>
                  <a:t>a) Chứng minh rằng AC là đường trung trực của đoạn thẳng BD.</a:t>
                </a:r>
              </a:p>
              <a:p>
                <a:pPr>
                  <a:lnSpc>
                    <a:spcPct val="150000"/>
                  </a:lnSpc>
                </a:pPr>
                <a:r>
                  <a:rPr lang="vi-VN" sz="4000">
                    <a:solidFill>
                      <a:srgbClr val="000000"/>
                    </a:solidFill>
                  </a:rPr>
                  <a:t>b) Tính các góc B, D biết rằng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10</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b="0" i="0" smtClean="0">
                            <a:latin typeface="Cambria Math" panose="02040503050406030204" pitchFamily="18" charset="0"/>
                            <a:ea typeface="Calibri" panose="020F0502020204030204" pitchFamily="34" charset="0"/>
                            <a:cs typeface="Times New Roman" panose="02020603050405020304" pitchFamily="18" charset="0"/>
                          </a:rPr>
                          <m:t>C</m:t>
                        </m:r>
                      </m:e>
                    </m:acc>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latin typeface="Cambria Math" panose="02040503050406030204" pitchFamily="18" charset="0"/>
                            <a:ea typeface="Calibri" panose="020F0502020204030204" pitchFamily="34" charset="0"/>
                            <a:cs typeface="Times New Roman" panose="02020603050405020304" pitchFamily="18" charset="0"/>
                          </a:rPr>
                          <m:t>6</m:t>
                        </m:r>
                        <m:r>
                          <a:rPr lang="en-US" sz="4000">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vi-VN" sz="4000">
                  <a:solidFill>
                    <a:srgbClr val="000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066800" y="7925408"/>
                <a:ext cx="15925800" cy="1847685"/>
              </a:xfrm>
              <a:prstGeom prst="rect">
                <a:avLst/>
              </a:prstGeom>
              <a:blipFill>
                <a:blip r:embed="rId14"/>
                <a:stretch>
                  <a:fillRect l="-1339" b="-13201"/>
                </a:stretch>
              </a:blipFill>
            </p:spPr>
            <p:txBody>
              <a:bodyPr/>
              <a:lstStyle/>
              <a:p>
                <a:r>
                  <a:rPr lang="en-US">
                    <a:noFill/>
                  </a:rPr>
                  <a:t> </a:t>
                </a:r>
              </a:p>
            </p:txBody>
          </p:sp>
        </mc:Fallback>
      </mc:AlternateContent>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4284023" y="8099400"/>
            <a:ext cx="1038797" cy="1983814"/>
          </a:xfrm>
          <a:prstGeom prst="rect">
            <a:avLst/>
          </a:prstGeom>
        </p:spPr>
      </p:pic>
      <p:sp>
        <p:nvSpPr>
          <p:cNvPr id="12" name="TextBox 11"/>
          <p:cNvSpPr txBox="1"/>
          <p:nvPr/>
        </p:nvSpPr>
        <p:spPr>
          <a:xfrm>
            <a:off x="1062925" y="1159014"/>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192000" y="2095500"/>
            <a:ext cx="5410200" cy="458721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066800" y="2072461"/>
                <a:ext cx="10210800" cy="7109639"/>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Nối AC và BD cắt nhau tại E.</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AD = AB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trục của BD đi qua điểm A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CB = CD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trực của BD đi qua điểm C (2).</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 (1)(2) suy ra AC là trung trực của BD</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66800" y="2072461"/>
                <a:ext cx="10210800" cy="7109639"/>
              </a:xfrm>
              <a:prstGeom prst="rect">
                <a:avLst/>
              </a:prstGeom>
              <a:blipFill>
                <a:blip r:embed="rId13"/>
                <a:stretch>
                  <a:fillRect l="-1970" r="-2507" b="-943"/>
                </a:stretch>
              </a:blipFill>
            </p:spPr>
            <p:txBody>
              <a:bodyPr/>
              <a:lstStyle/>
              <a:p>
                <a:r>
                  <a:rPr lang="en-US">
                    <a:noFill/>
                  </a:rPr>
                  <a:t> </a:t>
                </a:r>
              </a:p>
            </p:txBody>
          </p:sp>
        </mc:Fallback>
      </mc:AlternateContent>
      <p:pic>
        <p:nvPicPr>
          <p:cNvPr id="13"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1885814" y="8052384"/>
            <a:ext cx="1038797" cy="1983814"/>
          </a:xfrm>
          <a:prstGeom prst="rect">
            <a:avLst/>
          </a:prstGeom>
        </p:spPr>
      </p:pic>
      <p:sp>
        <p:nvSpPr>
          <p:cNvPr id="12" name="TextBox 11"/>
          <p:cNvSpPr txBox="1"/>
          <p:nvPr/>
        </p:nvSpPr>
        <p:spPr>
          <a:xfrm>
            <a:off x="1066800" y="142683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344400" y="2801675"/>
            <a:ext cx="5410200" cy="4587217"/>
          </a:xfrm>
          <a:prstGeom prst="rect">
            <a:avLst/>
          </a:prstGeom>
        </p:spPr>
      </p:pic>
      <p:pic>
        <p:nvPicPr>
          <p:cNvPr id="13"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089185" y="1357716"/>
                <a:ext cx="10591800" cy="7443384"/>
              </a:xfrm>
              <a:prstGeom prst="rect">
                <a:avLst/>
              </a:prstGeom>
            </p:spPr>
            <p:txBody>
              <a:bodyPr wrap="square">
                <a:spAutoFit/>
              </a:bodyPr>
              <a:lstStyle/>
              <a:p>
                <a:pPr lvl="0">
                  <a:lnSpc>
                    <a:spcPct val="150000"/>
                  </a:lnSpc>
                  <a:spcBef>
                    <a:spcPts val="600"/>
                  </a:spcBef>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chung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defRPr/>
                </a:pP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(c.c.c)</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acc>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CDA</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DAB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38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acc>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89185" y="1357716"/>
                <a:ext cx="10591800" cy="7443384"/>
              </a:xfrm>
              <a:prstGeom prst="rect">
                <a:avLst/>
              </a:prstGeom>
              <a:blipFill>
                <a:blip r:embed="rId14"/>
                <a:stretch>
                  <a:fillRect l="-1900"/>
                </a:stretch>
              </a:blipFill>
            </p:spPr>
            <p:txBody>
              <a:bodyPr/>
              <a:lstStyle/>
              <a:p>
                <a:r>
                  <a:rPr lang="en-US">
                    <a:noFill/>
                  </a:rPr>
                  <a:t> </a:t>
                </a:r>
              </a:p>
            </p:txBody>
          </p:sp>
        </mc:Fallback>
      </mc:AlternateContent>
    </p:spTree>
    <p:extLst>
      <p:ext uri="{BB962C8B-B14F-4D97-AF65-F5344CB8AC3E}">
        <p14:creationId xmlns:p14="http://schemas.microsoft.com/office/powerpoint/2010/main" val="5560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36343">
            <a:off x="16146725" y="7979430"/>
            <a:ext cx="1620310" cy="2082174"/>
          </a:xfrm>
          <a:prstGeom prst="rect">
            <a:avLst/>
          </a:prstGeom>
        </p:spPr>
      </p:pic>
      <p:grpSp>
        <p:nvGrpSpPr>
          <p:cNvPr id="38" name="Group 37"/>
          <p:cNvGrpSpPr/>
          <p:nvPr/>
        </p:nvGrpSpPr>
        <p:grpSpPr>
          <a:xfrm>
            <a:off x="4038600" y="1405582"/>
            <a:ext cx="9829800"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sp>
        </p:grpSp>
        <p:sp>
          <p:nvSpPr>
            <p:cNvPr id="35" name="Rectangle 34"/>
            <p:cNvSpPr/>
            <p:nvPr/>
          </p:nvSpPr>
          <p:spPr>
            <a:xfrm>
              <a:off x="4614196" y="2438330"/>
              <a:ext cx="8908485" cy="2422848"/>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III. </a:t>
              </a:r>
              <a:endParaRPr lang="en-US" sz="6000" b="1" smtClean="0">
                <a:solidFill>
                  <a:srgbClr val="000000"/>
                </a:solidFill>
                <a:ea typeface="Times New Roman" panose="02020603050405020304" pitchFamily="18" charset="0"/>
                <a:cs typeface="Times New Roman" panose="02020603050405020304" pitchFamily="18" charset="0"/>
              </a:endParaRPr>
            </a:p>
            <a:p>
              <a:pPr algn="ctr">
                <a:lnSpc>
                  <a:spcPct val="150000"/>
                </a:lnSpc>
                <a:spcAft>
                  <a:spcPts val="0"/>
                </a:spcAft>
              </a:pPr>
              <a:r>
                <a:rPr lang="vi-VN" sz="6000" b="1" smtClean="0">
                  <a:solidFill>
                    <a:srgbClr val="000000"/>
                  </a:solidFill>
                  <a:ea typeface="Times New Roman" panose="02020603050405020304" pitchFamily="18" charset="0"/>
                  <a:cs typeface="Times New Roman" panose="02020603050405020304" pitchFamily="18" charset="0"/>
                </a:rPr>
                <a:t>TỨ </a:t>
              </a:r>
              <a:r>
                <a:rPr lang="vi-VN" sz="6000" b="1">
                  <a:solidFill>
                    <a:srgbClr val="000000"/>
                  </a:solidFill>
                  <a:ea typeface="Times New Roman" panose="02020603050405020304" pitchFamily="18" charset="0"/>
                  <a:cs typeface="Times New Roman" panose="02020603050405020304" pitchFamily="18" charset="0"/>
                </a:rPr>
                <a:t>GIÁC</a:t>
              </a:r>
              <a:endParaRPr lang="vi-VN" sz="6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roup 36"/>
          <p:cNvGrpSpPr/>
          <p:nvPr/>
        </p:nvGrpSpPr>
        <p:grpSpPr>
          <a:xfrm>
            <a:off x="2827545" y="4662071"/>
            <a:ext cx="12424647" cy="3200400"/>
            <a:chOff x="2967753" y="5262999"/>
            <a:chExt cx="12424647" cy="4310336"/>
          </a:xfrm>
        </p:grpSpPr>
        <p:grpSp>
          <p:nvGrpSpPr>
            <p:cNvPr id="4" name="Group 4"/>
            <p:cNvGrpSpPr/>
            <p:nvPr/>
          </p:nvGrpSpPr>
          <p:grpSpPr>
            <a:xfrm>
              <a:off x="2967753" y="6554920"/>
              <a:ext cx="12424647" cy="3018415"/>
              <a:chOff x="0" y="0"/>
              <a:chExt cx="27962470"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sp>
          <p:sp>
            <p:nvSpPr>
              <p:cNvPr id="6" name="Freeform 6"/>
              <p:cNvSpPr/>
              <p:nvPr/>
            </p:nvSpPr>
            <p:spPr>
              <a:xfrm>
                <a:off x="0" y="0"/>
                <a:ext cx="27962470"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sp>
        </p:grpSp>
        <p:sp>
          <p:nvSpPr>
            <p:cNvPr id="36" name="Rectangle 35"/>
            <p:cNvSpPr/>
            <p:nvPr/>
          </p:nvSpPr>
          <p:spPr>
            <a:xfrm>
              <a:off x="3324497" y="5262999"/>
              <a:ext cx="11548768" cy="3855009"/>
            </a:xfrm>
            <a:prstGeom prst="rect">
              <a:avLst/>
            </a:prstGeom>
          </p:spPr>
          <p:txBody>
            <a:bodyPr wrap="square">
              <a:spAutoFit/>
            </a:bodyPr>
            <a:lstStyle/>
            <a:p>
              <a:pPr algn="ctr">
                <a:lnSpc>
                  <a:spcPct val="150000"/>
                </a:lnSpc>
                <a:spcAft>
                  <a:spcPts val="0"/>
                </a:spcAft>
              </a:pPr>
              <a:r>
                <a:rPr lang="en-US" sz="6000">
                  <a:solidFill>
                    <a:srgbClr val="2F5496"/>
                  </a:solidFill>
                  <a:latin typeface="Arial" panose="020B0604020202020204" pitchFamily="34" charset="0"/>
                  <a:ea typeface="Times New Roman" panose="02020603050405020304" pitchFamily="18" charset="0"/>
                </a:rPr>
                <a:t/>
              </a:r>
              <a:br>
                <a:rPr lang="en-US" sz="6000">
                  <a:solidFill>
                    <a:srgbClr val="2F5496"/>
                  </a:solidFill>
                  <a:latin typeface="Arial" panose="020B0604020202020204" pitchFamily="34" charset="0"/>
                  <a:ea typeface="Times New Roman" panose="02020603050405020304" pitchFamily="18" charset="0"/>
                </a:rPr>
              </a:br>
              <a:r>
                <a:rPr lang="pl-PL" sz="60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10. TỨ GIÁC </a:t>
              </a:r>
              <a:endParaRPr lang="en-US" sz="60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96355">
            <a:off x="1336968" y="62954"/>
            <a:ext cx="1169234" cy="2232913"/>
          </a:xfrm>
          <a:prstGeom prst="rect">
            <a:avLst/>
          </a:prstGeom>
        </p:spPr>
      </p:pic>
      <p:sp>
        <p:nvSpPr>
          <p:cNvPr id="7" name="Isosceles Triangle 6"/>
          <p:cNvSpPr/>
          <p:nvPr/>
        </p:nvSpPr>
        <p:spPr>
          <a:xfrm>
            <a:off x="699237" y="8334717"/>
            <a:ext cx="2305733" cy="1371600"/>
          </a:xfrm>
          <a:prstGeom prst="triangle">
            <a:avLst/>
          </a:prstGeom>
          <a:ln w="762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sp>
        <p:nvSpPr>
          <p:cNvPr id="17" name="Rectangle 16"/>
          <p:cNvSpPr/>
          <p:nvPr/>
        </p:nvSpPr>
        <p:spPr>
          <a:xfrm>
            <a:off x="6186645" y="952500"/>
            <a:ext cx="5715000" cy="113107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fr-FR"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TẬP THÊM</a:t>
            </a:r>
            <a:endPar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447800" y="2781300"/>
                <a:ext cx="15192691" cy="4806316"/>
              </a:xfrm>
              <a:prstGeom prst="rect">
                <a:avLst/>
              </a:prstGeom>
            </p:spPr>
            <p:txBody>
              <a:bodyPr wrap="square">
                <a:spAutoFit/>
              </a:bodyPr>
              <a:lstStyle/>
              <a:p>
                <a:pPr algn="just">
                  <a:lnSpc>
                    <a:spcPct val="150000"/>
                  </a:lnSpc>
                  <a:spcBef>
                    <a:spcPts val="1200"/>
                  </a:spcBef>
                  <a:spcAft>
                    <a:spcPts val="1200"/>
                  </a:spcAft>
                </a:pP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tứ giác ABCD</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2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:2 :3 :4 </m:t>
                    </m:r>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a) Tính các góc của tứ giác ABCD?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b) Chứng minh: AB // 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c) Gọi E là giao điểm của AD và BC. Tính các góc của </a:t>
                </a:r>
                <a14:m>
                  <m:oMath xmlns:m="http://schemas.openxmlformats.org/officeDocument/2006/math">
                    <m: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CDE</m:t>
                    </m:r>
                  </m:oMath>
                </a14:m>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447800" y="2781300"/>
                <a:ext cx="15192691" cy="4806316"/>
              </a:xfrm>
              <a:prstGeom prst="rect">
                <a:avLst/>
              </a:prstGeom>
              <a:blipFill>
                <a:blip r:embed="rId6"/>
                <a:stretch>
                  <a:fillRect l="-1565" b="-4816"/>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6230599" y="8514271"/>
            <a:ext cx="1851290" cy="1480593"/>
          </a:xfrm>
          <a:prstGeom prst="rect">
            <a:avLst/>
          </a:prstGeom>
        </p:spPr>
      </p:pic>
    </p:spTree>
    <p:extLst>
      <p:ext uri="{BB962C8B-B14F-4D97-AF65-F5344CB8AC3E}">
        <p14:creationId xmlns:p14="http://schemas.microsoft.com/office/powerpoint/2010/main" val="257488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pic>
        <p:nvPicPr>
          <p:cNvPr id="7" name="Picture 6"/>
          <p:cNvPicPr>
            <a:picLocks noChangeAspect="1"/>
          </p:cNvPicPr>
          <p:nvPr/>
        </p:nvPicPr>
        <p:blipFill>
          <a:blip r:embed="rId6"/>
          <a:stretch>
            <a:fillRect/>
          </a:stretch>
        </p:blipFill>
        <p:spPr>
          <a:xfrm>
            <a:off x="16230599" y="8514271"/>
            <a:ext cx="1851290" cy="1480593"/>
          </a:xfrm>
          <a:prstGeom prst="rect">
            <a:avLst/>
          </a:prstGeom>
        </p:spPr>
      </p:pic>
      <p:sp>
        <p:nvSpPr>
          <p:cNvPr id="8" name="TextBox 7"/>
          <p:cNvSpPr txBox="1"/>
          <p:nvPr/>
        </p:nvSpPr>
        <p:spPr>
          <a:xfrm>
            <a:off x="2214796" y="9304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2214796" y="1790700"/>
                <a:ext cx="14020800" cy="76574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Theo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đầu bài ta có: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36</m:t>
                      </m:r>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ECD</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214796" y="1790700"/>
                <a:ext cx="14020800" cy="7657417"/>
              </a:xfrm>
              <a:prstGeom prst="rect">
                <a:avLst/>
              </a:prstGeom>
              <a:blipFill>
                <a:blip r:embed="rId7"/>
                <a:stretch>
                  <a:fillRect l="-1522"/>
                </a:stretch>
              </a:blipFill>
            </p:spPr>
            <p:txBody>
              <a:bodyPr/>
              <a:lstStyle/>
              <a:p>
                <a:r>
                  <a:rPr lang="en-US">
                    <a:noFill/>
                  </a:rPr>
                  <a:t> </a:t>
                </a:r>
              </a:p>
            </p:txBody>
          </p:sp>
        </mc:Fallback>
      </mc:AlternateContent>
    </p:spTree>
    <p:extLst>
      <p:ext uri="{BB962C8B-B14F-4D97-AF65-F5344CB8AC3E}">
        <p14:creationId xmlns:p14="http://schemas.microsoft.com/office/powerpoint/2010/main" val="15270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5" dur="500"/>
                                        <p:tgtEl>
                                          <p:spTgt spid="9">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up)">
                                      <p:cBhvr>
                                        <p:cTn id="23" dur="500"/>
                                        <p:tgtEl>
                                          <p:spTgt spid="9">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up)">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500"/>
                                        <p:tgtEl>
                                          <p:spTgt spid="9">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54" name="Group 153"/>
          <p:cNvGrpSpPr/>
          <p:nvPr/>
        </p:nvGrpSpPr>
        <p:grpSpPr>
          <a:xfrm>
            <a:off x="45720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34" name="Rectangle 133"/>
            <p:cNvSpPr/>
            <p:nvPr/>
          </p:nvSpPr>
          <p:spPr>
            <a:xfrm>
              <a:off x="1003283" y="4514352"/>
              <a:ext cx="4406917"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800512" y="9066212"/>
            <a:ext cx="877888" cy="877888"/>
          </a:xfrm>
          <a:prstGeom prst="rect">
            <a:avLst/>
          </a:prstGeom>
        </p:spPr>
      </p:pic>
      <p:grpSp>
        <p:nvGrpSpPr>
          <p:cNvPr id="156" name="Group 155"/>
          <p:cNvGrpSpPr/>
          <p:nvPr/>
        </p:nvGrpSpPr>
        <p:grpSpPr>
          <a:xfrm>
            <a:off x="651643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endParaRPr lang="pt-BR"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kiến </a:t>
              </a:r>
              <a:r>
                <a:rPr lang="pt-BR" sz="4000" kern="0" dirty="0">
                  <a:latin typeface="Arial"/>
                  <a:ea typeface="Calibri" panose="020F0502020204030204" pitchFamily="34" charset="0"/>
                  <a:cs typeface="Times New Roman" panose="02020603050405020304" pitchFamily="18" charset="0"/>
                  <a:sym typeface="Arial"/>
                </a:rPr>
                <a:t>thức trong bài. </a:t>
              </a:r>
            </a:p>
          </p:txBody>
        </p:sp>
      </p:grpSp>
      <p:grpSp>
        <p:nvGrpSpPr>
          <p:cNvPr id="158" name="Group 157"/>
          <p:cNvGrpSpPr/>
          <p:nvPr/>
        </p:nvGrpSpPr>
        <p:grpSpPr>
          <a:xfrm>
            <a:off x="1257021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a:t>
              </a:r>
              <a:r>
                <a:rPr lang="en-US" sz="4000" b="1" kern="0">
                  <a:latin typeface="Arial"/>
                  <a:ea typeface="Calibri" panose="020F0502020204030204" pitchFamily="34" charset="0"/>
                  <a:cs typeface="Times New Roman" panose="02020603050405020304" pitchFamily="18" charset="0"/>
                  <a:sym typeface="Arial"/>
                </a:rPr>
                <a:t>Bài 11. Hình thang cân</a:t>
              </a:r>
              <a:r>
                <a:rPr lang="vi-VN"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HẸN GẶP LẠI CÁC EM!</a:t>
            </a:r>
            <a:endParaRPr lang="en-US" sz="70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a:t>
            </a:r>
            <a:endParaRPr lang="en-US" sz="5000" b="1" u="none" dirty="0">
              <a:solidFill>
                <a:srgbClr val="FFFFFF"/>
              </a:solidFill>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NỘI DUNG BÀI HỌC</a:t>
            </a:r>
            <a:endParaRPr lang="en-US" sz="6000" b="1" spc="-112" dirty="0">
              <a:solidFill>
                <a:srgbClr val="000000"/>
              </a:solidFill>
              <a:latin typeface="Arial" panose="020B0604020202020204" pitchFamily="34" charset="0"/>
              <a:cs typeface="Arial" panose="020B0604020202020204" pitchFamily="34" charset="0"/>
            </a:endParaRP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smtClean="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III</a:t>
            </a:r>
            <a:endParaRPr lang="en-US" sz="5000" b="1" u="none" dirty="0">
              <a:solidFill>
                <a:srgbClr val="FFFFFF"/>
              </a:solidFill>
              <a:latin typeface="Arial" panose="020B0604020202020204" pitchFamily="34" charset="0"/>
              <a:cs typeface="Arial" panose="020B0604020202020204" pitchFamily="34" charset="0"/>
            </a:endParaRPr>
          </a:p>
        </p:txBody>
      </p:sp>
      <p:grpSp>
        <p:nvGrpSpPr>
          <p:cNvPr id="45" name="Group 44"/>
          <p:cNvGrpSpPr/>
          <p:nvPr/>
        </p:nvGrpSpPr>
        <p:grpSpPr>
          <a:xfrm>
            <a:off x="3284053" y="4462665"/>
            <a:ext cx="1450738"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4983212" y="4462665"/>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 lồi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3059" y="6977265"/>
            <a:ext cx="1450738"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8366" y="6993218"/>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4257" y="149926"/>
            <a:ext cx="1006238" cy="100623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0438" y="7277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122637" y="149926"/>
            <a:ext cx="1006238" cy="1006238"/>
          </a:xfrm>
          <a:prstGeom prst="rect">
            <a:avLst/>
          </a:prstGeom>
        </p:spPr>
      </p:pic>
      <p:grpSp>
        <p:nvGrpSpPr>
          <p:cNvPr id="28" name="Group 27"/>
          <p:cNvGrpSpPr/>
          <p:nvPr/>
        </p:nvGrpSpPr>
        <p:grpSpPr>
          <a:xfrm>
            <a:off x="6115851" y="163604"/>
            <a:ext cx="6668748" cy="1246096"/>
            <a:chOff x="1676400" y="4254240"/>
            <a:chExt cx="6668748" cy="1246096"/>
          </a:xfrm>
        </p:grpSpPr>
        <p:grpSp>
          <p:nvGrpSpPr>
            <p:cNvPr id="4" name="Group 4"/>
            <p:cNvGrpSpPr/>
            <p:nvPr/>
          </p:nvGrpSpPr>
          <p:grpSpPr>
            <a:xfrm>
              <a:off x="1676400" y="4254240"/>
              <a:ext cx="6668748" cy="1246096"/>
              <a:chOff x="384919" y="72389"/>
              <a:chExt cx="33686733" cy="3278343"/>
            </a:xfrm>
          </p:grpSpPr>
          <p:sp>
            <p:nvSpPr>
              <p:cNvPr id="5" name="Freeform 5"/>
              <p:cNvSpPr/>
              <p:nvPr/>
            </p:nvSpPr>
            <p:spPr>
              <a:xfrm>
                <a:off x="457311" y="72389"/>
                <a:ext cx="32459583" cy="3159377"/>
              </a:xfrm>
              <a:custGeom>
                <a:avLst/>
                <a:gdLst/>
                <a:ahLst/>
                <a:cxnLst/>
                <a:rect l="l" t="t" r="r" b="b"/>
                <a:pathLst>
                  <a:path w="40855416" h="3670473">
                    <a:moveTo>
                      <a:pt x="0" y="0"/>
                    </a:moveTo>
                    <a:lnTo>
                      <a:pt x="40855416" y="0"/>
                    </a:lnTo>
                    <a:lnTo>
                      <a:pt x="40855416" y="3670473"/>
                    </a:lnTo>
                    <a:lnTo>
                      <a:pt x="0" y="3670473"/>
                    </a:lnTo>
                    <a:lnTo>
                      <a:pt x="0" y="0"/>
                    </a:lnTo>
                    <a:close/>
                  </a:path>
                </a:pathLst>
              </a:custGeom>
              <a:solidFill>
                <a:srgbClr val="FFFFFF"/>
              </a:solidFill>
            </p:spPr>
          </p:sp>
          <p:sp>
            <p:nvSpPr>
              <p:cNvPr id="6" name="Freeform 6"/>
              <p:cNvSpPr/>
              <p:nvPr/>
            </p:nvSpPr>
            <p:spPr>
              <a:xfrm>
                <a:off x="384919" y="601422"/>
                <a:ext cx="33686733" cy="2749310"/>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sp>
          <p:nvSpPr>
            <p:cNvPr id="26" name="Rectangle 25"/>
            <p:cNvSpPr/>
            <p:nvPr/>
          </p:nvSpPr>
          <p:spPr>
            <a:xfrm>
              <a:off x="3159408" y="4379624"/>
              <a:ext cx="3744936" cy="1002710"/>
            </a:xfrm>
            <a:prstGeom prst="rect">
              <a:avLst/>
            </a:prstGeom>
          </p:spPr>
          <p:txBody>
            <a:bodyPr wrap="none">
              <a:spAutoFit/>
            </a:bodyPr>
            <a:lstStyle/>
            <a:p>
              <a:pPr>
                <a:lnSpc>
                  <a:spcPct val="150000"/>
                </a:lnSpc>
                <a:spcAft>
                  <a:spcPts val="800"/>
                </a:spcAft>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Tứ </a:t>
              </a:r>
              <a:r>
                <a:rPr lang="en-US" sz="4500" b="1">
                  <a:solidFill>
                    <a:srgbClr val="C00000"/>
                  </a:solidFill>
                  <a:latin typeface="Arial" panose="020B0604020202020204" pitchFamily="34" charset="0"/>
                  <a:ea typeface="Calibri" panose="020F0502020204030204" pitchFamily="34" charset="0"/>
                  <a:cs typeface="Times New Roman" panose="02020603050405020304" pitchFamily="18" charset="0"/>
                </a:rPr>
                <a:t>giác lồi</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862931" y="2846511"/>
            <a:ext cx="16510669" cy="1938992"/>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vi-VN" sz="4000" b="1" u="sng" smtClean="0">
                <a:solidFill>
                  <a:schemeClr val="tx2"/>
                </a:solidFill>
                <a:ea typeface="Calibri" panose="020F0502020204030204" pitchFamily="34" charset="0"/>
                <a:cs typeface="Times New Roman" panose="02020603050405020304" pitchFamily="18" charset="0"/>
              </a:rPr>
              <a:t>Tứ </a:t>
            </a:r>
            <a:r>
              <a:rPr lang="vi-VN" sz="4000" b="1" u="sng">
                <a:solidFill>
                  <a:schemeClr val="tx2"/>
                </a:solidFill>
                <a:ea typeface="Calibri" panose="020F0502020204030204" pitchFamily="34" charset="0"/>
                <a:cs typeface="Times New Roman" panose="02020603050405020304" pitchFamily="18" charset="0"/>
              </a:rPr>
              <a:t>giác</a:t>
            </a:r>
            <a:r>
              <a:rPr lang="vi-VN" sz="4000" b="1">
                <a:solidFill>
                  <a:schemeClr val="tx2"/>
                </a:solidFill>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ABCD là hình gồm 4 đoạn thẳng AB, BC, CD, DA trong đó không có hai đoạn thẳng nào nằm trên cùng một đường thẳng.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p:cNvGrpSpPr/>
          <p:nvPr/>
        </p:nvGrpSpPr>
        <p:grpSpPr>
          <a:xfrm>
            <a:off x="4114800" y="1714500"/>
            <a:ext cx="9445383" cy="862753"/>
            <a:chOff x="1611219" y="2044475"/>
            <a:chExt cx="9445383" cy="862753"/>
          </a:xfrm>
        </p:grpSpPr>
        <p:sp>
          <p:nvSpPr>
            <p:cNvPr id="20" name="Rectangle 19"/>
            <p:cNvSpPr/>
            <p:nvPr/>
          </p:nvSpPr>
          <p:spPr>
            <a:xfrm>
              <a:off x="2977146" y="2169578"/>
              <a:ext cx="8079456"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Tứ giác lồi và các yếu tố của nó.</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4" name="Rectangle 13"/>
          <p:cNvSpPr/>
          <p:nvPr/>
        </p:nvSpPr>
        <p:spPr>
          <a:xfrm>
            <a:off x="862931" y="8953500"/>
            <a:ext cx="12111879" cy="1015663"/>
          </a:xfrm>
          <a:prstGeom prst="rect">
            <a:avLst/>
          </a:prstGeom>
        </p:spPr>
        <p:txBody>
          <a:bodyPr wrap="square">
            <a:spAutoFit/>
          </a:bodyPr>
          <a:lstStyle/>
          <a:p>
            <a:pPr algn="just">
              <a:lnSpc>
                <a:spcPct val="150000"/>
              </a:lnSpc>
              <a:spcAft>
                <a:spcPts val="800"/>
              </a:spcAft>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Hình 3.2d không phải là tứ giác vì nó chỉ có 3 cạnh.</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2"/>
          <a:stretch>
            <a:fillRect/>
          </a:stretch>
        </p:blipFill>
        <p:spPr>
          <a:xfrm>
            <a:off x="2972246" y="4798033"/>
            <a:ext cx="12638103"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sp>
        <p:nvSpPr>
          <p:cNvPr id="14" name="Rectangle 13"/>
          <p:cNvSpPr/>
          <p:nvPr/>
        </p:nvSpPr>
        <p:spPr>
          <a:xfrm>
            <a:off x="445813" y="571500"/>
            <a:ext cx="15403787" cy="1938992"/>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tứ giác ABCD, các điểm A, B, C, D là các đỉnh; Các đoạn thẳng AB, BC, CD, DA là các cạnh.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16980061" y="266700"/>
            <a:ext cx="1173248" cy="927334"/>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62000" y="2996135"/>
            <a:ext cx="4813682" cy="5423965"/>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6781801" y="2974056"/>
            <a:ext cx="4793516" cy="4836444"/>
          </a:xfrm>
          <a:prstGeom prst="rect">
            <a:avLst/>
          </a:prstGeom>
        </p:spPr>
      </p:pic>
      <p:pic>
        <p:nvPicPr>
          <p:cNvPr id="9" name="Picture 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2695883" y="2922731"/>
            <a:ext cx="4711861" cy="4862252"/>
          </a:xfrm>
          <a:prstGeom prst="rect">
            <a:avLst/>
          </a:prstGeom>
        </p:spPr>
      </p:pic>
      <p:sp>
        <p:nvSpPr>
          <p:cNvPr id="10" name="Rectangle 9"/>
          <p:cNvSpPr/>
          <p:nvPr/>
        </p:nvSpPr>
        <p:spPr>
          <a:xfrm>
            <a:off x="2051631"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4000">
              <a:latin typeface="Arial" panose="020B0604020202020204" pitchFamily="34" charset="0"/>
              <a:cs typeface="Arial" panose="020B0604020202020204" pitchFamily="34" charset="0"/>
            </a:endParaRPr>
          </a:p>
        </p:txBody>
      </p:sp>
      <p:sp>
        <p:nvSpPr>
          <p:cNvPr id="27" name="Rectangle 26"/>
          <p:cNvSpPr/>
          <p:nvPr/>
        </p:nvSpPr>
        <p:spPr>
          <a:xfrm>
            <a:off x="7973742"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3.2b</a:t>
            </a:r>
            <a:endParaRPr lang="en-US" sz="4000">
              <a:latin typeface="Arial" panose="020B0604020202020204" pitchFamily="34" charset="0"/>
              <a:cs typeface="Arial" panose="020B0604020202020204" pitchFamily="34" charset="0"/>
            </a:endParaRPr>
          </a:p>
        </p:txBody>
      </p:sp>
      <p:sp>
        <p:nvSpPr>
          <p:cNvPr id="29" name="Rectangle 28"/>
          <p:cNvSpPr/>
          <p:nvPr/>
        </p:nvSpPr>
        <p:spPr>
          <a:xfrm>
            <a:off x="13697420" y="8828157"/>
            <a:ext cx="2380780"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86975" y="279340"/>
            <a:ext cx="1173249" cy="362641"/>
          </a:xfrm>
          <a:prstGeom prst="rect">
            <a:avLst/>
          </a:prstGeom>
        </p:spPr>
      </p:pic>
      <p:sp>
        <p:nvSpPr>
          <p:cNvPr id="14" name="Rectangle 13"/>
          <p:cNvSpPr/>
          <p:nvPr/>
        </p:nvSpPr>
        <p:spPr>
          <a:xfrm>
            <a:off x="1066800" y="1183407"/>
            <a:ext cx="16533867" cy="1938992"/>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b="1" u="sng" smtClean="0">
                <a:solidFill>
                  <a:schemeClr val="tx2"/>
                </a:solidFill>
                <a:effectLst/>
                <a:latin typeface="Arial" panose="020B0604020202020204" pitchFamily="34" charset="0"/>
                <a:ea typeface="Calibri" panose="020F0502020204030204" pitchFamily="34" charset="0"/>
                <a:cs typeface="Arial" panose="020B0604020202020204" pitchFamily="34" charset="0"/>
              </a:rPr>
              <a:t>Tứ </a:t>
            </a:r>
            <a:r>
              <a:rPr lang="nl-NL" sz="4000" b="1" u="sng">
                <a:solidFill>
                  <a:schemeClr val="tx2"/>
                </a:solidFill>
                <a:effectLst/>
                <a:latin typeface="Arial" panose="020B0604020202020204" pitchFamily="34" charset="0"/>
                <a:ea typeface="Calibri" panose="020F0502020204030204" pitchFamily="34" charset="0"/>
                <a:cs typeface="Arial" panose="020B0604020202020204" pitchFamily="34" charset="0"/>
              </a:rPr>
              <a:t>giác lồi</a:t>
            </a:r>
            <a:r>
              <a:rPr lang="nl-NL" sz="400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mà hai đỉnh thuộc một cạnh bất kì luôn nằm về một phía của đường thẳng đi qua hai đỉnh còn lại</a:t>
            </a:r>
            <a:r>
              <a:rPr lang="nl-NL"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98884" y="5145807"/>
                <a:ext cx="11430000" cy="2893293"/>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Trong tứ giác lồi ABCD, các góc ABC, BCD, CDA và DAB gọi là các góc của tứ giác. </a:t>
                </a:r>
                <a:endPar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Kí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hiệu đơn giản lần lượt là: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C</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98884" y="5145807"/>
                <a:ext cx="11430000" cy="2893293"/>
              </a:xfrm>
              <a:prstGeom prst="rect">
                <a:avLst/>
              </a:prstGeom>
              <a:blipFill>
                <a:blip r:embed="rId12"/>
                <a:stretch>
                  <a:fillRect l="-1707" r="-1920" b="-7368"/>
                </a:stretch>
              </a:blipFill>
            </p:spPr>
            <p:txBody>
              <a:bodyPr/>
              <a:lstStyle/>
              <a:p>
                <a:r>
                  <a:rPr lang="en-US">
                    <a:noFill/>
                  </a:rPr>
                  <a:t> </a:t>
                </a:r>
              </a:p>
            </p:txBody>
          </p:sp>
        </mc:Fallback>
      </mc:AlternateContent>
      <p:pic>
        <p:nvPicPr>
          <p:cNvPr id="3" name="Picture 2"/>
          <p:cNvPicPr>
            <a:picLocks noChangeAspect="1"/>
          </p:cNvPicPr>
          <p:nvPr/>
        </p:nvPicPr>
        <p:blipFill>
          <a:blip r:embed="rId13"/>
          <a:stretch>
            <a:fillRect/>
          </a:stretch>
        </p:blipFill>
        <p:spPr>
          <a:xfrm rot="20944727">
            <a:off x="-659619" y="391041"/>
            <a:ext cx="1908626" cy="1460683"/>
          </a:xfrm>
          <a:prstGeom prst="rect">
            <a:avLst/>
          </a:prstGeom>
        </p:spPr>
      </p:pic>
      <p:pic>
        <p:nvPicPr>
          <p:cNvPr id="29" name="Picture 2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3329854" y="2781300"/>
            <a:ext cx="4119946" cy="4642276"/>
          </a:xfrm>
          <a:prstGeom prst="rect">
            <a:avLst/>
          </a:prstGeom>
        </p:spPr>
      </p:pic>
      <p:sp>
        <p:nvSpPr>
          <p:cNvPr id="30" name="Rectangle 29"/>
          <p:cNvSpPr/>
          <p:nvPr/>
        </p:nvSpPr>
        <p:spPr>
          <a:xfrm>
            <a:off x="14478000" y="7468969"/>
            <a:ext cx="2185214" cy="646331"/>
          </a:xfrm>
          <a:prstGeom prst="rect">
            <a:avLst/>
          </a:prstGeom>
        </p:spPr>
        <p:txBody>
          <a:bodyPr wrap="none">
            <a:spAutoFit/>
          </a:bodyPr>
          <a:lstStyle/>
          <a:p>
            <a:r>
              <a:rPr lang="nl-NL" sz="3600" i="1">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3600" i="1"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3600" i="1">
              <a:latin typeface="Arial" panose="020B0604020202020204" pitchFamily="34" charset="0"/>
              <a:cs typeface="Arial" panose="020B0604020202020204" pitchFamily="34" charset="0"/>
            </a:endParaRPr>
          </a:p>
        </p:txBody>
      </p:sp>
      <p:sp>
        <p:nvSpPr>
          <p:cNvPr id="8" name="TextBox 7"/>
          <p:cNvSpPr txBox="1"/>
          <p:nvPr/>
        </p:nvSpPr>
        <p:spPr>
          <a:xfrm>
            <a:off x="1752600" y="3523521"/>
            <a:ext cx="89916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 Hình 3.2 a là một tứ giác lồi.</a:t>
            </a:r>
            <a:endParaRPr lang="en-US" sz="4000">
              <a:latin typeface="Arial" panose="020B0604020202020204" pitchFamily="34" charset="0"/>
              <a:cs typeface="Arial" panose="020B0604020202020204" pitchFamily="34" charset="0"/>
            </a:endParaRPr>
          </a:p>
        </p:txBody>
      </p:sp>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CB79D"/>
        </a:solidFill>
        <a:effectLst/>
      </p:bgPr>
    </p:bg>
    <p:spTree>
      <p:nvGrpSpPr>
        <p:cNvPr id="1" name=""/>
        <p:cNvGrpSpPr/>
        <p:nvPr/>
      </p:nvGrpSpPr>
      <p:grpSpPr>
        <a:xfrm>
          <a:off x="0" y="0"/>
          <a:ext cx="0" cy="0"/>
          <a:chOff x="0" y="0"/>
          <a:chExt cx="0" cy="0"/>
        </a:xfrm>
      </p:grpSpPr>
      <p:grpSp>
        <p:nvGrpSpPr>
          <p:cNvPr id="10" name="Group 10"/>
          <p:cNvGrpSpPr/>
          <p:nvPr/>
        </p:nvGrpSpPr>
        <p:grpSpPr>
          <a:xfrm>
            <a:off x="990600" y="1790700"/>
            <a:ext cx="16306800" cy="5439249"/>
            <a:chOff x="0" y="0"/>
            <a:chExt cx="41000197" cy="18337832"/>
          </a:xfrm>
        </p:grpSpPr>
        <p:sp>
          <p:nvSpPr>
            <p:cNvPr id="11" name="Freeform 11"/>
            <p:cNvSpPr/>
            <p:nvPr/>
          </p:nvSpPr>
          <p:spPr>
            <a:xfrm>
              <a:off x="72390" y="72390"/>
              <a:ext cx="40855416" cy="18193052"/>
            </a:xfrm>
            <a:custGeom>
              <a:avLst/>
              <a:gdLst/>
              <a:ahLst/>
              <a:cxnLst/>
              <a:rect l="l" t="t" r="r" b="b"/>
              <a:pathLst>
                <a:path w="40855416" h="18193052">
                  <a:moveTo>
                    <a:pt x="0" y="0"/>
                  </a:moveTo>
                  <a:lnTo>
                    <a:pt x="40855416" y="0"/>
                  </a:lnTo>
                  <a:lnTo>
                    <a:pt x="40855416" y="18193052"/>
                  </a:lnTo>
                  <a:lnTo>
                    <a:pt x="0" y="18193052"/>
                  </a:lnTo>
                  <a:lnTo>
                    <a:pt x="0" y="0"/>
                  </a:lnTo>
                  <a:close/>
                </a:path>
              </a:pathLst>
            </a:custGeom>
            <a:solidFill>
              <a:srgbClr val="FFFFFF"/>
            </a:solidFill>
          </p:spPr>
        </p:sp>
        <p:sp>
          <p:nvSpPr>
            <p:cNvPr id="12" name="Freeform 12"/>
            <p:cNvSpPr/>
            <p:nvPr/>
          </p:nvSpPr>
          <p:spPr>
            <a:xfrm>
              <a:off x="0" y="0"/>
              <a:ext cx="41000198" cy="18337833"/>
            </a:xfrm>
            <a:custGeom>
              <a:avLst/>
              <a:gdLst/>
              <a:ahLst/>
              <a:cxnLst/>
              <a:rect l="l" t="t" r="r" b="b"/>
              <a:pathLst>
                <a:path w="41000198" h="18337833">
                  <a:moveTo>
                    <a:pt x="40855416" y="18193052"/>
                  </a:moveTo>
                  <a:lnTo>
                    <a:pt x="41000198" y="18193052"/>
                  </a:lnTo>
                  <a:lnTo>
                    <a:pt x="41000198" y="18337833"/>
                  </a:lnTo>
                  <a:lnTo>
                    <a:pt x="40855416" y="18337833"/>
                  </a:lnTo>
                  <a:lnTo>
                    <a:pt x="40855416" y="18193052"/>
                  </a:lnTo>
                  <a:close/>
                  <a:moveTo>
                    <a:pt x="0" y="144780"/>
                  </a:moveTo>
                  <a:lnTo>
                    <a:pt x="144780" y="144780"/>
                  </a:lnTo>
                  <a:lnTo>
                    <a:pt x="144780" y="18193052"/>
                  </a:lnTo>
                  <a:lnTo>
                    <a:pt x="0" y="18193052"/>
                  </a:lnTo>
                  <a:lnTo>
                    <a:pt x="0" y="144780"/>
                  </a:lnTo>
                  <a:close/>
                  <a:moveTo>
                    <a:pt x="0" y="18193052"/>
                  </a:moveTo>
                  <a:lnTo>
                    <a:pt x="144780" y="18193052"/>
                  </a:lnTo>
                  <a:lnTo>
                    <a:pt x="144780" y="18337833"/>
                  </a:lnTo>
                  <a:lnTo>
                    <a:pt x="0" y="18337833"/>
                  </a:lnTo>
                  <a:lnTo>
                    <a:pt x="0" y="18193052"/>
                  </a:lnTo>
                  <a:close/>
                  <a:moveTo>
                    <a:pt x="40855416" y="144780"/>
                  </a:moveTo>
                  <a:lnTo>
                    <a:pt x="41000198" y="144780"/>
                  </a:lnTo>
                  <a:lnTo>
                    <a:pt x="41000198" y="18193052"/>
                  </a:lnTo>
                  <a:lnTo>
                    <a:pt x="40855416" y="18193052"/>
                  </a:lnTo>
                  <a:lnTo>
                    <a:pt x="40855416" y="144780"/>
                  </a:lnTo>
                  <a:close/>
                  <a:moveTo>
                    <a:pt x="144780" y="18193052"/>
                  </a:moveTo>
                  <a:lnTo>
                    <a:pt x="40855416" y="18193052"/>
                  </a:lnTo>
                  <a:lnTo>
                    <a:pt x="40855416" y="18337833"/>
                  </a:lnTo>
                  <a:lnTo>
                    <a:pt x="144780" y="18337833"/>
                  </a:lnTo>
                  <a:lnTo>
                    <a:pt x="144780" y="18193052"/>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37432" y="647700"/>
            <a:ext cx="983577" cy="618760"/>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255386"/>
            <a:ext cx="915941" cy="912611"/>
          </a:xfrm>
          <a:prstGeom prst="rect">
            <a:avLst/>
          </a:prstGeom>
        </p:spPr>
      </p:pic>
      <p:pic>
        <p:nvPicPr>
          <p:cNvPr id="30" name="Picture 5"/>
          <p:cNvPicPr>
            <a:picLocks noChangeAspect="1"/>
          </p:cNvPicPr>
          <p:nvPr/>
        </p:nvPicPr>
        <p:blipFill rotWithShape="1">
          <a:blip r:embed="rId6"/>
          <a:srcRect l="71258" t="36429"/>
          <a:stretch/>
        </p:blipFill>
        <p:spPr>
          <a:xfrm>
            <a:off x="1672389" y="7732123"/>
            <a:ext cx="1743258" cy="2211977"/>
          </a:xfrm>
          <a:prstGeom prst="rect">
            <a:avLst/>
          </a:prstGeom>
        </p:spPr>
      </p:pic>
      <p:sp>
        <p:nvSpPr>
          <p:cNvPr id="13" name="Rectangle 12"/>
          <p:cNvSpPr/>
          <p:nvPr/>
        </p:nvSpPr>
        <p:spPr>
          <a:xfrm>
            <a:off x="1524000" y="2736780"/>
            <a:ext cx="15114390" cy="382547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Khi </a:t>
            </a:r>
            <a:r>
              <a:rPr lang="vi-VN" sz="4000">
                <a:ea typeface="Calibri" panose="020F0502020204030204" pitchFamily="34" charset="0"/>
                <a:cs typeface="Times New Roman" panose="02020603050405020304" pitchFamily="18" charset="0"/>
              </a:rPr>
              <a:t>nói đến tứ giác mà không chú thích gì thêm, ta hiểu đó là tứ giác lồi.</a:t>
            </a:r>
          </a:p>
          <a:p>
            <a:pPr marL="571500" indent="-571500">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Tứ </a:t>
            </a:r>
            <a:r>
              <a:rPr lang="vi-VN" sz="4000">
                <a:ea typeface="Calibri" panose="020F0502020204030204" pitchFamily="34" charset="0"/>
                <a:cs typeface="Times New Roman" panose="02020603050405020304" pitchFamily="18" charset="0"/>
              </a:rPr>
              <a:t>giác ABCD trong hình 3.2a còn được gọi tên là tứ </a:t>
            </a:r>
            <a:r>
              <a:rPr lang="vi-VN" sz="4000" smtClean="0">
                <a:ea typeface="Calibri" panose="020F0502020204030204" pitchFamily="34" charset="0"/>
                <a:cs typeface="Times New Roman" panose="02020603050405020304" pitchFamily="18" charset="0"/>
              </a:rPr>
              <a:t>giác</a:t>
            </a:r>
            <a:r>
              <a:rPr lang="en-US" sz="4000" smtClean="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BCDA</a:t>
            </a:r>
            <a:r>
              <a:rPr lang="vi-VN" sz="4000">
                <a:ea typeface="Calibri" panose="020F0502020204030204" pitchFamily="34" charset="0"/>
                <a:cs typeface="Times New Roman" panose="02020603050405020304" pitchFamily="18" charset="0"/>
              </a:rPr>
              <a:t>, CDAB, DABC, ADCB, DCBA, CBAD, BADC.</a:t>
            </a:r>
            <a:endParaRPr lang="vi-VN" sz="4000" dirty="0">
              <a:ea typeface="Calibri" panose="020F0502020204030204" pitchFamily="34" charset="0"/>
              <a:cs typeface="Times New Roman" panose="02020603050405020304" pitchFamily="18" charset="0"/>
            </a:endParaRPr>
          </a:p>
        </p:txBody>
      </p:sp>
      <p:grpSp>
        <p:nvGrpSpPr>
          <p:cNvPr id="20" name="Group 19"/>
          <p:cNvGrpSpPr/>
          <p:nvPr/>
        </p:nvGrpSpPr>
        <p:grpSpPr>
          <a:xfrm>
            <a:off x="1676400" y="950115"/>
            <a:ext cx="14313266" cy="1295400"/>
            <a:chOff x="1262629" y="219549"/>
            <a:chExt cx="14313266" cy="1519640"/>
          </a:xfrm>
        </p:grpSpPr>
        <p:grpSp>
          <p:nvGrpSpPr>
            <p:cNvPr id="21" name="Group 4"/>
            <p:cNvGrpSpPr/>
            <p:nvPr/>
          </p:nvGrpSpPr>
          <p:grpSpPr>
            <a:xfrm>
              <a:off x="5110729" y="219549"/>
              <a:ext cx="6858000" cy="1519640"/>
              <a:chOff x="0" y="0"/>
              <a:chExt cx="9181877" cy="1000967"/>
            </a:xfrm>
          </p:grpSpPr>
          <p:sp>
            <p:nvSpPr>
              <p:cNvPr id="24" name="Freeform 5"/>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25" name="Freeform 6"/>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26" name="Freeform 7"/>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6CD9FF"/>
              </a:solidFill>
            </p:spPr>
          </p:sp>
          <p:sp>
            <p:nvSpPr>
              <p:cNvPr id="27" name="Freeform 8"/>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23" name="TextBox 9"/>
            <p:cNvSpPr txBox="1"/>
            <p:nvPr/>
          </p:nvSpPr>
          <p:spPr>
            <a:xfrm>
              <a:off x="1262629" y="250052"/>
              <a:ext cx="14313266" cy="1220965"/>
            </a:xfrm>
            <a:prstGeom prst="rect">
              <a:avLst/>
            </a:prstGeom>
          </p:spPr>
          <p:txBody>
            <a:bodyPr lIns="0" tIns="0" rIns="0" bIns="0" rtlCol="0" anchor="t">
              <a:spAutoFit/>
            </a:bodyPr>
            <a:lstStyle/>
            <a:p>
              <a:pPr algn="ctr">
                <a:lnSpc>
                  <a:spcPts val="9003"/>
                </a:lnSpc>
              </a:pPr>
              <a:r>
                <a:rPr lang="en-US" sz="6000" b="1" spc="-112" dirty="0" err="1" smtClean="0">
                  <a:solidFill>
                    <a:srgbClr val="000000"/>
                  </a:solidFill>
                  <a:latin typeface="Arial" panose="020B0604020202020204" pitchFamily="34" charset="0"/>
                  <a:cs typeface="Arial" panose="020B0604020202020204" pitchFamily="34" charset="0"/>
                </a:rPr>
                <a:t>Chú</a:t>
              </a:r>
              <a:r>
                <a:rPr lang="en-US" sz="6000" b="1" spc="-112" dirty="0" smtClean="0">
                  <a:solidFill>
                    <a:srgbClr val="000000"/>
                  </a:solidFill>
                  <a:latin typeface="Arial" panose="020B0604020202020204" pitchFamily="34" charset="0"/>
                  <a:cs typeface="Arial" panose="020B0604020202020204" pitchFamily="34" charset="0"/>
                </a:rPr>
                <a:t> ý</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7"/>
          <a:stretch>
            <a:fillRect/>
          </a:stretch>
        </p:blipFill>
        <p:spPr>
          <a:xfrm>
            <a:off x="14899414" y="6210300"/>
            <a:ext cx="242677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565160"/>
            <a:ext cx="3048000" cy="1225539"/>
            <a:chOff x="0" y="-18042"/>
            <a:chExt cx="13241067" cy="2283260"/>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731743" y="-18042"/>
              <a:ext cx="11136502" cy="1857365"/>
            </a:xfrm>
            <a:prstGeom prst="rect">
              <a:avLst/>
            </a:prstGeom>
          </p:spPr>
          <p:txBody>
            <a:bodyPr lIns="0" tIns="0" rIns="0" bIns="0" rtlCol="0" anchor="t">
              <a:spAutoFit/>
            </a:bodyPr>
            <a:lstStyle/>
            <a:p>
              <a:pPr algn="ctr">
                <a:lnSpc>
                  <a:spcPts val="9003"/>
                </a:lnSpc>
              </a:pPr>
              <a:r>
                <a:rPr lang="en-US" sz="4500" b="1" spc="-112" smtClean="0">
                  <a:solidFill>
                    <a:schemeClr val="bg1"/>
                  </a:solidFill>
                  <a:latin typeface="Arial" panose="020B0604020202020204" pitchFamily="34" charset="0"/>
                  <a:cs typeface="Arial" panose="020B0604020202020204" pitchFamily="34" charset="0"/>
                </a:rPr>
                <a:t>CÂU HỎI</a:t>
              </a:r>
              <a:endParaRPr lang="en-US" sz="4500" b="1" spc="-112" dirty="0">
                <a:solidFill>
                  <a:schemeClr val="bg1"/>
                </a:solidFill>
                <a:latin typeface="Arial" panose="020B0604020202020204" pitchFamily="34" charset="0"/>
                <a:cs typeface="Arial" panose="020B0604020202020204" pitchFamily="34" charset="0"/>
              </a:endParaRPr>
            </a:p>
          </p:txBody>
        </p:sp>
      </p:grpSp>
      <p:sp>
        <p:nvSpPr>
          <p:cNvPr id="14" name="Rectangle 13"/>
          <p:cNvSpPr/>
          <p:nvPr/>
        </p:nvSpPr>
        <p:spPr>
          <a:xfrm>
            <a:off x="609600" y="2156710"/>
            <a:ext cx="17263013"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4 điểm E, F, G, H. Kể tên một tứ giác có các đỉnh là bốn điểm đã cho.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21200" y="461386"/>
            <a:ext cx="799801" cy="1232126"/>
          </a:xfrm>
          <a:prstGeom prst="rect">
            <a:avLst/>
          </a:prstGeom>
        </p:spPr>
      </p:pic>
      <p:pic>
        <p:nvPicPr>
          <p:cNvPr id="19" name="Picture 18" descr="A picture containing screenshot, circle&#10;&#10;Description automatically generated"/>
          <p:cNvPicPr/>
          <p:nvPr/>
        </p:nvPicPr>
        <p:blipFill>
          <a:blip r:embed="rId18"/>
          <a:stretch>
            <a:fillRect/>
          </a:stretch>
        </p:blipFill>
        <p:spPr>
          <a:xfrm>
            <a:off x="5715000" y="3751580"/>
            <a:ext cx="6442710" cy="3982720"/>
          </a:xfrm>
          <a:prstGeom prst="rect">
            <a:avLst/>
          </a:prstGeom>
        </p:spPr>
      </p:pic>
      <p:sp>
        <p:nvSpPr>
          <p:cNvPr id="3" name="Rectangle 2"/>
          <p:cNvSpPr/>
          <p:nvPr/>
        </p:nvSpPr>
        <p:spPr>
          <a:xfrm>
            <a:off x="967878" y="8495417"/>
            <a:ext cx="5513048" cy="707886"/>
          </a:xfrm>
          <a:prstGeom prst="rect">
            <a:avLst/>
          </a:prstGeom>
        </p:spPr>
        <p:txBody>
          <a:bodyPr wrap="none">
            <a:spAutoFit/>
          </a:bodyPr>
          <a:lstStyle/>
          <a:p>
            <a:r>
              <a:rPr lang="nl-NL" sz="4000" b="1" i="1" u="sng" smtClean="0">
                <a:solidFill>
                  <a:schemeClr val="tx2"/>
                </a:solidFill>
                <a:latin typeface="Arial" panose="020B0604020202020204" pitchFamily="34" charset="0"/>
                <a:ea typeface="Calibri" panose="020F0502020204030204" pitchFamily="34" charset="0"/>
                <a:cs typeface="Arial" panose="020B0604020202020204" pitchFamily="34" charset="0"/>
              </a:rPr>
              <a:t>- Ví dụ:</a:t>
            </a:r>
            <a:r>
              <a:rPr lang="nl-NL" sz="4000" b="1" i="1"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Tứ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giác EGFH</a:t>
            </a:r>
            <a:endParaRPr lang="en-US" sz="4000">
              <a:latin typeface="Arial" panose="020B0604020202020204" pitchFamily="34" charset="0"/>
              <a:cs typeface="Arial" panose="020B0604020202020204" pitchFamily="34" charset="0"/>
            </a:endParaRPr>
          </a:p>
        </p:txBody>
      </p:sp>
      <p:cxnSp>
        <p:nvCxnSpPr>
          <p:cNvPr id="17" name="Straight Connector 16"/>
          <p:cNvCxnSpPr/>
          <p:nvPr/>
        </p:nvCxnSpPr>
        <p:spPr>
          <a:xfrm flipH="1">
            <a:off x="6160905" y="4400140"/>
            <a:ext cx="2775450" cy="1942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6160905" y="6342380"/>
            <a:ext cx="46482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36355" y="4361180"/>
            <a:ext cx="2787149" cy="10100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809105" y="5332300"/>
            <a:ext cx="891407" cy="20006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9"/>
          <a:stretch>
            <a:fillRect/>
          </a:stretch>
        </p:blipFill>
        <p:spPr>
          <a:xfrm flipH="1">
            <a:off x="15497009" y="6332640"/>
            <a:ext cx="2156175" cy="3703354"/>
          </a:xfrm>
          <a:prstGeom prst="rect">
            <a:avLst/>
          </a:prstGeom>
        </p:spPr>
      </p:pic>
      <p:pic>
        <p:nvPicPr>
          <p:cNvPr id="32" name="Picture 31"/>
          <p:cNvPicPr>
            <a:picLocks noChangeAspect="1"/>
          </p:cNvPicPr>
          <p:nvPr/>
        </p:nvPicPr>
        <p:blipFill>
          <a:blip r:embed="rId20"/>
          <a:stretch>
            <a:fillRect/>
          </a:stretch>
        </p:blipFill>
        <p:spPr>
          <a:xfrm rot="11858322">
            <a:off x="-718899" y="6236660"/>
            <a:ext cx="2181001" cy="213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1326</Words>
  <Application>Microsoft Office PowerPoint</Application>
  <PresentationFormat>Custom</PresentationFormat>
  <Paragraphs>173</Paragraphs>
  <Slides>33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Cambria Math</vt:lpstr>
      <vt:lpstr>OpenSans</vt:lpstr>
      <vt:lpstr>Kavoon</vt:lpstr>
      <vt:lpstr>Calibri</vt:lpstr>
      <vt:lpstr>Calibri Light</vt:lpstr>
      <vt:lpstr>Times New Roman</vt:lpstr>
      <vt:lpstr>Dotum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Yellow Green Black Lined Grids and Frames Senior High to Uni Education Presentation</dc:title>
  <cp:lastModifiedBy>Admin</cp:lastModifiedBy>
  <cp:revision>101</cp:revision>
  <dcterms:created xsi:type="dcterms:W3CDTF">2006-08-16T00:00:00Z</dcterms:created>
  <dcterms:modified xsi:type="dcterms:W3CDTF">2023-07-09T18:58:30Z</dcterms:modified>
  <dc:identifier>DAFSQ6U-uu0</dc:identifier>
</cp:coreProperties>
</file>