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67" r:id="rId3"/>
    <p:sldId id="257" r:id="rId4"/>
    <p:sldId id="315" r:id="rId5"/>
    <p:sldId id="256" r:id="rId6"/>
    <p:sldId id="263" r:id="rId7"/>
    <p:sldId id="264" r:id="rId8"/>
    <p:sldId id="265" r:id="rId9"/>
    <p:sldId id="266" r:id="rId10"/>
    <p:sldId id="2007577258" r:id="rId11"/>
    <p:sldId id="2007577259" r:id="rId12"/>
    <p:sldId id="551" r:id="rId13"/>
    <p:sldId id="2007577267" r:id="rId14"/>
    <p:sldId id="2007577261" r:id="rId15"/>
    <p:sldId id="286" r:id="rId16"/>
    <p:sldId id="2007577270" r:id="rId17"/>
    <p:sldId id="2007577263" r:id="rId18"/>
    <p:sldId id="2007577269" r:id="rId19"/>
    <p:sldId id="262" r:id="rId20"/>
    <p:sldId id="275" r:id="rId21"/>
    <p:sldId id="2007577266" r:id="rId22"/>
    <p:sldId id="299" r:id="rId23"/>
    <p:sldId id="2007577264" r:id="rId24"/>
    <p:sldId id="2007577265" r:id="rId25"/>
    <p:sldId id="307" r:id="rId26"/>
    <p:sldId id="303" r:id="rId27"/>
    <p:sldId id="305" r:id="rId28"/>
    <p:sldId id="2007577268" r:id="rId29"/>
    <p:sldId id="28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D653"/>
    <a:srgbClr val="99FF66"/>
    <a:srgbClr val="00FF00"/>
    <a:srgbClr val="68FC7A"/>
    <a:srgbClr val="A3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72" autoAdjust="0"/>
  </p:normalViewPr>
  <p:slideViewPr>
    <p:cSldViewPr>
      <p:cViewPr varScale="1">
        <p:scale>
          <a:sx n="60" d="100"/>
          <a:sy n="60" d="100"/>
        </p:scale>
        <p:origin x="112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FD294-AFE5-45B0-9E8C-BD799D82F464}" type="datetimeFigureOut">
              <a:rPr lang="en-US" smtClean="0"/>
              <a:t>11/6/2024</a:t>
            </a:fld>
            <a:endParaRPr lang="en-US"/>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C4B21-58DC-4C6A-A459-31BDC0F6AB89}" type="slidenum">
              <a:rPr lang="en-US" smtClean="0"/>
              <a:t>‹#›</a:t>
            </a:fld>
            <a:endParaRPr lang="en-US"/>
          </a:p>
        </p:txBody>
      </p:sp>
    </p:spTree>
    <p:extLst>
      <p:ext uri="{BB962C8B-B14F-4D97-AF65-F5344CB8AC3E}">
        <p14:creationId xmlns:p14="http://schemas.microsoft.com/office/powerpoint/2010/main" val="348384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11a1ccd9bf3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11a1ccd9bf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210C8-0344-4C56-88B5-C59740AADB0F}" type="slidenum">
              <a:rPr lang="en-US" smtClean="0"/>
              <a:t>14</a:t>
            </a:fld>
            <a:endParaRPr lang="en-US"/>
          </a:p>
        </p:txBody>
      </p:sp>
    </p:spTree>
    <p:extLst>
      <p:ext uri="{BB962C8B-B14F-4D97-AF65-F5344CB8AC3E}">
        <p14:creationId xmlns:p14="http://schemas.microsoft.com/office/powerpoint/2010/main" val="406934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19</a:t>
            </a:fld>
            <a:endParaRPr lang="en-US"/>
          </a:p>
        </p:txBody>
      </p:sp>
    </p:spTree>
    <p:extLst>
      <p:ext uri="{BB962C8B-B14F-4D97-AF65-F5344CB8AC3E}">
        <p14:creationId xmlns:p14="http://schemas.microsoft.com/office/powerpoint/2010/main" val="1851435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0EC4B21-58DC-4C6A-A459-31BDC0F6AB89}" type="slidenum">
              <a:rPr lang="en-US" smtClean="0"/>
              <a:t>26</a:t>
            </a:fld>
            <a:endParaRPr lang="en-US"/>
          </a:p>
        </p:txBody>
      </p:sp>
    </p:spTree>
    <p:extLst>
      <p:ext uri="{BB962C8B-B14F-4D97-AF65-F5344CB8AC3E}">
        <p14:creationId xmlns:p14="http://schemas.microsoft.com/office/powerpoint/2010/main" val="203383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B22D9A-CB55-448B-9A73-D65C3DAC6D5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325876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82097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954260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283FE6-28B0-4038-85C1-3E535868ACA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1934002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83FE6-28B0-4038-85C1-3E535868ACA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2063346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283FE6-28B0-4038-85C1-3E535868ACA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2740858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283FE6-28B0-4038-85C1-3E535868ACA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313747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283FE6-28B0-4038-85C1-3E535868ACA2}"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4199693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283FE6-28B0-4038-85C1-3E535868ACA2}"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3363994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283FE6-28B0-4038-85C1-3E535868ACA2}"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2018798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B283FE6-28B0-4038-85C1-3E535868ACA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85296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22D9A-CB55-448B-9A73-D65C3DAC6D5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312700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B283FE6-28B0-4038-85C1-3E535868ACA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2352875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83FE6-28B0-4038-85C1-3E535868ACA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319247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83FE6-28B0-4038-85C1-3E535868ACA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0C4C0-AAA8-4480-B9B7-DD413929BC56}" type="slidenum">
              <a:rPr lang="en-US" smtClean="0"/>
              <a:t>‹#›</a:t>
            </a:fld>
            <a:endParaRPr lang="en-US"/>
          </a:p>
        </p:txBody>
      </p:sp>
    </p:spTree>
    <p:extLst>
      <p:ext uri="{BB962C8B-B14F-4D97-AF65-F5344CB8AC3E}">
        <p14:creationId xmlns:p14="http://schemas.microsoft.com/office/powerpoint/2010/main" val="303057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B22D9A-CB55-448B-9A73-D65C3DAC6D52}"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44433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B22D9A-CB55-448B-9A73-D65C3DAC6D5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08644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B22D9A-CB55-448B-9A73-D65C3DAC6D52}"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282525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B22D9A-CB55-448B-9A73-D65C3DAC6D52}"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368000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22D9A-CB55-448B-9A73-D65C3DAC6D52}"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110453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22D9A-CB55-448B-9A73-D65C3DAC6D5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310796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22D9A-CB55-448B-9A73-D65C3DAC6D52}"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72EA-7878-4836-B1A5-8E9A0EB22534}" type="slidenum">
              <a:rPr lang="en-US" smtClean="0"/>
              <a:t>‹#›</a:t>
            </a:fld>
            <a:endParaRPr lang="en-US"/>
          </a:p>
        </p:txBody>
      </p:sp>
    </p:spTree>
    <p:extLst>
      <p:ext uri="{BB962C8B-B14F-4D97-AF65-F5344CB8AC3E}">
        <p14:creationId xmlns:p14="http://schemas.microsoft.com/office/powerpoint/2010/main" val="413362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22D9A-CB55-448B-9A73-D65C3DAC6D52}" type="datetimeFigureOut">
              <a:rPr lang="en-US" smtClean="0"/>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272EA-7878-4836-B1A5-8E9A0EB22534}" type="slidenum">
              <a:rPr lang="en-US" smtClean="0"/>
              <a:t>‹#›</a:t>
            </a:fld>
            <a:endParaRPr lang="en-US"/>
          </a:p>
        </p:txBody>
      </p:sp>
    </p:spTree>
    <p:extLst>
      <p:ext uri="{BB962C8B-B14F-4D97-AF65-F5344CB8AC3E}">
        <p14:creationId xmlns:p14="http://schemas.microsoft.com/office/powerpoint/2010/main" val="74623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283FE6-28B0-4038-85C1-3E535868ACA2}" type="datetimeFigureOut">
              <a:rPr lang="en-US" smtClean="0"/>
              <a:t>11/6/2024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B0C4C0-AAA8-4480-B9B7-DD413929BC56}" type="slidenum">
              <a:rPr lang="en-US" smtClean="0"/>
              <a:t>‹#›</a:t>
            </a:fld>
            <a:endParaRPr lang="en-US"/>
          </a:p>
        </p:txBody>
      </p:sp>
    </p:spTree>
    <p:extLst>
      <p:ext uri="{BB962C8B-B14F-4D97-AF65-F5344CB8AC3E}">
        <p14:creationId xmlns:p14="http://schemas.microsoft.com/office/powerpoint/2010/main" val="609327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mp"/><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gif"/><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audio" Target="../media/audio6.wav"/><Relationship Id="rId10" Type="http://schemas.openxmlformats.org/officeDocument/2006/relationships/image" Target="../media/image36.png"/><Relationship Id="rId4" Type="http://schemas.openxmlformats.org/officeDocument/2006/relationships/audio" Target="../media/audio5.wav"/><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audio" Target="../media/audio4.wav"/><Relationship Id="rId10" Type="http://schemas.openxmlformats.org/officeDocument/2006/relationships/image" Target="../media/image36.png"/><Relationship Id="rId4" Type="http://schemas.openxmlformats.org/officeDocument/2006/relationships/audio" Target="../media/audio6.wav"/><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audio" Target="../media/audio6.wav"/><Relationship Id="rId10" Type="http://schemas.openxmlformats.org/officeDocument/2006/relationships/image" Target="../media/image36.png"/><Relationship Id="rId4" Type="http://schemas.openxmlformats.org/officeDocument/2006/relationships/audio" Target="../media/audio5.wav"/><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audio" Target="../media/audio6.wav"/><Relationship Id="rId10" Type="http://schemas.openxmlformats.org/officeDocument/2006/relationships/image" Target="../media/image36.png"/><Relationship Id="rId4" Type="http://schemas.openxmlformats.org/officeDocument/2006/relationships/audio" Target="../media/audio5.wav"/><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6.wav"/><Relationship Id="rId11" Type="http://schemas.openxmlformats.org/officeDocument/2006/relationships/image" Target="../media/image36.png"/><Relationship Id="rId5" Type="http://schemas.openxmlformats.org/officeDocument/2006/relationships/audio" Target="../media/audio5.wav"/><Relationship Id="rId10"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5.xml"/><Relationship Id="rId7" Type="http://schemas.openxmlformats.org/officeDocument/2006/relationships/slide" Target="slide1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8.jfif"/><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DDCE02-C33C-0BBA-F4CA-2EC9EBDAAB8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47503A7-304E-A205-4FDB-2E25341706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8245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E236F7E-9345-AC8F-0C2E-6ADEB829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2558"/>
            <a:ext cx="4724400" cy="4578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7">
            <a:extLst>
              <a:ext uri="{FF2B5EF4-FFF2-40B4-BE49-F238E27FC236}">
                <a16:creationId xmlns:a16="http://schemas.microsoft.com/office/drawing/2014/main" id="{67AF73ED-AB3E-28D0-2DEE-B6106A7EBD61}"/>
              </a:ext>
            </a:extLst>
          </p:cNvPr>
          <p:cNvSpPr txBox="1"/>
          <p:nvPr/>
        </p:nvSpPr>
        <p:spPr>
          <a:xfrm>
            <a:off x="1600200" y="4790832"/>
            <a:ext cx="2211271" cy="542599"/>
          </a:xfrm>
          <a:prstGeom prst="rect">
            <a:avLst/>
          </a:prstGeom>
          <a:solidFill>
            <a:schemeClr val="bg1"/>
          </a:solidFill>
        </p:spPr>
        <p:txBody>
          <a:bodyPr wrap="square" rtlCol="0">
            <a:spAutoFit/>
          </a:bodyPr>
          <a:lstStyle/>
          <a:p>
            <a:pPr algn="ctr"/>
            <a:r>
              <a:rPr lang="en-US" sz="2800" b="1" dirty="0" err="1">
                <a:solidFill>
                  <a:srgbClr val="0070C0"/>
                </a:solidFill>
                <a:latin typeface="Times New Roman" pitchFamily="18" charset="0"/>
                <a:cs typeface="Times New Roman" pitchFamily="18" charset="0"/>
              </a:rPr>
              <a:t>Nước</a:t>
            </a:r>
            <a:r>
              <a:rPr lang="en-US" sz="2800" b="1" dirty="0">
                <a:solidFill>
                  <a:srgbClr val="0070C0"/>
                </a:solidFill>
                <a:latin typeface="Times New Roman" pitchFamily="18" charset="0"/>
                <a:cs typeface="Times New Roman" pitchFamily="18" charset="0"/>
              </a:rPr>
              <a:t> cam</a:t>
            </a:r>
          </a:p>
        </p:txBody>
      </p:sp>
      <p:sp>
        <p:nvSpPr>
          <p:cNvPr id="6" name="TextBox 17">
            <a:extLst>
              <a:ext uri="{FF2B5EF4-FFF2-40B4-BE49-F238E27FC236}">
                <a16:creationId xmlns:a16="http://schemas.microsoft.com/office/drawing/2014/main" id="{B4DAC2F0-E417-40D7-8EDC-084717F198E8}"/>
              </a:ext>
            </a:extLst>
          </p:cNvPr>
          <p:cNvSpPr txBox="1"/>
          <p:nvPr/>
        </p:nvSpPr>
        <p:spPr>
          <a:xfrm>
            <a:off x="914400" y="5416257"/>
            <a:ext cx="7772400" cy="954107"/>
          </a:xfrm>
          <a:prstGeom prst="rect">
            <a:avLst/>
          </a:prstGeom>
          <a:solidFill>
            <a:schemeClr val="bg1"/>
          </a:solidFill>
        </p:spPr>
        <p:txBody>
          <a:bodyPr wrap="square" rtlCol="0">
            <a:spAutoFit/>
          </a:bodyPr>
          <a:lstStyle/>
          <a:p>
            <a:r>
              <a:rPr lang="en-US" sz="2800" b="1" dirty="0">
                <a:solidFill>
                  <a:srgbClr val="0000FF"/>
                </a:solidFill>
                <a:latin typeface="Times New Roman" pitchFamily="18" charset="0"/>
                <a:cs typeface="Times New Roman" pitchFamily="18" charset="0"/>
              </a:rPr>
              <a:t>Thành </a:t>
            </a:r>
            <a:r>
              <a:rPr lang="en-US" sz="2800" b="1" dirty="0" err="1">
                <a:solidFill>
                  <a:srgbClr val="0000FF"/>
                </a:solidFill>
                <a:latin typeface="Times New Roman" pitchFamily="18" charset="0"/>
                <a:cs typeface="Times New Roman" pitchFamily="18" charset="0"/>
              </a:rPr>
              <a:t>phần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Nước; Đường; </a:t>
            </a:r>
            <a:r>
              <a:rPr lang="en-US" sz="2800" b="1" dirty="0" err="1">
                <a:solidFill>
                  <a:srgbClr val="0000FF"/>
                </a:solidFill>
                <a:latin typeface="Times New Roman" pitchFamily="18" charset="0"/>
                <a:cs typeface="Times New Roman" pitchFamily="18" charset="0"/>
              </a:rPr>
              <a:t>Vitamim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1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khoáng</a:t>
            </a:r>
            <a:r>
              <a:rPr lang="en-US" sz="2800" b="1" dirty="0">
                <a:solidFill>
                  <a:srgbClr val="0000FF"/>
                </a:solidFill>
                <a:latin typeface="Times New Roman" pitchFamily="18" charset="0"/>
                <a:cs typeface="Times New Roman" pitchFamily="18" charset="0"/>
              </a:rPr>
              <a:t>….</a:t>
            </a:r>
          </a:p>
        </p:txBody>
      </p:sp>
      <p:sp>
        <p:nvSpPr>
          <p:cNvPr id="7" name="TextBox 17">
            <a:extLst>
              <a:ext uri="{FF2B5EF4-FFF2-40B4-BE49-F238E27FC236}">
                <a16:creationId xmlns:a16="http://schemas.microsoft.com/office/drawing/2014/main" id="{C920334A-DAA3-EA10-6A6C-D45FD7CB28A4}"/>
              </a:ext>
            </a:extLst>
          </p:cNvPr>
          <p:cNvSpPr txBox="1"/>
          <p:nvPr/>
        </p:nvSpPr>
        <p:spPr>
          <a:xfrm>
            <a:off x="4800600" y="5954524"/>
            <a:ext cx="2971800" cy="523220"/>
          </a:xfrm>
          <a:prstGeom prst="rect">
            <a:avLst/>
          </a:prstGeom>
          <a:solidFill>
            <a:schemeClr val="bg1"/>
          </a:solidFill>
        </p:spPr>
        <p:txBody>
          <a:bodyPr wrap="square" rtlCol="0">
            <a:spAutoFit/>
          </a:bodyPr>
          <a:lstStyle/>
          <a:p>
            <a:pPr algn="ctr"/>
            <a:r>
              <a:rPr lang="en-US" sz="2800" b="1" dirty="0">
                <a:solidFill>
                  <a:srgbClr val="FF0000"/>
                </a:solidFill>
                <a:latin typeface="Times New Roman" pitchFamily="18" charset="0"/>
                <a:cs typeface="Times New Roman" pitchFamily="18" charset="0"/>
                <a:sym typeface="Wingdings" panose="05000000000000000000" pitchFamily="2" charset="2"/>
              </a:rPr>
              <a:t> </a:t>
            </a:r>
            <a:r>
              <a:rPr lang="en-US" sz="2800" b="1" dirty="0" err="1">
                <a:solidFill>
                  <a:srgbClr val="FF0000"/>
                </a:solidFill>
                <a:latin typeface="Times New Roman" pitchFamily="18" charset="0"/>
                <a:cs typeface="Times New Roman" pitchFamily="18" charset="0"/>
                <a:sym typeface="Wingdings" panose="05000000000000000000" pitchFamily="2" charset="2"/>
              </a:rPr>
              <a:t>HỖN</a:t>
            </a:r>
            <a:r>
              <a:rPr lang="en-US" sz="2800" b="1" dirty="0">
                <a:solidFill>
                  <a:srgbClr val="FF0000"/>
                </a:solidFill>
                <a:latin typeface="Times New Roman" pitchFamily="18" charset="0"/>
                <a:cs typeface="Times New Roman" pitchFamily="18" charset="0"/>
                <a:sym typeface="Wingdings" panose="05000000000000000000" pitchFamily="2" charset="2"/>
              </a:rPr>
              <a:t> </a:t>
            </a:r>
            <a:r>
              <a:rPr lang="en-US" sz="2800" b="1" dirty="0" err="1">
                <a:solidFill>
                  <a:srgbClr val="FF0000"/>
                </a:solidFill>
                <a:latin typeface="Times New Roman" pitchFamily="18" charset="0"/>
                <a:cs typeface="Times New Roman" pitchFamily="18" charset="0"/>
                <a:sym typeface="Wingdings" panose="05000000000000000000" pitchFamily="2" charset="2"/>
              </a:rPr>
              <a:t>HỢP</a:t>
            </a:r>
            <a:endParaRPr lang="en-US" sz="2800" b="1" dirty="0">
              <a:solidFill>
                <a:srgbClr val="FF0000"/>
              </a:solidFill>
              <a:latin typeface="Times New Roman" pitchFamily="18" charset="0"/>
              <a:cs typeface="Times New Roman" pitchFamily="18" charset="0"/>
            </a:endParaRPr>
          </a:p>
        </p:txBody>
      </p:sp>
      <p:sp>
        <p:nvSpPr>
          <p:cNvPr id="2" name="TextBox 17">
            <a:extLst>
              <a:ext uri="{FF2B5EF4-FFF2-40B4-BE49-F238E27FC236}">
                <a16:creationId xmlns:a16="http://schemas.microsoft.com/office/drawing/2014/main" id="{C04F3157-2B53-9A00-D946-7D8D7C87B7FB}"/>
              </a:ext>
            </a:extLst>
          </p:cNvPr>
          <p:cNvSpPr txBox="1"/>
          <p:nvPr/>
        </p:nvSpPr>
        <p:spPr>
          <a:xfrm>
            <a:off x="5442284" y="1188677"/>
            <a:ext cx="3657600" cy="1384995"/>
          </a:xfrm>
          <a:prstGeom prst="rect">
            <a:avLst/>
          </a:prstGeom>
          <a:solidFill>
            <a:schemeClr val="bg1"/>
          </a:solidFill>
        </p:spPr>
        <p:txBody>
          <a:bodyPr wrap="square" rtlCol="0">
            <a:spAutoFit/>
          </a:bodyPr>
          <a:lstStyle/>
          <a:p>
            <a:r>
              <a:rPr lang="vi-VN" sz="2800" b="1" dirty="0">
                <a:latin typeface="Times New Roman" pitchFamily="18" charset="0"/>
                <a:cs typeface="Times New Roman" pitchFamily="18" charset="0"/>
              </a:rPr>
              <a:t>? Kể tên một số thành phần chất có trong nước cam?</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50059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2" name="Google Shape;3250;p41">
            <a:extLst>
              <a:ext uri="{FF2B5EF4-FFF2-40B4-BE49-F238E27FC236}">
                <a16:creationId xmlns:a16="http://schemas.microsoft.com/office/drawing/2014/main" id="{D70D0AB2-3695-4167-A169-DAB653CF461E}"/>
              </a:ext>
            </a:extLst>
          </p:cNvPr>
          <p:cNvSpPr/>
          <p:nvPr/>
        </p:nvSpPr>
        <p:spPr>
          <a:xfrm>
            <a:off x="6106950" y="3962486"/>
            <a:ext cx="2377440" cy="469536"/>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rgbClr val="0000FF"/>
              </a:solidFill>
            </a:endParaRPr>
          </a:p>
        </p:txBody>
      </p:sp>
      <p:sp>
        <p:nvSpPr>
          <p:cNvPr id="3" name="Google Shape;3251;p41">
            <a:extLst>
              <a:ext uri="{FF2B5EF4-FFF2-40B4-BE49-F238E27FC236}">
                <a16:creationId xmlns:a16="http://schemas.microsoft.com/office/drawing/2014/main" id="{AC5A0428-89EB-AA65-21FD-2AF97232801C}"/>
              </a:ext>
            </a:extLst>
          </p:cNvPr>
          <p:cNvSpPr/>
          <p:nvPr/>
        </p:nvSpPr>
        <p:spPr>
          <a:xfrm>
            <a:off x="3404113" y="3962486"/>
            <a:ext cx="2374505" cy="433117"/>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0000FF"/>
              </a:solidFill>
            </a:endParaRPr>
          </a:p>
        </p:txBody>
      </p:sp>
      <p:sp>
        <p:nvSpPr>
          <p:cNvPr id="16" name="Google Shape;3268;p41">
            <a:extLst>
              <a:ext uri="{FF2B5EF4-FFF2-40B4-BE49-F238E27FC236}">
                <a16:creationId xmlns:a16="http://schemas.microsoft.com/office/drawing/2014/main" id="{71C7EF7E-591B-9881-C9D0-36605FDD2DBF}"/>
              </a:ext>
            </a:extLst>
          </p:cNvPr>
          <p:cNvSpPr txBox="1">
            <a:spLocks/>
          </p:cNvSpPr>
          <p:nvPr/>
        </p:nvSpPr>
        <p:spPr>
          <a:xfrm>
            <a:off x="1766215" y="1766331"/>
            <a:ext cx="5944024" cy="729772"/>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dirty="0">
                <a:solidFill>
                  <a:srgbClr val="0000FF"/>
                </a:solidFill>
                <a:latin typeface="Times New Roman" panose="02020603050405020304" pitchFamily="18" charset="0"/>
              </a:rPr>
              <a:t>I. </a:t>
            </a:r>
            <a:r>
              <a:rPr lang="en-US" sz="2400" b="1" dirty="0" err="1">
                <a:solidFill>
                  <a:srgbClr val="0000FF"/>
                </a:solidFill>
                <a:latin typeface="Times New Roman" panose="02020603050405020304" pitchFamily="18" charset="0"/>
              </a:rPr>
              <a:t>HỖN</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HỢP</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CHẤT</a:t>
            </a:r>
            <a:r>
              <a:rPr lang="en-US" sz="2400" b="1" dirty="0">
                <a:solidFill>
                  <a:srgbClr val="0000FF"/>
                </a:solidFill>
                <a:latin typeface="Times New Roman" panose="02020603050405020304" pitchFamily="18" charset="0"/>
              </a:rPr>
              <a:t> TINH </a:t>
            </a:r>
            <a:r>
              <a:rPr lang="en-US" sz="2400" b="1" dirty="0" err="1">
                <a:solidFill>
                  <a:srgbClr val="0000FF"/>
                </a:solidFill>
                <a:latin typeface="Times New Roman" panose="02020603050405020304" pitchFamily="18" charset="0"/>
              </a:rPr>
              <a:t>KHIẾT</a:t>
            </a:r>
            <a:endParaRPr lang="en-US" sz="2400" b="1" dirty="0">
              <a:solidFill>
                <a:srgbClr val="0000FF"/>
              </a:solidFill>
              <a:latin typeface="Times New Roman" panose="02020603050405020304" pitchFamily="18" charset="0"/>
            </a:endParaRPr>
          </a:p>
        </p:txBody>
      </p:sp>
      <p:sp>
        <p:nvSpPr>
          <p:cNvPr id="17" name="Google Shape;3269;p41">
            <a:extLst>
              <a:ext uri="{FF2B5EF4-FFF2-40B4-BE49-F238E27FC236}">
                <a16:creationId xmlns:a16="http://schemas.microsoft.com/office/drawing/2014/main" id="{D82351A3-188C-FB2A-6544-A033B9C4B59D}"/>
              </a:ext>
            </a:extLst>
          </p:cNvPr>
          <p:cNvSpPr txBox="1">
            <a:spLocks/>
          </p:cNvSpPr>
          <p:nvPr/>
        </p:nvSpPr>
        <p:spPr>
          <a:xfrm>
            <a:off x="1766215" y="3207167"/>
            <a:ext cx="5322030" cy="263331"/>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dirty="0">
                <a:solidFill>
                  <a:srgbClr val="0000FF"/>
                </a:solidFill>
                <a:latin typeface="Times New Roman" panose="02020603050405020304" pitchFamily="18" charset="0"/>
              </a:rPr>
              <a:t>II. </a:t>
            </a:r>
            <a:r>
              <a:rPr lang="en-US" sz="2400" b="1" dirty="0" err="1">
                <a:solidFill>
                  <a:srgbClr val="0000FF"/>
                </a:solidFill>
                <a:latin typeface="Times New Roman" panose="02020603050405020304" pitchFamily="18" charset="0"/>
              </a:rPr>
              <a:t>HUYỀN</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PHÙ</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NHŨ</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TƯƠNG</a:t>
            </a:r>
            <a:endParaRPr lang="vi-VN" sz="2400" b="1" dirty="0">
              <a:solidFill>
                <a:srgbClr val="0000FF"/>
              </a:solidFill>
              <a:latin typeface="Times New Roman" panose="02020603050405020304" pitchFamily="18" charset="0"/>
            </a:endParaRPr>
          </a:p>
        </p:txBody>
      </p:sp>
      <p:sp>
        <p:nvSpPr>
          <p:cNvPr id="18" name="Google Shape;3270;p41">
            <a:extLst>
              <a:ext uri="{FF2B5EF4-FFF2-40B4-BE49-F238E27FC236}">
                <a16:creationId xmlns:a16="http://schemas.microsoft.com/office/drawing/2014/main" id="{467F45DF-D3E0-924F-BD54-9091D26ADEEC}"/>
              </a:ext>
            </a:extLst>
          </p:cNvPr>
          <p:cNvSpPr txBox="1">
            <a:spLocks/>
          </p:cNvSpPr>
          <p:nvPr/>
        </p:nvSpPr>
        <p:spPr>
          <a:xfrm>
            <a:off x="1722897" y="4347972"/>
            <a:ext cx="3769382" cy="409500"/>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dirty="0">
                <a:solidFill>
                  <a:srgbClr val="0000FF"/>
                </a:solidFill>
                <a:latin typeface="Times New Roman" panose="02020603050405020304" pitchFamily="18" charset="0"/>
              </a:rPr>
              <a:t>III. DUNG </a:t>
            </a:r>
            <a:r>
              <a:rPr lang="en-US" sz="2400" b="1" dirty="0" err="1">
                <a:solidFill>
                  <a:srgbClr val="0000FF"/>
                </a:solidFill>
                <a:latin typeface="Times New Roman" panose="02020603050405020304" pitchFamily="18" charset="0"/>
              </a:rPr>
              <a:t>DỊCH</a:t>
            </a:r>
            <a:endParaRPr lang="en-US" sz="2400" b="1" dirty="0">
              <a:solidFill>
                <a:srgbClr val="0000FF"/>
              </a:solidFill>
              <a:latin typeface="Times New Roman" panose="02020603050405020304" pitchFamily="18" charset="0"/>
            </a:endParaRPr>
          </a:p>
        </p:txBody>
      </p:sp>
      <p:grpSp>
        <p:nvGrpSpPr>
          <p:cNvPr id="19" name="Group 12">
            <a:extLst>
              <a:ext uri="{FF2B5EF4-FFF2-40B4-BE49-F238E27FC236}">
                <a16:creationId xmlns:a16="http://schemas.microsoft.com/office/drawing/2014/main" id="{C307B2DE-9D53-D4B9-E36A-0AFD9B79F3BB}"/>
              </a:ext>
            </a:extLst>
          </p:cNvPr>
          <p:cNvGrpSpPr/>
          <p:nvPr/>
        </p:nvGrpSpPr>
        <p:grpSpPr>
          <a:xfrm>
            <a:off x="326660" y="1676400"/>
            <a:ext cx="1107101" cy="1080189"/>
            <a:chOff x="1259697" y="1533191"/>
            <a:chExt cx="1107101" cy="1080189"/>
          </a:xfrm>
        </p:grpSpPr>
        <p:sp>
          <p:nvSpPr>
            <p:cNvPr id="20" name="Oval 1">
              <a:extLst>
                <a:ext uri="{FF2B5EF4-FFF2-40B4-BE49-F238E27FC236}">
                  <a16:creationId xmlns:a16="http://schemas.microsoft.com/office/drawing/2014/main" id="{33835C50-690B-19B6-62A4-5F218D21EAA1}"/>
                </a:ext>
              </a:extLst>
            </p:cNvPr>
            <p:cNvSpPr/>
            <p:nvPr/>
          </p:nvSpPr>
          <p:spPr>
            <a:xfrm>
              <a:off x="1259697" y="153319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43D0283A-8E09-50A9-623A-DFF8EA2959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9623" y1="54206" x2="89623" y2="54206"/>
                          <a14:foregroundMark x1="33962" y1="88785" x2="33962" y2="88785"/>
                        </a14:backgroundRemoval>
                      </a14:imgEffect>
                    </a14:imgLayer>
                  </a14:imgProps>
                </a:ext>
              </a:extLst>
            </a:blip>
            <a:stretch>
              <a:fillRect/>
            </a:stretch>
          </p:blipFill>
          <p:spPr>
            <a:xfrm>
              <a:off x="1409352" y="1623122"/>
              <a:ext cx="807790" cy="815411"/>
            </a:xfrm>
            <a:prstGeom prst="rect">
              <a:avLst/>
            </a:prstGeom>
          </p:spPr>
        </p:pic>
      </p:grpSp>
      <p:grpSp>
        <p:nvGrpSpPr>
          <p:cNvPr id="22" name="Group 11">
            <a:extLst>
              <a:ext uri="{FF2B5EF4-FFF2-40B4-BE49-F238E27FC236}">
                <a16:creationId xmlns:a16="http://schemas.microsoft.com/office/drawing/2014/main" id="{3222F54E-D75E-26B2-C76B-4163321201D5}"/>
              </a:ext>
            </a:extLst>
          </p:cNvPr>
          <p:cNvGrpSpPr/>
          <p:nvPr/>
        </p:nvGrpSpPr>
        <p:grpSpPr>
          <a:xfrm>
            <a:off x="371165" y="2857515"/>
            <a:ext cx="1107101" cy="1080189"/>
            <a:chOff x="4018449" y="1533191"/>
            <a:chExt cx="1107101" cy="1080189"/>
          </a:xfrm>
        </p:grpSpPr>
        <p:sp>
          <p:nvSpPr>
            <p:cNvPr id="23" name="Oval 21">
              <a:extLst>
                <a:ext uri="{FF2B5EF4-FFF2-40B4-BE49-F238E27FC236}">
                  <a16:creationId xmlns:a16="http://schemas.microsoft.com/office/drawing/2014/main" id="{A478BB3B-E8E7-71AE-9F97-27DB51650F63}"/>
                </a:ext>
              </a:extLst>
            </p:cNvPr>
            <p:cNvSpPr/>
            <p:nvPr/>
          </p:nvSpPr>
          <p:spPr>
            <a:xfrm>
              <a:off x="4018449" y="153319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a:extLst>
                <a:ext uri="{FF2B5EF4-FFF2-40B4-BE49-F238E27FC236}">
                  <a16:creationId xmlns:a16="http://schemas.microsoft.com/office/drawing/2014/main" id="{B27D3FCF-0E90-F393-26E4-C89654D0958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9307" y1="42056" x2="69307" y2="48598"/>
                          <a14:foregroundMark x1="37624" y1="40187" x2="44554" y2="51402"/>
                        </a14:backgroundRemoval>
                      </a14:imgEffect>
                    </a14:imgLayer>
                  </a14:imgProps>
                </a:ext>
              </a:extLst>
            </a:blip>
            <a:stretch>
              <a:fillRect/>
            </a:stretch>
          </p:blipFill>
          <p:spPr>
            <a:xfrm>
              <a:off x="4098132" y="1538545"/>
              <a:ext cx="938395" cy="994141"/>
            </a:xfrm>
            <a:prstGeom prst="rect">
              <a:avLst/>
            </a:prstGeom>
          </p:spPr>
        </p:pic>
      </p:grpSp>
      <p:grpSp>
        <p:nvGrpSpPr>
          <p:cNvPr id="25" name="Group 10">
            <a:extLst>
              <a:ext uri="{FF2B5EF4-FFF2-40B4-BE49-F238E27FC236}">
                <a16:creationId xmlns:a16="http://schemas.microsoft.com/office/drawing/2014/main" id="{D126F685-3A32-EC1A-7093-B8E0502F5ADB}"/>
              </a:ext>
            </a:extLst>
          </p:cNvPr>
          <p:cNvGrpSpPr/>
          <p:nvPr/>
        </p:nvGrpSpPr>
        <p:grpSpPr>
          <a:xfrm>
            <a:off x="371165" y="5165392"/>
            <a:ext cx="1107101" cy="1080189"/>
            <a:chOff x="6643680" y="1491561"/>
            <a:chExt cx="1107101" cy="1080189"/>
          </a:xfrm>
        </p:grpSpPr>
        <p:sp>
          <p:nvSpPr>
            <p:cNvPr id="26" name="Oval 27">
              <a:extLst>
                <a:ext uri="{FF2B5EF4-FFF2-40B4-BE49-F238E27FC236}">
                  <a16:creationId xmlns:a16="http://schemas.microsoft.com/office/drawing/2014/main" id="{05795C84-0C37-89A2-E826-92A084177217}"/>
                </a:ext>
              </a:extLst>
            </p:cNvPr>
            <p:cNvSpPr/>
            <p:nvPr/>
          </p:nvSpPr>
          <p:spPr>
            <a:xfrm>
              <a:off x="6643680" y="149156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8">
              <a:extLst>
                <a:ext uri="{FF2B5EF4-FFF2-40B4-BE49-F238E27FC236}">
                  <a16:creationId xmlns:a16="http://schemas.microsoft.com/office/drawing/2014/main" id="{13D5E958-2558-B424-9AA5-96C6F092401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84762" y1="49020" x2="87619" y2="60784"/>
                        </a14:backgroundRemoval>
                      </a14:imgEffect>
                    </a14:imgLayer>
                  </a14:imgProps>
                </a:ext>
              </a:extLst>
            </a:blip>
            <a:stretch>
              <a:fillRect/>
            </a:stretch>
          </p:blipFill>
          <p:spPr>
            <a:xfrm>
              <a:off x="6811631" y="1588193"/>
              <a:ext cx="800169" cy="777307"/>
            </a:xfrm>
            <a:prstGeom prst="rect">
              <a:avLst/>
            </a:prstGeom>
          </p:spPr>
        </p:pic>
      </p:grpSp>
      <p:sp>
        <p:nvSpPr>
          <p:cNvPr id="7" name="Google Shape;3069;p39">
            <a:extLst>
              <a:ext uri="{FF2B5EF4-FFF2-40B4-BE49-F238E27FC236}">
                <a16:creationId xmlns:a16="http://schemas.microsoft.com/office/drawing/2014/main" id="{4454450E-2576-F7B1-7845-8A0C66619AB4}"/>
              </a:ext>
            </a:extLst>
          </p:cNvPr>
          <p:cNvSpPr txBox="1">
            <a:spLocks/>
          </p:cNvSpPr>
          <p:nvPr/>
        </p:nvSpPr>
        <p:spPr>
          <a:xfrm>
            <a:off x="148668" y="320938"/>
            <a:ext cx="8846664" cy="409500"/>
          </a:xfrm>
          <a:prstGeom prst="rect">
            <a:avLst/>
          </a:prstGeom>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spcBef>
                <a:spcPts val="0"/>
              </a:spcBef>
            </a:pPr>
            <a:br>
              <a:rPr lang="vi-VN" sz="3600" dirty="0">
                <a:latin typeface="Times New Roman" panose="02020603050405020304" pitchFamily="18" charset="0"/>
              </a:rPr>
            </a:br>
            <a:r>
              <a:rPr lang="vi-VN" sz="3600" dirty="0">
                <a:solidFill>
                  <a:srgbClr val="FF0000"/>
                </a:solidFill>
                <a:latin typeface="Times New Roman" panose="02020603050405020304" pitchFamily="18" charset="0"/>
              </a:rPr>
              <a:t>BÀI </a:t>
            </a:r>
            <a:r>
              <a:rPr lang="en-US" sz="3600" dirty="0">
                <a:solidFill>
                  <a:srgbClr val="FF0000"/>
                </a:solidFill>
                <a:latin typeface="Times New Roman" panose="02020603050405020304" pitchFamily="18" charset="0"/>
              </a:rPr>
              <a:t>10</a:t>
            </a:r>
            <a:r>
              <a:rPr lang="vi-VN" sz="3600" dirty="0">
                <a:solidFill>
                  <a:srgbClr val="FF0000"/>
                </a:solidFill>
                <a:latin typeface="Times New Roman" panose="02020603050405020304" pitchFamily="18" charset="0"/>
              </a:rPr>
              <a:t>: </a:t>
            </a:r>
            <a:r>
              <a:rPr lang="en-US" sz="3600" dirty="0" err="1">
                <a:solidFill>
                  <a:srgbClr val="FF0000"/>
                </a:solidFill>
                <a:latin typeface="Times New Roman" panose="02020603050405020304" pitchFamily="18" charset="0"/>
              </a:rPr>
              <a:t>HỖN</a:t>
            </a:r>
            <a:r>
              <a:rPr lang="en-US" sz="3600" dirty="0">
                <a:solidFill>
                  <a:srgbClr val="FF0000"/>
                </a:solidFill>
                <a:latin typeface="Times New Roman" panose="02020603050405020304" pitchFamily="18" charset="0"/>
              </a:rPr>
              <a:t> </a:t>
            </a:r>
            <a:r>
              <a:rPr lang="en-US" sz="3600" dirty="0" err="1">
                <a:solidFill>
                  <a:srgbClr val="FF0000"/>
                </a:solidFill>
                <a:latin typeface="Times New Roman" panose="02020603050405020304" pitchFamily="18" charset="0"/>
              </a:rPr>
              <a:t>HỢP</a:t>
            </a:r>
            <a:r>
              <a:rPr lang="en-US" sz="3600" dirty="0">
                <a:solidFill>
                  <a:srgbClr val="FF0000"/>
                </a:solidFill>
                <a:latin typeface="Times New Roman" panose="02020603050405020304" pitchFamily="18" charset="0"/>
              </a:rPr>
              <a:t>, </a:t>
            </a:r>
            <a:r>
              <a:rPr lang="en-US" sz="3600" dirty="0" err="1">
                <a:solidFill>
                  <a:srgbClr val="FF0000"/>
                </a:solidFill>
                <a:latin typeface="Times New Roman" panose="02020603050405020304" pitchFamily="18" charset="0"/>
              </a:rPr>
              <a:t>CHẤT</a:t>
            </a:r>
            <a:r>
              <a:rPr lang="en-US" sz="3600" dirty="0">
                <a:solidFill>
                  <a:srgbClr val="FF0000"/>
                </a:solidFill>
                <a:latin typeface="Times New Roman" panose="02020603050405020304" pitchFamily="18" charset="0"/>
              </a:rPr>
              <a:t> TINH </a:t>
            </a:r>
            <a:r>
              <a:rPr lang="en-US" sz="3600" dirty="0" err="1">
                <a:solidFill>
                  <a:srgbClr val="FF0000"/>
                </a:solidFill>
                <a:latin typeface="Times New Roman" panose="02020603050405020304" pitchFamily="18" charset="0"/>
              </a:rPr>
              <a:t>KHIẾT</a:t>
            </a:r>
            <a:r>
              <a:rPr lang="en-US" sz="3600" dirty="0">
                <a:solidFill>
                  <a:srgbClr val="FF0000"/>
                </a:solidFill>
                <a:latin typeface="Times New Roman" panose="02020603050405020304" pitchFamily="18" charset="0"/>
              </a:rPr>
              <a:t>, DUNG </a:t>
            </a:r>
            <a:r>
              <a:rPr lang="en-US" sz="3600" dirty="0" err="1">
                <a:solidFill>
                  <a:srgbClr val="FF0000"/>
                </a:solidFill>
                <a:latin typeface="Times New Roman" panose="02020603050405020304" pitchFamily="18" charset="0"/>
              </a:rPr>
              <a:t>DỊCH</a:t>
            </a:r>
            <a:endParaRPr lang="vi-VN" sz="3600" dirty="0">
              <a:solidFill>
                <a:srgbClr val="FF0000"/>
              </a:solidFill>
              <a:latin typeface="Times New Roman" panose="02020603050405020304" pitchFamily="18" charset="0"/>
            </a:endParaRPr>
          </a:p>
        </p:txBody>
      </p:sp>
      <p:grpSp>
        <p:nvGrpSpPr>
          <p:cNvPr id="8" name="Group 10">
            <a:extLst>
              <a:ext uri="{FF2B5EF4-FFF2-40B4-BE49-F238E27FC236}">
                <a16:creationId xmlns:a16="http://schemas.microsoft.com/office/drawing/2014/main" id="{B04C17FE-B70C-8DB1-0BD3-01801889EB02}"/>
              </a:ext>
            </a:extLst>
          </p:cNvPr>
          <p:cNvGrpSpPr/>
          <p:nvPr/>
        </p:nvGrpSpPr>
        <p:grpSpPr>
          <a:xfrm>
            <a:off x="432466" y="4054212"/>
            <a:ext cx="1107101" cy="1080189"/>
            <a:chOff x="6643680" y="1491561"/>
            <a:chExt cx="1107101" cy="1080189"/>
          </a:xfrm>
        </p:grpSpPr>
        <p:sp>
          <p:nvSpPr>
            <p:cNvPr id="9" name="Oval 27">
              <a:extLst>
                <a:ext uri="{FF2B5EF4-FFF2-40B4-BE49-F238E27FC236}">
                  <a16:creationId xmlns:a16="http://schemas.microsoft.com/office/drawing/2014/main" id="{D3B3ED0F-597A-0CD3-EEB1-CE2D4A53F192}"/>
                </a:ext>
              </a:extLst>
            </p:cNvPr>
            <p:cNvSpPr/>
            <p:nvPr/>
          </p:nvSpPr>
          <p:spPr>
            <a:xfrm>
              <a:off x="6643680" y="1491561"/>
              <a:ext cx="1107101" cy="1080189"/>
            </a:xfrm>
            <a:prstGeom prst="ellipse">
              <a:avLst/>
            </a:prstGeom>
            <a:solidFill>
              <a:srgbClr val="7BA37C"/>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8">
              <a:extLst>
                <a:ext uri="{FF2B5EF4-FFF2-40B4-BE49-F238E27FC236}">
                  <a16:creationId xmlns:a16="http://schemas.microsoft.com/office/drawing/2014/main" id="{C9A06E43-4363-1E92-E118-8A44A5A4F1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84762" y1="49020" x2="87619" y2="60784"/>
                        </a14:backgroundRemoval>
                      </a14:imgEffect>
                    </a14:imgLayer>
                  </a14:imgProps>
                </a:ext>
              </a:extLst>
            </a:blip>
            <a:stretch>
              <a:fillRect/>
            </a:stretch>
          </p:blipFill>
          <p:spPr>
            <a:xfrm>
              <a:off x="6811631" y="1588193"/>
              <a:ext cx="800169" cy="777307"/>
            </a:xfrm>
            <a:prstGeom prst="rect">
              <a:avLst/>
            </a:prstGeom>
          </p:spPr>
        </p:pic>
      </p:grpSp>
      <p:sp>
        <p:nvSpPr>
          <p:cNvPr id="11" name="Google Shape;3270;p41">
            <a:extLst>
              <a:ext uri="{FF2B5EF4-FFF2-40B4-BE49-F238E27FC236}">
                <a16:creationId xmlns:a16="http://schemas.microsoft.com/office/drawing/2014/main" id="{75B81D28-BF34-4980-B778-7E2A17D7D3D8}"/>
              </a:ext>
            </a:extLst>
          </p:cNvPr>
          <p:cNvSpPr txBox="1">
            <a:spLocks/>
          </p:cNvSpPr>
          <p:nvPr/>
        </p:nvSpPr>
        <p:spPr>
          <a:xfrm>
            <a:off x="1682312" y="5527117"/>
            <a:ext cx="7090523" cy="409500"/>
          </a:xfrm>
          <a:prstGeom prst="rect">
            <a:avLst/>
          </a:prstGeom>
          <a:noFill/>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400" b="1" dirty="0">
                <a:solidFill>
                  <a:srgbClr val="0000FF"/>
                </a:solidFill>
                <a:latin typeface="Times New Roman" panose="02020603050405020304" pitchFamily="18" charset="0"/>
              </a:rPr>
              <a:t>IV. </a:t>
            </a:r>
            <a:r>
              <a:rPr lang="en-US" sz="2400" b="1" dirty="0" err="1">
                <a:solidFill>
                  <a:srgbClr val="0000FF"/>
                </a:solidFill>
                <a:latin typeface="Times New Roman" panose="02020603050405020304" pitchFamily="18" charset="0"/>
              </a:rPr>
              <a:t>CHẤT</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RẮN</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HOÀ</a:t>
            </a:r>
            <a:r>
              <a:rPr lang="en-US" sz="2400" b="1" dirty="0">
                <a:solidFill>
                  <a:srgbClr val="0000FF"/>
                </a:solidFill>
                <a:latin typeface="Times New Roman" panose="02020603050405020304" pitchFamily="18" charset="0"/>
              </a:rPr>
              <a:t> TAN </a:t>
            </a:r>
            <a:r>
              <a:rPr lang="en-US" sz="2400" b="1" dirty="0" err="1">
                <a:solidFill>
                  <a:srgbClr val="0000FF"/>
                </a:solidFill>
                <a:latin typeface="Times New Roman" panose="02020603050405020304" pitchFamily="18" charset="0"/>
              </a:rPr>
              <a:t>VÀ</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KHÔNG</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HOÀ</a:t>
            </a:r>
            <a:r>
              <a:rPr lang="en-US" sz="2400" b="1" dirty="0">
                <a:solidFill>
                  <a:srgbClr val="0000FF"/>
                </a:solidFill>
                <a:latin typeface="Times New Roman" panose="02020603050405020304" pitchFamily="18" charset="0"/>
              </a:rPr>
              <a:t> TAN TRONG </a:t>
            </a:r>
            <a:r>
              <a:rPr lang="en-US" sz="2400" b="1" dirty="0" err="1">
                <a:solidFill>
                  <a:srgbClr val="0000FF"/>
                </a:solidFill>
                <a:latin typeface="Times New Roman" panose="02020603050405020304" pitchFamily="18" charset="0"/>
              </a:rPr>
              <a:t>NƯỚC</a:t>
            </a:r>
            <a:endParaRPr lang="en-US" sz="2400" b="1" dirty="0">
              <a:solidFill>
                <a:srgbClr val="0000FF"/>
              </a:solidFill>
              <a:latin typeface="Times New Roman" panose="02020603050405020304" pitchFamily="18" charset="0"/>
            </a:endParaRPr>
          </a:p>
        </p:txBody>
      </p:sp>
      <p:sp>
        <p:nvSpPr>
          <p:cNvPr id="15" name="Hình chữ nhật 14">
            <a:extLst>
              <a:ext uri="{FF2B5EF4-FFF2-40B4-BE49-F238E27FC236}">
                <a16:creationId xmlns:a16="http://schemas.microsoft.com/office/drawing/2014/main" id="{28B7358E-6198-E308-BA00-CEED3DB745E6}"/>
              </a:ext>
            </a:extLst>
          </p:cNvPr>
          <p:cNvSpPr/>
          <p:nvPr/>
        </p:nvSpPr>
        <p:spPr>
          <a:xfrm>
            <a:off x="7124340" y="1350820"/>
            <a:ext cx="1447800" cy="9157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circle(in)">
                                      <p:cBhvr>
                                        <p:cTn id="17" dur="1500"/>
                                        <p:tgtEl>
                                          <p:spTgt spid="16">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1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1500"/>
                                        <p:tgtEl>
                                          <p:spTgt spid="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circle(in)">
                                      <p:cBhvr>
                                        <p:cTn id="28" dur="1500"/>
                                        <p:tgtEl>
                                          <p:spTgt spid="17">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1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1500"/>
                                        <p:tgtEl>
                                          <p:spTgt spid="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circle(in)">
                                      <p:cBhvr>
                                        <p:cTn id="39" dur="1500"/>
                                        <p:tgtEl>
                                          <p:spTgt spid="18">
                                            <p:txEl>
                                              <p:pRg st="0" end="0"/>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1500"/>
                                        <p:tgtEl>
                                          <p:spTgt spid="25"/>
                                        </p:tgtEl>
                                      </p:cBhvr>
                                    </p:animEffect>
                                  </p:childTnLst>
                                </p:cTn>
                              </p:par>
                              <p:par>
                                <p:cTn id="43" presetID="6" presetClass="entr" presetSubtype="16"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ircle(in)">
                                      <p:cBhvr>
                                        <p:cTn id="45" dur="1500"/>
                                        <p:tgtEl>
                                          <p:spTgt spid="8"/>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circle(in)">
                                      <p:cBhvr>
                                        <p:cTn id="48" dur="1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build="p"/>
      <p:bldP spid="17" grpId="0" build="p"/>
      <p:bldP spid="18" grpId="0" build="p"/>
      <p:bldP spid="7" grpId="0"/>
      <p:bldP spid="11" grpId="0" build="p"/>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8A356-26E7-6E89-6763-1B385A51066E}"/>
            </a:ext>
          </a:extLst>
        </p:cNvPr>
        <p:cNvGrpSpPr/>
        <p:nvPr/>
      </p:nvGrpSpPr>
      <p:grpSpPr>
        <a:xfrm>
          <a:off x="0" y="0"/>
          <a:ext cx="0" cy="0"/>
          <a:chOff x="0" y="0"/>
          <a:chExt cx="0" cy="0"/>
        </a:xfrm>
      </p:grpSpPr>
      <p:pic>
        <p:nvPicPr>
          <p:cNvPr id="4" name="Picture 5">
            <a:extLst>
              <a:ext uri="{FF2B5EF4-FFF2-40B4-BE49-F238E27FC236}">
                <a16:creationId xmlns:a16="http://schemas.microsoft.com/office/drawing/2014/main" id="{9A4D5EA6-906D-9D59-FEDB-D5042D844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879" y="60832"/>
            <a:ext cx="2925942" cy="2835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7">
            <a:extLst>
              <a:ext uri="{FF2B5EF4-FFF2-40B4-BE49-F238E27FC236}">
                <a16:creationId xmlns:a16="http://schemas.microsoft.com/office/drawing/2014/main" id="{F8932300-103C-5081-E852-FB64E88B10E2}"/>
              </a:ext>
            </a:extLst>
          </p:cNvPr>
          <p:cNvSpPr txBox="1"/>
          <p:nvPr/>
        </p:nvSpPr>
        <p:spPr>
          <a:xfrm>
            <a:off x="6551330" y="2821449"/>
            <a:ext cx="2211271" cy="542599"/>
          </a:xfrm>
          <a:prstGeom prst="rect">
            <a:avLst/>
          </a:prstGeom>
          <a:solidFill>
            <a:schemeClr val="bg1"/>
          </a:solidFill>
        </p:spPr>
        <p:txBody>
          <a:bodyPr wrap="square" rtlCol="0">
            <a:spAutoFit/>
          </a:bodyPr>
          <a:lstStyle/>
          <a:p>
            <a:pPr algn="ctr"/>
            <a:r>
              <a:rPr lang="en-US" sz="2800" b="1" dirty="0" err="1">
                <a:solidFill>
                  <a:srgbClr val="0070C0"/>
                </a:solidFill>
                <a:latin typeface="Times New Roman" pitchFamily="18" charset="0"/>
                <a:cs typeface="Times New Roman" pitchFamily="18" charset="0"/>
              </a:rPr>
              <a:t>Nước</a:t>
            </a:r>
            <a:r>
              <a:rPr lang="en-US" sz="2800" b="1" dirty="0">
                <a:solidFill>
                  <a:srgbClr val="0070C0"/>
                </a:solidFill>
                <a:latin typeface="Times New Roman" pitchFamily="18" charset="0"/>
                <a:cs typeface="Times New Roman" pitchFamily="18" charset="0"/>
              </a:rPr>
              <a:t> cam</a:t>
            </a:r>
          </a:p>
        </p:txBody>
      </p:sp>
      <p:sp>
        <p:nvSpPr>
          <p:cNvPr id="6" name="TextBox 17">
            <a:extLst>
              <a:ext uri="{FF2B5EF4-FFF2-40B4-BE49-F238E27FC236}">
                <a16:creationId xmlns:a16="http://schemas.microsoft.com/office/drawing/2014/main" id="{EB367D67-03F8-F454-0B83-ECE5D14D353D}"/>
              </a:ext>
            </a:extLst>
          </p:cNvPr>
          <p:cNvSpPr txBox="1"/>
          <p:nvPr/>
        </p:nvSpPr>
        <p:spPr>
          <a:xfrm>
            <a:off x="6074144" y="3561393"/>
            <a:ext cx="3045793" cy="2092881"/>
          </a:xfrm>
          <a:prstGeom prst="rect">
            <a:avLst/>
          </a:prstGeom>
          <a:solidFill>
            <a:schemeClr val="bg1"/>
          </a:solidFill>
        </p:spPr>
        <p:txBody>
          <a:bodyPr wrap="square" rtlCol="0">
            <a:spAutoFit/>
          </a:bodyPr>
          <a:lstStyle/>
          <a:p>
            <a:r>
              <a:rPr lang="en-US" sz="2600" b="1" dirty="0">
                <a:solidFill>
                  <a:srgbClr val="0070C0"/>
                </a:solidFill>
                <a:latin typeface="Times New Roman" pitchFamily="18" charset="0"/>
                <a:cs typeface="Times New Roman" pitchFamily="18" charset="0"/>
              </a:rPr>
              <a:t>Thành </a:t>
            </a:r>
            <a:r>
              <a:rPr lang="en-US" sz="2600" b="1" dirty="0" err="1">
                <a:solidFill>
                  <a:srgbClr val="0070C0"/>
                </a:solidFill>
                <a:latin typeface="Times New Roman" pitchFamily="18" charset="0"/>
                <a:cs typeface="Times New Roman" pitchFamily="18" charset="0"/>
              </a:rPr>
              <a:t>phần</a:t>
            </a:r>
            <a:r>
              <a:rPr lang="en-US" sz="2600" b="1" dirty="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chất</a:t>
            </a:r>
            <a:r>
              <a:rPr lang="en-US" sz="2600" b="1" dirty="0">
                <a:solidFill>
                  <a:srgbClr val="0070C0"/>
                </a:solidFill>
                <a:latin typeface="Times New Roman" pitchFamily="18" charset="0"/>
                <a:cs typeface="Times New Roman" pitchFamily="18" charset="0"/>
              </a:rPr>
              <a:t>: </a:t>
            </a:r>
          </a:p>
          <a:p>
            <a:pPr marL="457200" indent="-457200">
              <a:buFontTx/>
              <a:buChar char="-"/>
            </a:pPr>
            <a:r>
              <a:rPr lang="en-US" sz="2600" b="1" dirty="0" err="1">
                <a:solidFill>
                  <a:srgbClr val="0070C0"/>
                </a:solidFill>
                <a:latin typeface="Times New Roman" pitchFamily="18" charset="0"/>
                <a:cs typeface="Times New Roman" pitchFamily="18" charset="0"/>
              </a:rPr>
              <a:t>Nước</a:t>
            </a:r>
            <a:r>
              <a:rPr lang="en-US" sz="2600" b="1" dirty="0">
                <a:solidFill>
                  <a:srgbClr val="0070C0"/>
                </a:solidFill>
                <a:latin typeface="Times New Roman" pitchFamily="18" charset="0"/>
                <a:cs typeface="Times New Roman" pitchFamily="18" charset="0"/>
              </a:rPr>
              <a:t>; </a:t>
            </a:r>
          </a:p>
          <a:p>
            <a:pPr marL="457200" indent="-457200">
              <a:buFontTx/>
              <a:buChar char="-"/>
            </a:pPr>
            <a:r>
              <a:rPr lang="en-US" sz="2600" b="1" dirty="0" err="1">
                <a:solidFill>
                  <a:srgbClr val="0070C0"/>
                </a:solidFill>
                <a:latin typeface="Times New Roman" pitchFamily="18" charset="0"/>
                <a:cs typeface="Times New Roman" pitchFamily="18" charset="0"/>
              </a:rPr>
              <a:t>Đường</a:t>
            </a:r>
            <a:endParaRPr lang="en-US" sz="2600" b="1" dirty="0">
              <a:solidFill>
                <a:srgbClr val="0070C0"/>
              </a:solidFill>
              <a:latin typeface="Times New Roman" pitchFamily="18" charset="0"/>
              <a:cs typeface="Times New Roman" pitchFamily="18" charset="0"/>
            </a:endParaRPr>
          </a:p>
          <a:p>
            <a:pPr marL="457200" indent="-457200">
              <a:buFontTx/>
              <a:buChar char="-"/>
            </a:pPr>
            <a:r>
              <a:rPr lang="en-US" sz="2600" b="1" dirty="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Vitamim</a:t>
            </a:r>
            <a:r>
              <a:rPr lang="en-US" sz="2600" b="1" dirty="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và</a:t>
            </a:r>
            <a:r>
              <a:rPr lang="en-US" sz="2600" b="1" dirty="0">
                <a:solidFill>
                  <a:srgbClr val="0070C0"/>
                </a:solidFill>
                <a:latin typeface="Times New Roman" pitchFamily="18" charset="0"/>
                <a:cs typeface="Times New Roman" pitchFamily="18" charset="0"/>
              </a:rPr>
              <a:t> 1 </a:t>
            </a:r>
            <a:r>
              <a:rPr lang="en-US" sz="2600" b="1" dirty="0" err="1">
                <a:solidFill>
                  <a:srgbClr val="0070C0"/>
                </a:solidFill>
                <a:latin typeface="Times New Roman" pitchFamily="18" charset="0"/>
                <a:cs typeface="Times New Roman" pitchFamily="18" charset="0"/>
              </a:rPr>
              <a:t>số</a:t>
            </a:r>
            <a:r>
              <a:rPr lang="en-US" sz="2600" b="1" dirty="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chất</a:t>
            </a:r>
            <a:r>
              <a:rPr lang="en-US" sz="2600" b="1" dirty="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khoáng</a:t>
            </a:r>
            <a:r>
              <a:rPr lang="en-US" sz="2600" b="1" dirty="0">
                <a:solidFill>
                  <a:srgbClr val="0070C0"/>
                </a:solidFill>
                <a:latin typeface="Times New Roman" pitchFamily="18" charset="0"/>
                <a:cs typeface="Times New Roman" pitchFamily="18" charset="0"/>
              </a:rPr>
              <a:t>...</a:t>
            </a:r>
          </a:p>
        </p:txBody>
      </p:sp>
      <p:sp>
        <p:nvSpPr>
          <p:cNvPr id="7" name="TextBox 17">
            <a:extLst>
              <a:ext uri="{FF2B5EF4-FFF2-40B4-BE49-F238E27FC236}">
                <a16:creationId xmlns:a16="http://schemas.microsoft.com/office/drawing/2014/main" id="{E6235B73-67A4-5285-6620-1EB45873254A}"/>
              </a:ext>
            </a:extLst>
          </p:cNvPr>
          <p:cNvSpPr txBox="1"/>
          <p:nvPr/>
        </p:nvSpPr>
        <p:spPr>
          <a:xfrm>
            <a:off x="1162991" y="5531163"/>
            <a:ext cx="4387578" cy="707886"/>
          </a:xfrm>
          <a:prstGeom prst="rect">
            <a:avLst/>
          </a:prstGeom>
          <a:solidFill>
            <a:schemeClr val="bg1"/>
          </a:solidFill>
        </p:spPr>
        <p:txBody>
          <a:bodyPr wrap="square" rtlCol="0">
            <a:spAutoFit/>
          </a:bodyPr>
          <a:lstStyle/>
          <a:p>
            <a:pPr algn="ctr"/>
            <a:r>
              <a:rPr lang="en-US" sz="4000" b="1" dirty="0">
                <a:solidFill>
                  <a:srgbClr val="FF0000"/>
                </a:solidFill>
                <a:latin typeface="Times New Roman" pitchFamily="18" charset="0"/>
                <a:cs typeface="Times New Roman" pitchFamily="18" charset="0"/>
                <a:sym typeface="Wingdings" panose="05000000000000000000" pitchFamily="2" charset="2"/>
              </a:rPr>
              <a:t> </a:t>
            </a:r>
            <a:r>
              <a:rPr lang="en-US" sz="4000" b="1" dirty="0" err="1">
                <a:solidFill>
                  <a:srgbClr val="FF0000"/>
                </a:solidFill>
                <a:latin typeface="Times New Roman" pitchFamily="18" charset="0"/>
                <a:cs typeface="Times New Roman" pitchFamily="18" charset="0"/>
                <a:sym typeface="Wingdings" panose="05000000000000000000" pitchFamily="2" charset="2"/>
              </a:rPr>
              <a:t>HỖN</a:t>
            </a:r>
            <a:r>
              <a:rPr lang="en-US" sz="4000" b="1" dirty="0">
                <a:solidFill>
                  <a:srgbClr val="FF0000"/>
                </a:solidFill>
                <a:latin typeface="Times New Roman" pitchFamily="18" charset="0"/>
                <a:cs typeface="Times New Roman" pitchFamily="18" charset="0"/>
                <a:sym typeface="Wingdings" panose="05000000000000000000" pitchFamily="2" charset="2"/>
              </a:rPr>
              <a:t> </a:t>
            </a:r>
            <a:r>
              <a:rPr lang="en-US" sz="4000" b="1" dirty="0" err="1">
                <a:solidFill>
                  <a:srgbClr val="FF0000"/>
                </a:solidFill>
                <a:latin typeface="Times New Roman" pitchFamily="18" charset="0"/>
                <a:cs typeface="Times New Roman" pitchFamily="18" charset="0"/>
                <a:sym typeface="Wingdings" panose="05000000000000000000" pitchFamily="2" charset="2"/>
              </a:rPr>
              <a:t>HỢP</a:t>
            </a:r>
            <a:endParaRPr lang="en-US" sz="4000" b="1" dirty="0">
              <a:solidFill>
                <a:srgbClr val="FF0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40BA74C5-FDCC-BE9C-2F33-C99DD9E3894B}"/>
              </a:ext>
            </a:extLst>
          </p:cNvPr>
          <p:cNvPicPr>
            <a:picLocks noChangeAspect="1"/>
          </p:cNvPicPr>
          <p:nvPr/>
        </p:nvPicPr>
        <p:blipFill rotWithShape="1">
          <a:blip r:embed="rId3"/>
          <a:srcRect l="2055" t="13917" r="3269" b="34944"/>
          <a:stretch/>
        </p:blipFill>
        <p:spPr>
          <a:xfrm>
            <a:off x="623573" y="275058"/>
            <a:ext cx="5029200" cy="3048000"/>
          </a:xfrm>
          <a:prstGeom prst="rect">
            <a:avLst/>
          </a:prstGeom>
        </p:spPr>
      </p:pic>
      <p:sp>
        <p:nvSpPr>
          <p:cNvPr id="3" name="TextBox 17">
            <a:extLst>
              <a:ext uri="{FF2B5EF4-FFF2-40B4-BE49-F238E27FC236}">
                <a16:creationId xmlns:a16="http://schemas.microsoft.com/office/drawing/2014/main" id="{4776127F-439C-6B74-BA30-206F54671638}"/>
              </a:ext>
            </a:extLst>
          </p:cNvPr>
          <p:cNvSpPr txBox="1"/>
          <p:nvPr/>
        </p:nvSpPr>
        <p:spPr>
          <a:xfrm>
            <a:off x="3292914" y="3284394"/>
            <a:ext cx="2543745" cy="2246769"/>
          </a:xfrm>
          <a:prstGeom prst="rect">
            <a:avLst/>
          </a:prstGeom>
          <a:solidFill>
            <a:schemeClr val="bg1"/>
          </a:solidFill>
        </p:spPr>
        <p:txBody>
          <a:bodyPr wrap="square" rtlCol="0">
            <a:spAutoFit/>
          </a:bodyPr>
          <a:lstStyle/>
          <a:p>
            <a:r>
              <a:rPr lang="vi-VN" sz="2800" b="1" dirty="0">
                <a:solidFill>
                  <a:srgbClr val="0000FF"/>
                </a:solidFill>
                <a:latin typeface="Times New Roman" pitchFamily="18" charset="0"/>
                <a:cs typeface="Times New Roman" pitchFamily="18" charset="0"/>
                <a:sym typeface="Wingdings" panose="05000000000000000000" pitchFamily="2" charset="2"/>
              </a:rPr>
              <a:t>Bột canh </a:t>
            </a:r>
            <a:endParaRPr lang="en-US" sz="2800" b="1" dirty="0">
              <a:solidFill>
                <a:srgbClr val="0000FF"/>
              </a:solidFill>
              <a:latin typeface="Times New Roman" pitchFamily="18" charset="0"/>
              <a:cs typeface="Times New Roman" pitchFamily="18" charset="0"/>
              <a:sym typeface="Wingdings" panose="05000000000000000000" pitchFamily="2" charset="2"/>
            </a:endParaRPr>
          </a:p>
          <a:p>
            <a:r>
              <a:rPr lang="vi-VN" sz="2800" b="1" dirty="0">
                <a:solidFill>
                  <a:srgbClr val="0000FF"/>
                </a:solidFill>
                <a:latin typeface="Times New Roman" pitchFamily="18" charset="0"/>
                <a:cs typeface="Times New Roman" pitchFamily="18" charset="0"/>
                <a:sym typeface="Wingdings" panose="05000000000000000000" pitchFamily="2" charset="2"/>
              </a:rPr>
              <a:t>gồm:</a:t>
            </a:r>
          </a:p>
          <a:p>
            <a:pPr marL="457200" indent="-457200">
              <a:buFontTx/>
              <a:buChar char="-"/>
            </a:pPr>
            <a:r>
              <a:rPr lang="vi-VN" sz="2800" b="1" dirty="0">
                <a:solidFill>
                  <a:srgbClr val="0000FF"/>
                </a:solidFill>
                <a:latin typeface="Times New Roman" pitchFamily="18" charset="0"/>
                <a:cs typeface="Times New Roman" pitchFamily="18" charset="0"/>
                <a:sym typeface="Wingdings" panose="05000000000000000000" pitchFamily="2" charset="2"/>
              </a:rPr>
              <a:t>Muối</a:t>
            </a:r>
          </a:p>
          <a:p>
            <a:pPr marL="457200" indent="-457200">
              <a:buFontTx/>
              <a:buChar char="-"/>
            </a:pPr>
            <a:r>
              <a:rPr lang="vi-VN" sz="2800" b="1" dirty="0">
                <a:solidFill>
                  <a:srgbClr val="0000FF"/>
                </a:solidFill>
                <a:latin typeface="Times New Roman" pitchFamily="18" charset="0"/>
                <a:cs typeface="Times New Roman" pitchFamily="18" charset="0"/>
                <a:sym typeface="Wingdings" panose="05000000000000000000" pitchFamily="2" charset="2"/>
              </a:rPr>
              <a:t>Bột ngọt</a:t>
            </a:r>
          </a:p>
          <a:p>
            <a:pPr marL="457200" indent="-457200">
              <a:buFontTx/>
              <a:buChar char="-"/>
            </a:pPr>
            <a:r>
              <a:rPr lang="vi-VN" sz="2800" b="1" dirty="0">
                <a:solidFill>
                  <a:srgbClr val="0000FF"/>
                </a:solidFill>
                <a:latin typeface="Times New Roman" pitchFamily="18" charset="0"/>
                <a:cs typeface="Times New Roman" pitchFamily="18" charset="0"/>
                <a:sym typeface="Wingdings" panose="05000000000000000000" pitchFamily="2" charset="2"/>
              </a:rPr>
              <a:t>Đường….</a:t>
            </a:r>
          </a:p>
        </p:txBody>
      </p:sp>
      <p:sp>
        <p:nvSpPr>
          <p:cNvPr id="8" name="TextBox 17">
            <a:extLst>
              <a:ext uri="{FF2B5EF4-FFF2-40B4-BE49-F238E27FC236}">
                <a16:creationId xmlns:a16="http://schemas.microsoft.com/office/drawing/2014/main" id="{F8201229-64DA-72F8-2615-59B1F3CF505C}"/>
              </a:ext>
            </a:extLst>
          </p:cNvPr>
          <p:cNvSpPr txBox="1"/>
          <p:nvPr/>
        </p:nvSpPr>
        <p:spPr>
          <a:xfrm>
            <a:off x="52607" y="3254314"/>
            <a:ext cx="2971800" cy="2246769"/>
          </a:xfrm>
          <a:prstGeom prst="rect">
            <a:avLst/>
          </a:prstGeom>
          <a:solidFill>
            <a:schemeClr val="bg1"/>
          </a:solidFill>
        </p:spPr>
        <p:txBody>
          <a:bodyPr wrap="square" rtlCol="0">
            <a:spAutoFit/>
          </a:bodyPr>
          <a:lstStyle/>
          <a:p>
            <a:r>
              <a:rPr lang="vi-VN" sz="2800" b="1" dirty="0">
                <a:solidFill>
                  <a:schemeClr val="accent2"/>
                </a:solidFill>
                <a:latin typeface="Times New Roman" pitchFamily="18" charset="0"/>
                <a:cs typeface="Times New Roman" pitchFamily="18" charset="0"/>
                <a:sym typeface="Wingdings" panose="05000000000000000000" pitchFamily="2" charset="2"/>
              </a:rPr>
              <a:t>Nước muối sinh lí gồm:</a:t>
            </a:r>
          </a:p>
          <a:p>
            <a:pPr marL="457200" indent="-457200">
              <a:buFontTx/>
              <a:buChar char="-"/>
            </a:pPr>
            <a:r>
              <a:rPr lang="vi-VN" sz="2800" b="1" dirty="0">
                <a:solidFill>
                  <a:schemeClr val="accent2"/>
                </a:solidFill>
                <a:latin typeface="Times New Roman" pitchFamily="18" charset="0"/>
                <a:cs typeface="Times New Roman" pitchFamily="18" charset="0"/>
                <a:sym typeface="Wingdings" panose="05000000000000000000" pitchFamily="2" charset="2"/>
              </a:rPr>
              <a:t>Nước cất</a:t>
            </a:r>
          </a:p>
          <a:p>
            <a:pPr marL="457200" indent="-457200">
              <a:buFontTx/>
              <a:buChar char="-"/>
            </a:pPr>
            <a:r>
              <a:rPr lang="vi-VN" sz="2800" b="1" dirty="0">
                <a:solidFill>
                  <a:schemeClr val="accent2"/>
                </a:solidFill>
                <a:latin typeface="Times New Roman" pitchFamily="18" charset="0"/>
                <a:cs typeface="Times New Roman" pitchFamily="18" charset="0"/>
                <a:sym typeface="Wingdings" panose="05000000000000000000" pitchFamily="2" charset="2"/>
              </a:rPr>
              <a:t>Muối (</a:t>
            </a:r>
            <a:r>
              <a:rPr lang="vi-VN" sz="2800" b="1" dirty="0" err="1">
                <a:solidFill>
                  <a:schemeClr val="accent2"/>
                </a:solidFill>
                <a:latin typeface="Times New Roman" pitchFamily="18" charset="0"/>
                <a:cs typeface="Times New Roman" pitchFamily="18" charset="0"/>
                <a:sym typeface="Wingdings" panose="05000000000000000000" pitchFamily="2" charset="2"/>
              </a:rPr>
              <a:t>sodium</a:t>
            </a:r>
            <a:r>
              <a:rPr lang="vi-VN" sz="2800" b="1" dirty="0">
                <a:solidFill>
                  <a:schemeClr val="accent2"/>
                </a:solidFill>
                <a:latin typeface="Times New Roman" pitchFamily="18" charset="0"/>
                <a:cs typeface="Times New Roman" pitchFamily="18" charset="0"/>
                <a:sym typeface="Wingdings" panose="05000000000000000000" pitchFamily="2" charset="2"/>
              </a:rPr>
              <a:t> </a:t>
            </a:r>
            <a:r>
              <a:rPr lang="vi-VN" sz="2800" b="1" dirty="0" err="1">
                <a:solidFill>
                  <a:schemeClr val="accent2"/>
                </a:solidFill>
                <a:latin typeface="Times New Roman" pitchFamily="18" charset="0"/>
                <a:cs typeface="Times New Roman" pitchFamily="18" charset="0"/>
                <a:sym typeface="Wingdings" panose="05000000000000000000" pitchFamily="2" charset="2"/>
              </a:rPr>
              <a:t>chloride</a:t>
            </a:r>
            <a:r>
              <a:rPr lang="vi-VN" sz="2800" b="1" dirty="0">
                <a:solidFill>
                  <a:schemeClr val="accent2"/>
                </a:solidFill>
                <a:latin typeface="Times New Roman" pitchFamily="18" charset="0"/>
                <a:cs typeface="Times New Roman" pitchFamily="18" charset="0"/>
                <a:sym typeface="Wingdings" panose="05000000000000000000" pitchFamily="2" charset="2"/>
              </a:rPr>
              <a:t>)</a:t>
            </a:r>
          </a:p>
        </p:txBody>
      </p:sp>
      <p:sp>
        <p:nvSpPr>
          <p:cNvPr id="9" name="TextBox 17">
            <a:extLst>
              <a:ext uri="{FF2B5EF4-FFF2-40B4-BE49-F238E27FC236}">
                <a16:creationId xmlns:a16="http://schemas.microsoft.com/office/drawing/2014/main" id="{84DC4105-2079-C35A-F0A4-F54F15A54614}"/>
              </a:ext>
            </a:extLst>
          </p:cNvPr>
          <p:cNvSpPr txBox="1"/>
          <p:nvPr/>
        </p:nvSpPr>
        <p:spPr>
          <a:xfrm>
            <a:off x="457200" y="3578274"/>
            <a:ext cx="5029201" cy="1384995"/>
          </a:xfrm>
          <a:prstGeom prst="rect">
            <a:avLst/>
          </a:prstGeom>
          <a:solidFill>
            <a:schemeClr val="bg1"/>
          </a:solidFill>
        </p:spPr>
        <p:txBody>
          <a:bodyPr wrap="square" rtlCol="0">
            <a:spAutoFit/>
          </a:bodyPr>
          <a:lstStyle/>
          <a:p>
            <a:r>
              <a:rPr lang="vi-VN" sz="2800" b="1" dirty="0">
                <a:latin typeface="Times New Roman" pitchFamily="18" charset="0"/>
                <a:cs typeface="Times New Roman" pitchFamily="18" charset="0"/>
                <a:sym typeface="Wingdings" panose="05000000000000000000" pitchFamily="2" charset="2"/>
              </a:rPr>
              <a:t>? Kể tên một số thành phần chính trong nước muối sinh lí và bột canh?</a:t>
            </a:r>
          </a:p>
        </p:txBody>
      </p:sp>
      <p:sp>
        <p:nvSpPr>
          <p:cNvPr id="15" name="TextBox 4">
            <a:extLst>
              <a:ext uri="{FF2B5EF4-FFF2-40B4-BE49-F238E27FC236}">
                <a16:creationId xmlns:a16="http://schemas.microsoft.com/office/drawing/2014/main" id="{8254C865-75D4-D01F-B6A9-8ED0A885EA87}"/>
              </a:ext>
            </a:extLst>
          </p:cNvPr>
          <p:cNvSpPr txBox="1"/>
          <p:nvPr/>
        </p:nvSpPr>
        <p:spPr>
          <a:xfrm>
            <a:off x="52607" y="5673062"/>
            <a:ext cx="9243793" cy="523220"/>
          </a:xfrm>
          <a:prstGeom prst="rect">
            <a:avLst/>
          </a:prstGeom>
          <a:noFill/>
          <a:ln w="28575">
            <a:solidFill>
              <a:schemeClr val="tx1"/>
            </a:solidFill>
          </a:ln>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Hai hay </a:t>
            </a:r>
            <a:r>
              <a:rPr lang="en-US" sz="2800" b="1" dirty="0" err="1">
                <a:solidFill>
                  <a:srgbClr val="FF0000"/>
                </a:solidFill>
                <a:latin typeface="Arial" panose="020B0604020202020204" pitchFamily="34" charset="0"/>
                <a:cs typeface="Arial" panose="020B0604020202020204" pitchFamily="34" charset="0"/>
              </a:rPr>
              <a:t>nhiều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trộn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lẫn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nhau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gọi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hỗn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hợp</a:t>
            </a:r>
            <a:r>
              <a:rPr lang="en-US" sz="28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7441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1" nodeType="clickEffect">
                                  <p:stCondLst>
                                    <p:cond delay="0"/>
                                  </p:stCondLst>
                                  <p:childTnLst>
                                    <p:animEffect transition="out" filter="checkerboard(across)">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3" grpId="0" animBg="1"/>
      <p:bldP spid="8" grpId="0" animBg="1"/>
      <p:bldP spid="9" grpId="0" animBg="1"/>
      <p:bldP spid="9" grpId="1"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hững lợi ích không ngờ của nước đường - Tạp chí Thời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 y="1637732"/>
            <a:ext cx="2737898" cy="2459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68701" y="4270051"/>
            <a:ext cx="2552371" cy="461665"/>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1. </a:t>
            </a:r>
            <a:r>
              <a:rPr lang="en-US" sz="2400" b="1" dirty="0" err="1">
                <a:solidFill>
                  <a:srgbClr val="0070C0"/>
                </a:solidFill>
                <a:latin typeface="Times New Roman" pitchFamily="18" charset="0"/>
                <a:cs typeface="Times New Roman" pitchFamily="18" charset="0"/>
              </a:rPr>
              <a:t>Nước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đường</a:t>
            </a:r>
            <a:endParaRPr lang="en-US" sz="2400" b="1" dirty="0">
              <a:solidFill>
                <a:srgbClr val="0070C0"/>
              </a:solidFill>
              <a:latin typeface="Times New Roman" pitchFamily="18" charset="0"/>
              <a:cs typeface="Times New Roman" pitchFamily="18" charset="0"/>
            </a:endParaRP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784" y="1637732"/>
            <a:ext cx="2531652" cy="2418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926072" y="4267200"/>
            <a:ext cx="2519093" cy="461665"/>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 2. </a:t>
            </a:r>
            <a:r>
              <a:rPr lang="en-US" sz="2400" b="1" dirty="0" err="1">
                <a:solidFill>
                  <a:srgbClr val="0070C0"/>
                </a:solidFill>
                <a:latin typeface="Times New Roman" pitchFamily="18" charset="0"/>
                <a:cs typeface="Times New Roman" pitchFamily="18" charset="0"/>
              </a:rPr>
              <a:t>Nước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chấm</a:t>
            </a:r>
            <a:endParaRPr lang="en-US" sz="2400" b="1" dirty="0">
              <a:solidFill>
                <a:srgbClr val="0070C0"/>
              </a:solidFill>
              <a:latin typeface="Times New Roman" pitchFamily="18" charset="0"/>
              <a:cs typeface="Times New Roman" pitchFamily="18" charset="0"/>
            </a:endParaRPr>
          </a:p>
        </p:txBody>
      </p:sp>
      <p:sp>
        <p:nvSpPr>
          <p:cNvPr id="3" name="TextBox 4">
            <a:extLst>
              <a:ext uri="{FF2B5EF4-FFF2-40B4-BE49-F238E27FC236}">
                <a16:creationId xmlns:a16="http://schemas.microsoft.com/office/drawing/2014/main" id="{CE323162-4A12-B450-FC91-3706540F6DEA}"/>
              </a:ext>
            </a:extLst>
          </p:cNvPr>
          <p:cNvSpPr txBox="1"/>
          <p:nvPr/>
        </p:nvSpPr>
        <p:spPr>
          <a:xfrm>
            <a:off x="228600" y="312816"/>
            <a:ext cx="7974836" cy="553998"/>
          </a:xfrm>
          <a:prstGeom prst="rect">
            <a:avLst/>
          </a:prstGeom>
          <a:noFill/>
          <a:ln>
            <a:solidFill>
              <a:schemeClr val="tx1"/>
            </a:solidFill>
          </a:ln>
        </p:spPr>
        <p:txBody>
          <a:bodyPr wrap="square" rtlCol="0">
            <a:spAutoFit/>
          </a:bodyPr>
          <a:lstStyle/>
          <a:p>
            <a:pPr algn="ctr"/>
            <a:r>
              <a:rPr lang="vi-VN" sz="3000" dirty="0">
                <a:solidFill>
                  <a:srgbClr val="FF0000"/>
                </a:solidFill>
                <a:latin typeface="Arial" panose="020B0604020202020204" pitchFamily="34" charset="0"/>
                <a:cs typeface="Arial" panose="020B0604020202020204" pitchFamily="34" charset="0"/>
              </a:rPr>
              <a:t>Trường hợp nào sau đây là hỗn hợp?</a:t>
            </a:r>
            <a:endParaRPr lang="en-US" sz="3000" dirty="0">
              <a:solidFill>
                <a:srgbClr val="FF0000"/>
              </a:solidFill>
              <a:latin typeface="Arial" panose="020B0604020202020204" pitchFamily="34" charset="0"/>
              <a:cs typeface="Arial" panose="020B0604020202020204" pitchFamily="34" charset="0"/>
            </a:endParaRPr>
          </a:p>
        </p:txBody>
      </p:sp>
      <p:pic>
        <p:nvPicPr>
          <p:cNvPr id="2" name="Picture 2" descr="Giảm 47 %】 Bạc Thìa Bạc Nguyên Chất 999 Dụng Cụ Ăn Bằng Bạc Bé Muỗng Thủ  Công Bông Tuyết Dụng Cụ Ăn Bằng Bạc Đồ Gia Dụng Cán Dài Muôi Múc Canh">
            <a:extLst>
              <a:ext uri="{FF2B5EF4-FFF2-40B4-BE49-F238E27FC236}">
                <a16:creationId xmlns:a16="http://schemas.microsoft.com/office/drawing/2014/main" id="{9670AEC7-B99A-B357-3707-92FA70F737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0182" y="1779549"/>
            <a:ext cx="2921188" cy="2317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6">
            <a:extLst>
              <a:ext uri="{FF2B5EF4-FFF2-40B4-BE49-F238E27FC236}">
                <a16:creationId xmlns:a16="http://schemas.microsoft.com/office/drawing/2014/main" id="{FEEA975A-B1C2-CF5B-9187-A0E02385FF90}"/>
              </a:ext>
            </a:extLst>
          </p:cNvPr>
          <p:cNvSpPr txBox="1"/>
          <p:nvPr/>
        </p:nvSpPr>
        <p:spPr>
          <a:xfrm>
            <a:off x="6522930" y="4267199"/>
            <a:ext cx="1853696" cy="461665"/>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3. </a:t>
            </a:r>
            <a:r>
              <a:rPr lang="vi-VN" sz="2400" b="1" dirty="0" err="1">
                <a:solidFill>
                  <a:srgbClr val="0070C0"/>
                </a:solidFill>
                <a:latin typeface="Times New Roman" pitchFamily="18" charset="0"/>
                <a:cs typeface="Times New Roman" pitchFamily="18" charset="0"/>
              </a:rPr>
              <a:t>Th</a:t>
            </a:r>
            <a:r>
              <a:rPr lang="en-US" sz="2400" b="1" dirty="0" err="1">
                <a:solidFill>
                  <a:srgbClr val="0070C0"/>
                </a:solidFill>
                <a:latin typeface="Times New Roman" pitchFamily="18" charset="0"/>
                <a:cs typeface="Times New Roman" pitchFamily="18" charset="0"/>
              </a:rPr>
              <a:t>ìa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bạc</a:t>
            </a:r>
            <a:endParaRPr lang="en-US" sz="2400" b="1" dirty="0">
              <a:solidFill>
                <a:srgbClr val="0070C0"/>
              </a:solidFill>
              <a:latin typeface="Times New Roman" pitchFamily="18" charset="0"/>
              <a:cs typeface="Times New Roman" pitchFamily="18" charset="0"/>
            </a:endParaRPr>
          </a:p>
        </p:txBody>
      </p:sp>
      <p:sp>
        <p:nvSpPr>
          <p:cNvPr id="5" name="Ngoặc móc Trái 4">
            <a:extLst>
              <a:ext uri="{FF2B5EF4-FFF2-40B4-BE49-F238E27FC236}">
                <a16:creationId xmlns:a16="http://schemas.microsoft.com/office/drawing/2014/main" id="{F3F85FF4-4B0A-6DCF-C49E-98679A90BF77}"/>
              </a:ext>
            </a:extLst>
          </p:cNvPr>
          <p:cNvSpPr/>
          <p:nvPr/>
        </p:nvSpPr>
        <p:spPr>
          <a:xfrm rot="16200000">
            <a:off x="2291462" y="2380807"/>
            <a:ext cx="1041737" cy="5329836"/>
          </a:xfrm>
          <a:prstGeom prst="leftBrace">
            <a:avLst>
              <a:gd name="adj1" fmla="val 8333"/>
              <a:gd name="adj2" fmla="val 4718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TextBox 4">
            <a:extLst>
              <a:ext uri="{FF2B5EF4-FFF2-40B4-BE49-F238E27FC236}">
                <a16:creationId xmlns:a16="http://schemas.microsoft.com/office/drawing/2014/main" id="{9EDAB408-F2B1-06F8-3200-1E164E12733F}"/>
              </a:ext>
            </a:extLst>
          </p:cNvPr>
          <p:cNvSpPr txBox="1"/>
          <p:nvPr/>
        </p:nvSpPr>
        <p:spPr>
          <a:xfrm>
            <a:off x="149888" y="5666065"/>
            <a:ext cx="5408548" cy="553998"/>
          </a:xfrm>
          <a:prstGeom prst="rect">
            <a:avLst/>
          </a:prstGeom>
          <a:noFill/>
          <a:ln>
            <a:noFill/>
          </a:ln>
        </p:spPr>
        <p:txBody>
          <a:bodyPr wrap="square" rtlCol="0">
            <a:spAutoFit/>
          </a:bodyPr>
          <a:lstStyle/>
          <a:p>
            <a:pPr algn="ctr"/>
            <a:r>
              <a:rPr lang="en-US" sz="3000" dirty="0">
                <a:solidFill>
                  <a:srgbClr val="FF0000"/>
                </a:solidFill>
                <a:latin typeface="Arial" panose="020B0604020202020204" pitchFamily="34" charset="0"/>
                <a:cs typeface="Arial" panose="020B0604020202020204" pitchFamily="34" charset="0"/>
              </a:rPr>
              <a:t>H</a:t>
            </a:r>
            <a:r>
              <a:rPr lang="vi-VN" sz="3000" dirty="0" err="1">
                <a:solidFill>
                  <a:srgbClr val="FF0000"/>
                </a:solidFill>
                <a:latin typeface="Arial" panose="020B0604020202020204" pitchFamily="34" charset="0"/>
                <a:cs typeface="Arial" panose="020B0604020202020204" pitchFamily="34" charset="0"/>
              </a:rPr>
              <a:t>ỗn</a:t>
            </a:r>
            <a:r>
              <a:rPr lang="vi-VN" sz="3000" dirty="0">
                <a:solidFill>
                  <a:srgbClr val="FF0000"/>
                </a:solidFill>
                <a:latin typeface="Arial" panose="020B0604020202020204" pitchFamily="34" charset="0"/>
                <a:cs typeface="Arial" panose="020B0604020202020204" pitchFamily="34" charset="0"/>
              </a:rPr>
              <a:t> hợp</a:t>
            </a:r>
            <a:endParaRPr lang="en-US" sz="3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6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60486" y="1307896"/>
            <a:ext cx="7897714" cy="479822"/>
          </a:xfrm>
        </p:spPr>
        <p:txBody>
          <a:bodyPr>
            <a:noAutofit/>
          </a:bodyPr>
          <a:lstStyle/>
          <a:p>
            <a:pPr marL="0" indent="0">
              <a:buNone/>
            </a:pPr>
            <a:r>
              <a:rPr lang="en-US" sz="2700" b="1" u="sng" dirty="0" err="1">
                <a:solidFill>
                  <a:srgbClr val="FF0000"/>
                </a:solidFill>
                <a:latin typeface="Times New Roman" pitchFamily="18" charset="0"/>
                <a:cs typeface="Times New Roman" pitchFamily="18" charset="0"/>
              </a:rPr>
              <a:t>Yêu</a:t>
            </a:r>
            <a:r>
              <a:rPr lang="en-US" sz="2700" b="1" u="sng" dirty="0">
                <a:solidFill>
                  <a:srgbClr val="FF0000"/>
                </a:solidFill>
                <a:latin typeface="Times New Roman" pitchFamily="18" charset="0"/>
                <a:cs typeface="Times New Roman" pitchFamily="18" charset="0"/>
              </a:rPr>
              <a:t> </a:t>
            </a:r>
            <a:r>
              <a:rPr lang="en-US" sz="2700" b="1" u="sng" dirty="0" err="1">
                <a:solidFill>
                  <a:srgbClr val="FF0000"/>
                </a:solidFill>
                <a:latin typeface="Times New Roman" pitchFamily="18" charset="0"/>
                <a:cs typeface="Times New Roman" pitchFamily="18" charset="0"/>
              </a:rPr>
              <a:t>cầu</a:t>
            </a:r>
            <a:r>
              <a:rPr lang="en-US" sz="2700" b="1" dirty="0">
                <a:solidFill>
                  <a:srgbClr val="FF000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Tiến</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hành</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thí</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nghiệm</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và</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trả</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lời</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câu</a:t>
            </a:r>
            <a:r>
              <a:rPr lang="en-US" sz="2700" b="1" dirty="0">
                <a:solidFill>
                  <a:srgbClr val="0070C0"/>
                </a:solidFill>
                <a:latin typeface="Times New Roman" pitchFamily="18" charset="0"/>
                <a:cs typeface="Times New Roman" pitchFamily="18" charset="0"/>
              </a:rPr>
              <a:t> </a:t>
            </a:r>
            <a:r>
              <a:rPr lang="en-US" sz="2700" b="1" dirty="0" err="1">
                <a:solidFill>
                  <a:srgbClr val="0070C0"/>
                </a:solidFill>
                <a:latin typeface="Times New Roman" pitchFamily="18" charset="0"/>
                <a:cs typeface="Times New Roman" pitchFamily="18" charset="0"/>
              </a:rPr>
              <a:t>hỏi</a:t>
            </a:r>
            <a:endParaRPr lang="en-US" sz="2700" b="1" dirty="0">
              <a:solidFill>
                <a:srgbClr val="0070C0"/>
              </a:solidFill>
              <a:latin typeface="Times New Roman" pitchFamily="18" charset="0"/>
              <a:cs typeface="Times New Roman" pitchFamily="18" charset="0"/>
            </a:endParaRPr>
          </a:p>
        </p:txBody>
      </p:sp>
      <p:sp>
        <p:nvSpPr>
          <p:cNvPr id="9" name="TextBox 8"/>
          <p:cNvSpPr txBox="1"/>
          <p:nvPr/>
        </p:nvSpPr>
        <p:spPr>
          <a:xfrm>
            <a:off x="76733" y="4806874"/>
            <a:ext cx="8832715" cy="1264192"/>
          </a:xfrm>
          <a:prstGeom prst="rect">
            <a:avLst/>
          </a:prstGeom>
          <a:noFill/>
        </p:spPr>
        <p:txBody>
          <a:bodyPr wrap="square" rtlCol="0">
            <a:spAutoFit/>
          </a:bodyPr>
          <a:lstStyle/>
          <a:p>
            <a:pPr>
              <a:lnSpc>
                <a:spcPct val="150000"/>
              </a:lnSpc>
            </a:pPr>
            <a:r>
              <a:rPr lang="en-US" sz="2700" b="1" dirty="0">
                <a:solidFill>
                  <a:srgbClr val="002060"/>
                </a:solidFill>
                <a:latin typeface="Times New Roman" pitchFamily="18" charset="0"/>
                <a:cs typeface="Times New Roman" pitchFamily="18" charset="0"/>
              </a:rPr>
              <a:t>2. </a:t>
            </a:r>
            <a:r>
              <a:rPr lang="en-US" sz="2700" b="1" dirty="0" err="1">
                <a:solidFill>
                  <a:srgbClr val="002060"/>
                </a:solidFill>
                <a:latin typeface="Times New Roman" pitchFamily="18" charset="0"/>
                <a:cs typeface="Times New Roman" pitchFamily="18" charset="0"/>
              </a:rPr>
              <a:t>Trả</a:t>
            </a:r>
            <a:r>
              <a:rPr lang="en-US" sz="2700" b="1" dirty="0">
                <a:solidFill>
                  <a:srgbClr val="002060"/>
                </a:solidFill>
                <a:latin typeface="Times New Roman" pitchFamily="18" charset="0"/>
                <a:cs typeface="Times New Roman" pitchFamily="18" charset="0"/>
              </a:rPr>
              <a:t> </a:t>
            </a:r>
            <a:r>
              <a:rPr lang="en-US" sz="2700" b="1" dirty="0" err="1">
                <a:solidFill>
                  <a:srgbClr val="002060"/>
                </a:solidFill>
                <a:latin typeface="Times New Roman" pitchFamily="18" charset="0"/>
                <a:cs typeface="Times New Roman" pitchFamily="18" charset="0"/>
              </a:rPr>
              <a:t>lời</a:t>
            </a:r>
            <a:r>
              <a:rPr lang="en-US" sz="2700" b="1" dirty="0">
                <a:solidFill>
                  <a:srgbClr val="002060"/>
                </a:solidFill>
                <a:latin typeface="Times New Roman" pitchFamily="18" charset="0"/>
                <a:cs typeface="Times New Roman" pitchFamily="18" charset="0"/>
              </a:rPr>
              <a:t> </a:t>
            </a:r>
            <a:r>
              <a:rPr lang="en-US" sz="2700" b="1" dirty="0" err="1">
                <a:solidFill>
                  <a:srgbClr val="002060"/>
                </a:solidFill>
                <a:latin typeface="Times New Roman" pitchFamily="18" charset="0"/>
                <a:cs typeface="Times New Roman" pitchFamily="18" charset="0"/>
              </a:rPr>
              <a:t>câu</a:t>
            </a:r>
            <a:r>
              <a:rPr lang="en-US" sz="2700" b="1" dirty="0">
                <a:solidFill>
                  <a:srgbClr val="002060"/>
                </a:solidFill>
                <a:latin typeface="Times New Roman" pitchFamily="18" charset="0"/>
                <a:cs typeface="Times New Roman" pitchFamily="18" charset="0"/>
              </a:rPr>
              <a:t> </a:t>
            </a:r>
            <a:r>
              <a:rPr lang="en-US" sz="2700" b="1" dirty="0" err="1">
                <a:solidFill>
                  <a:srgbClr val="002060"/>
                </a:solidFill>
                <a:latin typeface="Times New Roman" pitchFamily="18" charset="0"/>
                <a:cs typeface="Times New Roman" pitchFamily="18" charset="0"/>
              </a:rPr>
              <a:t>hỏi</a:t>
            </a:r>
            <a:r>
              <a:rPr lang="en-US" sz="2700" b="1" dirty="0">
                <a:solidFill>
                  <a:srgbClr val="002060"/>
                </a:solidFill>
                <a:latin typeface="Times New Roman" pitchFamily="18" charset="0"/>
                <a:cs typeface="Times New Roman" pitchFamily="18" charset="0"/>
              </a:rPr>
              <a:t>:</a:t>
            </a:r>
          </a:p>
          <a:p>
            <a:pPr>
              <a:lnSpc>
                <a:spcPct val="150000"/>
              </a:lnSpc>
            </a:pP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Hỗn</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hợp</a:t>
            </a:r>
            <a:r>
              <a:rPr lang="en-US" sz="2700" dirty="0">
                <a:solidFill>
                  <a:srgbClr val="002060"/>
                </a:solidFill>
                <a:latin typeface="Times New Roman" pitchFamily="18" charset="0"/>
                <a:cs typeface="Times New Roman" pitchFamily="18" charset="0"/>
              </a:rPr>
              <a:t> ở </a:t>
            </a:r>
            <a:r>
              <a:rPr lang="en-US" sz="2700" dirty="0" err="1">
                <a:solidFill>
                  <a:srgbClr val="002060"/>
                </a:solidFill>
                <a:latin typeface="Times New Roman" pitchFamily="18" charset="0"/>
                <a:cs typeface="Times New Roman" pitchFamily="18" charset="0"/>
              </a:rPr>
              <a:t>cốc</a:t>
            </a:r>
            <a:r>
              <a:rPr lang="en-US" sz="2700" dirty="0">
                <a:solidFill>
                  <a:srgbClr val="002060"/>
                </a:solidFill>
                <a:latin typeface="Times New Roman" pitchFamily="18" charset="0"/>
                <a:cs typeface="Times New Roman" pitchFamily="18" charset="0"/>
              </a:rPr>
              <a:t> (1) </a:t>
            </a:r>
            <a:r>
              <a:rPr lang="en-US" sz="2700" dirty="0" err="1">
                <a:solidFill>
                  <a:srgbClr val="002060"/>
                </a:solidFill>
                <a:latin typeface="Times New Roman" pitchFamily="18" charset="0"/>
                <a:cs typeface="Times New Roman" pitchFamily="18" charset="0"/>
              </a:rPr>
              <a:t>và</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cốc</a:t>
            </a:r>
            <a:r>
              <a:rPr lang="en-US" sz="2700" dirty="0">
                <a:solidFill>
                  <a:srgbClr val="002060"/>
                </a:solidFill>
                <a:latin typeface="Times New Roman" pitchFamily="18" charset="0"/>
                <a:cs typeface="Times New Roman" pitchFamily="18" charset="0"/>
              </a:rPr>
              <a:t> (2) </a:t>
            </a:r>
            <a:r>
              <a:rPr lang="en-US" sz="2700" dirty="0" err="1">
                <a:solidFill>
                  <a:srgbClr val="002060"/>
                </a:solidFill>
                <a:latin typeface="Times New Roman" pitchFamily="18" charset="0"/>
                <a:cs typeface="Times New Roman" pitchFamily="18" charset="0"/>
              </a:rPr>
              <a:t>có</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đặc</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điểm</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gì</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khác</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nhau</a:t>
            </a:r>
            <a:r>
              <a:rPr lang="en-US" sz="2700" dirty="0">
                <a:solidFill>
                  <a:srgbClr val="002060"/>
                </a:solidFill>
                <a:latin typeface="Times New Roman" pitchFamily="18" charset="0"/>
                <a:cs typeface="Times New Roman" pitchFamily="18" charset="0"/>
              </a:rPr>
              <a:t>?</a:t>
            </a:r>
          </a:p>
        </p:txBody>
      </p:sp>
      <p:pic>
        <p:nvPicPr>
          <p:cNvPr id="2" name="Picture 3">
            <a:extLst>
              <a:ext uri="{FF2B5EF4-FFF2-40B4-BE49-F238E27FC236}">
                <a16:creationId xmlns:a16="http://schemas.microsoft.com/office/drawing/2014/main" id="{B261A5A2-0896-900C-861C-F3C2EAE6B2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7787"/>
            <a:ext cx="2438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75480CB9-3FD6-C7CB-18DE-FABBFE1BB3CA}"/>
              </a:ext>
            </a:extLst>
          </p:cNvPr>
          <p:cNvSpPr txBox="1">
            <a:spLocks/>
          </p:cNvSpPr>
          <p:nvPr/>
        </p:nvSpPr>
        <p:spPr>
          <a:xfrm>
            <a:off x="2667000" y="405411"/>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err="1">
                <a:solidFill>
                  <a:srgbClr val="FF0000"/>
                </a:solidFill>
                <a:latin typeface="Times New Roman" pitchFamily="18" charset="0"/>
                <a:cs typeface="Times New Roman" pitchFamily="18" charset="0"/>
              </a:rPr>
              <a:t>HOẠT</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ĐÔNG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NHÓM</a:t>
            </a:r>
            <a:endParaRPr lang="en-US" sz="12800" b="1" dirty="0">
              <a:solidFill>
                <a:srgbClr val="FF0000"/>
              </a:solidFill>
              <a:latin typeface="Times New Roman" pitchFamily="18" charset="0"/>
              <a:cs typeface="Times New Roman" pitchFamily="18" charset="0"/>
            </a:endParaRPr>
          </a:p>
          <a:p>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5 </a:t>
            </a:r>
            <a:r>
              <a:rPr lang="en-US" sz="9600" b="1" dirty="0" err="1">
                <a:solidFill>
                  <a:srgbClr val="FF0000"/>
                </a:solidFill>
                <a:latin typeface="Times New Roman" pitchFamily="18" charset="0"/>
                <a:cs typeface="Times New Roman" pitchFamily="18" charset="0"/>
              </a:rPr>
              <a:t>phút</a:t>
            </a:r>
            <a:endParaRPr lang="en-US" sz="9600" b="1" dirty="0">
              <a:solidFill>
                <a:srgbClr val="FF0000"/>
              </a:solidFill>
              <a:latin typeface="Times New Roman" pitchFamily="18" charset="0"/>
              <a:cs typeface="Times New Roman" pitchFamily="18" charset="0"/>
            </a:endParaRPr>
          </a:p>
        </p:txBody>
      </p:sp>
      <p:sp>
        <p:nvSpPr>
          <p:cNvPr id="4" name="TextBox 7">
            <a:extLst>
              <a:ext uri="{FF2B5EF4-FFF2-40B4-BE49-F238E27FC236}">
                <a16:creationId xmlns:a16="http://schemas.microsoft.com/office/drawing/2014/main" id="{93C6A1F4-B4A4-53B1-9896-7C6FF86E0261}"/>
              </a:ext>
            </a:extLst>
          </p:cNvPr>
          <p:cNvSpPr txBox="1"/>
          <p:nvPr/>
        </p:nvSpPr>
        <p:spPr>
          <a:xfrm>
            <a:off x="76733" y="1859884"/>
            <a:ext cx="5409667" cy="3000821"/>
          </a:xfrm>
          <a:prstGeom prst="rect">
            <a:avLst/>
          </a:prstGeom>
          <a:noFill/>
        </p:spPr>
        <p:txBody>
          <a:bodyPr wrap="square" rtlCol="0">
            <a:spAutoFit/>
          </a:bodyPr>
          <a:lstStyle/>
          <a:p>
            <a:r>
              <a:rPr lang="en-US" sz="2700" b="1" dirty="0">
                <a:latin typeface="Times New Roman" pitchFamily="18" charset="0"/>
                <a:cs typeface="Times New Roman" pitchFamily="18" charset="0"/>
              </a:rPr>
              <a:t>1. </a:t>
            </a:r>
            <a:r>
              <a:rPr lang="en-US" sz="2700" b="1" dirty="0" err="1">
                <a:latin typeface="Times New Roman" pitchFamily="18" charset="0"/>
                <a:cs typeface="Times New Roman" pitchFamily="18" charset="0"/>
              </a:rPr>
              <a:t>Tiến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hành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thí</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nghiệm</a:t>
            </a:r>
            <a:r>
              <a:rPr lang="en-US" sz="2700" b="1" dirty="0">
                <a:latin typeface="Times New Roman" pitchFamily="18" charset="0"/>
                <a:cs typeface="Times New Roman" pitchFamily="18" charset="0"/>
              </a:rPr>
              <a:t>:</a:t>
            </a:r>
          </a:p>
          <a:p>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2 </a:t>
            </a:r>
            <a:r>
              <a:rPr lang="en-US" sz="2700" dirty="0" err="1">
                <a:latin typeface="Times New Roman" pitchFamily="18" charset="0"/>
                <a:cs typeface="Times New Roman" pitchFamily="18" charset="0"/>
              </a:rPr>
              <a:t>cốc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được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đánh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số</a:t>
            </a:r>
            <a:r>
              <a:rPr lang="en-US" sz="2700" dirty="0">
                <a:latin typeface="Times New Roman" pitchFamily="18" charset="0"/>
                <a:cs typeface="Times New Roman" pitchFamily="18" charset="0"/>
              </a:rPr>
              <a:t> (1), (2); </a:t>
            </a:r>
            <a:r>
              <a:rPr lang="en-US" sz="2700" dirty="0" err="1">
                <a:latin typeface="Times New Roman" pitchFamily="18" charset="0"/>
                <a:cs typeface="Times New Roman" pitchFamily="18" charset="0"/>
              </a:rPr>
              <a:t>mỗi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cốc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chứa</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sẵn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100ml</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nước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cất</a:t>
            </a:r>
            <a:r>
              <a:rPr lang="en-US" sz="2700" dirty="0">
                <a:latin typeface="Times New Roman" pitchFamily="18" charset="0"/>
                <a:cs typeface="Times New Roman" pitchFamily="18" charset="0"/>
              </a:rPr>
              <a:t>.</a:t>
            </a:r>
          </a:p>
          <a:p>
            <a:pPr marL="342900" indent="-342900">
              <a:buFontTx/>
              <a:buChar char="-"/>
            </a:pPr>
            <a:r>
              <a:rPr lang="en-US" sz="2700" dirty="0">
                <a:latin typeface="Times New Roman" pitchFamily="18" charset="0"/>
                <a:cs typeface="Times New Roman" pitchFamily="18" charset="0"/>
              </a:rPr>
              <a:t>Cho </a:t>
            </a:r>
            <a:r>
              <a:rPr lang="en-US" sz="2700" dirty="0" err="1">
                <a:latin typeface="Times New Roman" pitchFamily="18" charset="0"/>
                <a:cs typeface="Times New Roman" pitchFamily="18" charset="0"/>
              </a:rPr>
              <a:t>thêm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cốc</a:t>
            </a:r>
            <a:r>
              <a:rPr lang="en-US" sz="2700" dirty="0">
                <a:latin typeface="Times New Roman" pitchFamily="18" charset="0"/>
                <a:cs typeface="Times New Roman" pitchFamily="18" charset="0"/>
              </a:rPr>
              <a:t> (1): </a:t>
            </a:r>
            <a:r>
              <a:rPr lang="en-US" sz="2700" dirty="0" err="1">
                <a:latin typeface="Times New Roman" pitchFamily="18" charset="0"/>
                <a:cs typeface="Times New Roman" pitchFamily="18" charset="0"/>
              </a:rPr>
              <a:t>5ml</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cồn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khuấy</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a:t>
            </a:r>
          </a:p>
          <a:p>
            <a:pPr marL="342900" indent="-342900">
              <a:buFontTx/>
              <a:buChar char="-"/>
            </a:pPr>
            <a:r>
              <a:rPr lang="en-US" sz="2700" dirty="0">
                <a:latin typeface="Times New Roman" pitchFamily="18" charset="0"/>
                <a:cs typeface="Times New Roman" pitchFamily="18" charset="0"/>
              </a:rPr>
              <a:t>Cho </a:t>
            </a:r>
            <a:r>
              <a:rPr lang="en-US" sz="2700" dirty="0" err="1">
                <a:latin typeface="Times New Roman" pitchFamily="18" charset="0"/>
                <a:cs typeface="Times New Roman" pitchFamily="18" charset="0"/>
              </a:rPr>
              <a:t>thêm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cốc</a:t>
            </a:r>
            <a:r>
              <a:rPr lang="en-US" sz="2700" dirty="0">
                <a:latin typeface="Times New Roman" pitchFamily="18" charset="0"/>
                <a:cs typeface="Times New Roman" pitchFamily="18" charset="0"/>
              </a:rPr>
              <a:t> (2): 5 ml </a:t>
            </a:r>
            <a:r>
              <a:rPr lang="en-US" sz="2700" dirty="0" err="1">
                <a:latin typeface="Times New Roman" pitchFamily="18" charset="0"/>
                <a:cs typeface="Times New Roman" pitchFamily="18" charset="0"/>
              </a:rPr>
              <a:t>dầu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ăn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khuấy</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a:t>
            </a:r>
          </a:p>
        </p:txBody>
      </p:sp>
      <p:grpSp>
        <p:nvGrpSpPr>
          <p:cNvPr id="8" name="Nhóm 7">
            <a:extLst>
              <a:ext uri="{FF2B5EF4-FFF2-40B4-BE49-F238E27FC236}">
                <a16:creationId xmlns:a16="http://schemas.microsoft.com/office/drawing/2014/main" id="{8B2F6CDC-B68F-283F-AE82-1FAF53DA0B21}"/>
              </a:ext>
            </a:extLst>
          </p:cNvPr>
          <p:cNvGrpSpPr/>
          <p:nvPr/>
        </p:nvGrpSpPr>
        <p:grpSpPr>
          <a:xfrm>
            <a:off x="5427509" y="1903254"/>
            <a:ext cx="1425212" cy="1527601"/>
            <a:chOff x="7069083" y="2266641"/>
            <a:chExt cx="1425212" cy="1527601"/>
          </a:xfrm>
        </p:grpSpPr>
        <p:pic>
          <p:nvPicPr>
            <p:cNvPr id="5" name="Picture 5" descr="D:\hoi gian chuyen de\nuoc muoi.PNG">
              <a:extLst>
                <a:ext uri="{FF2B5EF4-FFF2-40B4-BE49-F238E27FC236}">
                  <a16:creationId xmlns:a16="http://schemas.microsoft.com/office/drawing/2014/main" id="{92A12AC7-5C3E-F564-5D2B-A35C84C0D3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9083" y="2266641"/>
              <a:ext cx="1425212" cy="15276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8">
              <a:extLst>
                <a:ext uri="{FF2B5EF4-FFF2-40B4-BE49-F238E27FC236}">
                  <a16:creationId xmlns:a16="http://schemas.microsoft.com/office/drawing/2014/main" id="{97B61918-B392-B5AE-F62F-C1C50F59A797}"/>
                </a:ext>
              </a:extLst>
            </p:cNvPr>
            <p:cNvSpPr txBox="1"/>
            <p:nvPr/>
          </p:nvSpPr>
          <p:spPr>
            <a:xfrm>
              <a:off x="7420741" y="3030441"/>
              <a:ext cx="914400" cy="579967"/>
            </a:xfrm>
            <a:prstGeom prst="rect">
              <a:avLst/>
            </a:prstGeom>
            <a:noFill/>
          </p:spPr>
          <p:txBody>
            <a:bodyPr wrap="square" rtlCol="0">
              <a:spAutoFit/>
            </a:bodyPr>
            <a:lstStyle/>
            <a:p>
              <a:pPr algn="ctr">
                <a:lnSpc>
                  <a:spcPct val="150000"/>
                </a:lnSpc>
              </a:pPr>
              <a:r>
                <a:rPr lang="en-US" sz="2400" dirty="0">
                  <a:solidFill>
                    <a:srgbClr val="002060"/>
                  </a:solidFill>
                  <a:latin typeface="Times New Roman" pitchFamily="18" charset="0"/>
                  <a:cs typeface="Times New Roman" pitchFamily="18" charset="0"/>
                </a:rPr>
                <a:t>1</a:t>
              </a:r>
            </a:p>
          </p:txBody>
        </p:sp>
      </p:grpSp>
      <p:grpSp>
        <p:nvGrpSpPr>
          <p:cNvPr id="10" name="Nhóm 9">
            <a:extLst>
              <a:ext uri="{FF2B5EF4-FFF2-40B4-BE49-F238E27FC236}">
                <a16:creationId xmlns:a16="http://schemas.microsoft.com/office/drawing/2014/main" id="{6010C62F-D7F2-7029-A81A-80270F0430B7}"/>
              </a:ext>
            </a:extLst>
          </p:cNvPr>
          <p:cNvGrpSpPr/>
          <p:nvPr/>
        </p:nvGrpSpPr>
        <p:grpSpPr>
          <a:xfrm>
            <a:off x="6986334" y="1959168"/>
            <a:ext cx="1425212" cy="1527601"/>
            <a:chOff x="7069083" y="2266641"/>
            <a:chExt cx="1425212" cy="1527601"/>
          </a:xfrm>
        </p:grpSpPr>
        <p:pic>
          <p:nvPicPr>
            <p:cNvPr id="11" name="Picture 5" descr="D:\hoi gian chuyen de\nuoc muoi.PNG">
              <a:extLst>
                <a:ext uri="{FF2B5EF4-FFF2-40B4-BE49-F238E27FC236}">
                  <a16:creationId xmlns:a16="http://schemas.microsoft.com/office/drawing/2014/main" id="{1DAAB6CC-CA82-D215-9154-043A9CF3C5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9083" y="2266641"/>
              <a:ext cx="1425212" cy="15276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8">
              <a:extLst>
                <a:ext uri="{FF2B5EF4-FFF2-40B4-BE49-F238E27FC236}">
                  <a16:creationId xmlns:a16="http://schemas.microsoft.com/office/drawing/2014/main" id="{278A9FB1-D4DC-30BF-3EB3-2A8EB8F8D036}"/>
                </a:ext>
              </a:extLst>
            </p:cNvPr>
            <p:cNvSpPr txBox="1"/>
            <p:nvPr/>
          </p:nvSpPr>
          <p:spPr>
            <a:xfrm>
              <a:off x="7420741" y="3030441"/>
              <a:ext cx="914400" cy="579967"/>
            </a:xfrm>
            <a:prstGeom prst="rect">
              <a:avLst/>
            </a:prstGeom>
            <a:noFill/>
          </p:spPr>
          <p:txBody>
            <a:bodyPr wrap="square" rtlCol="0">
              <a:spAutoFit/>
            </a:bodyPr>
            <a:lstStyle/>
            <a:p>
              <a:pPr algn="ctr">
                <a:lnSpc>
                  <a:spcPct val="150000"/>
                </a:lnSpc>
              </a:pPr>
              <a:r>
                <a:rPr lang="en-US" sz="2400" dirty="0">
                  <a:solidFill>
                    <a:srgbClr val="002060"/>
                  </a:solidFill>
                  <a:latin typeface="Times New Roman" pitchFamily="18" charset="0"/>
                  <a:cs typeface="Times New Roman" pitchFamily="18" charset="0"/>
                </a:rPr>
                <a:t>2</a:t>
              </a:r>
            </a:p>
          </p:txBody>
        </p:sp>
      </p:grpSp>
      <p:pic>
        <p:nvPicPr>
          <p:cNvPr id="13" name="Đồng hồ đếm ngược 5 phút">
            <a:hlinkClick r:id="" action="ppaction://media"/>
            <a:extLst>
              <a:ext uri="{FF2B5EF4-FFF2-40B4-BE49-F238E27FC236}">
                <a16:creationId xmlns:a16="http://schemas.microsoft.com/office/drawing/2014/main" id="{944F5579-2D28-7953-1838-B8C3D8D2DAE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32977" y="44643"/>
            <a:ext cx="1550865" cy="1219200"/>
          </a:xfrm>
          <a:prstGeom prst="rect">
            <a:avLst/>
          </a:prstGeom>
        </p:spPr>
      </p:pic>
      <p:sp>
        <p:nvSpPr>
          <p:cNvPr id="14" name="Hình chữ nhật 13">
            <a:extLst>
              <a:ext uri="{FF2B5EF4-FFF2-40B4-BE49-F238E27FC236}">
                <a16:creationId xmlns:a16="http://schemas.microsoft.com/office/drawing/2014/main" id="{DAB537AD-C968-7B60-5A54-CBE2FBE5CC9F}"/>
              </a:ext>
            </a:extLst>
          </p:cNvPr>
          <p:cNvSpPr/>
          <p:nvPr/>
        </p:nvSpPr>
        <p:spPr>
          <a:xfrm>
            <a:off x="7337992" y="-24552"/>
            <a:ext cx="1806007" cy="133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05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0" nodeType="clickEffect">
                                  <p:stCondLst>
                                    <p:cond delay="0"/>
                                  </p:stCondLst>
                                  <p:childTnLst>
                                    <p:animEffect transition="out" filter="checkerboard(across)">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000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13"/>
                </p:tgtEl>
              </p:cMediaNode>
            </p:video>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3"/>
                                        </p:tgtEl>
                                      </p:cBhvr>
                                    </p:cmd>
                                  </p:childTnLst>
                                </p:cTn>
                              </p:par>
                            </p:childTnLst>
                          </p:cTn>
                        </p:par>
                      </p:childTnLst>
                    </p:cTn>
                  </p:par>
                </p:childTnLst>
              </p:cTn>
              <p:nextCondLst>
                <p:cond evt="onClick" delay="0">
                  <p:tgtEl>
                    <p:spTgt spid="13"/>
                  </p:tgtEl>
                </p:cond>
              </p:nextCondLst>
            </p:seq>
          </p:childTnLst>
        </p:cTn>
      </p:par>
    </p:tnLst>
    <p:bldLst>
      <p:bldP spid="6" grpId="0" build="p"/>
      <p:bldP spid="9" grpId="0"/>
      <p:bldP spid="3" grpId="0"/>
      <p:bldP spid="4"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60526CBB-3622-13B0-D286-0DB10599848A}"/>
              </a:ext>
            </a:extLst>
          </p:cNvPr>
          <p:cNvSpPr txBox="1"/>
          <p:nvPr/>
        </p:nvSpPr>
        <p:spPr>
          <a:xfrm>
            <a:off x="-78255" y="5278409"/>
            <a:ext cx="5040067"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Cốc</a:t>
            </a:r>
            <a:r>
              <a:rPr lang="en-US" sz="2800" b="1" dirty="0">
                <a:solidFill>
                  <a:srgbClr val="0000FF"/>
                </a:solidFill>
                <a:latin typeface="Times New Roman" pitchFamily="18" charset="0"/>
                <a:cs typeface="Times New Roman" pitchFamily="18" charset="0"/>
              </a:rPr>
              <a:t> 1: </a:t>
            </a:r>
            <a:r>
              <a:rPr lang="en-US" sz="2800" b="1" dirty="0" err="1">
                <a:solidFill>
                  <a:srgbClr val="0000FF"/>
                </a:solidFill>
                <a:latin typeface="Times New Roman" pitchFamily="18" charset="0"/>
                <a:cs typeface="Times New Roman" pitchFamily="18" charset="0"/>
              </a:rPr>
              <a:t>Nước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cồn</a:t>
            </a:r>
            <a:endParaRPr lang="en-US" sz="2800" b="1" dirty="0">
              <a:solidFill>
                <a:srgbClr val="0000FF"/>
              </a:solidFill>
              <a:latin typeface="Times New Roman" pitchFamily="18" charset="0"/>
              <a:cs typeface="Times New Roman" pitchFamily="18" charset="0"/>
            </a:endParaRPr>
          </a:p>
        </p:txBody>
      </p:sp>
      <p:sp>
        <p:nvSpPr>
          <p:cNvPr id="4" name="TextBox 9">
            <a:extLst>
              <a:ext uri="{FF2B5EF4-FFF2-40B4-BE49-F238E27FC236}">
                <a16:creationId xmlns:a16="http://schemas.microsoft.com/office/drawing/2014/main" id="{89718F39-4C81-3D6A-1BAE-5998CD1918AD}"/>
              </a:ext>
            </a:extLst>
          </p:cNvPr>
          <p:cNvSpPr txBox="1"/>
          <p:nvPr/>
        </p:nvSpPr>
        <p:spPr>
          <a:xfrm>
            <a:off x="4677427" y="5180579"/>
            <a:ext cx="5040067"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Cốc</a:t>
            </a:r>
            <a:r>
              <a:rPr lang="en-US" sz="2800" b="1" dirty="0">
                <a:solidFill>
                  <a:srgbClr val="0000FF"/>
                </a:solidFill>
                <a:latin typeface="Times New Roman" pitchFamily="18" charset="0"/>
                <a:cs typeface="Times New Roman" pitchFamily="18" charset="0"/>
              </a:rPr>
              <a:t> 2: </a:t>
            </a:r>
            <a:r>
              <a:rPr lang="en-US" sz="2800" b="1" dirty="0" err="1">
                <a:solidFill>
                  <a:srgbClr val="0000FF"/>
                </a:solidFill>
                <a:latin typeface="Times New Roman" pitchFamily="18" charset="0"/>
                <a:cs typeface="Times New Roman" pitchFamily="18" charset="0"/>
              </a:rPr>
              <a:t>Nước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dầu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ăn</a:t>
            </a:r>
            <a:endParaRPr lang="en-US" sz="2800" b="1" dirty="0">
              <a:solidFill>
                <a:srgbClr val="0000FF"/>
              </a:solidFill>
              <a:latin typeface="Times New Roman" pitchFamily="18" charset="0"/>
              <a:cs typeface="Times New Roman" pitchFamily="18" charset="0"/>
            </a:endParaRPr>
          </a:p>
        </p:txBody>
      </p:sp>
      <p:sp>
        <p:nvSpPr>
          <p:cNvPr id="5" name="TextBox 11">
            <a:extLst>
              <a:ext uri="{FF2B5EF4-FFF2-40B4-BE49-F238E27FC236}">
                <a16:creationId xmlns:a16="http://schemas.microsoft.com/office/drawing/2014/main" id="{7F880981-52C1-F666-3A08-0BF60CC05877}"/>
              </a:ext>
            </a:extLst>
          </p:cNvPr>
          <p:cNvSpPr txBox="1"/>
          <p:nvPr/>
        </p:nvSpPr>
        <p:spPr>
          <a:xfrm>
            <a:off x="5537967" y="5801629"/>
            <a:ext cx="3547224" cy="954107"/>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sym typeface="Wingdings" panose="05000000000000000000" pitchFamily="2" charset="2"/>
              </a:rPr>
              <a:t> </a:t>
            </a:r>
            <a:r>
              <a:rPr lang="en-US" sz="2800" b="1" dirty="0" err="1">
                <a:solidFill>
                  <a:srgbClr val="FF0000"/>
                </a:solidFill>
                <a:latin typeface="Times New Roman" pitchFamily="18" charset="0"/>
                <a:cs typeface="Times New Roman" pitchFamily="18" charset="0"/>
              </a:rPr>
              <a:t>Hỗn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hợp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đồng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nhất</a:t>
            </a:r>
            <a:endParaRPr lang="en-US" sz="2800" b="1" dirty="0">
              <a:solidFill>
                <a:srgbClr val="FF0000"/>
              </a:solidFill>
              <a:latin typeface="Times New Roman" pitchFamily="18" charset="0"/>
              <a:cs typeface="Times New Roman" pitchFamily="18" charset="0"/>
            </a:endParaRPr>
          </a:p>
        </p:txBody>
      </p:sp>
      <p:sp>
        <p:nvSpPr>
          <p:cNvPr id="6" name="TextBox 13">
            <a:extLst>
              <a:ext uri="{FF2B5EF4-FFF2-40B4-BE49-F238E27FC236}">
                <a16:creationId xmlns:a16="http://schemas.microsoft.com/office/drawing/2014/main" id="{B8A2F3D6-CD6A-6B14-2962-12F70DE4F59A}"/>
              </a:ext>
            </a:extLst>
          </p:cNvPr>
          <p:cNvSpPr txBox="1"/>
          <p:nvPr/>
        </p:nvSpPr>
        <p:spPr>
          <a:xfrm>
            <a:off x="-304800" y="5978274"/>
            <a:ext cx="5266612"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sym typeface="Wingdings" panose="05000000000000000000" pitchFamily="2" charset="2"/>
              </a:rPr>
              <a:t> </a:t>
            </a:r>
            <a:r>
              <a:rPr lang="en-US" sz="2800" b="1" dirty="0" err="1">
                <a:solidFill>
                  <a:srgbClr val="FF0000"/>
                </a:solidFill>
                <a:latin typeface="Times New Roman" pitchFamily="18" charset="0"/>
                <a:cs typeface="Times New Roman" pitchFamily="18" charset="0"/>
              </a:rPr>
              <a:t>Hỗn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hợp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đồng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nhất</a:t>
            </a:r>
            <a:endParaRPr lang="en-US" sz="2800" b="1" dirty="0">
              <a:solidFill>
                <a:srgbClr val="FF0000"/>
              </a:solidFill>
              <a:latin typeface="Times New Roman" pitchFamily="18" charset="0"/>
              <a:cs typeface="Times New Roman" pitchFamily="18" charset="0"/>
            </a:endParaRPr>
          </a:p>
        </p:txBody>
      </p:sp>
      <p:pic>
        <p:nvPicPr>
          <p:cNvPr id="2050" name="Picture 2" descr="Lý thuyết - 10 Hỗn hợp, chất tinh khiết, dung dịch - Khoa học tự nhiên lớp  6 - Hoc24">
            <a:extLst>
              <a:ext uri="{FF2B5EF4-FFF2-40B4-BE49-F238E27FC236}">
                <a16:creationId xmlns:a16="http://schemas.microsoft.com/office/drawing/2014/main" id="{E3BCBCA3-90D6-776E-3465-597BC6AFCD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79" t="7015" r="25582" b="11177"/>
          <a:stretch/>
        </p:blipFill>
        <p:spPr bwMode="auto">
          <a:xfrm>
            <a:off x="5862842" y="2398653"/>
            <a:ext cx="2062979" cy="26278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ước lọc để lâu cũng có thể bị thiu">
            <a:extLst>
              <a:ext uri="{FF2B5EF4-FFF2-40B4-BE49-F238E27FC236}">
                <a16:creationId xmlns:a16="http://schemas.microsoft.com/office/drawing/2014/main" id="{DF03AD75-E8D3-6071-F6E1-D7984AF3A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73" t="14024" r="30146" b="14083"/>
          <a:stretch/>
        </p:blipFill>
        <p:spPr bwMode="auto">
          <a:xfrm>
            <a:off x="1262496" y="2585912"/>
            <a:ext cx="1770562" cy="248919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
            <a:extLst>
              <a:ext uri="{FF2B5EF4-FFF2-40B4-BE49-F238E27FC236}">
                <a16:creationId xmlns:a16="http://schemas.microsoft.com/office/drawing/2014/main" id="{586B605F-E09B-8A27-F067-643267193AB7}"/>
              </a:ext>
            </a:extLst>
          </p:cNvPr>
          <p:cNvSpPr txBox="1"/>
          <p:nvPr/>
        </p:nvSpPr>
        <p:spPr>
          <a:xfrm>
            <a:off x="1917942" y="4054580"/>
            <a:ext cx="606260" cy="579967"/>
          </a:xfrm>
          <a:prstGeom prst="rect">
            <a:avLst/>
          </a:prstGeom>
          <a:noFill/>
        </p:spPr>
        <p:txBody>
          <a:bodyPr wrap="square" rtlCol="0">
            <a:spAutoFit/>
          </a:bodyPr>
          <a:lstStyle/>
          <a:p>
            <a:pPr algn="ctr">
              <a:lnSpc>
                <a:spcPct val="150000"/>
              </a:lnSpc>
            </a:pPr>
            <a:r>
              <a:rPr lang="en-US" sz="2400" b="1" dirty="0">
                <a:solidFill>
                  <a:srgbClr val="FF0000"/>
                </a:solidFill>
                <a:latin typeface="Times New Roman" pitchFamily="18" charset="0"/>
                <a:cs typeface="Times New Roman" pitchFamily="18" charset="0"/>
              </a:rPr>
              <a:t>1</a:t>
            </a:r>
          </a:p>
        </p:txBody>
      </p:sp>
      <p:sp>
        <p:nvSpPr>
          <p:cNvPr id="22" name="TextBox 8">
            <a:extLst>
              <a:ext uri="{FF2B5EF4-FFF2-40B4-BE49-F238E27FC236}">
                <a16:creationId xmlns:a16="http://schemas.microsoft.com/office/drawing/2014/main" id="{41EAA921-ED84-6CAC-0305-004DC9671757}"/>
              </a:ext>
            </a:extLst>
          </p:cNvPr>
          <p:cNvSpPr txBox="1"/>
          <p:nvPr/>
        </p:nvSpPr>
        <p:spPr>
          <a:xfrm>
            <a:off x="6591201" y="4305732"/>
            <a:ext cx="606260" cy="579967"/>
          </a:xfrm>
          <a:prstGeom prst="rect">
            <a:avLst/>
          </a:prstGeom>
          <a:noFill/>
        </p:spPr>
        <p:txBody>
          <a:bodyPr wrap="square" rtlCol="0">
            <a:spAutoFit/>
          </a:bodyPr>
          <a:lstStyle/>
          <a:p>
            <a:pPr algn="ctr">
              <a:lnSpc>
                <a:spcPct val="150000"/>
              </a:lnSpc>
            </a:pPr>
            <a:r>
              <a:rPr lang="en-US" sz="2400" b="1" dirty="0">
                <a:solidFill>
                  <a:srgbClr val="FF0000"/>
                </a:solidFill>
                <a:latin typeface="Times New Roman" pitchFamily="18" charset="0"/>
                <a:cs typeface="Times New Roman" pitchFamily="18" charset="0"/>
              </a:rPr>
              <a:t>2</a:t>
            </a:r>
          </a:p>
        </p:txBody>
      </p:sp>
      <p:sp>
        <p:nvSpPr>
          <p:cNvPr id="23" name="TextBox 3">
            <a:extLst>
              <a:ext uri="{FF2B5EF4-FFF2-40B4-BE49-F238E27FC236}">
                <a16:creationId xmlns:a16="http://schemas.microsoft.com/office/drawing/2014/main" id="{6A6D1102-90F8-FB08-7146-9A2595139201}"/>
              </a:ext>
            </a:extLst>
          </p:cNvPr>
          <p:cNvSpPr txBox="1"/>
          <p:nvPr/>
        </p:nvSpPr>
        <p:spPr>
          <a:xfrm>
            <a:off x="204895" y="106275"/>
            <a:ext cx="91059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Hỗn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hỗn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nhất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TextBox 2">
            <a:extLst>
              <a:ext uri="{FF2B5EF4-FFF2-40B4-BE49-F238E27FC236}">
                <a16:creationId xmlns:a16="http://schemas.microsoft.com/office/drawing/2014/main" id="{596E2667-4BE3-348D-4D6A-CC2B8ED53ABE}"/>
              </a:ext>
            </a:extLst>
          </p:cNvPr>
          <p:cNvSpPr txBox="1"/>
          <p:nvPr/>
        </p:nvSpPr>
        <p:spPr>
          <a:xfrm>
            <a:off x="204895" y="531287"/>
            <a:ext cx="8801911" cy="954107"/>
          </a:xfrm>
          <a:prstGeom prst="rect">
            <a:avLst/>
          </a:prstGeom>
          <a:noFill/>
        </p:spPr>
        <p:txBody>
          <a:bodyPr wrap="square" rtlCol="0">
            <a:spAutoFit/>
          </a:bodyPr>
          <a:lstStyle/>
          <a:p>
            <a:pPr marL="285750" indent="-285750">
              <a:buFontTx/>
              <a:buChar char="-"/>
            </a:pPr>
            <a:r>
              <a:rPr lang="en-US" sz="2800" dirty="0" err="1">
                <a:solidFill>
                  <a:srgbClr val="0000FF"/>
                </a:solidFill>
                <a:latin typeface="Times New Roman" panose="02020603050405020304" pitchFamily="18" charset="0"/>
                <a:cs typeface="Times New Roman" panose="02020603050405020304" pitchFamily="18" charset="0"/>
              </a:rPr>
              <a:t>Hỗn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hỗn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xuất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thành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5" name="TextBox 2">
            <a:extLst>
              <a:ext uri="{FF2B5EF4-FFF2-40B4-BE49-F238E27FC236}">
                <a16:creationId xmlns:a16="http://schemas.microsoft.com/office/drawing/2014/main" id="{709BD6D2-70E4-3CA9-C27D-7809FCFD5B99}"/>
              </a:ext>
            </a:extLst>
          </p:cNvPr>
          <p:cNvSpPr txBox="1"/>
          <p:nvPr/>
        </p:nvSpPr>
        <p:spPr>
          <a:xfrm>
            <a:off x="137194" y="1559014"/>
            <a:ext cx="8801911" cy="954107"/>
          </a:xfrm>
          <a:prstGeom prst="rect">
            <a:avLst/>
          </a:prstGeom>
          <a:noFill/>
        </p:spPr>
        <p:txBody>
          <a:bodyPr wrap="square" rtlCol="0">
            <a:spAutoFit/>
          </a:bodyPr>
          <a:lstStyle/>
          <a:p>
            <a:pPr marL="285750" indent="-285750">
              <a:buFontTx/>
              <a:buChar char="-"/>
            </a:pPr>
            <a:r>
              <a:rPr lang="en-US" sz="2800" dirty="0" err="1">
                <a:solidFill>
                  <a:srgbClr val="0000FF"/>
                </a:solidFill>
                <a:latin typeface="Times New Roman" panose="02020603050405020304" pitchFamily="18" charset="0"/>
                <a:cs typeface="Times New Roman" panose="02020603050405020304" pitchFamily="18" charset="0"/>
              </a:rPr>
              <a:t>Hỗn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hỗn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hợp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xuất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thành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64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hững lợi ích không ngờ của nước đường - Tạp chí Thời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71210"/>
            <a:ext cx="2884272"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330587" y="3604975"/>
            <a:ext cx="2920174" cy="523221"/>
          </a:xfrm>
          <a:prstGeom prst="rect">
            <a:avLst/>
          </a:prstGeom>
          <a:noFill/>
        </p:spPr>
        <p:txBody>
          <a:bodyPr wrap="square" rtlCol="0">
            <a:spAutoFit/>
          </a:bodyPr>
          <a:lstStyle/>
          <a:p>
            <a:pPr algn="ctr"/>
            <a:r>
              <a:rPr lang="en-US" sz="2800" b="1" dirty="0" err="1">
                <a:solidFill>
                  <a:srgbClr val="0070C0"/>
                </a:solidFill>
                <a:latin typeface="Times New Roman" pitchFamily="18" charset="0"/>
                <a:cs typeface="Times New Roman" pitchFamily="18" charset="0"/>
              </a:rPr>
              <a:t>Nước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đường</a:t>
            </a:r>
            <a:endParaRPr lang="en-US" sz="2800" b="1" dirty="0">
              <a:solidFill>
                <a:srgbClr val="0070C0"/>
              </a:solidFill>
              <a:latin typeface="Times New Roman" pitchFamily="18" charset="0"/>
              <a:cs typeface="Times New Roman" pitchFamily="18" charset="0"/>
            </a:endParaRP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122" y="914400"/>
            <a:ext cx="2667000" cy="25476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124200" y="3667780"/>
            <a:ext cx="2882100" cy="523220"/>
          </a:xfrm>
          <a:prstGeom prst="rect">
            <a:avLst/>
          </a:prstGeom>
          <a:noFill/>
        </p:spPr>
        <p:txBody>
          <a:bodyPr wrap="square" rtlCol="0">
            <a:spAutoFit/>
          </a:bodyPr>
          <a:lstStyle/>
          <a:p>
            <a:pPr algn="ct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Nước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chấm</a:t>
            </a:r>
            <a:endParaRPr lang="en-US" sz="2800" b="1" dirty="0">
              <a:solidFill>
                <a:srgbClr val="0070C0"/>
              </a:solidFill>
              <a:latin typeface="Times New Roman" pitchFamily="18" charset="0"/>
              <a:cs typeface="Times New Roman" pitchFamily="18" charset="0"/>
            </a:endParaRPr>
          </a:p>
        </p:txBody>
      </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100" y="912182"/>
            <a:ext cx="2756700" cy="2671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644075" y="3657600"/>
            <a:ext cx="2281716" cy="523220"/>
          </a:xfrm>
          <a:prstGeom prst="rect">
            <a:avLst/>
          </a:prstGeom>
          <a:noFill/>
        </p:spPr>
        <p:txBody>
          <a:bodyPr wrap="square" rtlCol="0">
            <a:spAutoFit/>
          </a:bodyPr>
          <a:lstStyle/>
          <a:p>
            <a:pPr algn="ctr"/>
            <a:r>
              <a:rPr lang="en-US" sz="2800" b="1" dirty="0" err="1">
                <a:solidFill>
                  <a:srgbClr val="0070C0"/>
                </a:solidFill>
                <a:latin typeface="Times New Roman" pitchFamily="18" charset="0"/>
                <a:cs typeface="Times New Roman" pitchFamily="18" charset="0"/>
              </a:rPr>
              <a:t>Nước</a:t>
            </a:r>
            <a:r>
              <a:rPr lang="en-US" sz="2800" b="1" dirty="0">
                <a:solidFill>
                  <a:srgbClr val="0070C0"/>
                </a:solidFill>
                <a:latin typeface="Times New Roman" pitchFamily="18" charset="0"/>
                <a:cs typeface="Times New Roman" pitchFamily="18" charset="0"/>
              </a:rPr>
              <a:t> cam</a:t>
            </a:r>
          </a:p>
        </p:txBody>
      </p:sp>
      <p:sp>
        <p:nvSpPr>
          <p:cNvPr id="3" name="Hộp Văn bản 2">
            <a:extLst>
              <a:ext uri="{FF2B5EF4-FFF2-40B4-BE49-F238E27FC236}">
                <a16:creationId xmlns:a16="http://schemas.microsoft.com/office/drawing/2014/main" id="{B92CB57A-49C6-3154-148D-7848FAD01F8C}"/>
              </a:ext>
            </a:extLst>
          </p:cNvPr>
          <p:cNvSpPr txBox="1"/>
          <p:nvPr/>
        </p:nvSpPr>
        <p:spPr>
          <a:xfrm>
            <a:off x="216568" y="4647961"/>
            <a:ext cx="8927432" cy="954107"/>
          </a:xfrm>
          <a:prstGeom prst="rect">
            <a:avLst/>
          </a:prstGeom>
          <a:noFill/>
        </p:spPr>
        <p:txBody>
          <a:bodyPr wrap="square">
            <a:spAutoFit/>
          </a:bodyPr>
          <a:lstStyle/>
          <a:p>
            <a:r>
              <a:rPr lang="en-US" sz="2800" dirty="0">
                <a:solidFill>
                  <a:srgbClr val="0000FF"/>
                </a:solidFill>
                <a:latin typeface="Arial" panose="020B0604020202020204" pitchFamily="34" charset="0"/>
                <a:cs typeface="Arial" panose="020B0604020202020204" pitchFamily="34" charset="0"/>
              </a:rPr>
              <a:t>Trong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hỗn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hợp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trên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hỗn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hợp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nào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hỗn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hợp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đồng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nhất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hỗn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hợp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nào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hỗn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hợp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không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đồng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nhất</a:t>
            </a:r>
            <a:r>
              <a:rPr lang="en-US" sz="28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396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14F7D-9AEB-21F2-CBB0-245E668F7CC9}"/>
            </a:ext>
          </a:extLst>
        </p:cNvPr>
        <p:cNvGrpSpPr/>
        <p:nvPr/>
      </p:nvGrpSpPr>
      <p:grpSpPr>
        <a:xfrm>
          <a:off x="0" y="0"/>
          <a:ext cx="0" cy="0"/>
          <a:chOff x="0" y="0"/>
          <a:chExt cx="0" cy="0"/>
        </a:xfrm>
      </p:grpSpPr>
      <p:pic>
        <p:nvPicPr>
          <p:cNvPr id="11" name="Picture 2" descr="Những lợi ích không ngờ của nước đường - Tạp chí Thời Đại">
            <a:extLst>
              <a:ext uri="{FF2B5EF4-FFF2-40B4-BE49-F238E27FC236}">
                <a16:creationId xmlns:a16="http://schemas.microsoft.com/office/drawing/2014/main" id="{821D1150-AA20-211D-187C-774C15046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96" y="1596734"/>
            <a:ext cx="2737898" cy="2459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B23CB99E-6039-9331-E9E0-DAB0AC56CD32}"/>
              </a:ext>
            </a:extLst>
          </p:cNvPr>
          <p:cNvSpPr txBox="1"/>
          <p:nvPr/>
        </p:nvSpPr>
        <p:spPr>
          <a:xfrm>
            <a:off x="68701" y="4270051"/>
            <a:ext cx="2552371" cy="461665"/>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1. </a:t>
            </a:r>
            <a:r>
              <a:rPr lang="en-US" sz="2400" b="1" dirty="0" err="1">
                <a:solidFill>
                  <a:srgbClr val="0070C0"/>
                </a:solidFill>
                <a:latin typeface="Times New Roman" pitchFamily="18" charset="0"/>
                <a:cs typeface="Times New Roman" pitchFamily="18" charset="0"/>
              </a:rPr>
              <a:t>Nước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đường</a:t>
            </a:r>
            <a:endParaRPr lang="en-US" sz="2400" b="1" dirty="0">
              <a:solidFill>
                <a:srgbClr val="0070C0"/>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577F0ECF-B59C-7527-3B1C-B455DC16B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784" y="1637732"/>
            <a:ext cx="2531652" cy="2418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AB071572-563F-B7BF-0D7E-112FA71E3EED}"/>
              </a:ext>
            </a:extLst>
          </p:cNvPr>
          <p:cNvSpPr txBox="1"/>
          <p:nvPr/>
        </p:nvSpPr>
        <p:spPr>
          <a:xfrm>
            <a:off x="2926072" y="4267200"/>
            <a:ext cx="2519093" cy="461665"/>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 2. </a:t>
            </a:r>
            <a:r>
              <a:rPr lang="en-US" sz="2400" b="1" dirty="0" err="1">
                <a:solidFill>
                  <a:srgbClr val="0070C0"/>
                </a:solidFill>
                <a:latin typeface="Times New Roman" pitchFamily="18" charset="0"/>
                <a:cs typeface="Times New Roman" pitchFamily="18" charset="0"/>
              </a:rPr>
              <a:t>Nước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chấm</a:t>
            </a:r>
            <a:endParaRPr lang="en-US" sz="2400" b="1" dirty="0">
              <a:solidFill>
                <a:srgbClr val="0070C0"/>
              </a:solidFill>
              <a:latin typeface="Times New Roman" pitchFamily="18" charset="0"/>
              <a:cs typeface="Times New Roman" pitchFamily="18" charset="0"/>
            </a:endParaRPr>
          </a:p>
        </p:txBody>
      </p:sp>
      <p:pic>
        <p:nvPicPr>
          <p:cNvPr id="2" name="Picture 2" descr="Giảm 47 %】 Bạc Thìa Bạc Nguyên Chất 999 Dụng Cụ Ăn Bằng Bạc Bé Muỗng Thủ  Công Bông Tuyết Dụng Cụ Ăn Bằng Bạc Đồ Gia Dụng Cán Dài Muôi Múc Canh">
            <a:extLst>
              <a:ext uri="{FF2B5EF4-FFF2-40B4-BE49-F238E27FC236}">
                <a16:creationId xmlns:a16="http://schemas.microsoft.com/office/drawing/2014/main" id="{097778DC-2E2D-D958-91AB-B8155DF03B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0182" y="1779549"/>
            <a:ext cx="2921188" cy="2317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6">
            <a:extLst>
              <a:ext uri="{FF2B5EF4-FFF2-40B4-BE49-F238E27FC236}">
                <a16:creationId xmlns:a16="http://schemas.microsoft.com/office/drawing/2014/main" id="{04F32602-DDF3-1138-BC77-8833EA2F22F1}"/>
              </a:ext>
            </a:extLst>
          </p:cNvPr>
          <p:cNvSpPr txBox="1"/>
          <p:nvPr/>
        </p:nvSpPr>
        <p:spPr>
          <a:xfrm>
            <a:off x="6522930" y="4267199"/>
            <a:ext cx="1853696" cy="461665"/>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3. </a:t>
            </a:r>
            <a:r>
              <a:rPr lang="vi-VN" sz="2400" b="1" dirty="0" err="1">
                <a:solidFill>
                  <a:srgbClr val="0070C0"/>
                </a:solidFill>
                <a:latin typeface="Times New Roman" pitchFamily="18" charset="0"/>
                <a:cs typeface="Times New Roman" pitchFamily="18" charset="0"/>
              </a:rPr>
              <a:t>Th</a:t>
            </a:r>
            <a:r>
              <a:rPr lang="en-US" sz="2400" b="1" dirty="0" err="1">
                <a:solidFill>
                  <a:srgbClr val="0070C0"/>
                </a:solidFill>
                <a:latin typeface="Times New Roman" pitchFamily="18" charset="0"/>
                <a:cs typeface="Times New Roman" pitchFamily="18" charset="0"/>
              </a:rPr>
              <a:t>ìa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bạc</a:t>
            </a:r>
            <a:endParaRPr lang="en-US" sz="2400" b="1" dirty="0">
              <a:solidFill>
                <a:srgbClr val="0070C0"/>
              </a:solidFill>
              <a:latin typeface="Times New Roman" pitchFamily="18" charset="0"/>
              <a:cs typeface="Times New Roman" pitchFamily="18" charset="0"/>
            </a:endParaRPr>
          </a:p>
        </p:txBody>
      </p:sp>
      <p:sp>
        <p:nvSpPr>
          <p:cNvPr id="8" name="Ngoặc móc Trái 7">
            <a:extLst>
              <a:ext uri="{FF2B5EF4-FFF2-40B4-BE49-F238E27FC236}">
                <a16:creationId xmlns:a16="http://schemas.microsoft.com/office/drawing/2014/main" id="{AF96FF23-6227-D862-863A-A5F0E4470521}"/>
              </a:ext>
            </a:extLst>
          </p:cNvPr>
          <p:cNvSpPr/>
          <p:nvPr/>
        </p:nvSpPr>
        <p:spPr>
          <a:xfrm rot="16200000">
            <a:off x="2291462" y="2380807"/>
            <a:ext cx="1041737" cy="5329836"/>
          </a:xfrm>
          <a:prstGeom prst="leftBrace">
            <a:avLst>
              <a:gd name="adj1" fmla="val 8333"/>
              <a:gd name="adj2" fmla="val 4718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TextBox 4">
            <a:extLst>
              <a:ext uri="{FF2B5EF4-FFF2-40B4-BE49-F238E27FC236}">
                <a16:creationId xmlns:a16="http://schemas.microsoft.com/office/drawing/2014/main" id="{C78C94A1-C7C4-0800-6DCC-4FA88278122D}"/>
              </a:ext>
            </a:extLst>
          </p:cNvPr>
          <p:cNvSpPr txBox="1"/>
          <p:nvPr/>
        </p:nvSpPr>
        <p:spPr>
          <a:xfrm>
            <a:off x="149888" y="5666065"/>
            <a:ext cx="5408548" cy="553998"/>
          </a:xfrm>
          <a:prstGeom prst="rect">
            <a:avLst/>
          </a:prstGeom>
          <a:noFill/>
          <a:ln>
            <a:noFill/>
          </a:ln>
        </p:spPr>
        <p:txBody>
          <a:bodyPr wrap="square" rtlCol="0">
            <a:spAutoFit/>
          </a:bodyPr>
          <a:lstStyle/>
          <a:p>
            <a:pPr algn="ctr"/>
            <a:r>
              <a:rPr lang="en-US" sz="3000" dirty="0">
                <a:solidFill>
                  <a:srgbClr val="FF0000"/>
                </a:solidFill>
                <a:latin typeface="Arial" panose="020B0604020202020204" pitchFamily="34" charset="0"/>
                <a:cs typeface="Arial" panose="020B0604020202020204" pitchFamily="34" charset="0"/>
              </a:rPr>
              <a:t>H</a:t>
            </a:r>
            <a:r>
              <a:rPr lang="vi-VN" sz="3000" dirty="0" err="1">
                <a:solidFill>
                  <a:srgbClr val="FF0000"/>
                </a:solidFill>
                <a:latin typeface="Arial" panose="020B0604020202020204" pitchFamily="34" charset="0"/>
                <a:cs typeface="Arial" panose="020B0604020202020204" pitchFamily="34" charset="0"/>
              </a:rPr>
              <a:t>ỗn</a:t>
            </a:r>
            <a:r>
              <a:rPr lang="vi-VN" sz="3000" dirty="0">
                <a:solidFill>
                  <a:srgbClr val="FF0000"/>
                </a:solidFill>
                <a:latin typeface="Arial" panose="020B0604020202020204" pitchFamily="34" charset="0"/>
                <a:cs typeface="Arial" panose="020B0604020202020204" pitchFamily="34" charset="0"/>
              </a:rPr>
              <a:t> hợp</a:t>
            </a:r>
            <a:endParaRPr lang="en-US" sz="3000" dirty="0">
              <a:solidFill>
                <a:srgbClr val="FF0000"/>
              </a:solidFill>
              <a:latin typeface="Arial" panose="020B0604020202020204" pitchFamily="34" charset="0"/>
              <a:cs typeface="Arial" panose="020B0604020202020204" pitchFamily="34" charset="0"/>
            </a:endParaRPr>
          </a:p>
        </p:txBody>
      </p:sp>
      <p:sp>
        <p:nvSpPr>
          <p:cNvPr id="10" name="TextBox 4">
            <a:extLst>
              <a:ext uri="{FF2B5EF4-FFF2-40B4-BE49-F238E27FC236}">
                <a16:creationId xmlns:a16="http://schemas.microsoft.com/office/drawing/2014/main" id="{46854FE1-CA85-6B83-A483-A96BE4DE0D7F}"/>
              </a:ext>
            </a:extLst>
          </p:cNvPr>
          <p:cNvSpPr txBox="1"/>
          <p:nvPr/>
        </p:nvSpPr>
        <p:spPr>
          <a:xfrm>
            <a:off x="6142440" y="5666065"/>
            <a:ext cx="2887767" cy="553998"/>
          </a:xfrm>
          <a:prstGeom prst="rect">
            <a:avLst/>
          </a:prstGeom>
          <a:noFill/>
          <a:ln>
            <a:noFill/>
          </a:ln>
        </p:spPr>
        <p:txBody>
          <a:bodyPr wrap="square" rtlCol="0">
            <a:spAutoFit/>
          </a:bodyPr>
          <a:lstStyle/>
          <a:p>
            <a:pPr algn="ctr"/>
            <a:r>
              <a:rPr lang="en-US" sz="3000" dirty="0" err="1">
                <a:solidFill>
                  <a:srgbClr val="FF0000"/>
                </a:solidFill>
                <a:latin typeface="Arial" panose="020B0604020202020204" pitchFamily="34" charset="0"/>
                <a:cs typeface="Arial" panose="020B0604020202020204" pitchFamily="34" charset="0"/>
              </a:rPr>
              <a:t>Chất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tinh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khiết</a:t>
            </a:r>
            <a:endParaRPr lang="en-US" sz="3000" dirty="0">
              <a:solidFill>
                <a:srgbClr val="FF0000"/>
              </a:solidFill>
              <a:latin typeface="Arial" panose="020B0604020202020204" pitchFamily="34" charset="0"/>
              <a:cs typeface="Arial" panose="020B0604020202020204" pitchFamily="34" charset="0"/>
            </a:endParaRPr>
          </a:p>
        </p:txBody>
      </p:sp>
      <p:sp>
        <p:nvSpPr>
          <p:cNvPr id="12" name="Mũi tên: Xuống 11">
            <a:extLst>
              <a:ext uri="{FF2B5EF4-FFF2-40B4-BE49-F238E27FC236}">
                <a16:creationId xmlns:a16="http://schemas.microsoft.com/office/drawing/2014/main" id="{0072F731-0058-78D5-B381-B33C56BBD0C6}"/>
              </a:ext>
            </a:extLst>
          </p:cNvPr>
          <p:cNvSpPr/>
          <p:nvPr/>
        </p:nvSpPr>
        <p:spPr>
          <a:xfrm>
            <a:off x="7433922" y="4736652"/>
            <a:ext cx="338477" cy="8299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5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iảm 47 %】 Bạc Thìa Bạc Nguyên Chất 999 Dụng Cụ Ăn Bằng Bạc Bé Muỗng Thủ  Công Bông Tuyết Dụng Cụ Ăn Bằng Bạc Đồ Gia Dụng Cán Dài Muôi Múc C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63" y="1956984"/>
            <a:ext cx="2401237" cy="1905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9577" y="3771559"/>
            <a:ext cx="1853696" cy="646331"/>
          </a:xfrm>
          <a:prstGeom prst="rect">
            <a:avLst/>
          </a:prstGeom>
          <a:noFill/>
        </p:spPr>
        <p:txBody>
          <a:bodyPr wrap="square" rtlCol="0">
            <a:spAutoFit/>
          </a:bodyPr>
          <a:lstStyle/>
          <a:p>
            <a:pPr algn="ctr"/>
            <a:r>
              <a:rPr lang="en-US" sz="3600" b="1" dirty="0" err="1">
                <a:solidFill>
                  <a:srgbClr val="0070C0"/>
                </a:solidFill>
                <a:latin typeface="Times New Roman" pitchFamily="18" charset="0"/>
                <a:cs typeface="Times New Roman" pitchFamily="18" charset="0"/>
              </a:rPr>
              <a:t>Bạc</a:t>
            </a:r>
            <a:endParaRPr lang="en-US" sz="3600" b="1" dirty="0">
              <a:solidFill>
                <a:srgbClr val="0070C0"/>
              </a:solidFill>
              <a:latin typeface="Times New Roman" pitchFamily="18" charset="0"/>
              <a:cs typeface="Times New Roman" pitchFamily="18" charset="0"/>
            </a:endParaRPr>
          </a:p>
        </p:txBody>
      </p:sp>
      <p:sp>
        <p:nvSpPr>
          <p:cNvPr id="8" name="TextBox 7"/>
          <p:cNvSpPr txBox="1"/>
          <p:nvPr/>
        </p:nvSpPr>
        <p:spPr>
          <a:xfrm>
            <a:off x="6248400" y="3771559"/>
            <a:ext cx="2704263" cy="646331"/>
          </a:xfrm>
          <a:prstGeom prst="rect">
            <a:avLst/>
          </a:prstGeom>
          <a:noFill/>
        </p:spPr>
        <p:txBody>
          <a:bodyPr wrap="square" rtlCol="0">
            <a:spAutoFit/>
          </a:bodyPr>
          <a:lstStyle/>
          <a:p>
            <a:pPr algn="ctr"/>
            <a:r>
              <a:rPr lang="en-US" sz="3600" b="1" dirty="0" err="1">
                <a:solidFill>
                  <a:srgbClr val="0070C0"/>
                </a:solidFill>
                <a:latin typeface="Times New Roman" pitchFamily="18" charset="0"/>
                <a:cs typeface="Times New Roman" pitchFamily="18" charset="0"/>
              </a:rPr>
              <a:t>Khí</a:t>
            </a:r>
            <a:r>
              <a:rPr lang="en-US" sz="3600" b="1" dirty="0">
                <a:solidFill>
                  <a:srgbClr val="0070C0"/>
                </a:solidFill>
                <a:latin typeface="Times New Roman" pitchFamily="18" charset="0"/>
                <a:cs typeface="Times New Roman" pitchFamily="18" charset="0"/>
              </a:rPr>
              <a:t> oxygen</a:t>
            </a:r>
          </a:p>
        </p:txBody>
      </p:sp>
      <p:pic>
        <p:nvPicPr>
          <p:cNvPr id="10" name="Picture 2" descr="Khí hydro tinh kh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839" y="1819268"/>
            <a:ext cx="2857500" cy="1699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59143" y="3807111"/>
            <a:ext cx="3117857" cy="646331"/>
          </a:xfrm>
          <a:prstGeom prst="rect">
            <a:avLst/>
          </a:prstGeom>
          <a:noFill/>
        </p:spPr>
        <p:txBody>
          <a:bodyPr wrap="square" rtlCol="0">
            <a:spAutoFit/>
          </a:bodyPr>
          <a:lstStyle/>
          <a:p>
            <a:pPr algn="ctr"/>
            <a:r>
              <a:rPr lang="en-US" sz="3600" b="1" dirty="0" err="1">
                <a:solidFill>
                  <a:srgbClr val="0070C0"/>
                </a:solidFill>
                <a:latin typeface="Times New Roman" pitchFamily="18" charset="0"/>
                <a:cs typeface="Times New Roman" pitchFamily="18" charset="0"/>
              </a:rPr>
              <a:t>Khí</a:t>
            </a:r>
            <a:r>
              <a:rPr lang="en-US" sz="3600" b="1" dirty="0">
                <a:solidFill>
                  <a:srgbClr val="0070C0"/>
                </a:solidFill>
                <a:latin typeface="Times New Roman" pitchFamily="18" charset="0"/>
                <a:cs typeface="Times New Roman" pitchFamily="18" charset="0"/>
              </a:rPr>
              <a:t> hydrogen</a:t>
            </a:r>
          </a:p>
        </p:txBody>
      </p:sp>
      <p:sp>
        <p:nvSpPr>
          <p:cNvPr id="13" name="TextBox 12"/>
          <p:cNvSpPr txBox="1"/>
          <p:nvPr/>
        </p:nvSpPr>
        <p:spPr>
          <a:xfrm>
            <a:off x="647700" y="4633195"/>
            <a:ext cx="7848599" cy="1200329"/>
          </a:xfrm>
          <a:prstGeom prst="rect">
            <a:avLst/>
          </a:prstGeom>
          <a:noFill/>
        </p:spPr>
        <p:txBody>
          <a:bodyPr wrap="square" rtlCol="0">
            <a:spAutoFit/>
          </a:bodyPr>
          <a:lstStyle/>
          <a:p>
            <a:pPr algn="ctr"/>
            <a:r>
              <a:rPr lang="en-US" sz="3600" b="1" i="1" dirty="0" err="1">
                <a:latin typeface="Times New Roman" pitchFamily="18" charset="0"/>
                <a:cs typeface="Times New Roman" pitchFamily="18" charset="0"/>
              </a:rPr>
              <a:t>Hãy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cho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biết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thành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phần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chất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trong</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thìa</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bạc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khí</a:t>
            </a:r>
            <a:r>
              <a:rPr lang="en-US" sz="3600" b="1" i="1" dirty="0">
                <a:latin typeface="Times New Roman" pitchFamily="18" charset="0"/>
                <a:cs typeface="Times New Roman" pitchFamily="18" charset="0"/>
              </a:rPr>
              <a:t> hydrogen, </a:t>
            </a:r>
            <a:r>
              <a:rPr lang="en-US" sz="3600" b="1" i="1" dirty="0" err="1">
                <a:latin typeface="Times New Roman" pitchFamily="18" charset="0"/>
                <a:cs typeface="Times New Roman" pitchFamily="18" charset="0"/>
              </a:rPr>
              <a:t>khí</a:t>
            </a:r>
            <a:r>
              <a:rPr lang="en-US" sz="3600" b="1" i="1" dirty="0">
                <a:latin typeface="Times New Roman" pitchFamily="18" charset="0"/>
                <a:cs typeface="Times New Roman" pitchFamily="18" charset="0"/>
              </a:rPr>
              <a:t> oxygen?</a:t>
            </a:r>
          </a:p>
        </p:txBody>
      </p:sp>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366" y="1880424"/>
            <a:ext cx="2352297" cy="1749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92F2D4E-0732-3443-C940-8EEB8202F157}"/>
              </a:ext>
            </a:extLst>
          </p:cNvPr>
          <p:cNvSpPr txBox="1"/>
          <p:nvPr/>
        </p:nvSpPr>
        <p:spPr>
          <a:xfrm>
            <a:off x="0" y="346368"/>
            <a:ext cx="462915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3. </a:t>
            </a:r>
            <a:r>
              <a:rPr lang="en-US" sz="3600" b="1" dirty="0" err="1">
                <a:solidFill>
                  <a:srgbClr val="FF0000"/>
                </a:solidFill>
                <a:latin typeface="Times New Roman" pitchFamily="18" charset="0"/>
                <a:cs typeface="Times New Roman" pitchFamily="18" charset="0"/>
              </a:rPr>
              <a:t>Chất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khiết</a:t>
            </a:r>
            <a:endParaRPr lang="en-US" sz="3600" b="1" dirty="0">
              <a:solidFill>
                <a:srgbClr val="FF0000"/>
              </a:solidFill>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F6B6D0E3-EA1A-59C8-B7E9-AF2F0FEB2D3F}"/>
              </a:ext>
            </a:extLst>
          </p:cNvPr>
          <p:cNvSpPr>
            <a:spLocks noGrp="1"/>
          </p:cNvSpPr>
          <p:nvPr>
            <p:ph type="title"/>
          </p:nvPr>
        </p:nvSpPr>
        <p:spPr>
          <a:xfrm>
            <a:off x="106137" y="4599997"/>
            <a:ext cx="9037863" cy="1143000"/>
          </a:xfrm>
          <a:ln>
            <a:solidFill>
              <a:srgbClr val="FFC000"/>
            </a:solidFill>
          </a:ln>
        </p:spPr>
        <p:txBody>
          <a:bodyPr>
            <a:normAutofit/>
          </a:bodyPr>
          <a:lstStyle/>
          <a:p>
            <a:pPr algn="l"/>
            <a:r>
              <a:rPr lang="en-US" sz="3500" dirty="0" err="1">
                <a:solidFill>
                  <a:srgbClr val="FF0000"/>
                </a:solidFill>
              </a:rPr>
              <a:t>Chất</a:t>
            </a:r>
            <a:r>
              <a:rPr lang="en-US" sz="3500" dirty="0">
                <a:solidFill>
                  <a:srgbClr val="FF0000"/>
                </a:solidFill>
              </a:rPr>
              <a:t> </a:t>
            </a:r>
            <a:r>
              <a:rPr lang="en-US" sz="3500" dirty="0" err="1">
                <a:solidFill>
                  <a:srgbClr val="FF0000"/>
                </a:solidFill>
              </a:rPr>
              <a:t>tinh</a:t>
            </a:r>
            <a:r>
              <a:rPr lang="en-US" sz="3500" dirty="0">
                <a:solidFill>
                  <a:srgbClr val="FF0000"/>
                </a:solidFill>
              </a:rPr>
              <a:t> </a:t>
            </a:r>
            <a:r>
              <a:rPr lang="en-US" sz="3500" dirty="0" err="1">
                <a:solidFill>
                  <a:srgbClr val="FF0000"/>
                </a:solidFill>
              </a:rPr>
              <a:t>khiết</a:t>
            </a:r>
            <a:r>
              <a:rPr lang="en-US" sz="3500" dirty="0">
                <a:solidFill>
                  <a:srgbClr val="FF0000"/>
                </a:solidFill>
              </a:rPr>
              <a:t>: </a:t>
            </a:r>
            <a:r>
              <a:rPr lang="en-US" sz="3500" dirty="0" err="1">
                <a:solidFill>
                  <a:srgbClr val="FF0000"/>
                </a:solidFill>
              </a:rPr>
              <a:t>là</a:t>
            </a:r>
            <a:r>
              <a:rPr lang="en-US" sz="3500" dirty="0">
                <a:solidFill>
                  <a:srgbClr val="FF0000"/>
                </a:solidFill>
              </a:rPr>
              <a:t> </a:t>
            </a:r>
            <a:r>
              <a:rPr lang="en-US" sz="3500" dirty="0" err="1">
                <a:solidFill>
                  <a:srgbClr val="FF0000"/>
                </a:solidFill>
              </a:rPr>
              <a:t>chất</a:t>
            </a:r>
            <a:r>
              <a:rPr lang="en-US" sz="3500" dirty="0">
                <a:solidFill>
                  <a:srgbClr val="FF0000"/>
                </a:solidFill>
              </a:rPr>
              <a:t> </a:t>
            </a:r>
            <a:r>
              <a:rPr lang="en-US" sz="3500" dirty="0" err="1">
                <a:solidFill>
                  <a:srgbClr val="FF0000"/>
                </a:solidFill>
              </a:rPr>
              <a:t>không</a:t>
            </a:r>
            <a:r>
              <a:rPr lang="en-US" sz="3500" dirty="0">
                <a:solidFill>
                  <a:srgbClr val="FF0000"/>
                </a:solidFill>
              </a:rPr>
              <a:t> </a:t>
            </a:r>
            <a:r>
              <a:rPr lang="en-US" sz="3500" dirty="0" err="1">
                <a:solidFill>
                  <a:srgbClr val="FF0000"/>
                </a:solidFill>
              </a:rPr>
              <a:t>lẫn</a:t>
            </a:r>
            <a:r>
              <a:rPr lang="en-US" sz="3500" dirty="0">
                <a:solidFill>
                  <a:srgbClr val="FF0000"/>
                </a:solidFill>
              </a:rPr>
              <a:t> </a:t>
            </a:r>
            <a:r>
              <a:rPr lang="en-US" sz="3500" dirty="0" err="1">
                <a:solidFill>
                  <a:srgbClr val="FF0000"/>
                </a:solidFill>
              </a:rPr>
              <a:t>chất</a:t>
            </a:r>
            <a:r>
              <a:rPr lang="en-US" sz="3500" dirty="0">
                <a:solidFill>
                  <a:srgbClr val="FF0000"/>
                </a:solidFill>
              </a:rPr>
              <a:t> </a:t>
            </a:r>
            <a:r>
              <a:rPr lang="en-US" sz="3500" dirty="0" err="1">
                <a:solidFill>
                  <a:srgbClr val="FF0000"/>
                </a:solidFill>
              </a:rPr>
              <a:t>nào</a:t>
            </a:r>
            <a:r>
              <a:rPr lang="en-US" sz="3500" dirty="0">
                <a:solidFill>
                  <a:srgbClr val="FF0000"/>
                </a:solidFill>
              </a:rPr>
              <a:t> </a:t>
            </a:r>
            <a:r>
              <a:rPr lang="en-US" sz="3500" dirty="0" err="1">
                <a:solidFill>
                  <a:srgbClr val="FF0000"/>
                </a:solidFill>
              </a:rPr>
              <a:t>khác</a:t>
            </a:r>
            <a:endParaRPr lang="en-US" sz="3500" dirty="0">
              <a:solidFill>
                <a:srgbClr val="FF0000"/>
              </a:solidFill>
            </a:endParaRPr>
          </a:p>
        </p:txBody>
      </p:sp>
    </p:spTree>
    <p:extLst>
      <p:ext uri="{BB962C8B-B14F-4D97-AF65-F5344CB8AC3E}">
        <p14:creationId xmlns:p14="http://schemas.microsoft.com/office/powerpoint/2010/main" val="396227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ước cất tiêm, dung môi pha tiêm - Hộp 50 ống x5ml | thietbiytecuongviet.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3" y="152400"/>
            <a:ext cx="4485677" cy="260984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2400"/>
            <a:ext cx="4202299" cy="260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57800" y="2370814"/>
            <a:ext cx="2190131" cy="415498"/>
          </a:xfrm>
          <a:prstGeom prst="rect">
            <a:avLst/>
          </a:prstGeom>
          <a:solidFill>
            <a:schemeClr val="bg1"/>
          </a:solidFill>
        </p:spPr>
        <p:txBody>
          <a:bodyPr wrap="square" rtlCol="0">
            <a:spAutoFit/>
          </a:bodyPr>
          <a:lstStyle/>
          <a:p>
            <a:pPr algn="ctr"/>
            <a:r>
              <a:rPr lang="en-US" sz="2100" b="1" dirty="0" err="1">
                <a:solidFill>
                  <a:srgbClr val="0070C0"/>
                </a:solidFill>
                <a:latin typeface="Times New Roman" pitchFamily="18" charset="0"/>
                <a:cs typeface="Times New Roman" pitchFamily="18" charset="0"/>
              </a:rPr>
              <a:t>Thanh</a:t>
            </a:r>
            <a:r>
              <a:rPr lang="en-US" sz="2100" b="1" dirty="0">
                <a:solidFill>
                  <a:srgbClr val="0070C0"/>
                </a:solidFill>
                <a:latin typeface="Times New Roman" pitchFamily="18" charset="0"/>
                <a:cs typeface="Times New Roman" pitchFamily="18" charset="0"/>
              </a:rPr>
              <a:t> </a:t>
            </a:r>
            <a:r>
              <a:rPr lang="en-US" sz="2100" b="1" dirty="0" err="1">
                <a:solidFill>
                  <a:srgbClr val="0070C0"/>
                </a:solidFill>
                <a:latin typeface="Times New Roman" pitchFamily="18" charset="0"/>
                <a:cs typeface="Times New Roman" pitchFamily="18" charset="0"/>
              </a:rPr>
              <a:t>nhôm</a:t>
            </a:r>
            <a:endParaRPr lang="en-US" sz="2100" b="1" dirty="0">
              <a:solidFill>
                <a:srgbClr val="0070C0"/>
              </a:solidFill>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BFF31581-F59A-BE5D-464E-2505FF3032E4}"/>
              </a:ext>
            </a:extLst>
          </p:cNvPr>
          <p:cNvSpPr txBox="1"/>
          <p:nvPr/>
        </p:nvSpPr>
        <p:spPr>
          <a:xfrm>
            <a:off x="381000" y="3465095"/>
            <a:ext cx="8382000" cy="1938992"/>
          </a:xfrm>
          <a:prstGeom prst="rect">
            <a:avLst/>
          </a:prstGeom>
          <a:noFill/>
        </p:spPr>
        <p:txBody>
          <a:bodyPr wrap="square">
            <a:spAutoFit/>
          </a:bodyPr>
          <a:lstStyle/>
          <a:p>
            <a:r>
              <a:rPr lang="vi-VN" sz="2400" b="0" i="0" dirty="0">
                <a:solidFill>
                  <a:srgbClr val="0000FF"/>
                </a:solidFill>
                <a:effectLst/>
                <a:latin typeface="+mj-lt"/>
              </a:rPr>
              <a:t>Chất tinh khiết đóng vai trò quan trọng trong ngành y học và dược học vì chúng giúp tạo ra các loại thuốc và phương pháp điều trị an toàn và hiệu quả. Chất tinh khiết giúp đảm bảo rằng các sản phẩm y tế không chứa các chất phụ không mong muốn có thể gây ra tác dụng phụ hoặc làm giảm hiệu quả của sản phẩm.</a:t>
            </a:r>
            <a:endParaRPr lang="en-US" sz="2400" dirty="0">
              <a:solidFill>
                <a:srgbClr val="0000FF"/>
              </a:solidFill>
              <a:latin typeface="+mj-lt"/>
            </a:endParaRPr>
          </a:p>
        </p:txBody>
      </p:sp>
    </p:spTree>
    <p:extLst>
      <p:ext uri="{BB962C8B-B14F-4D97-AF65-F5344CB8AC3E}">
        <p14:creationId xmlns:p14="http://schemas.microsoft.com/office/powerpoint/2010/main" val="271755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E81819-584D-CE2A-F114-3333B60782C1}"/>
              </a:ext>
            </a:extLst>
          </p:cNvPr>
          <p:cNvSpPr>
            <a:spLocks noGrp="1" noChangeArrowheads="1"/>
          </p:cNvSpPr>
          <p:nvPr>
            <p:ph type="title"/>
          </p:nvPr>
        </p:nvSpPr>
        <p:spPr/>
        <p:txBody>
          <a:bodyPr/>
          <a:lstStyle/>
          <a:p>
            <a:pPr eaLnBrk="1" hangingPunct="1"/>
            <a:endParaRPr lang="vi-VN" altLang="en-US">
              <a:latin typeface="Calibri" panose="020F0502020204030204" pitchFamily="34" charset="0"/>
            </a:endParaRPr>
          </a:p>
        </p:txBody>
      </p:sp>
      <p:pic>
        <p:nvPicPr>
          <p:cNvPr id="2051" name="Picture 2" descr="http://i89.photobucket.com/albums/k210/phtthan_vn/50-hinhnen/sinhviennonglamcom0044.jpg">
            <a:extLst>
              <a:ext uri="{FF2B5EF4-FFF2-40B4-BE49-F238E27FC236}">
                <a16:creationId xmlns:a16="http://schemas.microsoft.com/office/drawing/2014/main" id="{09BBFDF6-0880-D9DE-3C9E-C7A4066684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857250"/>
            <a:ext cx="6858000" cy="5143500"/>
          </a:xfrm>
        </p:spPr>
      </p:pic>
      <p:pic>
        <p:nvPicPr>
          <p:cNvPr id="223237" name="Picture 5" descr="n2">
            <a:extLst>
              <a:ext uri="{FF2B5EF4-FFF2-40B4-BE49-F238E27FC236}">
                <a16:creationId xmlns:a16="http://schemas.microsoft.com/office/drawing/2014/main" id="{9FA09B76-1128-2720-55A3-91B1B306528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1885950" y="3690939"/>
            <a:ext cx="5429250" cy="11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8" name="WordArt 6">
            <a:extLst>
              <a:ext uri="{FF2B5EF4-FFF2-40B4-BE49-F238E27FC236}">
                <a16:creationId xmlns:a16="http://schemas.microsoft.com/office/drawing/2014/main" id="{3F00ED3A-7E59-23B8-D240-152DFA10578A}"/>
              </a:ext>
            </a:extLst>
          </p:cNvPr>
          <p:cNvSpPr>
            <a:spLocks noChangeArrowheads="1" noChangeShapeType="1" noTextEdit="1"/>
          </p:cNvSpPr>
          <p:nvPr/>
        </p:nvSpPr>
        <p:spPr bwMode="auto">
          <a:xfrm>
            <a:off x="1657350" y="2593181"/>
            <a:ext cx="6000750" cy="1157288"/>
          </a:xfrm>
          <a:prstGeom prst="rect">
            <a:avLst/>
          </a:prstGeom>
        </p:spPr>
        <p:txBody>
          <a:bodyPr spcFirstLastPara="1" wrap="none" fromWordArt="1">
            <a:prstTxWarp prst="textArchUp">
              <a:avLst>
                <a:gd name="adj" fmla="val 10800004"/>
              </a:avLst>
            </a:prstTxWarp>
          </a:bodyPr>
          <a:lstStyle/>
          <a:p>
            <a:pPr algn="ctr"/>
            <a:r>
              <a:rPr lang="vi-VN" sz="4050" b="1"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CHÀO MỪNG CÁC THẦY CÔ GIÁO </a:t>
            </a:r>
          </a:p>
          <a:p>
            <a:pPr algn="ctr"/>
            <a:r>
              <a:rPr lang="vi-VN" sz="4050" b="1"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THAM DỰ TIẾT HỌC LỚP </a:t>
            </a:r>
            <a:r>
              <a:rPr lang="en-US" sz="4050" b="1" kern="10" dirty="0" err="1">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6A1</a:t>
            </a:r>
            <a:endParaRPr lang="en-US" sz="4050" b="1"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223240" name="Text Box 8">
            <a:extLst>
              <a:ext uri="{FF2B5EF4-FFF2-40B4-BE49-F238E27FC236}">
                <a16:creationId xmlns:a16="http://schemas.microsoft.com/office/drawing/2014/main" id="{588C7BAF-E724-CB64-E702-AAC88E9F4FFE}"/>
              </a:ext>
            </a:extLst>
          </p:cNvPr>
          <p:cNvSpPr txBox="1">
            <a:spLocks noChangeArrowheads="1"/>
          </p:cNvSpPr>
          <p:nvPr/>
        </p:nvSpPr>
        <p:spPr bwMode="auto">
          <a:xfrm>
            <a:off x="2057400" y="4036219"/>
            <a:ext cx="52578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300">
                <a:solidFill>
                  <a:srgbClr val="0000FF"/>
                </a:solidFill>
                <a:latin typeface="Calibri" panose="020F0502020204030204" pitchFamily="34" charset="0"/>
              </a:rPr>
              <a:t>   </a:t>
            </a:r>
            <a:r>
              <a:rPr lang="en-US" altLang="en-US" sz="3300" b="1">
                <a:solidFill>
                  <a:srgbClr val="0000FF"/>
                </a:solidFill>
                <a:latin typeface="Calibri" panose="020F0502020204030204" pitchFamily="34" charset="0"/>
              </a:rPr>
              <a:t>Môn: KHOA HỌC TỰ NHIÊN</a:t>
            </a:r>
            <a:endParaRPr lang="en-US" altLang="en-US" sz="2700" b="1" baseline="-25000">
              <a:solidFill>
                <a:srgbClr val="0000FF"/>
              </a:solidFill>
              <a:latin typeface="Calibri" panose="020F0502020204030204" pitchFamily="34" charset="0"/>
            </a:endParaRPr>
          </a:p>
        </p:txBody>
      </p:sp>
      <p:pic>
        <p:nvPicPr>
          <p:cNvPr id="2055" name="Picture 9" descr="POINSET2">
            <a:extLst>
              <a:ext uri="{FF2B5EF4-FFF2-40B4-BE49-F238E27FC236}">
                <a16:creationId xmlns:a16="http://schemas.microsoft.com/office/drawing/2014/main" id="{14B5BB9A-FDD5-6B69-1688-FE8CF1C1B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28625" y="3914775"/>
            <a:ext cx="28003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0" descr="POINSET2">
            <a:extLst>
              <a:ext uri="{FF2B5EF4-FFF2-40B4-BE49-F238E27FC236}">
                <a16:creationId xmlns:a16="http://schemas.microsoft.com/office/drawing/2014/main" id="{4C2E4906-BCDE-1DD3-0A71-D0C054C3C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743700" y="3200400"/>
            <a:ext cx="12573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1" descr="Buombay">
            <a:extLst>
              <a:ext uri="{FF2B5EF4-FFF2-40B4-BE49-F238E27FC236}">
                <a16:creationId xmlns:a16="http://schemas.microsoft.com/office/drawing/2014/main" id="{19BC465E-3071-C91A-CE43-198C041A500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00300" y="560070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Box 9">
            <a:extLst>
              <a:ext uri="{FF2B5EF4-FFF2-40B4-BE49-F238E27FC236}">
                <a16:creationId xmlns:a16="http://schemas.microsoft.com/office/drawing/2014/main" id="{BB7FEEEA-2431-46C3-7F61-F9FB896886BE}"/>
              </a:ext>
            </a:extLst>
          </p:cNvPr>
          <p:cNvSpPr txBox="1">
            <a:spLocks noChangeArrowheads="1"/>
          </p:cNvSpPr>
          <p:nvPr/>
        </p:nvSpPr>
        <p:spPr bwMode="auto">
          <a:xfrm>
            <a:off x="3339704" y="5089923"/>
            <a:ext cx="3932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7030A0"/>
                </a:solidFill>
                <a:latin typeface="Calibri" panose="020F0502020204030204" pitchFamily="34" charset="0"/>
              </a:rPr>
              <a:t>GV: ĐINH THỊ PHÚC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23238"/>
                                        </p:tgtEl>
                                        <p:attrNameLst>
                                          <p:attrName>style.visibility</p:attrName>
                                        </p:attrNameLst>
                                      </p:cBhvr>
                                      <p:to>
                                        <p:strVal val="visible"/>
                                      </p:to>
                                    </p:set>
                                    <p:animEffect transition="in" filter="wedge">
                                      <p:cBhvr>
                                        <p:cTn id="7" dur="500"/>
                                        <p:tgtEl>
                                          <p:spTgt spid="223238"/>
                                        </p:tgtEl>
                                      </p:cBhvr>
                                    </p:animEffect>
                                  </p:childTnLst>
                                </p:cTn>
                              </p:par>
                              <p:par>
                                <p:cTn id="8" presetID="55" presetClass="entr" presetSubtype="0" fill="hold" nodeType="withEffect">
                                  <p:stCondLst>
                                    <p:cond delay="0"/>
                                  </p:stCondLst>
                                  <p:childTnLst>
                                    <p:set>
                                      <p:cBhvr>
                                        <p:cTn id="9" dur="1" fill="hold">
                                          <p:stCondLst>
                                            <p:cond delay="0"/>
                                          </p:stCondLst>
                                        </p:cTn>
                                        <p:tgtEl>
                                          <p:spTgt spid="223237"/>
                                        </p:tgtEl>
                                        <p:attrNameLst>
                                          <p:attrName>style.visibility</p:attrName>
                                        </p:attrNameLst>
                                      </p:cBhvr>
                                      <p:to>
                                        <p:strVal val="visible"/>
                                      </p:to>
                                    </p:set>
                                    <p:anim calcmode="lin" valueType="num">
                                      <p:cBhvr>
                                        <p:cTn id="10" dur="500" fill="hold"/>
                                        <p:tgtEl>
                                          <p:spTgt spid="223237"/>
                                        </p:tgtEl>
                                        <p:attrNameLst>
                                          <p:attrName>ppt_w</p:attrName>
                                        </p:attrNameLst>
                                      </p:cBhvr>
                                      <p:tavLst>
                                        <p:tav tm="0">
                                          <p:val>
                                            <p:strVal val="#ppt_w*0.70"/>
                                          </p:val>
                                        </p:tav>
                                        <p:tav tm="100000">
                                          <p:val>
                                            <p:strVal val="#ppt_w"/>
                                          </p:val>
                                        </p:tav>
                                      </p:tavLst>
                                    </p:anim>
                                    <p:anim calcmode="lin" valueType="num">
                                      <p:cBhvr>
                                        <p:cTn id="11" dur="500" fill="hold"/>
                                        <p:tgtEl>
                                          <p:spTgt spid="223237"/>
                                        </p:tgtEl>
                                        <p:attrNameLst>
                                          <p:attrName>ppt_h</p:attrName>
                                        </p:attrNameLst>
                                      </p:cBhvr>
                                      <p:tavLst>
                                        <p:tav tm="0">
                                          <p:val>
                                            <p:strVal val="#ppt_h"/>
                                          </p:val>
                                        </p:tav>
                                        <p:tav tm="100000">
                                          <p:val>
                                            <p:strVal val="#ppt_h"/>
                                          </p:val>
                                        </p:tav>
                                      </p:tavLst>
                                    </p:anim>
                                    <p:animEffect transition="in" filter="fade">
                                      <p:cBhvr>
                                        <p:cTn id="12" dur="500"/>
                                        <p:tgtEl>
                                          <p:spTgt spid="223237"/>
                                        </p:tgtEl>
                                      </p:cBhvr>
                                    </p:animEffect>
                                  </p:childTnLst>
                                </p:cTn>
                              </p:par>
                              <p:par>
                                <p:cTn id="13" presetID="2" presetClass="entr" presetSubtype="4" fill="hold" nodeType="withEffect">
                                  <p:stCondLst>
                                    <p:cond delay="0"/>
                                  </p:stCondLst>
                                  <p:childTnLst>
                                    <p:set>
                                      <p:cBhvr>
                                        <p:cTn id="14" dur="1" fill="hold">
                                          <p:stCondLst>
                                            <p:cond delay="0"/>
                                          </p:stCondLst>
                                        </p:cTn>
                                        <p:tgtEl>
                                          <p:spTgt spid="223240"/>
                                        </p:tgtEl>
                                        <p:attrNameLst>
                                          <p:attrName>style.visibility</p:attrName>
                                        </p:attrNameLst>
                                      </p:cBhvr>
                                      <p:to>
                                        <p:strVal val="visible"/>
                                      </p:to>
                                    </p:set>
                                    <p:anim calcmode="lin" valueType="num">
                                      <p:cBhvr additive="base">
                                        <p:cTn id="15" dur="500" fill="hold"/>
                                        <p:tgtEl>
                                          <p:spTgt spid="223240"/>
                                        </p:tgtEl>
                                        <p:attrNameLst>
                                          <p:attrName>ppt_x</p:attrName>
                                        </p:attrNameLst>
                                      </p:cBhvr>
                                      <p:tavLst>
                                        <p:tav tm="0">
                                          <p:val>
                                            <p:strVal val="#ppt_x"/>
                                          </p:val>
                                        </p:tav>
                                        <p:tav tm="100000">
                                          <p:val>
                                            <p:strVal val="#ppt_x"/>
                                          </p:val>
                                        </p:tav>
                                      </p:tavLst>
                                    </p:anim>
                                    <p:anim calcmode="lin" valueType="num">
                                      <p:cBhvr additive="base">
                                        <p:cTn id="16" dur="500" fill="hold"/>
                                        <p:tgtEl>
                                          <p:spTgt spid="223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9BB2F-C576-8648-B8BF-CAB5FE977524}"/>
              </a:ext>
            </a:extLst>
          </p:cNvPr>
          <p:cNvPicPr>
            <a:picLocks noChangeAspect="1"/>
          </p:cNvPicPr>
          <p:nvPr/>
        </p:nvPicPr>
        <p:blipFill rotWithShape="1">
          <a:blip r:embed="rId2">
            <a:extLst>
              <a:ext uri="{28A0092B-C50C-407E-A947-70E740481C1C}">
                <a14:useLocalDpi xmlns:a14="http://schemas.microsoft.com/office/drawing/2010/main" val="0"/>
              </a:ext>
            </a:extLst>
          </a:blip>
          <a:srcRect l="23188" t="26472" r="20033" b="37256"/>
          <a:stretch/>
        </p:blipFill>
        <p:spPr>
          <a:xfrm>
            <a:off x="0" y="0"/>
            <a:ext cx="8229599" cy="2819400"/>
          </a:xfrm>
          <a:prstGeom prst="rect">
            <a:avLst/>
          </a:prstGeom>
        </p:spPr>
      </p:pic>
      <p:pic>
        <p:nvPicPr>
          <p:cNvPr id="1026" name="Picture 2" descr="Rửa mặt bằng nước muối sinh lý có tác dụng gì và một số điều ...">
            <a:extLst>
              <a:ext uri="{FF2B5EF4-FFF2-40B4-BE49-F238E27FC236}">
                <a16:creationId xmlns:a16="http://schemas.microsoft.com/office/drawing/2014/main" id="{F234B4BD-956A-66AC-4E28-25A7100631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478"/>
          <a:stretch/>
        </p:blipFill>
        <p:spPr bwMode="auto">
          <a:xfrm>
            <a:off x="457200" y="3384202"/>
            <a:ext cx="1338251" cy="2971800"/>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D54B2595-DBAA-3141-CBDB-D8D2EF47DF0F}"/>
              </a:ext>
            </a:extLst>
          </p:cNvPr>
          <p:cNvSpPr txBox="1"/>
          <p:nvPr/>
        </p:nvSpPr>
        <p:spPr>
          <a:xfrm>
            <a:off x="2590800" y="4177604"/>
            <a:ext cx="5334000" cy="1477328"/>
          </a:xfrm>
          <a:prstGeom prst="rect">
            <a:avLst/>
          </a:prstGeom>
          <a:noFill/>
        </p:spPr>
        <p:txBody>
          <a:bodyPr wrap="square">
            <a:spAutoFit/>
          </a:bodyPr>
          <a:lstStyle/>
          <a:p>
            <a:r>
              <a:rPr lang="vi-VN" sz="3000" b="0" i="0" dirty="0">
                <a:solidFill>
                  <a:srgbClr val="1F1F1F"/>
                </a:solidFill>
                <a:effectLst/>
                <a:latin typeface="+mj-lt"/>
              </a:rPr>
              <a:t>Để tạo ra nước muối sinh lý, người ta hòa tan </a:t>
            </a:r>
            <a:r>
              <a:rPr lang="vi-VN" sz="3000" b="0" i="0" dirty="0" err="1">
                <a:solidFill>
                  <a:srgbClr val="1F1F1F"/>
                </a:solidFill>
                <a:effectLst/>
                <a:latin typeface="+mj-lt"/>
              </a:rPr>
              <a:t>9g</a:t>
            </a:r>
            <a:r>
              <a:rPr lang="vi-VN" sz="3000" b="0" i="0" dirty="0">
                <a:solidFill>
                  <a:srgbClr val="1F1F1F"/>
                </a:solidFill>
                <a:effectLst/>
                <a:latin typeface="+mj-lt"/>
              </a:rPr>
              <a:t> muối tinh khiết với 1 lít nước cất.</a:t>
            </a:r>
            <a:endParaRPr lang="en-US" sz="3000" dirty="0">
              <a:latin typeface="+mj-lt"/>
            </a:endParaRPr>
          </a:p>
        </p:txBody>
      </p:sp>
    </p:spTree>
    <p:extLst>
      <p:ext uri="{BB962C8B-B14F-4D97-AF65-F5344CB8AC3E}">
        <p14:creationId xmlns:p14="http://schemas.microsoft.com/office/powerpoint/2010/main" val="464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39DD5358-EFE7-34ED-8011-4B691849B5C6}"/>
              </a:ext>
            </a:extLst>
          </p:cNvPr>
          <p:cNvSpPr/>
          <p:nvPr/>
        </p:nvSpPr>
        <p:spPr>
          <a:xfrm>
            <a:off x="-1102236" y="0"/>
            <a:ext cx="10210800" cy="76962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75FE17B7-0B29-42F7-9F5D-E9FC82F61E90}"/>
              </a:ext>
            </a:extLst>
          </p:cNvPr>
          <p:cNvSpPr/>
          <p:nvPr/>
        </p:nvSpPr>
        <p:spPr>
          <a:xfrm>
            <a:off x="2988129" y="1845129"/>
            <a:ext cx="3167743" cy="316774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3009556" y="1119943"/>
            <a:ext cx="3124894" cy="692497"/>
          </a:xfrm>
          <a:prstGeom prst="rect">
            <a:avLst/>
          </a:prstGeom>
          <a:noFill/>
        </p:spPr>
        <p:txBody>
          <a:bodyPr wrap="none" lIns="68580" tIns="34290" rIns="68580" bIns="34290">
            <a:spAutoFit/>
          </a:bodyPr>
          <a:lstStyle/>
          <a:p>
            <a:pPr algn="ctr" defTabSz="685800">
              <a:defRPr/>
            </a:pPr>
            <a:r>
              <a:rPr lang="en-US" sz="4050" b="1" dirty="0">
                <a:ln w="6600">
                  <a:solidFill>
                    <a:srgbClr val="ED7D31"/>
                  </a:solidFill>
                  <a:prstDash val="solid"/>
                </a:ln>
                <a:solidFill>
                  <a:schemeClr val="accent1">
                    <a:lumMod val="25000"/>
                  </a:schemeClr>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LUYỆN TẬP</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134" y="3344686"/>
            <a:ext cx="371475" cy="328613"/>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219" y="2586035"/>
            <a:ext cx="371475" cy="328613"/>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276" y="2293141"/>
            <a:ext cx="371475" cy="328613"/>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765" y="2914648"/>
            <a:ext cx="371475" cy="328613"/>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796" y="3404845"/>
            <a:ext cx="371475" cy="328613"/>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774" y="3240539"/>
            <a:ext cx="371475" cy="328613"/>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01886" y="2746036"/>
            <a:ext cx="2742277" cy="3404135"/>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5129997" y="3593307"/>
            <a:ext cx="4054947" cy="2417462"/>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1769729" y="1838259"/>
            <a:ext cx="6140142" cy="692497"/>
          </a:xfrm>
          <a:prstGeom prst="rect">
            <a:avLst/>
          </a:prstGeom>
          <a:noFill/>
        </p:spPr>
        <p:txBody>
          <a:bodyPr wrap="none" lIns="68580" tIns="34290" rIns="68580" bIns="34290">
            <a:spAutoFit/>
          </a:bodyPr>
          <a:lstStyle/>
          <a:p>
            <a:pPr algn="ctr" defTabSz="685800">
              <a:defRPr/>
            </a:pPr>
            <a:r>
              <a:rPr lang="en-US" sz="4050" b="1" dirty="0">
                <a:ln w="9525">
                  <a:solidFill>
                    <a:schemeClr val="bg1"/>
                  </a:solidFill>
                  <a:prstDash val="solid"/>
                </a:ln>
                <a:solidFill>
                  <a:schemeClr val="accent1">
                    <a:lumMod val="2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 TẬP LÀM THỦ MÔN</a:t>
            </a:r>
          </a:p>
        </p:txBody>
      </p:sp>
      <p:pic>
        <p:nvPicPr>
          <p:cNvPr id="2"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94371" y="2517436"/>
            <a:ext cx="457200" cy="457200"/>
          </a:xfrm>
          <a:prstGeom prst="rect">
            <a:avLst/>
          </a:prstGeom>
        </p:spPr>
      </p:pic>
    </p:spTree>
    <p:extLst>
      <p:ext uri="{BB962C8B-B14F-4D97-AF65-F5344CB8AC3E}">
        <p14:creationId xmlns:p14="http://schemas.microsoft.com/office/powerpoint/2010/main" val="2051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23">
                                            <p:txEl>
                                              <p:pRg st="0" end="0"/>
                                            </p:txEl>
                                          </p:spTgt>
                                        </p:tgtEl>
                                      </p:cBhvr>
                                      <p:to x="80000" y="100000"/>
                                    </p:animScale>
                                    <p:anim by="(#ppt_w*0.10)" calcmode="lin" valueType="num">
                                      <p:cBhvr>
                                        <p:cTn id="14" dur="250" autoRev="1" fill="hold">
                                          <p:stCondLst>
                                            <p:cond delay="0"/>
                                          </p:stCondLst>
                                        </p:cTn>
                                        <p:tgtEl>
                                          <p:spTgt spid="23">
                                            <p:txEl>
                                              <p:pRg st="0" end="0"/>
                                            </p:txEl>
                                          </p:spTgt>
                                        </p:tgtEl>
                                        <p:attrNameLst>
                                          <p:attrName>ppt_x</p:attrName>
                                        </p:attrNameLst>
                                      </p:cBhvr>
                                    </p:anim>
                                    <p:anim by="(-#ppt_w*0.10)" calcmode="lin" valueType="num">
                                      <p:cBhvr>
                                        <p:cTn id="15" dur="250" autoRev="1" fill="hold">
                                          <p:stCondLst>
                                            <p:cond delay="0"/>
                                          </p:stCondLst>
                                        </p:cTn>
                                        <p:tgtEl>
                                          <p:spTgt spid="23">
                                            <p:txEl>
                                              <p:pRg st="0" end="0"/>
                                            </p:txEl>
                                          </p:spTgt>
                                        </p:tgtEl>
                                        <p:attrNameLst>
                                          <p:attrName>ppt_y</p:attrName>
                                        </p:attrNameLst>
                                      </p:cBhvr>
                                    </p:anim>
                                    <p:animRot by="-480000">
                                      <p:cBhvr>
                                        <p:cTn id="16" dur="250" autoRev="1" fill="hold">
                                          <p:stCondLst>
                                            <p:cond delay="0"/>
                                          </p:stCondLst>
                                        </p:cTn>
                                        <p:tgtEl>
                                          <p:spTgt spid="23">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8758" y="1644233"/>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228"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7315"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0239" y="3442370"/>
            <a:ext cx="443522" cy="443522"/>
          </a:xfrm>
          <a:prstGeom prst="rect">
            <a:avLst/>
          </a:prstGeom>
        </p:spPr>
      </p:pic>
      <p:sp>
        <p:nvSpPr>
          <p:cNvPr id="8" name="cauhoi"/>
          <p:cNvSpPr/>
          <p:nvPr/>
        </p:nvSpPr>
        <p:spPr>
          <a:xfrm>
            <a:off x="73994" y="3664131"/>
            <a:ext cx="8983980"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coi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khiết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9" name="1"/>
          <p:cNvSpPr/>
          <p:nvPr/>
        </p:nvSpPr>
        <p:spPr>
          <a:xfrm>
            <a:off x="80010"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A.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sôi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khoáng</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3"/>
          <p:cNvSpPr/>
          <p:nvPr/>
        </p:nvSpPr>
        <p:spPr>
          <a:xfrm>
            <a:off x="80009" y="527069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C.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cất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2"/>
          <p:cNvSpPr/>
          <p:nvPr/>
        </p:nvSpPr>
        <p:spPr>
          <a:xfrm>
            <a:off x="4793761"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B.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lọc</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2" name="4"/>
          <p:cNvSpPr/>
          <p:nvPr/>
        </p:nvSpPr>
        <p:spPr>
          <a:xfrm>
            <a:off x="4793761" y="527069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khoáng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đá</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sản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xuất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từ</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máy</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1026" y="1104690"/>
            <a:ext cx="2167316" cy="1060796"/>
          </a:xfrm>
          <a:prstGeom prst="rect">
            <a:avLst/>
          </a:prstGeom>
        </p:spPr>
      </p:pic>
    </p:spTree>
    <p:extLst>
      <p:ext uri="{BB962C8B-B14F-4D97-AF65-F5344CB8AC3E}">
        <p14:creationId xmlns:p14="http://schemas.microsoft.com/office/powerpoint/2010/main" val="1193228157"/>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8758" y="1644233"/>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7157"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7315"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0239" y="3442370"/>
            <a:ext cx="443522" cy="443522"/>
          </a:xfrm>
          <a:prstGeom prst="rect">
            <a:avLst/>
          </a:prstGeom>
        </p:spPr>
      </p:pic>
      <p:sp>
        <p:nvSpPr>
          <p:cNvPr id="8" name="cauhoi"/>
          <p:cNvSpPr/>
          <p:nvPr/>
        </p:nvSpPr>
        <p:spPr>
          <a:xfrm>
            <a:off x="80009" y="3647746"/>
            <a:ext cx="8983980"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hỗn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 ta </a:t>
            </a:r>
            <a:r>
              <a:rPr lang="en-US" sz="2800" dirty="0" err="1">
                <a:solidFill>
                  <a:prstClr val="black"/>
                </a:solidFill>
                <a:latin typeface="Times New Roman" panose="02020603050405020304" pitchFamily="18" charset="0"/>
                <a:cs typeface="Times New Roman" panose="02020603050405020304" pitchFamily="18" charset="0"/>
              </a:rPr>
              <a:t>dựa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9" name="1"/>
          <p:cNvSpPr/>
          <p:nvPr/>
        </p:nvSpPr>
        <p:spPr>
          <a:xfrm>
            <a:off x="80010"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prstClr val="white"/>
                </a:solidFill>
                <a:latin typeface="Times New Roman" panose="02020603050405020304" pitchFamily="18" charset="0"/>
                <a:cs typeface="Times New Roman" panose="02020603050405020304" pitchFamily="18" charset="0"/>
              </a:rPr>
              <a:t>A.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tạo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nên</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3"/>
          <p:cNvSpPr/>
          <p:nvPr/>
        </p:nvSpPr>
        <p:spPr>
          <a:xfrm>
            <a:off x="80009" y="527069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prstClr val="white"/>
                </a:solidFill>
                <a:latin typeface="Times New Roman" panose="02020603050405020304" pitchFamily="18" charset="0"/>
                <a:cs typeface="Times New Roman" panose="02020603050405020304" pitchFamily="18" charset="0"/>
              </a:rPr>
              <a:t>C. </a:t>
            </a:r>
            <a:r>
              <a:rPr lang="en-US" sz="2800" dirty="0" err="1">
                <a:solidFill>
                  <a:prstClr val="white"/>
                </a:solidFill>
                <a:latin typeface="Times New Roman" panose="02020603050405020304" pitchFamily="18" charset="0"/>
                <a:cs typeface="Times New Roman" panose="02020603050405020304" pitchFamily="18" charset="0"/>
              </a:rPr>
              <a:t>Thể</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chất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2"/>
          <p:cNvSpPr/>
          <p:nvPr/>
        </p:nvSpPr>
        <p:spPr>
          <a:xfrm>
            <a:off x="4793761"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prstClr val="white"/>
                </a:solidFill>
                <a:latin typeface="Times New Roman" panose="02020603050405020304" pitchFamily="18" charset="0"/>
                <a:cs typeface="Times New Roman" panose="02020603050405020304" pitchFamily="18" charset="0"/>
              </a:rPr>
              <a:t>B. </a:t>
            </a:r>
            <a:r>
              <a:rPr lang="en-US" sz="2800" dirty="0" err="1">
                <a:solidFill>
                  <a:prstClr val="white"/>
                </a:solidFill>
                <a:latin typeface="Times New Roman" panose="02020603050405020304" pitchFamily="18" charset="0"/>
                <a:cs typeface="Times New Roman" panose="02020603050405020304" pitchFamily="18" charset="0"/>
              </a:rPr>
              <a:t>Mùi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vị</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chất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2" name="4"/>
          <p:cNvSpPr/>
          <p:nvPr/>
        </p:nvSpPr>
        <p:spPr>
          <a:xfrm>
            <a:off x="4793760" y="5253580"/>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prstClr val="white"/>
                </a:solidFill>
                <a:latin typeface="Times New Roman" panose="02020603050405020304" pitchFamily="18" charset="0"/>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Tính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chất</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084" y="898932"/>
            <a:ext cx="2167316" cy="1060796"/>
          </a:xfrm>
          <a:prstGeom prst="rect">
            <a:avLst/>
          </a:prstGeom>
        </p:spPr>
      </p:pic>
    </p:spTree>
    <p:extLst>
      <p:ext uri="{BB962C8B-B14F-4D97-AF65-F5344CB8AC3E}">
        <p14:creationId xmlns:p14="http://schemas.microsoft.com/office/powerpoint/2010/main" val="209019608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8758" y="1644233"/>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228"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7315" y="1840846"/>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0239" y="3442370"/>
            <a:ext cx="443522" cy="443522"/>
          </a:xfrm>
          <a:prstGeom prst="rect">
            <a:avLst/>
          </a:prstGeom>
        </p:spPr>
      </p:pic>
      <p:sp>
        <p:nvSpPr>
          <p:cNvPr id="8" name="cauhoi"/>
          <p:cNvSpPr/>
          <p:nvPr/>
        </p:nvSpPr>
        <p:spPr>
          <a:xfrm>
            <a:off x="160020" y="3664131"/>
            <a:ext cx="8983980"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3: </a:t>
            </a:r>
            <a:r>
              <a:rPr lang="en-US" sz="2800" dirty="0" err="1">
                <a:solidFill>
                  <a:prstClr val="black"/>
                </a:solidFill>
                <a:latin typeface="Times New Roman" panose="02020603050405020304" pitchFamily="18" charset="0"/>
                <a:cs typeface="Times New Roman" panose="02020603050405020304" pitchFamily="18" charset="0"/>
              </a:rPr>
              <a:t>Hỗn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hỗn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9" name="1"/>
          <p:cNvSpPr/>
          <p:nvPr/>
        </p:nvSpPr>
        <p:spPr>
          <a:xfrm>
            <a:off x="83017"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A. </a:t>
            </a:r>
            <a:r>
              <a:rPr lang="en-US" sz="2800" dirty="0" err="1">
                <a:solidFill>
                  <a:prstClr val="white"/>
                </a:solidFill>
                <a:latin typeface="Times New Roman" panose="02020603050405020304" pitchFamily="18" charset="0"/>
                <a:cs typeface="Times New Roman" panose="02020603050405020304" pitchFamily="18" charset="0"/>
              </a:rPr>
              <a:t>Hỗ</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hợp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muối</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3"/>
          <p:cNvSpPr/>
          <p:nvPr/>
        </p:nvSpPr>
        <p:spPr>
          <a:xfrm>
            <a:off x="80009" y="5205387"/>
            <a:ext cx="4270229" cy="79536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C. </a:t>
            </a:r>
            <a:r>
              <a:rPr lang="en-US" sz="2800" dirty="0" err="1">
                <a:solidFill>
                  <a:prstClr val="white"/>
                </a:solidFill>
                <a:latin typeface="Times New Roman" panose="02020603050405020304" pitchFamily="18" charset="0"/>
                <a:cs typeface="Times New Roman" panose="02020603050405020304" pitchFamily="18" charset="0"/>
              </a:rPr>
              <a:t>Hỗn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hợp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bột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mì</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khuấy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đều</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2"/>
          <p:cNvSpPr/>
          <p:nvPr/>
        </p:nvSpPr>
        <p:spPr>
          <a:xfrm>
            <a:off x="4793761"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B. </a:t>
            </a:r>
            <a:r>
              <a:rPr lang="en-US" sz="2800" dirty="0" err="1">
                <a:solidFill>
                  <a:prstClr val="white"/>
                </a:solidFill>
                <a:latin typeface="Times New Roman" panose="02020603050405020304" pitchFamily="18" charset="0"/>
                <a:cs typeface="Times New Roman" panose="02020603050405020304" pitchFamily="18" charset="0"/>
              </a:rPr>
              <a:t>Hỗn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hợp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đường</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2" name="4"/>
          <p:cNvSpPr/>
          <p:nvPr/>
        </p:nvSpPr>
        <p:spPr>
          <a:xfrm>
            <a:off x="4793760" y="5205387"/>
            <a:ext cx="4270229" cy="79536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Hỗn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hợp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rượu</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1026" y="1104690"/>
            <a:ext cx="2167316" cy="1060796"/>
          </a:xfrm>
          <a:prstGeom prst="rect">
            <a:avLst/>
          </a:prstGeom>
        </p:spPr>
      </p:pic>
    </p:spTree>
    <p:extLst>
      <p:ext uri="{BB962C8B-B14F-4D97-AF65-F5344CB8AC3E}">
        <p14:creationId xmlns:p14="http://schemas.microsoft.com/office/powerpoint/2010/main" val="253517659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8758" y="1644233"/>
            <a:ext cx="946486" cy="1257409"/>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359" y="1429330"/>
            <a:ext cx="946486" cy="1472312"/>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7119" y="1759990"/>
            <a:ext cx="585267" cy="1060796"/>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0239" y="3442370"/>
            <a:ext cx="443522" cy="443522"/>
          </a:xfrm>
          <a:prstGeom prst="rect">
            <a:avLst/>
          </a:prstGeom>
        </p:spPr>
      </p:pic>
      <p:sp>
        <p:nvSpPr>
          <p:cNvPr id="8" name="cauhoi"/>
          <p:cNvSpPr/>
          <p:nvPr/>
        </p:nvSpPr>
        <p:spPr>
          <a:xfrm>
            <a:off x="80009" y="3647746"/>
            <a:ext cx="8983980"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khiết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9" name="1"/>
          <p:cNvSpPr/>
          <p:nvPr/>
        </p:nvSpPr>
        <p:spPr>
          <a:xfrm>
            <a:off x="80010"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A.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biển</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3"/>
          <p:cNvSpPr/>
          <p:nvPr/>
        </p:nvSpPr>
        <p:spPr>
          <a:xfrm>
            <a:off x="80009" y="5221772"/>
            <a:ext cx="4270229" cy="7789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C. </a:t>
            </a:r>
            <a:r>
              <a:rPr lang="en-US" sz="2800" dirty="0" err="1">
                <a:solidFill>
                  <a:prstClr val="white"/>
                </a:solidFill>
                <a:latin typeface="Times New Roman" panose="02020603050405020304" pitchFamily="18" charset="0"/>
                <a:cs typeface="Times New Roman" panose="02020603050405020304" pitchFamily="18" charset="0"/>
              </a:rPr>
              <a:t>Không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khí</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2"/>
          <p:cNvSpPr/>
          <p:nvPr/>
        </p:nvSpPr>
        <p:spPr>
          <a:xfrm>
            <a:off x="4572001" y="4490193"/>
            <a:ext cx="449199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B. Sodium chloride (</a:t>
            </a:r>
            <a:r>
              <a:rPr lang="en-US" sz="2800" dirty="0" err="1">
                <a:solidFill>
                  <a:prstClr val="white"/>
                </a:solidFill>
                <a:latin typeface="Times New Roman" panose="02020603050405020304" pitchFamily="18" charset="0"/>
                <a:cs typeface="Times New Roman" panose="02020603050405020304" pitchFamily="18" charset="0"/>
              </a:rPr>
              <a:t>Muối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ăn</a:t>
            </a:r>
            <a:r>
              <a:rPr lang="en-US" sz="2800" dirty="0">
                <a:solidFill>
                  <a:prstClr val="white"/>
                </a:solidFill>
                <a:latin typeface="Times New Roman" panose="02020603050405020304" pitchFamily="18" charset="0"/>
                <a:cs typeface="Times New Roman" panose="02020603050405020304" pitchFamily="18" charset="0"/>
              </a:rPr>
              <a:t>)</a:t>
            </a:r>
          </a:p>
        </p:txBody>
      </p:sp>
      <p:sp>
        <p:nvSpPr>
          <p:cNvPr id="12" name="4"/>
          <p:cNvSpPr/>
          <p:nvPr/>
        </p:nvSpPr>
        <p:spPr>
          <a:xfrm>
            <a:off x="4793760" y="5221771"/>
            <a:ext cx="4270229" cy="7789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Nước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khoáng</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4209" y="867146"/>
            <a:ext cx="2167316" cy="1060796"/>
          </a:xfrm>
          <a:prstGeom prst="rect">
            <a:avLst/>
          </a:prstGeom>
        </p:spPr>
      </p:pic>
    </p:spTree>
    <p:extLst>
      <p:ext uri="{BB962C8B-B14F-4D97-AF65-F5344CB8AC3E}">
        <p14:creationId xmlns:p14="http://schemas.microsoft.com/office/powerpoint/2010/main" val="348858879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164423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5244" y="1479336"/>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2610" y="1803485"/>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3442370"/>
            <a:ext cx="443522" cy="443522"/>
          </a:xfrm>
          <a:prstGeom prst="rect">
            <a:avLst/>
          </a:prstGeom>
        </p:spPr>
      </p:pic>
      <p:sp>
        <p:nvSpPr>
          <p:cNvPr id="8" name="cauhoi"/>
          <p:cNvSpPr/>
          <p:nvPr/>
        </p:nvSpPr>
        <p:spPr>
          <a:xfrm>
            <a:off x="80009" y="3647746"/>
            <a:ext cx="8983980"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5: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khoáng</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suốt</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màu</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lẫn</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tan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(calcium, sodium, bicarbonate, …).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Vậy</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nước</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khoáng</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26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9" name="1"/>
          <p:cNvSpPr/>
          <p:nvPr/>
        </p:nvSpPr>
        <p:spPr>
          <a:xfrm>
            <a:off x="80010" y="4490193"/>
            <a:ext cx="449199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A. </a:t>
            </a:r>
            <a:r>
              <a:rPr lang="en-US" sz="2800" dirty="0" err="1">
                <a:solidFill>
                  <a:prstClr val="white"/>
                </a:solidFill>
                <a:latin typeface="Times New Roman" panose="02020603050405020304" pitchFamily="18" charset="0"/>
                <a:cs typeface="Times New Roman" panose="02020603050405020304" pitchFamily="18" charset="0"/>
              </a:rPr>
              <a:t>Hỗn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hợp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không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đồng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nhất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3"/>
          <p:cNvSpPr/>
          <p:nvPr/>
        </p:nvSpPr>
        <p:spPr>
          <a:xfrm>
            <a:off x="80009" y="527069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C. </a:t>
            </a:r>
            <a:r>
              <a:rPr lang="en-US" sz="2800" dirty="0" err="1">
                <a:solidFill>
                  <a:prstClr val="white"/>
                </a:solidFill>
                <a:latin typeface="Times New Roman" panose="02020603050405020304" pitchFamily="18" charset="0"/>
                <a:cs typeface="Times New Roman" panose="02020603050405020304" pitchFamily="18" charset="0"/>
              </a:rPr>
              <a:t>Huyền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phù</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2"/>
          <p:cNvSpPr/>
          <p:nvPr/>
        </p:nvSpPr>
        <p:spPr>
          <a:xfrm>
            <a:off x="4793761" y="449019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B. </a:t>
            </a:r>
            <a:r>
              <a:rPr lang="en-US" sz="2800" dirty="0" err="1">
                <a:solidFill>
                  <a:prstClr val="white"/>
                </a:solidFill>
                <a:latin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tinh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khiết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2" name="4"/>
          <p:cNvSpPr/>
          <p:nvPr/>
        </p:nvSpPr>
        <p:spPr>
          <a:xfrm>
            <a:off x="4793760" y="5253580"/>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Hỗn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hợp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đồng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nhất</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9095" y="948938"/>
            <a:ext cx="2167316" cy="1060796"/>
          </a:xfrm>
          <a:prstGeom prst="rect">
            <a:avLst/>
          </a:prstGeom>
        </p:spPr>
      </p:pic>
    </p:spTree>
    <p:extLst>
      <p:ext uri="{BB962C8B-B14F-4D97-AF65-F5344CB8AC3E}">
        <p14:creationId xmlns:p14="http://schemas.microsoft.com/office/powerpoint/2010/main" val="455376174"/>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3"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5"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A5F88D8E-7345-C609-D7A9-2E3B6C1E298E}"/>
              </a:ext>
            </a:extLst>
          </p:cNvPr>
          <p:cNvGraphicFramePr>
            <a:graphicFrameLocks noGrp="1"/>
          </p:cNvGraphicFramePr>
          <p:nvPr>
            <p:extLst>
              <p:ext uri="{D42A27DB-BD31-4B8C-83A1-F6EECF244321}">
                <p14:modId xmlns:p14="http://schemas.microsoft.com/office/powerpoint/2010/main" val="2570653427"/>
              </p:ext>
            </p:extLst>
          </p:nvPr>
        </p:nvGraphicFramePr>
        <p:xfrm>
          <a:off x="533400" y="3124200"/>
          <a:ext cx="7391400" cy="3539618"/>
        </p:xfrm>
        <a:graphic>
          <a:graphicData uri="http://schemas.openxmlformats.org/drawingml/2006/table">
            <a:tbl>
              <a:tblPr firstRow="1" firstCol="1" bandRow="1">
                <a:tableStyleId>{5C22544A-7EE6-4342-B048-85BDC9FD1C3A}</a:tableStyleId>
              </a:tblPr>
              <a:tblGrid>
                <a:gridCol w="6511582">
                  <a:extLst>
                    <a:ext uri="{9D8B030D-6E8A-4147-A177-3AD203B41FA5}">
                      <a16:colId xmlns:a16="http://schemas.microsoft.com/office/drawing/2014/main" val="2853925183"/>
                    </a:ext>
                  </a:extLst>
                </a:gridCol>
                <a:gridCol w="879818">
                  <a:extLst>
                    <a:ext uri="{9D8B030D-6E8A-4147-A177-3AD203B41FA5}">
                      <a16:colId xmlns:a16="http://schemas.microsoft.com/office/drawing/2014/main" val="2554853467"/>
                    </a:ext>
                  </a:extLst>
                </a:gridCol>
              </a:tblGrid>
              <a:tr h="0">
                <a:tc>
                  <a:txBody>
                    <a:bodyPr/>
                    <a:lstStyle/>
                    <a:p>
                      <a:pPr marR="30480" algn="just">
                        <a:lnSpc>
                          <a:spcPct val="130000"/>
                        </a:lnSpc>
                        <a:spcBef>
                          <a:spcPts val="200"/>
                        </a:spcBef>
                        <a:spcAft>
                          <a:spcPts val="200"/>
                        </a:spcAft>
                      </a:pPr>
                      <a:r>
                        <a:rPr lang="vi-VN" sz="2400">
                          <a:solidFill>
                            <a:srgbClr val="0000FF"/>
                          </a:solidFill>
                          <a:effectLst/>
                        </a:rPr>
                        <a:t>a) Nước giếng khoan là chất tinh khiết.</a:t>
                      </a:r>
                      <a:endParaRPr lang="en-US" sz="240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30480" algn="just">
                        <a:lnSpc>
                          <a:spcPct val="130000"/>
                        </a:lnSpc>
                        <a:spcBef>
                          <a:spcPts val="200"/>
                        </a:spcBef>
                        <a:spcAft>
                          <a:spcPts val="200"/>
                        </a:spcAft>
                      </a:pPr>
                      <a:endParaRPr lang="en-US" sz="2400" dirty="0">
                        <a:solidFill>
                          <a:srgbClr val="0000FF"/>
                        </a:solidFill>
                        <a:effectLst/>
                      </a:endParaRPr>
                    </a:p>
                    <a:p>
                      <a:r>
                        <a:rPr lang="vi-VN" sz="2400" dirty="0">
                          <a:solidFill>
                            <a:srgbClr val="0000FF"/>
                          </a:solidFill>
                          <a:effectLst/>
                        </a:rPr>
                        <a:t> </a:t>
                      </a:r>
                      <a:endParaRPr lang="en-US" sz="24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434844"/>
                  </a:ext>
                </a:extLst>
              </a:tr>
              <a:tr h="0">
                <a:tc>
                  <a:txBody>
                    <a:bodyPr/>
                    <a:lstStyle/>
                    <a:p>
                      <a:pPr marL="30480" marR="30480" algn="just">
                        <a:lnSpc>
                          <a:spcPct val="130000"/>
                        </a:lnSpc>
                        <a:spcBef>
                          <a:spcPts val="200"/>
                        </a:spcBef>
                        <a:spcAft>
                          <a:spcPts val="200"/>
                        </a:spcAft>
                      </a:pPr>
                      <a:r>
                        <a:rPr lang="vi-VN" sz="2400" dirty="0">
                          <a:solidFill>
                            <a:srgbClr val="0000FF"/>
                          </a:solidFill>
                          <a:effectLst/>
                        </a:rPr>
                        <a:t>b) Lớp cát mịn có tác dụng giữ các hạt đất, cát ở lại. </a:t>
                      </a:r>
                      <a:endParaRPr lang="en-US" sz="24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30480" algn="just">
                        <a:lnSpc>
                          <a:spcPct val="130000"/>
                        </a:lnSpc>
                        <a:spcBef>
                          <a:spcPts val="200"/>
                        </a:spcBef>
                        <a:spcAft>
                          <a:spcPts val="200"/>
                        </a:spcAft>
                      </a:pPr>
                      <a:endParaRPr lang="en-US" sz="2400">
                        <a:solidFill>
                          <a:srgbClr val="0000FF"/>
                        </a:solidFill>
                        <a:effectLst/>
                      </a:endParaRPr>
                    </a:p>
                    <a:p>
                      <a:r>
                        <a:rPr lang="vi-VN" sz="2400">
                          <a:solidFill>
                            <a:srgbClr val="0000FF"/>
                          </a:solidFill>
                          <a:effectLst/>
                        </a:rPr>
                        <a:t> </a:t>
                      </a:r>
                      <a:endParaRPr lang="en-US" sz="240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336201"/>
                  </a:ext>
                </a:extLst>
              </a:tr>
              <a:tr h="0">
                <a:tc>
                  <a:txBody>
                    <a:bodyPr/>
                    <a:lstStyle/>
                    <a:p>
                      <a:pPr marR="30480" algn="just">
                        <a:lnSpc>
                          <a:spcPct val="130000"/>
                        </a:lnSpc>
                        <a:spcBef>
                          <a:spcPts val="200"/>
                        </a:spcBef>
                        <a:spcAft>
                          <a:spcPts val="200"/>
                        </a:spcAft>
                      </a:pPr>
                      <a:r>
                        <a:rPr lang="vi-VN" sz="2400" dirty="0">
                          <a:solidFill>
                            <a:srgbClr val="0000FF"/>
                          </a:solidFill>
                          <a:effectLst/>
                        </a:rPr>
                        <a:t>c) Lớp sỏi làm cho nước có vị ngọt.</a:t>
                      </a:r>
                      <a:endParaRPr lang="en-US" sz="24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30480" algn="just">
                        <a:lnSpc>
                          <a:spcPct val="130000"/>
                        </a:lnSpc>
                        <a:spcBef>
                          <a:spcPts val="200"/>
                        </a:spcBef>
                        <a:spcAft>
                          <a:spcPts val="200"/>
                        </a:spcAft>
                      </a:pPr>
                      <a:endParaRPr lang="en-US" sz="2400">
                        <a:solidFill>
                          <a:srgbClr val="0000FF"/>
                        </a:solidFill>
                        <a:effectLst/>
                      </a:endParaRPr>
                    </a:p>
                    <a:p>
                      <a:r>
                        <a:rPr lang="vi-VN" sz="2400">
                          <a:solidFill>
                            <a:srgbClr val="0000FF"/>
                          </a:solidFill>
                          <a:effectLst/>
                        </a:rPr>
                        <a:t> </a:t>
                      </a:r>
                      <a:endParaRPr lang="en-US" sz="240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937984"/>
                  </a:ext>
                </a:extLst>
              </a:tr>
              <a:tr h="0">
                <a:tc>
                  <a:txBody>
                    <a:bodyPr/>
                    <a:lstStyle/>
                    <a:p>
                      <a:pPr marR="30480" algn="just">
                        <a:lnSpc>
                          <a:spcPct val="130000"/>
                        </a:lnSpc>
                        <a:spcBef>
                          <a:spcPts val="200"/>
                        </a:spcBef>
                        <a:spcAft>
                          <a:spcPts val="200"/>
                        </a:spcAft>
                      </a:pPr>
                      <a:r>
                        <a:rPr lang="vi-VN" sz="2400" dirty="0">
                          <a:solidFill>
                            <a:srgbClr val="0000FF"/>
                          </a:solidFill>
                          <a:effectLst/>
                        </a:rPr>
                        <a:t>d) Lớp than củi có tác dụng hút các chất hữu cơ, vi khuẩn</a:t>
                      </a:r>
                      <a:endParaRPr lang="en-US" sz="24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30480" algn="just">
                        <a:lnSpc>
                          <a:spcPct val="130000"/>
                        </a:lnSpc>
                        <a:spcBef>
                          <a:spcPts val="200"/>
                        </a:spcBef>
                        <a:spcAft>
                          <a:spcPts val="200"/>
                        </a:spcAft>
                      </a:pPr>
                      <a:endParaRPr lang="en-US" sz="2400" dirty="0">
                        <a:solidFill>
                          <a:srgbClr val="0000FF"/>
                        </a:solidFill>
                        <a:effectLst/>
                      </a:endParaRPr>
                    </a:p>
                    <a:p>
                      <a:r>
                        <a:rPr lang="vi-VN" sz="2400" dirty="0">
                          <a:solidFill>
                            <a:srgbClr val="0000FF"/>
                          </a:solidFill>
                          <a:effectLst/>
                        </a:rPr>
                        <a:t> </a:t>
                      </a:r>
                      <a:endParaRPr lang="en-US" sz="2400" dirty="0">
                        <a:solidFill>
                          <a:srgbClr val="0000FF"/>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3765772"/>
                  </a:ext>
                </a:extLst>
              </a:tr>
            </a:tbl>
          </a:graphicData>
        </a:graphic>
      </p:graphicFrame>
      <p:sp>
        <p:nvSpPr>
          <p:cNvPr id="7" name="Rectangle 5">
            <a:extLst>
              <a:ext uri="{FF2B5EF4-FFF2-40B4-BE49-F238E27FC236}">
                <a16:creationId xmlns:a16="http://schemas.microsoft.com/office/drawing/2014/main" id="{7B5456E3-6C68-4AA1-A5CD-016128DCCA2E}"/>
              </a:ext>
            </a:extLst>
          </p:cNvPr>
          <p:cNvSpPr>
            <a:spLocks noChangeArrowheads="1"/>
          </p:cNvSpPr>
          <p:nvPr/>
        </p:nvSpPr>
        <p:spPr bwMode="auto">
          <a:xfrm>
            <a:off x="214563" y="42946"/>
            <a:ext cx="8763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40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kumimoji="0" lang="en-US" altLang="en-US" sz="40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mj-lt"/>
                <a:ea typeface="Times New Roman" panose="02020603050405020304" pitchFamily="18" charset="0"/>
              </a:rPr>
              <a:t>Nước giếng khoan thường lẫn nhiều tạp chất. Để tách bỏ tạp chất, người dân cho nước giếng khoan vào bể lọc, đáy bể lót các lớp cát mịn, sỏi và than củi. Nước chảy qua các lớp này sẽ trong hơn. </a:t>
            </a:r>
            <a:endParaRPr kumimoji="0" lang="en-US" altLang="en-US" sz="2800" b="1" i="0" u="none" strike="noStrike" cap="none" normalizeH="0" baseline="0" dirty="0">
              <a:ln>
                <a:noFill/>
              </a:ln>
              <a:solidFill>
                <a:schemeClr val="tx1"/>
              </a:solidFill>
              <a:effectLst/>
              <a:latin typeface="+mj-lt"/>
            </a:endParaRPr>
          </a:p>
        </p:txBody>
      </p:sp>
      <p:sp>
        <p:nvSpPr>
          <p:cNvPr id="8" name="Rectangle 5">
            <a:extLst>
              <a:ext uri="{FF2B5EF4-FFF2-40B4-BE49-F238E27FC236}">
                <a16:creationId xmlns:a16="http://schemas.microsoft.com/office/drawing/2014/main" id="{01D3615C-1C49-34F5-173F-C941741F5C11}"/>
              </a:ext>
            </a:extLst>
          </p:cNvPr>
          <p:cNvSpPr>
            <a:spLocks noChangeArrowheads="1"/>
          </p:cNvSpPr>
          <p:nvPr/>
        </p:nvSpPr>
        <p:spPr bwMode="auto">
          <a:xfrm>
            <a:off x="190500" y="2400045"/>
            <a:ext cx="876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1" u="none" strike="noStrike" cap="none" normalizeH="0" baseline="0" dirty="0">
                <a:ln>
                  <a:noFill/>
                </a:ln>
                <a:solidFill>
                  <a:srgbClr val="0000FF"/>
                </a:solidFill>
                <a:effectLst/>
                <a:latin typeface="+mj-lt"/>
                <a:ea typeface="Times New Roman" panose="02020603050405020304" pitchFamily="18" charset="0"/>
              </a:rPr>
              <a:t>Hãy cho biết những khẳng định sau đây là đúng hay sai? </a:t>
            </a:r>
            <a:endParaRPr kumimoji="0" lang="vi-VN" altLang="en-US" sz="2800" b="1" i="0" u="none" strike="noStrike" cap="none" normalizeH="0" baseline="0" dirty="0">
              <a:ln>
                <a:noFill/>
              </a:ln>
              <a:solidFill>
                <a:srgbClr val="0000FF"/>
              </a:solidFill>
              <a:effectLst/>
              <a:latin typeface="+mj-lt"/>
            </a:endParaRPr>
          </a:p>
        </p:txBody>
      </p:sp>
      <p:sp>
        <p:nvSpPr>
          <p:cNvPr id="9" name="Text Box 2">
            <a:extLst>
              <a:ext uri="{FF2B5EF4-FFF2-40B4-BE49-F238E27FC236}">
                <a16:creationId xmlns:a16="http://schemas.microsoft.com/office/drawing/2014/main" id="{76032EBB-6225-41B2-3713-311C1B9A86B7}"/>
              </a:ext>
            </a:extLst>
          </p:cNvPr>
          <p:cNvSpPr txBox="1">
            <a:spLocks noChangeArrowheads="1"/>
          </p:cNvSpPr>
          <p:nvPr/>
        </p:nvSpPr>
        <p:spPr bwMode="auto">
          <a:xfrm>
            <a:off x="7119938" y="3234236"/>
            <a:ext cx="804862" cy="64293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vi-VN" sz="2400" b="1" dirty="0">
                <a:solidFill>
                  <a:srgbClr val="FF0000"/>
                </a:solidFill>
                <a:effectLst/>
                <a:latin typeface="Times New Roman" panose="02020603050405020304" pitchFamily="18" charset="0"/>
                <a:ea typeface="Times New Roman" panose="02020603050405020304" pitchFamily="18" charset="0"/>
              </a:rPr>
              <a:t>Đ </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10" name="Text Box 2">
            <a:extLst>
              <a:ext uri="{FF2B5EF4-FFF2-40B4-BE49-F238E27FC236}">
                <a16:creationId xmlns:a16="http://schemas.microsoft.com/office/drawing/2014/main" id="{E4A85985-BB49-241E-9AB0-6D8DFD649203}"/>
              </a:ext>
            </a:extLst>
          </p:cNvPr>
          <p:cNvSpPr txBox="1">
            <a:spLocks noChangeArrowheads="1"/>
          </p:cNvSpPr>
          <p:nvPr/>
        </p:nvSpPr>
        <p:spPr bwMode="auto">
          <a:xfrm flipH="1">
            <a:off x="7160419" y="4145893"/>
            <a:ext cx="723900" cy="64293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vi-VN" sz="2400" b="1" dirty="0">
                <a:solidFill>
                  <a:srgbClr val="FF0000"/>
                </a:solidFill>
                <a:effectLst/>
                <a:latin typeface="Times New Roman" panose="02020603050405020304" pitchFamily="18" charset="0"/>
                <a:ea typeface="Times New Roman" panose="02020603050405020304" pitchFamily="18" charset="0"/>
              </a:rPr>
              <a:t>Đ </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11" name="Text Box 2">
            <a:extLst>
              <a:ext uri="{FF2B5EF4-FFF2-40B4-BE49-F238E27FC236}">
                <a16:creationId xmlns:a16="http://schemas.microsoft.com/office/drawing/2014/main" id="{17036840-779D-E214-04DA-136BBB7992D9}"/>
              </a:ext>
            </a:extLst>
          </p:cNvPr>
          <p:cNvSpPr txBox="1">
            <a:spLocks noChangeArrowheads="1"/>
          </p:cNvSpPr>
          <p:nvPr/>
        </p:nvSpPr>
        <p:spPr bwMode="auto">
          <a:xfrm>
            <a:off x="7119938" y="5868653"/>
            <a:ext cx="804862" cy="64293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vi-VN" sz="2400" b="1" dirty="0">
                <a:solidFill>
                  <a:srgbClr val="FF0000"/>
                </a:solidFill>
                <a:effectLst/>
                <a:latin typeface="Times New Roman" panose="02020603050405020304" pitchFamily="18" charset="0"/>
                <a:ea typeface="Times New Roman" panose="02020603050405020304" pitchFamily="18" charset="0"/>
              </a:rPr>
              <a:t>Đ </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12" name="Text Box 2">
            <a:extLst>
              <a:ext uri="{FF2B5EF4-FFF2-40B4-BE49-F238E27FC236}">
                <a16:creationId xmlns:a16="http://schemas.microsoft.com/office/drawing/2014/main" id="{EB44346D-30EB-9CEC-8A5D-22D903001EDB}"/>
              </a:ext>
            </a:extLst>
          </p:cNvPr>
          <p:cNvSpPr txBox="1">
            <a:spLocks noChangeArrowheads="1"/>
          </p:cNvSpPr>
          <p:nvPr/>
        </p:nvSpPr>
        <p:spPr bwMode="auto">
          <a:xfrm>
            <a:off x="7107531" y="5041508"/>
            <a:ext cx="804862" cy="64293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r>
              <a:rPr lang="vi-VN" sz="2400" b="1" dirty="0">
                <a:solidFill>
                  <a:srgbClr val="FF0000"/>
                </a:solidFill>
                <a:effectLst/>
                <a:latin typeface="Times New Roman" panose="02020603050405020304" pitchFamily="18" charset="0"/>
                <a:ea typeface="Times New Roman" panose="02020603050405020304" pitchFamily="18" charset="0"/>
              </a:rPr>
              <a:t>S </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1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04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a:extLst>
              <a:ext uri="{FF2B5EF4-FFF2-40B4-BE49-F238E27FC236}">
                <a16:creationId xmlns:a16="http://schemas.microsoft.com/office/drawing/2014/main" id="{165850A8-07C5-482C-89D6-BD4E555F7944}"/>
              </a:ext>
            </a:extLst>
          </p:cNvPr>
          <p:cNvSpPr>
            <a:spLocks noChangeArrowheads="1" noChangeShapeType="1" noTextEdit="1"/>
          </p:cNvSpPr>
          <p:nvPr/>
        </p:nvSpPr>
        <p:spPr bwMode="auto">
          <a:xfrm>
            <a:off x="2085974" y="152400"/>
            <a:ext cx="5153025" cy="1097028"/>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FF00FF"/>
                </a:solidFill>
                <a:effectLst>
                  <a:outerShdw dist="107763" dir="18900000" algn="ctr" rotWithShape="0">
                    <a:schemeClr val="folHlink">
                      <a:alpha val="50000"/>
                    </a:schemeClr>
                  </a:outerShdw>
                </a:effectLst>
                <a:latin typeface="Times New Roman" panose="02020603050405020304" pitchFamily="18" charset="0"/>
                <a:cs typeface="Times New Roman" panose="02020603050405020304" pitchFamily="18" charset="0"/>
              </a:rPr>
              <a:t>BỨC HÌNH BÍ ẨN</a:t>
            </a:r>
          </a:p>
        </p:txBody>
      </p:sp>
      <p:sp>
        <p:nvSpPr>
          <p:cNvPr id="3075" name="Text Box 3">
            <a:extLst>
              <a:ext uri="{FF2B5EF4-FFF2-40B4-BE49-F238E27FC236}">
                <a16:creationId xmlns:a16="http://schemas.microsoft.com/office/drawing/2014/main" id="{40F1AB68-2189-409C-8D7B-3373F355FF40}"/>
              </a:ext>
            </a:extLst>
          </p:cNvPr>
          <p:cNvSpPr txBox="1">
            <a:spLocks noChangeArrowheads="1"/>
          </p:cNvSpPr>
          <p:nvPr/>
        </p:nvSpPr>
        <p:spPr bwMode="auto">
          <a:xfrm>
            <a:off x="228600" y="1428750"/>
            <a:ext cx="8610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a:t>- Có 4 ô, mỗi ô số là một câu hỏi. Trả lời đúng sẽ mở được một phần hình nền.</a:t>
            </a:r>
          </a:p>
          <a:p>
            <a:pPr eaLnBrk="1" hangingPunct="1">
              <a:spcBef>
                <a:spcPct val="50000"/>
              </a:spcBef>
            </a:pPr>
            <a:r>
              <a:rPr lang="en-US" altLang="en-US" sz="2400" b="1" i="1"/>
              <a:t>- Đoán đúng ý nghĩa của hình nền khi: </a:t>
            </a:r>
          </a:p>
          <a:p>
            <a:pPr eaLnBrk="1" hangingPunct="1">
              <a:spcBef>
                <a:spcPct val="50000"/>
              </a:spcBef>
            </a:pPr>
            <a:r>
              <a:rPr lang="en-US" altLang="en-US" sz="2400" b="1" i="1">
                <a:solidFill>
                  <a:srgbClr val="FF3300"/>
                </a:solidFill>
              </a:rPr>
              <a:t>                             </a:t>
            </a:r>
            <a:r>
              <a:rPr lang="en-US" altLang="en-US" sz="2400" b="1" i="1"/>
              <a:t>Mở được 1 ô:</a:t>
            </a:r>
            <a:r>
              <a:rPr lang="en-US" altLang="en-US" sz="2400" b="1" i="1">
                <a:solidFill>
                  <a:srgbClr val="FF3300"/>
                </a:solidFill>
              </a:rPr>
              <a:t> đạt 10 điểm</a:t>
            </a:r>
          </a:p>
          <a:p>
            <a:pPr eaLnBrk="1" hangingPunct="1">
              <a:spcBef>
                <a:spcPct val="50000"/>
              </a:spcBef>
            </a:pPr>
            <a:r>
              <a:rPr lang="en-US" altLang="en-US" sz="2400" b="1" i="1">
                <a:solidFill>
                  <a:srgbClr val="FF3300"/>
                </a:solidFill>
              </a:rPr>
              <a:t>                             </a:t>
            </a:r>
            <a:r>
              <a:rPr lang="en-US" altLang="en-US" sz="2400" b="1" i="1"/>
              <a:t>Mở 2 ô:</a:t>
            </a:r>
            <a:r>
              <a:rPr lang="en-US" altLang="en-US" sz="2400" b="1" i="1">
                <a:solidFill>
                  <a:srgbClr val="FF3300"/>
                </a:solidFill>
              </a:rPr>
              <a:t> đạt 9 điểm</a:t>
            </a:r>
          </a:p>
          <a:p>
            <a:pPr eaLnBrk="1" hangingPunct="1">
              <a:spcBef>
                <a:spcPct val="50000"/>
              </a:spcBef>
            </a:pPr>
            <a:r>
              <a:rPr lang="en-US" altLang="en-US" sz="2400" b="1" i="1"/>
              <a:t>                             Mở 3 ô:</a:t>
            </a:r>
            <a:r>
              <a:rPr lang="en-US" altLang="en-US" sz="2400" b="1" i="1">
                <a:solidFill>
                  <a:srgbClr val="FF3300"/>
                </a:solidFill>
              </a:rPr>
              <a:t>  đạt 8 điểm.</a:t>
            </a:r>
          </a:p>
          <a:p>
            <a:pPr eaLnBrk="1" hangingPunct="1">
              <a:spcBef>
                <a:spcPct val="50000"/>
              </a:spcBef>
            </a:pPr>
            <a:r>
              <a:rPr lang="en-US" altLang="en-US" sz="2400" b="1" i="1"/>
              <a:t>- Trả lời đúng câu hỏi nhưng đoán không đúng ý nghĩa của hình nền được 8 điểm.</a:t>
            </a:r>
            <a:endParaRPr lang="en-US" altLang="en-US" sz="2400"/>
          </a:p>
        </p:txBody>
      </p:sp>
      <p:sp>
        <p:nvSpPr>
          <p:cNvPr id="3076" name="Rectangle 4">
            <a:extLst>
              <a:ext uri="{FF2B5EF4-FFF2-40B4-BE49-F238E27FC236}">
                <a16:creationId xmlns:a16="http://schemas.microsoft.com/office/drawing/2014/main" id="{FF857037-F6B8-473D-9E4E-396A545658E2}"/>
              </a:ext>
            </a:extLst>
          </p:cNvPr>
          <p:cNvSpPr>
            <a:spLocks noChangeArrowheads="1"/>
          </p:cNvSpPr>
          <p:nvPr/>
        </p:nvSpPr>
        <p:spPr bwMode="auto">
          <a:xfrm>
            <a:off x="2458692" y="5578390"/>
            <a:ext cx="923925" cy="817959"/>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1</a:t>
            </a:r>
          </a:p>
        </p:txBody>
      </p:sp>
      <p:sp>
        <p:nvSpPr>
          <p:cNvPr id="3077" name="Rectangle 5">
            <a:extLst>
              <a:ext uri="{FF2B5EF4-FFF2-40B4-BE49-F238E27FC236}">
                <a16:creationId xmlns:a16="http://schemas.microsoft.com/office/drawing/2014/main" id="{4CD5A187-195D-415F-AD1A-841F1C5FB669}"/>
              </a:ext>
            </a:extLst>
          </p:cNvPr>
          <p:cNvSpPr>
            <a:spLocks noChangeArrowheads="1"/>
          </p:cNvSpPr>
          <p:nvPr/>
        </p:nvSpPr>
        <p:spPr bwMode="auto">
          <a:xfrm>
            <a:off x="3400424" y="5589518"/>
            <a:ext cx="1000125" cy="817959"/>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2</a:t>
            </a:r>
          </a:p>
        </p:txBody>
      </p:sp>
      <p:sp>
        <p:nvSpPr>
          <p:cNvPr id="3078" name="Rectangle 6">
            <a:extLst>
              <a:ext uri="{FF2B5EF4-FFF2-40B4-BE49-F238E27FC236}">
                <a16:creationId xmlns:a16="http://schemas.microsoft.com/office/drawing/2014/main" id="{98924533-FE9B-486C-B6AF-9581D546A35C}"/>
              </a:ext>
            </a:extLst>
          </p:cNvPr>
          <p:cNvSpPr>
            <a:spLocks noChangeArrowheads="1"/>
          </p:cNvSpPr>
          <p:nvPr/>
        </p:nvSpPr>
        <p:spPr bwMode="auto">
          <a:xfrm>
            <a:off x="4400550" y="5597491"/>
            <a:ext cx="971550" cy="800100"/>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3</a:t>
            </a:r>
          </a:p>
        </p:txBody>
      </p:sp>
      <p:sp>
        <p:nvSpPr>
          <p:cNvPr id="3079" name="Rectangle 7">
            <a:extLst>
              <a:ext uri="{FF2B5EF4-FFF2-40B4-BE49-F238E27FC236}">
                <a16:creationId xmlns:a16="http://schemas.microsoft.com/office/drawing/2014/main" id="{A6508957-4FDC-4D29-945F-0492B2DC5772}"/>
              </a:ext>
            </a:extLst>
          </p:cNvPr>
          <p:cNvSpPr>
            <a:spLocks noChangeArrowheads="1"/>
          </p:cNvSpPr>
          <p:nvPr/>
        </p:nvSpPr>
        <p:spPr bwMode="auto">
          <a:xfrm>
            <a:off x="5372100" y="5600700"/>
            <a:ext cx="971550" cy="800100"/>
          </a:xfrm>
          <a:prstGeom prst="rect">
            <a:avLst/>
          </a:prstGeom>
          <a:gradFill rotWithShape="1">
            <a:gsLst>
              <a:gs pos="0">
                <a:schemeClr val="bg1"/>
              </a:gs>
              <a:gs pos="100000">
                <a:schemeClr val="accent1"/>
              </a:gs>
            </a:gsLst>
            <a:path path="shape">
              <a:fillToRect l="50000" t="50000" r="50000" b="50000"/>
            </a:path>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t>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82B80D8-E2F5-7482-785A-351874CC4D74}"/>
              </a:ext>
            </a:extLst>
          </p:cNvPr>
          <p:cNvPicPr>
            <a:picLocks noChangeAspect="1"/>
          </p:cNvPicPr>
          <p:nvPr/>
        </p:nvPicPr>
        <p:blipFill>
          <a:blip r:embed="rId2"/>
          <a:stretch>
            <a:fillRect/>
          </a:stretch>
        </p:blipFill>
        <p:spPr>
          <a:xfrm>
            <a:off x="1487626" y="1219200"/>
            <a:ext cx="6597804" cy="4390428"/>
          </a:xfrm>
          <a:prstGeom prst="rect">
            <a:avLst/>
          </a:prstGeom>
        </p:spPr>
      </p:pic>
      <p:sp>
        <p:nvSpPr>
          <p:cNvPr id="4" name="Rectangle 3"/>
          <p:cNvSpPr/>
          <p:nvPr/>
        </p:nvSpPr>
        <p:spPr>
          <a:xfrm>
            <a:off x="1447905" y="593885"/>
            <a:ext cx="3505095" cy="3275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5" name="Rectangle 4"/>
          <p:cNvSpPr/>
          <p:nvPr/>
        </p:nvSpPr>
        <p:spPr>
          <a:xfrm>
            <a:off x="4953000" y="573841"/>
            <a:ext cx="3123698" cy="3296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6" name="Rectangle 5"/>
          <p:cNvSpPr/>
          <p:nvPr/>
        </p:nvSpPr>
        <p:spPr>
          <a:xfrm>
            <a:off x="1462619" y="3893588"/>
            <a:ext cx="3520861" cy="3014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7" name="Rectangle 6"/>
          <p:cNvSpPr/>
          <p:nvPr/>
        </p:nvSpPr>
        <p:spPr>
          <a:xfrm>
            <a:off x="4965217" y="3888784"/>
            <a:ext cx="3111481" cy="3014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16" name="Rectangle 15">
            <a:hlinkClick r:id="rId3" action="ppaction://hlinksldjump"/>
          </p:cNvPr>
          <p:cNvSpPr/>
          <p:nvPr/>
        </p:nvSpPr>
        <p:spPr>
          <a:xfrm>
            <a:off x="1" y="533400"/>
            <a:ext cx="1179362" cy="10263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7" name="Rectangle 16">
            <a:hlinkClick r:id="rId4" action="ppaction://hlinksldjump"/>
          </p:cNvPr>
          <p:cNvSpPr/>
          <p:nvPr/>
        </p:nvSpPr>
        <p:spPr>
          <a:xfrm>
            <a:off x="0" y="1502914"/>
            <a:ext cx="1179363" cy="106721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8" name="Rectangle 17">
            <a:hlinkClick r:id="rId5" action="ppaction://hlinksldjump"/>
          </p:cNvPr>
          <p:cNvSpPr/>
          <p:nvPr/>
        </p:nvSpPr>
        <p:spPr>
          <a:xfrm>
            <a:off x="-6930" y="2514183"/>
            <a:ext cx="1174097" cy="106721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endParaRPr lang="en-US" sz="2400" dirty="0"/>
          </a:p>
        </p:txBody>
      </p:sp>
      <p:sp>
        <p:nvSpPr>
          <p:cNvPr id="19" name="Rectangle 18">
            <a:hlinkClick r:id="rId6" action="ppaction://hlinksldjump"/>
          </p:cNvPr>
          <p:cNvSpPr/>
          <p:nvPr/>
        </p:nvSpPr>
        <p:spPr>
          <a:xfrm>
            <a:off x="-12196" y="3550509"/>
            <a:ext cx="1179363" cy="105700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 name="TextBox 1">
            <a:hlinkClick r:id="rId7" action="ppaction://hlinksldjump"/>
          </p:cNvPr>
          <p:cNvSpPr txBox="1"/>
          <p:nvPr/>
        </p:nvSpPr>
        <p:spPr>
          <a:xfrm>
            <a:off x="2055567" y="-15240"/>
            <a:ext cx="4572006" cy="523220"/>
          </a:xfrm>
          <a:prstGeom prst="rect">
            <a:avLst/>
          </a:prstGeom>
          <a:noFill/>
        </p:spPr>
        <p:txBody>
          <a:bodyPr wrap="square" rtlCol="0">
            <a:spAutoFit/>
          </a:bodyPr>
          <a:lstStyle/>
          <a:p>
            <a:r>
              <a:rPr lang="en-US" sz="2800" b="1" dirty="0">
                <a:solidFill>
                  <a:srgbClr val="FF0000"/>
                </a:solidFill>
              </a:rPr>
              <a:t>TRÒ CHƠI: BỨC HÌNH BÍ ẨN</a:t>
            </a:r>
          </a:p>
        </p:txBody>
      </p:sp>
      <p:sp>
        <p:nvSpPr>
          <p:cNvPr id="9" name="Action Button: Beginning 4">
            <a:hlinkClick r:id="rId8" action="ppaction://hlinksldjump"/>
            <a:extLst>
              <a:ext uri="{FF2B5EF4-FFF2-40B4-BE49-F238E27FC236}">
                <a16:creationId xmlns:a16="http://schemas.microsoft.com/office/drawing/2014/main" id="{43FE600C-5A64-7542-5D4B-D8F3D3B45D29}"/>
              </a:ext>
            </a:extLst>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285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grpId="0" nodeType="clickEffect">
                                  <p:stCondLst>
                                    <p:cond delay="0"/>
                                  </p:stCondLst>
                                  <p:childTnLst>
                                    <p:animEffect transition="out" filter="wheel(1)">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4"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7FFE786-50D5-CD01-5F33-06B692CA9ADA}"/>
              </a:ext>
            </a:extLst>
          </p:cNvPr>
          <p:cNvSpPr txBox="1"/>
          <p:nvPr/>
        </p:nvSpPr>
        <p:spPr>
          <a:xfrm>
            <a:off x="381000" y="2553896"/>
            <a:ext cx="9144000" cy="615553"/>
          </a:xfrm>
          <a:prstGeom prst="rect">
            <a:avLst/>
          </a:prstGeom>
          <a:noFill/>
        </p:spPr>
        <p:txBody>
          <a:bodyPr wrap="square" rtlCol="0">
            <a:spAutoFit/>
          </a:bodyPr>
          <a:lstStyle/>
          <a:p>
            <a:r>
              <a:rPr lang="en-US" sz="3400" b="1" dirty="0" err="1">
                <a:solidFill>
                  <a:srgbClr val="7030A0"/>
                </a:solidFill>
                <a:effectLst/>
                <a:latin typeface="Times New Roman" panose="02020603050405020304" pitchFamily="18" charset="0"/>
                <a:cs typeface="Times New Roman" panose="02020603050405020304" pitchFamily="18" charset="0"/>
              </a:rPr>
              <a:t>Câu</a:t>
            </a:r>
            <a:r>
              <a:rPr lang="en-US" sz="3400" b="1" dirty="0">
                <a:solidFill>
                  <a:srgbClr val="7030A0"/>
                </a:solidFill>
                <a:effectLst/>
                <a:latin typeface="Times New Roman" panose="02020603050405020304" pitchFamily="18" charset="0"/>
                <a:cs typeface="Times New Roman" panose="02020603050405020304" pitchFamily="18" charset="0"/>
              </a:rPr>
              <a:t> 1. </a:t>
            </a:r>
            <a:r>
              <a:rPr lang="en-US" sz="3400" b="1" dirty="0" err="1">
                <a:solidFill>
                  <a:srgbClr val="7030A0"/>
                </a:solidFill>
                <a:effectLst/>
                <a:latin typeface="Times New Roman" panose="02020603050405020304" pitchFamily="18" charset="0"/>
                <a:cs typeface="Times New Roman" panose="02020603050405020304" pitchFamily="18" charset="0"/>
              </a:rPr>
              <a:t>Loại</a:t>
            </a:r>
            <a:r>
              <a:rPr lang="en-US" sz="3400" b="1" dirty="0">
                <a:solidFill>
                  <a:srgbClr val="7030A0"/>
                </a:solidFill>
                <a:effectLst/>
                <a:latin typeface="Times New Roman" panose="02020603050405020304" pitchFamily="18" charset="0"/>
                <a:cs typeface="Times New Roman" panose="02020603050405020304" pitchFamily="18" charset="0"/>
              </a:rPr>
              <a:t> </a:t>
            </a:r>
            <a:r>
              <a:rPr lang="en-US" sz="3400" b="1" dirty="0" err="1">
                <a:solidFill>
                  <a:srgbClr val="7030A0"/>
                </a:solidFill>
                <a:effectLst/>
                <a:latin typeface="Times New Roman" panose="02020603050405020304" pitchFamily="18" charset="0"/>
                <a:cs typeface="Times New Roman" panose="02020603050405020304" pitchFamily="18" charset="0"/>
              </a:rPr>
              <a:t>lương</a:t>
            </a:r>
            <a:r>
              <a:rPr lang="en-US" sz="3400" b="1" dirty="0">
                <a:solidFill>
                  <a:srgbClr val="7030A0"/>
                </a:solidFill>
                <a:effectLst/>
                <a:latin typeface="Times New Roman" panose="02020603050405020304" pitchFamily="18" charset="0"/>
                <a:cs typeface="Times New Roman" panose="02020603050405020304" pitchFamily="18" charset="0"/>
              </a:rPr>
              <a:t> </a:t>
            </a:r>
            <a:r>
              <a:rPr lang="en-US" sz="3400" b="1" dirty="0" err="1">
                <a:solidFill>
                  <a:srgbClr val="7030A0"/>
                </a:solidFill>
                <a:effectLst/>
                <a:latin typeface="Times New Roman" panose="02020603050405020304" pitchFamily="18" charset="0"/>
                <a:cs typeface="Times New Roman" panose="02020603050405020304" pitchFamily="18" charset="0"/>
              </a:rPr>
              <a:t>thực</a:t>
            </a:r>
            <a:r>
              <a:rPr lang="en-US" sz="3400" b="1" dirty="0">
                <a:solidFill>
                  <a:srgbClr val="7030A0"/>
                </a:solidFill>
                <a:effectLst/>
                <a:latin typeface="Times New Roman" panose="02020603050405020304" pitchFamily="18" charset="0"/>
                <a:cs typeface="Times New Roman" panose="02020603050405020304" pitchFamily="18" charset="0"/>
              </a:rPr>
              <a:t> </a:t>
            </a:r>
            <a:r>
              <a:rPr lang="en-US" sz="3400" b="1" dirty="0" err="1">
                <a:solidFill>
                  <a:srgbClr val="7030A0"/>
                </a:solidFill>
                <a:effectLst/>
                <a:latin typeface="Times New Roman" panose="02020603050405020304" pitchFamily="18" charset="0"/>
                <a:cs typeface="Times New Roman" panose="02020603050405020304" pitchFamily="18" charset="0"/>
              </a:rPr>
              <a:t>chính</a:t>
            </a:r>
            <a:r>
              <a:rPr lang="en-US" sz="3400" b="1" dirty="0">
                <a:solidFill>
                  <a:srgbClr val="7030A0"/>
                </a:solidFill>
                <a:effectLst/>
                <a:latin typeface="Times New Roman" panose="02020603050405020304" pitchFamily="18" charset="0"/>
                <a:cs typeface="Times New Roman" panose="02020603050405020304" pitchFamily="18" charset="0"/>
              </a:rPr>
              <a:t> ở </a:t>
            </a:r>
            <a:r>
              <a:rPr lang="en-US" sz="3400" b="1" dirty="0" err="1">
                <a:solidFill>
                  <a:srgbClr val="7030A0"/>
                </a:solidFill>
                <a:effectLst/>
                <a:latin typeface="Times New Roman" panose="02020603050405020304" pitchFamily="18" charset="0"/>
                <a:cs typeface="Times New Roman" panose="02020603050405020304" pitchFamily="18" charset="0"/>
              </a:rPr>
              <a:t>nước</a:t>
            </a:r>
            <a:r>
              <a:rPr lang="en-US" sz="3400" b="1" dirty="0">
                <a:solidFill>
                  <a:srgbClr val="7030A0"/>
                </a:solidFill>
                <a:effectLst/>
                <a:latin typeface="Times New Roman" panose="02020603050405020304" pitchFamily="18" charset="0"/>
                <a:cs typeface="Times New Roman" panose="02020603050405020304" pitchFamily="18" charset="0"/>
              </a:rPr>
              <a:t> ta </a:t>
            </a:r>
            <a:r>
              <a:rPr lang="en-US" sz="3400" b="1" dirty="0" err="1">
                <a:solidFill>
                  <a:srgbClr val="7030A0"/>
                </a:solidFill>
                <a:effectLst/>
                <a:latin typeface="Times New Roman" panose="02020603050405020304" pitchFamily="18" charset="0"/>
                <a:cs typeface="Times New Roman" panose="02020603050405020304" pitchFamily="18" charset="0"/>
              </a:rPr>
              <a:t>là</a:t>
            </a:r>
            <a:r>
              <a:rPr lang="en-US" sz="3400" b="1" dirty="0">
                <a:solidFill>
                  <a:srgbClr val="7030A0"/>
                </a:solidFill>
                <a:effectLst/>
                <a:latin typeface="Times New Roman" panose="02020603050405020304" pitchFamily="18" charset="0"/>
                <a:cs typeface="Times New Roman" panose="02020603050405020304" pitchFamily="18" charset="0"/>
              </a:rPr>
              <a:t> </a:t>
            </a:r>
            <a:r>
              <a:rPr lang="en-US" sz="3400" b="1" dirty="0" err="1">
                <a:solidFill>
                  <a:srgbClr val="7030A0"/>
                </a:solidFill>
                <a:effectLst/>
                <a:latin typeface="Times New Roman" panose="02020603050405020304" pitchFamily="18" charset="0"/>
                <a:cs typeface="Times New Roman" panose="02020603050405020304" pitchFamily="18" charset="0"/>
              </a:rPr>
              <a:t>gì</a:t>
            </a:r>
            <a:r>
              <a:rPr lang="en-US" sz="3400" b="1" dirty="0">
                <a:solidFill>
                  <a:srgbClr val="7030A0"/>
                </a:solidFill>
                <a:effectLst/>
                <a:latin typeface="Times New Roman" panose="02020603050405020304" pitchFamily="18" charset="0"/>
                <a:cs typeface="Times New Roman" panose="02020603050405020304" pitchFamily="18" charset="0"/>
              </a:rPr>
              <a:t>? </a:t>
            </a:r>
            <a:endParaRPr lang="en-US" sz="3400" dirty="0">
              <a:solidFill>
                <a:srgbClr val="7030A0"/>
              </a:solidFill>
            </a:endParaRPr>
          </a:p>
        </p:txBody>
      </p:sp>
      <p:sp>
        <p:nvSpPr>
          <p:cNvPr id="3" name="TextBox 3">
            <a:extLst>
              <a:ext uri="{FF2B5EF4-FFF2-40B4-BE49-F238E27FC236}">
                <a16:creationId xmlns:a16="http://schemas.microsoft.com/office/drawing/2014/main" id="{0747BA67-7603-09B9-9971-B8513B868B99}"/>
              </a:ext>
            </a:extLst>
          </p:cNvPr>
          <p:cNvSpPr txBox="1"/>
          <p:nvPr/>
        </p:nvSpPr>
        <p:spPr>
          <a:xfrm>
            <a:off x="3429000" y="4012037"/>
            <a:ext cx="2590800" cy="707886"/>
          </a:xfrm>
          <a:prstGeom prst="rect">
            <a:avLst/>
          </a:prstGeom>
          <a:noFill/>
        </p:spPr>
        <p:txBody>
          <a:bodyPr wrap="square" rtlCol="0">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Gạo</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6" name="AutoShape 69">
            <a:extLst>
              <a:ext uri="{FF2B5EF4-FFF2-40B4-BE49-F238E27FC236}">
                <a16:creationId xmlns:a16="http://schemas.microsoft.com/office/drawing/2014/main" id="{AF78A765-3441-9BC7-2A32-1D37D78C172D}"/>
              </a:ext>
            </a:extLst>
          </p:cNvPr>
          <p:cNvSpPr>
            <a:spLocks noChangeArrowheads="1"/>
          </p:cNvSpPr>
          <p:nvPr/>
        </p:nvSpPr>
        <p:spPr bwMode="auto">
          <a:xfrm rot="5400000">
            <a:off x="64579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7" name="AutoShape 71">
            <a:extLst>
              <a:ext uri="{FF2B5EF4-FFF2-40B4-BE49-F238E27FC236}">
                <a16:creationId xmlns:a16="http://schemas.microsoft.com/office/drawing/2014/main" id="{21D0F09D-5B67-1850-84C9-766535981253}"/>
              </a:ext>
            </a:extLst>
          </p:cNvPr>
          <p:cNvSpPr>
            <a:spLocks noChangeArrowheads="1"/>
          </p:cNvSpPr>
          <p:nvPr/>
        </p:nvSpPr>
        <p:spPr bwMode="auto">
          <a:xfrm rot="5400000">
            <a:off x="6762750" y="1162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8" name="AutoShape 73">
            <a:extLst>
              <a:ext uri="{FF2B5EF4-FFF2-40B4-BE49-F238E27FC236}">
                <a16:creationId xmlns:a16="http://schemas.microsoft.com/office/drawing/2014/main" id="{018ABBFC-1B0A-9D5C-56AE-F73E2E134869}"/>
              </a:ext>
            </a:extLst>
          </p:cNvPr>
          <p:cNvSpPr>
            <a:spLocks noChangeArrowheads="1"/>
          </p:cNvSpPr>
          <p:nvPr/>
        </p:nvSpPr>
        <p:spPr bwMode="auto">
          <a:xfrm rot="5400000">
            <a:off x="70675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9" name="WordArt 47">
            <a:extLst>
              <a:ext uri="{FF2B5EF4-FFF2-40B4-BE49-F238E27FC236}">
                <a16:creationId xmlns:a16="http://schemas.microsoft.com/office/drawing/2014/main" id="{330FEF16-7557-C8C7-A035-79020E5437DA}"/>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5</a:t>
            </a:r>
          </a:p>
        </p:txBody>
      </p:sp>
      <p:sp>
        <p:nvSpPr>
          <p:cNvPr id="20" name="WordArt 48">
            <a:extLst>
              <a:ext uri="{FF2B5EF4-FFF2-40B4-BE49-F238E27FC236}">
                <a16:creationId xmlns:a16="http://schemas.microsoft.com/office/drawing/2014/main" id="{41064896-D7D3-BD8C-BC21-D834B0593695}"/>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4</a:t>
            </a:r>
          </a:p>
        </p:txBody>
      </p:sp>
      <p:sp>
        <p:nvSpPr>
          <p:cNvPr id="21" name="WordArt 49">
            <a:extLst>
              <a:ext uri="{FF2B5EF4-FFF2-40B4-BE49-F238E27FC236}">
                <a16:creationId xmlns:a16="http://schemas.microsoft.com/office/drawing/2014/main" id="{B9A6737A-0B76-986C-B012-61AB20FB41D8}"/>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3</a:t>
            </a:r>
          </a:p>
        </p:txBody>
      </p:sp>
      <p:sp>
        <p:nvSpPr>
          <p:cNvPr id="22" name="WordArt 50">
            <a:extLst>
              <a:ext uri="{FF2B5EF4-FFF2-40B4-BE49-F238E27FC236}">
                <a16:creationId xmlns:a16="http://schemas.microsoft.com/office/drawing/2014/main" id="{1984D9D3-051A-7088-F221-C0DEAD5C18EC}"/>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2</a:t>
            </a:r>
          </a:p>
        </p:txBody>
      </p:sp>
      <p:sp>
        <p:nvSpPr>
          <p:cNvPr id="23" name="WordArt 51">
            <a:extLst>
              <a:ext uri="{FF2B5EF4-FFF2-40B4-BE49-F238E27FC236}">
                <a16:creationId xmlns:a16="http://schemas.microsoft.com/office/drawing/2014/main" id="{1A7113BB-AAD2-1535-FDF2-A084193FBADF}"/>
              </a:ext>
            </a:extLst>
          </p:cNvPr>
          <p:cNvSpPr>
            <a:spLocks noChangeArrowheads="1" noChangeShapeType="1" noTextEdit="1"/>
          </p:cNvSpPr>
          <p:nvPr/>
        </p:nvSpPr>
        <p:spPr bwMode="auto">
          <a:xfrm>
            <a:off x="77343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a:t>
            </a:r>
          </a:p>
        </p:txBody>
      </p:sp>
      <p:pic>
        <p:nvPicPr>
          <p:cNvPr id="24" name="Picture 52" descr="j0234131">
            <a:extLst>
              <a:ext uri="{FF2B5EF4-FFF2-40B4-BE49-F238E27FC236}">
                <a16:creationId xmlns:a16="http://schemas.microsoft.com/office/drawing/2014/main" id="{AD37B71C-86A6-3377-96C4-56710AB2B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14733"/>
            <a:ext cx="860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3">
            <a:extLst>
              <a:ext uri="{FF2B5EF4-FFF2-40B4-BE49-F238E27FC236}">
                <a16:creationId xmlns:a16="http://schemas.microsoft.com/office/drawing/2014/main" id="{948D0F5A-58EF-B522-EA72-F1F709948711}"/>
              </a:ext>
            </a:extLst>
          </p:cNvPr>
          <p:cNvSpPr txBox="1">
            <a:spLocks noChangeArrowheads="1"/>
          </p:cNvSpPr>
          <p:nvPr/>
        </p:nvSpPr>
        <p:spPr bwMode="auto">
          <a:xfrm>
            <a:off x="6477000" y="1152933"/>
            <a:ext cx="2209800" cy="519112"/>
          </a:xfrm>
          <a:prstGeom prst="rect">
            <a:avLst/>
          </a:prstGeom>
          <a:noFill/>
          <a:ln w="9525">
            <a:noFill/>
            <a:miter lim="800000"/>
            <a:headEnd type="none" w="sm" len="sm"/>
            <a:tailEnd type="none" w="sm" len="sm"/>
          </a:ln>
          <a:effectLst/>
        </p:spPr>
        <p:txBody>
          <a:bodyPr>
            <a:spAutoFit/>
          </a:bodyPr>
          <a:lstStyle/>
          <a:p>
            <a:pPr eaLnBrk="0" hangingPunct="0">
              <a:spcBef>
                <a:spcPct val="50000"/>
              </a:spcBef>
              <a:defRPr/>
            </a:pPr>
            <a:r>
              <a:rPr lang="en-US" sz="2800" dirty="0">
                <a:solidFill>
                  <a:srgbClr val="FF00FF"/>
                </a:solidFill>
                <a:effectLst>
                  <a:outerShdw blurRad="38100" dist="38100" dir="2700000" algn="tl">
                    <a:srgbClr val="C0C0C0"/>
                  </a:outerShdw>
                </a:effectLst>
                <a:latin typeface=".VnHelvetInsH" pitchFamily="34" charset="0"/>
              </a:rPr>
              <a:t>Time  out</a:t>
            </a:r>
          </a:p>
        </p:txBody>
      </p:sp>
      <p:sp>
        <p:nvSpPr>
          <p:cNvPr id="26" name="WordArt 54">
            <a:extLst>
              <a:ext uri="{FF2B5EF4-FFF2-40B4-BE49-F238E27FC236}">
                <a16:creationId xmlns:a16="http://schemas.microsoft.com/office/drawing/2014/main" id="{C7063F67-A14E-51C9-A214-2A22735CA2F0}"/>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6</a:t>
            </a:r>
          </a:p>
        </p:txBody>
      </p:sp>
      <p:sp>
        <p:nvSpPr>
          <p:cNvPr id="27" name="WordArt 55">
            <a:extLst>
              <a:ext uri="{FF2B5EF4-FFF2-40B4-BE49-F238E27FC236}">
                <a16:creationId xmlns:a16="http://schemas.microsoft.com/office/drawing/2014/main" id="{01973965-91FF-BA0F-9C1A-048093BCA526}"/>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7</a:t>
            </a:r>
          </a:p>
        </p:txBody>
      </p:sp>
      <p:sp>
        <p:nvSpPr>
          <p:cNvPr id="28" name="WordArt 56">
            <a:extLst>
              <a:ext uri="{FF2B5EF4-FFF2-40B4-BE49-F238E27FC236}">
                <a16:creationId xmlns:a16="http://schemas.microsoft.com/office/drawing/2014/main" id="{F4D5E1A5-0CC5-57F1-ED28-EF9E6281D258}"/>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9</a:t>
            </a:r>
          </a:p>
        </p:txBody>
      </p:sp>
      <p:sp>
        <p:nvSpPr>
          <p:cNvPr id="29" name="WordArt 57">
            <a:extLst>
              <a:ext uri="{FF2B5EF4-FFF2-40B4-BE49-F238E27FC236}">
                <a16:creationId xmlns:a16="http://schemas.microsoft.com/office/drawing/2014/main" id="{2BC5CCF5-341E-666F-6AD1-4919ABD004A7}"/>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8</a:t>
            </a:r>
          </a:p>
        </p:txBody>
      </p:sp>
      <p:sp>
        <p:nvSpPr>
          <p:cNvPr id="30" name="WordArt 58">
            <a:extLst>
              <a:ext uri="{FF2B5EF4-FFF2-40B4-BE49-F238E27FC236}">
                <a16:creationId xmlns:a16="http://schemas.microsoft.com/office/drawing/2014/main" id="{EFD5F742-31D9-A760-5E59-7F7318DACB4A}"/>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10</a:t>
            </a:r>
          </a:p>
        </p:txBody>
      </p:sp>
    </p:spTree>
    <p:extLst>
      <p:ext uri="{BB962C8B-B14F-4D97-AF65-F5344CB8AC3E}">
        <p14:creationId xmlns:p14="http://schemas.microsoft.com/office/powerpoint/2010/main" val="13109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1000"/>
                            </p:stCondLst>
                            <p:childTnLst>
                              <p:par>
                                <p:cTn id="8" presetID="11" presetClass="entr" presetSubtype="0" fill="hold" nodeType="afterEffect">
                                  <p:stCondLst>
                                    <p:cond delay="0"/>
                                  </p:stCondLst>
                                  <p:childTnLst>
                                    <p:set>
                                      <p:cBhvr>
                                        <p:cTn id="9"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0" fill="hold">
                            <p:stCondLst>
                              <p:cond delay="2000"/>
                            </p:stCondLst>
                            <p:childTnLst>
                              <p:par>
                                <p:cTn id="11" presetID="11" presetClass="entr" presetSubtype="0" fill="hold" nodeType="afterEffect">
                                  <p:stCondLst>
                                    <p:cond delay="0"/>
                                  </p:stCondLst>
                                  <p:childTnLst>
                                    <p:set>
                                      <p:cBhvr>
                                        <p:cTn id="12"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3" fill="hold">
                            <p:stCondLst>
                              <p:cond delay="3000"/>
                            </p:stCondLst>
                            <p:childTnLst>
                              <p:par>
                                <p:cTn id="14" presetID="11" presetClass="entr" presetSubtype="0" fill="hold" nodeType="afterEffect">
                                  <p:stCondLst>
                                    <p:cond delay="0"/>
                                  </p:stCondLst>
                                  <p:childTnLst>
                                    <p:set>
                                      <p:cBhvr>
                                        <p:cTn id="15"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4000"/>
                            </p:stCondLst>
                            <p:childTnLst>
                              <p:par>
                                <p:cTn id="17" presetID="11" presetClass="entr" presetSubtype="0" fill="hold" nodeType="afterEffect">
                                  <p:stCondLst>
                                    <p:cond delay="0"/>
                                  </p:stCondLst>
                                  <p:childTnLst>
                                    <p:set>
                                      <p:cBhvr>
                                        <p:cTn id="18"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5000"/>
                            </p:stCondLst>
                            <p:childTnLst>
                              <p:par>
                                <p:cTn id="20" presetID="11" presetClass="entr" presetSubtype="0" fill="hold"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6000"/>
                            </p:stCondLst>
                            <p:childTnLst>
                              <p:par>
                                <p:cTn id="23" presetID="11" presetClass="entr" presetSubtype="0" fill="hold" nodeType="afterEffect">
                                  <p:stCondLst>
                                    <p:cond delay="0"/>
                                  </p:stCondLst>
                                  <p:childTnLst>
                                    <p:set>
                                      <p:cBhvr>
                                        <p:cTn id="24"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7000"/>
                            </p:stCondLst>
                            <p:childTnLst>
                              <p:par>
                                <p:cTn id="26" presetID="11" presetClass="entr" presetSubtype="0" fill="hold" nodeType="afterEffect">
                                  <p:stCondLst>
                                    <p:cond delay="0"/>
                                  </p:stCondLst>
                                  <p:childTnLst>
                                    <p:set>
                                      <p:cBhvr>
                                        <p:cTn id="27"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8000"/>
                            </p:stCondLst>
                            <p:childTnLst>
                              <p:par>
                                <p:cTn id="29" presetID="11" presetClass="entr" presetSubtype="0" fill="hold" nodeType="afterEffect">
                                  <p:stCondLst>
                                    <p:cond delay="0"/>
                                  </p:stCondLst>
                                  <p:childTnLst>
                                    <p:set>
                                      <p:cBhvr>
                                        <p:cTn id="30"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9000"/>
                            </p:stCondLst>
                            <p:childTnLst>
                              <p:par>
                                <p:cTn id="32" presetID="11" presetClass="entr" presetSubtype="0" fill="hold" nodeType="afterEffect">
                                  <p:stCondLst>
                                    <p:cond delay="0"/>
                                  </p:stCondLst>
                                  <p:childTnLst>
                                    <p:set>
                                      <p:cBhvr>
                                        <p:cTn id="33"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10000"/>
                            </p:stCondLst>
                            <p:childTnLst>
                              <p:par>
                                <p:cTn id="35" presetID="35" presetClass="emph" presetSubtype="0" fill="hold" nodeType="afterEffect">
                                  <p:stCondLst>
                                    <p:cond delay="0"/>
                                  </p:stCondLst>
                                  <p:childTnLst>
                                    <p:anim calcmode="discrete" valueType="str">
                                      <p:cBhvr>
                                        <p:cTn id="36" dur="1000" fill="hold"/>
                                        <p:tgtEl>
                                          <p:spTgt spid="24"/>
                                        </p:tgtEl>
                                        <p:attrNameLst>
                                          <p:attrName>style.visibility</p:attrName>
                                        </p:attrNameLst>
                                      </p:cBhvr>
                                      <p:tavLst>
                                        <p:tav tm="0">
                                          <p:val>
                                            <p:strVal val="hidden"/>
                                          </p:val>
                                        </p:tav>
                                        <p:tav tm="50000">
                                          <p:val>
                                            <p:strVal val="visible"/>
                                          </p:val>
                                        </p:tav>
                                      </p:tavLst>
                                    </p:anim>
                                  </p:childTnLst>
                                </p:cTn>
                              </p:par>
                              <p:par>
                                <p:cTn id="37" presetID="26" presetClass="emph" presetSubtype="0" repeatCount="3000"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cTn>
                              </p:par>
                              <p:par>
                                <p:cTn id="40" presetID="9" presetClass="entr" presetSubtype="0" fill="hold" nodeType="withEffect">
                                  <p:stCondLst>
                                    <p:cond delay="0"/>
                                  </p:stCondLst>
                                  <p:iterate type="lt">
                                    <p:tmPct val="0"/>
                                  </p:iterate>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accel="2600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4"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A4AE130-A318-7369-773D-67A7C8DD3883}"/>
              </a:ext>
            </a:extLst>
          </p:cNvPr>
          <p:cNvSpPr txBox="1"/>
          <p:nvPr/>
        </p:nvSpPr>
        <p:spPr>
          <a:xfrm>
            <a:off x="457200" y="1503771"/>
            <a:ext cx="8496300" cy="3754874"/>
          </a:xfrm>
          <a:prstGeom prst="rect">
            <a:avLst/>
          </a:prstGeom>
          <a:noFill/>
        </p:spPr>
        <p:txBody>
          <a:bodyPr wrap="square" rtlCol="0">
            <a:spAutoFit/>
          </a:bodyPr>
          <a:lstStyle/>
          <a:p>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Câu2</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Loại</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lương</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thực</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thực</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phẩm</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nào</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sau</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đây</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giầu</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chất</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effectLst/>
                <a:latin typeface="Times New Roman" panose="02020603050405020304" pitchFamily="18" charset="0"/>
                <a:cs typeface="Times New Roman" panose="02020603050405020304" pitchFamily="18" charset="0"/>
              </a:rPr>
              <a:t>đạm</a:t>
            </a:r>
            <a:r>
              <a:rPr lang="en-US" sz="3400" b="1" dirty="0">
                <a:solidFill>
                  <a:schemeClr val="accent6">
                    <a:lumMod val="75000"/>
                  </a:schemeClr>
                </a:solidFill>
                <a:effectLst/>
                <a:latin typeface="Times New Roman" panose="02020603050405020304" pitchFamily="18" charset="0"/>
                <a:cs typeface="Times New Roman" panose="02020603050405020304" pitchFamily="18" charset="0"/>
              </a:rPr>
              <a:t>?</a:t>
            </a:r>
          </a:p>
          <a:p>
            <a:pPr marL="457200" indent="-457200">
              <a:buAutoNum type="alphaUcPeriod"/>
            </a:pPr>
            <a:r>
              <a:rPr lang="en-US" sz="3400" b="1" dirty="0" err="1">
                <a:solidFill>
                  <a:schemeClr val="accent6">
                    <a:lumMod val="75000"/>
                  </a:schemeClr>
                </a:solidFill>
                <a:latin typeface="Times New Roman" panose="02020603050405020304" pitchFamily="18" charset="0"/>
                <a:cs typeface="Times New Roman" panose="02020603050405020304" pitchFamily="18" charset="0"/>
              </a:rPr>
              <a:t>Khoai</a:t>
            </a:r>
            <a:r>
              <a:rPr lang="en-US" sz="3400" b="1" dirty="0">
                <a:solidFill>
                  <a:schemeClr val="accent6">
                    <a:lumMod val="75000"/>
                  </a:schemeClr>
                </a:solidFill>
                <a:latin typeface="Times New Roman" panose="02020603050405020304" pitchFamily="18" charset="0"/>
                <a:cs typeface="Times New Roman" panose="02020603050405020304" pitchFamily="18" charset="0"/>
              </a:rPr>
              <a:t> lang</a:t>
            </a:r>
          </a:p>
          <a:p>
            <a:pPr marL="457200" indent="-457200">
              <a:buAutoNum type="alphaUcPeriod"/>
            </a:pPr>
            <a:r>
              <a:rPr lang="en-US" sz="3400" b="1" dirty="0" err="1">
                <a:solidFill>
                  <a:schemeClr val="accent6">
                    <a:lumMod val="75000"/>
                  </a:schemeClr>
                </a:solidFill>
                <a:latin typeface="Times New Roman" panose="02020603050405020304" pitchFamily="18" charset="0"/>
                <a:cs typeface="Times New Roman" panose="02020603050405020304" pitchFamily="18" charset="0"/>
              </a:rPr>
              <a:t>Cà</a:t>
            </a:r>
            <a:r>
              <a:rPr lang="en-US" sz="3400" b="1" dirty="0">
                <a:solidFill>
                  <a:schemeClr val="accent6">
                    <a:lumMod val="75000"/>
                  </a:schemeClr>
                </a:solidFill>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latin typeface="Times New Roman" panose="02020603050405020304" pitchFamily="18" charset="0"/>
                <a:cs typeface="Times New Roman" panose="02020603050405020304" pitchFamily="18" charset="0"/>
              </a:rPr>
              <a:t>rốt</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a:p>
            <a:pPr marL="457200" indent="-457200">
              <a:buAutoNum type="alphaUcPeriod"/>
            </a:pPr>
            <a:r>
              <a:rPr lang="en-US" sz="3400" b="1" dirty="0" err="1">
                <a:solidFill>
                  <a:schemeClr val="accent6">
                    <a:lumMod val="75000"/>
                  </a:schemeClr>
                </a:solidFill>
                <a:latin typeface="Times New Roman" panose="02020603050405020304" pitchFamily="18" charset="0"/>
                <a:cs typeface="Times New Roman" panose="02020603050405020304" pitchFamily="18" charset="0"/>
              </a:rPr>
              <a:t>Thịt</a:t>
            </a:r>
            <a:r>
              <a:rPr lang="en-US" sz="3400" b="1" dirty="0">
                <a:solidFill>
                  <a:schemeClr val="accent6">
                    <a:lumMod val="75000"/>
                  </a:schemeClr>
                </a:solidFill>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latin typeface="Times New Roman" panose="02020603050405020304" pitchFamily="18" charset="0"/>
                <a:cs typeface="Times New Roman" panose="02020603050405020304" pitchFamily="18" charset="0"/>
              </a:rPr>
              <a:t>lợn</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a:p>
            <a:pPr marL="457200" indent="-457200">
              <a:buAutoNum type="alphaUcPeriod"/>
            </a:pPr>
            <a:r>
              <a:rPr lang="en-US" sz="3400" b="1" dirty="0" err="1">
                <a:solidFill>
                  <a:schemeClr val="accent6">
                    <a:lumMod val="75000"/>
                  </a:schemeClr>
                </a:solidFill>
                <a:latin typeface="Times New Roman" panose="02020603050405020304" pitchFamily="18" charset="0"/>
                <a:cs typeface="Times New Roman" panose="02020603050405020304" pitchFamily="18" charset="0"/>
              </a:rPr>
              <a:t>Dầu</a:t>
            </a:r>
            <a:r>
              <a:rPr lang="en-US" sz="3400" b="1" dirty="0">
                <a:solidFill>
                  <a:schemeClr val="accent6">
                    <a:lumMod val="75000"/>
                  </a:schemeClr>
                </a:solidFill>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latin typeface="Times New Roman" panose="02020603050405020304" pitchFamily="18" charset="0"/>
                <a:cs typeface="Times New Roman" panose="02020603050405020304" pitchFamily="18" charset="0"/>
              </a:rPr>
              <a:t>thực</a:t>
            </a:r>
            <a:r>
              <a:rPr lang="en-US" sz="3400" b="1" dirty="0">
                <a:solidFill>
                  <a:schemeClr val="accent6">
                    <a:lumMod val="75000"/>
                  </a:schemeClr>
                </a:solidFill>
                <a:latin typeface="Times New Roman" panose="02020603050405020304" pitchFamily="18" charset="0"/>
                <a:cs typeface="Times New Roman" panose="02020603050405020304" pitchFamily="18" charset="0"/>
              </a:rPr>
              <a:t> </a:t>
            </a:r>
            <a:r>
              <a:rPr lang="en-US" sz="3400" b="1" dirty="0" err="1">
                <a:solidFill>
                  <a:schemeClr val="accent6">
                    <a:lumMod val="75000"/>
                  </a:schemeClr>
                </a:solidFill>
                <a:latin typeface="Times New Roman" panose="02020603050405020304" pitchFamily="18" charset="0"/>
                <a:cs typeface="Times New Roman" panose="02020603050405020304" pitchFamily="18" charset="0"/>
              </a:rPr>
              <a:t>vật</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a:p>
            <a:pPr marL="457200" indent="-457200">
              <a:buAutoNum type="alphaUcPeriod"/>
            </a:pPr>
            <a:endParaRPr lang="en-US" sz="3400" dirty="0">
              <a:solidFill>
                <a:schemeClr val="accent6">
                  <a:lumMod val="75000"/>
                </a:schemeClr>
              </a:solidFill>
            </a:endParaRPr>
          </a:p>
        </p:txBody>
      </p:sp>
      <p:sp>
        <p:nvSpPr>
          <p:cNvPr id="4" name="TextBox 3">
            <a:extLst>
              <a:ext uri="{FF2B5EF4-FFF2-40B4-BE49-F238E27FC236}">
                <a16:creationId xmlns:a16="http://schemas.microsoft.com/office/drawing/2014/main" id="{D16CC011-4A88-F8BD-724A-7F11FC308C3F}"/>
              </a:ext>
            </a:extLst>
          </p:cNvPr>
          <p:cNvSpPr txBox="1"/>
          <p:nvPr/>
        </p:nvSpPr>
        <p:spPr>
          <a:xfrm>
            <a:off x="3581400" y="5566778"/>
            <a:ext cx="25908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B. </a:t>
            </a:r>
            <a:r>
              <a:rPr lang="en-US" sz="4000" b="1" dirty="0" err="1">
                <a:solidFill>
                  <a:srgbClr val="FF0000"/>
                </a:solidFill>
                <a:latin typeface="Times New Roman" panose="02020603050405020304" pitchFamily="18" charset="0"/>
                <a:cs typeface="Times New Roman" panose="02020603050405020304" pitchFamily="18" charset="0"/>
              </a:rPr>
              <a:t>Thịt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lợn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AutoShape 69">
            <a:extLst>
              <a:ext uri="{FF2B5EF4-FFF2-40B4-BE49-F238E27FC236}">
                <a16:creationId xmlns:a16="http://schemas.microsoft.com/office/drawing/2014/main" id="{37EDBF7E-BBAF-0442-F74C-E252EEB08C8C}"/>
              </a:ext>
            </a:extLst>
          </p:cNvPr>
          <p:cNvSpPr>
            <a:spLocks noChangeArrowheads="1"/>
          </p:cNvSpPr>
          <p:nvPr/>
        </p:nvSpPr>
        <p:spPr bwMode="auto">
          <a:xfrm rot="5400000">
            <a:off x="64579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7" name="AutoShape 71">
            <a:extLst>
              <a:ext uri="{FF2B5EF4-FFF2-40B4-BE49-F238E27FC236}">
                <a16:creationId xmlns:a16="http://schemas.microsoft.com/office/drawing/2014/main" id="{D4B513A3-731C-7614-FFC2-C2122E98CCB2}"/>
              </a:ext>
            </a:extLst>
          </p:cNvPr>
          <p:cNvSpPr>
            <a:spLocks noChangeArrowheads="1"/>
          </p:cNvSpPr>
          <p:nvPr/>
        </p:nvSpPr>
        <p:spPr bwMode="auto">
          <a:xfrm rot="5400000">
            <a:off x="6762750" y="1162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8" name="AutoShape 73">
            <a:extLst>
              <a:ext uri="{FF2B5EF4-FFF2-40B4-BE49-F238E27FC236}">
                <a16:creationId xmlns:a16="http://schemas.microsoft.com/office/drawing/2014/main" id="{F107C107-C611-E9E1-7946-EFECA3586BA7}"/>
              </a:ext>
            </a:extLst>
          </p:cNvPr>
          <p:cNvSpPr>
            <a:spLocks noChangeArrowheads="1"/>
          </p:cNvSpPr>
          <p:nvPr/>
        </p:nvSpPr>
        <p:spPr bwMode="auto">
          <a:xfrm rot="5400000">
            <a:off x="70675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9" name="WordArt 47">
            <a:extLst>
              <a:ext uri="{FF2B5EF4-FFF2-40B4-BE49-F238E27FC236}">
                <a16:creationId xmlns:a16="http://schemas.microsoft.com/office/drawing/2014/main" id="{EB2A666B-2662-0334-7F0B-8E9695D1AF8D}"/>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5</a:t>
            </a:r>
          </a:p>
        </p:txBody>
      </p:sp>
      <p:sp>
        <p:nvSpPr>
          <p:cNvPr id="20" name="WordArt 48">
            <a:extLst>
              <a:ext uri="{FF2B5EF4-FFF2-40B4-BE49-F238E27FC236}">
                <a16:creationId xmlns:a16="http://schemas.microsoft.com/office/drawing/2014/main" id="{A928AEE6-98E4-A8EB-0976-9CA5F51A6C31}"/>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4</a:t>
            </a:r>
          </a:p>
        </p:txBody>
      </p:sp>
      <p:sp>
        <p:nvSpPr>
          <p:cNvPr id="21" name="WordArt 49">
            <a:extLst>
              <a:ext uri="{FF2B5EF4-FFF2-40B4-BE49-F238E27FC236}">
                <a16:creationId xmlns:a16="http://schemas.microsoft.com/office/drawing/2014/main" id="{353968B1-F4F9-6FAB-2196-0223E00B723A}"/>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3</a:t>
            </a:r>
          </a:p>
        </p:txBody>
      </p:sp>
      <p:sp>
        <p:nvSpPr>
          <p:cNvPr id="22" name="WordArt 50">
            <a:extLst>
              <a:ext uri="{FF2B5EF4-FFF2-40B4-BE49-F238E27FC236}">
                <a16:creationId xmlns:a16="http://schemas.microsoft.com/office/drawing/2014/main" id="{579348C6-9B91-EE4E-87A8-A5ACB7852D6E}"/>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2</a:t>
            </a:r>
          </a:p>
        </p:txBody>
      </p:sp>
      <p:sp>
        <p:nvSpPr>
          <p:cNvPr id="23" name="WordArt 51">
            <a:extLst>
              <a:ext uri="{FF2B5EF4-FFF2-40B4-BE49-F238E27FC236}">
                <a16:creationId xmlns:a16="http://schemas.microsoft.com/office/drawing/2014/main" id="{25726712-634A-490F-6F85-E91D1B541AFE}"/>
              </a:ext>
            </a:extLst>
          </p:cNvPr>
          <p:cNvSpPr>
            <a:spLocks noChangeArrowheads="1" noChangeShapeType="1" noTextEdit="1"/>
          </p:cNvSpPr>
          <p:nvPr/>
        </p:nvSpPr>
        <p:spPr bwMode="auto">
          <a:xfrm>
            <a:off x="77343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a:t>
            </a:r>
          </a:p>
        </p:txBody>
      </p:sp>
      <p:pic>
        <p:nvPicPr>
          <p:cNvPr id="24" name="Picture 52" descr="j0234131">
            <a:extLst>
              <a:ext uri="{FF2B5EF4-FFF2-40B4-BE49-F238E27FC236}">
                <a16:creationId xmlns:a16="http://schemas.microsoft.com/office/drawing/2014/main" id="{41B174B0-AE89-0B40-E899-A4FB6F0C5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14733"/>
            <a:ext cx="860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3">
            <a:extLst>
              <a:ext uri="{FF2B5EF4-FFF2-40B4-BE49-F238E27FC236}">
                <a16:creationId xmlns:a16="http://schemas.microsoft.com/office/drawing/2014/main" id="{2E1C049B-9026-6CE6-55CC-BEB35189D9D3}"/>
              </a:ext>
            </a:extLst>
          </p:cNvPr>
          <p:cNvSpPr txBox="1">
            <a:spLocks noChangeArrowheads="1"/>
          </p:cNvSpPr>
          <p:nvPr/>
        </p:nvSpPr>
        <p:spPr bwMode="auto">
          <a:xfrm>
            <a:off x="6477000" y="1152933"/>
            <a:ext cx="2209800" cy="519112"/>
          </a:xfrm>
          <a:prstGeom prst="rect">
            <a:avLst/>
          </a:prstGeom>
          <a:noFill/>
          <a:ln w="9525">
            <a:noFill/>
            <a:miter lim="800000"/>
            <a:headEnd type="none" w="sm" len="sm"/>
            <a:tailEnd type="none" w="sm" len="sm"/>
          </a:ln>
          <a:effectLst/>
        </p:spPr>
        <p:txBody>
          <a:bodyPr>
            <a:spAutoFit/>
          </a:bodyPr>
          <a:lstStyle/>
          <a:p>
            <a:pPr eaLnBrk="0" hangingPunct="0">
              <a:spcBef>
                <a:spcPct val="50000"/>
              </a:spcBef>
              <a:defRPr/>
            </a:pPr>
            <a:r>
              <a:rPr lang="en-US" sz="2800" dirty="0">
                <a:solidFill>
                  <a:srgbClr val="FF00FF"/>
                </a:solidFill>
                <a:effectLst>
                  <a:outerShdw blurRad="38100" dist="38100" dir="2700000" algn="tl">
                    <a:srgbClr val="C0C0C0"/>
                  </a:outerShdw>
                </a:effectLst>
                <a:latin typeface=".VnHelvetInsH" pitchFamily="34" charset="0"/>
              </a:rPr>
              <a:t>Time  out</a:t>
            </a:r>
          </a:p>
        </p:txBody>
      </p:sp>
      <p:sp>
        <p:nvSpPr>
          <p:cNvPr id="26" name="WordArt 54">
            <a:extLst>
              <a:ext uri="{FF2B5EF4-FFF2-40B4-BE49-F238E27FC236}">
                <a16:creationId xmlns:a16="http://schemas.microsoft.com/office/drawing/2014/main" id="{D6363D73-2F09-0D66-37B9-726EDBDCFDA4}"/>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6</a:t>
            </a:r>
          </a:p>
        </p:txBody>
      </p:sp>
      <p:sp>
        <p:nvSpPr>
          <p:cNvPr id="27" name="WordArt 55">
            <a:extLst>
              <a:ext uri="{FF2B5EF4-FFF2-40B4-BE49-F238E27FC236}">
                <a16:creationId xmlns:a16="http://schemas.microsoft.com/office/drawing/2014/main" id="{E6A225FE-8C7F-91F8-0372-FDE65A34FD03}"/>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7</a:t>
            </a:r>
          </a:p>
        </p:txBody>
      </p:sp>
      <p:sp>
        <p:nvSpPr>
          <p:cNvPr id="28" name="WordArt 56">
            <a:extLst>
              <a:ext uri="{FF2B5EF4-FFF2-40B4-BE49-F238E27FC236}">
                <a16:creationId xmlns:a16="http://schemas.microsoft.com/office/drawing/2014/main" id="{867E89C0-0B23-B407-47E6-D411A4426FA6}"/>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9</a:t>
            </a:r>
          </a:p>
        </p:txBody>
      </p:sp>
      <p:sp>
        <p:nvSpPr>
          <p:cNvPr id="29" name="WordArt 57">
            <a:extLst>
              <a:ext uri="{FF2B5EF4-FFF2-40B4-BE49-F238E27FC236}">
                <a16:creationId xmlns:a16="http://schemas.microsoft.com/office/drawing/2014/main" id="{F4EFF2F4-3730-CA83-B256-A287C383BB09}"/>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8</a:t>
            </a:r>
          </a:p>
        </p:txBody>
      </p:sp>
      <p:sp>
        <p:nvSpPr>
          <p:cNvPr id="30" name="WordArt 58">
            <a:extLst>
              <a:ext uri="{FF2B5EF4-FFF2-40B4-BE49-F238E27FC236}">
                <a16:creationId xmlns:a16="http://schemas.microsoft.com/office/drawing/2014/main" id="{245165D3-0FB9-675A-B058-72973FDC446A}"/>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10</a:t>
            </a:r>
          </a:p>
        </p:txBody>
      </p:sp>
    </p:spTree>
    <p:extLst>
      <p:ext uri="{BB962C8B-B14F-4D97-AF65-F5344CB8AC3E}">
        <p14:creationId xmlns:p14="http://schemas.microsoft.com/office/powerpoint/2010/main" val="27685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1000"/>
                            </p:stCondLst>
                            <p:childTnLst>
                              <p:par>
                                <p:cTn id="8" presetID="11" presetClass="entr" presetSubtype="0" fill="hold" nodeType="afterEffect">
                                  <p:stCondLst>
                                    <p:cond delay="0"/>
                                  </p:stCondLst>
                                  <p:childTnLst>
                                    <p:set>
                                      <p:cBhvr>
                                        <p:cTn id="9"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0" fill="hold">
                            <p:stCondLst>
                              <p:cond delay="2000"/>
                            </p:stCondLst>
                            <p:childTnLst>
                              <p:par>
                                <p:cTn id="11" presetID="11" presetClass="entr" presetSubtype="0" fill="hold" nodeType="afterEffect">
                                  <p:stCondLst>
                                    <p:cond delay="0"/>
                                  </p:stCondLst>
                                  <p:childTnLst>
                                    <p:set>
                                      <p:cBhvr>
                                        <p:cTn id="12"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3" fill="hold">
                            <p:stCondLst>
                              <p:cond delay="3000"/>
                            </p:stCondLst>
                            <p:childTnLst>
                              <p:par>
                                <p:cTn id="14" presetID="11" presetClass="entr" presetSubtype="0" fill="hold" nodeType="afterEffect">
                                  <p:stCondLst>
                                    <p:cond delay="0"/>
                                  </p:stCondLst>
                                  <p:childTnLst>
                                    <p:set>
                                      <p:cBhvr>
                                        <p:cTn id="15"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4000"/>
                            </p:stCondLst>
                            <p:childTnLst>
                              <p:par>
                                <p:cTn id="17" presetID="11" presetClass="entr" presetSubtype="0" fill="hold" nodeType="afterEffect">
                                  <p:stCondLst>
                                    <p:cond delay="0"/>
                                  </p:stCondLst>
                                  <p:childTnLst>
                                    <p:set>
                                      <p:cBhvr>
                                        <p:cTn id="18"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5000"/>
                            </p:stCondLst>
                            <p:childTnLst>
                              <p:par>
                                <p:cTn id="20" presetID="11" presetClass="entr" presetSubtype="0" fill="hold"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6000"/>
                            </p:stCondLst>
                            <p:childTnLst>
                              <p:par>
                                <p:cTn id="23" presetID="11" presetClass="entr" presetSubtype="0" fill="hold" nodeType="afterEffect">
                                  <p:stCondLst>
                                    <p:cond delay="0"/>
                                  </p:stCondLst>
                                  <p:childTnLst>
                                    <p:set>
                                      <p:cBhvr>
                                        <p:cTn id="24"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7000"/>
                            </p:stCondLst>
                            <p:childTnLst>
                              <p:par>
                                <p:cTn id="26" presetID="11" presetClass="entr" presetSubtype="0" fill="hold" nodeType="afterEffect">
                                  <p:stCondLst>
                                    <p:cond delay="0"/>
                                  </p:stCondLst>
                                  <p:childTnLst>
                                    <p:set>
                                      <p:cBhvr>
                                        <p:cTn id="27"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8000"/>
                            </p:stCondLst>
                            <p:childTnLst>
                              <p:par>
                                <p:cTn id="29" presetID="11" presetClass="entr" presetSubtype="0" fill="hold" nodeType="afterEffect">
                                  <p:stCondLst>
                                    <p:cond delay="0"/>
                                  </p:stCondLst>
                                  <p:childTnLst>
                                    <p:set>
                                      <p:cBhvr>
                                        <p:cTn id="30"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9000"/>
                            </p:stCondLst>
                            <p:childTnLst>
                              <p:par>
                                <p:cTn id="32" presetID="11" presetClass="entr" presetSubtype="0" fill="hold" nodeType="afterEffect">
                                  <p:stCondLst>
                                    <p:cond delay="0"/>
                                  </p:stCondLst>
                                  <p:childTnLst>
                                    <p:set>
                                      <p:cBhvr>
                                        <p:cTn id="33"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10000"/>
                            </p:stCondLst>
                            <p:childTnLst>
                              <p:par>
                                <p:cTn id="35" presetID="35" presetClass="emph" presetSubtype="0" fill="hold" nodeType="afterEffect">
                                  <p:stCondLst>
                                    <p:cond delay="0"/>
                                  </p:stCondLst>
                                  <p:childTnLst>
                                    <p:anim calcmode="discrete" valueType="str">
                                      <p:cBhvr>
                                        <p:cTn id="36" dur="1000" fill="hold"/>
                                        <p:tgtEl>
                                          <p:spTgt spid="24"/>
                                        </p:tgtEl>
                                        <p:attrNameLst>
                                          <p:attrName>style.visibility</p:attrName>
                                        </p:attrNameLst>
                                      </p:cBhvr>
                                      <p:tavLst>
                                        <p:tav tm="0">
                                          <p:val>
                                            <p:strVal val="hidden"/>
                                          </p:val>
                                        </p:tav>
                                        <p:tav tm="50000">
                                          <p:val>
                                            <p:strVal val="visible"/>
                                          </p:val>
                                        </p:tav>
                                      </p:tavLst>
                                    </p:anim>
                                  </p:childTnLst>
                                </p:cTn>
                              </p:par>
                              <p:par>
                                <p:cTn id="37" presetID="26" presetClass="emph" presetSubtype="0" repeatCount="3000"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cTn>
                              </p:par>
                              <p:par>
                                <p:cTn id="40" presetID="9" presetClass="entr" presetSubtype="0" fill="hold" nodeType="withEffect">
                                  <p:stCondLst>
                                    <p:cond delay="0"/>
                                  </p:stCondLst>
                                  <p:iterate type="lt">
                                    <p:tmPct val="0"/>
                                  </p:iterate>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4"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EBFFC30-1C39-823B-D10F-DD8C4DA3C41F}"/>
              </a:ext>
            </a:extLst>
          </p:cNvPr>
          <p:cNvSpPr txBox="1"/>
          <p:nvPr/>
        </p:nvSpPr>
        <p:spPr>
          <a:xfrm>
            <a:off x="304800" y="1623060"/>
            <a:ext cx="8382000" cy="3231654"/>
          </a:xfrm>
          <a:prstGeom prst="rect">
            <a:avLst/>
          </a:prstGeom>
          <a:noFill/>
        </p:spPr>
        <p:txBody>
          <a:bodyPr wrap="square">
            <a:spAutoFit/>
          </a:bodyPr>
          <a:lstStyle/>
          <a:p>
            <a:r>
              <a:rPr lang="en-US" sz="3400" b="1" dirty="0" err="1">
                <a:solidFill>
                  <a:srgbClr val="C00000"/>
                </a:solidFill>
                <a:latin typeface="Times New Roman" panose="02020603050405020304" pitchFamily="18" charset="0"/>
                <a:cs typeface="Times New Roman" panose="02020603050405020304" pitchFamily="18" charset="0"/>
              </a:rPr>
              <a:t>Câu</a:t>
            </a:r>
            <a:r>
              <a:rPr lang="en-US" sz="3400" b="1" dirty="0">
                <a:solidFill>
                  <a:srgbClr val="C00000"/>
                </a:solidFill>
                <a:latin typeface="Times New Roman" panose="02020603050405020304" pitchFamily="18" charset="0"/>
                <a:cs typeface="Times New Roman" panose="02020603050405020304" pitchFamily="18" charset="0"/>
              </a:rPr>
              <a:t> 3. Khi </a:t>
            </a:r>
            <a:r>
              <a:rPr lang="en-US" sz="3400" b="1" dirty="0" err="1">
                <a:solidFill>
                  <a:srgbClr val="C00000"/>
                </a:solidFill>
                <a:latin typeface="Times New Roman" panose="02020603050405020304" pitchFamily="18" charset="0"/>
                <a:cs typeface="Times New Roman" panose="02020603050405020304" pitchFamily="18" charset="0"/>
              </a:rPr>
              <a:t>cơ</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thể</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thiếu</a:t>
            </a:r>
            <a:r>
              <a:rPr lang="en-US" sz="3400" b="1" dirty="0">
                <a:solidFill>
                  <a:srgbClr val="C00000"/>
                </a:solidFill>
                <a:latin typeface="Times New Roman" panose="02020603050405020304" pitchFamily="18" charset="0"/>
                <a:cs typeface="Times New Roman" panose="02020603050405020304" pitchFamily="18" charset="0"/>
              </a:rPr>
              <a:t> vitamin A </a:t>
            </a:r>
            <a:r>
              <a:rPr lang="en-US" sz="3400" b="1" dirty="0" err="1">
                <a:solidFill>
                  <a:srgbClr val="C00000"/>
                </a:solidFill>
                <a:latin typeface="Times New Roman" panose="02020603050405020304" pitchFamily="18" charset="0"/>
                <a:cs typeface="Times New Roman" panose="02020603050405020304" pitchFamily="18" charset="0"/>
              </a:rPr>
              <a:t>sẽ</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gây</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ra</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bệnh</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nào</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sau</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đây</a:t>
            </a:r>
            <a:r>
              <a:rPr lang="en-US" sz="3400" b="1" dirty="0">
                <a:solidFill>
                  <a:srgbClr val="C00000"/>
                </a:solidFill>
                <a:latin typeface="Times New Roman" panose="02020603050405020304" pitchFamily="18" charset="0"/>
                <a:cs typeface="Times New Roman" panose="02020603050405020304" pitchFamily="18" charset="0"/>
              </a:rPr>
              <a:t>?</a:t>
            </a:r>
          </a:p>
          <a:p>
            <a:pPr marL="514350" indent="-514350">
              <a:buAutoNum type="alphaUcPeriod"/>
            </a:pPr>
            <a:r>
              <a:rPr lang="en-US" sz="3400" b="1" dirty="0" err="1">
                <a:solidFill>
                  <a:srgbClr val="C00000"/>
                </a:solidFill>
                <a:latin typeface="Times New Roman" panose="02020603050405020304" pitchFamily="18" charset="0"/>
                <a:cs typeface="Times New Roman" panose="02020603050405020304" pitchFamily="18" charset="0"/>
              </a:rPr>
              <a:t>Béo</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phì</a:t>
            </a:r>
            <a:endParaRPr lang="en-US" sz="3400" b="1" dirty="0">
              <a:solidFill>
                <a:srgbClr val="C00000"/>
              </a:solidFill>
              <a:latin typeface="Times New Roman" panose="02020603050405020304" pitchFamily="18" charset="0"/>
              <a:cs typeface="Times New Roman" panose="02020603050405020304" pitchFamily="18" charset="0"/>
            </a:endParaRPr>
          </a:p>
          <a:p>
            <a:pPr marL="514350" indent="-514350">
              <a:buAutoNum type="alphaUcPeriod"/>
            </a:pPr>
            <a:r>
              <a:rPr lang="en-US" sz="3400" b="1" dirty="0" err="1">
                <a:solidFill>
                  <a:srgbClr val="C00000"/>
                </a:solidFill>
                <a:latin typeface="Times New Roman" panose="02020603050405020304" pitchFamily="18" charset="0"/>
                <a:cs typeface="Times New Roman" panose="02020603050405020304" pitchFamily="18" charset="0"/>
              </a:rPr>
              <a:t>Viêm</a:t>
            </a:r>
            <a:r>
              <a:rPr lang="en-US" sz="3400" b="1" dirty="0">
                <a:solidFill>
                  <a:srgbClr val="C00000"/>
                </a:solidFill>
                <a:latin typeface="Times New Roman" panose="02020603050405020304" pitchFamily="18" charset="0"/>
                <a:cs typeface="Times New Roman" panose="02020603050405020304" pitchFamily="18" charset="0"/>
              </a:rPr>
              <a:t> da </a:t>
            </a:r>
            <a:r>
              <a:rPr lang="en-US" sz="3400" b="1" dirty="0" err="1">
                <a:solidFill>
                  <a:srgbClr val="C00000"/>
                </a:solidFill>
                <a:latin typeface="Times New Roman" panose="02020603050405020304" pitchFamily="18" charset="0"/>
                <a:cs typeface="Times New Roman" panose="02020603050405020304" pitchFamily="18" charset="0"/>
              </a:rPr>
              <a:t>cơ</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địa</a:t>
            </a:r>
            <a:endParaRPr lang="en-US" sz="3400" b="1" dirty="0">
              <a:solidFill>
                <a:srgbClr val="C00000"/>
              </a:solidFill>
              <a:latin typeface="Times New Roman" panose="02020603050405020304" pitchFamily="18" charset="0"/>
              <a:cs typeface="Times New Roman" panose="02020603050405020304" pitchFamily="18" charset="0"/>
            </a:endParaRPr>
          </a:p>
          <a:p>
            <a:pPr marL="514350" indent="-514350">
              <a:buAutoNum type="alphaUcPeriod"/>
            </a:pPr>
            <a:r>
              <a:rPr lang="en-US" sz="3400" b="1" dirty="0" err="1">
                <a:solidFill>
                  <a:srgbClr val="C00000"/>
                </a:solidFill>
                <a:latin typeface="Times New Roman" panose="02020603050405020304" pitchFamily="18" charset="0"/>
                <a:cs typeface="Times New Roman" panose="02020603050405020304" pitchFamily="18" charset="0"/>
              </a:rPr>
              <a:t>Còi</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xương</a:t>
            </a:r>
            <a:endParaRPr lang="en-US" sz="3400" b="1" dirty="0">
              <a:solidFill>
                <a:srgbClr val="C00000"/>
              </a:solidFill>
              <a:latin typeface="Times New Roman" panose="02020603050405020304" pitchFamily="18" charset="0"/>
              <a:cs typeface="Times New Roman" panose="02020603050405020304" pitchFamily="18" charset="0"/>
            </a:endParaRPr>
          </a:p>
          <a:p>
            <a:pPr marL="514350" indent="-514350">
              <a:buAutoNum type="alphaUcPeriod"/>
            </a:pPr>
            <a:r>
              <a:rPr lang="en-US" sz="3400" b="1" dirty="0" err="1">
                <a:solidFill>
                  <a:srgbClr val="C00000"/>
                </a:solidFill>
                <a:latin typeface="Times New Roman" panose="02020603050405020304" pitchFamily="18" charset="0"/>
                <a:cs typeface="Times New Roman" panose="02020603050405020304" pitchFamily="18" charset="0"/>
              </a:rPr>
              <a:t>Khô</a:t>
            </a:r>
            <a:r>
              <a:rPr lang="en-US" sz="3400" b="1" dirty="0">
                <a:solidFill>
                  <a:srgbClr val="C00000"/>
                </a:solidFill>
                <a:latin typeface="Times New Roman" panose="02020603050405020304" pitchFamily="18" charset="0"/>
                <a:cs typeface="Times New Roman" panose="02020603050405020304" pitchFamily="18" charset="0"/>
              </a:rPr>
              <a:t> </a:t>
            </a:r>
            <a:r>
              <a:rPr lang="en-US" sz="3400" b="1" dirty="0" err="1">
                <a:solidFill>
                  <a:srgbClr val="C00000"/>
                </a:solidFill>
                <a:latin typeface="Times New Roman" panose="02020603050405020304" pitchFamily="18" charset="0"/>
                <a:cs typeface="Times New Roman" panose="02020603050405020304" pitchFamily="18" charset="0"/>
              </a:rPr>
              <a:t>mắt</a:t>
            </a:r>
            <a:endParaRPr lang="en-US" sz="3400" dirty="0">
              <a:solidFill>
                <a:srgbClr val="C00000"/>
              </a:solidFill>
            </a:endParaRPr>
          </a:p>
        </p:txBody>
      </p:sp>
      <p:sp>
        <p:nvSpPr>
          <p:cNvPr id="7" name="TextBox 3">
            <a:extLst>
              <a:ext uri="{FF2B5EF4-FFF2-40B4-BE49-F238E27FC236}">
                <a16:creationId xmlns:a16="http://schemas.microsoft.com/office/drawing/2014/main" id="{968202AE-0EA2-00EE-50C1-A9DC2422A622}"/>
              </a:ext>
            </a:extLst>
          </p:cNvPr>
          <p:cNvSpPr txBox="1"/>
          <p:nvPr/>
        </p:nvSpPr>
        <p:spPr>
          <a:xfrm>
            <a:off x="2971800" y="4854714"/>
            <a:ext cx="411480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D.  </a:t>
            </a:r>
            <a:r>
              <a:rPr lang="en-US" sz="4000" b="1" dirty="0" err="1">
                <a:solidFill>
                  <a:srgbClr val="0000FF"/>
                </a:solidFill>
                <a:latin typeface="Times New Roman" panose="02020603050405020304" pitchFamily="18" charset="0"/>
                <a:cs typeface="Times New Roman" panose="02020603050405020304" pitchFamily="18" charset="0"/>
              </a:rPr>
              <a:t>Khô</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mắt</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6" name="AutoShape 69">
            <a:extLst>
              <a:ext uri="{FF2B5EF4-FFF2-40B4-BE49-F238E27FC236}">
                <a16:creationId xmlns:a16="http://schemas.microsoft.com/office/drawing/2014/main" id="{BD1DB5CD-2F2B-099D-86EF-66403AF0ADEA}"/>
              </a:ext>
            </a:extLst>
          </p:cNvPr>
          <p:cNvSpPr>
            <a:spLocks noChangeArrowheads="1"/>
          </p:cNvSpPr>
          <p:nvPr/>
        </p:nvSpPr>
        <p:spPr bwMode="auto">
          <a:xfrm rot="5400000">
            <a:off x="64579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7" name="AutoShape 71">
            <a:extLst>
              <a:ext uri="{FF2B5EF4-FFF2-40B4-BE49-F238E27FC236}">
                <a16:creationId xmlns:a16="http://schemas.microsoft.com/office/drawing/2014/main" id="{1855CAD9-5B55-07A5-30B6-208E45E7BE9A}"/>
              </a:ext>
            </a:extLst>
          </p:cNvPr>
          <p:cNvSpPr>
            <a:spLocks noChangeArrowheads="1"/>
          </p:cNvSpPr>
          <p:nvPr/>
        </p:nvSpPr>
        <p:spPr bwMode="auto">
          <a:xfrm rot="5400000">
            <a:off x="6762750" y="1162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8" name="AutoShape 73">
            <a:extLst>
              <a:ext uri="{FF2B5EF4-FFF2-40B4-BE49-F238E27FC236}">
                <a16:creationId xmlns:a16="http://schemas.microsoft.com/office/drawing/2014/main" id="{A0C11BEE-5AFF-3195-F66B-78FDC88F470C}"/>
              </a:ext>
            </a:extLst>
          </p:cNvPr>
          <p:cNvSpPr>
            <a:spLocks noChangeArrowheads="1"/>
          </p:cNvSpPr>
          <p:nvPr/>
        </p:nvSpPr>
        <p:spPr bwMode="auto">
          <a:xfrm rot="5400000">
            <a:off x="70675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9" name="WordArt 47">
            <a:extLst>
              <a:ext uri="{FF2B5EF4-FFF2-40B4-BE49-F238E27FC236}">
                <a16:creationId xmlns:a16="http://schemas.microsoft.com/office/drawing/2014/main" id="{86E446A0-89E4-B515-6BD4-122CC780EFD4}"/>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5</a:t>
            </a:r>
          </a:p>
        </p:txBody>
      </p:sp>
      <p:sp>
        <p:nvSpPr>
          <p:cNvPr id="20" name="WordArt 48">
            <a:extLst>
              <a:ext uri="{FF2B5EF4-FFF2-40B4-BE49-F238E27FC236}">
                <a16:creationId xmlns:a16="http://schemas.microsoft.com/office/drawing/2014/main" id="{2A50EC89-0B18-C8FF-F337-D734F9A60612}"/>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4</a:t>
            </a:r>
          </a:p>
        </p:txBody>
      </p:sp>
      <p:sp>
        <p:nvSpPr>
          <p:cNvPr id="21" name="WordArt 49">
            <a:extLst>
              <a:ext uri="{FF2B5EF4-FFF2-40B4-BE49-F238E27FC236}">
                <a16:creationId xmlns:a16="http://schemas.microsoft.com/office/drawing/2014/main" id="{AF7A985A-4C45-D616-EAFF-FBCAE281FFD7}"/>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3</a:t>
            </a:r>
          </a:p>
        </p:txBody>
      </p:sp>
      <p:sp>
        <p:nvSpPr>
          <p:cNvPr id="22" name="WordArt 50">
            <a:extLst>
              <a:ext uri="{FF2B5EF4-FFF2-40B4-BE49-F238E27FC236}">
                <a16:creationId xmlns:a16="http://schemas.microsoft.com/office/drawing/2014/main" id="{1001F309-59BE-1B65-1951-ECC464A38801}"/>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2</a:t>
            </a:r>
          </a:p>
        </p:txBody>
      </p:sp>
      <p:sp>
        <p:nvSpPr>
          <p:cNvPr id="23" name="WordArt 51">
            <a:extLst>
              <a:ext uri="{FF2B5EF4-FFF2-40B4-BE49-F238E27FC236}">
                <a16:creationId xmlns:a16="http://schemas.microsoft.com/office/drawing/2014/main" id="{1A937E61-CB7D-DB19-C956-C43BA03C6D31}"/>
              </a:ext>
            </a:extLst>
          </p:cNvPr>
          <p:cNvSpPr>
            <a:spLocks noChangeArrowheads="1" noChangeShapeType="1" noTextEdit="1"/>
          </p:cNvSpPr>
          <p:nvPr/>
        </p:nvSpPr>
        <p:spPr bwMode="auto">
          <a:xfrm>
            <a:off x="77343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a:t>
            </a:r>
          </a:p>
        </p:txBody>
      </p:sp>
      <p:pic>
        <p:nvPicPr>
          <p:cNvPr id="24" name="Picture 52" descr="j0234131">
            <a:extLst>
              <a:ext uri="{FF2B5EF4-FFF2-40B4-BE49-F238E27FC236}">
                <a16:creationId xmlns:a16="http://schemas.microsoft.com/office/drawing/2014/main" id="{32136276-463E-35DB-23F0-90AA89537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14733"/>
            <a:ext cx="860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3">
            <a:extLst>
              <a:ext uri="{FF2B5EF4-FFF2-40B4-BE49-F238E27FC236}">
                <a16:creationId xmlns:a16="http://schemas.microsoft.com/office/drawing/2014/main" id="{B4F6D844-3119-7B78-2D18-B594CB801A66}"/>
              </a:ext>
            </a:extLst>
          </p:cNvPr>
          <p:cNvSpPr txBox="1">
            <a:spLocks noChangeArrowheads="1"/>
          </p:cNvSpPr>
          <p:nvPr/>
        </p:nvSpPr>
        <p:spPr bwMode="auto">
          <a:xfrm>
            <a:off x="6477000" y="1152933"/>
            <a:ext cx="2209800" cy="519112"/>
          </a:xfrm>
          <a:prstGeom prst="rect">
            <a:avLst/>
          </a:prstGeom>
          <a:noFill/>
          <a:ln w="9525">
            <a:noFill/>
            <a:miter lim="800000"/>
            <a:headEnd type="none" w="sm" len="sm"/>
            <a:tailEnd type="none" w="sm" len="sm"/>
          </a:ln>
          <a:effectLst/>
        </p:spPr>
        <p:txBody>
          <a:bodyPr>
            <a:spAutoFit/>
          </a:bodyPr>
          <a:lstStyle/>
          <a:p>
            <a:pPr eaLnBrk="0" hangingPunct="0">
              <a:spcBef>
                <a:spcPct val="50000"/>
              </a:spcBef>
              <a:defRPr/>
            </a:pPr>
            <a:r>
              <a:rPr lang="en-US" sz="2800" dirty="0">
                <a:solidFill>
                  <a:srgbClr val="FF00FF"/>
                </a:solidFill>
                <a:effectLst>
                  <a:outerShdw blurRad="38100" dist="38100" dir="2700000" algn="tl">
                    <a:srgbClr val="C0C0C0"/>
                  </a:outerShdw>
                </a:effectLst>
                <a:latin typeface=".VnHelvetInsH" pitchFamily="34" charset="0"/>
              </a:rPr>
              <a:t>Time  out</a:t>
            </a:r>
          </a:p>
        </p:txBody>
      </p:sp>
      <p:sp>
        <p:nvSpPr>
          <p:cNvPr id="26" name="WordArt 54">
            <a:extLst>
              <a:ext uri="{FF2B5EF4-FFF2-40B4-BE49-F238E27FC236}">
                <a16:creationId xmlns:a16="http://schemas.microsoft.com/office/drawing/2014/main" id="{076A993C-232A-37B8-7936-E4B4419C2CAE}"/>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6</a:t>
            </a:r>
          </a:p>
        </p:txBody>
      </p:sp>
      <p:sp>
        <p:nvSpPr>
          <p:cNvPr id="27" name="WordArt 55">
            <a:extLst>
              <a:ext uri="{FF2B5EF4-FFF2-40B4-BE49-F238E27FC236}">
                <a16:creationId xmlns:a16="http://schemas.microsoft.com/office/drawing/2014/main" id="{CF368B3B-E9E5-FC71-B280-7F4839FE6435}"/>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7</a:t>
            </a:r>
          </a:p>
        </p:txBody>
      </p:sp>
      <p:sp>
        <p:nvSpPr>
          <p:cNvPr id="28" name="WordArt 56">
            <a:extLst>
              <a:ext uri="{FF2B5EF4-FFF2-40B4-BE49-F238E27FC236}">
                <a16:creationId xmlns:a16="http://schemas.microsoft.com/office/drawing/2014/main" id="{FF678B2E-2E0B-2402-BF82-5B0A75962B75}"/>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9</a:t>
            </a:r>
          </a:p>
        </p:txBody>
      </p:sp>
      <p:sp>
        <p:nvSpPr>
          <p:cNvPr id="29" name="WordArt 57">
            <a:extLst>
              <a:ext uri="{FF2B5EF4-FFF2-40B4-BE49-F238E27FC236}">
                <a16:creationId xmlns:a16="http://schemas.microsoft.com/office/drawing/2014/main" id="{5510EFC2-3974-8E89-43C8-3CA03A55FD08}"/>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8</a:t>
            </a:r>
          </a:p>
        </p:txBody>
      </p:sp>
      <p:sp>
        <p:nvSpPr>
          <p:cNvPr id="30" name="WordArt 58">
            <a:extLst>
              <a:ext uri="{FF2B5EF4-FFF2-40B4-BE49-F238E27FC236}">
                <a16:creationId xmlns:a16="http://schemas.microsoft.com/office/drawing/2014/main" id="{5EFE95BC-03BD-2EA8-E296-397CD96BDB83}"/>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10</a:t>
            </a:r>
          </a:p>
        </p:txBody>
      </p:sp>
    </p:spTree>
    <p:extLst>
      <p:ext uri="{BB962C8B-B14F-4D97-AF65-F5344CB8AC3E}">
        <p14:creationId xmlns:p14="http://schemas.microsoft.com/office/powerpoint/2010/main" val="37449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1000"/>
                            </p:stCondLst>
                            <p:childTnLst>
                              <p:par>
                                <p:cTn id="8" presetID="11" presetClass="entr" presetSubtype="0" fill="hold" nodeType="afterEffect">
                                  <p:stCondLst>
                                    <p:cond delay="0"/>
                                  </p:stCondLst>
                                  <p:childTnLst>
                                    <p:set>
                                      <p:cBhvr>
                                        <p:cTn id="9"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0" fill="hold">
                            <p:stCondLst>
                              <p:cond delay="2000"/>
                            </p:stCondLst>
                            <p:childTnLst>
                              <p:par>
                                <p:cTn id="11" presetID="11" presetClass="entr" presetSubtype="0" fill="hold" nodeType="afterEffect">
                                  <p:stCondLst>
                                    <p:cond delay="0"/>
                                  </p:stCondLst>
                                  <p:childTnLst>
                                    <p:set>
                                      <p:cBhvr>
                                        <p:cTn id="12"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3" fill="hold">
                            <p:stCondLst>
                              <p:cond delay="3000"/>
                            </p:stCondLst>
                            <p:childTnLst>
                              <p:par>
                                <p:cTn id="14" presetID="11" presetClass="entr" presetSubtype="0" fill="hold" nodeType="afterEffect">
                                  <p:stCondLst>
                                    <p:cond delay="0"/>
                                  </p:stCondLst>
                                  <p:childTnLst>
                                    <p:set>
                                      <p:cBhvr>
                                        <p:cTn id="15"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4000"/>
                            </p:stCondLst>
                            <p:childTnLst>
                              <p:par>
                                <p:cTn id="17" presetID="11" presetClass="entr" presetSubtype="0" fill="hold" nodeType="afterEffect">
                                  <p:stCondLst>
                                    <p:cond delay="0"/>
                                  </p:stCondLst>
                                  <p:childTnLst>
                                    <p:set>
                                      <p:cBhvr>
                                        <p:cTn id="18"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5000"/>
                            </p:stCondLst>
                            <p:childTnLst>
                              <p:par>
                                <p:cTn id="20" presetID="11" presetClass="entr" presetSubtype="0" fill="hold"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6000"/>
                            </p:stCondLst>
                            <p:childTnLst>
                              <p:par>
                                <p:cTn id="23" presetID="11" presetClass="entr" presetSubtype="0" fill="hold" nodeType="afterEffect">
                                  <p:stCondLst>
                                    <p:cond delay="0"/>
                                  </p:stCondLst>
                                  <p:childTnLst>
                                    <p:set>
                                      <p:cBhvr>
                                        <p:cTn id="24"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7000"/>
                            </p:stCondLst>
                            <p:childTnLst>
                              <p:par>
                                <p:cTn id="26" presetID="11" presetClass="entr" presetSubtype="0" fill="hold" nodeType="afterEffect">
                                  <p:stCondLst>
                                    <p:cond delay="0"/>
                                  </p:stCondLst>
                                  <p:childTnLst>
                                    <p:set>
                                      <p:cBhvr>
                                        <p:cTn id="27"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8000"/>
                            </p:stCondLst>
                            <p:childTnLst>
                              <p:par>
                                <p:cTn id="29" presetID="11" presetClass="entr" presetSubtype="0" fill="hold" nodeType="afterEffect">
                                  <p:stCondLst>
                                    <p:cond delay="0"/>
                                  </p:stCondLst>
                                  <p:childTnLst>
                                    <p:set>
                                      <p:cBhvr>
                                        <p:cTn id="30"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9000"/>
                            </p:stCondLst>
                            <p:childTnLst>
                              <p:par>
                                <p:cTn id="32" presetID="11" presetClass="entr" presetSubtype="0" fill="hold" nodeType="afterEffect">
                                  <p:stCondLst>
                                    <p:cond delay="0"/>
                                  </p:stCondLst>
                                  <p:childTnLst>
                                    <p:set>
                                      <p:cBhvr>
                                        <p:cTn id="33"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10000"/>
                            </p:stCondLst>
                            <p:childTnLst>
                              <p:par>
                                <p:cTn id="35" presetID="35" presetClass="emph" presetSubtype="0" fill="hold" nodeType="afterEffect">
                                  <p:stCondLst>
                                    <p:cond delay="0"/>
                                  </p:stCondLst>
                                  <p:childTnLst>
                                    <p:anim calcmode="discrete" valueType="str">
                                      <p:cBhvr>
                                        <p:cTn id="36" dur="1000" fill="hold"/>
                                        <p:tgtEl>
                                          <p:spTgt spid="24"/>
                                        </p:tgtEl>
                                        <p:attrNameLst>
                                          <p:attrName>style.visibility</p:attrName>
                                        </p:attrNameLst>
                                      </p:cBhvr>
                                      <p:tavLst>
                                        <p:tav tm="0">
                                          <p:val>
                                            <p:strVal val="hidden"/>
                                          </p:val>
                                        </p:tav>
                                        <p:tav tm="50000">
                                          <p:val>
                                            <p:strVal val="visible"/>
                                          </p:val>
                                        </p:tav>
                                      </p:tavLst>
                                    </p:anim>
                                  </p:childTnLst>
                                </p:cTn>
                              </p:par>
                              <p:par>
                                <p:cTn id="37" presetID="26" presetClass="emph" presetSubtype="0" repeatCount="3000"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cTn>
                              </p:par>
                              <p:par>
                                <p:cTn id="40" presetID="9" presetClass="entr" presetSubtype="0" fill="hold" nodeType="withEffect">
                                  <p:stCondLst>
                                    <p:cond delay="0"/>
                                  </p:stCondLst>
                                  <p:iterate type="lt">
                                    <p:tmPct val="0"/>
                                  </p:iterate>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eginning 4">
            <a:hlinkClick r:id="rId4" action="ppaction://hlinksldjump"/>
          </p:cNvPr>
          <p:cNvSpPr/>
          <p:nvPr/>
        </p:nvSpPr>
        <p:spPr>
          <a:xfrm>
            <a:off x="8305800" y="6553200"/>
            <a:ext cx="762000" cy="304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78559EB8-BE35-0F7C-8D3E-D303CFD0BB59}"/>
              </a:ext>
            </a:extLst>
          </p:cNvPr>
          <p:cNvSpPr txBox="1"/>
          <p:nvPr/>
        </p:nvSpPr>
        <p:spPr>
          <a:xfrm>
            <a:off x="609600" y="5181600"/>
            <a:ext cx="8077200" cy="954107"/>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4. </a:t>
            </a:r>
            <a:r>
              <a:rPr lang="en-US" sz="2800" b="1" dirty="0" err="1">
                <a:solidFill>
                  <a:srgbClr val="0000FF"/>
                </a:solidFill>
                <a:latin typeface="Times New Roman" panose="02020603050405020304" pitchFamily="18" charset="0"/>
                <a:cs typeface="Times New Roman" panose="02020603050405020304" pitchFamily="18" charset="0"/>
              </a:rPr>
              <a:t>Loại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phẩm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này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chứa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nhiều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dưỡng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7" name="Picture 8">
            <a:extLst>
              <a:ext uri="{FF2B5EF4-FFF2-40B4-BE49-F238E27FC236}">
                <a16:creationId xmlns:a16="http://schemas.microsoft.com/office/drawing/2014/main" id="{5B1466A9-0ADB-E07E-1B2E-ED957BA17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3289" y="1531500"/>
            <a:ext cx="6737421" cy="365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3">
            <a:extLst>
              <a:ext uri="{FF2B5EF4-FFF2-40B4-BE49-F238E27FC236}">
                <a16:creationId xmlns:a16="http://schemas.microsoft.com/office/drawing/2014/main" id="{52870A1D-0C0A-7549-7EDD-472172785709}"/>
              </a:ext>
            </a:extLst>
          </p:cNvPr>
          <p:cNvSpPr txBox="1"/>
          <p:nvPr/>
        </p:nvSpPr>
        <p:spPr>
          <a:xfrm>
            <a:off x="4038600" y="5845314"/>
            <a:ext cx="2590800"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Chất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đạm</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AutoShape 69">
            <a:extLst>
              <a:ext uri="{FF2B5EF4-FFF2-40B4-BE49-F238E27FC236}">
                <a16:creationId xmlns:a16="http://schemas.microsoft.com/office/drawing/2014/main" id="{A9256415-972C-3BC9-6BC0-155E469B6F60}"/>
              </a:ext>
            </a:extLst>
          </p:cNvPr>
          <p:cNvSpPr>
            <a:spLocks noChangeArrowheads="1"/>
          </p:cNvSpPr>
          <p:nvPr/>
        </p:nvSpPr>
        <p:spPr bwMode="auto">
          <a:xfrm rot="5400000">
            <a:off x="64579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6" name="AutoShape 71">
            <a:extLst>
              <a:ext uri="{FF2B5EF4-FFF2-40B4-BE49-F238E27FC236}">
                <a16:creationId xmlns:a16="http://schemas.microsoft.com/office/drawing/2014/main" id="{FC9DB37B-AEAC-BA0A-2126-1A6D5281CCA5}"/>
              </a:ext>
            </a:extLst>
          </p:cNvPr>
          <p:cNvSpPr>
            <a:spLocks noChangeArrowheads="1"/>
          </p:cNvSpPr>
          <p:nvPr/>
        </p:nvSpPr>
        <p:spPr bwMode="auto">
          <a:xfrm rot="5400000">
            <a:off x="6762750" y="1162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7" name="AutoShape 73">
            <a:extLst>
              <a:ext uri="{FF2B5EF4-FFF2-40B4-BE49-F238E27FC236}">
                <a16:creationId xmlns:a16="http://schemas.microsoft.com/office/drawing/2014/main" id="{B1946A34-0B70-CF41-EF5F-82273182C664}"/>
              </a:ext>
            </a:extLst>
          </p:cNvPr>
          <p:cNvSpPr>
            <a:spLocks noChangeArrowheads="1"/>
          </p:cNvSpPr>
          <p:nvPr/>
        </p:nvSpPr>
        <p:spPr bwMode="auto">
          <a:xfrm rot="5400000">
            <a:off x="7067550" y="40095"/>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8" name="WordArt 47">
            <a:extLst>
              <a:ext uri="{FF2B5EF4-FFF2-40B4-BE49-F238E27FC236}">
                <a16:creationId xmlns:a16="http://schemas.microsoft.com/office/drawing/2014/main" id="{4FE9491B-676E-55D2-1ECA-4BDC7418ACCE}"/>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5</a:t>
            </a:r>
          </a:p>
        </p:txBody>
      </p:sp>
      <p:sp>
        <p:nvSpPr>
          <p:cNvPr id="19" name="WordArt 48">
            <a:extLst>
              <a:ext uri="{FF2B5EF4-FFF2-40B4-BE49-F238E27FC236}">
                <a16:creationId xmlns:a16="http://schemas.microsoft.com/office/drawing/2014/main" id="{51404075-14AC-6CE4-AEB2-7465478941B6}"/>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4</a:t>
            </a:r>
          </a:p>
        </p:txBody>
      </p:sp>
      <p:sp>
        <p:nvSpPr>
          <p:cNvPr id="20" name="WordArt 49">
            <a:extLst>
              <a:ext uri="{FF2B5EF4-FFF2-40B4-BE49-F238E27FC236}">
                <a16:creationId xmlns:a16="http://schemas.microsoft.com/office/drawing/2014/main" id="{502861FB-0A13-0E92-0229-4A3176D70D48}"/>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3</a:t>
            </a:r>
          </a:p>
        </p:txBody>
      </p:sp>
      <p:sp>
        <p:nvSpPr>
          <p:cNvPr id="21" name="WordArt 50">
            <a:extLst>
              <a:ext uri="{FF2B5EF4-FFF2-40B4-BE49-F238E27FC236}">
                <a16:creationId xmlns:a16="http://schemas.microsoft.com/office/drawing/2014/main" id="{7AC41BBC-6661-877E-A908-18FF24ED650C}"/>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2</a:t>
            </a:r>
          </a:p>
        </p:txBody>
      </p:sp>
      <p:sp>
        <p:nvSpPr>
          <p:cNvPr id="22" name="WordArt 51">
            <a:extLst>
              <a:ext uri="{FF2B5EF4-FFF2-40B4-BE49-F238E27FC236}">
                <a16:creationId xmlns:a16="http://schemas.microsoft.com/office/drawing/2014/main" id="{4F0CFC43-5242-A294-7AB3-0F7A385EE6DD}"/>
              </a:ext>
            </a:extLst>
          </p:cNvPr>
          <p:cNvSpPr>
            <a:spLocks noChangeArrowheads="1" noChangeShapeType="1" noTextEdit="1"/>
          </p:cNvSpPr>
          <p:nvPr/>
        </p:nvSpPr>
        <p:spPr bwMode="auto">
          <a:xfrm>
            <a:off x="77343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a:t>
            </a:r>
          </a:p>
        </p:txBody>
      </p:sp>
      <p:pic>
        <p:nvPicPr>
          <p:cNvPr id="23" name="Picture 52" descr="j0234131">
            <a:extLst>
              <a:ext uri="{FF2B5EF4-FFF2-40B4-BE49-F238E27FC236}">
                <a16:creationId xmlns:a16="http://schemas.microsoft.com/office/drawing/2014/main" id="{6BED2E13-FE25-CA26-73BE-1C41A2E0F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14733"/>
            <a:ext cx="860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53">
            <a:extLst>
              <a:ext uri="{FF2B5EF4-FFF2-40B4-BE49-F238E27FC236}">
                <a16:creationId xmlns:a16="http://schemas.microsoft.com/office/drawing/2014/main" id="{B3BA5319-969E-2F8C-4A49-2B4ED048967E}"/>
              </a:ext>
            </a:extLst>
          </p:cNvPr>
          <p:cNvSpPr txBox="1">
            <a:spLocks noChangeArrowheads="1"/>
          </p:cNvSpPr>
          <p:nvPr/>
        </p:nvSpPr>
        <p:spPr bwMode="auto">
          <a:xfrm>
            <a:off x="6477000" y="1152933"/>
            <a:ext cx="2209800" cy="519112"/>
          </a:xfrm>
          <a:prstGeom prst="rect">
            <a:avLst/>
          </a:prstGeom>
          <a:noFill/>
          <a:ln w="9525">
            <a:noFill/>
            <a:miter lim="800000"/>
            <a:headEnd type="none" w="sm" len="sm"/>
            <a:tailEnd type="none" w="sm" len="sm"/>
          </a:ln>
          <a:effectLst/>
        </p:spPr>
        <p:txBody>
          <a:bodyPr>
            <a:spAutoFit/>
          </a:bodyPr>
          <a:lstStyle/>
          <a:p>
            <a:pPr eaLnBrk="0" hangingPunct="0">
              <a:spcBef>
                <a:spcPct val="50000"/>
              </a:spcBef>
              <a:defRPr/>
            </a:pPr>
            <a:r>
              <a:rPr lang="en-US" sz="2800" dirty="0">
                <a:solidFill>
                  <a:srgbClr val="FF00FF"/>
                </a:solidFill>
                <a:effectLst>
                  <a:outerShdw blurRad="38100" dist="38100" dir="2700000" algn="tl">
                    <a:srgbClr val="C0C0C0"/>
                  </a:outerShdw>
                </a:effectLst>
                <a:latin typeface=".VnHelvetInsH" pitchFamily="34" charset="0"/>
              </a:rPr>
              <a:t>Time  out</a:t>
            </a:r>
          </a:p>
        </p:txBody>
      </p:sp>
      <p:sp>
        <p:nvSpPr>
          <p:cNvPr id="25" name="WordArt 54">
            <a:extLst>
              <a:ext uri="{FF2B5EF4-FFF2-40B4-BE49-F238E27FC236}">
                <a16:creationId xmlns:a16="http://schemas.microsoft.com/office/drawing/2014/main" id="{B908B31D-5F4E-95D4-BA20-B2EE379E1149}"/>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6</a:t>
            </a:r>
          </a:p>
        </p:txBody>
      </p:sp>
      <p:sp>
        <p:nvSpPr>
          <p:cNvPr id="26" name="WordArt 55">
            <a:extLst>
              <a:ext uri="{FF2B5EF4-FFF2-40B4-BE49-F238E27FC236}">
                <a16:creationId xmlns:a16="http://schemas.microsoft.com/office/drawing/2014/main" id="{A00C034D-2CB6-0A19-EE69-BDA43E04286F}"/>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7</a:t>
            </a:r>
          </a:p>
        </p:txBody>
      </p:sp>
      <p:sp>
        <p:nvSpPr>
          <p:cNvPr id="29" name="WordArt 56">
            <a:extLst>
              <a:ext uri="{FF2B5EF4-FFF2-40B4-BE49-F238E27FC236}">
                <a16:creationId xmlns:a16="http://schemas.microsoft.com/office/drawing/2014/main" id="{36C66CC5-7E19-B517-D076-558D6FC8B499}"/>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9</a:t>
            </a:r>
          </a:p>
        </p:txBody>
      </p:sp>
      <p:sp>
        <p:nvSpPr>
          <p:cNvPr id="30" name="WordArt 57">
            <a:extLst>
              <a:ext uri="{FF2B5EF4-FFF2-40B4-BE49-F238E27FC236}">
                <a16:creationId xmlns:a16="http://schemas.microsoft.com/office/drawing/2014/main" id="{590DA232-53C0-F9D7-BDD5-4FACE98E14DC}"/>
              </a:ext>
            </a:extLst>
          </p:cNvPr>
          <p:cNvSpPr>
            <a:spLocks noChangeArrowheads="1" noChangeShapeType="1" noTextEdit="1"/>
          </p:cNvSpPr>
          <p:nvPr/>
        </p:nvSpPr>
        <p:spPr bwMode="auto">
          <a:xfrm>
            <a:off x="7886700" y="490945"/>
            <a:ext cx="419100" cy="5715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8</a:t>
            </a:r>
          </a:p>
        </p:txBody>
      </p:sp>
      <p:sp>
        <p:nvSpPr>
          <p:cNvPr id="31" name="WordArt 58">
            <a:extLst>
              <a:ext uri="{FF2B5EF4-FFF2-40B4-BE49-F238E27FC236}">
                <a16:creationId xmlns:a16="http://schemas.microsoft.com/office/drawing/2014/main" id="{B1E769E4-4A64-F8BF-8284-88E483249C69}"/>
              </a:ext>
            </a:extLst>
          </p:cNvPr>
          <p:cNvSpPr>
            <a:spLocks noChangeArrowheads="1" noChangeShapeType="1" noTextEdit="1"/>
          </p:cNvSpPr>
          <p:nvPr/>
        </p:nvSpPr>
        <p:spPr bwMode="auto">
          <a:xfrm>
            <a:off x="7810500" y="490945"/>
            <a:ext cx="419100" cy="571500"/>
          </a:xfrm>
          <a:prstGeom prst="rect">
            <a:avLst/>
          </a:prstGeom>
        </p:spPr>
        <p:txBody>
          <a:bodyPr wrap="none" fromWordArt="1">
            <a:prstTxWarp prst="textPlain">
              <a:avLst>
                <a:gd name="adj" fmla="val 50000"/>
              </a:avLst>
            </a:prstTxWarp>
          </a:bodyPr>
          <a:lstStyle/>
          <a:p>
            <a:pPr algn="ctr"/>
            <a:r>
              <a:rPr lang="en-US" sz="3600" kern="10" dirty="0">
                <a:ln w="9525">
                  <a:solidFill>
                    <a:srgbClr val="FF00FF"/>
                  </a:solid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10</a:t>
            </a:r>
          </a:p>
        </p:txBody>
      </p:sp>
    </p:spTree>
    <p:extLst>
      <p:ext uri="{BB962C8B-B14F-4D97-AF65-F5344CB8AC3E}">
        <p14:creationId xmlns:p14="http://schemas.microsoft.com/office/powerpoint/2010/main" val="31176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1000"/>
                            </p:stCondLst>
                            <p:childTnLst>
                              <p:par>
                                <p:cTn id="8" presetID="11" presetClass="entr" presetSubtype="0" fill="hold" nodeType="afterEffect">
                                  <p:stCondLst>
                                    <p:cond delay="0"/>
                                  </p:stCondLst>
                                  <p:childTnLst>
                                    <p:set>
                                      <p:cBhvr>
                                        <p:cTn id="9"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0" fill="hold">
                            <p:stCondLst>
                              <p:cond delay="2000"/>
                            </p:stCondLst>
                            <p:childTnLst>
                              <p:par>
                                <p:cTn id="11" presetID="11" presetClass="entr" presetSubtype="0" fill="hold" nodeType="afterEffect">
                                  <p:stCondLst>
                                    <p:cond delay="0"/>
                                  </p:stCondLst>
                                  <p:childTnLst>
                                    <p:set>
                                      <p:cBhvr>
                                        <p:cTn id="12"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3" fill="hold">
                            <p:stCondLst>
                              <p:cond delay="3000"/>
                            </p:stCondLst>
                            <p:childTnLst>
                              <p:par>
                                <p:cTn id="14" presetID="11" presetClass="entr" presetSubtype="0" fill="hold"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6" fill="hold">
                            <p:stCondLst>
                              <p:cond delay="4000"/>
                            </p:stCondLst>
                            <p:childTnLst>
                              <p:par>
                                <p:cTn id="17" presetID="11" presetClass="entr" presetSubtype="0" fill="hold" nodeType="afterEffect">
                                  <p:stCondLst>
                                    <p:cond delay="0"/>
                                  </p:stCondLst>
                                  <p:childTnLst>
                                    <p:set>
                                      <p:cBhvr>
                                        <p:cTn id="18"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5000"/>
                            </p:stCondLst>
                            <p:childTnLst>
                              <p:par>
                                <p:cTn id="20" presetID="11" presetClass="entr" presetSubtype="0" fill="hold" nodeType="afterEffect">
                                  <p:stCondLst>
                                    <p:cond delay="0"/>
                                  </p:stCondLst>
                                  <p:childTnLst>
                                    <p:set>
                                      <p:cBhvr>
                                        <p:cTn id="21"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2" fill="hold">
                            <p:stCondLst>
                              <p:cond delay="6000"/>
                            </p:stCondLst>
                            <p:childTnLst>
                              <p:par>
                                <p:cTn id="23" presetID="11" presetClass="entr" presetSubtype="0" fill="hold" nodeType="afterEffect">
                                  <p:stCondLst>
                                    <p:cond delay="0"/>
                                  </p:stCondLst>
                                  <p:childTnLst>
                                    <p:set>
                                      <p:cBhvr>
                                        <p:cTn id="24"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5" fill="hold">
                            <p:stCondLst>
                              <p:cond delay="7000"/>
                            </p:stCondLst>
                            <p:childTnLst>
                              <p:par>
                                <p:cTn id="26" presetID="11" presetClass="entr" presetSubtype="0" fill="hold" nodeType="afterEffect">
                                  <p:stCondLst>
                                    <p:cond delay="0"/>
                                  </p:stCondLst>
                                  <p:childTnLst>
                                    <p:set>
                                      <p:cBhvr>
                                        <p:cTn id="27"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28" fill="hold">
                            <p:stCondLst>
                              <p:cond delay="8000"/>
                            </p:stCondLst>
                            <p:childTnLst>
                              <p:par>
                                <p:cTn id="29" presetID="11" presetClass="entr" presetSubtype="0" fill="hold" nodeType="afterEffect">
                                  <p:stCondLst>
                                    <p:cond delay="0"/>
                                  </p:stCondLst>
                                  <p:childTnLst>
                                    <p:set>
                                      <p:cBhvr>
                                        <p:cTn id="30"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1" fill="hold">
                            <p:stCondLst>
                              <p:cond delay="9000"/>
                            </p:stCondLst>
                            <p:childTnLst>
                              <p:par>
                                <p:cTn id="32" presetID="11" presetClass="entr" presetSubtype="0" fill="hold" nodeType="afterEffect">
                                  <p:stCondLst>
                                    <p:cond delay="0"/>
                                  </p:stCondLst>
                                  <p:childTnLst>
                                    <p:set>
                                      <p:cBhvr>
                                        <p:cTn id="33"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4" fill="hold">
                            <p:stCondLst>
                              <p:cond delay="10000"/>
                            </p:stCondLst>
                            <p:childTnLst>
                              <p:par>
                                <p:cTn id="35" presetID="35" presetClass="emph" presetSubtype="0" fill="hold" nodeType="afterEffect">
                                  <p:stCondLst>
                                    <p:cond delay="0"/>
                                  </p:stCondLst>
                                  <p:childTnLst>
                                    <p:anim calcmode="discrete" valueType="str">
                                      <p:cBhvr>
                                        <p:cTn id="36" dur="1000" fill="hold"/>
                                        <p:tgtEl>
                                          <p:spTgt spid="23"/>
                                        </p:tgtEl>
                                        <p:attrNameLst>
                                          <p:attrName>style.visibility</p:attrName>
                                        </p:attrNameLst>
                                      </p:cBhvr>
                                      <p:tavLst>
                                        <p:tav tm="0">
                                          <p:val>
                                            <p:strVal val="hidden"/>
                                          </p:val>
                                        </p:tav>
                                        <p:tav tm="50000">
                                          <p:val>
                                            <p:strVal val="visible"/>
                                          </p:val>
                                        </p:tav>
                                      </p:tavLst>
                                    </p:anim>
                                  </p:childTnLst>
                                </p:cTn>
                              </p:par>
                              <p:par>
                                <p:cTn id="37" presetID="26" presetClass="emph" presetSubtype="0" repeatCount="3000" fill="hold" nodeType="withEffect">
                                  <p:stCondLst>
                                    <p:cond delay="0"/>
                                  </p:stCondLst>
                                  <p:childTnLst>
                                    <p:animEffect transition="out" filter="fade">
                                      <p:cBhvr>
                                        <p:cTn id="38" dur="500" tmFilter="0, 0; .2, .5; .8, .5; 1, 0"/>
                                        <p:tgtEl>
                                          <p:spTgt spid="23"/>
                                        </p:tgtEl>
                                      </p:cBhvr>
                                    </p:animEffect>
                                    <p:animScale>
                                      <p:cBhvr>
                                        <p:cTn id="39" dur="250" autoRev="1" fill="hold"/>
                                        <p:tgtEl>
                                          <p:spTgt spid="23"/>
                                        </p:tgtEl>
                                      </p:cBhvr>
                                      <p:by x="105000" y="105000"/>
                                    </p:animScale>
                                  </p:childTnLst>
                                </p:cTn>
                              </p:par>
                              <p:par>
                                <p:cTn id="40" presetID="9" presetClass="entr" presetSubtype="0" fill="hold" nodeType="withEffect">
                                  <p:stCondLst>
                                    <p:cond delay="0"/>
                                  </p:stCondLst>
                                  <p:iterate type="lt">
                                    <p:tmPct val="0"/>
                                  </p:iterate>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03BB50-9A13-BF41-4A1A-705EB8999B8C}"/>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39D806D7-26FD-9BC4-1903-76EA1FA2A48F}"/>
              </a:ext>
            </a:extLst>
          </p:cNvPr>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EA7431B1-3460-4B12-AF16-88DF09B9E538}"/>
              </a:ext>
            </a:extLst>
          </p:cNvPr>
          <p:cNvPicPr>
            <a:picLocks noChangeAspect="1"/>
          </p:cNvPicPr>
          <p:nvPr/>
        </p:nvPicPr>
        <p:blipFill>
          <a:blip r:embed="rId2"/>
          <a:stretch>
            <a:fillRect/>
          </a:stretch>
        </p:blipFill>
        <p:spPr>
          <a:xfrm>
            <a:off x="304800" y="274638"/>
            <a:ext cx="7946591" cy="5287962"/>
          </a:xfrm>
          <a:prstGeom prst="rect">
            <a:avLst/>
          </a:prstGeom>
        </p:spPr>
      </p:pic>
      <p:sp>
        <p:nvSpPr>
          <p:cNvPr id="5" name="TextBox 3">
            <a:extLst>
              <a:ext uri="{FF2B5EF4-FFF2-40B4-BE49-F238E27FC236}">
                <a16:creationId xmlns:a16="http://schemas.microsoft.com/office/drawing/2014/main" id="{D6915773-7F88-035C-2378-FFB969F4A8F3}"/>
              </a:ext>
            </a:extLst>
          </p:cNvPr>
          <p:cNvSpPr txBox="1"/>
          <p:nvPr/>
        </p:nvSpPr>
        <p:spPr>
          <a:xfrm>
            <a:off x="304800" y="5257800"/>
            <a:ext cx="8534400" cy="1384995"/>
          </a:xfrm>
          <a:prstGeom prst="rect">
            <a:avLst/>
          </a:prstGeom>
          <a:solidFill>
            <a:schemeClr val="bg1"/>
          </a:solid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nhóm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phẩm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cung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cấp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nhiều</a:t>
            </a:r>
            <a:r>
              <a:rPr lang="en-US" sz="2800" b="1" dirty="0">
                <a:solidFill>
                  <a:srgbClr val="0000FF"/>
                </a:solidFill>
                <a:latin typeface="Times New Roman" panose="02020603050405020304" pitchFamily="18" charset="0"/>
                <a:cs typeface="Times New Roman" panose="02020603050405020304" pitchFamily="18" charset="0"/>
              </a:rPr>
              <a:t> vitamin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khoáng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nâng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cao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miễn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dịch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giúp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chúng</a:t>
            </a:r>
            <a:r>
              <a:rPr lang="en-US" sz="2800" b="1" dirty="0">
                <a:solidFill>
                  <a:srgbClr val="0000FF"/>
                </a:solidFill>
                <a:latin typeface="Times New Roman" panose="02020603050405020304" pitchFamily="18" charset="0"/>
                <a:cs typeface="Times New Roman" panose="02020603050405020304" pitchFamily="18" charset="0"/>
              </a:rPr>
              <a:t> ta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khoẻ</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mạnh</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6" name="TextBox 3">
            <a:extLst>
              <a:ext uri="{FF2B5EF4-FFF2-40B4-BE49-F238E27FC236}">
                <a16:creationId xmlns:a16="http://schemas.microsoft.com/office/drawing/2014/main" id="{B65D0B6A-1E7E-8E60-020B-8CADD9DA6437}"/>
              </a:ext>
            </a:extLst>
          </p:cNvPr>
          <p:cNvSpPr txBox="1"/>
          <p:nvPr/>
        </p:nvSpPr>
        <p:spPr>
          <a:xfrm>
            <a:off x="2971800" y="1905000"/>
            <a:ext cx="2884705" cy="707886"/>
          </a:xfrm>
          <a:prstGeom prst="rect">
            <a:avLst/>
          </a:prstGeom>
          <a:solidFill>
            <a:schemeClr val="bg1"/>
          </a:solid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GIỎ</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87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1182</Words>
  <Application>Microsoft Office PowerPoint</Application>
  <PresentationFormat>Trình chiếu Trên màn hình (4:3)</PresentationFormat>
  <Paragraphs>203</Paragraphs>
  <Slides>28</Slides>
  <Notes>4</Notes>
  <HiddenSlides>0</HiddenSlides>
  <MMClips>2</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28</vt:i4>
      </vt:variant>
    </vt:vector>
  </HeadingPairs>
  <TitlesOfParts>
    <vt:vector size="35" baseType="lpstr">
      <vt:lpstr>.VnHelvetInsH</vt:lpstr>
      <vt:lpstr>Arial</vt:lpstr>
      <vt:lpstr>Calibri</vt:lpstr>
      <vt:lpstr>Impact</vt:lpstr>
      <vt:lpstr>Times New Roman</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Chất tinh khiết: là chất không lẫn chất nào khác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Phuc</dc:creator>
  <cp:lastModifiedBy>Administrator</cp:lastModifiedBy>
  <cp:revision>107</cp:revision>
  <dcterms:created xsi:type="dcterms:W3CDTF">2019-08-13T07:42:51Z</dcterms:created>
  <dcterms:modified xsi:type="dcterms:W3CDTF">2024-11-06T15:50:09Z</dcterms:modified>
</cp:coreProperties>
</file>