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87" r:id="rId2"/>
  </p:sldMasterIdLst>
  <p:notesMasterIdLst>
    <p:notesMasterId r:id="rId40"/>
  </p:notesMasterIdLst>
  <p:sldIdLst>
    <p:sldId id="259" r:id="rId3"/>
    <p:sldId id="258" r:id="rId4"/>
    <p:sldId id="256" r:id="rId5"/>
    <p:sldId id="262" r:id="rId6"/>
    <p:sldId id="322" r:id="rId7"/>
    <p:sldId id="263" r:id="rId8"/>
    <p:sldId id="323" r:id="rId9"/>
    <p:sldId id="325" r:id="rId10"/>
    <p:sldId id="324" r:id="rId11"/>
    <p:sldId id="342" r:id="rId12"/>
    <p:sldId id="326" r:id="rId13"/>
    <p:sldId id="328" r:id="rId14"/>
    <p:sldId id="340" r:id="rId15"/>
    <p:sldId id="339" r:id="rId16"/>
    <p:sldId id="346" r:id="rId17"/>
    <p:sldId id="331" r:id="rId18"/>
    <p:sldId id="329" r:id="rId19"/>
    <p:sldId id="327" r:id="rId20"/>
    <p:sldId id="335" r:id="rId21"/>
    <p:sldId id="333" r:id="rId22"/>
    <p:sldId id="334" r:id="rId23"/>
    <p:sldId id="336" r:id="rId24"/>
    <p:sldId id="337" r:id="rId25"/>
    <p:sldId id="332" r:id="rId26"/>
    <p:sldId id="316" r:id="rId27"/>
    <p:sldId id="347" r:id="rId28"/>
    <p:sldId id="272" r:id="rId29"/>
    <p:sldId id="315" r:id="rId30"/>
    <p:sldId id="317" r:id="rId31"/>
    <p:sldId id="313" r:id="rId32"/>
    <p:sldId id="341" r:id="rId33"/>
    <p:sldId id="314" r:id="rId34"/>
    <p:sldId id="321" r:id="rId35"/>
    <p:sldId id="338" r:id="rId36"/>
    <p:sldId id="343" r:id="rId37"/>
    <p:sldId id="344" r:id="rId38"/>
    <p:sldId id="345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1368316c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1368316c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620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9179a95d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9179a95d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82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78828701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78828701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9179a95d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9179a95d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9179a95d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9179a95d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88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82870172_0_4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82870172_0_4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20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62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91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7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69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50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24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83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51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30858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90431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05723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86576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6111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1179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780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0470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20577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315812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32584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715949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41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3519600" y="3017513"/>
            <a:ext cx="2104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398900" y="1716488"/>
            <a:ext cx="63462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000" b="1"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70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599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762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24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32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78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57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38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18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62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12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912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6" r:id="rId12"/>
    <p:sldLayoutId id="214748370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32EB-2993-472E-BF92-BEFA27DD5BB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429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9550"/>
            <a:ext cx="5486400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440055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Hình</a:t>
            </a:r>
            <a:r>
              <a:rPr lang="en-US" b="1" dirty="0" smtClean="0"/>
              <a:t> 1. </a:t>
            </a:r>
            <a:r>
              <a:rPr lang="en-US" b="1" dirty="0" err="1" smtClean="0"/>
              <a:t>Lễ</a:t>
            </a:r>
            <a:r>
              <a:rPr lang="en-US" b="1" dirty="0" smtClean="0"/>
              <a:t>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tắm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  <a:r>
              <a:rPr lang="en-US" b="1" dirty="0" err="1" smtClean="0"/>
              <a:t>sông</a:t>
            </a:r>
            <a:r>
              <a:rPr lang="en-US" b="1" dirty="0" smtClean="0"/>
              <a:t> </a:t>
            </a:r>
            <a:r>
              <a:rPr lang="en-US" b="1" dirty="0" err="1" smtClean="0"/>
              <a:t>Hằng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tổ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ở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r>
              <a:rPr lang="en-US" b="1" dirty="0" smtClean="0"/>
              <a:t> </a:t>
            </a:r>
            <a:r>
              <a:rPr lang="en-US" b="1" dirty="0" err="1" smtClean="0"/>
              <a:t>thuộc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Ấn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ngày</a:t>
            </a:r>
            <a:r>
              <a:rPr lang="en-US" b="1" dirty="0" smtClean="0"/>
              <a:t> nay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14350"/>
            <a:ext cx="594360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Arial" panose="020B0604020202020204" pitchFamily="34" charset="0"/>
              </a:rPr>
              <a:t>Câu</a:t>
            </a:r>
            <a:r>
              <a:rPr lang="en-US" b="1" dirty="0">
                <a:latin typeface="Arial" panose="020B0604020202020204" pitchFamily="34" charset="0"/>
              </a:rPr>
              <a:t> 1.</a:t>
            </a:r>
            <a:r>
              <a:rPr lang="en-US" dirty="0">
                <a:latin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</a:rPr>
              <a:t>Ấn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đảo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nằm</a:t>
            </a:r>
            <a:r>
              <a:rPr lang="en-US" dirty="0">
                <a:latin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</a:rPr>
              <a:t>khu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vực</a:t>
            </a:r>
            <a:endParaRPr lang="en-US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</a:rPr>
              <a:t>A. </a:t>
            </a:r>
            <a:r>
              <a:rPr lang="en-US" dirty="0" err="1">
                <a:latin typeface="Arial" panose="020B0604020202020204" pitchFamily="34" charset="0"/>
              </a:rPr>
              <a:t>Tây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Á.           B</a:t>
            </a:r>
            <a:r>
              <a:rPr lang="en-US" dirty="0">
                <a:latin typeface="Arial" panose="020B0604020202020204" pitchFamily="34" charset="0"/>
              </a:rPr>
              <a:t>. Nam </a:t>
            </a:r>
            <a:r>
              <a:rPr lang="en-US" dirty="0" smtClean="0">
                <a:latin typeface="Arial" panose="020B0604020202020204" pitchFamily="34" charset="0"/>
              </a:rPr>
              <a:t>Á.             C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</a:rPr>
              <a:t>Đông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Á.             D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</a:rPr>
              <a:t>Bắc</a:t>
            </a:r>
            <a:r>
              <a:rPr lang="en-US" dirty="0">
                <a:latin typeface="Arial" panose="020B0604020202020204" pitchFamily="34" charset="0"/>
              </a:rPr>
              <a:t> Á.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504950"/>
            <a:ext cx="69342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latin typeface="Arial" panose="020B0604020202020204" pitchFamily="34" charset="0"/>
              </a:rPr>
              <a:t>Câu 2.</a:t>
            </a:r>
            <a:r>
              <a:rPr lang="vi-VN" dirty="0">
                <a:latin typeface="Arial" panose="020B0604020202020204" pitchFamily="34" charset="0"/>
              </a:rPr>
              <a:t> Hai dòng sông lớn gắn liền với nền văn minh Ấn Độ là</a:t>
            </a:r>
          </a:p>
          <a:p>
            <a:pPr algn="just">
              <a:lnSpc>
                <a:spcPct val="150000"/>
              </a:lnSpc>
            </a:pPr>
            <a:r>
              <a:rPr lang="vi-VN" dirty="0">
                <a:latin typeface="Arial" panose="020B0604020202020204" pitchFamily="34" charset="0"/>
              </a:rPr>
              <a:t>A. Hoàng Hà và Trường </a:t>
            </a:r>
            <a:r>
              <a:rPr lang="vi-VN" dirty="0" smtClean="0">
                <a:latin typeface="Arial" panose="020B0604020202020204" pitchFamily="34" charset="0"/>
              </a:rPr>
              <a:t>Giang.</a:t>
            </a:r>
            <a:r>
              <a:rPr lang="en-US" dirty="0" smtClean="0">
                <a:latin typeface="Arial" panose="020B0604020202020204" pitchFamily="34" charset="0"/>
              </a:rPr>
              <a:t>                 </a:t>
            </a:r>
            <a:r>
              <a:rPr lang="vi-VN" dirty="0" smtClean="0">
                <a:latin typeface="Arial" panose="020B0604020202020204" pitchFamily="34" charset="0"/>
              </a:rPr>
              <a:t>B</a:t>
            </a:r>
            <a:r>
              <a:rPr lang="vi-VN" dirty="0">
                <a:latin typeface="Arial" panose="020B0604020202020204" pitchFamily="34" charset="0"/>
              </a:rPr>
              <a:t>. sông Ơ- phrát và T-grơ.</a:t>
            </a:r>
          </a:p>
          <a:p>
            <a:pPr algn="just"/>
            <a:r>
              <a:rPr lang="vi-VN" dirty="0">
                <a:latin typeface="Arial" panose="020B0604020202020204" pitchFamily="34" charset="0"/>
              </a:rPr>
              <a:t>C. sông Ấn và </a:t>
            </a:r>
            <a:r>
              <a:rPr lang="vi-VN" dirty="0" smtClean="0">
                <a:latin typeface="Arial" panose="020B0604020202020204" pitchFamily="34" charset="0"/>
              </a:rPr>
              <a:t>Hằng.</a:t>
            </a:r>
            <a:r>
              <a:rPr lang="en-US" dirty="0" smtClean="0">
                <a:latin typeface="Arial" panose="020B0604020202020204" pitchFamily="34" charset="0"/>
              </a:rPr>
              <a:t>                                  </a:t>
            </a:r>
            <a:r>
              <a:rPr lang="vi-VN" dirty="0" smtClean="0">
                <a:latin typeface="Arial" panose="020B0604020202020204" pitchFamily="34" charset="0"/>
              </a:rPr>
              <a:t>D</a:t>
            </a:r>
            <a:r>
              <a:rPr lang="vi-VN" dirty="0">
                <a:latin typeface="Arial" panose="020B0604020202020204" pitchFamily="34" charset="0"/>
              </a:rPr>
              <a:t>. sông Hồng và Đà.</a:t>
            </a:r>
          </a:p>
        </p:txBody>
      </p:sp>
    </p:spTree>
    <p:extLst>
      <p:ext uri="{BB962C8B-B14F-4D97-AF65-F5344CB8AC3E}">
        <p14:creationId xmlns:p14="http://schemas.microsoft.com/office/powerpoint/2010/main" val="37627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838200" y="285750"/>
            <a:ext cx="708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2.Chế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287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03835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Vác-na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66753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27635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2.Người A-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0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7" grpId="2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8665" y="621904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Vác-na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06864"/>
            <a:ext cx="835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Vác-na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1435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979567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-vi-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10798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2.Người A-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7246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TCN,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Vác-na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3" t="24251" r="9937" b="36686"/>
          <a:stretch/>
        </p:blipFill>
        <p:spPr bwMode="auto">
          <a:xfrm>
            <a:off x="2133600" y="438150"/>
            <a:ext cx="4419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19150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lữ</a:t>
            </a:r>
            <a:r>
              <a:rPr lang="en-US" dirty="0" smtClean="0"/>
              <a:t>: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. </a:t>
            </a:r>
            <a:r>
              <a:rPr lang="en-US" dirty="0" err="1" smtClean="0"/>
              <a:t>Người</a:t>
            </a:r>
            <a:r>
              <a:rPr lang="en-US" dirty="0" smtClean="0"/>
              <a:t> ta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</a:t>
            </a:r>
            <a:r>
              <a:rPr lang="en-US" dirty="0" err="1" smtClean="0"/>
              <a:t>Braman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tầng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đấng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,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lĩnh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 err="1" smtClean="0"/>
              <a:t>Ksa</a:t>
            </a:r>
            <a:r>
              <a:rPr lang="en-US" dirty="0" smtClean="0"/>
              <a:t>-tri-a: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đấng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cai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</a:p>
          <a:p>
            <a:r>
              <a:rPr lang="en-US" dirty="0" smtClean="0"/>
              <a:t>*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a: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(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, </a:t>
            </a:r>
            <a:r>
              <a:rPr lang="en-US" dirty="0" err="1" smtClean="0"/>
              <a:t>thợ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,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),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kém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do </a:t>
            </a:r>
            <a:r>
              <a:rPr lang="en-US" dirty="0" err="1" smtClean="0"/>
              <a:t>hơn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endParaRPr lang="en-US" dirty="0" smtClean="0"/>
          </a:p>
          <a:p>
            <a:r>
              <a:rPr lang="en-US" dirty="0" smtClean="0"/>
              <a:t>* Su </a:t>
            </a:r>
            <a:r>
              <a:rPr lang="en-US" dirty="0" err="1" smtClean="0"/>
              <a:t>đra</a:t>
            </a:r>
            <a:r>
              <a:rPr lang="en-US" dirty="0" smtClean="0"/>
              <a:t>: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gót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đấng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,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nhọc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, </a:t>
            </a:r>
            <a:r>
              <a:rPr lang="en-US" dirty="0" err="1" smtClean="0"/>
              <a:t>thậm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3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838200" y="285750"/>
            <a:ext cx="708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2.Chế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00150"/>
            <a:ext cx="7768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Chế </a:t>
            </a:r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đẳng cấp </a:t>
            </a:r>
            <a:r>
              <a:rPr 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Vác-na (do người A-ri-a tạo ra): </a:t>
            </a:r>
          </a:p>
          <a:p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hội Ấn Độ thành bốn đẳng cấp dựa trên sự khác biệt về tộc người và màu da, mỗi đẳng cấp có bổn phận, nghĩa vụ khác nhau.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66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Vác-na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35255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Vác-na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754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9150"/>
            <a:ext cx="4517867" cy="3457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40" y="867349"/>
            <a:ext cx="3908558" cy="3486149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79398" y="4629150"/>
            <a:ext cx="488402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>
            <a:spLocks noGrp="1"/>
          </p:cNvSpPr>
          <p:nvPr>
            <p:ph type="subTitle" idx="1"/>
          </p:nvPr>
        </p:nvSpPr>
        <p:spPr>
          <a:xfrm>
            <a:off x="4724400" y="742950"/>
            <a:ext cx="4045200" cy="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vi-VN" b="1" dirty="0"/>
              <a:t>Em có biết vì sao lễ hội tôn giáo này thu hút đông đảo người dân Ấn Độ tham gia? </a:t>
            </a:r>
            <a:endParaRPr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4350"/>
            <a:ext cx="4572000" cy="3543300"/>
          </a:xfrm>
          <a:prstGeom prst="rect">
            <a:avLst/>
          </a:prstGeom>
        </p:spPr>
      </p:pic>
      <p:sp>
        <p:nvSpPr>
          <p:cNvPr id="42" name="Google Shape;327;p30"/>
          <p:cNvSpPr txBox="1">
            <a:spLocks/>
          </p:cNvSpPr>
          <p:nvPr/>
        </p:nvSpPr>
        <p:spPr>
          <a:xfrm>
            <a:off x="4724400" y="1375768"/>
            <a:ext cx="4343400" cy="3124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Tx/>
              <a:buSzPts val="1100"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627" y="4253746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/>
              <a:t>Hình</a:t>
            </a:r>
            <a:r>
              <a:rPr lang="en-US" sz="1300" b="1" dirty="0" smtClean="0"/>
              <a:t> 1. </a:t>
            </a:r>
            <a:r>
              <a:rPr lang="en-US" sz="1300" b="1" dirty="0" err="1" smtClean="0"/>
              <a:t>Lễ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hội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tắm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nước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sông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Hằng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được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tổ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chức</a:t>
            </a:r>
            <a:r>
              <a:rPr lang="en-US" sz="1300" b="1" dirty="0" smtClean="0"/>
              <a:t> ở </a:t>
            </a:r>
            <a:r>
              <a:rPr lang="en-US" sz="1300" b="1" dirty="0" err="1" smtClean="0"/>
              <a:t>một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số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thành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phố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thuộc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miền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Bắc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Ấn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Độ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ngày</a:t>
            </a:r>
            <a:r>
              <a:rPr lang="en-US" sz="1300" b="1" dirty="0" smtClean="0"/>
              <a:t> nay</a:t>
            </a:r>
            <a:endParaRPr lang="en-US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build="p"/>
      <p:bldP spid="4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3950"/>
            <a:ext cx="4363450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82" y="1123950"/>
            <a:ext cx="4099532" cy="2743200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610600" y="4705350"/>
            <a:ext cx="533400" cy="438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750"/>
            <a:ext cx="3429000" cy="4714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4528"/>
            <a:ext cx="3505200" cy="4686097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34400" y="4629150"/>
            <a:ext cx="5334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0061"/>
            <a:ext cx="4800600" cy="3282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6691"/>
            <a:ext cx="2971800" cy="41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66750"/>
            <a:ext cx="6000750" cy="37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955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36,37,38).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2251"/>
              </p:ext>
            </p:extLst>
          </p:nvPr>
        </p:nvGraphicFramePr>
        <p:xfrm>
          <a:off x="381000" y="1047750"/>
          <a:ext cx="7696201" cy="3200400"/>
        </p:xfrm>
        <a:graphic>
          <a:graphicData uri="http://schemas.openxmlformats.org/drawingml/2006/table">
            <a:tbl>
              <a:tblPr firstRow="1" bandRow="1">
                <a:tableStyleId>{B1140E64-4373-4C8D-BCBB-07256B65901B}</a:tableStyleId>
              </a:tblPr>
              <a:tblGrid>
                <a:gridCol w="1428161">
                  <a:extLst>
                    <a:ext uri="{9D8B030D-6E8A-4147-A177-3AD203B41FA5}">
                      <a16:colId xmlns:a16="http://schemas.microsoft.com/office/drawing/2014/main" val="4125718733"/>
                    </a:ext>
                  </a:extLst>
                </a:gridCol>
                <a:gridCol w="6268040">
                  <a:extLst>
                    <a:ext uri="{9D8B030D-6E8A-4147-A177-3AD203B41FA5}">
                      <a16:colId xmlns:a16="http://schemas.microsoft.com/office/drawing/2014/main" val="3380618822"/>
                    </a:ext>
                  </a:extLst>
                </a:gridCol>
              </a:tblGrid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Lĩnh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vực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Thành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tựu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16656"/>
                  </a:ext>
                </a:extLst>
              </a:tr>
              <a:tr h="5611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Chữ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viết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109382"/>
                  </a:ext>
                </a:extLst>
              </a:tr>
              <a:tr h="4694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Văn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học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788070"/>
                  </a:ext>
                </a:extLst>
              </a:tr>
              <a:tr h="4694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Tôn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giáo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47733"/>
                  </a:ext>
                </a:extLst>
              </a:tr>
              <a:tr h="4694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Kiến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trúc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13272"/>
                  </a:ext>
                </a:extLst>
              </a:tr>
              <a:tr h="4694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Lịch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pháp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0797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Toán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học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32673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49395" y="1458741"/>
            <a:ext cx="142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024512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Ma-ha-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Ra-ma-y-a-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45401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4978" y="2959656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San-chi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6465" y="3389154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4978" y="3818652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772400" cy="5727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Hinđu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1562100"/>
            <a:ext cx="4429991" cy="2490859"/>
          </a:xfrm>
          <a:prstGeom prst="rect">
            <a:avLst/>
          </a:prstGeom>
        </p:spPr>
      </p:pic>
      <p:sp>
        <p:nvSpPr>
          <p:cNvPr id="17" name="Action Button: Beginning 16">
            <a:hlinkClick r:id="rId3" action="ppaction://hlinksldjump" highlightClick="1"/>
          </p:cNvPr>
          <p:cNvSpPr/>
          <p:nvPr/>
        </p:nvSpPr>
        <p:spPr>
          <a:xfrm>
            <a:off x="8610600" y="4705350"/>
            <a:ext cx="533400" cy="438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10991" y="158115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sức</a:t>
            </a:r>
            <a:r>
              <a:rPr lang="en-US" sz="2000" dirty="0" smtClean="0"/>
              <a:t> </a:t>
            </a:r>
            <a:r>
              <a:rPr lang="en-US" sz="2000" dirty="0" err="1" smtClean="0"/>
              <a:t>mạnh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thần</a:t>
            </a:r>
            <a:r>
              <a:rPr lang="en-US" sz="2000" dirty="0" smtClean="0"/>
              <a:t>. Brahma (</a:t>
            </a:r>
            <a:r>
              <a:rPr lang="en-US" sz="2000" dirty="0" err="1" smtClean="0"/>
              <a:t>thần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), Vishnu (</a:t>
            </a:r>
            <a:r>
              <a:rPr lang="en-US" sz="2000" dirty="0" err="1" smtClean="0"/>
              <a:t>Thần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tồn</a:t>
            </a:r>
            <a:r>
              <a:rPr lang="en-US" sz="2000" dirty="0" smtClean="0"/>
              <a:t>), Shiva (</a:t>
            </a:r>
            <a:r>
              <a:rPr lang="en-US" sz="2000" dirty="0" err="1" smtClean="0"/>
              <a:t>thần</a:t>
            </a:r>
            <a:r>
              <a:rPr lang="en-US" sz="2000" dirty="0" smtClean="0"/>
              <a:t> </a:t>
            </a:r>
            <a:r>
              <a:rPr lang="en-US" sz="2000" dirty="0" err="1" smtClean="0"/>
              <a:t>hủy</a:t>
            </a:r>
            <a:r>
              <a:rPr lang="en-US" sz="2000" dirty="0" smtClean="0"/>
              <a:t> </a:t>
            </a:r>
            <a:r>
              <a:rPr lang="en-US" sz="2000" dirty="0" err="1" smtClean="0"/>
              <a:t>diệt</a:t>
            </a:r>
            <a:r>
              <a:rPr lang="en-US" sz="2000" dirty="0" smtClean="0"/>
              <a:t>). </a:t>
            </a:r>
            <a:r>
              <a:rPr lang="en-US" sz="2000" dirty="0" err="1" smtClean="0"/>
              <a:t>Hin</a:t>
            </a:r>
            <a:r>
              <a:rPr lang="en-US" sz="2000" dirty="0" smtClean="0"/>
              <a:t> </a:t>
            </a:r>
            <a:r>
              <a:rPr lang="en-US" sz="2000" dirty="0" err="1" smtClean="0"/>
              <a:t>đu</a:t>
            </a:r>
            <a:r>
              <a:rPr lang="en-US" sz="2000" dirty="0" smtClean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niệm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Brahma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đẳng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con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tuân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sắp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Phật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(</a:t>
            </a:r>
            <a:r>
              <a:rPr lang="en-US" dirty="0" err="1" smtClean="0"/>
              <a:t>Thích</a:t>
            </a:r>
            <a:r>
              <a:rPr lang="en-US" dirty="0" smtClean="0"/>
              <a:t> Ca </a:t>
            </a:r>
            <a:r>
              <a:rPr lang="en-US" dirty="0" err="1" smtClean="0"/>
              <a:t>Mâu</a:t>
            </a:r>
            <a:r>
              <a:rPr lang="en-US" dirty="0" smtClean="0"/>
              <a:t> Ni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6350"/>
            <a:ext cx="4010526" cy="2381251"/>
          </a:xfrm>
          <a:prstGeom prst="rect">
            <a:avLst/>
          </a:prstGeom>
        </p:spPr>
      </p:pic>
      <p:sp>
        <p:nvSpPr>
          <p:cNvPr id="17" name="Action Button: Beginning 16">
            <a:hlinkClick r:id="rId3" action="ppaction://hlinksldjump" highlightClick="1"/>
          </p:cNvPr>
          <p:cNvSpPr/>
          <p:nvPr/>
        </p:nvSpPr>
        <p:spPr>
          <a:xfrm>
            <a:off x="8610600" y="4705350"/>
            <a:ext cx="533400" cy="438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127635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niệm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đạo</a:t>
            </a:r>
            <a:r>
              <a:rPr lang="en-US" sz="2000" dirty="0" smtClean="0"/>
              <a:t> </a:t>
            </a:r>
            <a:r>
              <a:rPr lang="en-US" sz="2000" dirty="0" err="1" smtClean="0"/>
              <a:t>Phật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mọi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mọi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quyền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đẳng</a:t>
            </a:r>
            <a:r>
              <a:rPr lang="en-US" sz="2000" dirty="0" smtClean="0"/>
              <a:t>. Theo </a:t>
            </a:r>
            <a:r>
              <a:rPr lang="en-US" sz="2000" dirty="0" err="1" smtClean="0"/>
              <a:t>đạo</a:t>
            </a:r>
            <a:r>
              <a:rPr lang="en-US" sz="2000" dirty="0" smtClean="0"/>
              <a:t> </a:t>
            </a:r>
            <a:r>
              <a:rPr lang="en-US" sz="2000" dirty="0" err="1" smtClean="0"/>
              <a:t>Phật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đẳng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giữa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con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dòng</a:t>
            </a:r>
            <a:r>
              <a:rPr lang="en-US" sz="2000" dirty="0" smtClean="0"/>
              <a:t> </a:t>
            </a:r>
            <a:r>
              <a:rPr lang="en-US" sz="2000" dirty="0" err="1" smtClean="0"/>
              <a:t>máu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,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đẳng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giữa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mắt</a:t>
            </a:r>
            <a:r>
              <a:rPr lang="en-US" sz="2000" dirty="0" smtClean="0"/>
              <a:t> </a:t>
            </a:r>
            <a:r>
              <a:rPr lang="en-US" sz="2000" dirty="0" err="1" smtClean="0"/>
              <a:t>mặn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8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Thành tựu tiêu biểu</a:t>
            </a:r>
            <a:endParaRPr dirty="0"/>
          </a:p>
        </p:txBody>
      </p:sp>
      <p:sp>
        <p:nvSpPr>
          <p:cNvPr id="1342" name="Google Shape;1342;p4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solidFill>
                  <a:srgbClr val="FFC000"/>
                </a:solidFill>
                <a:hlinkClick r:id="rId3" action="ppaction://hlinksldjump"/>
              </a:rPr>
              <a:t>Tôn</a:t>
            </a:r>
            <a:r>
              <a:rPr lang="en-US" dirty="0">
                <a:solidFill>
                  <a:srgbClr val="FFC000"/>
                </a:solidFill>
                <a:hlinkClick r:id="rId3" action="ppaction://hlinksldjump"/>
              </a:rPr>
              <a:t> </a:t>
            </a:r>
            <a:r>
              <a:rPr lang="en-US" dirty="0" err="1">
                <a:solidFill>
                  <a:srgbClr val="FFC000"/>
                </a:solidFill>
                <a:hlinkClick r:id="rId3" action="ppaction://hlinksldjump"/>
              </a:rPr>
              <a:t>giáo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43" name="Google Shape;1343;p44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4" action="ppaction://hlinksldjump"/>
              </a:rPr>
              <a:t>Kiến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trúc</a:t>
            </a:r>
            <a:endParaRPr dirty="0"/>
          </a:p>
        </p:txBody>
      </p:sp>
      <p:sp>
        <p:nvSpPr>
          <p:cNvPr id="1344" name="Google Shape;1344;p44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>
                <a:hlinkClick r:id="rId5" action="ppaction://hlinksldjump"/>
              </a:rPr>
              <a:t>Văn học</a:t>
            </a:r>
            <a:endParaRPr dirty="0"/>
          </a:p>
        </p:txBody>
      </p:sp>
      <p:sp>
        <p:nvSpPr>
          <p:cNvPr id="1345" name="Google Shape;1345;p4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pháp</a:t>
            </a:r>
            <a:endParaRPr dirty="0"/>
          </a:p>
        </p:txBody>
      </p:sp>
      <p:sp>
        <p:nvSpPr>
          <p:cNvPr id="1346" name="Google Shape;1346;p44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6" action="ppaction://hlinksldjump"/>
              </a:rPr>
              <a:t>Chữ</a:t>
            </a:r>
            <a:r>
              <a:rPr lang="en-US" dirty="0">
                <a:hlinkClick r:id="rId6" action="ppaction://hlinksldjump"/>
              </a:rPr>
              <a:t> </a:t>
            </a:r>
            <a:r>
              <a:rPr lang="en-US" dirty="0" err="1">
                <a:hlinkClick r:id="rId6" action="ppaction://hlinksldjump"/>
              </a:rPr>
              <a:t>viết</a:t>
            </a:r>
            <a:endParaRPr dirty="0"/>
          </a:p>
        </p:txBody>
      </p:sp>
      <p:sp>
        <p:nvSpPr>
          <p:cNvPr id="1347" name="Google Shape;1347;p44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7" action="ppaction://hlinksldjump"/>
              </a:rPr>
              <a:t>Toán</a:t>
            </a:r>
            <a:r>
              <a:rPr lang="en-US" dirty="0">
                <a:hlinkClick r:id="rId7" action="ppaction://hlinksldjump"/>
              </a:rPr>
              <a:t> </a:t>
            </a:r>
            <a:r>
              <a:rPr lang="en-US" dirty="0" err="1">
                <a:hlinkClick r:id="rId7" action="ppaction://hlinksldjump"/>
              </a:rPr>
              <a:t>học</a:t>
            </a:r>
            <a:endParaRPr dirty="0"/>
          </a:p>
        </p:txBody>
      </p:sp>
      <p:sp>
        <p:nvSpPr>
          <p:cNvPr id="1348" name="Google Shape;1348;p44"/>
          <p:cNvSpPr txBox="1">
            <a:spLocks noGrp="1"/>
          </p:cNvSpPr>
          <p:nvPr>
            <p:ph type="sub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/>
              <a:t>đạo Bà La Môn, đạo Phật</a:t>
            </a:r>
            <a:endParaRPr dirty="0"/>
          </a:p>
        </p:txBody>
      </p:sp>
      <p:sp>
        <p:nvSpPr>
          <p:cNvPr id="1349" name="Google Shape;1349;p44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t-IT" dirty="0"/>
              <a:t>sử thi Ma-ha-bha-ra-ta và Ra-ma-y-a-na.</a:t>
            </a:r>
            <a:endParaRPr dirty="0"/>
          </a:p>
        </p:txBody>
      </p:sp>
      <p:sp>
        <p:nvSpPr>
          <p:cNvPr id="1350" name="Google Shape;1350;p44"/>
          <p:cNvSpPr txBox="1">
            <a:spLocks noGrp="1"/>
          </p:cNvSpPr>
          <p:nvPr>
            <p:ph type="sub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Phạn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51" name="Google Shape;1351;p44"/>
          <p:cNvSpPr txBox="1">
            <a:spLocks noGrp="1"/>
          </p:cNvSpPr>
          <p:nvPr>
            <p:ph type="sub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dirty="0"/>
              <a:t>cột đá A-sô-ca và đại bảo tháp San-chi</a:t>
            </a:r>
            <a:endParaRPr dirty="0"/>
          </a:p>
        </p:txBody>
      </p:sp>
      <p:sp>
        <p:nvSpPr>
          <p:cNvPr id="1352" name="Google Shape;1352;p44"/>
          <p:cNvSpPr txBox="1">
            <a:spLocks noGrp="1"/>
          </p:cNvSpPr>
          <p:nvPr>
            <p:ph type="sub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353" name="Google Shape;1353;p44"/>
          <p:cNvSpPr txBox="1">
            <a:spLocks noGrp="1"/>
          </p:cNvSpPr>
          <p:nvPr>
            <p:ph type="sub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dirty="0"/>
              <a:t>hệ số có 10 chữ số, đặc biệt là giá trị của số 0</a:t>
            </a:r>
            <a:endParaRPr dirty="0"/>
          </a:p>
        </p:txBody>
      </p:sp>
      <p:sp>
        <p:nvSpPr>
          <p:cNvPr id="1354" name="Google Shape;1354;p44"/>
          <p:cNvSpPr/>
          <p:nvPr/>
        </p:nvSpPr>
        <p:spPr>
          <a:xfrm rot="1265953">
            <a:off x="357234" y="3854316"/>
            <a:ext cx="8536855" cy="3286571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355" name="Google Shape;1355;p44"/>
          <p:cNvSpPr/>
          <p:nvPr/>
        </p:nvSpPr>
        <p:spPr>
          <a:xfrm>
            <a:off x="19365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44"/>
          <p:cNvGrpSpPr/>
          <p:nvPr/>
        </p:nvGrpSpPr>
        <p:grpSpPr>
          <a:xfrm>
            <a:off x="2014248" y="1385594"/>
            <a:ext cx="335706" cy="364258"/>
            <a:chOff x="-42778750" y="2320125"/>
            <a:chExt cx="285125" cy="309375"/>
          </a:xfrm>
        </p:grpSpPr>
        <p:sp>
          <p:nvSpPr>
            <p:cNvPr id="1357" name="Google Shape;1357;p4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44"/>
          <p:cNvSpPr/>
          <p:nvPr/>
        </p:nvSpPr>
        <p:spPr>
          <a:xfrm>
            <a:off x="43264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4"/>
          <p:cNvSpPr/>
          <p:nvPr/>
        </p:nvSpPr>
        <p:spPr>
          <a:xfrm>
            <a:off x="6720368" y="1389518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4"/>
          <p:cNvSpPr/>
          <p:nvPr/>
        </p:nvSpPr>
        <p:spPr>
          <a:xfrm>
            <a:off x="4385671" y="13975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4"/>
          <p:cNvSpPr/>
          <p:nvPr/>
        </p:nvSpPr>
        <p:spPr>
          <a:xfrm>
            <a:off x="19200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4"/>
          <p:cNvSpPr/>
          <p:nvPr/>
        </p:nvSpPr>
        <p:spPr>
          <a:xfrm>
            <a:off x="43099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44"/>
          <p:cNvSpPr/>
          <p:nvPr/>
        </p:nvSpPr>
        <p:spPr>
          <a:xfrm>
            <a:off x="6758005" y="3102952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5036;p73"/>
          <p:cNvSpPr/>
          <p:nvPr/>
        </p:nvSpPr>
        <p:spPr>
          <a:xfrm>
            <a:off x="6808449" y="1464359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</a:endParaRPr>
          </a:p>
        </p:txBody>
      </p:sp>
      <p:sp>
        <p:nvSpPr>
          <p:cNvPr id="1361" name="Google Shape;1361;p44"/>
          <p:cNvSpPr/>
          <p:nvPr/>
        </p:nvSpPr>
        <p:spPr>
          <a:xfrm>
            <a:off x="6814724" y="3161987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14862;p73"/>
          <p:cNvGrpSpPr/>
          <p:nvPr/>
        </p:nvGrpSpPr>
        <p:grpSpPr>
          <a:xfrm>
            <a:off x="4385671" y="3040816"/>
            <a:ext cx="340168" cy="340168"/>
            <a:chOff x="5648375" y="238125"/>
            <a:chExt cx="483125" cy="483125"/>
          </a:xfrm>
          <a:solidFill>
            <a:schemeClr val="bg2"/>
          </a:solidFill>
        </p:grpSpPr>
        <p:sp>
          <p:nvSpPr>
            <p:cNvPr id="39" name="Google Shape;14863;p73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4864;p73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4865;p73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4866;p73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4867;p73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4868;p73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4869;p73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4870;p73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4871;p73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4872;p73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Google Shape;16420;p77"/>
          <p:cNvSpPr/>
          <p:nvPr/>
        </p:nvSpPr>
        <p:spPr>
          <a:xfrm>
            <a:off x="1974208" y="3043747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Sử </a:t>
            </a:r>
            <a:r>
              <a:rPr lang="it-IT" dirty="0"/>
              <a:t>thi Ma-ha-bha-ra-ta và Ra-ma-y-a-na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1683"/>
            <a:ext cx="2763982" cy="3800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18996"/>
            <a:ext cx="2771775" cy="3705582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34400" y="4629150"/>
            <a:ext cx="5334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2496"/>
            <a:ext cx="4061240" cy="2891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40" y="867349"/>
            <a:ext cx="3908558" cy="3486149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79398" y="4629150"/>
            <a:ext cx="488402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>
            <a:spLocks noGrp="1"/>
          </p:cNvSpPr>
          <p:nvPr>
            <p:ph type="ctrTitle"/>
          </p:nvPr>
        </p:nvSpPr>
        <p:spPr>
          <a:xfrm>
            <a:off x="1066800" y="742950"/>
            <a:ext cx="6781800" cy="10513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8: ẤN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CỔ ĐẠI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19075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9"/>
          <p:cNvSpPr txBox="1">
            <a:spLocks noGrp="1"/>
          </p:cNvSpPr>
          <p:nvPr>
            <p:ph type="title"/>
          </p:nvPr>
        </p:nvSpPr>
        <p:spPr>
          <a:xfrm>
            <a:off x="1295400" y="3943350"/>
            <a:ext cx="2800350" cy="609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A-sô</a:t>
            </a:r>
            <a:r>
              <a:rPr lang="vi-VN" sz="2800" b="1" dirty="0"/>
              <a:t>-ca </a:t>
            </a:r>
            <a:endParaRPr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" y="971550"/>
            <a:ext cx="5261372" cy="2806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62" y="590550"/>
            <a:ext cx="2667000" cy="3707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4476750"/>
            <a:ext cx="321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209550"/>
            <a:ext cx="3064476" cy="4259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364" y="4469172"/>
            <a:ext cx="321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90550"/>
            <a:ext cx="449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</a:t>
            </a:r>
            <a:r>
              <a:rPr lang="vi-VN" dirty="0" smtClean="0"/>
              <a:t>ại </a:t>
            </a:r>
            <a:r>
              <a:rPr lang="vi-VN" dirty="0"/>
              <a:t>bảo tháp San-chi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3950"/>
            <a:ext cx="5267900" cy="2923684"/>
          </a:xfrm>
          <a:prstGeom prst="rect">
            <a:avLst/>
          </a:prstGeom>
        </p:spPr>
      </p:pic>
      <p:sp>
        <p:nvSpPr>
          <p:cNvPr id="5" name="Action Button: Beginning 4">
            <a:hlinkClick r:id="rId3" action="ppaction://hlinksldjump" highlightClick="1"/>
          </p:cNvPr>
          <p:cNvSpPr/>
          <p:nvPr/>
        </p:nvSpPr>
        <p:spPr>
          <a:xfrm>
            <a:off x="8506858" y="4598163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0" y="112395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7750"/>
            <a:ext cx="6000750" cy="37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324" y="31852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930" y="108802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041856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924" y="534024"/>
            <a:ext cx="8915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- </a:t>
            </a:r>
            <a:r>
              <a:rPr lang="en-US" sz="2400" dirty="0" err="1" smtClean="0"/>
              <a:t>Phật</a:t>
            </a:r>
            <a:r>
              <a:rPr lang="en-US" sz="2400" dirty="0" smtClean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vượt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phạm</a:t>
            </a:r>
            <a:r>
              <a:rPr lang="en-US" sz="2400" dirty="0"/>
              <a:t> vi </a:t>
            </a:r>
            <a:r>
              <a:rPr lang="en-US" sz="2400" dirty="0" err="1"/>
              <a:t>lãnh</a:t>
            </a:r>
            <a:r>
              <a:rPr lang="en-US" sz="2400" dirty="0"/>
              <a:t> </a:t>
            </a:r>
            <a:r>
              <a:rPr lang="en-US" sz="2400" dirty="0" err="1"/>
              <a:t>thổ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,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2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smtClean="0"/>
              <a:t>- Hai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thi</a:t>
            </a:r>
            <a:r>
              <a:rPr lang="en-US" sz="2400" dirty="0"/>
              <a:t>: </a:t>
            </a:r>
            <a:r>
              <a:rPr lang="en-US" sz="2400" dirty="0" smtClean="0"/>
              <a:t>Ma-ha-</a:t>
            </a:r>
            <a:r>
              <a:rPr lang="en-US" sz="2400" dirty="0" err="1" smtClean="0"/>
              <a:t>bha</a:t>
            </a:r>
            <a:r>
              <a:rPr lang="en-US" sz="2400" dirty="0" smtClean="0"/>
              <a:t>-</a:t>
            </a:r>
            <a:r>
              <a:rPr lang="en-US" sz="2400" dirty="0" err="1" smtClean="0"/>
              <a:t>ra</a:t>
            </a:r>
            <a:r>
              <a:rPr lang="en-US" sz="2400" dirty="0" smtClean="0"/>
              <a:t>-ta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smtClean="0"/>
              <a:t>Ra-ma-y-a-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lâu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.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, 2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bá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ngoài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Nam Á.</a:t>
            </a:r>
          </a:p>
          <a:p>
            <a:pPr lvl="0"/>
            <a:r>
              <a:rPr lang="en-US" sz="2400" dirty="0" smtClean="0"/>
              <a:t>-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(do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)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rãi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smtClean="0"/>
              <a:t>-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trúc</a:t>
            </a:r>
            <a:r>
              <a:rPr lang="en-US" sz="2400" dirty="0"/>
              <a:t>, </a:t>
            </a:r>
            <a:r>
              <a:rPr lang="en-US" sz="2400" dirty="0" err="1"/>
              <a:t>như</a:t>
            </a:r>
            <a:r>
              <a:rPr lang="en-US" sz="2400" dirty="0" smtClean="0"/>
              <a:t>: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r>
              <a:rPr lang="en-US" sz="2400" dirty="0"/>
              <a:t> A-</a:t>
            </a:r>
            <a:r>
              <a:rPr lang="en-US" sz="2400" dirty="0" err="1"/>
              <a:t>sô</a:t>
            </a:r>
            <a:r>
              <a:rPr lang="en-US" sz="2400" dirty="0"/>
              <a:t>-ca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tháp</a:t>
            </a:r>
            <a:r>
              <a:rPr lang="en-US" sz="2400" dirty="0"/>
              <a:t> San-chi…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tồn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du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97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6675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anose="020B0604020202020204" pitchFamily="34" charset="0"/>
              </a:rPr>
              <a:t>Câu 3.</a:t>
            </a:r>
            <a:r>
              <a:rPr lang="vi-VN" sz="2400" dirty="0">
                <a:latin typeface="Arial" panose="020B0604020202020204" pitchFamily="34" charset="0"/>
              </a:rPr>
              <a:t> Những thành thị đầu tiên của người Đra-vi-đa tại lưu vực sông Ấn được xây dựng vào thời gian nào?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</a:rPr>
              <a:t>A. </a:t>
            </a:r>
            <a:r>
              <a:rPr lang="vi-VN" sz="2400" dirty="0" smtClean="0">
                <a:latin typeface="Arial" panose="020B0604020202020204" pitchFamily="34" charset="0"/>
              </a:rPr>
              <a:t>Khoảng </a:t>
            </a:r>
            <a:r>
              <a:rPr lang="vi-VN" sz="2400" dirty="0">
                <a:latin typeface="Arial" panose="020B0604020202020204" pitchFamily="34" charset="0"/>
              </a:rPr>
              <a:t>năm 3000 </a:t>
            </a:r>
            <a:r>
              <a:rPr lang="vi-VN" sz="2400" dirty="0" smtClean="0">
                <a:latin typeface="Arial" panose="020B0604020202020204" pitchFamily="34" charset="0"/>
              </a:rPr>
              <a:t>TCN.</a:t>
            </a:r>
            <a:r>
              <a:rPr lang="en-US" sz="2400" dirty="0" smtClean="0">
                <a:latin typeface="Arial" panose="020B0604020202020204" pitchFamily="34" charset="0"/>
              </a:rPr>
              <a:t>  </a:t>
            </a:r>
          </a:p>
          <a:p>
            <a:pPr algn="just"/>
            <a:r>
              <a:rPr lang="vi-VN" sz="2400" dirty="0" smtClean="0">
                <a:latin typeface="Arial" panose="020B0604020202020204" pitchFamily="34" charset="0"/>
              </a:rPr>
              <a:t>B</a:t>
            </a:r>
            <a:r>
              <a:rPr lang="vi-VN" sz="2400" dirty="0">
                <a:latin typeface="Arial" panose="020B0604020202020204" pitchFamily="34" charset="0"/>
              </a:rPr>
              <a:t>. Khoảng năm 2500 TCN.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C. Khoảng năm 2000 </a:t>
            </a:r>
            <a:r>
              <a:rPr lang="vi-VN" sz="2400" dirty="0" smtClean="0">
                <a:latin typeface="Arial" panose="020B0604020202020204" pitchFamily="34" charset="0"/>
              </a:rPr>
              <a:t>TCN.</a:t>
            </a:r>
            <a:r>
              <a:rPr lang="en-US" sz="2400" dirty="0" smtClean="0">
                <a:latin typeface="Arial" panose="020B0604020202020204" pitchFamily="34" charset="0"/>
              </a:rPr>
              <a:t>                    </a:t>
            </a:r>
          </a:p>
          <a:p>
            <a:pPr algn="just"/>
            <a:r>
              <a:rPr lang="vi-VN" sz="2400" dirty="0" smtClean="0">
                <a:latin typeface="Arial" panose="020B0604020202020204" pitchFamily="34" charset="0"/>
              </a:rPr>
              <a:t>D</a:t>
            </a:r>
            <a:r>
              <a:rPr lang="vi-VN" sz="2400" dirty="0">
                <a:latin typeface="Arial" panose="020B0604020202020204" pitchFamily="34" charset="0"/>
              </a:rPr>
              <a:t>. Khoảng năm 1500 TCN.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0515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anose="020B0604020202020204" pitchFamily="34" charset="0"/>
              </a:rPr>
              <a:t>Câu 4.</a:t>
            </a:r>
            <a:r>
              <a:rPr lang="vi-VN" sz="2400" dirty="0">
                <a:latin typeface="Arial" panose="020B0604020202020204" pitchFamily="34" charset="0"/>
              </a:rPr>
              <a:t> Giữa thiên niên kỉ II TCN, tộc người nào đã xâm nhập vào miền Bắc Ấn Độ?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A. Người </a:t>
            </a:r>
            <a:r>
              <a:rPr lang="vi-VN" sz="2400" dirty="0" smtClean="0">
                <a:latin typeface="Arial" panose="020B0604020202020204" pitchFamily="34" charset="0"/>
              </a:rPr>
              <a:t>Đra-vi-đa.</a:t>
            </a:r>
            <a:r>
              <a:rPr lang="en-US" sz="2400" dirty="0" smtClean="0">
                <a:latin typeface="Arial" panose="020B0604020202020204" pitchFamily="34" charset="0"/>
              </a:rPr>
              <a:t>             </a:t>
            </a:r>
            <a:r>
              <a:rPr lang="vi-VN" sz="2400" dirty="0" smtClean="0">
                <a:latin typeface="Arial" panose="020B0604020202020204" pitchFamily="34" charset="0"/>
              </a:rPr>
              <a:t>B</a:t>
            </a:r>
            <a:r>
              <a:rPr lang="vi-VN" sz="2400" dirty="0">
                <a:latin typeface="Arial" panose="020B0604020202020204" pitchFamily="34" charset="0"/>
              </a:rPr>
              <a:t>. Người A-ri-a.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C. Người </a:t>
            </a:r>
            <a:r>
              <a:rPr lang="vi-VN" sz="2400" dirty="0" smtClean="0">
                <a:latin typeface="Arial" panose="020B0604020202020204" pitchFamily="34" charset="0"/>
              </a:rPr>
              <a:t>Ba-bi-lon.</a:t>
            </a:r>
            <a:r>
              <a:rPr lang="en-US" sz="2400" dirty="0" smtClean="0">
                <a:latin typeface="Arial" panose="020B0604020202020204" pitchFamily="34" charset="0"/>
              </a:rPr>
              <a:t>             </a:t>
            </a:r>
            <a:r>
              <a:rPr lang="vi-VN" sz="2400" dirty="0" smtClean="0">
                <a:latin typeface="Arial" panose="020B0604020202020204" pitchFamily="34" charset="0"/>
              </a:rPr>
              <a:t>D</a:t>
            </a:r>
            <a:r>
              <a:rPr lang="vi-VN" sz="2400" dirty="0">
                <a:latin typeface="Arial" panose="020B0604020202020204" pitchFamily="34" charset="0"/>
              </a:rPr>
              <a:t>. Người Xu-me.</a:t>
            </a:r>
          </a:p>
        </p:txBody>
      </p:sp>
    </p:spTree>
    <p:extLst>
      <p:ext uri="{BB962C8B-B14F-4D97-AF65-F5344CB8AC3E}">
        <p14:creationId xmlns:p14="http://schemas.microsoft.com/office/powerpoint/2010/main" val="3672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1915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anose="020B0604020202020204" pitchFamily="34" charset="0"/>
              </a:rPr>
              <a:t>Câu 5.</a:t>
            </a:r>
            <a:r>
              <a:rPr lang="vi-VN" sz="2400" dirty="0">
                <a:latin typeface="Arial" panose="020B0604020202020204" pitchFamily="34" charset="0"/>
              </a:rPr>
              <a:t> Chế độ đẳng cấp Vác-na được thiết lập dựa trên sự phân biệt về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A. tôn </a:t>
            </a:r>
            <a:r>
              <a:rPr lang="vi-VN" sz="2400" dirty="0" smtClean="0">
                <a:latin typeface="Arial" panose="020B0604020202020204" pitchFamily="34" charset="0"/>
              </a:rPr>
              <a:t>giáo.</a:t>
            </a:r>
            <a:r>
              <a:rPr lang="en-US" sz="2400" dirty="0" smtClean="0">
                <a:latin typeface="Arial" panose="020B0604020202020204" pitchFamily="34" charset="0"/>
              </a:rPr>
              <a:t>                    </a:t>
            </a:r>
            <a:r>
              <a:rPr lang="vi-VN" sz="2400" dirty="0" smtClean="0">
                <a:latin typeface="Arial" panose="020B0604020202020204" pitchFamily="34" charset="0"/>
              </a:rPr>
              <a:t>B</a:t>
            </a:r>
            <a:r>
              <a:rPr lang="vi-VN" sz="2400" dirty="0">
                <a:latin typeface="Arial" panose="020B0604020202020204" pitchFamily="34" charset="0"/>
              </a:rPr>
              <a:t>. giới tính.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C. địa bàn cư </a:t>
            </a:r>
            <a:r>
              <a:rPr lang="vi-VN" sz="2400" dirty="0" smtClean="0">
                <a:latin typeface="Arial" panose="020B0604020202020204" pitchFamily="34" charset="0"/>
              </a:rPr>
              <a:t>trú.</a:t>
            </a:r>
            <a:r>
              <a:rPr lang="en-US" sz="2400" dirty="0" smtClean="0">
                <a:latin typeface="Arial" panose="020B0604020202020204" pitchFamily="34" charset="0"/>
              </a:rPr>
              <a:t>           </a:t>
            </a:r>
            <a:r>
              <a:rPr lang="vi-VN" sz="2400" dirty="0" smtClean="0">
                <a:latin typeface="Arial" panose="020B0604020202020204" pitchFamily="34" charset="0"/>
              </a:rPr>
              <a:t>D</a:t>
            </a:r>
            <a:r>
              <a:rPr lang="vi-VN" sz="2400" dirty="0">
                <a:latin typeface="Arial" panose="020B0604020202020204" pitchFamily="34" charset="0"/>
              </a:rPr>
              <a:t>. chủng tộc và màu da.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182" y="2571750"/>
            <a:ext cx="7751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anose="020B0604020202020204" pitchFamily="34" charset="0"/>
              </a:rPr>
              <a:t>Câu </a:t>
            </a:r>
            <a:r>
              <a:rPr lang="en-US" sz="2400" b="1" dirty="0">
                <a:latin typeface="Arial" panose="020B0604020202020204" pitchFamily="34" charset="0"/>
              </a:rPr>
              <a:t>6</a:t>
            </a:r>
            <a:r>
              <a:rPr lang="vi-VN" sz="2400" b="1" dirty="0" smtClean="0">
                <a:latin typeface="Arial" panose="020B0604020202020204" pitchFamily="34" charset="0"/>
              </a:rPr>
              <a:t>.</a:t>
            </a:r>
            <a:r>
              <a:rPr lang="vi-VN" sz="2400" dirty="0">
                <a:latin typeface="Arial" panose="020B0604020202020204" pitchFamily="34" charset="0"/>
              </a:rPr>
              <a:t> Một trong những tác phẩm văn học tiêu biểu của cư dân Ấn Độ cổ đại là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A. sử thi </a:t>
            </a:r>
            <a:r>
              <a:rPr lang="vi-VN" sz="2400" dirty="0" smtClean="0">
                <a:latin typeface="Arial" panose="020B0604020202020204" pitchFamily="34" charset="0"/>
              </a:rPr>
              <a:t>Đăm-săn.</a:t>
            </a:r>
            <a:r>
              <a:rPr lang="en-US" sz="2400" dirty="0" smtClean="0">
                <a:latin typeface="Arial" panose="020B0604020202020204" pitchFamily="34" charset="0"/>
              </a:rPr>
              <a:t>               </a:t>
            </a:r>
            <a:r>
              <a:rPr lang="vi-VN" sz="2400" dirty="0" smtClean="0">
                <a:latin typeface="Arial" panose="020B0604020202020204" pitchFamily="34" charset="0"/>
              </a:rPr>
              <a:t>B</a:t>
            </a:r>
            <a:r>
              <a:rPr lang="vi-VN" sz="2400" dirty="0">
                <a:latin typeface="Arial" panose="020B0604020202020204" pitchFamily="34" charset="0"/>
              </a:rPr>
              <a:t>. sử thi Ra-ma-ya-na.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C. sử thi </a:t>
            </a:r>
            <a:r>
              <a:rPr lang="vi-VN" sz="2400" dirty="0" smtClean="0">
                <a:latin typeface="Arial" panose="020B0604020202020204" pitchFamily="34" charset="0"/>
              </a:rPr>
              <a:t>I-li-át.</a:t>
            </a:r>
            <a:r>
              <a:rPr lang="en-US" sz="2400" dirty="0" smtClean="0">
                <a:latin typeface="Arial" panose="020B0604020202020204" pitchFamily="34" charset="0"/>
              </a:rPr>
              <a:t>                      </a:t>
            </a:r>
            <a:r>
              <a:rPr lang="vi-VN" sz="2400" dirty="0" smtClean="0">
                <a:latin typeface="Arial" panose="020B0604020202020204" pitchFamily="34" charset="0"/>
              </a:rPr>
              <a:t>D</a:t>
            </a:r>
            <a:r>
              <a:rPr lang="vi-VN" sz="2400" dirty="0">
                <a:latin typeface="Arial" panose="020B0604020202020204" pitchFamily="34" charset="0"/>
              </a:rPr>
              <a:t>. sử thi Ô-đi-xê.</a:t>
            </a:r>
          </a:p>
        </p:txBody>
      </p:sp>
    </p:spTree>
    <p:extLst>
      <p:ext uri="{BB962C8B-B14F-4D97-AF65-F5344CB8AC3E}">
        <p14:creationId xmlns:p14="http://schemas.microsoft.com/office/powerpoint/2010/main" val="36550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42951"/>
            <a:ext cx="693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latin typeface="Arial" panose="020B0604020202020204" pitchFamily="34" charset="0"/>
              </a:rPr>
              <a:t>Câu 14. </a:t>
            </a:r>
            <a:r>
              <a:rPr lang="vi-VN" sz="2000" dirty="0">
                <a:latin typeface="Arial" panose="020B0604020202020204" pitchFamily="34" charset="0"/>
              </a:rPr>
              <a:t>Ấn Độ là quê hướng của 2 tôn giáo nào dưới đây?</a:t>
            </a:r>
          </a:p>
          <a:p>
            <a:pPr algn="just"/>
            <a:r>
              <a:rPr lang="vi-VN" sz="2000" dirty="0">
                <a:latin typeface="Arial" panose="020B0604020202020204" pitchFamily="34" charset="0"/>
              </a:rPr>
              <a:t>A. Phật giáo và Thiên Chúa giáo.</a:t>
            </a:r>
          </a:p>
          <a:p>
            <a:pPr algn="just"/>
            <a:r>
              <a:rPr lang="vi-VN" sz="2000" dirty="0">
                <a:latin typeface="Arial" panose="020B0604020202020204" pitchFamily="34" charset="0"/>
              </a:rPr>
              <a:t>B. Hồi giáo và Ấn Độ giáo.</a:t>
            </a:r>
          </a:p>
          <a:p>
            <a:pPr algn="just"/>
            <a:r>
              <a:rPr lang="vi-VN" sz="2000" dirty="0">
                <a:latin typeface="Arial" panose="020B0604020202020204" pitchFamily="34" charset="0"/>
              </a:rPr>
              <a:t>C. Phật giáo và Ấn Độ giáo.</a:t>
            </a:r>
          </a:p>
          <a:p>
            <a:pPr algn="just"/>
            <a:r>
              <a:rPr lang="vi-VN" sz="2000" dirty="0">
                <a:latin typeface="Arial" panose="020B0604020202020204" pitchFamily="34" charset="0"/>
              </a:rPr>
              <a:t>D. Thiên Chúa giáo và Hồi giáo.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57175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anose="020B0604020202020204" pitchFamily="34" charset="0"/>
              </a:rPr>
              <a:t>Câu 15.</a:t>
            </a:r>
            <a:r>
              <a:rPr lang="vi-VN" sz="2400" dirty="0">
                <a:latin typeface="Arial" panose="020B0604020202020204" pitchFamily="34" charset="0"/>
              </a:rPr>
              <a:t> Một trong những công trình kiến trúc tiêu biểu của cư dân Ấn độ cổ đại là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A. đại bảo tháp </a:t>
            </a:r>
            <a:r>
              <a:rPr lang="vi-VN" sz="2400" dirty="0" smtClean="0">
                <a:latin typeface="Arial" panose="020B0604020202020204" pitchFamily="34" charset="0"/>
              </a:rPr>
              <a:t>San-chi.</a:t>
            </a:r>
            <a:r>
              <a:rPr lang="en-US" sz="2400" dirty="0" smtClean="0">
                <a:latin typeface="Arial" panose="020B0604020202020204" pitchFamily="34" charset="0"/>
              </a:rPr>
              <a:t>            </a:t>
            </a:r>
            <a:r>
              <a:rPr lang="vi-VN" sz="2400" dirty="0" smtClean="0">
                <a:latin typeface="Arial" panose="020B0604020202020204" pitchFamily="34" charset="0"/>
              </a:rPr>
              <a:t>B</a:t>
            </a:r>
            <a:r>
              <a:rPr lang="vi-VN" sz="2400" dirty="0">
                <a:latin typeface="Arial" panose="020B0604020202020204" pitchFamily="34" charset="0"/>
              </a:rPr>
              <a:t>. đền Pác-tê-nông.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</a:rPr>
              <a:t>C. </a:t>
            </a:r>
            <a:r>
              <a:rPr lang="vi-VN" sz="2400" dirty="0" smtClean="0">
                <a:latin typeface="Arial" panose="020B0604020202020204" pitchFamily="34" charset="0"/>
              </a:rPr>
              <a:t>đấu trường Cô-lô-dê.</a:t>
            </a:r>
            <a:r>
              <a:rPr lang="en-US" sz="2400" dirty="0" smtClean="0">
                <a:latin typeface="Arial" panose="020B0604020202020204" pitchFamily="34" charset="0"/>
              </a:rPr>
              <a:t>             </a:t>
            </a:r>
            <a:r>
              <a:rPr lang="vi-VN" sz="2400" dirty="0" smtClean="0">
                <a:latin typeface="Arial" panose="020B0604020202020204" pitchFamily="34" charset="0"/>
              </a:rPr>
              <a:t>D</a:t>
            </a:r>
            <a:r>
              <a:rPr lang="vi-VN" sz="2400" dirty="0">
                <a:latin typeface="Arial" panose="020B0604020202020204" pitchFamily="34" charset="0"/>
              </a:rPr>
              <a:t>. vườn tren Ba-bi-lon.</a:t>
            </a:r>
          </a:p>
        </p:txBody>
      </p:sp>
    </p:spTree>
    <p:extLst>
      <p:ext uri="{BB962C8B-B14F-4D97-AF65-F5344CB8AC3E}">
        <p14:creationId xmlns:p14="http://schemas.microsoft.com/office/powerpoint/2010/main" val="903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914400" y="59055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0" y="1696543"/>
            <a:ext cx="3429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7031" r="15579" b="28124"/>
          <a:stretch/>
        </p:blipFill>
        <p:spPr bwMode="auto">
          <a:xfrm>
            <a:off x="838200" y="176417"/>
            <a:ext cx="3886200" cy="48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914400" y="130776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 địa lí: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389100" y="895350"/>
            <a:ext cx="39624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 đảo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trên trục đường biển từ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Đông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Hi-ma-lay-a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g.loigiaihay.com/picture/2021/0601/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3350"/>
            <a:ext cx="3733800" cy="48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/>
      <p:bldP spid="9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09600" y="130776"/>
            <a:ext cx="3597600" cy="4483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152400" y="703774"/>
            <a:ext cx="49530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g.loigiaihay.com/picture/2021/0601/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776"/>
            <a:ext cx="3733800" cy="48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/>
      <p:bldP spid="9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2209800" y="133350"/>
            <a:ext cx="43239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19150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 đảo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Á,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nằm trên trục đường biển từ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ây sang Đông.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Hi-ma-lay-a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-can (ở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457200" y="1013945"/>
            <a:ext cx="8155459" cy="3081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lớn,lượng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6195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095750"/>
            <a:ext cx="676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Pyrami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1857</Words>
  <Application>Microsoft Office PowerPoint</Application>
  <PresentationFormat>On-screen Show (16:9)</PresentationFormat>
  <Paragraphs>132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Fira Sans Extra Condensed Medium</vt:lpstr>
      <vt:lpstr>Open Sans</vt:lpstr>
      <vt:lpstr>PT Serif</vt:lpstr>
      <vt:lpstr>Roboto</vt:lpstr>
      <vt:lpstr>Times New Roman</vt:lpstr>
      <vt:lpstr>Pyramid Infographics by Slidesgo</vt:lpstr>
      <vt:lpstr>Office Theme</vt:lpstr>
      <vt:lpstr>PowerPoint Presentation</vt:lpstr>
      <vt:lpstr>PowerPoint Presentation</vt:lpstr>
      <vt:lpstr>Bài 8: ẤN ĐỘ CỔ ĐẠI</vt:lpstr>
      <vt:lpstr>1. Điều kiện tự nhiên</vt:lpstr>
      <vt:lpstr>PowerPoint Presentation</vt:lpstr>
      <vt:lpstr>* Vị trí địa lí: </vt:lpstr>
      <vt:lpstr>* Điều kiện tự nhiên: </vt:lpstr>
      <vt:lpstr>1. Điều kiện tự nhiên</vt:lpstr>
      <vt:lpstr>PowerPoint Presentation</vt:lpstr>
      <vt:lpstr>PowerPoint Presentation</vt:lpstr>
      <vt:lpstr>2.Chế độ xã hôi ở Ấn Độ cổ đại</vt:lpstr>
      <vt:lpstr>PowerPoint Presentation</vt:lpstr>
      <vt:lpstr>PowerPoint Presentation</vt:lpstr>
      <vt:lpstr>PowerPoint Presentation</vt:lpstr>
      <vt:lpstr>PowerPoint Presentation</vt:lpstr>
      <vt:lpstr>2.Chế độ xã hôi ở Ấn Độ cổ đại</vt:lpstr>
      <vt:lpstr>PowerPoint Presentation</vt:lpstr>
      <vt:lpstr>3. Những thành tựu văn hóa tiêu biểu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Đạo Bà La Môn (Hinđu, Ấn Độ giáo)</vt:lpstr>
      <vt:lpstr>Phật giáo (Thích Ca Mâu Ni sáng lập)</vt:lpstr>
      <vt:lpstr>Thành tựu tiêu biểu</vt:lpstr>
      <vt:lpstr>Sử thi Ma-ha-bha-ra-ta và Ra-ma-y-a-na</vt:lpstr>
      <vt:lpstr>Chữ viết</vt:lpstr>
      <vt:lpstr>Cột đá A-sô-ca </vt:lpstr>
      <vt:lpstr>PowerPoint Presentation</vt:lpstr>
      <vt:lpstr>Đại bảo tháp San-chi</vt:lpstr>
      <vt:lpstr>Toán học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cp:lastModifiedBy>Acer</cp:lastModifiedBy>
  <cp:revision>82</cp:revision>
  <dcterms:modified xsi:type="dcterms:W3CDTF">2023-10-31T15:24:09Z</dcterms:modified>
</cp:coreProperties>
</file>