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32"/>
  </p:notesMasterIdLst>
  <p:sldIdLst>
    <p:sldId id="502" r:id="rId2"/>
    <p:sldId id="482" r:id="rId3"/>
    <p:sldId id="484" r:id="rId4"/>
    <p:sldId id="506" r:id="rId5"/>
    <p:sldId id="481" r:id="rId6"/>
    <p:sldId id="509" r:id="rId7"/>
    <p:sldId id="480" r:id="rId8"/>
    <p:sldId id="498" r:id="rId9"/>
    <p:sldId id="504" r:id="rId10"/>
    <p:sldId id="499" r:id="rId11"/>
    <p:sldId id="503" r:id="rId12"/>
    <p:sldId id="492" r:id="rId13"/>
    <p:sldId id="493" r:id="rId14"/>
    <p:sldId id="487" r:id="rId15"/>
    <p:sldId id="486" r:id="rId16"/>
    <p:sldId id="507" r:id="rId17"/>
    <p:sldId id="505" r:id="rId18"/>
    <p:sldId id="508" r:id="rId19"/>
    <p:sldId id="494" r:id="rId20"/>
    <p:sldId id="516" r:id="rId21"/>
    <p:sldId id="510" r:id="rId22"/>
    <p:sldId id="512" r:id="rId23"/>
    <p:sldId id="513" r:id="rId24"/>
    <p:sldId id="517" r:id="rId25"/>
    <p:sldId id="514" r:id="rId26"/>
    <p:sldId id="515" r:id="rId27"/>
    <p:sldId id="496" r:id="rId28"/>
    <p:sldId id="488" r:id="rId29"/>
    <p:sldId id="491" r:id="rId30"/>
    <p:sldId id="483" r:id="rId31"/>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3351" autoAdjust="0"/>
  </p:normalViewPr>
  <p:slideViewPr>
    <p:cSldViewPr snapToGrid="0" snapToObjects="1">
      <p:cViewPr varScale="1">
        <p:scale>
          <a:sx n="96" d="100"/>
          <a:sy n="96" d="100"/>
        </p:scale>
        <p:origin x="11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EB5A7-AA2A-46C2-BF0E-8FF0F6984056}" type="datetimeFigureOut">
              <a:rPr lang="vi-VN" smtClean="0"/>
              <a:t>12/12/2023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328E0-9DA1-42B8-A842-34FCF2B3A8C8}" type="slidenum">
              <a:rPr lang="vi-VN" smtClean="0"/>
              <a:t>‹#›</a:t>
            </a:fld>
            <a:endParaRPr lang="vi-VN"/>
          </a:p>
        </p:txBody>
      </p:sp>
    </p:spTree>
    <p:extLst>
      <p:ext uri="{BB962C8B-B14F-4D97-AF65-F5344CB8AC3E}">
        <p14:creationId xmlns:p14="http://schemas.microsoft.com/office/powerpoint/2010/main" val="3070474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6328E0-9DA1-42B8-A842-34FCF2B3A8C8}" type="slidenum">
              <a:rPr lang="vi-VN" smtClean="0"/>
              <a:t>4</a:t>
            </a:fld>
            <a:endParaRPr lang="vi-VN"/>
          </a:p>
        </p:txBody>
      </p:sp>
    </p:spTree>
    <p:extLst>
      <p:ext uri="{BB962C8B-B14F-4D97-AF65-F5344CB8AC3E}">
        <p14:creationId xmlns:p14="http://schemas.microsoft.com/office/powerpoint/2010/main" val="261887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F06328E0-9DA1-42B8-A842-34FCF2B3A8C8}" type="slidenum">
              <a:rPr lang="vi-VN" smtClean="0"/>
              <a:t>8</a:t>
            </a:fld>
            <a:endParaRPr lang="vi-VN"/>
          </a:p>
        </p:txBody>
      </p:sp>
    </p:spTree>
    <p:extLst>
      <p:ext uri="{BB962C8B-B14F-4D97-AF65-F5344CB8AC3E}">
        <p14:creationId xmlns:p14="http://schemas.microsoft.com/office/powerpoint/2010/main" val="2388171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F06328E0-9DA1-42B8-A842-34FCF2B3A8C8}" type="slidenum">
              <a:rPr lang="vi-VN" smtClean="0"/>
              <a:t>29</a:t>
            </a:fld>
            <a:endParaRPr lang="vi-VN"/>
          </a:p>
        </p:txBody>
      </p:sp>
    </p:spTree>
    <p:extLst>
      <p:ext uri="{BB962C8B-B14F-4D97-AF65-F5344CB8AC3E}">
        <p14:creationId xmlns:p14="http://schemas.microsoft.com/office/powerpoint/2010/main" val="2652803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F06328E0-9DA1-42B8-A842-34FCF2B3A8C8}" type="slidenum">
              <a:rPr lang="vi-VN" smtClean="0"/>
              <a:t>30</a:t>
            </a:fld>
            <a:endParaRPr lang="vi-VN"/>
          </a:p>
        </p:txBody>
      </p:sp>
    </p:spTree>
    <p:extLst>
      <p:ext uri="{BB962C8B-B14F-4D97-AF65-F5344CB8AC3E}">
        <p14:creationId xmlns:p14="http://schemas.microsoft.com/office/powerpoint/2010/main" val="1880450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ABFE86-5F1F-6946-9818-B4D877E6DEA8}" type="datetimeFigureOut">
              <a:rPr lang="en-VN" smtClean="0"/>
              <a:t>12/12/2023</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902458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ABFE86-5F1F-6946-9818-B4D877E6DEA8}" type="datetimeFigureOut">
              <a:rPr lang="en-VN" smtClean="0"/>
              <a:t>12/12/2023</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2775943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ABFE86-5F1F-6946-9818-B4D877E6DEA8}" type="datetimeFigureOut">
              <a:rPr lang="en-VN" smtClean="0"/>
              <a:t>12/12/2023</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3334123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0DF93-E1A2-E14A-A7A1-82E4BDFCCC92}"/>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8559ED71-ACDD-1E49-891A-595314ED05C1}"/>
              </a:ext>
            </a:extLst>
          </p:cNvPr>
          <p:cNvSpPr>
            <a:spLocks noGrp="1"/>
          </p:cNvSpPr>
          <p:nvPr>
            <p:ph type="dt" sz="half" idx="10"/>
          </p:nvPr>
        </p:nvSpPr>
        <p:spPr/>
        <p:txBody>
          <a:bodyPr/>
          <a:lstStyle/>
          <a:p>
            <a:fld id="{DCABFE86-5F1F-6946-9818-B4D877E6DEA8}" type="datetimeFigureOut">
              <a:rPr lang="en-VN" smtClean="0"/>
              <a:t>12/12/2023</a:t>
            </a:fld>
            <a:endParaRPr lang="en-VN"/>
          </a:p>
        </p:txBody>
      </p:sp>
      <p:sp>
        <p:nvSpPr>
          <p:cNvPr id="4" name="Footer Placeholder 3">
            <a:extLst>
              <a:ext uri="{FF2B5EF4-FFF2-40B4-BE49-F238E27FC236}">
                <a16:creationId xmlns:a16="http://schemas.microsoft.com/office/drawing/2014/main" id="{253C2FA7-214C-054C-AAF0-D6CC10A5C36A}"/>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78A03578-2E4F-9D40-9BAC-3E0B4A52B78D}"/>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323471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ABFE86-5F1F-6946-9818-B4D877E6DEA8}" type="datetimeFigureOut">
              <a:rPr lang="en-VN" smtClean="0"/>
              <a:t>12/12/2023</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1346348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ABFE86-5F1F-6946-9818-B4D877E6DEA8}" type="datetimeFigureOut">
              <a:rPr lang="en-VN" smtClean="0"/>
              <a:t>12/12/2023</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2510045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ABFE86-5F1F-6946-9818-B4D877E6DEA8}" type="datetimeFigureOut">
              <a:rPr lang="en-VN" smtClean="0"/>
              <a:t>12/12/2023</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667302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ABFE86-5F1F-6946-9818-B4D877E6DEA8}" type="datetimeFigureOut">
              <a:rPr lang="en-VN" smtClean="0"/>
              <a:t>12/12/2023</a:t>
            </a:fld>
            <a:endParaRPr lang="en-VN"/>
          </a:p>
        </p:txBody>
      </p:sp>
      <p:sp>
        <p:nvSpPr>
          <p:cNvPr id="8" name="Footer Placeholder 7"/>
          <p:cNvSpPr>
            <a:spLocks noGrp="1"/>
          </p:cNvSpPr>
          <p:nvPr>
            <p:ph type="ftr" sz="quarter" idx="11"/>
          </p:nvPr>
        </p:nvSpPr>
        <p:spPr/>
        <p:txBody>
          <a:bodyPr/>
          <a:lstStyle/>
          <a:p>
            <a:endParaRPr lang="en-VN"/>
          </a:p>
        </p:txBody>
      </p:sp>
      <p:sp>
        <p:nvSpPr>
          <p:cNvPr id="9" name="Slide Number Placeholder 8"/>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2492770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ABFE86-5F1F-6946-9818-B4D877E6DEA8}" type="datetimeFigureOut">
              <a:rPr lang="en-VN" smtClean="0"/>
              <a:t>12/12/2023</a:t>
            </a:fld>
            <a:endParaRPr lang="en-VN"/>
          </a:p>
        </p:txBody>
      </p:sp>
      <p:sp>
        <p:nvSpPr>
          <p:cNvPr id="4" name="Footer Placeholder 3"/>
          <p:cNvSpPr>
            <a:spLocks noGrp="1"/>
          </p:cNvSpPr>
          <p:nvPr>
            <p:ph type="ftr" sz="quarter" idx="11"/>
          </p:nvPr>
        </p:nvSpPr>
        <p:spPr/>
        <p:txBody>
          <a:bodyPr/>
          <a:lstStyle/>
          <a:p>
            <a:endParaRPr lang="en-VN"/>
          </a:p>
        </p:txBody>
      </p:sp>
      <p:sp>
        <p:nvSpPr>
          <p:cNvPr id="5" name="Slide Number Placeholder 4"/>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2484208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BFE86-5F1F-6946-9818-B4D877E6DEA8}" type="datetimeFigureOut">
              <a:rPr lang="en-VN" smtClean="0"/>
              <a:t>12/12/2023</a:t>
            </a:fld>
            <a:endParaRPr lang="en-VN"/>
          </a:p>
        </p:txBody>
      </p:sp>
      <p:sp>
        <p:nvSpPr>
          <p:cNvPr id="3" name="Footer Placeholder 2"/>
          <p:cNvSpPr>
            <a:spLocks noGrp="1"/>
          </p:cNvSpPr>
          <p:nvPr>
            <p:ph type="ftr" sz="quarter" idx="11"/>
          </p:nvPr>
        </p:nvSpPr>
        <p:spPr/>
        <p:txBody>
          <a:bodyPr/>
          <a:lstStyle/>
          <a:p>
            <a:endParaRPr lang="en-VN"/>
          </a:p>
        </p:txBody>
      </p:sp>
      <p:sp>
        <p:nvSpPr>
          <p:cNvPr id="4" name="Slide Number Placeholder 3"/>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3311026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CABFE86-5F1F-6946-9818-B4D877E6DEA8}" type="datetimeFigureOut">
              <a:rPr lang="en-VN" smtClean="0"/>
              <a:t>12/12/2023</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2778538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CABFE86-5F1F-6946-9818-B4D877E6DEA8}" type="datetimeFigureOut">
              <a:rPr lang="en-VN" smtClean="0"/>
              <a:t>12/12/2023</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3972246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BFE86-5F1F-6946-9818-B4D877E6DEA8}" type="datetimeFigureOut">
              <a:rPr lang="en-VN" smtClean="0"/>
              <a:t>12/12/2023</a:t>
            </a:fld>
            <a:endParaRPr lang="en-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F207E-C5CA-3246-A3D1-75505BB9440F}" type="slidenum">
              <a:rPr lang="en-VN" smtClean="0"/>
              <a:t>‹#›</a:t>
            </a:fld>
            <a:endParaRPr lang="en-VN"/>
          </a:p>
        </p:txBody>
      </p:sp>
      <p:pic>
        <p:nvPicPr>
          <p:cNvPr id="7" name="Picture 6">
            <a:extLst>
              <a:ext uri="{FF2B5EF4-FFF2-40B4-BE49-F238E27FC236}">
                <a16:creationId xmlns:a16="http://schemas.microsoft.com/office/drawing/2014/main" id="{B21EF569-66CE-E748-A5A4-7F4F2940D70B}"/>
              </a:ext>
            </a:extLst>
          </p:cNvPr>
          <p:cNvPicPr>
            <a:picLocks noChangeAspect="1"/>
          </p:cNvPicPr>
          <p:nvPr userDrawn="1"/>
        </p:nvPicPr>
        <p:blipFill rotWithShape="1">
          <a:blip r:embed="rId15"/>
          <a:srcRect t="7789" b="7789"/>
          <a:stretch/>
        </p:blipFill>
        <p:spPr>
          <a:xfrm>
            <a:off x="0" y="0"/>
            <a:ext cx="12192000" cy="6858000"/>
          </a:xfrm>
          <a:prstGeom prst="rect">
            <a:avLst/>
          </a:prstGeom>
        </p:spPr>
      </p:pic>
    </p:spTree>
    <p:extLst>
      <p:ext uri="{BB962C8B-B14F-4D97-AF65-F5344CB8AC3E}">
        <p14:creationId xmlns:p14="http://schemas.microsoft.com/office/powerpoint/2010/main" val="228976656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0828" y="1356927"/>
            <a:ext cx="10415751" cy="2677656"/>
          </a:xfrm>
          <a:prstGeom prst="rect">
            <a:avLst/>
          </a:prstGeom>
          <a:solidFill>
            <a:schemeClr val="bg1"/>
          </a:solidFill>
        </p:spPr>
        <p:txBody>
          <a:bodyPr wrap="square">
            <a:spAutoFit/>
          </a:bodyPr>
          <a:lstStyle/>
          <a:p>
            <a:r>
              <a:rPr lang="vi-VN" sz="2800" dirty="0">
                <a:solidFill>
                  <a:srgbClr val="333333"/>
                </a:solidFill>
                <a:latin typeface="Roboto" panose="02000000000000000000" pitchFamily="2" charset="0"/>
              </a:rPr>
              <a:t>Em đã được học về Trung Quốc và Ấn Độ – những nền văn minh lớn của nhân loại. Giữa hai trung tâm văn </a:t>
            </a:r>
            <a:r>
              <a:rPr lang="vi-VN" sz="2800" dirty="0" smtClean="0">
                <a:solidFill>
                  <a:srgbClr val="333333"/>
                </a:solidFill>
                <a:latin typeface="Roboto" panose="02000000000000000000" pitchFamily="2" charset="0"/>
              </a:rPr>
              <a:t>m</a:t>
            </a:r>
            <a:r>
              <a:rPr lang="en-US" sz="2800" dirty="0" err="1" smtClean="0">
                <a:solidFill>
                  <a:srgbClr val="333333"/>
                </a:solidFill>
                <a:latin typeface="Roboto" panose="02000000000000000000" pitchFamily="2" charset="0"/>
              </a:rPr>
              <a:t>i</a:t>
            </a:r>
            <a:r>
              <a:rPr lang="vi-VN" sz="2800" dirty="0" smtClean="0">
                <a:solidFill>
                  <a:srgbClr val="333333"/>
                </a:solidFill>
                <a:latin typeface="Roboto" panose="02000000000000000000" pitchFamily="2" charset="0"/>
              </a:rPr>
              <a:t>nh </a:t>
            </a:r>
            <a:r>
              <a:rPr lang="vi-VN" sz="2800" dirty="0">
                <a:solidFill>
                  <a:srgbClr val="333333"/>
                </a:solidFill>
                <a:latin typeface="Roboto" panose="02000000000000000000" pitchFamily="2" charset="0"/>
              </a:rPr>
              <a:t>này là khu vực Đông Nam Á, với v</a:t>
            </a:r>
            <a:r>
              <a:rPr lang="en-US" sz="2800" dirty="0">
                <a:solidFill>
                  <a:srgbClr val="333333"/>
                </a:solidFill>
                <a:latin typeface="Roboto" panose="02000000000000000000" pitchFamily="2" charset="0"/>
              </a:rPr>
              <a:t>ị</a:t>
            </a:r>
            <a:r>
              <a:rPr lang="vi-VN" sz="2800" dirty="0">
                <a:solidFill>
                  <a:srgbClr val="333333"/>
                </a:solidFill>
                <a:latin typeface="Roboto" panose="02000000000000000000" pitchFamily="2" charset="0"/>
              </a:rPr>
              <a:t> tr</a:t>
            </a:r>
            <a:r>
              <a:rPr lang="en-US" sz="2800" dirty="0">
                <a:solidFill>
                  <a:srgbClr val="333333"/>
                </a:solidFill>
                <a:latin typeface="Roboto" panose="02000000000000000000" pitchFamily="2" charset="0"/>
              </a:rPr>
              <a:t>í </a:t>
            </a:r>
            <a:r>
              <a:rPr lang="vi-VN" sz="2800" dirty="0">
                <a:solidFill>
                  <a:srgbClr val="333333"/>
                </a:solidFill>
                <a:latin typeface="Roboto" panose="02000000000000000000" pitchFamily="2" charset="0"/>
              </a:rPr>
              <a:t>rất quan trọng, là "ngã tư đường" của thế giới. Từ những </a:t>
            </a:r>
            <a:r>
              <a:rPr lang="vi-VN" sz="2800" dirty="0" smtClean="0">
                <a:solidFill>
                  <a:srgbClr val="333333"/>
                </a:solidFill>
                <a:latin typeface="Roboto" panose="02000000000000000000" pitchFamily="2" charset="0"/>
              </a:rPr>
              <a:t>th</a:t>
            </a:r>
            <a:r>
              <a:rPr lang="en-US" sz="2800" dirty="0" smtClean="0">
                <a:solidFill>
                  <a:srgbClr val="333333"/>
                </a:solidFill>
                <a:latin typeface="Roboto" panose="02000000000000000000" pitchFamily="2" charset="0"/>
              </a:rPr>
              <a:t>ế</a:t>
            </a:r>
            <a:r>
              <a:rPr lang="vi-VN" sz="2800" dirty="0" smtClean="0">
                <a:solidFill>
                  <a:srgbClr val="333333"/>
                </a:solidFill>
                <a:latin typeface="Roboto" panose="02000000000000000000" pitchFamily="2" charset="0"/>
              </a:rPr>
              <a:t> </a:t>
            </a:r>
            <a:r>
              <a:rPr lang="vi-VN" sz="2800" dirty="0">
                <a:solidFill>
                  <a:srgbClr val="333333"/>
                </a:solidFill>
                <a:latin typeface="Roboto" panose="02000000000000000000" pitchFamily="2" charset="0"/>
              </a:rPr>
              <a:t>kỉ trước đến đầu Công nguyên, ở đây đã hình thành các quốc gia đầu tiên. </a:t>
            </a:r>
            <a:r>
              <a:rPr lang="en-US" sz="2800" dirty="0" err="1" smtClean="0">
                <a:solidFill>
                  <a:srgbClr val="333333"/>
                </a:solidFill>
                <a:latin typeface="Roboto" panose="02000000000000000000" pitchFamily="2" charset="0"/>
              </a:rPr>
              <a:t>Quá</a:t>
            </a:r>
            <a:r>
              <a:rPr lang="vi-VN" sz="2800" dirty="0" smtClean="0">
                <a:solidFill>
                  <a:srgbClr val="333333"/>
                </a:solidFill>
                <a:latin typeface="Roboto" panose="02000000000000000000" pitchFamily="2" charset="0"/>
              </a:rPr>
              <a:t> </a:t>
            </a:r>
            <a:r>
              <a:rPr lang="vi-VN" sz="2800" dirty="0">
                <a:solidFill>
                  <a:srgbClr val="333333"/>
                </a:solidFill>
                <a:latin typeface="Roboto" panose="02000000000000000000" pitchFamily="2" charset="0"/>
              </a:rPr>
              <a:t>trình đó diễn ra như thế nào? Các quốc gia đó đã phát triển ra sao? </a:t>
            </a:r>
            <a:endParaRPr lang="en-US" sz="2800" dirty="0"/>
          </a:p>
        </p:txBody>
      </p:sp>
    </p:spTree>
    <p:extLst>
      <p:ext uri="{BB962C8B-B14F-4D97-AF65-F5344CB8AC3E}">
        <p14:creationId xmlns:p14="http://schemas.microsoft.com/office/powerpoint/2010/main" val="89828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4031" y="107138"/>
            <a:ext cx="10057561" cy="523220"/>
          </a:xfrm>
          <a:prstGeom prst="rect">
            <a:avLst/>
          </a:prstGeom>
        </p:spPr>
        <p:txBody>
          <a:bodyPr wrap="none">
            <a:spAutoFit/>
          </a:bodyPr>
          <a:lstStyle/>
          <a:p>
            <a:r>
              <a:rPr lang="vi-VN" sz="2800" b="1" dirty="0">
                <a:solidFill>
                  <a:schemeClr val="accent1">
                    <a:lumMod val="50000"/>
                  </a:schemeClr>
                </a:solidFill>
                <a:ea typeface="Times New Roman" panose="02020603050405020304" pitchFamily="18" charset="0"/>
              </a:rPr>
              <a:t>2. Quá trình hình thành các quốc gia sơ kì ở Đông Nam Á </a:t>
            </a:r>
            <a:endParaRPr lang="vi-VN" sz="2800" dirty="0">
              <a:solidFill>
                <a:schemeClr val="accent1">
                  <a:lumMod val="50000"/>
                </a:schemeClr>
              </a:solidFill>
            </a:endParaRPr>
          </a:p>
        </p:txBody>
      </p:sp>
      <p:sp>
        <p:nvSpPr>
          <p:cNvPr id="2" name="Rectangle 1"/>
          <p:cNvSpPr/>
          <p:nvPr/>
        </p:nvSpPr>
        <p:spPr>
          <a:xfrm>
            <a:off x="668410" y="1582832"/>
            <a:ext cx="9516114" cy="1815882"/>
          </a:xfrm>
          <a:prstGeom prst="rect">
            <a:avLst/>
          </a:prstGeom>
          <a:solidFill>
            <a:schemeClr val="bg1"/>
          </a:solidFill>
        </p:spPr>
        <p:txBody>
          <a:bodyPr wrap="square">
            <a:spAutoFit/>
          </a:bodyPr>
          <a:lstStyle/>
          <a:p>
            <a:pPr indent="254000" algn="just">
              <a:spcAft>
                <a:spcPts val="0"/>
              </a:spcAft>
            </a:pPr>
            <a:r>
              <a:rPr lang="vi-VN" sz="2800" dirty="0">
                <a:solidFill>
                  <a:srgbClr val="C00000"/>
                </a:solidFill>
                <a:latin typeface="+mj-lt"/>
                <a:ea typeface="Arial" panose="020B0604020202020204" pitchFamily="34" charset="0"/>
              </a:rPr>
              <a:t>- Một số quốc gia sơ kì:</a:t>
            </a:r>
          </a:p>
          <a:p>
            <a:pPr algn="just">
              <a:spcAft>
                <a:spcPts val="0"/>
              </a:spcAft>
            </a:pPr>
            <a:r>
              <a:rPr lang="vi-VN" sz="2800" dirty="0" smtClean="0">
                <a:solidFill>
                  <a:srgbClr val="C00000"/>
                </a:solidFill>
                <a:latin typeface="+mj-lt"/>
                <a:ea typeface="Times New Roman" panose="02020603050405020304" pitchFamily="18" charset="0"/>
              </a:rPr>
              <a:t>   + </a:t>
            </a:r>
            <a:r>
              <a:rPr lang="vi-VN" sz="2800" dirty="0">
                <a:solidFill>
                  <a:srgbClr val="C00000"/>
                </a:solidFill>
                <a:latin typeface="+mj-lt"/>
                <a:ea typeface="Times New Roman" panose="02020603050405020304" pitchFamily="18" charset="0"/>
              </a:rPr>
              <a:t>Văn Lang, Âu Lạc, Chăm-pa, Phù Nam (Việt Nam)</a:t>
            </a:r>
          </a:p>
          <a:p>
            <a:pPr algn="just">
              <a:spcAft>
                <a:spcPts val="0"/>
              </a:spcAft>
            </a:pPr>
            <a:r>
              <a:rPr lang="vi-VN" sz="2800" dirty="0" smtClean="0">
                <a:solidFill>
                  <a:srgbClr val="C00000"/>
                </a:solidFill>
                <a:latin typeface="+mj-lt"/>
                <a:ea typeface="Times New Roman" panose="02020603050405020304" pitchFamily="18" charset="0"/>
              </a:rPr>
              <a:t>   + </a:t>
            </a:r>
            <a:r>
              <a:rPr lang="vi-VN" sz="2800" dirty="0">
                <a:solidFill>
                  <a:srgbClr val="C00000"/>
                </a:solidFill>
                <a:latin typeface="+mj-lt"/>
                <a:ea typeface="Times New Roman" panose="02020603050405020304" pitchFamily="18" charset="0"/>
              </a:rPr>
              <a:t>Các quốc gia ở hạ lưu sông Chao Phray-a (Thái Lan)</a:t>
            </a:r>
          </a:p>
          <a:p>
            <a:pPr algn="just">
              <a:spcAft>
                <a:spcPts val="0"/>
              </a:spcAft>
            </a:pPr>
            <a:r>
              <a:rPr lang="vi-VN" sz="2800" dirty="0" smtClean="0">
                <a:solidFill>
                  <a:srgbClr val="C00000"/>
                </a:solidFill>
                <a:latin typeface="+mj-lt"/>
                <a:ea typeface="Times New Roman" panose="02020603050405020304" pitchFamily="18" charset="0"/>
              </a:rPr>
              <a:t>   + </a:t>
            </a:r>
            <a:r>
              <a:rPr lang="vi-VN" sz="2800" dirty="0">
                <a:solidFill>
                  <a:srgbClr val="C00000"/>
                </a:solidFill>
                <a:latin typeface="+mj-lt"/>
                <a:ea typeface="Times New Roman" panose="02020603050405020304" pitchFamily="18" charset="0"/>
              </a:rPr>
              <a:t>Các đảo thuộc </a:t>
            </a:r>
            <a:r>
              <a:rPr lang="en-US" sz="28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In-đô-nê-xi-a</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16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317" t="11462" r="7443" b="70111"/>
          <a:stretch/>
        </p:blipFill>
        <p:spPr bwMode="auto">
          <a:xfrm>
            <a:off x="798786" y="157655"/>
            <a:ext cx="10283169" cy="31566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057" t="20724" r="11478" b="56993"/>
          <a:stretch/>
        </p:blipFill>
        <p:spPr bwMode="auto">
          <a:xfrm>
            <a:off x="1986455" y="3426371"/>
            <a:ext cx="7609489" cy="3283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995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3764" y="491145"/>
            <a:ext cx="10248318" cy="523220"/>
          </a:xfrm>
          <a:prstGeom prst="rect">
            <a:avLst/>
          </a:prstGeom>
        </p:spPr>
        <p:txBody>
          <a:bodyPr wrap="none">
            <a:spAutoFit/>
          </a:bodyPr>
          <a:lstStyle/>
          <a:p>
            <a:r>
              <a:rPr lang="vi-VN" sz="2800" b="1" dirty="0">
                <a:solidFill>
                  <a:schemeClr val="accent1">
                    <a:lumMod val="50000"/>
                  </a:schemeClr>
                </a:solidFill>
                <a:ea typeface="Times New Roman" panose="02020603050405020304" pitchFamily="18" charset="0"/>
              </a:rPr>
              <a:t>2. Quá trình hình thành các quốc gia sơ kì ở Đông Nam Á </a:t>
            </a:r>
            <a:endParaRPr lang="vi-VN" sz="2800" dirty="0">
              <a:solidFill>
                <a:schemeClr val="accent1">
                  <a:lumMod val="50000"/>
                </a:schemeClr>
              </a:solidFill>
            </a:endParaRPr>
          </a:p>
        </p:txBody>
      </p:sp>
      <p:sp>
        <p:nvSpPr>
          <p:cNvPr id="7" name="Rectangle 6"/>
          <p:cNvSpPr/>
          <p:nvPr/>
        </p:nvSpPr>
        <p:spPr>
          <a:xfrm>
            <a:off x="488661" y="1172110"/>
            <a:ext cx="11050840" cy="2973122"/>
          </a:xfrm>
          <a:prstGeom prst="rect">
            <a:avLst/>
          </a:prstGeom>
          <a:solidFill>
            <a:schemeClr val="bg1"/>
          </a:solidFill>
        </p:spPr>
        <p:txBody>
          <a:bodyPr wrap="square">
            <a:spAutoFit/>
          </a:bodyPr>
          <a:lstStyle/>
          <a:p>
            <a:pPr indent="254000" algn="just">
              <a:lnSpc>
                <a:spcPct val="130000"/>
              </a:lnSpc>
              <a:spcAft>
                <a:spcPts val="0"/>
              </a:spcAft>
            </a:pPr>
            <a:r>
              <a:rPr lang="vi-VN" sz="3600" dirty="0">
                <a:solidFill>
                  <a:srgbClr val="C00000"/>
                </a:solidFill>
                <a:latin typeface="+mj-lt"/>
                <a:ea typeface="Times New Roman" panose="02020603050405020304" pitchFamily="18" charset="0"/>
              </a:rPr>
              <a:t>- </a:t>
            </a:r>
            <a:r>
              <a:rPr lang="vi-VN" sz="3600" dirty="0">
                <a:solidFill>
                  <a:srgbClr val="C00000"/>
                </a:solidFill>
                <a:latin typeface="+mj-lt"/>
                <a:ea typeface="Arial" panose="020B0604020202020204" pitchFamily="34" charset="0"/>
              </a:rPr>
              <a:t> Cơ sở hình thành: </a:t>
            </a:r>
          </a:p>
          <a:p>
            <a:pPr indent="254000" algn="just">
              <a:lnSpc>
                <a:spcPct val="130000"/>
              </a:lnSpc>
              <a:spcAft>
                <a:spcPts val="0"/>
              </a:spcAft>
            </a:pPr>
            <a:r>
              <a:rPr lang="vi-VN" sz="3600" dirty="0">
                <a:solidFill>
                  <a:srgbClr val="C00000"/>
                </a:solidFill>
                <a:latin typeface="+mj-lt"/>
                <a:ea typeface="Arial" panose="020B0604020202020204" pitchFamily="34" charset="0"/>
              </a:rPr>
              <a:t>+ N</a:t>
            </a:r>
            <a:r>
              <a:rPr lang="vi-VN" sz="3600" dirty="0" smtClean="0">
                <a:solidFill>
                  <a:srgbClr val="C00000"/>
                </a:solidFill>
                <a:latin typeface="+mj-lt"/>
                <a:ea typeface="Arial" panose="020B0604020202020204" pitchFamily="34" charset="0"/>
              </a:rPr>
              <a:t>ghề </a:t>
            </a:r>
            <a:r>
              <a:rPr lang="vi-VN" sz="3600" dirty="0">
                <a:solidFill>
                  <a:srgbClr val="C00000"/>
                </a:solidFill>
                <a:latin typeface="+mj-lt"/>
                <a:ea typeface="Arial" panose="020B0604020202020204" pitchFamily="34" charset="0"/>
              </a:rPr>
              <a:t>nông trồng lúa nước </a:t>
            </a:r>
            <a:r>
              <a:rPr lang="vi-VN" sz="3600" dirty="0" smtClean="0">
                <a:solidFill>
                  <a:srgbClr val="C00000"/>
                </a:solidFill>
                <a:latin typeface="+mj-lt"/>
                <a:ea typeface="Arial" panose="020B0604020202020204" pitchFamily="34" charset="0"/>
              </a:rPr>
              <a:t>và </a:t>
            </a:r>
            <a:r>
              <a:rPr lang="vi-VN" sz="3600" dirty="0">
                <a:solidFill>
                  <a:srgbClr val="C00000"/>
                </a:solidFill>
                <a:latin typeface="+mj-lt"/>
                <a:ea typeface="Arial" panose="020B0604020202020204" pitchFamily="34" charset="0"/>
              </a:rPr>
              <a:t>nghề thủ công đúc đồng, rèn sắt, dệt, gốm</a:t>
            </a:r>
            <a:r>
              <a:rPr lang="vi-VN" sz="3600" dirty="0" smtClean="0">
                <a:solidFill>
                  <a:srgbClr val="C00000"/>
                </a:solidFill>
                <a:latin typeface="+mj-lt"/>
                <a:ea typeface="Arial" panose="020B0604020202020204" pitchFamily="34" charset="0"/>
              </a:rPr>
              <a:t>...</a:t>
            </a:r>
            <a:endParaRPr lang="vi-VN" sz="3600" dirty="0">
              <a:solidFill>
                <a:srgbClr val="C00000"/>
              </a:solidFill>
              <a:latin typeface="+mj-lt"/>
              <a:ea typeface="Arial" panose="020B0604020202020204" pitchFamily="34" charset="0"/>
            </a:endParaRPr>
          </a:p>
          <a:p>
            <a:pPr indent="254000" algn="just">
              <a:lnSpc>
                <a:spcPct val="130000"/>
              </a:lnSpc>
              <a:spcAft>
                <a:spcPts val="0"/>
              </a:spcAft>
            </a:pPr>
            <a:r>
              <a:rPr lang="vi-VN" sz="3600" dirty="0">
                <a:solidFill>
                  <a:srgbClr val="C00000"/>
                </a:solidFill>
                <a:latin typeface="+mj-lt"/>
                <a:ea typeface="Arial" panose="020B0604020202020204" pitchFamily="34" charset="0"/>
              </a:rPr>
              <a:t>+ Sự giao lưu kinh tế, văn hoá với Ấn Độ, Trung Quốc.</a:t>
            </a:r>
          </a:p>
        </p:txBody>
      </p:sp>
      <p:sp>
        <p:nvSpPr>
          <p:cNvPr id="4" name="Rectangle 3"/>
          <p:cNvSpPr/>
          <p:nvPr/>
        </p:nvSpPr>
        <p:spPr>
          <a:xfrm>
            <a:off x="746164" y="1587268"/>
            <a:ext cx="11050840" cy="1460849"/>
          </a:xfrm>
          <a:prstGeom prst="rect">
            <a:avLst/>
          </a:prstGeom>
          <a:solidFill>
            <a:schemeClr val="bg1"/>
          </a:solidFill>
        </p:spPr>
        <p:txBody>
          <a:bodyPr wrap="square">
            <a:spAutoFit/>
          </a:bodyPr>
          <a:lstStyle/>
          <a:p>
            <a:pPr indent="254000" algn="just">
              <a:lnSpc>
                <a:spcPct val="130000"/>
              </a:lnSpc>
              <a:spcAft>
                <a:spcPts val="0"/>
              </a:spcAft>
            </a:pPr>
            <a:r>
              <a:rPr lang="en-US" sz="3600" b="1" dirty="0" smtClean="0">
                <a:latin typeface="Times" panose="02020603050405020304" pitchFamily="18" charset="0"/>
                <a:ea typeface="Arial" panose="020B0604020202020204" pitchFamily="34" charset="0"/>
                <a:cs typeface="Times" panose="02020603050405020304" pitchFamily="18" charset="0"/>
              </a:rPr>
              <a:t>? </a:t>
            </a:r>
            <a:r>
              <a:rPr lang="en-US" sz="3600" b="1" dirty="0" err="1" smtClean="0">
                <a:latin typeface="Times" panose="02020603050405020304" pitchFamily="18" charset="0"/>
                <a:ea typeface="Arial" panose="020B0604020202020204" pitchFamily="34" charset="0"/>
                <a:cs typeface="Times" panose="02020603050405020304" pitchFamily="18" charset="0"/>
              </a:rPr>
              <a:t>Các</a:t>
            </a:r>
            <a:r>
              <a:rPr lang="en-US" sz="3600" b="1" dirty="0" smtClean="0">
                <a:latin typeface="Times" panose="02020603050405020304" pitchFamily="18" charset="0"/>
                <a:ea typeface="Arial" panose="020B0604020202020204" pitchFamily="34" charset="0"/>
                <a:cs typeface="Times" panose="02020603050405020304" pitchFamily="18" charset="0"/>
              </a:rPr>
              <a:t> </a:t>
            </a:r>
            <a:r>
              <a:rPr lang="en-US" sz="3600" b="1" dirty="0" err="1" smtClean="0">
                <a:latin typeface="Times" panose="02020603050405020304" pitchFamily="18" charset="0"/>
                <a:ea typeface="Arial" panose="020B0604020202020204" pitchFamily="34" charset="0"/>
                <a:cs typeface="Times" panose="02020603050405020304" pitchFamily="18" charset="0"/>
              </a:rPr>
              <a:t>quốc</a:t>
            </a:r>
            <a:r>
              <a:rPr lang="en-US" sz="3600" b="1" dirty="0" smtClean="0">
                <a:latin typeface="Times" panose="02020603050405020304" pitchFamily="18" charset="0"/>
                <a:ea typeface="Arial" panose="020B0604020202020204" pitchFamily="34" charset="0"/>
                <a:cs typeface="Times" panose="02020603050405020304" pitchFamily="18" charset="0"/>
              </a:rPr>
              <a:t> </a:t>
            </a:r>
            <a:r>
              <a:rPr lang="en-US" sz="3600" b="1" dirty="0" err="1" smtClean="0">
                <a:latin typeface="Times" panose="02020603050405020304" pitchFamily="18" charset="0"/>
                <a:ea typeface="Arial" panose="020B0604020202020204" pitchFamily="34" charset="0"/>
                <a:cs typeface="Times" panose="02020603050405020304" pitchFamily="18" charset="0"/>
              </a:rPr>
              <a:t>gia</a:t>
            </a:r>
            <a:r>
              <a:rPr lang="en-US" sz="3600" b="1" dirty="0" smtClean="0">
                <a:latin typeface="Times" panose="02020603050405020304" pitchFamily="18" charset="0"/>
                <a:ea typeface="Arial" panose="020B0604020202020204" pitchFamily="34" charset="0"/>
                <a:cs typeface="Times" panose="02020603050405020304" pitchFamily="18" charset="0"/>
              </a:rPr>
              <a:t> </a:t>
            </a:r>
            <a:r>
              <a:rPr lang="en-US" sz="3600" b="1" dirty="0" err="1" smtClean="0">
                <a:latin typeface="Times" panose="02020603050405020304" pitchFamily="18" charset="0"/>
                <a:ea typeface="Arial" panose="020B0604020202020204" pitchFamily="34" charset="0"/>
                <a:cs typeface="Times" panose="02020603050405020304" pitchFamily="18" charset="0"/>
              </a:rPr>
              <a:t>sơ</a:t>
            </a:r>
            <a:r>
              <a:rPr lang="en-US" sz="3600" b="1" dirty="0" smtClean="0">
                <a:latin typeface="Times" panose="02020603050405020304" pitchFamily="18" charset="0"/>
                <a:ea typeface="Arial" panose="020B0604020202020204" pitchFamily="34" charset="0"/>
                <a:cs typeface="Times" panose="02020603050405020304" pitchFamily="18" charset="0"/>
              </a:rPr>
              <a:t> </a:t>
            </a:r>
            <a:r>
              <a:rPr lang="en-US" sz="3600" b="1" dirty="0" err="1" smtClean="0">
                <a:latin typeface="Times" panose="02020603050405020304" pitchFamily="18" charset="0"/>
                <a:ea typeface="Arial" panose="020B0604020202020204" pitchFamily="34" charset="0"/>
                <a:cs typeface="Times" panose="02020603050405020304" pitchFamily="18" charset="0"/>
              </a:rPr>
              <a:t>kì</a:t>
            </a:r>
            <a:r>
              <a:rPr lang="en-US" sz="3600" b="1" dirty="0" smtClean="0">
                <a:latin typeface="Times" panose="02020603050405020304" pitchFamily="18" charset="0"/>
                <a:ea typeface="Arial" panose="020B0604020202020204" pitchFamily="34" charset="0"/>
                <a:cs typeface="Times" panose="02020603050405020304" pitchFamily="18" charset="0"/>
              </a:rPr>
              <a:t> ở </a:t>
            </a:r>
            <a:r>
              <a:rPr lang="en-US" sz="3600" b="1" dirty="0" err="1" smtClean="0">
                <a:latin typeface="Times" panose="02020603050405020304" pitchFamily="18" charset="0"/>
                <a:ea typeface="Arial" panose="020B0604020202020204" pitchFamily="34" charset="0"/>
                <a:cs typeface="Times" panose="02020603050405020304" pitchFamily="18" charset="0"/>
              </a:rPr>
              <a:t>Đông</a:t>
            </a:r>
            <a:r>
              <a:rPr lang="en-US" sz="3600" b="1" dirty="0" smtClean="0">
                <a:latin typeface="Times" panose="02020603050405020304" pitchFamily="18" charset="0"/>
                <a:ea typeface="Arial" panose="020B0604020202020204" pitchFamily="34" charset="0"/>
                <a:cs typeface="Times" panose="02020603050405020304" pitchFamily="18" charset="0"/>
              </a:rPr>
              <a:t> Nam Á </a:t>
            </a:r>
            <a:r>
              <a:rPr lang="en-US" sz="3600" b="1" dirty="0" err="1" smtClean="0">
                <a:latin typeface="Times" panose="02020603050405020304" pitchFamily="18" charset="0"/>
                <a:ea typeface="Arial" panose="020B0604020202020204" pitchFamily="34" charset="0"/>
                <a:cs typeface="Times" panose="02020603050405020304" pitchFamily="18" charset="0"/>
              </a:rPr>
              <a:t>hình</a:t>
            </a:r>
            <a:r>
              <a:rPr lang="en-US" sz="3600" b="1" dirty="0" smtClean="0">
                <a:latin typeface="Times" panose="02020603050405020304" pitchFamily="18" charset="0"/>
                <a:ea typeface="Arial" panose="020B0604020202020204" pitchFamily="34" charset="0"/>
                <a:cs typeface="Times" panose="02020603050405020304" pitchFamily="18" charset="0"/>
              </a:rPr>
              <a:t> </a:t>
            </a:r>
            <a:r>
              <a:rPr lang="en-US" sz="3600" b="1" dirty="0" err="1" smtClean="0">
                <a:latin typeface="Times" panose="02020603050405020304" pitchFamily="18" charset="0"/>
                <a:ea typeface="Arial" panose="020B0604020202020204" pitchFamily="34" charset="0"/>
                <a:cs typeface="Times" panose="02020603050405020304" pitchFamily="18" charset="0"/>
              </a:rPr>
              <a:t>thành</a:t>
            </a:r>
            <a:r>
              <a:rPr lang="en-US" sz="3600" b="1" dirty="0" smtClean="0">
                <a:latin typeface="Times" panose="02020603050405020304" pitchFamily="18" charset="0"/>
                <a:ea typeface="Arial" panose="020B0604020202020204" pitchFamily="34" charset="0"/>
                <a:cs typeface="Times" panose="02020603050405020304" pitchFamily="18" charset="0"/>
              </a:rPr>
              <a:t> </a:t>
            </a:r>
            <a:r>
              <a:rPr lang="en-US" sz="3600" b="1" dirty="0" err="1" smtClean="0">
                <a:latin typeface="Times" panose="02020603050405020304" pitchFamily="18" charset="0"/>
                <a:ea typeface="Arial" panose="020B0604020202020204" pitchFamily="34" charset="0"/>
                <a:cs typeface="Times" panose="02020603050405020304" pitchFamily="18" charset="0"/>
              </a:rPr>
              <a:t>dựa</a:t>
            </a:r>
            <a:r>
              <a:rPr lang="en-US" sz="3600" b="1" dirty="0" smtClean="0">
                <a:latin typeface="Times" panose="02020603050405020304" pitchFamily="18" charset="0"/>
                <a:ea typeface="Arial" panose="020B0604020202020204" pitchFamily="34" charset="0"/>
                <a:cs typeface="Times" panose="02020603050405020304" pitchFamily="18" charset="0"/>
              </a:rPr>
              <a:t> </a:t>
            </a:r>
            <a:r>
              <a:rPr lang="en-US" sz="3600" b="1" dirty="0" err="1" smtClean="0">
                <a:latin typeface="Times" panose="02020603050405020304" pitchFamily="18" charset="0"/>
                <a:ea typeface="Arial" panose="020B0604020202020204" pitchFamily="34" charset="0"/>
                <a:cs typeface="Times" panose="02020603050405020304" pitchFamily="18" charset="0"/>
              </a:rPr>
              <a:t>trên</a:t>
            </a:r>
            <a:r>
              <a:rPr lang="en-US" sz="3600" b="1" dirty="0" smtClean="0">
                <a:latin typeface="Times" panose="02020603050405020304" pitchFamily="18" charset="0"/>
                <a:ea typeface="Arial" panose="020B0604020202020204" pitchFamily="34" charset="0"/>
                <a:cs typeface="Times" panose="02020603050405020304" pitchFamily="18" charset="0"/>
              </a:rPr>
              <a:t> </a:t>
            </a:r>
            <a:r>
              <a:rPr lang="en-US" sz="3600" b="1" dirty="0" err="1" smtClean="0">
                <a:latin typeface="Times" panose="02020603050405020304" pitchFamily="18" charset="0"/>
                <a:ea typeface="Arial" panose="020B0604020202020204" pitchFamily="34" charset="0"/>
                <a:cs typeface="Times" panose="02020603050405020304" pitchFamily="18" charset="0"/>
              </a:rPr>
              <a:t>cơ</a:t>
            </a:r>
            <a:r>
              <a:rPr lang="en-US" sz="3600" b="1" dirty="0" smtClean="0">
                <a:latin typeface="Times" panose="02020603050405020304" pitchFamily="18" charset="0"/>
                <a:ea typeface="Arial" panose="020B0604020202020204" pitchFamily="34" charset="0"/>
                <a:cs typeface="Times" panose="02020603050405020304" pitchFamily="18" charset="0"/>
              </a:rPr>
              <a:t> </a:t>
            </a:r>
            <a:r>
              <a:rPr lang="en-US" sz="3600" b="1" dirty="0" err="1" smtClean="0">
                <a:latin typeface="Times" panose="02020603050405020304" pitchFamily="18" charset="0"/>
                <a:ea typeface="Arial" panose="020B0604020202020204" pitchFamily="34" charset="0"/>
                <a:cs typeface="Times" panose="02020603050405020304" pitchFamily="18" charset="0"/>
              </a:rPr>
              <a:t>sở</a:t>
            </a:r>
            <a:r>
              <a:rPr lang="en-US" sz="3600" b="1" dirty="0" smtClean="0">
                <a:latin typeface="Times" panose="02020603050405020304" pitchFamily="18" charset="0"/>
                <a:ea typeface="Arial" panose="020B0604020202020204" pitchFamily="34" charset="0"/>
                <a:cs typeface="Times" panose="02020603050405020304" pitchFamily="18" charset="0"/>
              </a:rPr>
              <a:t> </a:t>
            </a:r>
            <a:r>
              <a:rPr lang="en-US" sz="3600" b="1" dirty="0" err="1" smtClean="0">
                <a:latin typeface="Times" panose="02020603050405020304" pitchFamily="18" charset="0"/>
                <a:ea typeface="Arial" panose="020B0604020202020204" pitchFamily="34" charset="0"/>
                <a:cs typeface="Times" panose="02020603050405020304" pitchFamily="18" charset="0"/>
              </a:rPr>
              <a:t>nào</a:t>
            </a:r>
            <a:r>
              <a:rPr lang="en-US" sz="3600" b="1" dirty="0" smtClean="0">
                <a:latin typeface="Times" panose="02020603050405020304" pitchFamily="18" charset="0"/>
                <a:ea typeface="Arial" panose="020B0604020202020204" pitchFamily="34" charset="0"/>
                <a:cs typeface="Times" panose="02020603050405020304" pitchFamily="18" charset="0"/>
              </a:rPr>
              <a:t>?</a:t>
            </a:r>
            <a:endParaRPr lang="vi-VN" sz="3600" b="1" dirty="0">
              <a:latin typeface="Times" panose="02020603050405020304" pitchFamily="18" charset="0"/>
              <a:ea typeface="Arial" panose="020B0604020202020204" pitchFamily="34" charset="0"/>
              <a:cs typeface="Times" panose="02020603050405020304" pitchFamily="18" charset="0"/>
            </a:endParaRPr>
          </a:p>
        </p:txBody>
      </p:sp>
    </p:spTree>
    <p:extLst>
      <p:ext uri="{BB962C8B-B14F-4D97-AF65-F5344CB8AC3E}">
        <p14:creationId xmlns:p14="http://schemas.microsoft.com/office/powerpoint/2010/main" val="250280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grpId="1" nodeType="clickEffect">
                                  <p:stCondLst>
                                    <p:cond delay="0"/>
                                  </p:stCondLst>
                                  <p:childTnLst>
                                    <p:animEffect transition="out" filter="barn(inVertical)">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4" grpId="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08363" y="279656"/>
            <a:ext cx="2004075" cy="523220"/>
          </a:xfrm>
          <a:prstGeom prst="rect">
            <a:avLst/>
          </a:prstGeom>
        </p:spPr>
        <p:txBody>
          <a:bodyPr wrap="none">
            <a:spAutoFit/>
          </a:bodyPr>
          <a:lstStyle/>
          <a:p>
            <a:r>
              <a:rPr lang="vi-VN" sz="2800" b="1" dirty="0" smtClean="0">
                <a:solidFill>
                  <a:schemeClr val="accent1">
                    <a:lumMod val="50000"/>
                  </a:schemeClr>
                </a:solidFill>
                <a:ea typeface="Times New Roman" panose="02020603050405020304" pitchFamily="18" charset="0"/>
              </a:rPr>
              <a:t>Luyện tập:</a:t>
            </a:r>
            <a:endParaRPr lang="vi-VN" sz="2800" dirty="0">
              <a:solidFill>
                <a:schemeClr val="accent1">
                  <a:lumMod val="50000"/>
                </a:schemeClr>
              </a:solidFill>
            </a:endParaRPr>
          </a:p>
        </p:txBody>
      </p:sp>
      <p:sp>
        <p:nvSpPr>
          <p:cNvPr id="7" name="Rectangle 6"/>
          <p:cNvSpPr/>
          <p:nvPr/>
        </p:nvSpPr>
        <p:spPr>
          <a:xfrm>
            <a:off x="1449183" y="802876"/>
            <a:ext cx="2241896" cy="523220"/>
          </a:xfrm>
          <a:prstGeom prst="rect">
            <a:avLst/>
          </a:prstGeom>
        </p:spPr>
        <p:txBody>
          <a:bodyPr wrap="none">
            <a:spAutoFit/>
          </a:bodyPr>
          <a:lstStyle/>
          <a:p>
            <a:r>
              <a:rPr lang="vi-VN" sz="2800" b="1" dirty="0" smtClean="0">
                <a:solidFill>
                  <a:schemeClr val="accent1">
                    <a:lumMod val="50000"/>
                  </a:schemeClr>
                </a:solidFill>
                <a:latin typeface="+mj-lt"/>
                <a:ea typeface="Times New Roman" panose="02020603050405020304" pitchFamily="18" charset="0"/>
              </a:rPr>
              <a:t>Trắc nghiệm:</a:t>
            </a:r>
            <a:endParaRPr lang="vi-VN" sz="2800" dirty="0">
              <a:solidFill>
                <a:schemeClr val="accent1">
                  <a:lumMod val="50000"/>
                </a:schemeClr>
              </a:solidFill>
              <a:latin typeface="+mj-lt"/>
            </a:endParaRPr>
          </a:p>
        </p:txBody>
      </p:sp>
      <p:sp>
        <p:nvSpPr>
          <p:cNvPr id="8" name="Rounded Rectangle 7"/>
          <p:cNvSpPr/>
          <p:nvPr/>
        </p:nvSpPr>
        <p:spPr>
          <a:xfrm>
            <a:off x="1107721" y="1517854"/>
            <a:ext cx="11083637" cy="35202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spcAft>
                <a:spcPts val="0"/>
              </a:spcAft>
            </a:pPr>
            <a:r>
              <a:rPr lang="vi-VN" sz="2800" dirty="0">
                <a:solidFill>
                  <a:srgbClr val="FF0000"/>
                </a:solidFill>
                <a:latin typeface="Times New Roman" panose="02020603050405020304" pitchFamily="18" charset="0"/>
                <a:ea typeface="Times New Roman" panose="02020603050405020304" pitchFamily="18" charset="0"/>
              </a:rPr>
              <a:t>Câu 1: Vì sao khu vực Đông Nam Á có vị trí địa lí rất quan trọng?</a:t>
            </a:r>
          </a:p>
          <a:p>
            <a:pPr marL="457200" indent="-457200" algn="just">
              <a:lnSpc>
                <a:spcPct val="150000"/>
              </a:lnSpc>
              <a:spcAft>
                <a:spcPts val="0"/>
              </a:spcAft>
              <a:buAutoNum type="alphaUcPeriod"/>
            </a:pPr>
            <a:r>
              <a:rPr lang="vi-VN" sz="2800" dirty="0">
                <a:solidFill>
                  <a:schemeClr val="tx1"/>
                </a:solidFill>
                <a:latin typeface="Times New Roman" panose="02020603050405020304" pitchFamily="18" charset="0"/>
                <a:ea typeface="Times New Roman" panose="02020603050405020304" pitchFamily="18" charset="0"/>
              </a:rPr>
              <a:t>Nằm giáp Trung Quốc.</a:t>
            </a:r>
          </a:p>
          <a:p>
            <a:pPr marL="457200" indent="-457200" algn="just">
              <a:lnSpc>
                <a:spcPct val="150000"/>
              </a:lnSpc>
              <a:spcAft>
                <a:spcPts val="0"/>
              </a:spcAft>
              <a:buAutoNum type="alphaUcPeriod"/>
            </a:pPr>
            <a:r>
              <a:rPr lang="vi-VN" sz="2800" dirty="0">
                <a:solidFill>
                  <a:schemeClr val="tx1"/>
                </a:solidFill>
                <a:latin typeface="Times New Roman" panose="02020603050405020304" pitchFamily="18" charset="0"/>
                <a:ea typeface="Times New Roman" panose="02020603050405020304" pitchFamily="18" charset="0"/>
              </a:rPr>
              <a:t>Nằm giáp Ấn Độ.</a:t>
            </a:r>
          </a:p>
          <a:p>
            <a:pPr marL="457200" indent="-457200" algn="just">
              <a:lnSpc>
                <a:spcPct val="150000"/>
              </a:lnSpc>
              <a:spcAft>
                <a:spcPts val="0"/>
              </a:spcAft>
              <a:buAutoNum type="alphaUcPeriod"/>
            </a:pPr>
            <a:r>
              <a:rPr lang="vi-VN" sz="2800" dirty="0">
                <a:solidFill>
                  <a:schemeClr val="tx1"/>
                </a:solidFill>
                <a:latin typeface="Times New Roman" panose="02020603050405020304" pitchFamily="18" charset="0"/>
                <a:ea typeface="Times New Roman" panose="02020603050405020304" pitchFamily="18" charset="0"/>
              </a:rPr>
              <a:t>Tiếp giáp với khu vực châu Á gió mùa.</a:t>
            </a:r>
          </a:p>
          <a:p>
            <a:pPr marL="457200" indent="-457200" algn="just">
              <a:lnSpc>
                <a:spcPct val="150000"/>
              </a:lnSpc>
              <a:spcAft>
                <a:spcPts val="0"/>
              </a:spcAft>
              <a:buAutoNum type="alphaUcPeriod"/>
            </a:pPr>
            <a:r>
              <a:rPr lang="vi-VN" sz="2800" dirty="0">
                <a:solidFill>
                  <a:schemeClr val="tx1"/>
                </a:solidFill>
                <a:latin typeface="Times New Roman" panose="02020603050405020304" pitchFamily="18" charset="0"/>
                <a:ea typeface="Times New Roman" panose="02020603050405020304" pitchFamily="18" charset="0"/>
              </a:rPr>
              <a:t>Nằm trên con đường biển nối liền Ấn Độ Dương và Thái Bình Dương.</a:t>
            </a:r>
          </a:p>
        </p:txBody>
      </p:sp>
      <p:pic>
        <p:nvPicPr>
          <p:cNvPr id="9" name="Picture 8">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24521" y="2382"/>
            <a:ext cx="1366837" cy="1366837"/>
          </a:xfrm>
          <a:prstGeom prst="rect">
            <a:avLst/>
          </a:prstGeom>
          <a:noFill/>
        </p:spPr>
      </p:pic>
      <p:sp>
        <p:nvSpPr>
          <p:cNvPr id="10" name="Oval 9"/>
          <p:cNvSpPr/>
          <p:nvPr/>
        </p:nvSpPr>
        <p:spPr>
          <a:xfrm>
            <a:off x="1267687" y="4328160"/>
            <a:ext cx="476597" cy="534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D</a:t>
            </a:r>
          </a:p>
        </p:txBody>
      </p:sp>
    </p:spTree>
    <p:extLst>
      <p:ext uri="{BB962C8B-B14F-4D97-AF65-F5344CB8AC3E}">
        <p14:creationId xmlns:p14="http://schemas.microsoft.com/office/powerpoint/2010/main" val="325895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51560" y="2971800"/>
            <a:ext cx="10027920" cy="3505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800" dirty="0" smtClean="0">
                <a:solidFill>
                  <a:srgbClr val="FF0000"/>
                </a:solidFill>
                <a:latin typeface="+mj-lt"/>
              </a:rPr>
              <a:t>Câu 3: Ý nào sau đây </a:t>
            </a:r>
            <a:r>
              <a:rPr lang="vi-VN" sz="2800" b="1" dirty="0" smtClean="0">
                <a:solidFill>
                  <a:srgbClr val="FF0000"/>
                </a:solidFill>
                <a:latin typeface="+mj-lt"/>
              </a:rPr>
              <a:t>không</a:t>
            </a:r>
            <a:r>
              <a:rPr lang="vi-VN" sz="2800" dirty="0" smtClean="0">
                <a:solidFill>
                  <a:srgbClr val="FF0000"/>
                </a:solidFill>
                <a:latin typeface="+mj-lt"/>
              </a:rPr>
              <a:t> phản ánh đúng cơ sở hình thành của các quốc gia sơ kì ở </a:t>
            </a:r>
            <a:r>
              <a:rPr lang="vi-VN" sz="2800" dirty="0" smtClean="0">
                <a:solidFill>
                  <a:srgbClr val="FF0000"/>
                </a:solidFill>
                <a:latin typeface="+mj-lt"/>
                <a:ea typeface="Times New Roman" panose="02020603050405020304" pitchFamily="18" charset="0"/>
              </a:rPr>
              <a:t>Đông </a:t>
            </a:r>
            <a:r>
              <a:rPr lang="vi-VN" sz="2800" dirty="0">
                <a:solidFill>
                  <a:srgbClr val="FF0000"/>
                </a:solidFill>
                <a:latin typeface="+mj-lt"/>
                <a:ea typeface="Times New Roman" panose="02020603050405020304" pitchFamily="18" charset="0"/>
              </a:rPr>
              <a:t>Nam </a:t>
            </a:r>
            <a:r>
              <a:rPr lang="vi-VN" sz="2800" dirty="0" smtClean="0">
                <a:solidFill>
                  <a:srgbClr val="FF0000"/>
                </a:solidFill>
                <a:latin typeface="+mj-lt"/>
                <a:ea typeface="Times New Roman" panose="02020603050405020304" pitchFamily="18" charset="0"/>
              </a:rPr>
              <a:t>Á? </a:t>
            </a:r>
          </a:p>
          <a:p>
            <a:pPr marL="342900" indent="-342900">
              <a:buAutoNum type="alphaUcPeriod"/>
            </a:pPr>
            <a:r>
              <a:rPr lang="vi-VN" sz="2800" dirty="0" smtClean="0">
                <a:solidFill>
                  <a:schemeClr val="tx1"/>
                </a:solidFill>
                <a:latin typeface="+mj-lt"/>
              </a:rPr>
              <a:t> Nông nghiệp trồng lúa nước</a:t>
            </a:r>
            <a:r>
              <a:rPr lang="vi-VN" sz="2800" dirty="0" smtClean="0">
                <a:solidFill>
                  <a:schemeClr val="tx1"/>
                </a:solidFill>
                <a:latin typeface="Times New Roman" panose="02020603050405020304" pitchFamily="18" charset="0"/>
                <a:ea typeface="Times New Roman" panose="02020603050405020304" pitchFamily="18" charset="0"/>
              </a:rPr>
              <a:t>.</a:t>
            </a:r>
          </a:p>
          <a:p>
            <a:pPr marL="342900" indent="-342900">
              <a:buAutoNum type="alphaUcPeriod"/>
            </a:pPr>
            <a:r>
              <a:rPr lang="vi-VN" sz="2800" dirty="0" smtClean="0">
                <a:solidFill>
                  <a:schemeClr val="tx1"/>
                </a:solidFill>
                <a:latin typeface="+mj-lt"/>
                <a:ea typeface="Arial" panose="020B0604020202020204" pitchFamily="34" charset="0"/>
              </a:rPr>
              <a:t> Giao </a:t>
            </a:r>
            <a:r>
              <a:rPr lang="vi-VN" sz="2800" dirty="0">
                <a:solidFill>
                  <a:schemeClr val="tx1"/>
                </a:solidFill>
                <a:latin typeface="+mj-lt"/>
                <a:ea typeface="Arial" panose="020B0604020202020204" pitchFamily="34" charset="0"/>
              </a:rPr>
              <a:t>lưu kinh </a:t>
            </a:r>
            <a:r>
              <a:rPr lang="vi-VN" sz="2800" dirty="0" smtClean="0">
                <a:solidFill>
                  <a:schemeClr val="tx1"/>
                </a:solidFill>
                <a:latin typeface="+mj-lt"/>
                <a:ea typeface="Arial" panose="020B0604020202020204" pitchFamily="34" charset="0"/>
              </a:rPr>
              <a:t>tế - </a:t>
            </a:r>
            <a:r>
              <a:rPr lang="vi-VN" sz="2800" dirty="0">
                <a:solidFill>
                  <a:schemeClr val="tx1"/>
                </a:solidFill>
                <a:latin typeface="+mj-lt"/>
                <a:ea typeface="Arial" panose="020B0604020202020204" pitchFamily="34" charset="0"/>
              </a:rPr>
              <a:t>văn hoá với Ấn Độ, Trung Quốc.</a:t>
            </a:r>
          </a:p>
          <a:p>
            <a:pPr marL="342900" indent="-342900">
              <a:buAutoNum type="alphaUcPeriod"/>
            </a:pPr>
            <a:r>
              <a:rPr lang="vi-VN" sz="2800" dirty="0" smtClean="0">
                <a:solidFill>
                  <a:schemeClr val="tx1"/>
                </a:solidFill>
                <a:latin typeface="Times New Roman" panose="02020603050405020304" pitchFamily="18" charset="0"/>
                <a:ea typeface="Times New Roman" panose="02020603050405020304" pitchFamily="18" charset="0"/>
              </a:rPr>
              <a:t> Thương mại đường biển rất phát triển.</a:t>
            </a:r>
          </a:p>
          <a:p>
            <a:pPr marL="342900" indent="-342900">
              <a:buAutoNum type="alphaUcPeriod"/>
            </a:pPr>
            <a:r>
              <a:rPr lang="vi-VN" sz="2800" dirty="0" smtClean="0">
                <a:solidFill>
                  <a:schemeClr val="tx1"/>
                </a:solidFill>
                <a:latin typeface="Times New Roman" panose="02020603050405020304" pitchFamily="18" charset="0"/>
                <a:ea typeface="Times New Roman" panose="02020603050405020304" pitchFamily="18" charset="0"/>
              </a:rPr>
              <a:t> Thủ công nghiệp phát triển với các nghề rèn sắt, đúc đồng...</a:t>
            </a:r>
          </a:p>
          <a:p>
            <a:endParaRPr lang="vi-VN" sz="2800" dirty="0"/>
          </a:p>
        </p:txBody>
      </p:sp>
      <p:pic>
        <p:nvPicPr>
          <p:cNvPr id="5" name="Picture 4">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24521" y="2382"/>
            <a:ext cx="1366837" cy="1366837"/>
          </a:xfrm>
          <a:prstGeom prst="rect">
            <a:avLst/>
          </a:prstGeom>
          <a:noFill/>
        </p:spPr>
      </p:pic>
      <p:sp>
        <p:nvSpPr>
          <p:cNvPr id="6" name="Rounded Rectangle 5"/>
          <p:cNvSpPr/>
          <p:nvPr/>
        </p:nvSpPr>
        <p:spPr>
          <a:xfrm>
            <a:off x="1051560" y="213360"/>
            <a:ext cx="10027920" cy="26212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800" dirty="0" smtClean="0">
                <a:solidFill>
                  <a:srgbClr val="FF0000"/>
                </a:solidFill>
                <a:latin typeface="+mj-lt"/>
              </a:rPr>
              <a:t>Câu 2: Khu vực </a:t>
            </a:r>
            <a:r>
              <a:rPr lang="vi-VN" sz="2800" dirty="0">
                <a:solidFill>
                  <a:srgbClr val="FF0000"/>
                </a:solidFill>
                <a:latin typeface="+mj-lt"/>
                <a:ea typeface="Times New Roman" panose="02020603050405020304" pitchFamily="18" charset="0"/>
              </a:rPr>
              <a:t>Đông Nam </a:t>
            </a:r>
            <a:r>
              <a:rPr lang="vi-VN" sz="2800" dirty="0" smtClean="0">
                <a:solidFill>
                  <a:srgbClr val="FF0000"/>
                </a:solidFill>
                <a:latin typeface="+mj-lt"/>
                <a:ea typeface="Times New Roman" panose="02020603050405020304" pitchFamily="18" charset="0"/>
              </a:rPr>
              <a:t>Á được coi là? </a:t>
            </a:r>
          </a:p>
          <a:p>
            <a:pPr marL="342900" indent="-342900">
              <a:buAutoNum type="alphaUcPeriod"/>
            </a:pPr>
            <a:r>
              <a:rPr lang="vi-VN" sz="2800" dirty="0" smtClean="0">
                <a:solidFill>
                  <a:schemeClr val="tx1"/>
                </a:solidFill>
                <a:latin typeface="+mj-lt"/>
              </a:rPr>
              <a:t> Cầu nối giữa </a:t>
            </a:r>
            <a:r>
              <a:rPr lang="vi-VN" sz="2800" dirty="0">
                <a:solidFill>
                  <a:schemeClr val="tx1"/>
                </a:solidFill>
                <a:latin typeface="Times New Roman" panose="02020603050405020304" pitchFamily="18" charset="0"/>
                <a:ea typeface="Times New Roman" panose="02020603050405020304" pitchFamily="18" charset="0"/>
              </a:rPr>
              <a:t>Trung </a:t>
            </a:r>
            <a:r>
              <a:rPr lang="vi-VN" sz="2800" dirty="0" smtClean="0">
                <a:solidFill>
                  <a:schemeClr val="tx1"/>
                </a:solidFill>
                <a:latin typeface="Times New Roman" panose="02020603050405020304" pitchFamily="18" charset="0"/>
                <a:ea typeface="Times New Roman" panose="02020603050405020304" pitchFamily="18" charset="0"/>
              </a:rPr>
              <a:t>Quốc và </a:t>
            </a:r>
            <a:r>
              <a:rPr lang="en-US" sz="2800" dirty="0" err="1" smtClean="0">
                <a:solidFill>
                  <a:schemeClr val="tx1"/>
                </a:solidFill>
                <a:latin typeface="Times New Roman" panose="02020603050405020304" pitchFamily="18" charset="0"/>
                <a:ea typeface="Times New Roman" panose="02020603050405020304" pitchFamily="18" charset="0"/>
              </a:rPr>
              <a:t>Nhật</a:t>
            </a:r>
            <a:r>
              <a:rPr lang="en-US" sz="2800" dirty="0" smtClean="0">
                <a:solidFill>
                  <a:schemeClr val="tx1"/>
                </a:solidFill>
                <a:latin typeface="Times New Roman" panose="02020603050405020304" pitchFamily="18" charset="0"/>
                <a:ea typeface="Times New Roman" panose="02020603050405020304" pitchFamily="18" charset="0"/>
              </a:rPr>
              <a:t> </a:t>
            </a:r>
            <a:r>
              <a:rPr lang="en-US" sz="2800" dirty="0" err="1" smtClean="0">
                <a:solidFill>
                  <a:schemeClr val="tx1"/>
                </a:solidFill>
                <a:latin typeface="Times New Roman" panose="02020603050405020304" pitchFamily="18" charset="0"/>
                <a:ea typeface="Times New Roman" panose="02020603050405020304" pitchFamily="18" charset="0"/>
              </a:rPr>
              <a:t>Bản</a:t>
            </a:r>
            <a:r>
              <a:rPr lang="vi-VN" sz="2800" dirty="0" smtClean="0">
                <a:solidFill>
                  <a:schemeClr val="tx1"/>
                </a:solidFill>
                <a:latin typeface="Times New Roman" panose="02020603050405020304" pitchFamily="18" charset="0"/>
                <a:ea typeface="Times New Roman" panose="02020603050405020304" pitchFamily="18" charset="0"/>
              </a:rPr>
              <a:t>.</a:t>
            </a:r>
          </a:p>
          <a:p>
            <a:pPr marL="342900" indent="-342900">
              <a:buAutoNum type="alphaUcPeriod"/>
            </a:pPr>
            <a:r>
              <a:rPr lang="vi-VN" sz="2800" dirty="0" smtClean="0">
                <a:solidFill>
                  <a:schemeClr val="tx1"/>
                </a:solidFill>
                <a:latin typeface="Times New Roman" panose="02020603050405020304" pitchFamily="18" charset="0"/>
                <a:ea typeface="Times New Roman" panose="02020603050405020304" pitchFamily="18" charset="0"/>
              </a:rPr>
              <a:t> “ngã tư đường của thế giới”.</a:t>
            </a:r>
          </a:p>
          <a:p>
            <a:pPr marL="342900" indent="-342900">
              <a:buAutoNum type="alphaUcPeriod"/>
            </a:pPr>
            <a:r>
              <a:rPr lang="vi-VN" sz="2800" dirty="0" smtClean="0">
                <a:solidFill>
                  <a:schemeClr val="tx1"/>
                </a:solidFill>
                <a:latin typeface="Times New Roman" panose="02020603050405020304" pitchFamily="18" charset="0"/>
                <a:ea typeface="Times New Roman" panose="02020603050405020304" pitchFamily="18" charset="0"/>
              </a:rPr>
              <a:t>“cái nôi” của thế giới.</a:t>
            </a:r>
          </a:p>
          <a:p>
            <a:pPr marL="342900" indent="-342900">
              <a:buAutoNum type="alphaUcPeriod"/>
            </a:pPr>
            <a:r>
              <a:rPr lang="vi-VN" sz="2800" dirty="0" smtClean="0">
                <a:solidFill>
                  <a:schemeClr val="tx1"/>
                </a:solidFill>
                <a:latin typeface="Times New Roman" panose="02020603050405020304" pitchFamily="18" charset="0"/>
                <a:ea typeface="Times New Roman" panose="02020603050405020304" pitchFamily="18" charset="0"/>
              </a:rPr>
              <a:t> trung tâm của thế giới.</a:t>
            </a:r>
          </a:p>
          <a:p>
            <a:endParaRPr lang="vi-VN" sz="2800" dirty="0"/>
          </a:p>
        </p:txBody>
      </p:sp>
      <p:sp>
        <p:nvSpPr>
          <p:cNvPr id="7" name="Oval 6"/>
          <p:cNvSpPr/>
          <p:nvPr/>
        </p:nvSpPr>
        <p:spPr>
          <a:xfrm>
            <a:off x="1195645" y="4922520"/>
            <a:ext cx="476597" cy="534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rgbClr val="FF0000"/>
                </a:solidFill>
                <a:latin typeface="+mj-lt"/>
              </a:rPr>
              <a:t>C</a:t>
            </a:r>
            <a:endParaRPr lang="vi-VN" sz="2800" b="1" dirty="0">
              <a:solidFill>
                <a:srgbClr val="FF0000"/>
              </a:solidFill>
              <a:latin typeface="+mj-lt"/>
            </a:endParaRPr>
          </a:p>
        </p:txBody>
      </p:sp>
      <p:sp>
        <p:nvSpPr>
          <p:cNvPr id="8" name="Oval 7"/>
          <p:cNvSpPr/>
          <p:nvPr/>
        </p:nvSpPr>
        <p:spPr>
          <a:xfrm>
            <a:off x="1195644" y="1019930"/>
            <a:ext cx="476597" cy="534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rgbClr val="FF0000"/>
                </a:solidFill>
                <a:latin typeface="+mj-lt"/>
              </a:rPr>
              <a:t>B</a:t>
            </a:r>
            <a:endParaRPr lang="vi-VN" sz="2800" b="1" dirty="0">
              <a:solidFill>
                <a:srgbClr val="FF0000"/>
              </a:solidFill>
              <a:latin typeface="+mj-lt"/>
            </a:endParaRPr>
          </a:p>
        </p:txBody>
      </p:sp>
    </p:spTree>
    <p:extLst>
      <p:ext uri="{BB962C8B-B14F-4D97-AF65-F5344CB8AC3E}">
        <p14:creationId xmlns:p14="http://schemas.microsoft.com/office/powerpoint/2010/main" val="355460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67740" y="30480"/>
            <a:ext cx="10172700" cy="3276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800" dirty="0">
                <a:solidFill>
                  <a:srgbClr val="FF0000"/>
                </a:solidFill>
                <a:latin typeface="Times New Roman" panose="02020603050405020304" pitchFamily="18" charset="0"/>
                <a:ea typeface="Times New Roman" panose="02020603050405020304" pitchFamily="18" charset="0"/>
              </a:rPr>
              <a:t>Câu </a:t>
            </a:r>
            <a:r>
              <a:rPr lang="vi-VN" sz="2800" dirty="0" smtClean="0">
                <a:solidFill>
                  <a:srgbClr val="FF0000"/>
                </a:solidFill>
                <a:latin typeface="Times New Roman" panose="02020603050405020304" pitchFamily="18" charset="0"/>
                <a:ea typeface="Times New Roman" panose="02020603050405020304" pitchFamily="18" charset="0"/>
              </a:rPr>
              <a:t>4: Các quốc gia sơ kì Đông </a:t>
            </a:r>
            <a:r>
              <a:rPr lang="vi-VN" sz="2800" dirty="0">
                <a:solidFill>
                  <a:srgbClr val="FF0000"/>
                </a:solidFill>
                <a:latin typeface="Times New Roman" panose="02020603050405020304" pitchFamily="18" charset="0"/>
                <a:ea typeface="Times New Roman" panose="02020603050405020304" pitchFamily="18" charset="0"/>
              </a:rPr>
              <a:t>Nam </a:t>
            </a:r>
            <a:r>
              <a:rPr lang="vi-VN" sz="2800" dirty="0" smtClean="0">
                <a:solidFill>
                  <a:srgbClr val="FF0000"/>
                </a:solidFill>
                <a:latin typeface="Times New Roman" panose="02020603050405020304" pitchFamily="18" charset="0"/>
                <a:ea typeface="Times New Roman" panose="02020603050405020304" pitchFamily="18" charset="0"/>
              </a:rPr>
              <a:t>Á ra đời vào khoảng thời gian nào?</a:t>
            </a:r>
          </a:p>
          <a:p>
            <a:pPr marL="342900" indent="-342900">
              <a:buAutoNum type="alphaUcPeriod"/>
            </a:pPr>
            <a:r>
              <a:rPr lang="vi-VN" sz="2800" dirty="0" smtClean="0">
                <a:solidFill>
                  <a:schemeClr val="tx1"/>
                </a:solidFill>
                <a:latin typeface="Times New Roman" panose="02020603050405020304" pitchFamily="18" charset="0"/>
              </a:rPr>
              <a:t>Thiên niên kỉ II TCN.</a:t>
            </a:r>
          </a:p>
          <a:p>
            <a:pPr marL="342900" indent="-342900">
              <a:buAutoNum type="alphaUcPeriod"/>
            </a:pPr>
            <a:r>
              <a:rPr lang="vi-VN" sz="2800" dirty="0" smtClean="0">
                <a:solidFill>
                  <a:schemeClr val="tx1"/>
                </a:solidFill>
                <a:latin typeface="Times New Roman" panose="02020603050405020304" pitchFamily="18" charset="0"/>
              </a:rPr>
              <a:t>Từ thế kỉ VII TCN đến thế kỉ VII.</a:t>
            </a:r>
          </a:p>
          <a:p>
            <a:pPr marL="342900" indent="-342900">
              <a:buAutoNum type="alphaUcPeriod"/>
            </a:pPr>
            <a:r>
              <a:rPr lang="vi-VN" sz="2800" dirty="0" smtClean="0">
                <a:solidFill>
                  <a:schemeClr val="tx1"/>
                </a:solidFill>
                <a:latin typeface="Times New Roman" panose="02020603050405020304" pitchFamily="18" charset="0"/>
              </a:rPr>
              <a:t>Thế kỉ VII TCN.</a:t>
            </a:r>
          </a:p>
          <a:p>
            <a:pPr marL="342900" indent="-342900">
              <a:buAutoNum type="alphaUcPeriod"/>
            </a:pPr>
            <a:r>
              <a:rPr lang="vi-VN" sz="2800" dirty="0" smtClean="0">
                <a:solidFill>
                  <a:schemeClr val="tx1"/>
                </a:solidFill>
                <a:latin typeface="Times New Roman" panose="02020603050405020304" pitchFamily="18" charset="0"/>
              </a:rPr>
              <a:t>Thế kỉ X TCN.</a:t>
            </a:r>
            <a:endParaRPr lang="vi-VN" sz="2800" dirty="0">
              <a:solidFill>
                <a:schemeClr val="tx1"/>
              </a:solidFill>
            </a:endParaRPr>
          </a:p>
        </p:txBody>
      </p:sp>
      <p:sp>
        <p:nvSpPr>
          <p:cNvPr id="3" name="Rounded Rectangle 2"/>
          <p:cNvSpPr/>
          <p:nvPr/>
        </p:nvSpPr>
        <p:spPr>
          <a:xfrm>
            <a:off x="967740" y="3444240"/>
            <a:ext cx="10172700" cy="32918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800" dirty="0" smtClean="0">
                <a:solidFill>
                  <a:srgbClr val="FF0000"/>
                </a:solidFill>
                <a:latin typeface="+mj-lt"/>
              </a:rPr>
              <a:t>Câu 5: Theo em, nét tương đồng về kinh tế của các </a:t>
            </a:r>
            <a:r>
              <a:rPr lang="vi-VN" sz="2800" dirty="0">
                <a:solidFill>
                  <a:srgbClr val="FF0000"/>
                </a:solidFill>
                <a:latin typeface="Times New Roman" panose="02020603050405020304" pitchFamily="18" charset="0"/>
                <a:ea typeface="Times New Roman" panose="02020603050405020304" pitchFamily="18" charset="0"/>
              </a:rPr>
              <a:t>quốc gia sơ kì Đông Nam </a:t>
            </a:r>
            <a:r>
              <a:rPr lang="vi-VN" sz="2800" dirty="0" smtClean="0">
                <a:solidFill>
                  <a:srgbClr val="FF0000"/>
                </a:solidFill>
                <a:latin typeface="Times New Roman" panose="02020603050405020304" pitchFamily="18" charset="0"/>
                <a:ea typeface="Times New Roman" panose="02020603050405020304" pitchFamily="18" charset="0"/>
              </a:rPr>
              <a:t>Á so với Hy Lạp và La Mã cổ đại là gì?</a:t>
            </a:r>
          </a:p>
          <a:p>
            <a:pPr marL="514350" indent="-514350">
              <a:buAutoNum type="alphaUcPeriod"/>
            </a:pPr>
            <a:r>
              <a:rPr lang="vi-VN" sz="2800" dirty="0" smtClean="0">
                <a:solidFill>
                  <a:schemeClr val="tx1"/>
                </a:solidFill>
                <a:latin typeface="Times New Roman" panose="02020603050405020304" pitchFamily="18" charset="0"/>
              </a:rPr>
              <a:t>Kinh tế nông nghiệp phát triển.</a:t>
            </a:r>
          </a:p>
          <a:p>
            <a:pPr marL="514350" indent="-514350">
              <a:buAutoNum type="alphaUcPeriod"/>
            </a:pPr>
            <a:r>
              <a:rPr lang="vi-VN" sz="2800" dirty="0" smtClean="0">
                <a:solidFill>
                  <a:schemeClr val="tx1"/>
                </a:solidFill>
                <a:latin typeface="Times New Roman" panose="02020603050405020304" pitchFamily="18" charset="0"/>
              </a:rPr>
              <a:t>Các nghề thủ công</a:t>
            </a:r>
            <a:r>
              <a:rPr lang="vi-VN" sz="2800" dirty="0" smtClean="0">
                <a:solidFill>
                  <a:schemeClr val="tx1"/>
                </a:solidFill>
                <a:latin typeface="+mj-lt"/>
              </a:rPr>
              <a:t> </a:t>
            </a:r>
            <a:r>
              <a:rPr lang="vi-VN" sz="2800" dirty="0">
                <a:solidFill>
                  <a:schemeClr val="tx1"/>
                </a:solidFill>
                <a:latin typeface="Times New Roman" panose="02020603050405020304" pitchFamily="18" charset="0"/>
                <a:ea typeface="Times New Roman" panose="02020603050405020304" pitchFamily="18" charset="0"/>
              </a:rPr>
              <a:t>rèn sắt, đúc </a:t>
            </a:r>
            <a:r>
              <a:rPr lang="vi-VN" sz="2800" dirty="0" smtClean="0">
                <a:solidFill>
                  <a:schemeClr val="tx1"/>
                </a:solidFill>
                <a:latin typeface="Times New Roman" panose="02020603050405020304" pitchFamily="18" charset="0"/>
                <a:ea typeface="Times New Roman" panose="02020603050405020304" pitchFamily="18" charset="0"/>
              </a:rPr>
              <a:t>đồng giữ vị trí rất quan trọng.</a:t>
            </a:r>
          </a:p>
          <a:p>
            <a:pPr marL="514350" indent="-514350">
              <a:buAutoNum type="alphaUcPeriod"/>
            </a:pPr>
            <a:r>
              <a:rPr lang="vi-VN" sz="2800" dirty="0" smtClean="0">
                <a:solidFill>
                  <a:schemeClr val="tx1"/>
                </a:solidFill>
                <a:latin typeface="Times New Roman" panose="02020603050405020304" pitchFamily="18" charset="0"/>
              </a:rPr>
              <a:t>Thương mại đường biển thông qua các hải cảng.</a:t>
            </a:r>
          </a:p>
          <a:p>
            <a:pPr marL="514350" indent="-514350">
              <a:buAutoNum type="alphaUcPeriod"/>
            </a:pPr>
            <a:r>
              <a:rPr lang="vi-VN" sz="2800" dirty="0" smtClean="0">
                <a:solidFill>
                  <a:schemeClr val="tx1"/>
                </a:solidFill>
                <a:latin typeface="Times New Roman" panose="02020603050405020304" pitchFamily="18" charset="0"/>
              </a:rPr>
              <a:t>Kinh tế thủ công nghiệp và thương nghiệp giữ vai trò chủ đạo.</a:t>
            </a:r>
          </a:p>
        </p:txBody>
      </p:sp>
      <p:pic>
        <p:nvPicPr>
          <p:cNvPr id="4" name="Picture 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24521" y="2382"/>
            <a:ext cx="1366837" cy="1366837"/>
          </a:xfrm>
          <a:prstGeom prst="rect">
            <a:avLst/>
          </a:prstGeom>
          <a:noFill/>
        </p:spPr>
      </p:pic>
      <p:sp>
        <p:nvSpPr>
          <p:cNvPr id="5" name="Oval 4"/>
          <p:cNvSpPr/>
          <p:nvPr/>
        </p:nvSpPr>
        <p:spPr>
          <a:xfrm>
            <a:off x="1089660" y="5494020"/>
            <a:ext cx="476597" cy="534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C</a:t>
            </a:r>
          </a:p>
        </p:txBody>
      </p:sp>
      <p:sp>
        <p:nvSpPr>
          <p:cNvPr id="6" name="Oval 5"/>
          <p:cNvSpPr/>
          <p:nvPr/>
        </p:nvSpPr>
        <p:spPr>
          <a:xfrm>
            <a:off x="1089660" y="1617525"/>
            <a:ext cx="476597" cy="534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rgbClr val="FF0000"/>
                </a:solidFill>
                <a:latin typeface="+mj-lt"/>
              </a:rPr>
              <a:t>B</a:t>
            </a:r>
            <a:endParaRPr lang="vi-VN" sz="2800" b="1" dirty="0">
              <a:solidFill>
                <a:srgbClr val="FF0000"/>
              </a:solidFill>
              <a:latin typeface="+mj-lt"/>
            </a:endParaRPr>
          </a:p>
        </p:txBody>
      </p:sp>
    </p:spTree>
    <p:extLst>
      <p:ext uri="{BB962C8B-B14F-4D97-AF65-F5344CB8AC3E}">
        <p14:creationId xmlns:p14="http://schemas.microsoft.com/office/powerpoint/2010/main" val="415200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51467" y="203922"/>
            <a:ext cx="9733364" cy="14935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20000"/>
              </a:lnSpc>
              <a:spcAft>
                <a:spcPts val="0"/>
              </a:spcAft>
            </a:pPr>
            <a:r>
              <a:rPr lang="vi-VN" sz="2800" b="1" dirty="0">
                <a:solidFill>
                  <a:srgbClr val="FF0000"/>
                </a:solidFill>
                <a:latin typeface="Times New Roman" panose="02020603050405020304" pitchFamily="18" charset="0"/>
                <a:ea typeface="Times New Roman" panose="02020603050405020304" pitchFamily="18" charset="0"/>
              </a:rPr>
              <a:t>Câu 1:</a:t>
            </a:r>
            <a:r>
              <a:rPr lang="vi-VN" sz="2800" dirty="0">
                <a:solidFill>
                  <a:srgbClr val="FF0000"/>
                </a:solidFill>
                <a:latin typeface="Times New Roman" panose="02020603050405020304" pitchFamily="18" charset="0"/>
                <a:ea typeface="Times New Roman" panose="02020603050405020304" pitchFamily="18" charset="0"/>
              </a:rPr>
              <a:t> Tác động của việc giao lưu thương mại đối với sự ra đời của các quốc gia sơ kì Đông Nam Á như thế nào?</a:t>
            </a:r>
          </a:p>
        </p:txBody>
      </p:sp>
      <p:pic>
        <p:nvPicPr>
          <p:cNvPr id="9" name="Picture 8">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24521" y="2382"/>
            <a:ext cx="1366837" cy="1366837"/>
          </a:xfrm>
          <a:prstGeom prst="rect">
            <a:avLst/>
          </a:prstGeom>
          <a:noFill/>
        </p:spPr>
      </p:pic>
      <p:sp>
        <p:nvSpPr>
          <p:cNvPr id="2" name="Rectangle 1"/>
          <p:cNvSpPr/>
          <p:nvPr/>
        </p:nvSpPr>
        <p:spPr>
          <a:xfrm>
            <a:off x="0" y="1697442"/>
            <a:ext cx="12044855" cy="5078313"/>
          </a:xfrm>
          <a:prstGeom prst="rect">
            <a:avLst/>
          </a:prstGeom>
        </p:spPr>
        <p:txBody>
          <a:bodyPr wrap="square">
            <a:spAutoFit/>
          </a:bodyPr>
          <a:lstStyle/>
          <a:p>
            <a:pPr algn="just"/>
            <a:r>
              <a:rPr lang="vi-VN" sz="2700" dirty="0">
                <a:solidFill>
                  <a:srgbClr val="000000"/>
                </a:solidFill>
                <a:latin typeface="+mj-lt"/>
              </a:rPr>
              <a:t>Tác động của việc giao lưu thương mại đối với sự ra đời của các quốc gia sơ kỳ Đông Nam Á:</a:t>
            </a:r>
          </a:p>
          <a:p>
            <a:pPr algn="just"/>
            <a:r>
              <a:rPr lang="vi-VN" sz="2700" dirty="0">
                <a:solidFill>
                  <a:srgbClr val="000000"/>
                </a:solidFill>
                <a:latin typeface="+mj-lt"/>
              </a:rPr>
              <a:t>- Mang lại kinh tế cao, có khả năng cung cấp một khối lượng lớn lúa gạo, cá, sản phẩm thủ công (vải, hàng sơn, đồ sứ, thuốc nhuộm, chế phẩm kim khí v.v...) và nhất là những sản vật thiên nhiên (các loại gỗ quý, hương liệu, gia vị, đá quý, ngọc trai, cánh kiến ...).</a:t>
            </a:r>
          </a:p>
          <a:p>
            <a:pPr algn="just"/>
            <a:r>
              <a:rPr lang="vi-VN" sz="2700" dirty="0">
                <a:solidFill>
                  <a:srgbClr val="000000"/>
                </a:solidFill>
                <a:latin typeface="+mj-lt"/>
              </a:rPr>
              <a:t>- Hình thành những vùng kinh tế quan trọng, mang lại sự phát triển thịnh vượng của nền kinh tế khu vực</a:t>
            </a:r>
          </a:p>
          <a:p>
            <a:pPr algn="just"/>
            <a:r>
              <a:rPr lang="vi-VN" sz="2700" dirty="0">
                <a:solidFill>
                  <a:srgbClr val="000000"/>
                </a:solidFill>
                <a:latin typeface="+mj-lt"/>
              </a:rPr>
              <a:t>- Cùng với sự phát triển kinh tế và với quá trình xác lập các quốc gia “dân tộc”, văn hoá dân tộc cũng dần được hình thành. Sau một thời gian tiếp thu và chọn lọc, các dân tộc Đông Nam Á đã xây dựng được một nền văn hoá riêng của mình và đóng góp vào kho tàng văn hoá chung của loài người những giá trị tinh thần độc đáo.</a:t>
            </a:r>
            <a:endParaRPr lang="vi-VN" sz="2700" b="0" i="0" dirty="0">
              <a:solidFill>
                <a:srgbClr val="000000"/>
              </a:solidFill>
              <a:effectLst/>
              <a:latin typeface="+mj-lt"/>
            </a:endParaRPr>
          </a:p>
        </p:txBody>
      </p:sp>
    </p:spTree>
    <p:extLst>
      <p:ext uri="{BB962C8B-B14F-4D97-AF65-F5344CB8AC3E}">
        <p14:creationId xmlns:p14="http://schemas.microsoft.com/office/powerpoint/2010/main" val="69703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228" y="934782"/>
            <a:ext cx="11681390" cy="652486"/>
          </a:xfrm>
          <a:prstGeom prst="rect">
            <a:avLst/>
          </a:prstGeom>
          <a:solidFill>
            <a:schemeClr val="bg1"/>
          </a:solidFill>
        </p:spPr>
        <p:txBody>
          <a:bodyPr wrap="square">
            <a:spAutoFit/>
          </a:bodyPr>
          <a:lstStyle/>
          <a:p>
            <a:pPr indent="254000" algn="just">
              <a:lnSpc>
                <a:spcPct val="130000"/>
              </a:lnSpc>
              <a:spcAft>
                <a:spcPts val="0"/>
              </a:spcAft>
            </a:pPr>
            <a:r>
              <a:rPr lang="vi-VN" sz="2800" dirty="0">
                <a:latin typeface="+mj-lt"/>
              </a:rPr>
              <a:t>Sưu tầm những câu thành ngữ, tục ngữ của người Việt liên quan đến lúa, gạo</a:t>
            </a:r>
            <a:r>
              <a:rPr lang="vi-VN" sz="2800" dirty="0" smtClean="0">
                <a:latin typeface="+mj-lt"/>
              </a:rPr>
              <a:t>.</a:t>
            </a:r>
            <a:endParaRPr lang="vi-VN" sz="2800" b="1" dirty="0">
              <a:latin typeface="+mj-lt"/>
              <a:ea typeface="Arial" panose="020B0604020202020204" pitchFamily="34" charset="0"/>
              <a:cs typeface="Times" panose="02020603050405020304" pitchFamily="18" charset="0"/>
            </a:endParaRPr>
          </a:p>
        </p:txBody>
      </p:sp>
      <p:sp>
        <p:nvSpPr>
          <p:cNvPr id="4" name="Rectangle 3"/>
          <p:cNvSpPr/>
          <p:nvPr/>
        </p:nvSpPr>
        <p:spPr>
          <a:xfrm>
            <a:off x="231228" y="1959541"/>
            <a:ext cx="11681390" cy="1772793"/>
          </a:xfrm>
          <a:prstGeom prst="rect">
            <a:avLst/>
          </a:prstGeom>
          <a:solidFill>
            <a:schemeClr val="bg1"/>
          </a:solidFill>
        </p:spPr>
        <p:txBody>
          <a:bodyPr wrap="square">
            <a:spAutoFit/>
          </a:bodyPr>
          <a:lstStyle/>
          <a:p>
            <a:pPr indent="254000" algn="just">
              <a:lnSpc>
                <a:spcPct val="130000"/>
              </a:lnSpc>
              <a:spcAft>
                <a:spcPts val="0"/>
              </a:spcAft>
            </a:pPr>
            <a:r>
              <a:rPr lang="vi-VN" sz="2800" dirty="0">
                <a:solidFill>
                  <a:srgbClr val="FF0000"/>
                </a:solidFill>
                <a:latin typeface="+mj-lt"/>
              </a:rPr>
              <a:t>- Cày đồng đang buổi ban trưa / Mồ hôi thánh thót như mưa ruộng cày.</a:t>
            </a:r>
            <a:br>
              <a:rPr lang="vi-VN" sz="2800" dirty="0">
                <a:solidFill>
                  <a:srgbClr val="FF0000"/>
                </a:solidFill>
                <a:latin typeface="+mj-lt"/>
              </a:rPr>
            </a:br>
            <a:r>
              <a:rPr lang="vi-VN" sz="2800" dirty="0" smtClean="0">
                <a:solidFill>
                  <a:srgbClr val="FF0000"/>
                </a:solidFill>
                <a:latin typeface="+mj-lt"/>
              </a:rPr>
              <a:t>- </a:t>
            </a:r>
            <a:r>
              <a:rPr lang="vi-VN" sz="2800" dirty="0">
                <a:solidFill>
                  <a:srgbClr val="FF0000"/>
                </a:solidFill>
                <a:latin typeface="+mj-lt"/>
              </a:rPr>
              <a:t>Ai ơi bưng bát cơm đầy / Dẻo thơm một hạt đắng cay muôn phần</a:t>
            </a:r>
            <a:r>
              <a:rPr lang="vi-VN" sz="2800" dirty="0"/>
              <a:t/>
            </a:r>
            <a:br>
              <a:rPr lang="vi-VN" sz="2800" dirty="0"/>
            </a:br>
            <a:r>
              <a:rPr lang="vi-VN" sz="2800" dirty="0">
                <a:solidFill>
                  <a:srgbClr val="FF0000"/>
                </a:solidFill>
                <a:latin typeface="+mj-lt"/>
              </a:rPr>
              <a:t>- Lúa khô nước cạn ai </a:t>
            </a:r>
            <a:r>
              <a:rPr lang="vi-VN" sz="2800" dirty="0" smtClean="0">
                <a:solidFill>
                  <a:srgbClr val="FF0000"/>
                </a:solidFill>
                <a:latin typeface="+mj-lt"/>
              </a:rPr>
              <a:t>ơi/Rủ </a:t>
            </a:r>
            <a:r>
              <a:rPr lang="vi-VN" sz="2800" dirty="0">
                <a:solidFill>
                  <a:srgbClr val="FF0000"/>
                </a:solidFill>
                <a:latin typeface="+mj-lt"/>
              </a:rPr>
              <a:t>nhau tát nước, chờ trời còn </a:t>
            </a:r>
            <a:r>
              <a:rPr lang="vi-VN" sz="2800" dirty="0" smtClean="0">
                <a:solidFill>
                  <a:srgbClr val="FF0000"/>
                </a:solidFill>
                <a:latin typeface="+mj-lt"/>
              </a:rPr>
              <a:t>lâu</a:t>
            </a:r>
            <a:endParaRPr lang="vi-VN" sz="2800" b="1" dirty="0">
              <a:latin typeface="+mj-lt"/>
              <a:ea typeface="Arial" panose="020B0604020202020204" pitchFamily="34" charset="0"/>
              <a:cs typeface="Times" panose="02020603050405020304" pitchFamily="18" charset="0"/>
            </a:endParaRPr>
          </a:p>
        </p:txBody>
      </p:sp>
    </p:spTree>
    <p:extLst>
      <p:ext uri="{BB962C8B-B14F-4D97-AF65-F5344CB8AC3E}">
        <p14:creationId xmlns:p14="http://schemas.microsoft.com/office/powerpoint/2010/main" val="87190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55963" y="236548"/>
            <a:ext cx="2004075" cy="523220"/>
          </a:xfrm>
          <a:prstGeom prst="rect">
            <a:avLst/>
          </a:prstGeom>
        </p:spPr>
        <p:txBody>
          <a:bodyPr wrap="none">
            <a:spAutoFit/>
          </a:bodyPr>
          <a:lstStyle/>
          <a:p>
            <a:r>
              <a:rPr lang="vi-VN" sz="2800" b="1" dirty="0" smtClean="0">
                <a:solidFill>
                  <a:schemeClr val="accent1">
                    <a:lumMod val="50000"/>
                  </a:schemeClr>
                </a:solidFill>
                <a:ea typeface="Times New Roman" panose="02020603050405020304" pitchFamily="18" charset="0"/>
              </a:rPr>
              <a:t>Luyện tập:</a:t>
            </a:r>
            <a:endParaRPr lang="vi-VN" sz="2800" dirty="0">
              <a:solidFill>
                <a:schemeClr val="accent1">
                  <a:lumMod val="50000"/>
                </a:schemeClr>
              </a:solidFill>
            </a:endParaRPr>
          </a:p>
        </p:txBody>
      </p:sp>
      <p:sp>
        <p:nvSpPr>
          <p:cNvPr id="7" name="TextBox 6"/>
          <p:cNvSpPr txBox="1"/>
          <p:nvPr/>
        </p:nvSpPr>
        <p:spPr>
          <a:xfrm>
            <a:off x="1432560" y="685800"/>
            <a:ext cx="2773680" cy="523220"/>
          </a:xfrm>
          <a:prstGeom prst="rect">
            <a:avLst/>
          </a:prstGeom>
          <a:noFill/>
        </p:spPr>
        <p:txBody>
          <a:bodyPr wrap="square" rtlCol="0">
            <a:spAutoFit/>
          </a:bodyPr>
          <a:lstStyle/>
          <a:p>
            <a:r>
              <a:rPr lang="vi-VN" sz="2800" b="1" dirty="0" smtClean="0">
                <a:solidFill>
                  <a:schemeClr val="accent1">
                    <a:lumMod val="50000"/>
                  </a:schemeClr>
                </a:solidFill>
                <a:latin typeface="+mj-lt"/>
              </a:rPr>
              <a:t>Tự luận:</a:t>
            </a:r>
            <a:endParaRPr lang="vi-VN" sz="2800" b="1" dirty="0">
              <a:solidFill>
                <a:schemeClr val="accent1">
                  <a:lumMod val="50000"/>
                </a:schemeClr>
              </a:solidFill>
              <a:latin typeface="+mj-lt"/>
            </a:endParaRPr>
          </a:p>
        </p:txBody>
      </p:sp>
      <p:sp>
        <p:nvSpPr>
          <p:cNvPr id="8" name="Rounded Rectangle 7"/>
          <p:cNvSpPr/>
          <p:nvPr/>
        </p:nvSpPr>
        <p:spPr>
          <a:xfrm>
            <a:off x="955963" y="1228163"/>
            <a:ext cx="9733364" cy="14935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spcAft>
                <a:spcPts val="0"/>
              </a:spcAft>
            </a:pPr>
            <a:r>
              <a:rPr lang="vi-VN" sz="2800" b="1" dirty="0">
                <a:solidFill>
                  <a:srgbClr val="FF0000"/>
                </a:solidFill>
                <a:latin typeface="Times New Roman" panose="02020603050405020304" pitchFamily="18" charset="0"/>
                <a:ea typeface="Times New Roman" panose="02020603050405020304" pitchFamily="18" charset="0"/>
              </a:rPr>
              <a:t>Câu 1:</a:t>
            </a:r>
            <a:r>
              <a:rPr lang="vi-VN" sz="2800" dirty="0">
                <a:solidFill>
                  <a:srgbClr val="FF0000"/>
                </a:solidFill>
                <a:latin typeface="Times New Roman" panose="02020603050405020304" pitchFamily="18" charset="0"/>
                <a:ea typeface="Times New Roman" panose="02020603050405020304" pitchFamily="18" charset="0"/>
              </a:rPr>
              <a:t> Tác động của việc giao lưu thương mại đối với sự ra đời của các quốc gia sơ kì Đông Nam Á như thế nào?</a:t>
            </a:r>
          </a:p>
        </p:txBody>
      </p:sp>
      <p:pic>
        <p:nvPicPr>
          <p:cNvPr id="9" name="Picture 8">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24521" y="2382"/>
            <a:ext cx="1366837" cy="1366837"/>
          </a:xfrm>
          <a:prstGeom prst="rect">
            <a:avLst/>
          </a:prstGeom>
          <a:noFill/>
        </p:spPr>
      </p:pic>
      <p:sp>
        <p:nvSpPr>
          <p:cNvPr id="10" name="Rounded Rectangle 9"/>
          <p:cNvSpPr/>
          <p:nvPr/>
        </p:nvSpPr>
        <p:spPr>
          <a:xfrm>
            <a:off x="955962" y="2943779"/>
            <a:ext cx="9733364" cy="1510405"/>
          </a:xfrm>
          <a:prstGeom prst="round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spcAft>
                <a:spcPts val="0"/>
              </a:spcAft>
            </a:pPr>
            <a:r>
              <a:rPr lang="vi-VN" sz="2800" b="1" dirty="0">
                <a:solidFill>
                  <a:srgbClr val="FF0000"/>
                </a:solidFill>
                <a:latin typeface="Times New Roman" panose="02020603050405020304" pitchFamily="18" charset="0"/>
                <a:ea typeface="Times New Roman" panose="02020603050405020304" pitchFamily="18" charset="0"/>
              </a:rPr>
              <a:t>Câu </a:t>
            </a:r>
            <a:r>
              <a:rPr lang="vi-VN" sz="2800" b="1" dirty="0" smtClean="0">
                <a:solidFill>
                  <a:srgbClr val="FF0000"/>
                </a:solidFill>
                <a:latin typeface="Times New Roman" panose="02020603050405020304" pitchFamily="18" charset="0"/>
                <a:ea typeface="Times New Roman" panose="02020603050405020304" pitchFamily="18" charset="0"/>
              </a:rPr>
              <a:t>2:</a:t>
            </a:r>
            <a:r>
              <a:rPr lang="vi-VN" sz="2800" dirty="0" smtClean="0">
                <a:solidFill>
                  <a:srgbClr val="FF0000"/>
                </a:solidFill>
                <a:latin typeface="Times New Roman" panose="02020603050405020304" pitchFamily="18" charset="0"/>
                <a:ea typeface="Times New Roman" panose="02020603050405020304" pitchFamily="18" charset="0"/>
              </a:rPr>
              <a:t> Dựa vào lược đồ H1 (T52, SGK), hãy lập bảng theo mẫu sau và điền những nội dung phù hợp. </a:t>
            </a:r>
          </a:p>
        </p:txBody>
      </p:sp>
      <p:graphicFrame>
        <p:nvGraphicFramePr>
          <p:cNvPr id="11" name="Table 10"/>
          <p:cNvGraphicFramePr>
            <a:graphicFrameLocks noGrp="1"/>
          </p:cNvGraphicFramePr>
          <p:nvPr>
            <p:extLst/>
          </p:nvPr>
        </p:nvGraphicFramePr>
        <p:xfrm>
          <a:off x="955962" y="4454184"/>
          <a:ext cx="9733363" cy="2072640"/>
        </p:xfrm>
        <a:graphic>
          <a:graphicData uri="http://schemas.openxmlformats.org/drawingml/2006/table">
            <a:tbl>
              <a:tblPr firstRow="1" bandRow="1">
                <a:tableStyleId>{5C22544A-7EE6-4342-B048-85BDC9FD1C3A}</a:tableStyleId>
              </a:tblPr>
              <a:tblGrid>
                <a:gridCol w="766158">
                  <a:extLst>
                    <a:ext uri="{9D8B030D-6E8A-4147-A177-3AD203B41FA5}">
                      <a16:colId xmlns:a16="http://schemas.microsoft.com/office/drawing/2014/main" val="811271102"/>
                    </a:ext>
                  </a:extLst>
                </a:gridCol>
                <a:gridCol w="4541519">
                  <a:extLst>
                    <a:ext uri="{9D8B030D-6E8A-4147-A177-3AD203B41FA5}">
                      <a16:colId xmlns:a16="http://schemas.microsoft.com/office/drawing/2014/main" val="3398199601"/>
                    </a:ext>
                  </a:extLst>
                </a:gridCol>
                <a:gridCol w="4425686">
                  <a:extLst>
                    <a:ext uri="{9D8B030D-6E8A-4147-A177-3AD203B41FA5}">
                      <a16:colId xmlns:a16="http://schemas.microsoft.com/office/drawing/2014/main" val="2507361070"/>
                    </a:ext>
                  </a:extLst>
                </a:gridCol>
              </a:tblGrid>
              <a:tr h="370840">
                <a:tc>
                  <a:txBody>
                    <a:bodyPr/>
                    <a:lstStyle/>
                    <a:p>
                      <a:pPr algn="ctr"/>
                      <a:r>
                        <a:rPr lang="vi-VN" sz="2800" dirty="0" smtClean="0">
                          <a:latin typeface="+mj-lt"/>
                        </a:rPr>
                        <a:t>TT</a:t>
                      </a:r>
                      <a:endParaRPr lang="vi-VN" sz="2800" dirty="0">
                        <a:latin typeface="+mj-lt"/>
                      </a:endParaRPr>
                    </a:p>
                  </a:txBody>
                  <a:tcPr/>
                </a:tc>
                <a:tc>
                  <a:txBody>
                    <a:bodyPr/>
                    <a:lstStyle/>
                    <a:p>
                      <a:pPr algn="ctr"/>
                      <a:r>
                        <a:rPr lang="vi-VN" sz="2800" dirty="0" smtClean="0">
                          <a:latin typeface="+mj-lt"/>
                        </a:rPr>
                        <a:t>Tên</a:t>
                      </a:r>
                      <a:r>
                        <a:rPr lang="vi-VN" sz="2800" baseline="0" dirty="0" smtClean="0">
                          <a:latin typeface="+mj-lt"/>
                        </a:rPr>
                        <a:t> quốc gia sơ kì</a:t>
                      </a:r>
                      <a:endParaRPr lang="vi-VN" sz="2800" dirty="0">
                        <a:latin typeface="+mj-lt"/>
                      </a:endParaRPr>
                    </a:p>
                  </a:txBody>
                  <a:tcPr/>
                </a:tc>
                <a:tc>
                  <a:txBody>
                    <a:bodyPr/>
                    <a:lstStyle/>
                    <a:p>
                      <a:pPr algn="ctr"/>
                      <a:r>
                        <a:rPr lang="vi-VN" sz="2800" dirty="0" smtClean="0">
                          <a:latin typeface="+mj-lt"/>
                        </a:rPr>
                        <a:t>Tên</a:t>
                      </a:r>
                      <a:r>
                        <a:rPr lang="vi-VN" sz="2800" baseline="0" dirty="0" smtClean="0">
                          <a:latin typeface="+mj-lt"/>
                        </a:rPr>
                        <a:t> quốc gia hiện nay</a:t>
                      </a:r>
                      <a:endParaRPr lang="vi-VN" sz="2800" dirty="0">
                        <a:latin typeface="+mj-lt"/>
                      </a:endParaRPr>
                    </a:p>
                  </a:txBody>
                  <a:tcPr/>
                </a:tc>
                <a:extLst>
                  <a:ext uri="{0D108BD9-81ED-4DB2-BD59-A6C34878D82A}">
                    <a16:rowId xmlns:a16="http://schemas.microsoft.com/office/drawing/2014/main" val="2289494735"/>
                  </a:ext>
                </a:extLst>
              </a:tr>
              <a:tr h="370840">
                <a:tc>
                  <a:txBody>
                    <a:bodyPr/>
                    <a:lstStyle/>
                    <a:p>
                      <a:pPr algn="ctr"/>
                      <a:r>
                        <a:rPr lang="vi-VN" sz="2800" dirty="0" smtClean="0">
                          <a:latin typeface="+mj-lt"/>
                        </a:rPr>
                        <a:t>1</a:t>
                      </a:r>
                      <a:endParaRPr lang="vi-VN" sz="2800" dirty="0">
                        <a:latin typeface="+mj-lt"/>
                      </a:endParaRPr>
                    </a:p>
                  </a:txBody>
                  <a:tcPr/>
                </a:tc>
                <a:tc>
                  <a:txBody>
                    <a:bodyPr/>
                    <a:lstStyle/>
                    <a:p>
                      <a:pPr algn="ctr"/>
                      <a:r>
                        <a:rPr lang="vi-VN" sz="2800" dirty="0" smtClean="0">
                          <a:latin typeface="+mj-lt"/>
                        </a:rPr>
                        <a:t>Văn</a:t>
                      </a:r>
                      <a:r>
                        <a:rPr lang="vi-VN" sz="2800" baseline="0" dirty="0" smtClean="0">
                          <a:latin typeface="+mj-lt"/>
                        </a:rPr>
                        <a:t> Lang – Âu Lạc</a:t>
                      </a:r>
                      <a:endParaRPr lang="vi-VN" sz="2800" dirty="0">
                        <a:latin typeface="+mj-lt"/>
                      </a:endParaRPr>
                    </a:p>
                  </a:txBody>
                  <a:tcPr/>
                </a:tc>
                <a:tc>
                  <a:txBody>
                    <a:bodyPr/>
                    <a:lstStyle/>
                    <a:p>
                      <a:pPr algn="ctr"/>
                      <a:r>
                        <a:rPr lang="vi-VN" sz="2800" dirty="0" smtClean="0">
                          <a:latin typeface="+mj-lt"/>
                        </a:rPr>
                        <a:t>Việt</a:t>
                      </a:r>
                      <a:r>
                        <a:rPr lang="vi-VN" sz="2800" baseline="0" dirty="0" smtClean="0">
                          <a:latin typeface="+mj-lt"/>
                        </a:rPr>
                        <a:t> Nam</a:t>
                      </a:r>
                      <a:endParaRPr lang="vi-VN" sz="2800" dirty="0">
                        <a:latin typeface="+mj-lt"/>
                      </a:endParaRPr>
                    </a:p>
                  </a:txBody>
                  <a:tcPr/>
                </a:tc>
                <a:extLst>
                  <a:ext uri="{0D108BD9-81ED-4DB2-BD59-A6C34878D82A}">
                    <a16:rowId xmlns:a16="http://schemas.microsoft.com/office/drawing/2014/main" val="2639158493"/>
                  </a:ext>
                </a:extLst>
              </a:tr>
              <a:tr h="370840">
                <a:tc>
                  <a:txBody>
                    <a:bodyPr/>
                    <a:lstStyle/>
                    <a:p>
                      <a:pPr algn="ctr"/>
                      <a:endParaRPr lang="vi-VN" sz="2800">
                        <a:latin typeface="+mj-lt"/>
                      </a:endParaRPr>
                    </a:p>
                  </a:txBody>
                  <a:tcPr/>
                </a:tc>
                <a:tc>
                  <a:txBody>
                    <a:bodyPr/>
                    <a:lstStyle/>
                    <a:p>
                      <a:pPr algn="ctr"/>
                      <a:endParaRPr lang="vi-VN" sz="2800" dirty="0">
                        <a:latin typeface="+mj-lt"/>
                      </a:endParaRPr>
                    </a:p>
                  </a:txBody>
                  <a:tcPr/>
                </a:tc>
                <a:tc>
                  <a:txBody>
                    <a:bodyPr/>
                    <a:lstStyle/>
                    <a:p>
                      <a:pPr algn="ctr"/>
                      <a:endParaRPr lang="vi-VN" sz="2800">
                        <a:latin typeface="+mj-lt"/>
                      </a:endParaRPr>
                    </a:p>
                  </a:txBody>
                  <a:tcPr/>
                </a:tc>
                <a:extLst>
                  <a:ext uri="{0D108BD9-81ED-4DB2-BD59-A6C34878D82A}">
                    <a16:rowId xmlns:a16="http://schemas.microsoft.com/office/drawing/2014/main" val="767399350"/>
                  </a:ext>
                </a:extLst>
              </a:tr>
              <a:tr h="370840">
                <a:tc>
                  <a:txBody>
                    <a:bodyPr/>
                    <a:lstStyle/>
                    <a:p>
                      <a:pPr algn="ctr"/>
                      <a:endParaRPr lang="vi-VN" sz="2800">
                        <a:latin typeface="+mj-lt"/>
                      </a:endParaRPr>
                    </a:p>
                  </a:txBody>
                  <a:tcPr/>
                </a:tc>
                <a:tc>
                  <a:txBody>
                    <a:bodyPr/>
                    <a:lstStyle/>
                    <a:p>
                      <a:pPr algn="ctr"/>
                      <a:endParaRPr lang="vi-VN" sz="2800" dirty="0">
                        <a:latin typeface="+mj-lt"/>
                      </a:endParaRPr>
                    </a:p>
                  </a:txBody>
                  <a:tcPr/>
                </a:tc>
                <a:tc>
                  <a:txBody>
                    <a:bodyPr/>
                    <a:lstStyle/>
                    <a:p>
                      <a:pPr algn="ctr"/>
                      <a:endParaRPr lang="vi-VN" sz="2800" dirty="0">
                        <a:latin typeface="+mj-lt"/>
                      </a:endParaRPr>
                    </a:p>
                  </a:txBody>
                  <a:tcPr/>
                </a:tc>
                <a:extLst>
                  <a:ext uri="{0D108BD9-81ED-4DB2-BD59-A6C34878D82A}">
                    <a16:rowId xmlns:a16="http://schemas.microsoft.com/office/drawing/2014/main" val="45870051"/>
                  </a:ext>
                </a:extLst>
              </a:tr>
            </a:tbl>
          </a:graphicData>
        </a:graphic>
      </p:graphicFrame>
    </p:spTree>
    <p:extLst>
      <p:ext uri="{BB962C8B-B14F-4D97-AF65-F5344CB8AC3E}">
        <p14:creationId xmlns:p14="http://schemas.microsoft.com/office/powerpoint/2010/main" val="163748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55963" y="236548"/>
            <a:ext cx="2004075" cy="523220"/>
          </a:xfrm>
          <a:prstGeom prst="rect">
            <a:avLst/>
          </a:prstGeom>
        </p:spPr>
        <p:txBody>
          <a:bodyPr wrap="none">
            <a:spAutoFit/>
          </a:bodyPr>
          <a:lstStyle/>
          <a:p>
            <a:r>
              <a:rPr lang="vi-VN" sz="2800" b="1" dirty="0" smtClean="0">
                <a:solidFill>
                  <a:schemeClr val="accent1">
                    <a:lumMod val="50000"/>
                  </a:schemeClr>
                </a:solidFill>
                <a:ea typeface="Times New Roman" panose="02020603050405020304" pitchFamily="18" charset="0"/>
              </a:rPr>
              <a:t>Luyện tập:</a:t>
            </a:r>
            <a:endParaRPr lang="vi-VN" sz="2800" dirty="0">
              <a:solidFill>
                <a:schemeClr val="accent1">
                  <a:lumMod val="50000"/>
                </a:schemeClr>
              </a:solidFill>
            </a:endParaRPr>
          </a:p>
        </p:txBody>
      </p:sp>
      <p:sp>
        <p:nvSpPr>
          <p:cNvPr id="7" name="TextBox 6"/>
          <p:cNvSpPr txBox="1"/>
          <p:nvPr/>
        </p:nvSpPr>
        <p:spPr>
          <a:xfrm>
            <a:off x="1432560" y="685800"/>
            <a:ext cx="2773680" cy="523220"/>
          </a:xfrm>
          <a:prstGeom prst="rect">
            <a:avLst/>
          </a:prstGeom>
          <a:noFill/>
        </p:spPr>
        <p:txBody>
          <a:bodyPr wrap="square" rtlCol="0">
            <a:spAutoFit/>
          </a:bodyPr>
          <a:lstStyle/>
          <a:p>
            <a:r>
              <a:rPr lang="vi-VN" sz="2800" b="1" dirty="0" smtClean="0">
                <a:solidFill>
                  <a:schemeClr val="accent1">
                    <a:lumMod val="50000"/>
                  </a:schemeClr>
                </a:solidFill>
                <a:latin typeface="+mj-lt"/>
              </a:rPr>
              <a:t>Tự luận:</a:t>
            </a:r>
            <a:endParaRPr lang="vi-VN" sz="2800" b="1" dirty="0">
              <a:solidFill>
                <a:schemeClr val="accent1">
                  <a:lumMod val="50000"/>
                </a:schemeClr>
              </a:solidFill>
              <a:latin typeface="+mj-lt"/>
            </a:endParaRPr>
          </a:p>
        </p:txBody>
      </p:sp>
      <p:sp>
        <p:nvSpPr>
          <p:cNvPr id="8" name="Rounded Rectangle 7"/>
          <p:cNvSpPr/>
          <p:nvPr/>
        </p:nvSpPr>
        <p:spPr>
          <a:xfrm>
            <a:off x="955963" y="1228163"/>
            <a:ext cx="9733364" cy="14935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spcAft>
                <a:spcPts val="0"/>
              </a:spcAft>
            </a:pPr>
            <a:r>
              <a:rPr lang="vi-VN" sz="2800" b="1" dirty="0">
                <a:solidFill>
                  <a:srgbClr val="FF0000"/>
                </a:solidFill>
                <a:latin typeface="Times New Roman" panose="02020603050405020304" pitchFamily="18" charset="0"/>
                <a:ea typeface="Times New Roman" panose="02020603050405020304" pitchFamily="18" charset="0"/>
              </a:rPr>
              <a:t>Câu 1:</a:t>
            </a:r>
            <a:r>
              <a:rPr lang="vi-VN" sz="2800" dirty="0">
                <a:solidFill>
                  <a:srgbClr val="FF0000"/>
                </a:solidFill>
                <a:latin typeface="Times New Roman" panose="02020603050405020304" pitchFamily="18" charset="0"/>
                <a:ea typeface="Times New Roman" panose="02020603050405020304" pitchFamily="18" charset="0"/>
              </a:rPr>
              <a:t> Tác động của việc giao lưu thương mại đối với sự ra đời của các quốc gia sơ kì Đông Nam Á như thế nào?</a:t>
            </a:r>
          </a:p>
        </p:txBody>
      </p:sp>
      <p:pic>
        <p:nvPicPr>
          <p:cNvPr id="9" name="Picture 8">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24521" y="2382"/>
            <a:ext cx="1366837" cy="1366837"/>
          </a:xfrm>
          <a:prstGeom prst="rect">
            <a:avLst/>
          </a:prstGeom>
          <a:noFill/>
        </p:spPr>
      </p:pic>
      <p:sp>
        <p:nvSpPr>
          <p:cNvPr id="10" name="Rounded Rectangle 9"/>
          <p:cNvSpPr/>
          <p:nvPr/>
        </p:nvSpPr>
        <p:spPr>
          <a:xfrm>
            <a:off x="955962" y="2943779"/>
            <a:ext cx="9733364" cy="1510405"/>
          </a:xfrm>
          <a:prstGeom prst="round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spcAft>
                <a:spcPts val="0"/>
              </a:spcAft>
            </a:pPr>
            <a:r>
              <a:rPr lang="vi-VN" sz="2800" b="1" dirty="0">
                <a:solidFill>
                  <a:srgbClr val="FF0000"/>
                </a:solidFill>
                <a:latin typeface="Times New Roman" panose="02020603050405020304" pitchFamily="18" charset="0"/>
                <a:ea typeface="Times New Roman" panose="02020603050405020304" pitchFamily="18" charset="0"/>
              </a:rPr>
              <a:t>Câu </a:t>
            </a:r>
            <a:r>
              <a:rPr lang="vi-VN" sz="2800" b="1" dirty="0" smtClean="0">
                <a:solidFill>
                  <a:srgbClr val="FF0000"/>
                </a:solidFill>
                <a:latin typeface="Times New Roman" panose="02020603050405020304" pitchFamily="18" charset="0"/>
                <a:ea typeface="Times New Roman" panose="02020603050405020304" pitchFamily="18" charset="0"/>
              </a:rPr>
              <a:t>2:</a:t>
            </a:r>
            <a:r>
              <a:rPr lang="vi-VN" sz="2800" dirty="0" smtClean="0">
                <a:solidFill>
                  <a:srgbClr val="FF0000"/>
                </a:solidFill>
                <a:latin typeface="Times New Roman" panose="02020603050405020304" pitchFamily="18" charset="0"/>
                <a:ea typeface="Times New Roman" panose="02020603050405020304" pitchFamily="18" charset="0"/>
              </a:rPr>
              <a:t> Dựa vào lược đồ H1 (T52, SGK), hãy lập bảng theo mẫu sau và điền những nội dung phù hợp. </a:t>
            </a:r>
          </a:p>
        </p:txBody>
      </p:sp>
      <p:graphicFrame>
        <p:nvGraphicFramePr>
          <p:cNvPr id="11" name="Table 10"/>
          <p:cNvGraphicFramePr>
            <a:graphicFrameLocks noGrp="1"/>
          </p:cNvGraphicFramePr>
          <p:nvPr>
            <p:extLst>
              <p:ext uri="{D42A27DB-BD31-4B8C-83A1-F6EECF244321}">
                <p14:modId xmlns:p14="http://schemas.microsoft.com/office/powerpoint/2010/main" val="4075622005"/>
              </p:ext>
            </p:extLst>
          </p:nvPr>
        </p:nvGraphicFramePr>
        <p:xfrm>
          <a:off x="955962" y="4454184"/>
          <a:ext cx="9733363" cy="2072640"/>
        </p:xfrm>
        <a:graphic>
          <a:graphicData uri="http://schemas.openxmlformats.org/drawingml/2006/table">
            <a:tbl>
              <a:tblPr firstRow="1" bandRow="1">
                <a:tableStyleId>{5C22544A-7EE6-4342-B048-85BDC9FD1C3A}</a:tableStyleId>
              </a:tblPr>
              <a:tblGrid>
                <a:gridCol w="766158">
                  <a:extLst>
                    <a:ext uri="{9D8B030D-6E8A-4147-A177-3AD203B41FA5}">
                      <a16:colId xmlns:a16="http://schemas.microsoft.com/office/drawing/2014/main" val="811271102"/>
                    </a:ext>
                  </a:extLst>
                </a:gridCol>
                <a:gridCol w="4541519">
                  <a:extLst>
                    <a:ext uri="{9D8B030D-6E8A-4147-A177-3AD203B41FA5}">
                      <a16:colId xmlns:a16="http://schemas.microsoft.com/office/drawing/2014/main" val="3398199601"/>
                    </a:ext>
                  </a:extLst>
                </a:gridCol>
                <a:gridCol w="4425686">
                  <a:extLst>
                    <a:ext uri="{9D8B030D-6E8A-4147-A177-3AD203B41FA5}">
                      <a16:colId xmlns:a16="http://schemas.microsoft.com/office/drawing/2014/main" val="2507361070"/>
                    </a:ext>
                  </a:extLst>
                </a:gridCol>
              </a:tblGrid>
              <a:tr h="370840">
                <a:tc>
                  <a:txBody>
                    <a:bodyPr/>
                    <a:lstStyle/>
                    <a:p>
                      <a:pPr algn="ctr"/>
                      <a:r>
                        <a:rPr lang="vi-VN" sz="2800" dirty="0" smtClean="0">
                          <a:latin typeface="+mj-lt"/>
                        </a:rPr>
                        <a:t>TT</a:t>
                      </a:r>
                      <a:endParaRPr lang="vi-VN" sz="2800" dirty="0">
                        <a:latin typeface="+mj-lt"/>
                      </a:endParaRPr>
                    </a:p>
                  </a:txBody>
                  <a:tcPr/>
                </a:tc>
                <a:tc>
                  <a:txBody>
                    <a:bodyPr/>
                    <a:lstStyle/>
                    <a:p>
                      <a:pPr algn="ctr"/>
                      <a:r>
                        <a:rPr lang="vi-VN" sz="2800" dirty="0" smtClean="0">
                          <a:latin typeface="+mj-lt"/>
                        </a:rPr>
                        <a:t>Tên</a:t>
                      </a:r>
                      <a:r>
                        <a:rPr lang="vi-VN" sz="2800" baseline="0" dirty="0" smtClean="0">
                          <a:latin typeface="+mj-lt"/>
                        </a:rPr>
                        <a:t> quốc gia sơ kì</a:t>
                      </a:r>
                      <a:endParaRPr lang="vi-VN" sz="2800" dirty="0">
                        <a:latin typeface="+mj-lt"/>
                      </a:endParaRPr>
                    </a:p>
                  </a:txBody>
                  <a:tcPr/>
                </a:tc>
                <a:tc>
                  <a:txBody>
                    <a:bodyPr/>
                    <a:lstStyle/>
                    <a:p>
                      <a:pPr algn="ctr"/>
                      <a:r>
                        <a:rPr lang="vi-VN" sz="2800" dirty="0" smtClean="0">
                          <a:latin typeface="+mj-lt"/>
                        </a:rPr>
                        <a:t>Tên</a:t>
                      </a:r>
                      <a:r>
                        <a:rPr lang="vi-VN" sz="2800" baseline="0" dirty="0" smtClean="0">
                          <a:latin typeface="+mj-lt"/>
                        </a:rPr>
                        <a:t> quốc gia hiện nay</a:t>
                      </a:r>
                      <a:endParaRPr lang="vi-VN" sz="2800" dirty="0">
                        <a:latin typeface="+mj-lt"/>
                      </a:endParaRPr>
                    </a:p>
                  </a:txBody>
                  <a:tcPr/>
                </a:tc>
                <a:extLst>
                  <a:ext uri="{0D108BD9-81ED-4DB2-BD59-A6C34878D82A}">
                    <a16:rowId xmlns:a16="http://schemas.microsoft.com/office/drawing/2014/main" val="2289494735"/>
                  </a:ext>
                </a:extLst>
              </a:tr>
              <a:tr h="370840">
                <a:tc>
                  <a:txBody>
                    <a:bodyPr/>
                    <a:lstStyle/>
                    <a:p>
                      <a:pPr algn="ctr"/>
                      <a:r>
                        <a:rPr lang="vi-VN" sz="2800" dirty="0" smtClean="0">
                          <a:latin typeface="+mj-lt"/>
                        </a:rPr>
                        <a:t>1</a:t>
                      </a:r>
                      <a:endParaRPr lang="vi-VN" sz="2800" dirty="0">
                        <a:latin typeface="+mj-lt"/>
                      </a:endParaRPr>
                    </a:p>
                  </a:txBody>
                  <a:tcPr/>
                </a:tc>
                <a:tc>
                  <a:txBody>
                    <a:bodyPr/>
                    <a:lstStyle/>
                    <a:p>
                      <a:pPr algn="ctr"/>
                      <a:r>
                        <a:rPr lang="vi-VN" sz="2800" dirty="0" smtClean="0">
                          <a:latin typeface="+mj-lt"/>
                        </a:rPr>
                        <a:t>Văn</a:t>
                      </a:r>
                      <a:r>
                        <a:rPr lang="vi-VN" sz="2800" baseline="0" dirty="0" smtClean="0">
                          <a:latin typeface="+mj-lt"/>
                        </a:rPr>
                        <a:t> Lang – Âu Lạc</a:t>
                      </a:r>
                      <a:endParaRPr lang="vi-VN" sz="2800" dirty="0">
                        <a:latin typeface="+mj-lt"/>
                      </a:endParaRPr>
                    </a:p>
                  </a:txBody>
                  <a:tcPr/>
                </a:tc>
                <a:tc>
                  <a:txBody>
                    <a:bodyPr/>
                    <a:lstStyle/>
                    <a:p>
                      <a:pPr algn="ctr"/>
                      <a:r>
                        <a:rPr lang="vi-VN" sz="2800" dirty="0" smtClean="0">
                          <a:latin typeface="+mj-lt"/>
                        </a:rPr>
                        <a:t>Việt</a:t>
                      </a:r>
                      <a:r>
                        <a:rPr lang="vi-VN" sz="2800" baseline="0" dirty="0" smtClean="0">
                          <a:latin typeface="+mj-lt"/>
                        </a:rPr>
                        <a:t> Nam</a:t>
                      </a:r>
                      <a:endParaRPr lang="vi-VN" sz="2800" dirty="0">
                        <a:latin typeface="+mj-lt"/>
                      </a:endParaRPr>
                    </a:p>
                  </a:txBody>
                  <a:tcPr/>
                </a:tc>
                <a:extLst>
                  <a:ext uri="{0D108BD9-81ED-4DB2-BD59-A6C34878D82A}">
                    <a16:rowId xmlns:a16="http://schemas.microsoft.com/office/drawing/2014/main" val="2639158493"/>
                  </a:ext>
                </a:extLst>
              </a:tr>
              <a:tr h="370840">
                <a:tc>
                  <a:txBody>
                    <a:bodyPr/>
                    <a:lstStyle/>
                    <a:p>
                      <a:pPr algn="ctr"/>
                      <a:endParaRPr lang="vi-VN" sz="2800">
                        <a:latin typeface="+mj-lt"/>
                      </a:endParaRPr>
                    </a:p>
                  </a:txBody>
                  <a:tcPr/>
                </a:tc>
                <a:tc>
                  <a:txBody>
                    <a:bodyPr/>
                    <a:lstStyle/>
                    <a:p>
                      <a:pPr algn="ctr"/>
                      <a:endParaRPr lang="vi-VN" sz="2800" dirty="0">
                        <a:latin typeface="+mj-lt"/>
                      </a:endParaRPr>
                    </a:p>
                  </a:txBody>
                  <a:tcPr/>
                </a:tc>
                <a:tc>
                  <a:txBody>
                    <a:bodyPr/>
                    <a:lstStyle/>
                    <a:p>
                      <a:pPr algn="ctr"/>
                      <a:endParaRPr lang="vi-VN" sz="2800">
                        <a:latin typeface="+mj-lt"/>
                      </a:endParaRPr>
                    </a:p>
                  </a:txBody>
                  <a:tcPr/>
                </a:tc>
                <a:extLst>
                  <a:ext uri="{0D108BD9-81ED-4DB2-BD59-A6C34878D82A}">
                    <a16:rowId xmlns:a16="http://schemas.microsoft.com/office/drawing/2014/main" val="767399350"/>
                  </a:ext>
                </a:extLst>
              </a:tr>
              <a:tr h="370840">
                <a:tc>
                  <a:txBody>
                    <a:bodyPr/>
                    <a:lstStyle/>
                    <a:p>
                      <a:pPr algn="ctr"/>
                      <a:endParaRPr lang="vi-VN" sz="2800">
                        <a:latin typeface="+mj-lt"/>
                      </a:endParaRPr>
                    </a:p>
                  </a:txBody>
                  <a:tcPr/>
                </a:tc>
                <a:tc>
                  <a:txBody>
                    <a:bodyPr/>
                    <a:lstStyle/>
                    <a:p>
                      <a:pPr algn="ctr"/>
                      <a:endParaRPr lang="vi-VN" sz="2800" dirty="0">
                        <a:latin typeface="+mj-lt"/>
                      </a:endParaRPr>
                    </a:p>
                  </a:txBody>
                  <a:tcPr/>
                </a:tc>
                <a:tc>
                  <a:txBody>
                    <a:bodyPr/>
                    <a:lstStyle/>
                    <a:p>
                      <a:pPr algn="ctr"/>
                      <a:endParaRPr lang="vi-VN" sz="2800" dirty="0">
                        <a:latin typeface="+mj-lt"/>
                      </a:endParaRPr>
                    </a:p>
                  </a:txBody>
                  <a:tcPr/>
                </a:tc>
                <a:extLst>
                  <a:ext uri="{0D108BD9-81ED-4DB2-BD59-A6C34878D82A}">
                    <a16:rowId xmlns:a16="http://schemas.microsoft.com/office/drawing/2014/main" val="45870051"/>
                  </a:ext>
                </a:extLst>
              </a:tr>
            </a:tbl>
          </a:graphicData>
        </a:graphic>
      </p:graphicFrame>
    </p:spTree>
    <p:extLst>
      <p:ext uri="{BB962C8B-B14F-4D97-AF65-F5344CB8AC3E}">
        <p14:creationId xmlns:p14="http://schemas.microsoft.com/office/powerpoint/2010/main" val="332812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smtClean="0"/>
              <a:t> </a:t>
            </a:r>
            <a:endParaRPr lang="vi-VN" dirty="0"/>
          </a:p>
        </p:txBody>
      </p:sp>
      <p:sp>
        <p:nvSpPr>
          <p:cNvPr id="3" name="TextBox 2">
            <a:extLst>
              <a:ext uri="{FF2B5EF4-FFF2-40B4-BE49-F238E27FC236}">
                <a16:creationId xmlns:a16="http://schemas.microsoft.com/office/drawing/2014/main" id="{58C39CCC-1777-0643-880D-86EB4F8E01C1}"/>
              </a:ext>
            </a:extLst>
          </p:cNvPr>
          <p:cNvSpPr txBox="1"/>
          <p:nvPr/>
        </p:nvSpPr>
        <p:spPr>
          <a:xfrm>
            <a:off x="1905000" y="1186449"/>
            <a:ext cx="8048088" cy="830997"/>
          </a:xfrm>
          <a:prstGeom prst="rect">
            <a:avLst/>
          </a:prstGeom>
          <a:noFill/>
        </p:spPr>
        <p:txBody>
          <a:bodyPr wrap="square" rtlCol="0">
            <a:spAutoFit/>
          </a:bodyPr>
          <a:lstStyle/>
          <a:p>
            <a:pPr algn="ctr"/>
            <a:r>
              <a:rPr lang="en-US" sz="2400" b="1" dirty="0" err="1" smtClean="0">
                <a:solidFill>
                  <a:srgbClr val="FFC000"/>
                </a:solidFill>
                <a:latin typeface="Times New Roman" panose="02020603050405020304" pitchFamily="18" charset="0"/>
                <a:cs typeface="Times New Roman" panose="02020603050405020304" pitchFamily="18" charset="0"/>
              </a:rPr>
              <a:t>Tiết</a:t>
            </a:r>
            <a:r>
              <a:rPr lang="en-US" sz="2400" b="1" dirty="0" smtClean="0">
                <a:solidFill>
                  <a:srgbClr val="FFC000"/>
                </a:solidFill>
                <a:latin typeface="Times New Roman" panose="02020603050405020304" pitchFamily="18" charset="0"/>
                <a:cs typeface="Times New Roman" panose="02020603050405020304" pitchFamily="18" charset="0"/>
              </a:rPr>
              <a:t> 20 - </a:t>
            </a:r>
            <a:r>
              <a:rPr lang="en-VN" sz="2400" b="1" dirty="0" smtClean="0">
                <a:solidFill>
                  <a:srgbClr val="FFC000"/>
                </a:solidFill>
                <a:latin typeface="Times New Roman" panose="02020603050405020304" pitchFamily="18" charset="0"/>
                <a:cs typeface="Times New Roman" panose="02020603050405020304" pitchFamily="18" charset="0"/>
              </a:rPr>
              <a:t>Bài 1</a:t>
            </a:r>
            <a:r>
              <a:rPr lang="vi-VN" sz="2400" b="1" dirty="0" smtClean="0">
                <a:solidFill>
                  <a:srgbClr val="FFC000"/>
                </a:solidFill>
                <a:latin typeface="Times New Roman" panose="02020603050405020304" pitchFamily="18" charset="0"/>
                <a:cs typeface="Times New Roman" panose="02020603050405020304" pitchFamily="18" charset="0"/>
              </a:rPr>
              <a:t>1</a:t>
            </a:r>
            <a:r>
              <a:rPr lang="en-VN" sz="2400" b="1" dirty="0" smtClean="0">
                <a:solidFill>
                  <a:srgbClr val="FFC000"/>
                </a:solidFill>
                <a:latin typeface="Times New Roman" panose="02020603050405020304" pitchFamily="18" charset="0"/>
                <a:cs typeface="Times New Roman" panose="02020603050405020304" pitchFamily="18" charset="0"/>
              </a:rPr>
              <a:t>: </a:t>
            </a:r>
            <a:r>
              <a:rPr lang="vi-VN" sz="2400" b="1" dirty="0" smtClean="0">
                <a:solidFill>
                  <a:srgbClr val="FFC000"/>
                </a:solidFill>
                <a:latin typeface="Times New Roman" panose="02020603050405020304" pitchFamily="18" charset="0"/>
                <a:cs typeface="Times New Roman" panose="02020603050405020304" pitchFamily="18" charset="0"/>
              </a:rPr>
              <a:t>CÁC QUỐC GIA SƠ KÌ Ở ĐÔNG NAM Á.</a:t>
            </a:r>
          </a:p>
          <a:p>
            <a:pPr algn="ctr"/>
            <a:endParaRPr lang="en-VN" sz="2400" b="1" dirty="0">
              <a:solidFill>
                <a:srgbClr val="FFC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600199" y="386230"/>
            <a:ext cx="8991600" cy="769441"/>
          </a:xfrm>
          <a:prstGeom prst="rect">
            <a:avLst/>
          </a:prstGeom>
          <a:noFill/>
        </p:spPr>
        <p:txBody>
          <a:bodyPr wrap="square" rtlCol="0">
            <a:spAutoFit/>
          </a:bodyPr>
          <a:lstStyle/>
          <a:p>
            <a:pPr algn="ctr"/>
            <a:r>
              <a:rPr lang="vi-VN" sz="2400" b="1" dirty="0" smtClean="0">
                <a:solidFill>
                  <a:srgbClr val="92D050"/>
                </a:solidFill>
              </a:rPr>
              <a:t>CHƯƠNG IV: ĐÔNG NAM Á </a:t>
            </a:r>
          </a:p>
          <a:p>
            <a:pPr algn="ctr"/>
            <a:r>
              <a:rPr lang="vi-VN" sz="2000" b="1" dirty="0" smtClean="0">
                <a:solidFill>
                  <a:srgbClr val="92D050"/>
                </a:solidFill>
              </a:rPr>
              <a:t>TỪ NHỮNG THẾ KỈ TIẾP GIÁP ĐẦU CÔNG NGUYÊN ĐẾN THẾ KỈ X</a:t>
            </a:r>
            <a:endParaRPr lang="vi-VN" sz="2000" b="1" dirty="0">
              <a:solidFill>
                <a:srgbClr val="92D050"/>
              </a:solidFill>
            </a:endParaRPr>
          </a:p>
        </p:txBody>
      </p:sp>
      <p:pic>
        <p:nvPicPr>
          <p:cNvPr id="7" name="Picture 5" descr="20526659_684991958366288_984150484_n"/>
          <p:cNvPicPr>
            <a:picLocks noChangeAspect="1" noChangeArrowheads="1"/>
          </p:cNvPicPr>
          <p:nvPr/>
        </p:nvPicPr>
        <p:blipFill>
          <a:blip r:embed="rId2" cstate="print"/>
          <a:srcRect/>
          <a:stretch>
            <a:fillRect/>
          </a:stretch>
        </p:blipFill>
        <p:spPr bwMode="auto">
          <a:xfrm>
            <a:off x="2576944" y="2017446"/>
            <a:ext cx="7038109" cy="4627419"/>
          </a:xfrm>
          <a:prstGeom prst="rect">
            <a:avLst/>
          </a:prstGeom>
          <a:noFill/>
        </p:spPr>
      </p:pic>
    </p:spTree>
    <p:extLst>
      <p:ext uri="{BB962C8B-B14F-4D97-AF65-F5344CB8AC3E}">
        <p14:creationId xmlns:p14="http://schemas.microsoft.com/office/powerpoint/2010/main" val="45111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ppt_w</p:attrName>
                                        </p:attrNameLst>
                                      </p:cBhvr>
                                      <p:tavLst>
                                        <p:tav tm="0" fmla="#ppt_w*sin(2.5*pi*$)">
                                          <p:val>
                                            <p:fltVal val="0"/>
                                          </p:val>
                                        </p:tav>
                                        <p:tav tm="100000">
                                          <p:val>
                                            <p:fltVal val="1"/>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55963" y="236548"/>
            <a:ext cx="2004075" cy="523220"/>
          </a:xfrm>
          <a:prstGeom prst="rect">
            <a:avLst/>
          </a:prstGeom>
        </p:spPr>
        <p:txBody>
          <a:bodyPr wrap="none">
            <a:spAutoFit/>
          </a:bodyPr>
          <a:lstStyle/>
          <a:p>
            <a:r>
              <a:rPr lang="vi-VN" sz="2800" b="1" dirty="0" smtClean="0">
                <a:solidFill>
                  <a:schemeClr val="accent1">
                    <a:lumMod val="50000"/>
                  </a:schemeClr>
                </a:solidFill>
                <a:ea typeface="Times New Roman" panose="02020603050405020304" pitchFamily="18" charset="0"/>
              </a:rPr>
              <a:t>Luyện tập:</a:t>
            </a:r>
            <a:endParaRPr lang="vi-VN" sz="2800" dirty="0">
              <a:solidFill>
                <a:schemeClr val="accent1">
                  <a:lumMod val="50000"/>
                </a:schemeClr>
              </a:solidFill>
            </a:endParaRPr>
          </a:p>
        </p:txBody>
      </p:sp>
      <p:sp>
        <p:nvSpPr>
          <p:cNvPr id="8" name="Rounded Rectangle 7"/>
          <p:cNvSpPr/>
          <p:nvPr/>
        </p:nvSpPr>
        <p:spPr>
          <a:xfrm>
            <a:off x="955963" y="1228163"/>
            <a:ext cx="9733364" cy="14935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spcAft>
                <a:spcPts val="0"/>
              </a:spcAft>
            </a:pPr>
            <a:r>
              <a:rPr lang="vi-VN" sz="2800" b="1" dirty="0">
                <a:solidFill>
                  <a:srgbClr val="FF0000"/>
                </a:solidFill>
                <a:latin typeface="Times New Roman" panose="02020603050405020304" pitchFamily="18" charset="0"/>
                <a:ea typeface="Times New Roman" panose="02020603050405020304" pitchFamily="18" charset="0"/>
              </a:rPr>
              <a:t>Câu 1:</a:t>
            </a:r>
            <a:r>
              <a:rPr lang="vi-VN" sz="2800" dirty="0">
                <a:solidFill>
                  <a:srgbClr val="FF0000"/>
                </a:solidFill>
                <a:latin typeface="Times New Roman" panose="02020603050405020304" pitchFamily="18" charset="0"/>
                <a:ea typeface="Times New Roman" panose="02020603050405020304" pitchFamily="18" charset="0"/>
              </a:rPr>
              <a:t> Tác động của việc giao lưu thương mại đối với sự ra đời của các quốc gia sơ kì Đông Nam Á như thế nào?</a:t>
            </a:r>
          </a:p>
        </p:txBody>
      </p:sp>
      <p:pic>
        <p:nvPicPr>
          <p:cNvPr id="9" name="Picture 8">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24521" y="2382"/>
            <a:ext cx="1366837" cy="1366837"/>
          </a:xfrm>
          <a:prstGeom prst="rect">
            <a:avLst/>
          </a:prstGeom>
          <a:noFill/>
        </p:spPr>
      </p:pic>
    </p:spTree>
    <p:extLst>
      <p:ext uri="{BB962C8B-B14F-4D97-AF65-F5344CB8AC3E}">
        <p14:creationId xmlns:p14="http://schemas.microsoft.com/office/powerpoint/2010/main" val="370954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178906"/>
            <a:ext cx="12191999" cy="66790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latin typeface="+mj-lt"/>
              </a:rPr>
              <a:t>- </a:t>
            </a:r>
            <a:r>
              <a:rPr lang="vi-VN" sz="2400" dirty="0" smtClean="0">
                <a:latin typeface="+mj-lt"/>
              </a:rPr>
              <a:t>Đông </a:t>
            </a:r>
            <a:r>
              <a:rPr lang="vi-VN" sz="2400" dirty="0">
                <a:latin typeface="+mj-lt"/>
              </a:rPr>
              <a:t>Nam Á là một khu vực địa lí – lịch sử - văn hóa mang sắc thái riêng </a:t>
            </a:r>
            <a:r>
              <a:rPr lang="vi-VN" sz="2400" dirty="0" smtClean="0">
                <a:latin typeface="+mj-lt"/>
              </a:rPr>
              <a:t>biệt</a:t>
            </a:r>
            <a:r>
              <a:rPr lang="en-US" sz="2400" dirty="0" smtClean="0">
                <a:latin typeface="+mj-lt"/>
              </a:rPr>
              <a:t>,</a:t>
            </a:r>
            <a:r>
              <a:rPr lang="vi-VN" sz="2400" dirty="0" smtClean="0">
                <a:latin typeface="+mj-lt"/>
              </a:rPr>
              <a:t> </a:t>
            </a:r>
            <a:r>
              <a:rPr lang="vi-VN" sz="2400" dirty="0">
                <a:latin typeface="+mj-lt"/>
              </a:rPr>
              <a:t>với địa hình đa dạng, khí hậu nhiệt đới ẩm gió mùa kèm theo mưa thuận lợi cho sự phát triển của cây lúa nước. Vào những thế kỉ tiếp giáp công nguyên, cư dân Đông Nam Á đã sử dụng phổ biến đồ sắt, kinh tế nông nghiệp phát triển. </a:t>
            </a:r>
            <a:endParaRPr lang="en-US" sz="2400" dirty="0" smtClean="0">
              <a:latin typeface="+mj-lt"/>
            </a:endParaRPr>
          </a:p>
          <a:p>
            <a:r>
              <a:rPr lang="vi-VN" sz="2400" dirty="0" smtClean="0">
                <a:latin typeface="+mj-lt"/>
              </a:rPr>
              <a:t>- </a:t>
            </a:r>
            <a:r>
              <a:rPr lang="vi-VN" sz="2400" dirty="0">
                <a:latin typeface="+mj-lt"/>
              </a:rPr>
              <a:t>Đồng thời, chịu ảnh hưởng của văn hóa Ấn Độ, Trung Quốc (thông quan việc giao lưu thương mại) nhiều vương quốc cổ đã xuất hiện ở khu vực này, ví dụ:</a:t>
            </a:r>
            <a:endParaRPr lang="en-US" sz="2400" dirty="0">
              <a:latin typeface="+mj-lt"/>
            </a:endParaRPr>
          </a:p>
          <a:p>
            <a:r>
              <a:rPr lang="vi-VN" sz="2400" dirty="0">
                <a:latin typeface="+mj-lt"/>
              </a:rPr>
              <a:t> + Trên lãnh thổ Việt Nam ngày nay đã xuất hiện các nhà nước: Văn Lang, Âu Lạc; Vương quốc Phù Nam và Vương quốc Chăm-pa. </a:t>
            </a:r>
            <a:endParaRPr lang="en-US" sz="2400" dirty="0">
              <a:latin typeface="+mj-lt"/>
            </a:endParaRPr>
          </a:p>
          <a:p>
            <a:r>
              <a:rPr lang="vi-VN" sz="2400" dirty="0">
                <a:latin typeface="+mj-lt"/>
              </a:rPr>
              <a:t>+ Tại lưu vực sông Mê Nam, người Môn đã thành lập Vương quốc Đva-ra-va-ti; Ha-ripun-giay-a. </a:t>
            </a:r>
            <a:endParaRPr lang="en-US" sz="2400" dirty="0">
              <a:latin typeface="+mj-lt"/>
            </a:endParaRPr>
          </a:p>
          <a:p>
            <a:r>
              <a:rPr lang="vi-VN" sz="2400" dirty="0">
                <a:latin typeface="+mj-lt"/>
              </a:rPr>
              <a:t>+ Tại lưu vực sông I-ra-oa-di, người Môn thành lập các Vương quốc Tha-tơn và Pê-gu; người Pi-u thành lập Vương quốc Sri Kse-tra. </a:t>
            </a:r>
            <a:endParaRPr lang="en-US" sz="2400" dirty="0">
              <a:latin typeface="+mj-lt"/>
            </a:endParaRPr>
          </a:p>
          <a:p>
            <a:r>
              <a:rPr lang="vi-VN" sz="2400" dirty="0">
                <a:latin typeface="+mj-lt"/>
              </a:rPr>
              <a:t>+ Trên bán đảo Mã Lai xuất hiện các Vương quốc: Kê-đa; Tam-Bra-lin-ga; Tu-ma-sic. </a:t>
            </a:r>
            <a:endParaRPr lang="en-US" sz="2400" dirty="0">
              <a:latin typeface="+mj-lt"/>
            </a:endParaRPr>
          </a:p>
          <a:p>
            <a:r>
              <a:rPr lang="vi-VN" sz="2400" dirty="0">
                <a:latin typeface="+mj-lt"/>
              </a:rPr>
              <a:t>+ Trên lãnh thổ In-đô-nê-xi-a ngày nay ra đời các Vương quốc Ma-layu; Ta-ru-ma, Cantô-li. </a:t>
            </a:r>
            <a:endParaRPr lang="en-US" sz="2400" dirty="0">
              <a:latin typeface="+mj-lt"/>
            </a:endParaRPr>
          </a:p>
          <a:p>
            <a:pPr algn="just">
              <a:lnSpc>
                <a:spcPct val="150000"/>
              </a:lnSpc>
              <a:spcAft>
                <a:spcPts val="0"/>
              </a:spcAft>
            </a:pPr>
            <a:endParaRPr lang="vi-VN" sz="28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328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0"/>
            <a:ext cx="12191999" cy="66790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400" b="1" dirty="0">
                <a:latin typeface="+mj-lt"/>
              </a:rPr>
              <a:t>Luyện tập và Vận dụng 2 trang 53 Lịch Sử lớp 6: </a:t>
            </a:r>
            <a:endParaRPr lang="en-US" sz="2400" b="1" dirty="0" smtClean="0">
              <a:latin typeface="+mj-lt"/>
            </a:endParaRPr>
          </a:p>
          <a:p>
            <a:r>
              <a:rPr lang="vi-VN" sz="2400" b="1" dirty="0" smtClean="0">
                <a:latin typeface="+mj-lt"/>
              </a:rPr>
              <a:t>Sưu </a:t>
            </a:r>
            <a:r>
              <a:rPr lang="vi-VN" sz="2400" b="1" dirty="0">
                <a:latin typeface="+mj-lt"/>
              </a:rPr>
              <a:t>tầm thêm thông tin từ sách, báo, internet về quá trình hình thành của một quốc gia sơ kỳ ở Đông Nam Á mà em thích và chia sẻ với bạn</a:t>
            </a:r>
            <a:r>
              <a:rPr lang="vi-VN" sz="2400" b="1" dirty="0" smtClean="0">
                <a:latin typeface="+mj-lt"/>
              </a:rPr>
              <a:t>.</a:t>
            </a:r>
            <a:endParaRPr lang="en-US" sz="2400" b="1" dirty="0" smtClean="0">
              <a:latin typeface="+mj-lt"/>
            </a:endParaRPr>
          </a:p>
          <a:p>
            <a:r>
              <a:rPr lang="vi-VN" sz="2400" dirty="0" smtClean="0">
                <a:latin typeface="+mj-lt"/>
              </a:rPr>
              <a:t> </a:t>
            </a:r>
            <a:endParaRPr lang="vi-VN" sz="2800" dirty="0">
              <a:solidFill>
                <a:srgbClr val="FF0000"/>
              </a:solidFill>
              <a:latin typeface="+mj-lt"/>
              <a:ea typeface="Times New Roman" panose="02020603050405020304" pitchFamily="18" charset="0"/>
            </a:endParaRPr>
          </a:p>
        </p:txBody>
      </p:sp>
    </p:spTree>
    <p:extLst>
      <p:ext uri="{BB962C8B-B14F-4D97-AF65-F5344CB8AC3E}">
        <p14:creationId xmlns:p14="http://schemas.microsoft.com/office/powerpoint/2010/main" val="86015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0"/>
            <a:ext cx="12191999" cy="66790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400" b="1" dirty="0" smtClean="0">
                <a:latin typeface="+mj-lt"/>
              </a:rPr>
              <a:t>Giới </a:t>
            </a:r>
            <a:r>
              <a:rPr lang="vi-VN" sz="2400" b="1" dirty="0">
                <a:latin typeface="+mj-lt"/>
              </a:rPr>
              <a:t>thiệu Vương quốc Phù </a:t>
            </a:r>
            <a:r>
              <a:rPr lang="vi-VN" sz="2400" b="1" dirty="0" smtClean="0">
                <a:latin typeface="+mj-lt"/>
              </a:rPr>
              <a:t>Nam</a:t>
            </a:r>
            <a:r>
              <a:rPr lang="en-US" sz="2400" b="1" dirty="0" smtClean="0">
                <a:latin typeface="+mj-lt"/>
              </a:rPr>
              <a:t>:</a:t>
            </a:r>
          </a:p>
          <a:p>
            <a:r>
              <a:rPr lang="en-US" sz="2400" dirty="0" smtClean="0">
                <a:latin typeface="+mj-lt"/>
              </a:rPr>
              <a:t>- </a:t>
            </a:r>
            <a:r>
              <a:rPr lang="vi-VN" sz="2400" dirty="0" smtClean="0">
                <a:latin typeface="+mj-lt"/>
              </a:rPr>
              <a:t>Trên </a:t>
            </a:r>
            <a:r>
              <a:rPr lang="vi-VN" sz="2400" dirty="0">
                <a:latin typeface="+mj-lt"/>
              </a:rPr>
              <a:t>cơ sở văn hóa Óc Eo và sự ảnh hưởng của văn hóa Ấn Độ, khoảng thế kỉ I, Vương quốc cổ Phù Nam được thành lập, có phạm vi lãnh thổ chủ yếu thuộc Nam Bộ Việt Nam hiện nay</a:t>
            </a:r>
            <a:r>
              <a:rPr lang="vi-VN" sz="2400" dirty="0" smtClean="0">
                <a:latin typeface="+mj-lt"/>
              </a:rPr>
              <a:t>.</a:t>
            </a:r>
            <a:endParaRPr lang="en-US" sz="2400" dirty="0" smtClean="0">
              <a:latin typeface="+mj-lt"/>
            </a:endParaRPr>
          </a:p>
          <a:p>
            <a:r>
              <a:rPr lang="vi-VN" sz="2400" dirty="0" smtClean="0">
                <a:latin typeface="+mj-lt"/>
              </a:rPr>
              <a:t> </a:t>
            </a:r>
            <a:r>
              <a:rPr lang="vi-VN" sz="2400" dirty="0">
                <a:latin typeface="+mj-lt"/>
              </a:rPr>
              <a:t>- Từ thế kỉ III đến thế kỉ V, Phù Nam trở thành một trong những đế chế mạnh nhất trong khu vực Đông Nam Á. </a:t>
            </a:r>
            <a:endParaRPr lang="en-US" sz="2400" dirty="0" smtClean="0">
              <a:latin typeface="+mj-lt"/>
            </a:endParaRPr>
          </a:p>
          <a:p>
            <a:r>
              <a:rPr lang="en-US" sz="2400" dirty="0" smtClean="0">
                <a:latin typeface="+mj-lt"/>
              </a:rPr>
              <a:t>- </a:t>
            </a:r>
            <a:r>
              <a:rPr lang="vi-VN" sz="2400" dirty="0" smtClean="0">
                <a:latin typeface="+mj-lt"/>
              </a:rPr>
              <a:t>Cư </a:t>
            </a:r>
            <a:r>
              <a:rPr lang="vi-VN" sz="2400" dirty="0">
                <a:latin typeface="+mj-lt"/>
              </a:rPr>
              <a:t>dân Phù Nam sản xuất nông nghiệp, kết hợp với nghề thủ công, đánh cá và buôn bán. Ngoại thương trên biển rất phát triển. </a:t>
            </a:r>
            <a:endParaRPr lang="en-US" sz="2400" dirty="0" smtClean="0">
              <a:latin typeface="+mj-lt"/>
            </a:endParaRPr>
          </a:p>
          <a:p>
            <a:r>
              <a:rPr lang="vi-VN" sz="2400" dirty="0" smtClean="0">
                <a:latin typeface="+mj-lt"/>
              </a:rPr>
              <a:t>- </a:t>
            </a:r>
            <a:r>
              <a:rPr lang="vi-VN" sz="2400" dirty="0">
                <a:latin typeface="+mj-lt"/>
              </a:rPr>
              <a:t>Tập quán phổ biến của cư dân Phù Nam là ở nhà sàn. Phật giáo và Ấn Độ giáo được sùng tín. Nghệ thuật ca, múa nhạc phát triển. Xã hội có sự phân hóa giàu – nghèo thành các tầng lớp quý tộc, bình dân và nô lệ. </a:t>
            </a:r>
            <a:endParaRPr lang="en-US" sz="2400" dirty="0" smtClean="0">
              <a:latin typeface="+mj-lt"/>
            </a:endParaRPr>
          </a:p>
          <a:p>
            <a:r>
              <a:rPr lang="vi-VN" sz="2400" dirty="0" smtClean="0">
                <a:latin typeface="+mj-lt"/>
              </a:rPr>
              <a:t>- </a:t>
            </a:r>
            <a:r>
              <a:rPr lang="vi-VN" sz="2400" dirty="0">
                <a:latin typeface="+mj-lt"/>
              </a:rPr>
              <a:t>Cuối thế kỉ VI, Phù Nam suy yếu, bị Chân Lạp thôn tính.</a:t>
            </a:r>
            <a:endParaRPr lang="vi-VN" sz="2800" dirty="0">
              <a:solidFill>
                <a:srgbClr val="FF0000"/>
              </a:solidFill>
              <a:latin typeface="+mj-lt"/>
              <a:ea typeface="Times New Roman" panose="02020603050405020304" pitchFamily="18" charset="0"/>
            </a:endParaRPr>
          </a:p>
        </p:txBody>
      </p:sp>
    </p:spTree>
    <p:extLst>
      <p:ext uri="{BB962C8B-B14F-4D97-AF65-F5344CB8AC3E}">
        <p14:creationId xmlns:p14="http://schemas.microsoft.com/office/powerpoint/2010/main" val="334173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2834" y="190496"/>
            <a:ext cx="10425855" cy="954107"/>
          </a:xfrm>
          <a:prstGeom prst="rect">
            <a:avLst/>
          </a:prstGeom>
          <a:solidFill>
            <a:schemeClr val="bg1"/>
          </a:solidFill>
        </p:spPr>
        <p:txBody>
          <a:bodyPr wrap="square">
            <a:spAutoFit/>
          </a:bodyPr>
          <a:lstStyle/>
          <a:p>
            <a:r>
              <a:rPr lang="vi-VN" sz="2800" b="1" u="sng" dirty="0">
                <a:latin typeface="+mj-lt"/>
              </a:rPr>
              <a:t>Câu 1</a:t>
            </a:r>
            <a:r>
              <a:rPr lang="vi-VN" sz="2800" b="1" dirty="0">
                <a:latin typeface="+mj-lt"/>
              </a:rPr>
              <a:t>:</a:t>
            </a:r>
            <a:r>
              <a:rPr lang="en-US" sz="2800" b="1" dirty="0">
                <a:latin typeface="+mj-lt"/>
              </a:rPr>
              <a:t> </a:t>
            </a:r>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Trang</a:t>
            </a:r>
            <a:r>
              <a:rPr lang="en-US" sz="2800" b="1" dirty="0">
                <a:latin typeface="Times New Roman" panose="02020603050405020304" pitchFamily="18" charset="0"/>
                <a:cs typeface="Times New Roman" panose="02020603050405020304" pitchFamily="18" charset="0"/>
              </a:rPr>
              <a:t> 55)</a:t>
            </a:r>
            <a:r>
              <a:rPr lang="vi-VN" sz="2800" b="1" dirty="0">
                <a:latin typeface="Times New Roman" panose="02020603050405020304" pitchFamily="18" charset="0"/>
                <a:cs typeface="Times New Roman" panose="02020603050405020304" pitchFamily="18" charset="0"/>
              </a:rPr>
              <a:t> </a:t>
            </a:r>
            <a:r>
              <a:rPr lang="vi-VN" sz="2800" b="1" dirty="0">
                <a:latin typeface="+mj-lt"/>
              </a:rPr>
              <a:t>Các vương quốc phong kiến Đông Nam Á đã phát huy những lợi thế nào để phát triển kinh tế?</a:t>
            </a:r>
          </a:p>
        </p:txBody>
      </p:sp>
      <p:sp>
        <p:nvSpPr>
          <p:cNvPr id="12" name="Rectangle 11"/>
          <p:cNvSpPr/>
          <p:nvPr/>
        </p:nvSpPr>
        <p:spPr>
          <a:xfrm>
            <a:off x="112834" y="1221531"/>
            <a:ext cx="11949857" cy="5262979"/>
          </a:xfrm>
          <a:prstGeom prst="rect">
            <a:avLst/>
          </a:prstGeom>
          <a:solidFill>
            <a:schemeClr val="bg1"/>
          </a:solidFill>
        </p:spPr>
        <p:txBody>
          <a:bodyPr wrap="square">
            <a:spAutoFit/>
          </a:bodyPr>
          <a:lstStyle/>
          <a:p>
            <a:pPr algn="just">
              <a:lnSpc>
                <a:spcPct val="120000"/>
              </a:lnSpc>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Lợi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v</a:t>
            </a:r>
            <a:r>
              <a:rPr lang="vi-VN" sz="2800" dirty="0">
                <a:latin typeface="Times New Roman" panose="02020603050405020304" pitchFamily="18" charset="0"/>
                <a:cs typeface="Times New Roman" panose="02020603050405020304" pitchFamily="18" charset="0"/>
              </a:rPr>
              <a:t>ị trí địa lí: </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lnSpc>
                <a:spcPct val="120000"/>
              </a:lnSpc>
            </a:pPr>
            <a:endParaRPr lang="en-US" sz="2800" dirty="0" smtClean="0">
              <a:latin typeface="Times New Roman" panose="02020603050405020304" pitchFamily="18" charset="0"/>
              <a:cs typeface="Times New Roman" panose="02020603050405020304" pitchFamily="18" charset="0"/>
            </a:endParaRPr>
          </a:p>
          <a:p>
            <a:pPr algn="just">
              <a:lnSpc>
                <a:spcPct val="120000"/>
              </a:lnSpc>
            </a:pPr>
            <a:endParaRPr lang="en-US" sz="2800" dirty="0" smtClean="0">
              <a:latin typeface="Times New Roman" panose="02020603050405020304" pitchFamily="18" charset="0"/>
              <a:cs typeface="Times New Roman" panose="02020603050405020304" pitchFamily="18" charset="0"/>
            </a:endParaRPr>
          </a:p>
          <a:p>
            <a:pPr algn="just">
              <a:lnSpc>
                <a:spcPct val="120000"/>
              </a:lnSpc>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Lợi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đ</a:t>
            </a:r>
            <a:r>
              <a:rPr lang="vi-VN" sz="2800" dirty="0">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ề</a:t>
            </a:r>
            <a:r>
              <a:rPr lang="vi-VN" sz="2800" dirty="0">
                <a:latin typeface="Times New Roman" panose="02020603050405020304" pitchFamily="18" charset="0"/>
                <a:cs typeface="Times New Roman" panose="02020603050405020304" pitchFamily="18" charset="0"/>
              </a:rPr>
              <a:t>u kiện tự nhiên :</a:t>
            </a:r>
            <a:endParaRPr lang="en-US" sz="2800" dirty="0">
              <a:latin typeface="Times New Roman" panose="02020603050405020304" pitchFamily="18" charset="0"/>
              <a:cs typeface="Times New Roman" panose="02020603050405020304" pitchFamily="18" charset="0"/>
            </a:endParaRPr>
          </a:p>
          <a:p>
            <a:pPr algn="just">
              <a:lnSpc>
                <a:spcPct val="120000"/>
              </a:lnSpc>
            </a:pPr>
            <a:r>
              <a:rPr lang="en-US" sz="2800" dirty="0" smtClean="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quốc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nằm</a:t>
            </a:r>
            <a:r>
              <a:rPr lang="en-US" sz="2800" dirty="0" smtClean="0">
                <a:latin typeface="Times New Roman" panose="02020603050405020304" pitchFamily="18" charset="0"/>
                <a:cs typeface="Times New Roman" panose="02020603050405020304" pitchFamily="18" charset="0"/>
              </a:rPr>
              <a:t> ở </a:t>
            </a:r>
            <a:r>
              <a:rPr lang="en-US" sz="2800" dirty="0" err="1" smtClean="0">
                <a:latin typeface="Times New Roman" panose="02020603050405020304" pitchFamily="18" charset="0"/>
                <a:cs typeface="Times New Roman" panose="02020603050405020304" pitchFamily="18" charset="0"/>
              </a:rPr>
              <a:t>vùng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lục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địa</a:t>
            </a:r>
            <a:r>
              <a:rPr lang="en-US" sz="2800" dirty="0" smtClean="0">
                <a:latin typeface="Times New Roman" panose="02020603050405020304" pitchFamily="18" charset="0"/>
                <a:cs typeface="Times New Roman" panose="02020603050405020304" pitchFamily="18" charset="0"/>
              </a:rPr>
              <a:t>: …………………………</a:t>
            </a:r>
          </a:p>
          <a:p>
            <a:pPr algn="just">
              <a:lnSpc>
                <a:spcPct val="120000"/>
              </a:lnSpc>
            </a:pPr>
            <a:endParaRPr lang="en-US" sz="2800" dirty="0" smtClean="0">
              <a:latin typeface="Times New Roman" panose="02020603050405020304" pitchFamily="18" charset="0"/>
              <a:cs typeface="Times New Roman" panose="02020603050405020304" pitchFamily="18" charset="0"/>
            </a:endParaRPr>
          </a:p>
          <a:p>
            <a:pPr algn="just">
              <a:lnSpc>
                <a:spcPct val="120000"/>
              </a:lnSpc>
            </a:pPr>
            <a:endParaRPr lang="vi-VN" sz="2800" dirty="0">
              <a:latin typeface="Times New Roman" panose="02020603050405020304" pitchFamily="18" charset="0"/>
              <a:cs typeface="Times New Roman" panose="02020603050405020304" pitchFamily="18" charset="0"/>
            </a:endParaRPr>
          </a:p>
          <a:p>
            <a:pPr algn="just">
              <a:lnSpc>
                <a:spcPct val="120000"/>
              </a:lnSpc>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quốc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nằm</a:t>
            </a:r>
            <a:r>
              <a:rPr lang="en-US" sz="2800" dirty="0" smtClean="0">
                <a:latin typeface="Times New Roman" panose="02020603050405020304" pitchFamily="18" charset="0"/>
                <a:cs typeface="Times New Roman" panose="02020603050405020304" pitchFamily="18" charset="0"/>
              </a:rPr>
              <a:t> ở </a:t>
            </a:r>
            <a:r>
              <a:rPr lang="en-US" sz="2800" dirty="0" err="1" smtClean="0">
                <a:latin typeface="Times New Roman" panose="02020603050405020304" pitchFamily="18" charset="0"/>
                <a:cs typeface="Times New Roman" panose="02020603050405020304" pitchFamily="18" charset="0"/>
              </a:rPr>
              <a:t>vùng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ven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đảo</a:t>
            </a:r>
            <a:r>
              <a:rPr lang="en-US" sz="2800" dirty="0" smtClean="0">
                <a:latin typeface="Times New Roman" panose="02020603050405020304" pitchFamily="18" charset="0"/>
                <a:cs typeface="Times New Roman" panose="02020603050405020304" pitchFamily="18" charset="0"/>
              </a:rPr>
              <a:t>: …………………....</a:t>
            </a:r>
          </a:p>
          <a:p>
            <a:pPr algn="just">
              <a:lnSpc>
                <a:spcPct val="120000"/>
              </a:lnSpc>
            </a:pPr>
            <a:endParaRPr lang="en-US" sz="2800" dirty="0" smtClean="0">
              <a:latin typeface="Times New Roman" panose="02020603050405020304" pitchFamily="18" charset="0"/>
              <a:cs typeface="Times New Roman" panose="02020603050405020304" pitchFamily="18" charset="0"/>
            </a:endParaRPr>
          </a:p>
          <a:p>
            <a:pPr algn="just">
              <a:lnSpc>
                <a:spcPct val="120000"/>
              </a:lnSpc>
            </a:pP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94960" y="1771351"/>
            <a:ext cx="10815782" cy="954107"/>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Vị</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đường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giới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thuận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lợi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đổi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giữa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vực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để</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phát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triển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kinh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tế</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607127" y="1879073"/>
            <a:ext cx="184731" cy="369332"/>
          </a:xfrm>
          <a:prstGeom prst="rect">
            <a:avLst/>
          </a:prstGeom>
          <a:noFill/>
        </p:spPr>
        <p:txBody>
          <a:bodyPr wrap="none" rtlCol="0">
            <a:spAutoFit/>
          </a:bodyPr>
          <a:lstStyle/>
          <a:p>
            <a:endParaRPr lang="en-US" dirty="0"/>
          </a:p>
        </p:txBody>
      </p:sp>
      <p:sp>
        <p:nvSpPr>
          <p:cNvPr id="15" name="TextBox 14"/>
          <p:cNvSpPr txBox="1"/>
          <p:nvPr/>
        </p:nvSpPr>
        <p:spPr>
          <a:xfrm>
            <a:off x="194960" y="3744504"/>
            <a:ext cx="11544458" cy="1081322"/>
          </a:xfrm>
          <a:prstGeom prst="rect">
            <a:avLst/>
          </a:prstGeom>
          <a:noFill/>
        </p:spPr>
        <p:txBody>
          <a:bodyPr wrap="square" rtlCol="0">
            <a:spAutoFit/>
          </a:bodyPr>
          <a:lstStyle/>
          <a:p>
            <a:pPr algn="just">
              <a:lnSpc>
                <a:spcPct val="120000"/>
              </a:lnSpc>
            </a:pPr>
            <a:r>
              <a:rPr lang="vi-VN" sz="2800" dirty="0">
                <a:solidFill>
                  <a:srgbClr val="FF0000"/>
                </a:solidFill>
                <a:latin typeface="Times New Roman" panose="02020603050405020304" pitchFamily="18" charset="0"/>
                <a:cs typeface="Times New Roman" panose="02020603050405020304" pitchFamily="18" charset="0"/>
              </a:rPr>
              <a:t>Mạng lưới sông ngòi dày đặc, đất đai màu mỡ, khí hậu </a:t>
            </a:r>
            <a:r>
              <a:rPr lang="en-US" sz="2800" dirty="0" err="1">
                <a:solidFill>
                  <a:srgbClr val="FF0000"/>
                </a:solidFill>
                <a:latin typeface="Times New Roman" panose="02020603050405020304" pitchFamily="18" charset="0"/>
                <a:cs typeface="Times New Roman" panose="02020603050405020304" pitchFamily="18" charset="0"/>
              </a:rPr>
              <a:t>nhiệt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đới</a:t>
            </a:r>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gió mùa,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thuận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lợi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hoạt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nghiệp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trồng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lúa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a:t>
            </a:r>
            <a:r>
              <a:rPr lang="vi-VN" sz="2800" dirty="0">
                <a:solidFill>
                  <a:srgbClr val="FF0000"/>
                </a:solidFill>
                <a:latin typeface="Times New Roman" panose="02020603050405020304" pitchFamily="18" charset="0"/>
                <a:cs typeface="Times New Roman" panose="02020603050405020304" pitchFamily="18" charset="0"/>
              </a:rPr>
              <a:t> </a:t>
            </a:r>
          </a:p>
        </p:txBody>
      </p:sp>
      <p:sp>
        <p:nvSpPr>
          <p:cNvPr id="16" name="TextBox 15"/>
          <p:cNvSpPr txBox="1"/>
          <p:nvPr/>
        </p:nvSpPr>
        <p:spPr>
          <a:xfrm>
            <a:off x="194960" y="5372050"/>
            <a:ext cx="11544458" cy="1126462"/>
          </a:xfrm>
          <a:prstGeom prst="rect">
            <a:avLst/>
          </a:prstGeom>
          <a:noFill/>
        </p:spPr>
        <p:txBody>
          <a:bodyPr wrap="square" rtlCol="0">
            <a:spAutoFit/>
          </a:bodyPr>
          <a:lstStyle/>
          <a:p>
            <a:pPr algn="just">
              <a:lnSpc>
                <a:spcPct val="120000"/>
              </a:lnSpc>
            </a:pPr>
            <a:r>
              <a:rPr lang="en-US" sz="2800" dirty="0" err="1" smtClean="0">
                <a:solidFill>
                  <a:srgbClr val="FF0000"/>
                </a:solidFill>
                <a:latin typeface="Times New Roman" panose="02020603050405020304" pitchFamily="18" charset="0"/>
                <a:cs typeface="Times New Roman" panose="02020603050405020304" pitchFamily="18" charset="0"/>
              </a:rPr>
              <a:t>Có</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đường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bờ</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biển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dài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nhiều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hải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cảng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sâu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rộng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thuận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lợi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phát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triển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hoạt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động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thương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mại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biển</a:t>
            </a:r>
            <a:r>
              <a:rPr lang="en-US" sz="2800" dirty="0" smtClean="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087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9"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0"/>
            <a:ext cx="12191999" cy="66790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vi-VN" sz="2800" dirty="0">
              <a:solidFill>
                <a:srgbClr val="FF0000"/>
              </a:solidFill>
              <a:latin typeface="+mj-lt"/>
              <a:ea typeface="Times New Roman" panose="02020603050405020304" pitchFamily="18" charset="0"/>
            </a:endParaRPr>
          </a:p>
        </p:txBody>
      </p:sp>
      <p:sp>
        <p:nvSpPr>
          <p:cNvPr id="5" name="Rectangle 4"/>
          <p:cNvSpPr/>
          <p:nvPr/>
        </p:nvSpPr>
        <p:spPr>
          <a:xfrm>
            <a:off x="671944" y="931963"/>
            <a:ext cx="10848110" cy="2246769"/>
          </a:xfrm>
          <a:prstGeom prst="rect">
            <a:avLst/>
          </a:prstGeom>
        </p:spPr>
        <p:txBody>
          <a:bodyPr wrap="square">
            <a:spAutoFit/>
          </a:bodyPr>
          <a:lstStyle/>
          <a:p>
            <a:pPr algn="just"/>
            <a:r>
              <a:rPr lang="vi-VN" sz="2800" b="1" u="sng" dirty="0" smtClean="0">
                <a:latin typeface="+mj-lt"/>
              </a:rPr>
              <a:t>Câu 3:</a:t>
            </a:r>
            <a:r>
              <a:rPr lang="vi-VN" sz="2800" dirty="0" smtClean="0">
                <a:latin typeface="+mj-lt"/>
              </a:rPr>
              <a:t> </a:t>
            </a:r>
            <a:r>
              <a:rPr lang="vi-VN" sz="2800" dirty="0">
                <a:latin typeface="+mj-lt"/>
              </a:rPr>
              <a:t>Có một câu chuyện thú vị như sau: Vào thế kỉ X, 1 pao nghệ tây (khoảng 4 lạng) có giá ngang với 1 con ngựa, 1 pao gừng có giá ngang 1 con bò. Từ câu chuyện trên cùng thông tin trong bài học, hãy viết một đoạn văn ngắn (từ 3-5 câu) mô tả sự hấp dẫn của nguồn gia vị ở các vương quốc Đông Nam Á đối với thương nhân nước ngoài.</a:t>
            </a:r>
          </a:p>
        </p:txBody>
      </p:sp>
    </p:spTree>
    <p:extLst>
      <p:ext uri="{BB962C8B-B14F-4D97-AF65-F5344CB8AC3E}">
        <p14:creationId xmlns:p14="http://schemas.microsoft.com/office/powerpoint/2010/main" val="347046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0"/>
            <a:ext cx="12191999" cy="66790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latin typeface="+mj-lt"/>
              </a:rPr>
              <a:t>	</a:t>
            </a:r>
            <a:r>
              <a:rPr lang="vi-VN" sz="2400" dirty="0" smtClean="0">
                <a:latin typeface="+mj-lt"/>
              </a:rPr>
              <a:t>Điều </a:t>
            </a:r>
            <a:r>
              <a:rPr lang="vi-VN" sz="2400" dirty="0">
                <a:latin typeface="+mj-lt"/>
              </a:rPr>
              <a:t>kiện tự nhiên của Đông Nam Á thuận lợi cho sự sinh trưởng và phát triển của nhiều loại cây hương liệu – gia vị, ví dụ như: hồi, quế, hồ tiêu, nghệ tây, gừng… Đây cũng là một trong những mặt hàng chủ lực của các nước Đông Nam Á trên tuyến buôn bán đường biển kết nối Á – Âu 9maf sau này gọi là con đường gia vị).</a:t>
            </a:r>
          </a:p>
          <a:p>
            <a:r>
              <a:rPr lang="en-US" sz="2400" dirty="0" smtClean="0">
                <a:latin typeface="+mj-lt"/>
              </a:rPr>
              <a:t>	</a:t>
            </a:r>
            <a:r>
              <a:rPr lang="vi-VN" sz="2400" dirty="0" smtClean="0">
                <a:latin typeface="+mj-lt"/>
              </a:rPr>
              <a:t>Không </a:t>
            </a:r>
            <a:r>
              <a:rPr lang="vi-VN" sz="2400" dirty="0">
                <a:latin typeface="+mj-lt"/>
              </a:rPr>
              <a:t>chỉ xuất hiện trong nhà bếp, các loại hương liệu – gia vị của Đông Nam Á còn được cư dân châu Âu ưa chuộng, sử dụng trong y học hoặc phụ vụ cho những nhu cầu xa hoa hơn, như: dầu thơm, dầu tắm cho giới quý tộc. </a:t>
            </a:r>
            <a:endParaRPr lang="en-US" sz="2400" dirty="0" smtClean="0">
              <a:latin typeface="+mj-lt"/>
            </a:endParaRPr>
          </a:p>
          <a:p>
            <a:r>
              <a:rPr lang="en-US" sz="2400" dirty="0" smtClean="0">
                <a:latin typeface="+mj-lt"/>
              </a:rPr>
              <a:t>	</a:t>
            </a:r>
            <a:r>
              <a:rPr lang="vi-VN" sz="2400" dirty="0" smtClean="0">
                <a:latin typeface="+mj-lt"/>
              </a:rPr>
              <a:t>Vào </a:t>
            </a:r>
            <a:r>
              <a:rPr lang="vi-VN" sz="2400" dirty="0">
                <a:latin typeface="+mj-lt"/>
              </a:rPr>
              <a:t>thế kỉ X, giá của các loại gia vị được đẩy lên cao tới mức khủng khiếp: 1 pound nghệ tây (khoảng 4 lạng) có giá ngang với 1 con ngựa, 1 pound gừng có giá ngang 1 con bò; hay 2 pound vỏ nhục đậu khấu có thể mua được 1 con cừu; ở Đức, hạt tiêu đen còn được sử dụng như 1 loại tiền tệ…. Nguồn lợi nhận khổng lồ từ hương liệu – gia vị góp phần mang lại sự giàu sang, sầm uất cho các quốc gia Đông Nam Á.</a:t>
            </a:r>
          </a:p>
        </p:txBody>
      </p:sp>
    </p:spTree>
    <p:extLst>
      <p:ext uri="{BB962C8B-B14F-4D97-AF65-F5344CB8AC3E}">
        <p14:creationId xmlns:p14="http://schemas.microsoft.com/office/powerpoint/2010/main" val="26123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C39CCC-1777-0643-880D-86EB4F8E01C1}"/>
              </a:ext>
            </a:extLst>
          </p:cNvPr>
          <p:cNvSpPr txBox="1"/>
          <p:nvPr/>
        </p:nvSpPr>
        <p:spPr>
          <a:xfrm>
            <a:off x="415636" y="0"/>
            <a:ext cx="11374582" cy="584775"/>
          </a:xfrm>
          <a:prstGeom prst="rect">
            <a:avLst/>
          </a:prstGeom>
          <a:noFill/>
        </p:spPr>
        <p:txBody>
          <a:bodyPr wrap="square" rtlCol="0">
            <a:spAutoFit/>
          </a:bodyPr>
          <a:lstStyle/>
          <a:p>
            <a:pPr algn="ctr"/>
            <a:r>
              <a:rPr lang="en-VN" sz="3200" b="1" dirty="0">
                <a:solidFill>
                  <a:schemeClr val="accent1">
                    <a:lumMod val="50000"/>
                  </a:schemeClr>
                </a:solidFill>
                <a:latin typeface="Times New Roman" panose="02020603050405020304" pitchFamily="18" charset="0"/>
                <a:cs typeface="Times New Roman" panose="02020603050405020304" pitchFamily="18" charset="0"/>
              </a:rPr>
              <a:t>Bài </a:t>
            </a:r>
            <a:r>
              <a:rPr lang="en-VN" sz="3200" b="1" dirty="0" smtClean="0">
                <a:solidFill>
                  <a:schemeClr val="accent1">
                    <a:lumMod val="50000"/>
                  </a:schemeClr>
                </a:solidFill>
                <a:latin typeface="Times New Roman" panose="02020603050405020304" pitchFamily="18" charset="0"/>
                <a:cs typeface="Times New Roman" panose="02020603050405020304" pitchFamily="18" charset="0"/>
              </a:rPr>
              <a:t>1</a:t>
            </a:r>
            <a:r>
              <a:rPr lang="vi-VN" sz="3200" b="1" dirty="0" smtClean="0">
                <a:solidFill>
                  <a:schemeClr val="accent1">
                    <a:lumMod val="50000"/>
                  </a:schemeClr>
                </a:solidFill>
                <a:latin typeface="Times New Roman" panose="02020603050405020304" pitchFamily="18" charset="0"/>
                <a:cs typeface="Times New Roman" panose="02020603050405020304" pitchFamily="18" charset="0"/>
              </a:rPr>
              <a:t>1</a:t>
            </a:r>
            <a:r>
              <a:rPr lang="en-VN" sz="32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vi-VN" sz="3200" b="1" dirty="0" smtClean="0">
                <a:solidFill>
                  <a:schemeClr val="accent1">
                    <a:lumMod val="50000"/>
                  </a:schemeClr>
                </a:solidFill>
                <a:latin typeface="Times New Roman" panose="02020603050405020304" pitchFamily="18" charset="0"/>
                <a:cs typeface="Times New Roman" panose="02020603050405020304" pitchFamily="18" charset="0"/>
              </a:rPr>
              <a:t>CÁC QUỐC GIA SƠ KÌ Ở ĐÔNG NAM Á.</a:t>
            </a:r>
          </a:p>
        </p:txBody>
      </p:sp>
      <p:sp>
        <p:nvSpPr>
          <p:cNvPr id="6" name="Rectangle 5"/>
          <p:cNvSpPr/>
          <p:nvPr/>
        </p:nvSpPr>
        <p:spPr>
          <a:xfrm>
            <a:off x="1108363" y="862041"/>
            <a:ext cx="1941557" cy="523220"/>
          </a:xfrm>
          <a:prstGeom prst="rect">
            <a:avLst/>
          </a:prstGeom>
        </p:spPr>
        <p:txBody>
          <a:bodyPr wrap="none">
            <a:spAutoFit/>
          </a:bodyPr>
          <a:lstStyle/>
          <a:p>
            <a:r>
              <a:rPr lang="vi-VN" sz="2800" b="1" dirty="0" smtClean="0">
                <a:solidFill>
                  <a:schemeClr val="accent1">
                    <a:lumMod val="50000"/>
                  </a:schemeClr>
                </a:solidFill>
                <a:ea typeface="Times New Roman" panose="02020603050405020304" pitchFamily="18" charset="0"/>
              </a:rPr>
              <a:t>Vận dụng:</a:t>
            </a:r>
            <a:endParaRPr lang="vi-VN" sz="2800" dirty="0">
              <a:solidFill>
                <a:schemeClr val="accent1">
                  <a:lumMod val="50000"/>
                </a:schemeClr>
              </a:solidFill>
            </a:endParaRPr>
          </a:p>
        </p:txBody>
      </p:sp>
      <p:sp>
        <p:nvSpPr>
          <p:cNvPr id="7" name="TextBox 6"/>
          <p:cNvSpPr txBox="1"/>
          <p:nvPr/>
        </p:nvSpPr>
        <p:spPr>
          <a:xfrm>
            <a:off x="1432560" y="1607626"/>
            <a:ext cx="9860280" cy="954107"/>
          </a:xfrm>
          <a:prstGeom prst="rect">
            <a:avLst/>
          </a:prstGeom>
          <a:solidFill>
            <a:schemeClr val="bg1"/>
          </a:solidFill>
        </p:spPr>
        <p:txBody>
          <a:bodyPr wrap="square" rtlCol="0">
            <a:spAutoFit/>
          </a:bodyPr>
          <a:lstStyle/>
          <a:p>
            <a:r>
              <a:rPr lang="vi-VN" sz="2800" b="1" dirty="0" smtClean="0">
                <a:solidFill>
                  <a:schemeClr val="accent1">
                    <a:lumMod val="50000"/>
                  </a:schemeClr>
                </a:solidFill>
                <a:latin typeface="+mj-lt"/>
              </a:rPr>
              <a:t>1. Nếu chọn hai thành tựu nổi bật nhất của các </a:t>
            </a:r>
            <a:r>
              <a:rPr lang="vi-VN" sz="2800" b="1" dirty="0">
                <a:solidFill>
                  <a:schemeClr val="accent1">
                    <a:lumMod val="50000"/>
                  </a:schemeClr>
                </a:solidFill>
                <a:latin typeface="+mj-lt"/>
              </a:rPr>
              <a:t>gia sơ </a:t>
            </a:r>
            <a:r>
              <a:rPr lang="vi-VN" sz="2800" b="1" dirty="0" smtClean="0">
                <a:solidFill>
                  <a:schemeClr val="accent1">
                    <a:lumMod val="50000"/>
                  </a:schemeClr>
                </a:solidFill>
                <a:latin typeface="+mj-lt"/>
              </a:rPr>
              <a:t>kì Đông Nam Á, em sẽ lựa chọn những thành tựu nào? Vì sao?</a:t>
            </a:r>
            <a:endParaRPr lang="vi-VN" sz="2800" b="1" dirty="0">
              <a:solidFill>
                <a:schemeClr val="accent1">
                  <a:lumMod val="50000"/>
                </a:schemeClr>
              </a:solidFill>
              <a:latin typeface="+mj-lt"/>
            </a:endParaRPr>
          </a:p>
        </p:txBody>
      </p:sp>
      <p:sp>
        <p:nvSpPr>
          <p:cNvPr id="9" name="TextBox 8"/>
          <p:cNvSpPr txBox="1"/>
          <p:nvPr/>
        </p:nvSpPr>
        <p:spPr>
          <a:xfrm>
            <a:off x="1432560" y="3092141"/>
            <a:ext cx="9860280" cy="954107"/>
          </a:xfrm>
          <a:prstGeom prst="rect">
            <a:avLst/>
          </a:prstGeom>
          <a:solidFill>
            <a:schemeClr val="bg1"/>
          </a:solidFill>
        </p:spPr>
        <p:txBody>
          <a:bodyPr wrap="square" rtlCol="0">
            <a:spAutoFit/>
          </a:bodyPr>
          <a:lstStyle/>
          <a:p>
            <a:r>
              <a:rPr lang="vi-VN" sz="2800" b="1" dirty="0" smtClean="0">
                <a:solidFill>
                  <a:schemeClr val="accent1">
                    <a:lumMod val="50000"/>
                  </a:schemeClr>
                </a:solidFill>
                <a:latin typeface="+mj-lt"/>
              </a:rPr>
              <a:t>2. Sưu tầm những câu tục ngữ, thành ngữ của người Việt Nam liên quan đến lúa gạo?</a:t>
            </a:r>
            <a:endParaRPr lang="vi-VN" sz="2800" b="1" dirty="0">
              <a:solidFill>
                <a:schemeClr val="accent1">
                  <a:lumMod val="50000"/>
                </a:schemeClr>
              </a:solidFill>
              <a:latin typeface="+mj-lt"/>
            </a:endParaRPr>
          </a:p>
        </p:txBody>
      </p:sp>
      <p:pic>
        <p:nvPicPr>
          <p:cNvPr id="10" name="Picture 9">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24521" y="2382"/>
            <a:ext cx="1366837" cy="1366837"/>
          </a:xfrm>
          <a:prstGeom prst="rect">
            <a:avLst/>
          </a:prstGeom>
          <a:noFill/>
        </p:spPr>
      </p:pic>
    </p:spTree>
    <p:extLst>
      <p:ext uri="{BB962C8B-B14F-4D97-AF65-F5344CB8AC3E}">
        <p14:creationId xmlns:p14="http://schemas.microsoft.com/office/powerpoint/2010/main" val="265055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anim calcmode="lin" valueType="num">
                                      <p:cBhvr>
                                        <p:cTn id="20" dur="2000" fill="hold"/>
                                        <p:tgtEl>
                                          <p:spTgt spid="9"/>
                                        </p:tgtEl>
                                        <p:attrNameLst>
                                          <p:attrName>ppt_w</p:attrName>
                                        </p:attrNameLst>
                                      </p:cBhvr>
                                      <p:tavLst>
                                        <p:tav tm="0" fmla="#ppt_w*sin(2.5*pi*$)">
                                          <p:val>
                                            <p:fltVal val="0"/>
                                          </p:val>
                                        </p:tav>
                                        <p:tav tm="100000">
                                          <p:val>
                                            <p:fltVal val="1"/>
                                          </p:val>
                                        </p:tav>
                                      </p:tavLst>
                                    </p:anim>
                                    <p:anim calcmode="lin" valueType="num">
                                      <p:cBhvr>
                                        <p:cTn id="21"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63040" y="441960"/>
            <a:ext cx="8808720" cy="3368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b="1" dirty="0" smtClean="0">
                <a:solidFill>
                  <a:srgbClr val="FF0000"/>
                </a:solidFill>
                <a:latin typeface="+mj-lt"/>
              </a:rPr>
              <a:t>GIAO NHIỆM VỤ Ở NHÀ</a:t>
            </a:r>
          </a:p>
          <a:p>
            <a:pPr marL="342900" indent="-342900" algn="just">
              <a:lnSpc>
                <a:spcPct val="150000"/>
              </a:lnSpc>
              <a:buAutoNum type="arabicPeriod"/>
            </a:pPr>
            <a:r>
              <a:rPr lang="vi-VN" sz="2800" dirty="0" smtClean="0"/>
              <a:t>Hoàn thành bài tập.</a:t>
            </a:r>
          </a:p>
          <a:p>
            <a:pPr marL="342900" indent="-342900" algn="just">
              <a:lnSpc>
                <a:spcPct val="150000"/>
              </a:lnSpc>
              <a:buAutoNum type="arabicPeriod"/>
            </a:pPr>
            <a:r>
              <a:rPr lang="vi-VN" sz="2800" dirty="0" smtClean="0"/>
              <a:t>Đọc và trả lời các câu hỏi bài 12. Sự hình thành và bước đầu phát triển của các vương quốc phong kiến ở Đông Nam Á (Từ TK VII đến TK X).</a:t>
            </a:r>
            <a:endParaRPr lang="vi-VN" sz="2800" dirty="0"/>
          </a:p>
        </p:txBody>
      </p:sp>
      <p:pic>
        <p:nvPicPr>
          <p:cNvPr id="3" name="Picture 2">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24521" y="2382"/>
            <a:ext cx="1366837" cy="1366837"/>
          </a:xfrm>
          <a:prstGeom prst="rect">
            <a:avLst/>
          </a:prstGeom>
          <a:noFill/>
        </p:spPr>
      </p:pic>
    </p:spTree>
    <p:extLst>
      <p:ext uri="{BB962C8B-B14F-4D97-AF65-F5344CB8AC3E}">
        <p14:creationId xmlns:p14="http://schemas.microsoft.com/office/powerpoint/2010/main" val="30922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6690" y="31240"/>
            <a:ext cx="10057561" cy="523220"/>
          </a:xfrm>
          <a:prstGeom prst="rect">
            <a:avLst/>
          </a:prstGeom>
        </p:spPr>
        <p:txBody>
          <a:bodyPr wrap="none">
            <a:spAutoFit/>
          </a:bodyPr>
          <a:lstStyle/>
          <a:p>
            <a:r>
              <a:rPr lang="vi-VN" sz="2800" b="1" dirty="0">
                <a:solidFill>
                  <a:schemeClr val="accent1">
                    <a:lumMod val="50000"/>
                  </a:schemeClr>
                </a:solidFill>
                <a:ea typeface="Times New Roman" panose="02020603050405020304" pitchFamily="18" charset="0"/>
              </a:rPr>
              <a:t>2. Quá trình hình thành các quốc gia sơ kì ở Đông Nam Á </a:t>
            </a:r>
            <a:endParaRPr lang="vi-VN" sz="2800" dirty="0">
              <a:solidFill>
                <a:schemeClr val="accent1">
                  <a:lumMod val="50000"/>
                </a:schemeClr>
              </a:solidFill>
            </a:endParaRPr>
          </a:p>
        </p:txBody>
      </p:sp>
      <p:sp>
        <p:nvSpPr>
          <p:cNvPr id="6" name="Rectangle 3"/>
          <p:cNvSpPr>
            <a:spLocks noChangeArrowheads="1"/>
          </p:cNvSpPr>
          <p:nvPr/>
        </p:nvSpPr>
        <p:spPr bwMode="auto">
          <a:xfrm>
            <a:off x="886690" y="568568"/>
            <a:ext cx="10175324" cy="504718"/>
          </a:xfrm>
          <a:prstGeom prst="rect">
            <a:avLst/>
          </a:prstGeom>
          <a:solidFill>
            <a:schemeClr val="bg2"/>
          </a:solidFill>
          <a:ln>
            <a:noFill/>
          </a:ln>
          <a:extLst/>
        </p:spPr>
        <p:txBody>
          <a:bodyPr anchor="b"/>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algn="ctr" eaLnBrk="1" hangingPunct="1"/>
            <a:r>
              <a:rPr lang="en-US" altLang="vi-VN" sz="2800" dirty="0" smtClean="0">
                <a:solidFill>
                  <a:srgbClr val="FF0000"/>
                </a:solidFill>
              </a:rPr>
              <a:t>Hoạt động nhóm -</a:t>
            </a:r>
            <a:r>
              <a:rPr lang="nl-NL" altLang="vi-VN" sz="2800" b="0" dirty="0" smtClean="0">
                <a:solidFill>
                  <a:srgbClr val="FF0000"/>
                </a:solidFill>
              </a:rPr>
              <a:t> </a:t>
            </a:r>
            <a:r>
              <a:rPr lang="nl-NL" altLang="vi-VN" sz="2800" dirty="0">
                <a:solidFill>
                  <a:srgbClr val="FF0000"/>
                </a:solidFill>
              </a:rPr>
              <a:t>“</a:t>
            </a:r>
            <a:r>
              <a:rPr lang="nl-NL" altLang="vi-VN" sz="2800" i="1" dirty="0">
                <a:solidFill>
                  <a:srgbClr val="FF0000"/>
                </a:solidFill>
              </a:rPr>
              <a:t>Khăn trải bàn</a:t>
            </a:r>
            <a:r>
              <a:rPr lang="nl-NL" altLang="vi-VN" sz="2800" b="0" dirty="0" smtClean="0">
                <a:solidFill>
                  <a:srgbClr val="FF0000"/>
                </a:solidFill>
              </a:rPr>
              <a:t>” </a:t>
            </a:r>
            <a:r>
              <a:rPr lang="nl-NL" altLang="vi-VN" sz="2800" dirty="0" smtClean="0">
                <a:solidFill>
                  <a:srgbClr val="FF0000"/>
                </a:solidFill>
              </a:rPr>
              <a:t>- </a:t>
            </a:r>
            <a:r>
              <a:rPr lang="vi-VN" altLang="vi-VN" sz="2800" dirty="0" smtClean="0">
                <a:solidFill>
                  <a:srgbClr val="FF0000"/>
                </a:solidFill>
              </a:rPr>
              <a:t>7</a:t>
            </a:r>
            <a:r>
              <a:rPr lang="nl-NL" altLang="vi-VN" sz="2800" dirty="0" smtClean="0">
                <a:solidFill>
                  <a:srgbClr val="FF0000"/>
                </a:solidFill>
              </a:rPr>
              <a:t> phút</a:t>
            </a:r>
            <a:endParaRPr lang="en-US" altLang="vi-VN" sz="2800" dirty="0">
              <a:solidFill>
                <a:srgbClr val="FF0000"/>
              </a:solidFill>
            </a:endParaRPr>
          </a:p>
        </p:txBody>
      </p:sp>
      <p:sp>
        <p:nvSpPr>
          <p:cNvPr id="7" name="Rectangle 4"/>
          <p:cNvSpPr>
            <a:spLocks noChangeArrowheads="1"/>
          </p:cNvSpPr>
          <p:nvPr/>
        </p:nvSpPr>
        <p:spPr bwMode="auto">
          <a:xfrm>
            <a:off x="886690" y="1066018"/>
            <a:ext cx="10238509" cy="5802353"/>
          </a:xfrm>
          <a:prstGeom prst="rect">
            <a:avLst/>
          </a:prstGeom>
          <a:solidFill>
            <a:srgbClr val="FFFFFF"/>
          </a:solidFill>
          <a:ln w="9525">
            <a:solidFill>
              <a:srgbClr val="000000"/>
            </a:solidFill>
            <a:miter lim="800000"/>
            <a:headEnd/>
            <a:tailEnd/>
          </a:ln>
        </p:spPr>
        <p:txBody>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endParaRPr lang="en-US" altLang="vi-VN" sz="2400" b="0" dirty="0"/>
          </a:p>
          <a:p>
            <a:pPr algn="ctr"/>
            <a:endParaRPr lang="en-US" altLang="vi-VN" sz="2400" b="0" dirty="0">
              <a:latin typeface="Times" panose="02020603050405020304" pitchFamily="18" charset="0"/>
            </a:endParaRPr>
          </a:p>
        </p:txBody>
      </p:sp>
      <p:sp>
        <p:nvSpPr>
          <p:cNvPr id="8" name="Rectangle 5"/>
          <p:cNvSpPr>
            <a:spLocks noChangeArrowheads="1"/>
          </p:cNvSpPr>
          <p:nvPr/>
        </p:nvSpPr>
        <p:spPr bwMode="auto">
          <a:xfrm>
            <a:off x="2496050" y="2179079"/>
            <a:ext cx="7259781" cy="3491347"/>
          </a:xfrm>
          <a:prstGeom prst="rect">
            <a:avLst/>
          </a:prstGeom>
          <a:solidFill>
            <a:srgbClr val="FFFFFF"/>
          </a:solidFill>
          <a:ln w="9525">
            <a:solidFill>
              <a:srgbClr val="000000"/>
            </a:solidFill>
            <a:miter lim="800000"/>
            <a:headEnd/>
            <a:tailEnd/>
          </a:ln>
        </p:spPr>
        <p:txBody>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algn="just"/>
            <a:r>
              <a:rPr lang="vi-VN" sz="2800" dirty="0" smtClean="0">
                <a:cs typeface="Times New Roman" panose="02020603050405020304" pitchFamily="18" charset="0"/>
              </a:rPr>
              <a:t>- Em hãy cho biết cơ sở hình thành các quốc gia sơ kì ở Đông Nam Á?</a:t>
            </a:r>
          </a:p>
          <a:p>
            <a:pPr algn="just"/>
            <a:r>
              <a:rPr lang="vi-VN" sz="2800" dirty="0" smtClean="0">
                <a:cs typeface="Times New Roman" panose="02020603050405020304" pitchFamily="18" charset="0"/>
              </a:rPr>
              <a:t>- Chỉ </a:t>
            </a:r>
            <a:r>
              <a:rPr lang="vi-VN" sz="2800" dirty="0">
                <a:cs typeface="Times New Roman" panose="02020603050405020304" pitchFamily="18" charset="0"/>
              </a:rPr>
              <a:t>trên lược đồ H1 (T52) một số quốc gia sơ kì ở Đông Nam Á?</a:t>
            </a:r>
          </a:p>
          <a:p>
            <a:pPr algn="just"/>
            <a:r>
              <a:rPr lang="vi-VN" sz="2800" dirty="0" smtClean="0">
                <a:cs typeface="Times New Roman" panose="02020603050405020304" pitchFamily="18" charset="0"/>
              </a:rPr>
              <a:t>- Tư </a:t>
            </a:r>
            <a:r>
              <a:rPr lang="vi-VN" sz="2800" dirty="0">
                <a:cs typeface="Times New Roman" panose="02020603050405020304" pitchFamily="18" charset="0"/>
              </a:rPr>
              <a:t>liệu và hình </a:t>
            </a:r>
            <a:r>
              <a:rPr lang="vi-VN" sz="2800" dirty="0" smtClean="0">
                <a:cs typeface="Times New Roman" panose="02020603050405020304" pitchFamily="18" charset="0"/>
              </a:rPr>
              <a:t>2, 3 (T53) </a:t>
            </a:r>
            <a:r>
              <a:rPr lang="vi-VN" sz="2800" dirty="0">
                <a:cs typeface="Times New Roman" panose="02020603050405020304" pitchFamily="18" charset="0"/>
              </a:rPr>
              <a:t>chứng tỏ điều gì về giao lưu thương mại của các quốc gia sơ kì Đông Nam Á vào những thế kỉ đầu Công nguyên?</a:t>
            </a:r>
          </a:p>
          <a:p>
            <a:pPr algn="just"/>
            <a:endParaRPr lang="en-US" altLang="vi-VN" sz="2800" dirty="0">
              <a:cs typeface="Times New Roman" panose="02020603050405020304" pitchFamily="18" charset="0"/>
            </a:endParaRPr>
          </a:p>
        </p:txBody>
      </p:sp>
      <p:sp>
        <p:nvSpPr>
          <p:cNvPr id="9" name="Text Box 21"/>
          <p:cNvSpPr txBox="1">
            <a:spLocks noChangeArrowheads="1"/>
          </p:cNvSpPr>
          <p:nvPr/>
        </p:nvSpPr>
        <p:spPr bwMode="auto">
          <a:xfrm>
            <a:off x="4792218" y="1068233"/>
            <a:ext cx="2689848" cy="454295"/>
          </a:xfrm>
          <a:prstGeom prst="rect">
            <a:avLst/>
          </a:prstGeom>
          <a:solidFill>
            <a:srgbClr val="FFFFFF"/>
          </a:solidFill>
          <a:ln w="9525">
            <a:solidFill>
              <a:srgbClr val="000000"/>
            </a:solidFill>
            <a:miter lim="800000"/>
            <a:headEnd/>
            <a:tailEnd/>
          </a:ln>
        </p:spPr>
        <p:txBody>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r>
              <a:rPr lang="en-US" altLang="vi-VN" sz="2800" b="0" dirty="0" smtClean="0">
                <a:latin typeface="Comic Sans MS" panose="030F0702030302020204" pitchFamily="66" charset="0"/>
              </a:rPr>
              <a:t>Ý kiến cá nhân</a:t>
            </a:r>
            <a:endParaRPr lang="en-US" altLang="vi-VN" sz="2800" b="0" dirty="0">
              <a:latin typeface="Times" panose="02020603050405020304" pitchFamily="18" charset="0"/>
            </a:endParaRPr>
          </a:p>
        </p:txBody>
      </p:sp>
      <p:sp>
        <p:nvSpPr>
          <p:cNvPr id="10" name="Text Box 21"/>
          <p:cNvSpPr txBox="1">
            <a:spLocks noChangeArrowheads="1"/>
          </p:cNvSpPr>
          <p:nvPr/>
        </p:nvSpPr>
        <p:spPr bwMode="auto">
          <a:xfrm>
            <a:off x="4820289" y="6217940"/>
            <a:ext cx="2633705" cy="638175"/>
          </a:xfrm>
          <a:prstGeom prst="rect">
            <a:avLst/>
          </a:prstGeom>
          <a:solidFill>
            <a:srgbClr val="FFFFFF"/>
          </a:solidFill>
          <a:ln w="9525">
            <a:solidFill>
              <a:srgbClr val="000000"/>
            </a:solidFill>
            <a:miter lim="800000"/>
            <a:headEnd/>
            <a:tailEnd/>
          </a:ln>
        </p:spPr>
        <p:txBody>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r>
              <a:rPr lang="en-US" altLang="vi-VN" sz="2400" b="0" dirty="0" smtClean="0">
                <a:latin typeface="Comic Sans MS" panose="030F0702030302020204" pitchFamily="66" charset="0"/>
              </a:rPr>
              <a:t>Ý kiến cá nhân</a:t>
            </a:r>
            <a:endParaRPr lang="en-US" altLang="vi-VN" sz="2400" b="0" dirty="0">
              <a:latin typeface="Times" panose="02020603050405020304" pitchFamily="18" charset="0"/>
            </a:endParaRPr>
          </a:p>
        </p:txBody>
      </p:sp>
      <p:sp>
        <p:nvSpPr>
          <p:cNvPr id="12" name="Text Box 21"/>
          <p:cNvSpPr txBox="1">
            <a:spLocks noChangeArrowheads="1"/>
          </p:cNvSpPr>
          <p:nvPr/>
        </p:nvSpPr>
        <p:spPr bwMode="auto">
          <a:xfrm rot="5400000">
            <a:off x="286059" y="3609953"/>
            <a:ext cx="2315690" cy="638175"/>
          </a:xfrm>
          <a:prstGeom prst="rect">
            <a:avLst/>
          </a:prstGeom>
          <a:solidFill>
            <a:srgbClr val="FFFFFF"/>
          </a:solidFill>
          <a:ln w="9525">
            <a:solidFill>
              <a:srgbClr val="000000"/>
            </a:solidFill>
            <a:miter lim="800000"/>
            <a:headEnd/>
            <a:tailEnd/>
          </a:ln>
        </p:spPr>
        <p:txBody>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r>
              <a:rPr lang="en-US" altLang="vi-VN" sz="2400" b="0" dirty="0" smtClean="0">
                <a:latin typeface="Comic Sans MS" panose="030F0702030302020204" pitchFamily="66" charset="0"/>
              </a:rPr>
              <a:t>Ý kiến cá nhân</a:t>
            </a:r>
            <a:endParaRPr lang="en-US" altLang="vi-VN" sz="2400" b="0" dirty="0">
              <a:latin typeface="Times" panose="02020603050405020304" pitchFamily="18" charset="0"/>
            </a:endParaRPr>
          </a:p>
        </p:txBody>
      </p:sp>
      <p:sp>
        <p:nvSpPr>
          <p:cNvPr id="14" name="Text Box 21"/>
          <p:cNvSpPr txBox="1">
            <a:spLocks noChangeArrowheads="1"/>
          </p:cNvSpPr>
          <p:nvPr/>
        </p:nvSpPr>
        <p:spPr bwMode="auto">
          <a:xfrm rot="16200000">
            <a:off x="9468531" y="3662661"/>
            <a:ext cx="2354329" cy="638175"/>
          </a:xfrm>
          <a:prstGeom prst="rect">
            <a:avLst/>
          </a:prstGeom>
          <a:solidFill>
            <a:srgbClr val="FFFFFF"/>
          </a:solidFill>
          <a:ln w="9525">
            <a:solidFill>
              <a:srgbClr val="000000"/>
            </a:solidFill>
            <a:miter lim="800000"/>
            <a:headEnd/>
            <a:tailEnd/>
          </a:ln>
        </p:spPr>
        <p:txBody>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r>
              <a:rPr lang="en-US" altLang="vi-VN" sz="2400" b="0" dirty="0" smtClean="0">
                <a:latin typeface="Comic Sans MS" panose="030F0702030302020204" pitchFamily="66" charset="0"/>
              </a:rPr>
              <a:t>Ý kiến cá nhân</a:t>
            </a:r>
            <a:endParaRPr lang="en-US" altLang="vi-VN" sz="2400" b="0" dirty="0">
              <a:latin typeface="Times" panose="02020603050405020304" pitchFamily="18" charset="0"/>
            </a:endParaRPr>
          </a:p>
        </p:txBody>
      </p:sp>
      <p:sp>
        <p:nvSpPr>
          <p:cNvPr id="15" name="Line 10"/>
          <p:cNvSpPr>
            <a:spLocks noChangeShapeType="1"/>
          </p:cNvSpPr>
          <p:nvPr/>
        </p:nvSpPr>
        <p:spPr bwMode="auto">
          <a:xfrm flipH="1" flipV="1">
            <a:off x="886690" y="1080573"/>
            <a:ext cx="1620562"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6" name="Line 9"/>
          <p:cNvSpPr>
            <a:spLocks noChangeShapeType="1"/>
          </p:cNvSpPr>
          <p:nvPr/>
        </p:nvSpPr>
        <p:spPr bwMode="auto">
          <a:xfrm flipH="1">
            <a:off x="886690" y="5698008"/>
            <a:ext cx="1620562" cy="11599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8" name="Line 7"/>
          <p:cNvSpPr>
            <a:spLocks noChangeShapeType="1"/>
          </p:cNvSpPr>
          <p:nvPr/>
        </p:nvSpPr>
        <p:spPr bwMode="auto">
          <a:xfrm>
            <a:off x="9767033" y="5710349"/>
            <a:ext cx="1302320" cy="11016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9" name="Line 6"/>
          <p:cNvSpPr>
            <a:spLocks noChangeShapeType="1"/>
          </p:cNvSpPr>
          <p:nvPr/>
        </p:nvSpPr>
        <p:spPr bwMode="auto">
          <a:xfrm flipV="1">
            <a:off x="9767033" y="1144230"/>
            <a:ext cx="1321803" cy="10500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 name="Oval 19"/>
          <p:cNvSpPr/>
          <p:nvPr/>
        </p:nvSpPr>
        <p:spPr>
          <a:xfrm>
            <a:off x="5874465" y="1621677"/>
            <a:ext cx="495299" cy="392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vi-VN" dirty="0"/>
          </a:p>
        </p:txBody>
      </p:sp>
      <p:sp>
        <p:nvSpPr>
          <p:cNvPr id="21" name="Oval 20"/>
          <p:cNvSpPr/>
          <p:nvPr/>
        </p:nvSpPr>
        <p:spPr>
          <a:xfrm>
            <a:off x="5915470" y="5750644"/>
            <a:ext cx="495299" cy="392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vi-VN" dirty="0"/>
          </a:p>
        </p:txBody>
      </p:sp>
      <p:sp>
        <p:nvSpPr>
          <p:cNvPr id="22" name="Oval 21"/>
          <p:cNvSpPr/>
          <p:nvPr/>
        </p:nvSpPr>
        <p:spPr>
          <a:xfrm rot="5400000">
            <a:off x="1877753" y="3732984"/>
            <a:ext cx="495299" cy="392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vi-VN" dirty="0"/>
          </a:p>
        </p:txBody>
      </p:sp>
      <p:sp>
        <p:nvSpPr>
          <p:cNvPr id="23" name="Oval 22"/>
          <p:cNvSpPr/>
          <p:nvPr/>
        </p:nvSpPr>
        <p:spPr>
          <a:xfrm rot="16499929">
            <a:off x="9849857" y="3745345"/>
            <a:ext cx="495299" cy="466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vi-VN" dirty="0"/>
          </a:p>
        </p:txBody>
      </p:sp>
      <p:sp>
        <p:nvSpPr>
          <p:cNvPr id="24" name="Rectangle: Rounded Corners 186">
            <a:extLst>
              <a:ext uri="{FF2B5EF4-FFF2-40B4-BE49-F238E27FC236}">
                <a16:creationId xmlns:a16="http://schemas.microsoft.com/office/drawing/2014/main" id="{09BD8570-F3EE-4550-91DC-3636FF64E440}"/>
              </a:ext>
            </a:extLst>
          </p:cNvPr>
          <p:cNvSpPr/>
          <p:nvPr/>
        </p:nvSpPr>
        <p:spPr>
          <a:xfrm>
            <a:off x="10485107" y="5749927"/>
            <a:ext cx="1706893"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HẾT GIỜ</a:t>
            </a:r>
            <a:endParaRPr kumimoji="0" lang="en-US" sz="36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pic>
        <p:nvPicPr>
          <p:cNvPr id="25" name="Picture 24">
            <a:extLst>
              <a:ext uri="{FF2B5EF4-FFF2-40B4-BE49-F238E27FC236}">
                <a16:creationId xmlns:a16="http://schemas.microsoft.com/office/drawing/2014/main" id="{EE82ACD1-580D-3D4F-981A-1725373A7B91}"/>
              </a:ext>
            </a:extLst>
          </p:cNvPr>
          <p:cNvPicPr>
            <a:picLocks noChangeAspect="1"/>
          </p:cNvPicPr>
          <p:nvPr/>
        </p:nvPicPr>
        <p:blipFill>
          <a:blip r:embed="rId4"/>
          <a:stretch>
            <a:fillRect/>
          </a:stretch>
        </p:blipFill>
        <p:spPr>
          <a:xfrm>
            <a:off x="10824521" y="2382"/>
            <a:ext cx="1366837" cy="1366837"/>
          </a:xfrm>
          <a:prstGeom prst="rect">
            <a:avLst/>
          </a:prstGeom>
          <a:noFill/>
        </p:spPr>
      </p:pic>
    </p:spTree>
    <p:extLst>
      <p:ext uri="{BB962C8B-B14F-4D97-AF65-F5344CB8AC3E}">
        <p14:creationId xmlns:p14="http://schemas.microsoft.com/office/powerpoint/2010/main" val="253680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Effect transition="in" filter="fade">
                                      <p:cBhvr>
                                        <p:cTn id="63" dur="500"/>
                                        <p:tgtEl>
                                          <p:spTgt spid="8">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8">
                                            <p:txEl>
                                              <p:pRg st="1" end="1"/>
                                            </p:txEl>
                                          </p:spTgt>
                                        </p:tgtEl>
                                        <p:attrNameLst>
                                          <p:attrName>style.visibility</p:attrName>
                                        </p:attrNameLst>
                                      </p:cBhvr>
                                      <p:to>
                                        <p:strVal val="visible"/>
                                      </p:to>
                                    </p:set>
                                    <p:animEffect transition="in" filter="fade">
                                      <p:cBhvr>
                                        <p:cTn id="68" dur="500"/>
                                        <p:tgtEl>
                                          <p:spTgt spid="8">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8">
                                            <p:txEl>
                                              <p:pRg st="2" end="2"/>
                                            </p:txEl>
                                          </p:spTgt>
                                        </p:tgtEl>
                                        <p:attrNameLst>
                                          <p:attrName>style.visibility</p:attrName>
                                        </p:attrNameLst>
                                      </p:cBhvr>
                                      <p:to>
                                        <p:strVal val="visible"/>
                                      </p:to>
                                    </p:set>
                                    <p:animEffect transition="in" filter="fade">
                                      <p:cBhvr>
                                        <p:cTn id="73" dur="500"/>
                                        <p:tgtEl>
                                          <p:spTgt spid="8">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3" name="alarm clo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9" grpId="0" animBg="1"/>
      <p:bldP spid="10" grpId="0" animBg="1"/>
      <p:bldP spid="12" grpId="0" animBg="1"/>
      <p:bldP spid="14" grpId="0" animBg="1"/>
      <p:bldP spid="15" grpId="0" animBg="1"/>
      <p:bldP spid="16" grpId="0" animBg="1"/>
      <p:bldP spid="18" grpId="0" animBg="1"/>
      <p:bldP spid="19" grpId="0" animBg="1"/>
      <p:bldP spid="20" grpId="0" animBg="1"/>
      <p:bldP spid="21" grpId="0" animBg="1"/>
      <p:bldP spid="2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7689" y="1724789"/>
            <a:ext cx="9651323" cy="954107"/>
          </a:xfrm>
          <a:prstGeom prst="rect">
            <a:avLst/>
          </a:prstGeom>
          <a:solidFill>
            <a:schemeClr val="bg1"/>
          </a:solidFill>
        </p:spPr>
        <p:txBody>
          <a:bodyPr wrap="square">
            <a:spAutoFit/>
          </a:bodyPr>
          <a:lstStyle/>
          <a:p>
            <a:r>
              <a:rPr lang="vi-VN" sz="2800" dirty="0" smtClean="0">
                <a:latin typeface="Times New Roman" panose="02020603050405020304" pitchFamily="18" charset="0"/>
                <a:ea typeface="Times New Roman" panose="02020603050405020304" pitchFamily="18" charset="0"/>
              </a:rPr>
              <a:t>Quan </a:t>
            </a:r>
            <a:r>
              <a:rPr lang="vi-VN" sz="2800" dirty="0">
                <a:latin typeface="Times New Roman" panose="02020603050405020304" pitchFamily="18" charset="0"/>
                <a:ea typeface="Times New Roman" panose="02020603050405020304" pitchFamily="18" charset="0"/>
              </a:rPr>
              <a:t>sát lược đồ hình </a:t>
            </a:r>
            <a:r>
              <a:rPr lang="vi-VN" sz="2800" dirty="0" smtClean="0">
                <a:latin typeface="Times New Roman" panose="02020603050405020304" pitchFamily="18" charset="0"/>
                <a:ea typeface="Times New Roman" panose="02020603050405020304" pitchFamily="18" charset="0"/>
              </a:rPr>
              <a:t>1 </a:t>
            </a:r>
            <a:r>
              <a:rPr lang="vi-VN" sz="2800" dirty="0">
                <a:latin typeface="Times New Roman" panose="02020603050405020304" pitchFamily="18" charset="0"/>
                <a:ea typeface="Times New Roman" panose="02020603050405020304" pitchFamily="18" charset="0"/>
              </a:rPr>
              <a:t>(</a:t>
            </a:r>
            <a:r>
              <a:rPr lang="vi-VN" sz="2800" dirty="0" smtClean="0">
                <a:latin typeface="Times New Roman" panose="02020603050405020304" pitchFamily="18" charset="0"/>
                <a:ea typeface="Times New Roman" panose="02020603050405020304" pitchFamily="18" charset="0"/>
              </a:rPr>
              <a:t>tr.52), </a:t>
            </a:r>
            <a:r>
              <a:rPr lang="vi-VN" sz="2800" dirty="0">
                <a:latin typeface="Times New Roman" panose="02020603050405020304" pitchFamily="18" charset="0"/>
                <a:ea typeface="Times New Roman" panose="02020603050405020304" pitchFamily="18" charset="0"/>
              </a:rPr>
              <a:t>kết hợp khai thác thông tin trong SGK </a:t>
            </a:r>
            <a:endParaRPr lang="vi-VN" sz="2800" dirty="0"/>
          </a:p>
        </p:txBody>
      </p:sp>
      <p:sp>
        <p:nvSpPr>
          <p:cNvPr id="6" name="TextBox 5"/>
          <p:cNvSpPr txBox="1"/>
          <p:nvPr/>
        </p:nvSpPr>
        <p:spPr>
          <a:xfrm>
            <a:off x="1108363" y="949275"/>
            <a:ext cx="8063345" cy="523220"/>
          </a:xfrm>
          <a:prstGeom prst="rect">
            <a:avLst/>
          </a:prstGeom>
          <a:noFill/>
        </p:spPr>
        <p:txBody>
          <a:bodyPr wrap="square" rtlCol="0">
            <a:spAutoFit/>
          </a:bodyPr>
          <a:lstStyle/>
          <a:p>
            <a:r>
              <a:rPr lang="vi-VN" sz="2800" b="1" dirty="0">
                <a:solidFill>
                  <a:srgbClr val="002060"/>
                </a:solidFill>
              </a:rPr>
              <a:t>1. “Cái nôi” của nền văn minh lúa nước</a:t>
            </a:r>
            <a:endParaRPr lang="vi-VN" sz="2800" dirty="0">
              <a:solidFill>
                <a:srgbClr val="002060"/>
              </a:solidFill>
            </a:endParaRPr>
          </a:p>
        </p:txBody>
      </p:sp>
      <p:sp>
        <p:nvSpPr>
          <p:cNvPr id="7" name="Flowchart: Alternate Process 6"/>
          <p:cNvSpPr/>
          <p:nvPr/>
        </p:nvSpPr>
        <p:spPr>
          <a:xfrm>
            <a:off x="1108363" y="3266845"/>
            <a:ext cx="9810649" cy="2350184"/>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indent="254000" algn="just">
              <a:lnSpc>
                <a:spcPct val="150000"/>
              </a:lnSpc>
              <a:spcAft>
                <a:spcPts val="0"/>
              </a:spcAft>
              <a:tabLst>
                <a:tab pos="471170" algn="l"/>
              </a:tabLst>
            </a:pPr>
            <a:r>
              <a:rPr lang="vi-VN" sz="2800" dirty="0" smtClean="0">
                <a:solidFill>
                  <a:schemeClr val="tx1"/>
                </a:solidFill>
                <a:latin typeface="+mj-lt"/>
                <a:ea typeface="Arial" panose="020B0604020202020204" pitchFamily="34" charset="0"/>
              </a:rPr>
              <a:t>- Mô tả vị </a:t>
            </a:r>
            <a:r>
              <a:rPr lang="vi-VN" sz="2800" dirty="0">
                <a:solidFill>
                  <a:schemeClr val="tx1"/>
                </a:solidFill>
                <a:latin typeface="+mj-lt"/>
                <a:ea typeface="Arial" panose="020B0604020202020204" pitchFamily="34" charset="0"/>
              </a:rPr>
              <a:t>trí địa lí của khu vực Đông Nam Á?</a:t>
            </a:r>
          </a:p>
          <a:p>
            <a:pPr indent="254000">
              <a:lnSpc>
                <a:spcPct val="150000"/>
              </a:lnSpc>
              <a:spcAft>
                <a:spcPts val="0"/>
              </a:spcAft>
              <a:tabLst>
                <a:tab pos="471170" algn="l"/>
              </a:tabLst>
            </a:pPr>
            <a:r>
              <a:rPr lang="vi-VN" sz="2800" b="1" dirty="0" smtClean="0">
                <a:solidFill>
                  <a:schemeClr val="tx1"/>
                </a:solidFill>
                <a:latin typeface="+mj-lt"/>
                <a:ea typeface="Arial" panose="020B0604020202020204" pitchFamily="34" charset="0"/>
              </a:rPr>
              <a:t>- </a:t>
            </a:r>
            <a:r>
              <a:rPr lang="en-US" sz="2800" b="1" dirty="0" err="1" smtClean="0">
                <a:solidFill>
                  <a:schemeClr val="tx1"/>
                </a:solidFill>
                <a:latin typeface="+mj-lt"/>
                <a:ea typeface="Arial" panose="020B0604020202020204" pitchFamily="34" charset="0"/>
              </a:rPr>
              <a:t>Vì</a:t>
            </a:r>
            <a:r>
              <a:rPr lang="en-US" sz="2800" b="1" dirty="0" smtClean="0">
                <a:solidFill>
                  <a:schemeClr val="tx1"/>
                </a:solidFill>
                <a:latin typeface="+mj-lt"/>
                <a:ea typeface="Arial" panose="020B0604020202020204" pitchFamily="34" charset="0"/>
              </a:rPr>
              <a:t> </a:t>
            </a:r>
            <a:r>
              <a:rPr lang="en-US" sz="2800" b="1" dirty="0" err="1" smtClean="0">
                <a:solidFill>
                  <a:schemeClr val="tx1"/>
                </a:solidFill>
                <a:latin typeface="+mj-lt"/>
                <a:ea typeface="Arial" panose="020B0604020202020204" pitchFamily="34" charset="0"/>
              </a:rPr>
              <a:t>sao</a:t>
            </a:r>
            <a:r>
              <a:rPr lang="en-US" sz="2800" b="1" dirty="0" smtClean="0">
                <a:solidFill>
                  <a:schemeClr val="tx1"/>
                </a:solidFill>
                <a:latin typeface="+mj-lt"/>
                <a:ea typeface="Arial" panose="020B0604020202020204" pitchFamily="34" charset="0"/>
              </a:rPr>
              <a:t> </a:t>
            </a:r>
            <a:r>
              <a:rPr lang="en-US" sz="2800" b="1" dirty="0" err="1" smtClean="0">
                <a:solidFill>
                  <a:schemeClr val="tx1"/>
                </a:solidFill>
                <a:latin typeface="+mj-lt"/>
                <a:ea typeface="Arial" panose="020B0604020202020204" pitchFamily="34" charset="0"/>
              </a:rPr>
              <a:t>nói</a:t>
            </a:r>
            <a:r>
              <a:rPr lang="en-US" sz="2800" b="1" dirty="0" smtClean="0">
                <a:solidFill>
                  <a:schemeClr val="tx1"/>
                </a:solidFill>
                <a:latin typeface="+mj-lt"/>
                <a:ea typeface="Arial" panose="020B0604020202020204" pitchFamily="34" charset="0"/>
              </a:rPr>
              <a:t> </a:t>
            </a:r>
            <a:r>
              <a:rPr lang="en-US" sz="2800" b="1" dirty="0" err="1" smtClean="0">
                <a:solidFill>
                  <a:schemeClr val="tx1"/>
                </a:solidFill>
                <a:latin typeface="+mj-lt"/>
                <a:ea typeface="Arial" panose="020B0604020202020204" pitchFamily="34" charset="0"/>
              </a:rPr>
              <a:t>Đông</a:t>
            </a:r>
            <a:r>
              <a:rPr lang="en-US" sz="2800" b="1" dirty="0" smtClean="0">
                <a:solidFill>
                  <a:schemeClr val="tx1"/>
                </a:solidFill>
                <a:latin typeface="+mj-lt"/>
                <a:ea typeface="Arial" panose="020B0604020202020204" pitchFamily="34" charset="0"/>
              </a:rPr>
              <a:t> Nam Á </a:t>
            </a:r>
            <a:r>
              <a:rPr lang="en-US" sz="2800" b="1" dirty="0" err="1" smtClean="0">
                <a:solidFill>
                  <a:schemeClr val="tx1"/>
                </a:solidFill>
                <a:latin typeface="+mj-lt"/>
                <a:ea typeface="Arial" panose="020B0604020202020204" pitchFamily="34" charset="0"/>
              </a:rPr>
              <a:t>được</a:t>
            </a:r>
            <a:r>
              <a:rPr lang="en-US" sz="2800" b="1" dirty="0" smtClean="0">
                <a:solidFill>
                  <a:schemeClr val="tx1"/>
                </a:solidFill>
                <a:latin typeface="+mj-lt"/>
                <a:ea typeface="Arial" panose="020B0604020202020204" pitchFamily="34" charset="0"/>
              </a:rPr>
              <a:t> </a:t>
            </a:r>
            <a:r>
              <a:rPr lang="en-US" sz="2800" b="1" dirty="0" err="1" smtClean="0">
                <a:solidFill>
                  <a:schemeClr val="tx1"/>
                </a:solidFill>
                <a:latin typeface="+mj-lt"/>
                <a:ea typeface="Arial" panose="020B0604020202020204" pitchFamily="34" charset="0"/>
              </a:rPr>
              <a:t>coi</a:t>
            </a:r>
            <a:r>
              <a:rPr lang="en-US" sz="2800" b="1" dirty="0" smtClean="0">
                <a:solidFill>
                  <a:schemeClr val="tx1"/>
                </a:solidFill>
                <a:latin typeface="+mj-lt"/>
                <a:ea typeface="Arial" panose="020B0604020202020204" pitchFamily="34" charset="0"/>
              </a:rPr>
              <a:t> </a:t>
            </a:r>
            <a:r>
              <a:rPr lang="en-US" sz="2800" b="1" dirty="0" err="1" smtClean="0">
                <a:solidFill>
                  <a:schemeClr val="tx1"/>
                </a:solidFill>
                <a:latin typeface="+mj-lt"/>
                <a:ea typeface="Arial" panose="020B0604020202020204" pitchFamily="34" charset="0"/>
              </a:rPr>
              <a:t>là</a:t>
            </a:r>
            <a:r>
              <a:rPr lang="en-US" sz="2800" b="1" dirty="0" smtClean="0">
                <a:solidFill>
                  <a:schemeClr val="tx1"/>
                </a:solidFill>
                <a:latin typeface="+mj-lt"/>
                <a:ea typeface="Arial" panose="020B0604020202020204" pitchFamily="34" charset="0"/>
              </a:rPr>
              <a:t> “</a:t>
            </a:r>
            <a:r>
              <a:rPr lang="en-US" sz="2800" b="1" dirty="0" err="1" smtClean="0">
                <a:solidFill>
                  <a:schemeClr val="tx1"/>
                </a:solidFill>
                <a:latin typeface="+mj-lt"/>
                <a:ea typeface="Arial" panose="020B0604020202020204" pitchFamily="34" charset="0"/>
              </a:rPr>
              <a:t>cái</a:t>
            </a:r>
            <a:r>
              <a:rPr lang="en-US" sz="2800" b="1" dirty="0" smtClean="0">
                <a:solidFill>
                  <a:schemeClr val="tx1"/>
                </a:solidFill>
                <a:latin typeface="+mj-lt"/>
                <a:ea typeface="Arial" panose="020B0604020202020204" pitchFamily="34" charset="0"/>
              </a:rPr>
              <a:t> </a:t>
            </a:r>
            <a:r>
              <a:rPr lang="en-US" sz="2800" b="1" dirty="0" err="1" smtClean="0">
                <a:solidFill>
                  <a:schemeClr val="tx1"/>
                </a:solidFill>
                <a:latin typeface="+mj-lt"/>
                <a:ea typeface="Arial" panose="020B0604020202020204" pitchFamily="34" charset="0"/>
              </a:rPr>
              <a:t>nôi</a:t>
            </a:r>
            <a:r>
              <a:rPr lang="en-US" sz="2800" b="1" dirty="0" smtClean="0">
                <a:solidFill>
                  <a:schemeClr val="tx1"/>
                </a:solidFill>
                <a:latin typeface="+mj-lt"/>
                <a:ea typeface="Arial" panose="020B0604020202020204" pitchFamily="34" charset="0"/>
              </a:rPr>
              <a:t>” </a:t>
            </a:r>
            <a:r>
              <a:rPr lang="en-US" sz="2800" b="1" dirty="0" err="1" smtClean="0">
                <a:solidFill>
                  <a:schemeClr val="tx1"/>
                </a:solidFill>
                <a:latin typeface="+mj-lt"/>
                <a:ea typeface="Arial" panose="020B0604020202020204" pitchFamily="34" charset="0"/>
              </a:rPr>
              <a:t>của</a:t>
            </a:r>
            <a:r>
              <a:rPr lang="en-US" sz="2800" b="1" dirty="0" smtClean="0">
                <a:solidFill>
                  <a:schemeClr val="tx1"/>
                </a:solidFill>
                <a:latin typeface="+mj-lt"/>
                <a:ea typeface="Arial" panose="020B0604020202020204" pitchFamily="34" charset="0"/>
              </a:rPr>
              <a:t> </a:t>
            </a:r>
            <a:r>
              <a:rPr lang="en-US" sz="2800" b="1" dirty="0" err="1" smtClean="0">
                <a:solidFill>
                  <a:schemeClr val="tx1"/>
                </a:solidFill>
                <a:latin typeface="+mj-lt"/>
                <a:ea typeface="Arial" panose="020B0604020202020204" pitchFamily="34" charset="0"/>
              </a:rPr>
              <a:t>cây</a:t>
            </a:r>
            <a:r>
              <a:rPr lang="en-US" sz="2800" b="1" dirty="0" smtClean="0">
                <a:solidFill>
                  <a:schemeClr val="tx1"/>
                </a:solidFill>
                <a:latin typeface="+mj-lt"/>
                <a:ea typeface="Arial" panose="020B0604020202020204" pitchFamily="34" charset="0"/>
              </a:rPr>
              <a:t> </a:t>
            </a:r>
            <a:r>
              <a:rPr lang="en-US" sz="2800" b="1" dirty="0" err="1" smtClean="0">
                <a:solidFill>
                  <a:schemeClr val="tx1"/>
                </a:solidFill>
                <a:latin typeface="+mj-lt"/>
                <a:ea typeface="Arial" panose="020B0604020202020204" pitchFamily="34" charset="0"/>
              </a:rPr>
              <a:t>lúa</a:t>
            </a:r>
            <a:r>
              <a:rPr lang="en-US" sz="2800" b="1" dirty="0" smtClean="0">
                <a:solidFill>
                  <a:schemeClr val="tx1"/>
                </a:solidFill>
                <a:latin typeface="+mj-lt"/>
                <a:ea typeface="Arial" panose="020B0604020202020204" pitchFamily="34" charset="0"/>
              </a:rPr>
              <a:t> </a:t>
            </a:r>
            <a:r>
              <a:rPr lang="en-US" sz="2800" b="1" dirty="0" err="1" smtClean="0">
                <a:solidFill>
                  <a:schemeClr val="tx1"/>
                </a:solidFill>
                <a:latin typeface="+mj-lt"/>
                <a:ea typeface="Arial" panose="020B0604020202020204" pitchFamily="34" charset="0"/>
              </a:rPr>
              <a:t>nước</a:t>
            </a:r>
            <a:r>
              <a:rPr lang="vi-VN" sz="2800" b="1" dirty="0" smtClean="0">
                <a:solidFill>
                  <a:schemeClr val="tx1"/>
                </a:solidFill>
                <a:latin typeface="+mj-lt"/>
                <a:ea typeface="Arial" panose="020B0604020202020204" pitchFamily="34" charset="0"/>
              </a:rPr>
              <a:t>?</a:t>
            </a:r>
            <a:endParaRPr lang="vi-VN" sz="2800" b="1" dirty="0">
              <a:solidFill>
                <a:schemeClr val="tx1"/>
              </a:solidFill>
              <a:latin typeface="+mj-lt"/>
              <a:ea typeface="Arial" panose="020B0604020202020204" pitchFamily="34" charset="0"/>
            </a:endParaRPr>
          </a:p>
        </p:txBody>
      </p:sp>
      <p:sp>
        <p:nvSpPr>
          <p:cNvPr id="8" name="TextBox 7">
            <a:extLst>
              <a:ext uri="{FF2B5EF4-FFF2-40B4-BE49-F238E27FC236}">
                <a16:creationId xmlns:a16="http://schemas.microsoft.com/office/drawing/2014/main" id="{58C39CCC-1777-0643-880D-86EB4F8E01C1}"/>
              </a:ext>
            </a:extLst>
          </p:cNvPr>
          <p:cNvSpPr txBox="1"/>
          <p:nvPr/>
        </p:nvSpPr>
        <p:spPr>
          <a:xfrm>
            <a:off x="415636" y="0"/>
            <a:ext cx="11374582" cy="584775"/>
          </a:xfrm>
          <a:prstGeom prst="rect">
            <a:avLst/>
          </a:prstGeom>
          <a:noFill/>
        </p:spPr>
        <p:txBody>
          <a:bodyPr wrap="square" rtlCol="0">
            <a:spAutoFit/>
          </a:bodyPr>
          <a:lstStyle/>
          <a:p>
            <a:pPr algn="ctr"/>
            <a:r>
              <a:rPr lang="en-VN" sz="3200" b="1" dirty="0">
                <a:solidFill>
                  <a:srgbClr val="C00000"/>
                </a:solidFill>
                <a:latin typeface="Times New Roman" panose="02020603050405020304" pitchFamily="18" charset="0"/>
                <a:cs typeface="Times New Roman" panose="02020603050405020304" pitchFamily="18" charset="0"/>
              </a:rPr>
              <a:t>Bài </a:t>
            </a:r>
            <a:r>
              <a:rPr lang="en-VN" sz="3200" b="1" dirty="0" smtClean="0">
                <a:solidFill>
                  <a:srgbClr val="C00000"/>
                </a:solidFill>
                <a:latin typeface="Times New Roman" panose="02020603050405020304" pitchFamily="18" charset="0"/>
                <a:cs typeface="Times New Roman" panose="02020603050405020304" pitchFamily="18" charset="0"/>
              </a:rPr>
              <a:t>1</a:t>
            </a:r>
            <a:r>
              <a:rPr lang="vi-VN" sz="3200" b="1" dirty="0" smtClean="0">
                <a:solidFill>
                  <a:srgbClr val="C00000"/>
                </a:solidFill>
                <a:latin typeface="Times New Roman" panose="02020603050405020304" pitchFamily="18" charset="0"/>
                <a:cs typeface="Times New Roman" panose="02020603050405020304" pitchFamily="18" charset="0"/>
              </a:rPr>
              <a:t>1</a:t>
            </a:r>
            <a:r>
              <a:rPr lang="en-VN" sz="3200" b="1" dirty="0" smtClean="0">
                <a:solidFill>
                  <a:srgbClr val="C00000"/>
                </a:solidFill>
                <a:latin typeface="Times New Roman" panose="02020603050405020304" pitchFamily="18" charset="0"/>
                <a:cs typeface="Times New Roman" panose="02020603050405020304" pitchFamily="18" charset="0"/>
              </a:rPr>
              <a:t>: </a:t>
            </a:r>
            <a:r>
              <a:rPr lang="vi-VN" sz="3200" b="1" dirty="0" smtClean="0">
                <a:solidFill>
                  <a:srgbClr val="C00000"/>
                </a:solidFill>
                <a:latin typeface="Times New Roman" panose="02020603050405020304" pitchFamily="18" charset="0"/>
                <a:cs typeface="Times New Roman" panose="02020603050405020304" pitchFamily="18" charset="0"/>
              </a:rPr>
              <a:t>CÁC QUỐC GIA SƠ KÌ Ở ĐÔNG NAM Á.</a:t>
            </a:r>
          </a:p>
        </p:txBody>
      </p:sp>
      <p:pic>
        <p:nvPicPr>
          <p:cNvPr id="9" name="Picture 8">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24521" y="2382"/>
            <a:ext cx="1366837" cy="1366837"/>
          </a:xfrm>
          <a:prstGeom prst="rect">
            <a:avLst/>
          </a:prstGeom>
          <a:noFill/>
        </p:spPr>
      </p:pic>
    </p:spTree>
    <p:extLst>
      <p:ext uri="{BB962C8B-B14F-4D97-AF65-F5344CB8AC3E}">
        <p14:creationId xmlns:p14="http://schemas.microsoft.com/office/powerpoint/2010/main" val="177015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E82ACD1-580D-3D4F-981A-1725373A7B91}"/>
              </a:ext>
            </a:extLst>
          </p:cNvPr>
          <p:cNvPicPr>
            <a:picLocks noChangeAspect="1"/>
          </p:cNvPicPr>
          <p:nvPr/>
        </p:nvPicPr>
        <p:blipFill>
          <a:blip r:embed="rId3"/>
          <a:stretch>
            <a:fillRect/>
          </a:stretch>
        </p:blipFill>
        <p:spPr>
          <a:xfrm>
            <a:off x="10824521" y="2382"/>
            <a:ext cx="1366837" cy="1366837"/>
          </a:xfrm>
          <a:prstGeom prst="rect">
            <a:avLst/>
          </a:prstGeom>
          <a:noFill/>
        </p:spPr>
      </p:pic>
      <p:sp>
        <p:nvSpPr>
          <p:cNvPr id="5" name="Title 1"/>
          <p:cNvSpPr txBox="1">
            <a:spLocks/>
          </p:cNvSpPr>
          <p:nvPr/>
        </p:nvSpPr>
        <p:spPr>
          <a:xfrm>
            <a:off x="503854" y="1017977"/>
            <a:ext cx="11411339" cy="2288688"/>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 Đông Nam Á là một khu vực nằm ở phía đông nam của châu Á, bao gồm 11 quốc gia: Brunei, </a:t>
            </a:r>
            <a:r>
              <a:rPr lang="en-US" sz="3200" dirty="0" err="1" smtClean="0">
                <a:latin typeface="Times New Roman" panose="02020603050405020304" pitchFamily="18" charset="0"/>
                <a:cs typeface="Times New Roman" panose="02020603050405020304" pitchFamily="18" charset="0"/>
              </a:rPr>
              <a:t>Campuchia</a:t>
            </a:r>
            <a:r>
              <a:rPr lang="en-US" sz="3200" dirty="0" smtClean="0">
                <a:latin typeface="Times New Roman" panose="02020603050405020304" pitchFamily="18" charset="0"/>
                <a:cs typeface="Times New Roman" panose="02020603050405020304" pitchFamily="18" charset="0"/>
              </a:rPr>
              <a:t>, Đông Timor, </a:t>
            </a:r>
            <a:r>
              <a:rPr lang="en-US" sz="3200" dirty="0" err="1" smtClean="0">
                <a:latin typeface="Times New Roman" panose="02020603050405020304" pitchFamily="18" charset="0"/>
                <a:cs typeface="Times New Roman" panose="02020603050405020304" pitchFamily="18" charset="0"/>
              </a:rPr>
              <a:t>Inđônêxia</a:t>
            </a:r>
            <a:r>
              <a:rPr lang="en-US" sz="3200" dirty="0" smtClean="0">
                <a:latin typeface="Times New Roman" panose="02020603050405020304" pitchFamily="18" charset="0"/>
                <a:cs typeface="Times New Roman" panose="02020603050405020304" pitchFamily="18" charset="0"/>
              </a:rPr>
              <a:t>, Lào, Malaysia, </a:t>
            </a:r>
            <a:r>
              <a:rPr lang="en-US" sz="3200" dirty="0" err="1" smtClean="0">
                <a:latin typeface="Times New Roman" panose="02020603050405020304" pitchFamily="18" charset="0"/>
                <a:cs typeface="Times New Roman" panose="02020603050405020304" pitchFamily="18" charset="0"/>
              </a:rPr>
              <a:t>Myanma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Philippin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t>
            </a:r>
            <a:r>
              <a:rPr lang="en-US" sz="3200" dirty="0" err="1" smtClean="0">
                <a:latin typeface="Times New Roman" panose="02020603050405020304" pitchFamily="18" charset="0"/>
                <a:cs typeface="Times New Roman" panose="02020603050405020304" pitchFamily="18" charset="0"/>
              </a:rPr>
              <a:t>ingapo</a:t>
            </a:r>
            <a:r>
              <a:rPr lang="en-US" sz="3200" dirty="0" smtClean="0">
                <a:latin typeface="Times New Roman" panose="02020603050405020304" pitchFamily="18" charset="0"/>
                <a:cs typeface="Times New Roman" panose="02020603050405020304" pitchFamily="18" charset="0"/>
              </a:rPr>
              <a:t>, Thái Lan và Việt Nam. </a:t>
            </a:r>
            <a:endParaRPr 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503854" y="999293"/>
            <a:ext cx="11346025" cy="3970318"/>
          </a:xfrm>
          <a:prstGeom prst="rect">
            <a:avLst/>
          </a:prstGeom>
          <a:solidFill>
            <a:schemeClr val="accent2">
              <a:lumMod val="60000"/>
              <a:lumOff val="40000"/>
            </a:schemeClr>
          </a:solidFill>
        </p:spPr>
        <p:txBody>
          <a:bodyPr wrap="square">
            <a:spAutoFit/>
          </a:bodyPr>
          <a:lstStyle/>
          <a:p>
            <a:pPr>
              <a:lnSpc>
                <a:spcPct val="150000"/>
              </a:lnSpc>
            </a:pPr>
            <a:r>
              <a:rPr lang="vi-VN" sz="2800" dirty="0" smtClean="0">
                <a:latin typeface="+mj-lt"/>
              </a:rPr>
              <a:t>Dân </a:t>
            </a:r>
            <a:r>
              <a:rPr lang="vi-VN" sz="2800" dirty="0">
                <a:latin typeface="+mj-lt"/>
              </a:rPr>
              <a:t>số hiện tại của các nước Đông Nam Á là 675.351.130 người vào ngày 14/07/2021 theo số liệu từ Liên Hợp Quốc. </a:t>
            </a:r>
            <a:endParaRPr lang="vi-VN" sz="2800" dirty="0" smtClean="0">
              <a:latin typeface="+mj-lt"/>
            </a:endParaRPr>
          </a:p>
          <a:p>
            <a:pPr>
              <a:lnSpc>
                <a:spcPct val="150000"/>
              </a:lnSpc>
            </a:pPr>
            <a:r>
              <a:rPr lang="vi-VN" sz="2800" dirty="0" smtClean="0">
                <a:latin typeface="+mj-lt"/>
              </a:rPr>
              <a:t>+ Chiếm </a:t>
            </a:r>
            <a:r>
              <a:rPr lang="vi-VN" sz="2800" dirty="0">
                <a:latin typeface="+mj-lt"/>
              </a:rPr>
              <a:t>8,57% dân số thế giới. </a:t>
            </a:r>
            <a:endParaRPr lang="vi-VN" sz="2800" dirty="0" smtClean="0">
              <a:latin typeface="+mj-lt"/>
            </a:endParaRPr>
          </a:p>
          <a:p>
            <a:pPr>
              <a:lnSpc>
                <a:spcPct val="150000"/>
              </a:lnSpc>
            </a:pPr>
            <a:r>
              <a:rPr lang="vi-VN" sz="2800" dirty="0" smtClean="0">
                <a:latin typeface="+mj-lt"/>
              </a:rPr>
              <a:t>+ Mật </a:t>
            </a:r>
            <a:r>
              <a:rPr lang="vi-VN" sz="2800" dirty="0">
                <a:latin typeface="+mj-lt"/>
              </a:rPr>
              <a:t>độ dân số </a:t>
            </a:r>
            <a:r>
              <a:rPr lang="vi-VN" sz="2800" dirty="0" smtClean="0">
                <a:latin typeface="+mj-lt"/>
              </a:rPr>
              <a:t>là 156 </a:t>
            </a:r>
            <a:r>
              <a:rPr lang="vi-VN" sz="2800" dirty="0">
                <a:latin typeface="+mj-lt"/>
              </a:rPr>
              <a:t>người/km2. </a:t>
            </a:r>
          </a:p>
          <a:p>
            <a:pPr>
              <a:lnSpc>
                <a:spcPct val="150000"/>
              </a:lnSpc>
            </a:pPr>
            <a:r>
              <a:rPr lang="vi-VN" sz="2800" dirty="0" smtClean="0">
                <a:latin typeface="+mj-lt"/>
              </a:rPr>
              <a:t>+ Tổng </a:t>
            </a:r>
            <a:r>
              <a:rPr lang="vi-VN" sz="2800" dirty="0">
                <a:latin typeface="+mj-lt"/>
              </a:rPr>
              <a:t>diện tích là 4.340.239 km2 </a:t>
            </a:r>
            <a:endParaRPr lang="vi-VN" sz="2800" dirty="0" smtClean="0">
              <a:latin typeface="+mj-lt"/>
            </a:endParaRPr>
          </a:p>
          <a:p>
            <a:pPr>
              <a:lnSpc>
                <a:spcPct val="150000"/>
              </a:lnSpc>
            </a:pPr>
            <a:r>
              <a:rPr lang="vi-VN" sz="2800" dirty="0">
                <a:latin typeface="+mj-lt"/>
              </a:rPr>
              <a:t>	</a:t>
            </a:r>
            <a:r>
              <a:rPr lang="vi-VN" sz="2800" dirty="0" smtClean="0">
                <a:latin typeface="+mj-lt"/>
              </a:rPr>
              <a:t>			(</a:t>
            </a:r>
            <a:r>
              <a:rPr lang="vi-VN" sz="2800" dirty="0">
                <a:latin typeface="+mj-lt"/>
              </a:rPr>
              <a:t>Nguồn: https://danso.org/dong-nam-a/)</a:t>
            </a:r>
            <a:endParaRPr lang="en-US" sz="2800" dirty="0">
              <a:latin typeface="+mj-lt"/>
            </a:endParaRPr>
          </a:p>
        </p:txBody>
      </p:sp>
    </p:spTree>
    <p:extLst>
      <p:ext uri="{BB962C8B-B14F-4D97-AF65-F5344CB8AC3E}">
        <p14:creationId xmlns:p14="http://schemas.microsoft.com/office/powerpoint/2010/main" val="44056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000" t="40826" r="7045" b="9857"/>
          <a:stretch>
            <a:fillRect/>
          </a:stretch>
        </p:blipFill>
        <p:spPr bwMode="auto">
          <a:xfrm>
            <a:off x="1145626" y="368754"/>
            <a:ext cx="10047891" cy="59799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91862" y="6108104"/>
            <a:ext cx="9574924" cy="369332"/>
          </a:xfrm>
          <a:prstGeom prst="rect">
            <a:avLst/>
          </a:prstGeom>
          <a:noFill/>
        </p:spPr>
        <p:txBody>
          <a:bodyPr wrap="square" rtlCol="0">
            <a:spAutoFit/>
          </a:bodyPr>
          <a:lstStyle/>
          <a:p>
            <a:r>
              <a:rPr lang="en-US" b="1" dirty="0" smtClean="0">
                <a:latin typeface="Times" panose="02020603050405020304" pitchFamily="18" charset="0"/>
                <a:cs typeface="Times" panose="02020603050405020304" pitchFamily="18" charset="0"/>
              </a:rPr>
              <a:t>HÌNH 1: LƯỢC ĐỒ VỊ TRÍ CẤC QUỐC GIA SƠ KÌ VÀ PHONG KIẾN Ở ĐÔNG NAM Á</a:t>
            </a:r>
            <a:endParaRPr lang="en-US" b="1"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91215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24521" y="2382"/>
            <a:ext cx="1366837" cy="1366837"/>
          </a:xfrm>
          <a:prstGeom prst="rect">
            <a:avLst/>
          </a:prstGeom>
          <a:noFill/>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8" y="0"/>
            <a:ext cx="11923059" cy="6858000"/>
          </a:xfrm>
          <a:prstGeom prst="rect">
            <a:avLst/>
          </a:prstGeom>
        </p:spPr>
      </p:pic>
    </p:spTree>
    <p:extLst>
      <p:ext uri="{BB962C8B-B14F-4D97-AF65-F5344CB8AC3E}">
        <p14:creationId xmlns:p14="http://schemas.microsoft.com/office/powerpoint/2010/main" val="4120436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055" y="1"/>
            <a:ext cx="10152993" cy="6858000"/>
          </a:xfrm>
          <a:prstGeom prst="rect">
            <a:avLst/>
          </a:prstGeom>
        </p:spPr>
      </p:pic>
    </p:spTree>
    <p:extLst>
      <p:ext uri="{BB962C8B-B14F-4D97-AF65-F5344CB8AC3E}">
        <p14:creationId xmlns:p14="http://schemas.microsoft.com/office/powerpoint/2010/main" val="2860386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5822" y="1488140"/>
            <a:ext cx="10892117" cy="3853363"/>
          </a:xfrm>
          <a:prstGeom prst="rect">
            <a:avLst/>
          </a:prstGeom>
          <a:solidFill>
            <a:schemeClr val="bg1"/>
          </a:solidFill>
        </p:spPr>
        <p:txBody>
          <a:bodyPr wrap="square">
            <a:spAutoFit/>
          </a:bodyPr>
          <a:lstStyle/>
          <a:p>
            <a:pPr algn="just">
              <a:lnSpc>
                <a:spcPct val="130000"/>
              </a:lnSpc>
              <a:spcAft>
                <a:spcPts val="0"/>
              </a:spcAft>
            </a:pPr>
            <a:r>
              <a:rPr lang="en-US" sz="3200" b="1" dirty="0" smtClean="0">
                <a:solidFill>
                  <a:srgbClr val="000000"/>
                </a:solidFill>
                <a:latin typeface="+mj-lt"/>
                <a:ea typeface="Arial" panose="020B0604020202020204" pitchFamily="34" charset="0"/>
              </a:rPr>
              <a:t>- </a:t>
            </a:r>
            <a:r>
              <a:rPr lang="en-US" sz="3200" b="1" dirty="0" err="1" smtClean="0">
                <a:solidFill>
                  <a:srgbClr val="000000"/>
                </a:solidFill>
                <a:latin typeface="+mj-lt"/>
                <a:ea typeface="Arial" panose="020B0604020202020204" pitchFamily="34" charset="0"/>
              </a:rPr>
              <a:t>Vị</a:t>
            </a:r>
            <a:r>
              <a:rPr lang="en-US" sz="3200" b="1" dirty="0" smtClean="0">
                <a:solidFill>
                  <a:srgbClr val="000000"/>
                </a:solidFill>
                <a:latin typeface="+mj-lt"/>
                <a:ea typeface="Arial" panose="020B0604020202020204" pitchFamily="34" charset="0"/>
              </a:rPr>
              <a:t> </a:t>
            </a:r>
            <a:r>
              <a:rPr lang="en-US" sz="3200" b="1" dirty="0" err="1" smtClean="0">
                <a:solidFill>
                  <a:srgbClr val="000000"/>
                </a:solidFill>
                <a:latin typeface="+mj-lt"/>
                <a:ea typeface="Arial" panose="020B0604020202020204" pitchFamily="34" charset="0"/>
              </a:rPr>
              <a:t>trí</a:t>
            </a:r>
            <a:r>
              <a:rPr lang="en-US" sz="3200" b="1" dirty="0" smtClean="0">
                <a:solidFill>
                  <a:srgbClr val="000000"/>
                </a:solidFill>
                <a:latin typeface="+mj-lt"/>
                <a:ea typeface="Arial" panose="020B0604020202020204" pitchFamily="34" charset="0"/>
              </a:rPr>
              <a:t>: </a:t>
            </a:r>
            <a:r>
              <a:rPr lang="vi-VN" sz="3200" b="1" dirty="0" smtClean="0">
                <a:solidFill>
                  <a:srgbClr val="000000"/>
                </a:solidFill>
                <a:latin typeface="+mj-lt"/>
                <a:ea typeface="Arial" panose="020B0604020202020204" pitchFamily="34" charset="0"/>
              </a:rPr>
              <a:t> </a:t>
            </a:r>
            <a:r>
              <a:rPr lang="vi-VN" sz="3200" dirty="0" smtClean="0">
                <a:solidFill>
                  <a:srgbClr val="000000"/>
                </a:solidFill>
                <a:latin typeface="+mj-lt"/>
                <a:ea typeface="Arial" panose="020B0604020202020204" pitchFamily="34" charset="0"/>
              </a:rPr>
              <a:t>Đông </a:t>
            </a:r>
            <a:r>
              <a:rPr lang="vi-VN" sz="3200" dirty="0">
                <a:solidFill>
                  <a:srgbClr val="000000"/>
                </a:solidFill>
                <a:latin typeface="+mj-lt"/>
                <a:ea typeface="Arial" panose="020B0604020202020204" pitchFamily="34" charset="0"/>
              </a:rPr>
              <a:t>Nam Á nằm </a:t>
            </a:r>
            <a:r>
              <a:rPr lang="en-US" sz="32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trên</a:t>
            </a:r>
            <a:r>
              <a:rPr lang="en-US" sz="32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con </a:t>
            </a:r>
            <a:r>
              <a:rPr lang="en-US" sz="32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đường</a:t>
            </a:r>
            <a:r>
              <a:rPr lang="en-US" sz="32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hàng</a:t>
            </a:r>
            <a:r>
              <a:rPr lang="en-US" sz="32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hải</a:t>
            </a:r>
            <a:r>
              <a:rPr lang="vi-VN" sz="32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nối </a:t>
            </a:r>
            <a:r>
              <a:rPr lang="en-US" sz="32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liền</a:t>
            </a:r>
            <a:r>
              <a:rPr lang="en-US" sz="32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000000"/>
                </a:solidFill>
                <a:latin typeface="+mj-lt"/>
                <a:ea typeface="Arial" panose="020B0604020202020204" pitchFamily="34" charset="0"/>
              </a:rPr>
              <a:t>giữa </a:t>
            </a:r>
            <a:r>
              <a:rPr lang="vi-VN" sz="3200" dirty="0">
                <a:solidFill>
                  <a:srgbClr val="000000"/>
                </a:solidFill>
                <a:latin typeface="+mj-lt"/>
                <a:ea typeface="Arial" panose="020B0604020202020204" pitchFamily="34" charset="0"/>
              </a:rPr>
              <a:t>Ấn Độ Dương với Thái Bình Dương; là cầu nối giữa Trung Quốc, Nhật Bản với Ấn Độ, Tây Á và Địa Trung </a:t>
            </a:r>
            <a:r>
              <a:rPr lang="vi-VN" sz="3200" dirty="0" smtClean="0">
                <a:solidFill>
                  <a:srgbClr val="000000"/>
                </a:solidFill>
                <a:latin typeface="+mj-lt"/>
                <a:ea typeface="Arial" panose="020B0604020202020204" pitchFamily="34" charset="0"/>
              </a:rPr>
              <a:t>Hải.</a:t>
            </a:r>
            <a:endParaRPr lang="en-US" sz="3200" dirty="0">
              <a:solidFill>
                <a:srgbClr val="000000"/>
              </a:solidFill>
              <a:latin typeface="+mj-lt"/>
              <a:ea typeface="Arial" panose="020B0604020202020204" pitchFamily="34" charset="0"/>
            </a:endParaRPr>
          </a:p>
          <a:p>
            <a:pPr algn="just">
              <a:lnSpc>
                <a:spcPct val="130000"/>
              </a:lnSpc>
              <a:spcAft>
                <a:spcPts val="0"/>
              </a:spcAft>
            </a:pPr>
            <a:r>
              <a:rPr lang="en-US" sz="32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Khí</a:t>
            </a:r>
            <a:r>
              <a:rPr lang="en-US" sz="32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hậu</a:t>
            </a:r>
            <a:r>
              <a:rPr lang="en-US" sz="32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nhiệt</a:t>
            </a:r>
            <a:r>
              <a:rPr lang="en-US" sz="32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đới</a:t>
            </a:r>
            <a:r>
              <a:rPr lang="en-US" sz="32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gió</a:t>
            </a:r>
            <a:r>
              <a:rPr lang="en-US" sz="32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mùa</a:t>
            </a:r>
            <a:r>
              <a:rPr lang="en-US" sz="32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lượng</a:t>
            </a:r>
            <a:r>
              <a:rPr lang="en-US" sz="32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mưa</a:t>
            </a:r>
            <a:r>
              <a:rPr lang="en-US" sz="32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lớn</a:t>
            </a:r>
            <a:r>
              <a:rPr lang="en-US" sz="32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thuận</a:t>
            </a:r>
            <a:r>
              <a:rPr lang="en-US" sz="32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lợi</a:t>
            </a:r>
            <a:r>
              <a:rPr lang="en-US" sz="32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trồng</a:t>
            </a:r>
            <a:r>
              <a:rPr lang="en-US" sz="32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cây</a:t>
            </a:r>
            <a:r>
              <a:rPr lang="en-US" sz="32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lúa</a:t>
            </a:r>
            <a:r>
              <a:rPr lang="en-US" sz="32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nước</a:t>
            </a:r>
            <a:r>
              <a:rPr lang="en-US" sz="32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p>
          <a:p>
            <a:pPr indent="292100" algn="just">
              <a:lnSpc>
                <a:spcPct val="130000"/>
              </a:lnSpc>
              <a:spcAft>
                <a:spcPts val="0"/>
              </a:spcAft>
            </a:pPr>
            <a:endParaRPr lang="vi-VN" sz="2800" dirty="0">
              <a:latin typeface="+mj-lt"/>
              <a:ea typeface="Times New Roman" panose="02020603050405020304" pitchFamily="18" charset="0"/>
            </a:endParaRPr>
          </a:p>
        </p:txBody>
      </p:sp>
      <p:sp>
        <p:nvSpPr>
          <p:cNvPr id="5" name="TextBox 4"/>
          <p:cNvSpPr txBox="1"/>
          <p:nvPr/>
        </p:nvSpPr>
        <p:spPr>
          <a:xfrm>
            <a:off x="1108363" y="716803"/>
            <a:ext cx="8063345" cy="584775"/>
          </a:xfrm>
          <a:prstGeom prst="rect">
            <a:avLst/>
          </a:prstGeom>
          <a:noFill/>
        </p:spPr>
        <p:txBody>
          <a:bodyPr wrap="square" rtlCol="0">
            <a:spAutoFit/>
          </a:bodyPr>
          <a:lstStyle/>
          <a:p>
            <a:r>
              <a:rPr lang="vi-VN" sz="3200" b="1" dirty="0">
                <a:solidFill>
                  <a:srgbClr val="002060"/>
                </a:solidFill>
              </a:rPr>
              <a:t>1. “Cái nôi” của nền văn minh lúa nước</a:t>
            </a:r>
            <a:endParaRPr lang="vi-VN" sz="3200" dirty="0">
              <a:solidFill>
                <a:srgbClr val="002060"/>
              </a:solidFill>
            </a:endParaRPr>
          </a:p>
        </p:txBody>
      </p:sp>
    </p:spTree>
    <p:extLst>
      <p:ext uri="{BB962C8B-B14F-4D97-AF65-F5344CB8AC3E}">
        <p14:creationId xmlns:p14="http://schemas.microsoft.com/office/powerpoint/2010/main" val="380914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1890" y="976080"/>
            <a:ext cx="10358926" cy="584775"/>
          </a:xfrm>
          <a:prstGeom prst="rect">
            <a:avLst/>
          </a:prstGeom>
        </p:spPr>
        <p:txBody>
          <a:bodyPr wrap="none">
            <a:spAutoFit/>
          </a:bodyPr>
          <a:lstStyle/>
          <a:p>
            <a:r>
              <a:rPr lang="vi-VN" sz="32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2. Quá trình hình thành các quốc gia sơ kì ở Đông Nam Á </a:t>
            </a:r>
            <a:endParaRPr lang="vi-VN" sz="32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675" t="45707" r="6519" b="47118"/>
          <a:stretch/>
        </p:blipFill>
        <p:spPr bwMode="auto">
          <a:xfrm>
            <a:off x="788275" y="2375338"/>
            <a:ext cx="10468303" cy="1643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40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893" t="40880" r="7177" b="8782"/>
          <a:stretch/>
        </p:blipFill>
        <p:spPr bwMode="auto">
          <a:xfrm>
            <a:off x="2396359" y="266209"/>
            <a:ext cx="7556937" cy="6360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040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1185</TotalTime>
  <Words>2115</Words>
  <Application>Microsoft Office PowerPoint</Application>
  <PresentationFormat>Widescreen</PresentationFormat>
  <Paragraphs>149</Paragraphs>
  <Slides>30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Comic Sans MS</vt:lpstr>
      <vt:lpstr>Roboto</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Acer</cp:lastModifiedBy>
  <cp:revision>85</cp:revision>
  <dcterms:created xsi:type="dcterms:W3CDTF">2021-07-16T02:46:11Z</dcterms:created>
  <dcterms:modified xsi:type="dcterms:W3CDTF">2023-12-11T23:18:10Z</dcterms:modified>
</cp:coreProperties>
</file>