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335" r:id="rId2"/>
    <p:sldId id="285" r:id="rId3"/>
    <p:sldId id="318" r:id="rId4"/>
    <p:sldId id="270" r:id="rId5"/>
    <p:sldId id="273" r:id="rId6"/>
    <p:sldId id="278" r:id="rId7"/>
    <p:sldId id="279" r:id="rId8"/>
    <p:sldId id="280" r:id="rId9"/>
    <p:sldId id="281" r:id="rId10"/>
    <p:sldId id="283" r:id="rId11"/>
    <p:sldId id="357" r:id="rId12"/>
    <p:sldId id="334" r:id="rId13"/>
    <p:sldId id="291" r:id="rId14"/>
    <p:sldId id="405" r:id="rId15"/>
    <p:sldId id="259" r:id="rId16"/>
    <p:sldId id="260" r:id="rId17"/>
    <p:sldId id="261" r:id="rId18"/>
    <p:sldId id="262" r:id="rId19"/>
    <p:sldId id="263" r:id="rId20"/>
    <p:sldId id="264" r:id="rId21"/>
    <p:sldId id="265" r:id="rId22"/>
    <p:sldId id="392" r:id="rId23"/>
    <p:sldId id="393" r:id="rId24"/>
    <p:sldId id="394" r:id="rId25"/>
    <p:sldId id="396" r:id="rId26"/>
    <p:sldId id="407" r:id="rId27"/>
    <p:sldId id="397" r:id="rId28"/>
    <p:sldId id="317" r:id="rId29"/>
    <p:sldId id="399" r:id="rId30"/>
    <p:sldId id="398" r:id="rId31"/>
    <p:sldId id="400" r:id="rId32"/>
    <p:sldId id="401" r:id="rId33"/>
    <p:sldId id="402" r:id="rId34"/>
    <p:sldId id="403" r:id="rId35"/>
    <p:sldId id="302" r:id="rId36"/>
    <p:sldId id="303" r:id="rId37"/>
    <p:sldId id="304" r:id="rId38"/>
    <p:sldId id="316" r:id="rId39"/>
    <p:sldId id="306" r:id="rId40"/>
    <p:sldId id="307" r:id="rId41"/>
    <p:sldId id="390" r:id="rId42"/>
    <p:sldId id="404" r:id="rId43"/>
    <p:sldId id="29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00FF"/>
    <a:srgbClr val="FF0000"/>
    <a:srgbClr val="006600"/>
    <a:srgbClr val="0000CC"/>
    <a:srgbClr val="9C0C24"/>
    <a:srgbClr val="A8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98" autoAdjust="0"/>
    <p:restoredTop sz="98566" autoAdjust="0"/>
  </p:normalViewPr>
  <p:slideViewPr>
    <p:cSldViewPr snapToGrid="0">
      <p:cViewPr varScale="1">
        <p:scale>
          <a:sx n="72" d="100"/>
          <a:sy n="72" d="100"/>
        </p:scale>
        <p:origin x="62" y="3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BCDB4-68F1-4CF5-B86E-7ECC8F61CF4F}" type="datetimeFigureOut">
              <a:rPr lang="en-US" smtClean="0"/>
              <a:pPr/>
              <a:t>8/12/2024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9BF97-CCE8-4556-AECF-D3B0ACA3D1B9}" type="slidenum">
              <a:rPr lang="en-US" smtClean="0"/>
              <a:pPr/>
              <a:t>‹#›</a:t>
            </a:fld>
            <a:endParaRPr lang="en-US"/>
          </a:p>
        </p:txBody>
      </p:sp>
    </p:spTree>
    <p:extLst>
      <p:ext uri="{BB962C8B-B14F-4D97-AF65-F5344CB8AC3E}">
        <p14:creationId xmlns:p14="http://schemas.microsoft.com/office/powerpoint/2010/main" val="2409274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03423-AC26-81A6-D911-CC9E4035B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29A722-DED6-E4C0-713C-06AAA68E7C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A308FB-1498-7B9A-946F-62E1B0251D58}"/>
              </a:ext>
            </a:extLst>
          </p:cNvPr>
          <p:cNvSpPr>
            <a:spLocks noGrp="1"/>
          </p:cNvSpPr>
          <p:nvPr>
            <p:ph type="dt" sz="half" idx="10"/>
          </p:nvPr>
        </p:nvSpPr>
        <p:spPr/>
        <p:txBody>
          <a:bodyPr/>
          <a:lstStyle/>
          <a:p>
            <a:fld id="{5C547B41-D574-4D99-8733-CDF2B4333776}" type="datetimeFigureOut">
              <a:rPr lang="en-US" smtClean="0"/>
              <a:pPr/>
              <a:t>8/12/2024</a:t>
            </a:fld>
            <a:endParaRPr lang="en-US"/>
          </a:p>
        </p:txBody>
      </p:sp>
      <p:sp>
        <p:nvSpPr>
          <p:cNvPr id="5" name="Footer Placeholder 4">
            <a:extLst>
              <a:ext uri="{FF2B5EF4-FFF2-40B4-BE49-F238E27FC236}">
                <a16:creationId xmlns:a16="http://schemas.microsoft.com/office/drawing/2014/main" id="{AE3CFA85-9F4C-191C-F201-193CD17CA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AB831E-DA43-063D-18A1-DB90E8D6AD9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29091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6AB99-42D0-CE95-4922-976A7F2DF9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F6EB7F-1B14-FDAC-D9F6-7677633F1B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353-18A1-E62E-F0E7-0D1DB37C746D}"/>
              </a:ext>
            </a:extLst>
          </p:cNvPr>
          <p:cNvSpPr>
            <a:spLocks noGrp="1"/>
          </p:cNvSpPr>
          <p:nvPr>
            <p:ph type="dt" sz="half" idx="10"/>
          </p:nvPr>
        </p:nvSpPr>
        <p:spPr/>
        <p:txBody>
          <a:bodyPr/>
          <a:lstStyle/>
          <a:p>
            <a:fld id="{5C547B41-D574-4D99-8733-CDF2B4333776}" type="datetimeFigureOut">
              <a:rPr lang="en-US" smtClean="0"/>
              <a:pPr/>
              <a:t>8/12/2024</a:t>
            </a:fld>
            <a:endParaRPr lang="en-US"/>
          </a:p>
        </p:txBody>
      </p:sp>
      <p:sp>
        <p:nvSpPr>
          <p:cNvPr id="5" name="Footer Placeholder 4">
            <a:extLst>
              <a:ext uri="{FF2B5EF4-FFF2-40B4-BE49-F238E27FC236}">
                <a16:creationId xmlns:a16="http://schemas.microsoft.com/office/drawing/2014/main" id="{ECCFBAF1-8F12-554D-5626-6E222607E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51114-B29E-9DB5-1161-02C36CE1D3E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242198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4FAE5C-66BA-BDC3-EED8-AB2E7FDBE5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B6C9E6-16C6-6AEE-AEA6-FD466789C7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68DFEF-F563-6ADA-AE7D-EA7B9CBD9BA3}"/>
              </a:ext>
            </a:extLst>
          </p:cNvPr>
          <p:cNvSpPr>
            <a:spLocks noGrp="1"/>
          </p:cNvSpPr>
          <p:nvPr>
            <p:ph type="dt" sz="half" idx="10"/>
          </p:nvPr>
        </p:nvSpPr>
        <p:spPr/>
        <p:txBody>
          <a:bodyPr/>
          <a:lstStyle/>
          <a:p>
            <a:fld id="{5C547B41-D574-4D99-8733-CDF2B4333776}" type="datetimeFigureOut">
              <a:rPr lang="en-US" smtClean="0"/>
              <a:pPr/>
              <a:t>8/12/2024</a:t>
            </a:fld>
            <a:endParaRPr lang="en-US"/>
          </a:p>
        </p:txBody>
      </p:sp>
      <p:sp>
        <p:nvSpPr>
          <p:cNvPr id="5" name="Footer Placeholder 4">
            <a:extLst>
              <a:ext uri="{FF2B5EF4-FFF2-40B4-BE49-F238E27FC236}">
                <a16:creationId xmlns:a16="http://schemas.microsoft.com/office/drawing/2014/main" id="{A1B8784B-C865-9894-5752-1B48F7CB7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68AD1F-F136-ABB3-FCE9-BBCDA401D4D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073369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0003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6424F-6FF3-581E-D9F7-CC3699FF3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0A5D7-9373-D28C-F89A-7376169690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FF51C-A686-C9EF-6705-2D21B90A814C}"/>
              </a:ext>
            </a:extLst>
          </p:cNvPr>
          <p:cNvSpPr>
            <a:spLocks noGrp="1"/>
          </p:cNvSpPr>
          <p:nvPr>
            <p:ph type="dt" sz="half" idx="10"/>
          </p:nvPr>
        </p:nvSpPr>
        <p:spPr/>
        <p:txBody>
          <a:bodyPr/>
          <a:lstStyle/>
          <a:p>
            <a:fld id="{5C547B41-D574-4D99-8733-CDF2B4333776}" type="datetimeFigureOut">
              <a:rPr lang="en-US" smtClean="0"/>
              <a:pPr/>
              <a:t>8/12/2024</a:t>
            </a:fld>
            <a:endParaRPr lang="en-US"/>
          </a:p>
        </p:txBody>
      </p:sp>
      <p:sp>
        <p:nvSpPr>
          <p:cNvPr id="5" name="Footer Placeholder 4">
            <a:extLst>
              <a:ext uri="{FF2B5EF4-FFF2-40B4-BE49-F238E27FC236}">
                <a16:creationId xmlns:a16="http://schemas.microsoft.com/office/drawing/2014/main" id="{D40D90C3-869F-C288-4F55-A252885B3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3D1F9-89D8-9F64-B07C-D123DEE88145}"/>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026962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D1C4D-97AE-9836-D351-8BB2475332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DF857A-248B-AA0A-6ECD-ED130A5EC1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A1E298-89A3-8D15-25E9-03DFDEE533DC}"/>
              </a:ext>
            </a:extLst>
          </p:cNvPr>
          <p:cNvSpPr>
            <a:spLocks noGrp="1"/>
          </p:cNvSpPr>
          <p:nvPr>
            <p:ph type="dt" sz="half" idx="10"/>
          </p:nvPr>
        </p:nvSpPr>
        <p:spPr/>
        <p:txBody>
          <a:bodyPr/>
          <a:lstStyle/>
          <a:p>
            <a:fld id="{5C547B41-D574-4D99-8733-CDF2B4333776}" type="datetimeFigureOut">
              <a:rPr lang="en-US" smtClean="0"/>
              <a:pPr/>
              <a:t>8/12/2024</a:t>
            </a:fld>
            <a:endParaRPr lang="en-US"/>
          </a:p>
        </p:txBody>
      </p:sp>
      <p:sp>
        <p:nvSpPr>
          <p:cNvPr id="5" name="Footer Placeholder 4">
            <a:extLst>
              <a:ext uri="{FF2B5EF4-FFF2-40B4-BE49-F238E27FC236}">
                <a16:creationId xmlns:a16="http://schemas.microsoft.com/office/drawing/2014/main" id="{0BDA0F6F-0B75-E846-009B-1690213FC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8A3CF-BCE3-2EA9-2FDD-D98673788DB2}"/>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929511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DFA6C-AB45-DD85-3521-91DF4480D1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93F6DC-66D1-6A8D-28C7-C530456E1E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A55E59-565D-A0D6-B7A4-34CCB370ED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06D9F4-C35F-E5D4-C980-AF9C8B965E7C}"/>
              </a:ext>
            </a:extLst>
          </p:cNvPr>
          <p:cNvSpPr>
            <a:spLocks noGrp="1"/>
          </p:cNvSpPr>
          <p:nvPr>
            <p:ph type="dt" sz="half" idx="10"/>
          </p:nvPr>
        </p:nvSpPr>
        <p:spPr/>
        <p:txBody>
          <a:bodyPr/>
          <a:lstStyle/>
          <a:p>
            <a:fld id="{5C547B41-D574-4D99-8733-CDF2B4333776}" type="datetimeFigureOut">
              <a:rPr lang="en-US" smtClean="0"/>
              <a:pPr/>
              <a:t>8/12/2024</a:t>
            </a:fld>
            <a:endParaRPr lang="en-US"/>
          </a:p>
        </p:txBody>
      </p:sp>
      <p:sp>
        <p:nvSpPr>
          <p:cNvPr id="6" name="Footer Placeholder 5">
            <a:extLst>
              <a:ext uri="{FF2B5EF4-FFF2-40B4-BE49-F238E27FC236}">
                <a16:creationId xmlns:a16="http://schemas.microsoft.com/office/drawing/2014/main" id="{212C7EAD-7C89-6EC3-C7A8-B66DDE2B4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29EFD7-C7BF-5164-3CF1-8FB389B52F2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88102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78A87-FB49-3DEE-3661-0A34760C73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0BB807-E386-B2CB-7253-C78C9FA983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D7D980-B07A-E27C-2A45-68A39F972A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49F2E8-928C-854C-F944-59D364FCF4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264C32-CCC0-5C55-C11E-C5BFD0D835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7046D3-876D-4C5B-45C3-7A78EAF1461A}"/>
              </a:ext>
            </a:extLst>
          </p:cNvPr>
          <p:cNvSpPr>
            <a:spLocks noGrp="1"/>
          </p:cNvSpPr>
          <p:nvPr>
            <p:ph type="dt" sz="half" idx="10"/>
          </p:nvPr>
        </p:nvSpPr>
        <p:spPr/>
        <p:txBody>
          <a:bodyPr/>
          <a:lstStyle/>
          <a:p>
            <a:fld id="{5C547B41-D574-4D99-8733-CDF2B4333776}" type="datetimeFigureOut">
              <a:rPr lang="en-US" smtClean="0"/>
              <a:pPr/>
              <a:t>8/12/2024</a:t>
            </a:fld>
            <a:endParaRPr lang="en-US"/>
          </a:p>
        </p:txBody>
      </p:sp>
      <p:sp>
        <p:nvSpPr>
          <p:cNvPr id="8" name="Footer Placeholder 7">
            <a:extLst>
              <a:ext uri="{FF2B5EF4-FFF2-40B4-BE49-F238E27FC236}">
                <a16:creationId xmlns:a16="http://schemas.microsoft.com/office/drawing/2014/main" id="{508E8B65-41C0-F8DC-75B1-B3B3144050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F5E86F-4264-6A88-EF6C-EF2EE1D61724}"/>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2304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6D308-D658-43EC-8619-1829004A63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7C2031-2CC5-7BA1-98FD-2403904DC528}"/>
              </a:ext>
            </a:extLst>
          </p:cNvPr>
          <p:cNvSpPr>
            <a:spLocks noGrp="1"/>
          </p:cNvSpPr>
          <p:nvPr>
            <p:ph type="dt" sz="half" idx="10"/>
          </p:nvPr>
        </p:nvSpPr>
        <p:spPr/>
        <p:txBody>
          <a:bodyPr/>
          <a:lstStyle/>
          <a:p>
            <a:fld id="{5C547B41-D574-4D99-8733-CDF2B4333776}" type="datetimeFigureOut">
              <a:rPr lang="en-US" smtClean="0"/>
              <a:pPr/>
              <a:t>8/12/2024</a:t>
            </a:fld>
            <a:endParaRPr lang="en-US"/>
          </a:p>
        </p:txBody>
      </p:sp>
      <p:sp>
        <p:nvSpPr>
          <p:cNvPr id="4" name="Footer Placeholder 3">
            <a:extLst>
              <a:ext uri="{FF2B5EF4-FFF2-40B4-BE49-F238E27FC236}">
                <a16:creationId xmlns:a16="http://schemas.microsoft.com/office/drawing/2014/main" id="{179A14F2-E749-902A-31C6-F874B212B9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D2D4EB-9FBC-B70F-8618-4A37A97BF3B7}"/>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37406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F85CE8-8581-2F50-4DAF-FC03F1FDF7FE}"/>
              </a:ext>
            </a:extLst>
          </p:cNvPr>
          <p:cNvSpPr>
            <a:spLocks noGrp="1"/>
          </p:cNvSpPr>
          <p:nvPr>
            <p:ph type="dt" sz="half" idx="10"/>
          </p:nvPr>
        </p:nvSpPr>
        <p:spPr/>
        <p:txBody>
          <a:bodyPr/>
          <a:lstStyle/>
          <a:p>
            <a:fld id="{5C547B41-D574-4D99-8733-CDF2B4333776}" type="datetimeFigureOut">
              <a:rPr lang="en-US" smtClean="0"/>
              <a:pPr/>
              <a:t>8/12/2024</a:t>
            </a:fld>
            <a:endParaRPr lang="en-US"/>
          </a:p>
        </p:txBody>
      </p:sp>
      <p:sp>
        <p:nvSpPr>
          <p:cNvPr id="3" name="Footer Placeholder 2">
            <a:extLst>
              <a:ext uri="{FF2B5EF4-FFF2-40B4-BE49-F238E27FC236}">
                <a16:creationId xmlns:a16="http://schemas.microsoft.com/office/drawing/2014/main" id="{667E7FA6-B5DF-8560-6067-2C59387AA6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7ED599-BE0F-70D7-28EE-1D8ED4885CF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864436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2498-553D-A2DB-F771-00B5A2B995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321FBF-EDCB-43AA-0632-84400D0C6E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1847BC-9E53-30FA-0FD6-6BE424C74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2C796-6882-D4E3-AA7F-532004367F89}"/>
              </a:ext>
            </a:extLst>
          </p:cNvPr>
          <p:cNvSpPr>
            <a:spLocks noGrp="1"/>
          </p:cNvSpPr>
          <p:nvPr>
            <p:ph type="dt" sz="half" idx="10"/>
          </p:nvPr>
        </p:nvSpPr>
        <p:spPr/>
        <p:txBody>
          <a:bodyPr/>
          <a:lstStyle/>
          <a:p>
            <a:fld id="{5C547B41-D574-4D99-8733-CDF2B4333776}" type="datetimeFigureOut">
              <a:rPr lang="en-US" smtClean="0"/>
              <a:pPr/>
              <a:t>8/12/2024</a:t>
            </a:fld>
            <a:endParaRPr lang="en-US"/>
          </a:p>
        </p:txBody>
      </p:sp>
      <p:sp>
        <p:nvSpPr>
          <p:cNvPr id="6" name="Footer Placeholder 5">
            <a:extLst>
              <a:ext uri="{FF2B5EF4-FFF2-40B4-BE49-F238E27FC236}">
                <a16:creationId xmlns:a16="http://schemas.microsoft.com/office/drawing/2014/main" id="{85B08152-6956-F4C5-3A69-7CC7C7E2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DD2FE6-4227-FD82-4937-8D59EA69BE1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600234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C873F-E510-719F-98AC-3E70D87AE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C9E2E2-2AE6-3EBD-A9E4-7ED224ABC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D2EBDC-61E3-44F2-ABB4-2EB1749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F2E887-1386-15D9-5ECB-2E2384DFF0F1}"/>
              </a:ext>
            </a:extLst>
          </p:cNvPr>
          <p:cNvSpPr>
            <a:spLocks noGrp="1"/>
          </p:cNvSpPr>
          <p:nvPr>
            <p:ph type="dt" sz="half" idx="10"/>
          </p:nvPr>
        </p:nvSpPr>
        <p:spPr/>
        <p:txBody>
          <a:bodyPr/>
          <a:lstStyle/>
          <a:p>
            <a:fld id="{5C547B41-D574-4D99-8733-CDF2B4333776}" type="datetimeFigureOut">
              <a:rPr lang="en-US" smtClean="0"/>
              <a:pPr/>
              <a:t>8/12/2024</a:t>
            </a:fld>
            <a:endParaRPr lang="en-US"/>
          </a:p>
        </p:txBody>
      </p:sp>
      <p:sp>
        <p:nvSpPr>
          <p:cNvPr id="6" name="Footer Placeholder 5">
            <a:extLst>
              <a:ext uri="{FF2B5EF4-FFF2-40B4-BE49-F238E27FC236}">
                <a16:creationId xmlns:a16="http://schemas.microsoft.com/office/drawing/2014/main" id="{F8D42CEC-AEEF-DFC4-E282-D593A0296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F40693-F29B-CF3B-65FE-11FC48F97020}"/>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000316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A1EDD5-0880-E869-4D10-C85553C03F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80795F-1B41-82CD-C290-311DBA831F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86E56-0772-62DB-E800-762907124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547B41-D574-4D99-8733-CDF2B4333776}" type="datetimeFigureOut">
              <a:rPr lang="en-US" smtClean="0"/>
              <a:pPr/>
              <a:t>8/12/2024</a:t>
            </a:fld>
            <a:endParaRPr lang="en-US"/>
          </a:p>
        </p:txBody>
      </p:sp>
      <p:sp>
        <p:nvSpPr>
          <p:cNvPr id="5" name="Footer Placeholder 4">
            <a:extLst>
              <a:ext uri="{FF2B5EF4-FFF2-40B4-BE49-F238E27FC236}">
                <a16:creationId xmlns:a16="http://schemas.microsoft.com/office/drawing/2014/main" id="{7BB15C0E-FBAF-B2D2-251A-970E2D4CC2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E648B1-B142-9FCA-13B3-C5042150F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5BB2F-C9CB-4F18-9077-FBA6E68299B4}" type="slidenum">
              <a:rPr lang="en-US" smtClean="0"/>
              <a:pPr/>
              <a:t>‹#›</a:t>
            </a:fld>
            <a:endParaRPr lang="en-US"/>
          </a:p>
        </p:txBody>
      </p:sp>
    </p:spTree>
    <p:extLst>
      <p:ext uri="{BB962C8B-B14F-4D97-AF65-F5344CB8AC3E}">
        <p14:creationId xmlns:p14="http://schemas.microsoft.com/office/powerpoint/2010/main" val="1710290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slide" Target="slide4.xml"/><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6.gif"/><Relationship Id="rId1" Type="http://schemas.openxmlformats.org/officeDocument/2006/relationships/slideLayout" Target="../slideLayouts/slideLayout7.xml"/><Relationship Id="rId5" Type="http://schemas.openxmlformats.org/officeDocument/2006/relationships/image" Target="../media/image20.gif"/><Relationship Id="rId4" Type="http://schemas.openxmlformats.org/officeDocument/2006/relationships/image" Target="../media/image47.wmf"/></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GIF"/><Relationship Id="rId13" Type="http://schemas.openxmlformats.org/officeDocument/2006/relationships/image" Target="../media/image8.png"/><Relationship Id="rId1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slide" Target="slide10.xml"/><Relationship Id="rId12" Type="http://schemas.openxmlformats.org/officeDocument/2006/relationships/image" Target="../media/image7.png"/><Relationship Id="rId17" Type="http://schemas.openxmlformats.org/officeDocument/2006/relationships/slide" Target="slide9.xml"/><Relationship Id="rId2" Type="http://schemas.microsoft.com/office/2007/relationships/media" Target="../media/media1.mp3"/><Relationship Id="rId16" Type="http://schemas.openxmlformats.org/officeDocument/2006/relationships/slide" Target="slide8.xml"/><Relationship Id="rId20" Type="http://schemas.openxmlformats.org/officeDocument/2006/relationships/image" Target="../media/image12.png"/><Relationship Id="rId1" Type="http://schemas.openxmlformats.org/officeDocument/2006/relationships/audio" Target="NULL" TargetMode="External"/><Relationship Id="rId6" Type="http://schemas.openxmlformats.org/officeDocument/2006/relationships/slide" Target="slide7.xml"/><Relationship Id="rId11" Type="http://schemas.openxmlformats.org/officeDocument/2006/relationships/image" Target="../media/image6.png"/><Relationship Id="rId5" Type="http://schemas.openxmlformats.org/officeDocument/2006/relationships/image" Target="../media/image2.png"/><Relationship Id="rId15" Type="http://schemas.openxmlformats.org/officeDocument/2006/relationships/slide" Target="slide6.xml"/><Relationship Id="rId10" Type="http://schemas.openxmlformats.org/officeDocument/2006/relationships/image" Target="../media/image5.GIF"/><Relationship Id="rId19" Type="http://schemas.openxmlformats.org/officeDocument/2006/relationships/image" Target="../media/image11.jpeg"/><Relationship Id="rId4" Type="http://schemas.openxmlformats.org/officeDocument/2006/relationships/slide" Target="slide5.xml"/><Relationship Id="rId9" Type="http://schemas.openxmlformats.org/officeDocument/2006/relationships/image" Target="../media/image4.GIF"/><Relationship Id="rId1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slide" Target="slide4.xml"/><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6.GIF"/></Relationships>
</file>

<file path=ppt/slides/_rels/slide6.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slide" Target="slide4.xm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slide" Target="slide4.xm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slide" Target="slide4.xm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slide" Target="slide4.xml"/><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34868"/>
            <a:ext cx="12192000" cy="769441"/>
          </a:xfrm>
          <a:prstGeom prst="rect">
            <a:avLst/>
          </a:prstGeom>
          <a:noFill/>
        </p:spPr>
        <p:txBody>
          <a:bodyPr wrap="square" rtlCol="0">
            <a:spAutoFit/>
          </a:bodyPr>
          <a:lstStyle/>
          <a:p>
            <a:pPr algn="ctr"/>
            <a:r>
              <a:rPr lang="en-US" sz="4400" b="1" dirty="0" err="1">
                <a:solidFill>
                  <a:srgbClr val="0000FF"/>
                </a:solidFill>
                <a:latin typeface="Times New Roman" pitchFamily="18" charset="0"/>
                <a:cs typeface="Times New Roman" pitchFamily="18" charset="0"/>
              </a:rPr>
              <a:t>PHẦN</a:t>
            </a:r>
            <a:r>
              <a:rPr lang="en-US" sz="4400" b="1" dirty="0">
                <a:solidFill>
                  <a:srgbClr val="0000FF"/>
                </a:solidFill>
                <a:latin typeface="Times New Roman" pitchFamily="18" charset="0"/>
                <a:cs typeface="Times New Roman" pitchFamily="18" charset="0"/>
              </a:rPr>
              <a:t> 2: </a:t>
            </a:r>
            <a:r>
              <a:rPr lang="en-US" sz="4400" b="1" dirty="0" err="1">
                <a:solidFill>
                  <a:srgbClr val="0000FF"/>
                </a:solidFill>
                <a:latin typeface="Times New Roman" pitchFamily="18" charset="0"/>
                <a:cs typeface="Times New Roman" pitchFamily="18" charset="0"/>
              </a:rPr>
              <a:t>CHẤT</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VÀ</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SỰ</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BIẾN</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ĐỔI</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CỦA</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CHẤT</a:t>
            </a:r>
            <a:endParaRPr lang="en-US" sz="4800" b="1" dirty="0">
              <a:solidFill>
                <a:srgbClr val="0000FF"/>
              </a:solidFill>
              <a:latin typeface="Times New Roman" pitchFamily="18" charset="0"/>
              <a:cs typeface="Times New Roman" pitchFamily="18" charset="0"/>
            </a:endParaRPr>
          </a:p>
        </p:txBody>
      </p:sp>
      <p:sp>
        <p:nvSpPr>
          <p:cNvPr id="3" name="TextBox 2"/>
          <p:cNvSpPr txBox="1"/>
          <p:nvPr/>
        </p:nvSpPr>
        <p:spPr>
          <a:xfrm>
            <a:off x="0" y="3029095"/>
            <a:ext cx="12192000" cy="707886"/>
          </a:xfrm>
          <a:prstGeom prst="rect">
            <a:avLst/>
          </a:prstGeom>
          <a:noFill/>
        </p:spPr>
        <p:txBody>
          <a:bodyPr wrap="square" rtlCol="0">
            <a:spAutoFit/>
          </a:bodyPr>
          <a:lstStyle/>
          <a:p>
            <a:pPr algn="ctr"/>
            <a:r>
              <a:rPr lang="en-US" sz="4000" b="1" dirty="0" err="1">
                <a:solidFill>
                  <a:srgbClr val="0000FF"/>
                </a:solidFill>
                <a:latin typeface="Times New Roman" pitchFamily="18" charset="0"/>
                <a:cs typeface="Times New Roman" pitchFamily="18" charset="0"/>
              </a:rPr>
              <a:t>CHỦ</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ĐỀ</a:t>
            </a:r>
            <a:r>
              <a:rPr lang="en-US" sz="4000" b="1" dirty="0">
                <a:solidFill>
                  <a:srgbClr val="0000FF"/>
                </a:solidFill>
                <a:latin typeface="Times New Roman" pitchFamily="18" charset="0"/>
                <a:cs typeface="Times New Roman" pitchFamily="18" charset="0"/>
              </a:rPr>
              <a:t> 6: KIM </a:t>
            </a:r>
            <a:r>
              <a:rPr lang="en-US" sz="4000" b="1" dirty="0" err="1">
                <a:solidFill>
                  <a:srgbClr val="0000FF"/>
                </a:solidFill>
                <a:latin typeface="Times New Roman" pitchFamily="18" charset="0"/>
                <a:cs typeface="Times New Roman" pitchFamily="18" charset="0"/>
              </a:rPr>
              <a:t>LOẠI</a:t>
            </a:r>
            <a:endParaRPr lang="en-US" sz="4400" b="1" dirty="0">
              <a:solidFill>
                <a:srgbClr val="0000FF"/>
              </a:solidFill>
              <a:latin typeface="Times New Roman" pitchFamily="18" charset="0"/>
              <a:cs typeface="Times New Roman" pitchFamily="18" charset="0"/>
            </a:endParaRPr>
          </a:p>
        </p:txBody>
      </p:sp>
      <p:sp>
        <p:nvSpPr>
          <p:cNvPr id="5" name="TextBox 4"/>
          <p:cNvSpPr txBox="1"/>
          <p:nvPr/>
        </p:nvSpPr>
        <p:spPr>
          <a:xfrm>
            <a:off x="0" y="3979782"/>
            <a:ext cx="12192000" cy="1200329"/>
          </a:xfrm>
          <a:prstGeom prst="rect">
            <a:avLst/>
          </a:prstGeom>
          <a:noFill/>
        </p:spPr>
        <p:txBody>
          <a:bodyPr wrap="square" rtlCol="0">
            <a:spAutoFit/>
          </a:bodyPr>
          <a:lstStyle/>
          <a:p>
            <a:pPr algn="ctr"/>
            <a:r>
              <a:rPr lang="en-US" sz="3600" b="1" dirty="0" err="1">
                <a:solidFill>
                  <a:srgbClr val="0000FF"/>
                </a:solidFill>
                <a:latin typeface="Times New Roman" pitchFamily="18" charset="0"/>
                <a:cs typeface="Times New Roman" pitchFamily="18" charset="0"/>
              </a:rPr>
              <a:t>BÀI</a:t>
            </a:r>
            <a:r>
              <a:rPr lang="en-US" sz="3600" b="1" dirty="0">
                <a:solidFill>
                  <a:srgbClr val="0000FF"/>
                </a:solidFill>
                <a:latin typeface="Times New Roman" pitchFamily="18" charset="0"/>
                <a:cs typeface="Times New Roman" pitchFamily="18" charset="0"/>
              </a:rPr>
              <a:t> 18: </a:t>
            </a:r>
            <a:r>
              <a:rPr lang="en-US" sz="3600" b="1" dirty="0" err="1">
                <a:solidFill>
                  <a:srgbClr val="0000FF"/>
                </a:solidFill>
                <a:latin typeface="Times New Roman" pitchFamily="18" charset="0"/>
                <a:cs typeface="Times New Roman" pitchFamily="18" charset="0"/>
              </a:rPr>
              <a:t>SỰ</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KHÁC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NHAU</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CƠ</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BẢN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GIỮA</a:t>
            </a:r>
            <a:r>
              <a:rPr lang="en-US" sz="3600" b="1" dirty="0">
                <a:solidFill>
                  <a:srgbClr val="0000FF"/>
                </a:solidFill>
                <a:latin typeface="Times New Roman" pitchFamily="18" charset="0"/>
                <a:cs typeface="Times New Roman" pitchFamily="18" charset="0"/>
              </a:rPr>
              <a:t> PHI KIM </a:t>
            </a:r>
            <a:r>
              <a:rPr lang="en-US" sz="3600" b="1" dirty="0" err="1">
                <a:solidFill>
                  <a:srgbClr val="0000FF"/>
                </a:solidFill>
                <a:latin typeface="Times New Roman" pitchFamily="18" charset="0"/>
                <a:cs typeface="Times New Roman" pitchFamily="18" charset="0"/>
              </a:rPr>
              <a:t>VÀ</a:t>
            </a:r>
            <a:r>
              <a:rPr lang="en-US" sz="3600" b="1" dirty="0">
                <a:solidFill>
                  <a:srgbClr val="0000FF"/>
                </a:solidFill>
                <a:latin typeface="Times New Roman" pitchFamily="18" charset="0"/>
                <a:cs typeface="Times New Roman" pitchFamily="18" charset="0"/>
              </a:rPr>
              <a:t> KIM </a:t>
            </a:r>
            <a:r>
              <a:rPr lang="en-US" sz="3600" b="1" dirty="0" err="1">
                <a:solidFill>
                  <a:srgbClr val="0000FF"/>
                </a:solidFill>
                <a:latin typeface="Times New Roman" pitchFamily="18" charset="0"/>
                <a:cs typeface="Times New Roman" pitchFamily="18" charset="0"/>
              </a:rPr>
              <a:t>LOẠI</a:t>
            </a:r>
            <a:endParaRPr lang="en-US" sz="40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
                                        </p:tgtEl>
                                        <p:attrNameLst>
                                          <p:attrName>ppt_y</p:attrName>
                                        </p:attrNameLst>
                                      </p:cBhvr>
                                      <p:tavLst>
                                        <p:tav tm="0">
                                          <p:val>
                                            <p:strVal val="#ppt_y"/>
                                          </p:val>
                                        </p:tav>
                                        <p:tav tm="100000">
                                          <p:val>
                                            <p:strVal val="#ppt_y"/>
                                          </p:val>
                                        </p:tav>
                                      </p:tavLst>
                                    </p:anim>
                                    <p:anim calcmode="lin" valueType="num">
                                      <p:cBhvr>
                                        <p:cTn id="18"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anim calcmode="lin" valueType="num">
                                      <p:cBhvr>
                                        <p:cTn id="2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9495" y="-2408945"/>
            <a:ext cx="8431306" cy="48178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72414" y="765353"/>
            <a:ext cx="7645468" cy="1138773"/>
          </a:xfrm>
          <a:prstGeom prst="rect">
            <a:avLst/>
          </a:prstGeom>
          <a:noFill/>
        </p:spPr>
        <p:txBody>
          <a:bodyPr wrap="square" rtlCol="0">
            <a:spAutoFit/>
          </a:bodyPr>
          <a:lstStyle/>
          <a:p>
            <a:pPr algn="ctr"/>
            <a:r>
              <a:rPr lang="en-US" sz="3400" b="1" dirty="0" err="1">
                <a:solidFill>
                  <a:schemeClr val="bg1"/>
                </a:solidFill>
                <a:latin typeface="Times New Roman" panose="02020603050405020304" pitchFamily="18" charset="0"/>
                <a:cs typeface="Times New Roman" panose="02020603050405020304" pitchFamily="18" charset="0"/>
              </a:rPr>
              <a:t>Câu</a:t>
            </a:r>
            <a:r>
              <a:rPr lang="en-US" sz="3400" b="1" dirty="0">
                <a:solidFill>
                  <a:schemeClr val="bg1"/>
                </a:solidFill>
                <a:latin typeface="Times New Roman" panose="02020603050405020304" pitchFamily="18" charset="0"/>
                <a:cs typeface="Times New Roman" panose="02020603050405020304" pitchFamily="18" charset="0"/>
              </a:rPr>
              <a:t> 6: Kim </a:t>
            </a:r>
            <a:r>
              <a:rPr lang="en-US" sz="3400" b="1" dirty="0" err="1">
                <a:solidFill>
                  <a:schemeClr val="bg1"/>
                </a:solidFill>
                <a:latin typeface="Times New Roman" panose="02020603050405020304" pitchFamily="18" charset="0"/>
                <a:cs typeface="Times New Roman" panose="02020603050405020304" pitchFamily="18" charset="0"/>
              </a:rPr>
              <a:t>loại</a:t>
            </a:r>
            <a:r>
              <a:rPr lang="en-US" sz="3400" b="1" dirty="0">
                <a:solidFill>
                  <a:schemeClr val="bg1"/>
                </a:solidFill>
                <a:latin typeface="Times New Roman" panose="02020603050405020304" pitchFamily="18" charset="0"/>
                <a:cs typeface="Times New Roman" panose="02020603050405020304" pitchFamily="18" charset="0"/>
              </a:rPr>
              <a:t> </a:t>
            </a:r>
            <a:r>
              <a:rPr lang="en-US" sz="3400" b="1" dirty="0" err="1">
                <a:solidFill>
                  <a:schemeClr val="bg1"/>
                </a:solidFill>
                <a:latin typeface="Times New Roman" panose="02020603050405020304" pitchFamily="18" charset="0"/>
                <a:cs typeface="Times New Roman" panose="02020603050405020304" pitchFamily="18" charset="0"/>
              </a:rPr>
              <a:t>nào</a:t>
            </a:r>
            <a:r>
              <a:rPr lang="en-US" sz="3400" b="1" dirty="0">
                <a:solidFill>
                  <a:schemeClr val="bg1"/>
                </a:solidFill>
                <a:latin typeface="Times New Roman" panose="02020603050405020304" pitchFamily="18" charset="0"/>
                <a:cs typeface="Times New Roman" panose="02020603050405020304" pitchFamily="18" charset="0"/>
              </a:rPr>
              <a:t> </a:t>
            </a:r>
            <a:r>
              <a:rPr lang="en-US" sz="3400" b="1" dirty="0" err="1">
                <a:solidFill>
                  <a:schemeClr val="bg1"/>
                </a:solidFill>
                <a:latin typeface="Times New Roman" panose="02020603050405020304" pitchFamily="18" charset="0"/>
                <a:cs typeface="Times New Roman" panose="02020603050405020304" pitchFamily="18" charset="0"/>
              </a:rPr>
              <a:t>sau</a:t>
            </a:r>
            <a:r>
              <a:rPr lang="en-US" sz="3400" b="1" dirty="0">
                <a:solidFill>
                  <a:schemeClr val="bg1"/>
                </a:solidFill>
                <a:latin typeface="Times New Roman" panose="02020603050405020304" pitchFamily="18" charset="0"/>
                <a:cs typeface="Times New Roman" panose="02020603050405020304" pitchFamily="18" charset="0"/>
              </a:rPr>
              <a:t> </a:t>
            </a:r>
            <a:r>
              <a:rPr lang="en-US" sz="3400" b="1" dirty="0" err="1">
                <a:solidFill>
                  <a:schemeClr val="bg1"/>
                </a:solidFill>
                <a:latin typeface="Times New Roman" panose="02020603050405020304" pitchFamily="18" charset="0"/>
                <a:cs typeface="Times New Roman" panose="02020603050405020304" pitchFamily="18" charset="0"/>
              </a:rPr>
              <a:t>đây</a:t>
            </a:r>
            <a:r>
              <a:rPr lang="en-US" sz="3400" b="1" dirty="0">
                <a:solidFill>
                  <a:schemeClr val="bg1"/>
                </a:solidFill>
                <a:latin typeface="Times New Roman" panose="02020603050405020304" pitchFamily="18" charset="0"/>
                <a:cs typeface="Times New Roman" panose="02020603050405020304" pitchFamily="18" charset="0"/>
              </a:rPr>
              <a:t> </a:t>
            </a:r>
            <a:r>
              <a:rPr lang="en-US" sz="3400" b="1" dirty="0" err="1">
                <a:solidFill>
                  <a:schemeClr val="bg1"/>
                </a:solidFill>
                <a:latin typeface="Times New Roman" panose="02020603050405020304" pitchFamily="18" charset="0"/>
                <a:cs typeface="Times New Roman" panose="02020603050405020304" pitchFamily="18" charset="0"/>
              </a:rPr>
              <a:t>nhẹ</a:t>
            </a:r>
            <a:r>
              <a:rPr lang="en-US" sz="3400" b="1" dirty="0">
                <a:solidFill>
                  <a:schemeClr val="bg1"/>
                </a:solidFill>
                <a:latin typeface="Times New Roman" panose="02020603050405020304" pitchFamily="18" charset="0"/>
                <a:cs typeface="Times New Roman" panose="02020603050405020304" pitchFamily="18" charset="0"/>
              </a:rPr>
              <a:t> </a:t>
            </a:r>
            <a:r>
              <a:rPr lang="en-US" sz="3400" b="1" dirty="0" err="1">
                <a:solidFill>
                  <a:schemeClr val="bg1"/>
                </a:solidFill>
                <a:latin typeface="Times New Roman" panose="02020603050405020304" pitchFamily="18" charset="0"/>
                <a:cs typeface="Times New Roman" panose="02020603050405020304" pitchFamily="18" charset="0"/>
              </a:rPr>
              <a:t>nhất</a:t>
            </a:r>
            <a:r>
              <a:rPr lang="en-US" sz="3400" b="1" dirty="0">
                <a:solidFill>
                  <a:schemeClr val="bg1"/>
                </a:solidFill>
                <a:latin typeface="Times New Roman" panose="02020603050405020304" pitchFamily="18" charset="0"/>
                <a:cs typeface="Times New Roman" panose="02020603050405020304" pitchFamily="18" charset="0"/>
              </a:rPr>
              <a:t> (</a:t>
            </a:r>
            <a:r>
              <a:rPr lang="en-US" sz="3400" b="1" dirty="0" err="1">
                <a:solidFill>
                  <a:schemeClr val="bg1"/>
                </a:solidFill>
                <a:latin typeface="Times New Roman" panose="02020603050405020304" pitchFamily="18" charset="0"/>
                <a:cs typeface="Times New Roman" panose="02020603050405020304" pitchFamily="18" charset="0"/>
              </a:rPr>
              <a:t>có</a:t>
            </a:r>
            <a:r>
              <a:rPr lang="en-US" sz="3400" b="1" dirty="0">
                <a:solidFill>
                  <a:schemeClr val="bg1"/>
                </a:solidFill>
                <a:latin typeface="Times New Roman" panose="02020603050405020304" pitchFamily="18" charset="0"/>
                <a:cs typeface="Times New Roman" panose="02020603050405020304" pitchFamily="18" charset="0"/>
              </a:rPr>
              <a:t> </a:t>
            </a:r>
            <a:r>
              <a:rPr lang="en-US" sz="3400" b="1" dirty="0" err="1">
                <a:solidFill>
                  <a:schemeClr val="bg1"/>
                </a:solidFill>
                <a:latin typeface="Times New Roman" panose="02020603050405020304" pitchFamily="18" charset="0"/>
                <a:cs typeface="Times New Roman" panose="02020603050405020304" pitchFamily="18" charset="0"/>
              </a:rPr>
              <a:t>khối</a:t>
            </a:r>
            <a:r>
              <a:rPr lang="en-US" sz="3400" b="1" dirty="0">
                <a:solidFill>
                  <a:schemeClr val="bg1"/>
                </a:solidFill>
                <a:latin typeface="Times New Roman" panose="02020603050405020304" pitchFamily="18" charset="0"/>
                <a:cs typeface="Times New Roman" panose="02020603050405020304" pitchFamily="18" charset="0"/>
              </a:rPr>
              <a:t> </a:t>
            </a:r>
            <a:r>
              <a:rPr lang="en-US" sz="3400" b="1" dirty="0" err="1">
                <a:solidFill>
                  <a:schemeClr val="bg1"/>
                </a:solidFill>
                <a:latin typeface="Times New Roman" panose="02020603050405020304" pitchFamily="18" charset="0"/>
                <a:cs typeface="Times New Roman" panose="02020603050405020304" pitchFamily="18" charset="0"/>
              </a:rPr>
              <a:t>lượng</a:t>
            </a:r>
            <a:r>
              <a:rPr lang="en-US" sz="3400" b="1" dirty="0">
                <a:solidFill>
                  <a:schemeClr val="bg1"/>
                </a:solidFill>
                <a:latin typeface="Times New Roman" panose="02020603050405020304" pitchFamily="18" charset="0"/>
                <a:cs typeface="Times New Roman" panose="02020603050405020304" pitchFamily="18" charset="0"/>
              </a:rPr>
              <a:t> </a:t>
            </a:r>
            <a:r>
              <a:rPr lang="en-US" sz="3400" b="1" dirty="0" err="1">
                <a:solidFill>
                  <a:schemeClr val="bg1"/>
                </a:solidFill>
                <a:latin typeface="Times New Roman" panose="02020603050405020304" pitchFamily="18" charset="0"/>
                <a:cs typeface="Times New Roman" panose="02020603050405020304" pitchFamily="18" charset="0"/>
              </a:rPr>
              <a:t>riêng</a:t>
            </a:r>
            <a:r>
              <a:rPr lang="en-US" sz="3400" b="1" dirty="0">
                <a:solidFill>
                  <a:schemeClr val="bg1"/>
                </a:solidFill>
                <a:latin typeface="Times New Roman" panose="02020603050405020304" pitchFamily="18" charset="0"/>
                <a:cs typeface="Times New Roman" panose="02020603050405020304" pitchFamily="18" charset="0"/>
              </a:rPr>
              <a:t> </a:t>
            </a:r>
            <a:r>
              <a:rPr lang="en-US" sz="3400" b="1" dirty="0" err="1">
                <a:solidFill>
                  <a:schemeClr val="bg1"/>
                </a:solidFill>
                <a:latin typeface="Times New Roman" panose="02020603050405020304" pitchFamily="18" charset="0"/>
                <a:cs typeface="Times New Roman" panose="02020603050405020304" pitchFamily="18" charset="0"/>
              </a:rPr>
              <a:t>nhỏ</a:t>
            </a:r>
            <a:r>
              <a:rPr lang="en-US" sz="3400" b="1" dirty="0">
                <a:solidFill>
                  <a:schemeClr val="bg1"/>
                </a:solidFill>
                <a:latin typeface="Times New Roman" panose="02020603050405020304" pitchFamily="18" charset="0"/>
                <a:cs typeface="Times New Roman" panose="02020603050405020304" pitchFamily="18" charset="0"/>
              </a:rPr>
              <a:t> </a:t>
            </a:r>
            <a:r>
              <a:rPr lang="en-US" sz="3400" b="1" dirty="0" err="1">
                <a:solidFill>
                  <a:schemeClr val="bg1"/>
                </a:solidFill>
                <a:latin typeface="Times New Roman" panose="02020603050405020304" pitchFamily="18" charset="0"/>
                <a:cs typeface="Times New Roman" panose="02020603050405020304" pitchFamily="18" charset="0"/>
              </a:rPr>
              <a:t>nhất</a:t>
            </a:r>
            <a:r>
              <a:rPr lang="en-US" sz="3400" b="1" dirty="0">
                <a:solidFill>
                  <a:schemeClr val="bg1"/>
                </a:solidFill>
                <a:latin typeface="Times New Roman" panose="02020603050405020304" pitchFamily="18" charset="0"/>
                <a:cs typeface="Times New Roman" panose="02020603050405020304" pitchFamily="18" charset="0"/>
              </a:rPr>
              <a:t>)?</a:t>
            </a:r>
          </a:p>
        </p:txBody>
      </p:sp>
      <p:pic>
        <p:nvPicPr>
          <p:cNvPr id="6" name="Picture 7" descr="C:\Users\HT\Desktop\Untitled-3.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87460" y="4085256"/>
            <a:ext cx="2631752" cy="301744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1639181" y="2514599"/>
            <a:ext cx="914400" cy="9144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Times New Roman" panose="02020603050405020304" pitchFamily="18" charset="0"/>
                <a:cs typeface="Times New Roman" panose="02020603050405020304" pitchFamily="18" charset="0"/>
              </a:rPr>
              <a:t>A</a:t>
            </a:r>
            <a:endParaRPr lang="vi-VN" sz="40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9" name="Rectangle 8"/>
          <p:cNvSpPr/>
          <p:nvPr/>
        </p:nvSpPr>
        <p:spPr>
          <a:xfrm>
            <a:off x="2897842" y="2541495"/>
            <a:ext cx="4921624" cy="79337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a:latin typeface="Times New Roman" panose="02020603050405020304" pitchFamily="18" charset="0"/>
                <a:cs typeface="Times New Roman" panose="02020603050405020304" pitchFamily="18" charset="0"/>
              </a:rPr>
              <a:t>Lithium</a:t>
            </a:r>
            <a:endParaRPr lang="en-US" sz="4200" b="1" dirty="0">
              <a:latin typeface="Times New Roman" panose="02020603050405020304" pitchFamily="18" charset="0"/>
              <a:cs typeface="Times New Roman" panose="02020603050405020304" pitchFamily="18" charset="0"/>
            </a:endParaRPr>
          </a:p>
        </p:txBody>
      </p:sp>
      <p:sp>
        <p:nvSpPr>
          <p:cNvPr id="10" name="Oval 9"/>
          <p:cNvSpPr/>
          <p:nvPr/>
        </p:nvSpPr>
        <p:spPr>
          <a:xfrm>
            <a:off x="1639181" y="3564964"/>
            <a:ext cx="914400" cy="9144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Times New Roman" panose="02020603050405020304" pitchFamily="18" charset="0"/>
                <a:cs typeface="Times New Roman" panose="02020603050405020304" pitchFamily="18" charset="0"/>
              </a:rPr>
              <a:t>B</a:t>
            </a:r>
            <a:endParaRPr lang="vi-VN" sz="40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2911291" y="3599330"/>
            <a:ext cx="4894727" cy="72614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a:latin typeface="Times New Roman" panose="02020603050405020304" pitchFamily="18" charset="0"/>
                <a:cs typeface="Times New Roman" panose="02020603050405020304" pitchFamily="18" charset="0"/>
              </a:rPr>
              <a:t>Potasium</a:t>
            </a:r>
            <a:endParaRPr lang="en-US" sz="4200" b="1" dirty="0">
              <a:latin typeface="Times New Roman" panose="02020603050405020304" pitchFamily="18" charset="0"/>
              <a:cs typeface="Times New Roman" panose="02020603050405020304" pitchFamily="18" charset="0"/>
            </a:endParaRPr>
          </a:p>
        </p:txBody>
      </p:sp>
      <p:sp>
        <p:nvSpPr>
          <p:cNvPr id="12" name="Oval 11"/>
          <p:cNvSpPr/>
          <p:nvPr/>
        </p:nvSpPr>
        <p:spPr>
          <a:xfrm>
            <a:off x="1639181" y="4615329"/>
            <a:ext cx="914400" cy="9144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Times New Roman" panose="02020603050405020304" pitchFamily="18" charset="0"/>
                <a:cs typeface="Times New Roman" panose="02020603050405020304" pitchFamily="18" charset="0"/>
              </a:rPr>
              <a:t>C</a:t>
            </a:r>
            <a:endParaRPr lang="vi-VN" sz="40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2971800" y="4589931"/>
            <a:ext cx="4773708" cy="80682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a:latin typeface="Times New Roman" panose="02020603050405020304" pitchFamily="18" charset="0"/>
                <a:cs typeface="Times New Roman" panose="02020603050405020304" pitchFamily="18" charset="0"/>
              </a:rPr>
              <a:t>Magnesium</a:t>
            </a:r>
            <a:endParaRPr lang="en-US" sz="4200" b="1" dirty="0">
              <a:latin typeface="Times New Roman" panose="02020603050405020304" pitchFamily="18" charset="0"/>
              <a:cs typeface="Times New Roman" panose="02020603050405020304" pitchFamily="18" charset="0"/>
            </a:endParaRPr>
          </a:p>
        </p:txBody>
      </p:sp>
      <p:pic>
        <p:nvPicPr>
          <p:cNvPr id="154" name="Picture 14" descr="kim phut"/>
          <p:cNvPicPr>
            <a:picLocks noChangeAspect="1" noChangeArrowheads="1"/>
          </p:cNvPicPr>
          <p:nvPr/>
        </p:nvPicPr>
        <p:blipFill>
          <a:blip r:embed="rId6" cstate="print"/>
          <a:srcRect/>
          <a:stretch>
            <a:fillRect/>
          </a:stretch>
        </p:blipFill>
        <p:spPr bwMode="auto">
          <a:xfrm>
            <a:off x="8628317" y="3469341"/>
            <a:ext cx="1676725" cy="1382431"/>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7" cstate="print"/>
          <a:srcRect/>
          <a:stretch>
            <a:fillRect/>
          </a:stretch>
        </p:blipFill>
        <p:spPr bwMode="auto">
          <a:xfrm>
            <a:off x="8269944" y="2864223"/>
            <a:ext cx="2350733" cy="2312895"/>
          </a:xfrm>
          <a:prstGeom prst="rect">
            <a:avLst/>
          </a:prstGeom>
          <a:noFill/>
        </p:spPr>
      </p:pic>
      <p:pic>
        <p:nvPicPr>
          <p:cNvPr id="156" name="Picture 22" descr="slide0002_image021"/>
          <p:cNvPicPr>
            <a:picLocks noChangeAspect="1" noChangeArrowheads="1" noCrop="1"/>
          </p:cNvPicPr>
          <p:nvPr/>
        </p:nvPicPr>
        <p:blipFill>
          <a:blip r:embed="rId8"/>
          <a:srcRect/>
          <a:stretch>
            <a:fillRect/>
          </a:stretch>
        </p:blipFill>
        <p:spPr bwMode="auto">
          <a:xfrm>
            <a:off x="9195661" y="5311032"/>
            <a:ext cx="495073" cy="432537"/>
          </a:xfrm>
          <a:prstGeom prst="rect">
            <a:avLst/>
          </a:prstGeom>
          <a:noFill/>
        </p:spPr>
      </p:pic>
      <p:sp>
        <p:nvSpPr>
          <p:cNvPr id="157" name="Line 23"/>
          <p:cNvSpPr>
            <a:spLocks noChangeShapeType="1"/>
          </p:cNvSpPr>
          <p:nvPr/>
        </p:nvSpPr>
        <p:spPr bwMode="auto">
          <a:xfrm>
            <a:off x="8835729" y="5739187"/>
            <a:ext cx="1125641" cy="0"/>
          </a:xfrm>
          <a:prstGeom prst="line">
            <a:avLst/>
          </a:prstGeom>
          <a:noFill/>
          <a:ln w="9525">
            <a:solidFill>
              <a:schemeClr val="tx1"/>
            </a:solidFill>
            <a:round/>
          </a:ln>
          <a:effectLst/>
        </p:spPr>
        <p:txBody>
          <a:bodyPr/>
          <a:lstStyle/>
          <a:p>
            <a:endParaRPr lang="en-US"/>
          </a:p>
        </p:txBody>
      </p:sp>
      <p:pic>
        <p:nvPicPr>
          <p:cNvPr id="158" name="Picture 24" descr="CHAY XE DAP"/>
          <p:cNvPicPr>
            <a:picLocks noChangeAspect="1" noChangeArrowheads="1"/>
          </p:cNvPicPr>
          <p:nvPr/>
        </p:nvPicPr>
        <p:blipFill>
          <a:blip r:embed="rId9" cstate="print"/>
          <a:srcRect/>
          <a:stretch>
            <a:fillRect/>
          </a:stretch>
        </p:blipFill>
        <p:spPr bwMode="auto">
          <a:xfrm>
            <a:off x="9131633" y="5217603"/>
            <a:ext cx="593496" cy="518264"/>
          </a:xfrm>
          <a:prstGeom prst="rect">
            <a:avLst/>
          </a:prstGeom>
          <a:noFill/>
        </p:spPr>
      </p:pic>
      <p:sp>
        <p:nvSpPr>
          <p:cNvPr id="161" name="Rectangle 160"/>
          <p:cNvSpPr/>
          <p:nvPr/>
        </p:nvSpPr>
        <p:spPr>
          <a:xfrm>
            <a:off x="2924736" y="5661212"/>
            <a:ext cx="4867836" cy="72614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a:latin typeface="Times New Roman" panose="02020603050405020304" pitchFamily="18" charset="0"/>
                <a:cs typeface="Times New Roman" panose="02020603050405020304" pitchFamily="18" charset="0"/>
              </a:rPr>
              <a:t>Sodium</a:t>
            </a:r>
            <a:endParaRPr lang="en-US" sz="4200" b="1" dirty="0">
              <a:latin typeface="Times New Roman" panose="02020603050405020304" pitchFamily="18" charset="0"/>
              <a:cs typeface="Times New Roman" panose="02020603050405020304" pitchFamily="18" charset="0"/>
            </a:endParaRPr>
          </a:p>
        </p:txBody>
      </p:sp>
      <p:sp>
        <p:nvSpPr>
          <p:cNvPr id="162" name="Oval 161"/>
          <p:cNvSpPr/>
          <p:nvPr/>
        </p:nvSpPr>
        <p:spPr>
          <a:xfrm>
            <a:off x="1639181" y="5665694"/>
            <a:ext cx="914400" cy="9144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Times New Roman" panose="02020603050405020304" pitchFamily="18" charset="0"/>
                <a:cs typeface="Times New Roman" panose="02020603050405020304" pitchFamily="18" charset="0"/>
              </a:rPr>
              <a:t>D</a:t>
            </a:r>
            <a:endParaRPr lang="vi-VN" sz="4000" b="1" dirty="0">
              <a:solidFill>
                <a:schemeClr val="tx2">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chemeClr val="accent1"/>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0"/>
                                        </p:tgtEl>
                                        <p:attrNameLst>
                                          <p:attrName>fillcolor</p:attrName>
                                        </p:attrNameLst>
                                      </p:cBhvr>
                                      <p:to>
                                        <a:srgbClr val="FC2722"/>
                                      </p:to>
                                    </p:animClr>
                                    <p:set>
                                      <p:cBhvr>
                                        <p:cTn id="49" dur="2000" fill="hold"/>
                                        <p:tgtEl>
                                          <p:spTgt spid="10"/>
                                        </p:tgtEl>
                                        <p:attrNameLst>
                                          <p:attrName>fill.type</p:attrName>
                                        </p:attrNameLst>
                                      </p:cBhvr>
                                      <p:to>
                                        <p:strVal val="solid"/>
                                      </p:to>
                                    </p:set>
                                    <p:set>
                                      <p:cBhvr>
                                        <p:cTn id="50"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1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2"/>
                                        </p:tgtEl>
                                        <p:attrNameLst>
                                          <p:attrName>fillcolor</p:attrName>
                                        </p:attrNameLst>
                                      </p:cBhvr>
                                      <p:to>
                                        <a:srgbClr val="FC2722"/>
                                      </p:to>
                                    </p:animClr>
                                    <p:set>
                                      <p:cBhvr>
                                        <p:cTn id="56" dur="2000" fill="hold"/>
                                        <p:tgtEl>
                                          <p:spTgt spid="12"/>
                                        </p:tgtEl>
                                        <p:attrNameLst>
                                          <p:attrName>fill.type</p:attrName>
                                        </p:attrNameLst>
                                      </p:cBhvr>
                                      <p:to>
                                        <p:strVal val="solid"/>
                                      </p:to>
                                    </p:set>
                                    <p:set>
                                      <p:cBhvr>
                                        <p:cTn id="57"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8" restart="whenNotActive" fill="hold" evtFilter="cancelBubble" nodeType="interactiveSeq">
                <p:stCondLst>
                  <p:cond evt="onClick" delay="0">
                    <p:tgtEl>
                      <p:spTgt spid="158"/>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withEffect">
                                  <p:stCondLst>
                                    <p:cond delay="0"/>
                                  </p:stCondLst>
                                  <p:childTnLst>
                                    <p:animEffect transition="out" filter="fade">
                                      <p:cBhvr>
                                        <p:cTn id="62" dur="500"/>
                                        <p:tgtEl>
                                          <p:spTgt spid="158"/>
                                        </p:tgtEl>
                                      </p:cBhvr>
                                    </p:animEffect>
                                    <p:set>
                                      <p:cBhvr>
                                        <p:cTn id="63" dur="1" fill="hold">
                                          <p:stCondLst>
                                            <p:cond delay="499"/>
                                          </p:stCondLst>
                                        </p:cTn>
                                        <p:tgtEl>
                                          <p:spTgt spid="158"/>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156"/>
                                        </p:tgtEl>
                                        <p:attrNameLst>
                                          <p:attrName>style.visibility</p:attrName>
                                        </p:attrNameLst>
                                      </p:cBhvr>
                                      <p:to>
                                        <p:strVal val="visible"/>
                                      </p:to>
                                    </p:set>
                                    <p:animEffect transition="in" filter="fade">
                                      <p:cBhvr>
                                        <p:cTn id="66" dur="500"/>
                                        <p:tgtEl>
                                          <p:spTgt spid="156"/>
                                        </p:tgtEl>
                                      </p:cBhvr>
                                    </p:animEffect>
                                  </p:childTnLst>
                                </p:cTn>
                              </p:par>
                            </p:childTnLst>
                          </p:cTn>
                        </p:par>
                        <p:par>
                          <p:cTn id="67" fill="hold">
                            <p:stCondLst>
                              <p:cond delay="500"/>
                            </p:stCondLst>
                            <p:childTnLst>
                              <p:par>
                                <p:cTn id="68" presetID="8" presetClass="emph" presetSubtype="0" fill="hold" nodeType="afterEffect">
                                  <p:stCondLst>
                                    <p:cond delay="0"/>
                                  </p:stCondLst>
                                  <p:childTnLst>
                                    <p:animRot by="-21600000">
                                      <p:cBhvr>
                                        <p:cTn id="69" dur="15000" fill="hold"/>
                                        <p:tgtEl>
                                          <p:spTgt spid="154"/>
                                        </p:tgtEl>
                                        <p:attrNameLst>
                                          <p:attrName>r</p:attrName>
                                        </p:attrNameLst>
                                      </p:cBhvr>
                                    </p:animRot>
                                  </p:childTnLst>
                                </p:cTn>
                              </p:par>
                              <p:par>
                                <p:cTn id="70" presetID="10" presetClass="exit" presetSubtype="0" fill="hold" nodeType="withEffect">
                                  <p:stCondLst>
                                    <p:cond delay="60500"/>
                                  </p:stCondLst>
                                  <p:childTnLst>
                                    <p:animEffect transition="out" filter="fade">
                                      <p:cBhvr>
                                        <p:cTn id="71" dur="500"/>
                                        <p:tgtEl>
                                          <p:spTgt spid="156"/>
                                        </p:tgtEl>
                                      </p:cBhvr>
                                    </p:animEffect>
                                    <p:set>
                                      <p:cBhvr>
                                        <p:cTn id="72" dur="1" fill="hold">
                                          <p:stCondLst>
                                            <p:cond delay="499"/>
                                          </p:stCondLst>
                                        </p:cTn>
                                        <p:tgtEl>
                                          <p:spTgt spid="156"/>
                                        </p:tgtEl>
                                        <p:attrNameLst>
                                          <p:attrName>style.visibility</p:attrName>
                                        </p:attrNameLst>
                                      </p:cBhvr>
                                      <p:to>
                                        <p:strVal val="hidden"/>
                                      </p:to>
                                    </p:set>
                                  </p:childTnLst>
                                </p:cTn>
                              </p:par>
                              <p:par>
                                <p:cTn id="73" presetID="10" presetClass="entr" presetSubtype="0" fill="hold" nodeType="withEffect">
                                  <p:stCondLst>
                                    <p:cond delay="60500"/>
                                  </p:stCondLst>
                                  <p:childTnLst>
                                    <p:set>
                                      <p:cBhvr>
                                        <p:cTn id="74" dur="1" fill="hold">
                                          <p:stCondLst>
                                            <p:cond delay="0"/>
                                          </p:stCondLst>
                                        </p:cTn>
                                        <p:tgtEl>
                                          <p:spTgt spid="158"/>
                                        </p:tgtEl>
                                        <p:attrNameLst>
                                          <p:attrName>style.visibility</p:attrName>
                                        </p:attrNameLst>
                                      </p:cBhvr>
                                      <p:to>
                                        <p:strVal val="visible"/>
                                      </p:to>
                                    </p:set>
                                    <p:animEffect transition="in" filter="fade">
                                      <p:cBhvr>
                                        <p:cTn id="75" dur="500"/>
                                        <p:tgtEl>
                                          <p:spTgt spid="158"/>
                                        </p:tgtEl>
                                      </p:cBhvr>
                                    </p:animEffect>
                                  </p:childTnLst>
                                </p:cTn>
                              </p:par>
                            </p:childTnLst>
                          </p:cTn>
                        </p:par>
                      </p:childTnLst>
                    </p:cTn>
                  </p:par>
                </p:childTnLst>
              </p:cTn>
              <p:nextCondLst>
                <p:cond evt="onClick" delay="0">
                  <p:tgtEl>
                    <p:spTgt spid="158"/>
                  </p:tgtEl>
                </p:cond>
              </p:nextCondLst>
            </p:seq>
            <p:seq concurrent="1" nextAc="seek">
              <p:cTn id="76" restart="whenNotActive" fill="hold" evtFilter="cancelBubble" nodeType="interactiveSeq">
                <p:stCondLst>
                  <p:cond evt="onClick" delay="0">
                    <p:tgtEl>
                      <p:spTgt spid="162"/>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162"/>
                                        </p:tgtEl>
                                        <p:attrNameLst>
                                          <p:attrName>fillcolor</p:attrName>
                                        </p:attrNameLst>
                                      </p:cBhvr>
                                      <p:to>
                                        <a:srgbClr val="FC2722"/>
                                      </p:to>
                                    </p:animClr>
                                    <p:set>
                                      <p:cBhvr>
                                        <p:cTn id="81" dur="2000" fill="hold"/>
                                        <p:tgtEl>
                                          <p:spTgt spid="162"/>
                                        </p:tgtEl>
                                        <p:attrNameLst>
                                          <p:attrName>fill.type</p:attrName>
                                        </p:attrNameLst>
                                      </p:cBhvr>
                                      <p:to>
                                        <p:strVal val="solid"/>
                                      </p:to>
                                    </p:set>
                                    <p:set>
                                      <p:cBhvr>
                                        <p:cTn id="82" dur="2000" fill="hold"/>
                                        <p:tgtEl>
                                          <p:spTgt spid="162"/>
                                        </p:tgtEl>
                                        <p:attrNameLst>
                                          <p:attrName>fill.on</p:attrName>
                                        </p:attrNameLst>
                                      </p:cBhvr>
                                      <p:to>
                                        <p:strVal val="true"/>
                                      </p:to>
                                    </p:set>
                                  </p:childTnLst>
                                </p:cTn>
                              </p:par>
                            </p:childTnLst>
                          </p:cTn>
                        </p:par>
                      </p:childTnLst>
                    </p:cTn>
                  </p:par>
                </p:childTnLst>
              </p:cTn>
              <p:nextCondLst>
                <p:cond evt="onClick" delay="0">
                  <p:tgtEl>
                    <p:spTgt spid="162"/>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190148" y="0"/>
            <a:ext cx="9768114" cy="6870025"/>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Effect transition="in" filter="fade">
                                      <p:cBhvr>
                                        <p:cTn id="9"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a:solidFill>
                  <a:srgbClr val="FF00FF"/>
                </a:solidFill>
                <a:latin typeface="Times New Roman" pitchFamily="18" charset="0"/>
                <a:cs typeface="Times New Roman" pitchFamily="18" charset="0"/>
              </a:rPr>
              <a:t>BÀI</a:t>
            </a:r>
            <a:r>
              <a:rPr lang="en-US" sz="2800" b="1" dirty="0">
                <a:solidFill>
                  <a:srgbClr val="FF00FF"/>
                </a:solidFill>
                <a:latin typeface="Times New Roman" pitchFamily="18" charset="0"/>
                <a:cs typeface="Times New Roman" pitchFamily="18" charset="0"/>
              </a:rPr>
              <a:t> 18: </a:t>
            </a:r>
            <a:r>
              <a:rPr lang="en-US" sz="2800" b="1" dirty="0" err="1">
                <a:solidFill>
                  <a:srgbClr val="FF00FF"/>
                </a:solidFill>
                <a:latin typeface="Times New Roman" pitchFamily="18" charset="0"/>
                <a:cs typeface="Times New Roman" pitchFamily="18" charset="0"/>
              </a:rPr>
              <a:t>SỰ</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KHÁC</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NHAU</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CƠ</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BẢN</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GIỮA</a:t>
            </a:r>
            <a:r>
              <a:rPr lang="en-US" sz="2800" b="1" dirty="0">
                <a:solidFill>
                  <a:srgbClr val="FF00FF"/>
                </a:solidFill>
                <a:latin typeface="Times New Roman" pitchFamily="18" charset="0"/>
                <a:cs typeface="Times New Roman" pitchFamily="18" charset="0"/>
              </a:rPr>
              <a:t> PHI KIM </a:t>
            </a:r>
            <a:r>
              <a:rPr lang="en-US" sz="2800" b="1" dirty="0" err="1">
                <a:solidFill>
                  <a:srgbClr val="FF00FF"/>
                </a:solidFill>
                <a:latin typeface="Times New Roman" pitchFamily="18" charset="0"/>
                <a:cs typeface="Times New Roman" pitchFamily="18" charset="0"/>
              </a:rPr>
              <a:t>VÀ</a:t>
            </a:r>
            <a:r>
              <a:rPr lang="en-US" sz="2800" b="1" dirty="0">
                <a:solidFill>
                  <a:srgbClr val="FF00FF"/>
                </a:solidFill>
                <a:latin typeface="Times New Roman" pitchFamily="18" charset="0"/>
                <a:cs typeface="Times New Roman" pitchFamily="18" charset="0"/>
              </a:rPr>
              <a:t> KIM </a:t>
            </a:r>
            <a:r>
              <a:rPr lang="en-US" sz="2800" b="1" dirty="0" err="1">
                <a:solidFill>
                  <a:srgbClr val="FF00FF"/>
                </a:solidFill>
                <a:latin typeface="Times New Roman" pitchFamily="18" charset="0"/>
                <a:cs typeface="Times New Roman" pitchFamily="18" charset="0"/>
              </a:rPr>
              <a:t>LOẠI</a:t>
            </a:r>
            <a:endParaRPr lang="en-US" sz="3200" b="1" dirty="0">
              <a:solidFill>
                <a:srgbClr val="FF00FF"/>
              </a:solidFill>
              <a:latin typeface="Times New Roman" pitchFamily="18" charset="0"/>
              <a:cs typeface="Times New Roman" pitchFamily="18" charset="0"/>
            </a:endParaRPr>
          </a:p>
        </p:txBody>
      </p:sp>
      <p:sp>
        <p:nvSpPr>
          <p:cNvPr id="6" name="TextBox 5"/>
          <p:cNvSpPr txBox="1"/>
          <p:nvPr/>
        </p:nvSpPr>
        <p:spPr>
          <a:xfrm>
            <a:off x="0" y="420908"/>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MỘT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SỐ</a:t>
            </a:r>
            <a:r>
              <a:rPr lang="en-US" sz="2800" b="1" dirty="0">
                <a:solidFill>
                  <a:srgbClr val="0000FF"/>
                </a:solidFill>
                <a:latin typeface="Times New Roman" pitchFamily="18" charset="0"/>
                <a:cs typeface="Times New Roman" pitchFamily="18" charset="0"/>
              </a:rPr>
              <a:t> PHI KIM </a:t>
            </a:r>
            <a:r>
              <a:rPr lang="en-US" sz="2800" b="1" dirty="0" err="1">
                <a:solidFill>
                  <a:srgbClr val="0000FF"/>
                </a:solidFill>
                <a:latin typeface="Times New Roman" pitchFamily="18" charset="0"/>
                <a:cs typeface="Times New Roman" pitchFamily="18" charset="0"/>
              </a:rPr>
              <a:t>THƯỜNG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GẶP</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TRONG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ĐỜI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SỐNG</a:t>
            </a:r>
            <a:endParaRPr lang="en-US" sz="2800" b="1" dirty="0">
              <a:solidFill>
                <a:srgbClr val="0000FF"/>
              </a:solidFill>
              <a:latin typeface="Times New Roman" pitchFamily="18" charset="0"/>
              <a:cs typeface="Times New Roman" pitchFamily="18" charset="0"/>
            </a:endParaRP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upRigh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215153" y="823912"/>
            <a:ext cx="10609366" cy="5272087"/>
          </a:xfrm>
        </p:spPr>
        <p:txBody>
          <a:bodyPr/>
          <a:lstStyle/>
          <a:p>
            <a:pPr algn="ctr">
              <a:spcBef>
                <a:spcPct val="0"/>
              </a:spcBef>
              <a:buFontTx/>
              <a:buNone/>
              <a:defRPr/>
            </a:pPr>
            <a:endParaRPr lang="fr-FR" altLang="en-US" sz="2100" dirty="0">
              <a:latin typeface="Times New Roman" panose="02020603050405020304" pitchFamily="18" charset="0"/>
              <a:cs typeface="Times New Roman" panose="02020603050405020304" pitchFamily="18" charset="0"/>
            </a:endParaRPr>
          </a:p>
          <a:p>
            <a:pPr>
              <a:spcBef>
                <a:spcPct val="0"/>
              </a:spcBef>
              <a:buFontTx/>
              <a:buNone/>
              <a:defRPr/>
            </a:pPr>
            <a:r>
              <a:rPr lang="en-US" altLang="en-US" b="1" dirty="0" err="1">
                <a:latin typeface="Times New Roman" panose="02020603050405020304" pitchFamily="18" charset="0"/>
              </a:rPr>
              <a:t>Tìm</a:t>
            </a:r>
            <a:r>
              <a:rPr lang="en-US" altLang="en-US" b="1" dirty="0">
                <a:latin typeface="Times New Roman" panose="02020603050405020304" pitchFamily="18" charset="0"/>
              </a:rPr>
              <a:t> </a:t>
            </a:r>
            <a:r>
              <a:rPr lang="en-US" altLang="en-US" b="1" dirty="0" err="1">
                <a:latin typeface="Times New Roman" panose="02020603050405020304" pitchFamily="18" charset="0"/>
              </a:rPr>
              <a:t>hiểu</a:t>
            </a:r>
            <a:r>
              <a:rPr lang="en-US" altLang="en-US" b="1" dirty="0">
                <a:latin typeface="Times New Roman" panose="02020603050405020304" pitchFamily="18" charset="0"/>
              </a:rPr>
              <a:t> </a:t>
            </a:r>
            <a:r>
              <a:rPr lang="en-US" altLang="en-US" b="1" dirty="0" err="1">
                <a:latin typeface="Times New Roman" panose="02020603050405020304" pitchFamily="18" charset="0"/>
              </a:rPr>
              <a:t>tính</a:t>
            </a:r>
            <a:r>
              <a:rPr lang="en-US" altLang="en-US" b="1" dirty="0">
                <a:latin typeface="Times New Roman" panose="02020603050405020304" pitchFamily="18" charset="0"/>
              </a:rPr>
              <a:t> </a:t>
            </a:r>
            <a:r>
              <a:rPr lang="en-US" altLang="en-US" b="1" dirty="0" err="1">
                <a:latin typeface="Times New Roman" panose="02020603050405020304" pitchFamily="18" charset="0"/>
              </a:rPr>
              <a:t>chất</a:t>
            </a:r>
            <a:r>
              <a:rPr lang="en-US" altLang="en-US" b="1" dirty="0">
                <a:latin typeface="Times New Roman" panose="02020603050405020304" pitchFamily="18" charset="0"/>
              </a:rPr>
              <a:t>, </a:t>
            </a:r>
            <a:r>
              <a:rPr lang="en-US" altLang="en-US" b="1" dirty="0" err="1">
                <a:latin typeface="Times New Roman" panose="02020603050405020304" pitchFamily="18" charset="0"/>
              </a:rPr>
              <a:t>ứng</a:t>
            </a:r>
            <a:r>
              <a:rPr lang="en-US" altLang="en-US" b="1" dirty="0">
                <a:latin typeface="Times New Roman" panose="02020603050405020304" pitchFamily="18" charset="0"/>
              </a:rPr>
              <a:t> </a:t>
            </a:r>
            <a:r>
              <a:rPr lang="en-US" altLang="en-US" b="1" dirty="0" err="1">
                <a:latin typeface="Times New Roman" panose="02020603050405020304" pitchFamily="18" charset="0"/>
              </a:rPr>
              <a:t>dụng</a:t>
            </a:r>
            <a:r>
              <a:rPr lang="en-US" altLang="en-US" b="1" dirty="0">
                <a:latin typeface="Times New Roman" panose="02020603050405020304" pitchFamily="18" charset="0"/>
              </a:rPr>
              <a:t> </a:t>
            </a:r>
            <a:r>
              <a:rPr lang="en-US" altLang="en-US" b="1" dirty="0" err="1">
                <a:latin typeface="Times New Roman" panose="02020603050405020304" pitchFamily="18" charset="0"/>
              </a:rPr>
              <a:t>của</a:t>
            </a:r>
            <a:r>
              <a:rPr lang="en-US" altLang="en-US" b="1" dirty="0">
                <a:latin typeface="Times New Roman" panose="02020603050405020304" pitchFamily="18" charset="0"/>
              </a:rPr>
              <a:t> </a:t>
            </a:r>
            <a:r>
              <a:rPr lang="en-US" altLang="en-US" b="1" dirty="0" err="1">
                <a:latin typeface="Times New Roman" panose="02020603050405020304" pitchFamily="18" charset="0"/>
              </a:rPr>
              <a:t>một</a:t>
            </a:r>
            <a:r>
              <a:rPr lang="en-US" altLang="en-US" b="1" dirty="0">
                <a:latin typeface="Times New Roman" panose="02020603050405020304" pitchFamily="18" charset="0"/>
              </a:rPr>
              <a:t> </a:t>
            </a:r>
            <a:r>
              <a:rPr lang="en-US" altLang="en-US" b="1" dirty="0" err="1">
                <a:latin typeface="Times New Roman" panose="02020603050405020304" pitchFamily="18" charset="0"/>
              </a:rPr>
              <a:t>số</a:t>
            </a:r>
            <a:r>
              <a:rPr lang="en-US" altLang="en-US" b="1" dirty="0">
                <a:latin typeface="Times New Roman" panose="02020603050405020304" pitchFamily="18" charset="0"/>
              </a:rPr>
              <a:t> phi </a:t>
            </a:r>
            <a:r>
              <a:rPr lang="en-US" altLang="en-US" b="1" dirty="0" err="1">
                <a:latin typeface="Times New Roman" panose="02020603050405020304" pitchFamily="18" charset="0"/>
              </a:rPr>
              <a:t>kim</a:t>
            </a:r>
            <a:r>
              <a:rPr lang="en-US" altLang="en-US" b="1" dirty="0">
                <a:latin typeface="Times New Roman" panose="02020603050405020304" pitchFamily="18" charset="0"/>
              </a:rPr>
              <a:t> </a:t>
            </a:r>
            <a:r>
              <a:rPr lang="en-US" altLang="en-US" b="1" dirty="0" err="1">
                <a:latin typeface="Times New Roman" panose="02020603050405020304" pitchFamily="18" charset="0"/>
              </a:rPr>
              <a:t>thường</a:t>
            </a:r>
            <a:r>
              <a:rPr lang="en-US" altLang="en-US" b="1" dirty="0">
                <a:latin typeface="Times New Roman" panose="02020603050405020304" pitchFamily="18" charset="0"/>
              </a:rPr>
              <a:t> </a:t>
            </a:r>
            <a:r>
              <a:rPr lang="en-US" altLang="en-US" b="1" dirty="0" err="1">
                <a:latin typeface="Times New Roman" panose="02020603050405020304" pitchFamily="18" charset="0"/>
              </a:rPr>
              <a:t>gặp</a:t>
            </a:r>
            <a:endParaRPr lang="en-US" altLang="en-US" sz="3000" b="1" dirty="0">
              <a:latin typeface="Times New Roman" panose="02020603050405020304" pitchFamily="18" charset="0"/>
              <a:cs typeface="Times New Roman" panose="02020603050405020304" pitchFamily="18" charset="0"/>
            </a:endParaRPr>
          </a:p>
          <a:p>
            <a:pPr marL="0" indent="0">
              <a:buNone/>
              <a:defRPr/>
            </a:pPr>
            <a:endParaRPr lang="en-US" altLang="en-US" sz="3000" b="1" dirty="0">
              <a:solidFill>
                <a:srgbClr val="0000FF"/>
              </a:solidFill>
            </a:endParaRPr>
          </a:p>
        </p:txBody>
      </p:sp>
      <p:sp>
        <p:nvSpPr>
          <p:cNvPr id="111620" name="AutoShape 4"/>
          <p:cNvSpPr>
            <a:spLocks noChangeArrowheads="1"/>
          </p:cNvSpPr>
          <p:nvPr/>
        </p:nvSpPr>
        <p:spPr bwMode="auto">
          <a:xfrm>
            <a:off x="-98612" y="3871914"/>
            <a:ext cx="5374807" cy="2546816"/>
          </a:xfrm>
          <a:prstGeom prst="cloudCallout">
            <a:avLst>
              <a:gd name="adj1" fmla="val 79755"/>
              <a:gd name="adj2" fmla="val -68856"/>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b="1" dirty="0" err="1">
                <a:solidFill>
                  <a:srgbClr val="FF0000"/>
                </a:solidFill>
                <a:latin typeface="Times New Roman" panose="02020603050405020304" pitchFamily="18" charset="0"/>
                <a:cs typeface="Times New Roman" panose="02020603050405020304" pitchFamily="18" charset="0"/>
              </a:rPr>
              <a:t>Nhóm</a:t>
            </a:r>
            <a:r>
              <a:rPr lang="en-US" altLang="en-US" b="1" dirty="0">
                <a:solidFill>
                  <a:srgbClr val="FF0000"/>
                </a:solidFill>
                <a:latin typeface="Times New Roman" panose="02020603050405020304" pitchFamily="18" charset="0"/>
                <a:cs typeface="Times New Roman" panose="02020603050405020304" pitchFamily="18" charset="0"/>
              </a:rPr>
              <a:t> 2: </a:t>
            </a:r>
            <a:r>
              <a:rPr lang="en-US" altLang="en-US" b="1" dirty="0" err="1">
                <a:solidFill>
                  <a:srgbClr val="FF0000"/>
                </a:solidFill>
                <a:latin typeface="Times New Roman" panose="02020603050405020304" pitchFamily="18" charset="0"/>
                <a:cs typeface="Times New Roman" panose="02020603050405020304" pitchFamily="18" charset="0"/>
              </a:rPr>
              <a:t>Tìm</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hiểu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về</a:t>
            </a:r>
            <a:r>
              <a:rPr lang="en-US" altLang="en-US" b="1" dirty="0">
                <a:solidFill>
                  <a:srgbClr val="FF0000"/>
                </a:solidFill>
                <a:latin typeface="Times New Roman" panose="02020603050405020304" pitchFamily="18" charset="0"/>
                <a:cs typeface="Times New Roman" panose="02020603050405020304" pitchFamily="18" charset="0"/>
              </a:rPr>
              <a:t> phi </a:t>
            </a:r>
            <a:r>
              <a:rPr lang="en-US" altLang="en-US" b="1" dirty="0" err="1">
                <a:solidFill>
                  <a:srgbClr val="FF0000"/>
                </a:solidFill>
                <a:latin typeface="Times New Roman" panose="02020603050405020304" pitchFamily="18" charset="0"/>
                <a:cs typeface="Times New Roman" panose="02020603050405020304" pitchFamily="18" charset="0"/>
              </a:rPr>
              <a:t>kim</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lưu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huỳnh</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Sulfure</a:t>
            </a:r>
            <a:r>
              <a:rPr lang="en-US" altLang="en-US" b="1" dirty="0">
                <a:solidFill>
                  <a:srgbClr val="FF0000"/>
                </a:solidFill>
                <a:latin typeface="Times New Roman" panose="02020603050405020304" pitchFamily="18" charset="0"/>
                <a:cs typeface="Times New Roman" panose="02020603050405020304" pitchFamily="18" charset="0"/>
              </a:rPr>
              <a:t>)</a:t>
            </a:r>
          </a:p>
          <a:p>
            <a:pPr algn="ctr" eaLnBrk="1" hangingPunct="1">
              <a:spcBef>
                <a:spcPct val="0"/>
              </a:spcBef>
              <a:buFontTx/>
              <a:buNone/>
            </a:pP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
        <p:nvSpPr>
          <p:cNvPr id="111621" name="AutoShape 5"/>
          <p:cNvSpPr>
            <a:spLocks noChangeArrowheads="1"/>
          </p:cNvSpPr>
          <p:nvPr/>
        </p:nvSpPr>
        <p:spPr bwMode="auto">
          <a:xfrm>
            <a:off x="6494463" y="3954930"/>
            <a:ext cx="5374808" cy="2463800"/>
          </a:xfrm>
          <a:prstGeom prst="cloudCallout">
            <a:avLst>
              <a:gd name="adj1" fmla="val -71875"/>
              <a:gd name="adj2" fmla="val -82894"/>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3600" b="1" dirty="0" err="1">
                <a:solidFill>
                  <a:srgbClr val="FF0000"/>
                </a:solidFill>
                <a:latin typeface="Times New Roman" panose="02020603050405020304" pitchFamily="18" charset="0"/>
                <a:cs typeface="Times New Roman" panose="02020603050405020304" pitchFamily="18" charset="0"/>
              </a:rPr>
              <a:t>Nhóm</a:t>
            </a:r>
            <a:r>
              <a:rPr lang="en-US" altLang="en-US" sz="3600" b="1" dirty="0">
                <a:solidFill>
                  <a:srgbClr val="FF0000"/>
                </a:solidFill>
                <a:latin typeface="Times New Roman" panose="02020603050405020304" pitchFamily="18" charset="0"/>
                <a:cs typeface="Times New Roman" panose="02020603050405020304" pitchFamily="18" charset="0"/>
              </a:rPr>
              <a:t> 3:Tìm </a:t>
            </a:r>
            <a:r>
              <a:rPr lang="en-US" altLang="en-US" sz="3600" b="1" dirty="0" err="1">
                <a:solidFill>
                  <a:srgbClr val="FF0000"/>
                </a:solidFill>
                <a:latin typeface="Times New Roman" panose="02020603050405020304" pitchFamily="18" charset="0"/>
                <a:cs typeface="Times New Roman" panose="02020603050405020304" pitchFamily="18" charset="0"/>
              </a:rPr>
              <a:t>hiểu</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về</a:t>
            </a:r>
            <a:r>
              <a:rPr lang="en-US" altLang="en-US" sz="3600" b="1" dirty="0">
                <a:solidFill>
                  <a:srgbClr val="FF0000"/>
                </a:solidFill>
                <a:latin typeface="Times New Roman" panose="02020603050405020304" pitchFamily="18" charset="0"/>
                <a:cs typeface="Times New Roman" panose="02020603050405020304" pitchFamily="18" charset="0"/>
              </a:rPr>
              <a:t> phi </a:t>
            </a:r>
            <a:r>
              <a:rPr lang="en-US" altLang="en-US" sz="3600" b="1" dirty="0" err="1">
                <a:solidFill>
                  <a:srgbClr val="FF0000"/>
                </a:solidFill>
                <a:latin typeface="Times New Roman" panose="02020603050405020304" pitchFamily="18" charset="0"/>
                <a:cs typeface="Times New Roman" panose="02020603050405020304" pitchFamily="18" charset="0"/>
              </a:rPr>
              <a:t>kim</a:t>
            </a:r>
            <a:r>
              <a:rPr lang="en-US" altLang="en-US" sz="3600" b="1" dirty="0">
                <a:solidFill>
                  <a:srgbClr val="FF0000"/>
                </a:solidFill>
                <a:latin typeface="Times New Roman" panose="02020603050405020304" pitchFamily="18" charset="0"/>
                <a:cs typeface="Times New Roman" panose="02020603050405020304" pitchFamily="18" charset="0"/>
              </a:rPr>
              <a:t> chlorine</a:t>
            </a:r>
          </a:p>
        </p:txBody>
      </p:sp>
      <p:sp>
        <p:nvSpPr>
          <p:cNvPr id="111622" name="AutoShape 6"/>
          <p:cNvSpPr>
            <a:spLocks noChangeArrowheads="1"/>
          </p:cNvSpPr>
          <p:nvPr/>
        </p:nvSpPr>
        <p:spPr bwMode="auto">
          <a:xfrm>
            <a:off x="3792069" y="1738314"/>
            <a:ext cx="4948518" cy="2216616"/>
          </a:xfrm>
          <a:prstGeom prst="cloudCallout">
            <a:avLst>
              <a:gd name="adj1" fmla="val -108866"/>
              <a:gd name="adj2" fmla="val 31014"/>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dirty="0" err="1">
                <a:solidFill>
                  <a:srgbClr val="FF0000"/>
                </a:solidFill>
                <a:latin typeface="Times New Roman" panose="02020603050405020304" pitchFamily="18" charset="0"/>
                <a:cs typeface="Times New Roman" panose="02020603050405020304" pitchFamily="18" charset="0"/>
              </a:rPr>
              <a:t>Nhóm</a:t>
            </a:r>
            <a:r>
              <a:rPr lang="en-US" altLang="en-US" b="1" dirty="0">
                <a:solidFill>
                  <a:srgbClr val="FF0000"/>
                </a:solidFill>
                <a:latin typeface="Times New Roman" panose="02020603050405020304" pitchFamily="18" charset="0"/>
                <a:cs typeface="Times New Roman" panose="02020603050405020304" pitchFamily="18" charset="0"/>
              </a:rPr>
              <a:t> 1: </a:t>
            </a:r>
            <a:r>
              <a:rPr lang="en-US" altLang="en-US" b="1" dirty="0" err="1">
                <a:solidFill>
                  <a:srgbClr val="FF0000"/>
                </a:solidFill>
                <a:latin typeface="Times New Roman" panose="02020603050405020304" pitchFamily="18" charset="0"/>
                <a:cs typeface="Times New Roman" panose="02020603050405020304" pitchFamily="18" charset="0"/>
              </a:rPr>
              <a:t>Tìm</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hiểu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về</a:t>
            </a:r>
            <a:r>
              <a:rPr lang="en-US" altLang="en-US" b="1" dirty="0">
                <a:solidFill>
                  <a:srgbClr val="FF0000"/>
                </a:solidFill>
                <a:latin typeface="Times New Roman" panose="02020603050405020304" pitchFamily="18" charset="0"/>
                <a:cs typeface="Times New Roman" panose="02020603050405020304" pitchFamily="18" charset="0"/>
              </a:rPr>
              <a:t> phi </a:t>
            </a:r>
            <a:r>
              <a:rPr lang="en-US" altLang="en-US" b="1" dirty="0" err="1">
                <a:solidFill>
                  <a:srgbClr val="FF0000"/>
                </a:solidFill>
                <a:latin typeface="Times New Roman" panose="02020603050405020304" pitchFamily="18" charset="0"/>
                <a:cs typeface="Times New Roman" panose="02020603050405020304" pitchFamily="18" charset="0"/>
              </a:rPr>
              <a:t>kim</a:t>
            </a:r>
            <a:r>
              <a:rPr lang="en-US" altLang="en-US" b="1" dirty="0">
                <a:solidFill>
                  <a:srgbClr val="FF0000"/>
                </a:solidFill>
                <a:latin typeface="Times New Roman" panose="02020603050405020304" pitchFamily="18" charset="0"/>
                <a:cs typeface="Times New Roman" panose="02020603050405020304" pitchFamily="18" charset="0"/>
              </a:rPr>
              <a:t> carbon</a:t>
            </a:r>
          </a:p>
        </p:txBody>
      </p:sp>
      <p:pic>
        <p:nvPicPr>
          <p:cNvPr id="6" name="Picture 18" descr="Cau hoi"/>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71625" y="-119063"/>
            <a:ext cx="1143000" cy="151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AutoShape 9"/>
          <p:cNvSpPr>
            <a:spLocks noChangeArrowheads="1"/>
          </p:cNvSpPr>
          <p:nvPr/>
        </p:nvSpPr>
        <p:spPr bwMode="auto">
          <a:xfrm>
            <a:off x="2667000" y="138112"/>
            <a:ext cx="8001000" cy="685800"/>
          </a:xfrm>
          <a:prstGeom prst="roundRect">
            <a:avLst>
              <a:gd name="adj" fmla="val 16667"/>
            </a:avLst>
          </a:prstGeom>
          <a:gradFill rotWithShape="1">
            <a:gsLst>
              <a:gs pos="0">
                <a:srgbClr val="CCFF99"/>
              </a:gs>
              <a:gs pos="100000">
                <a:srgbClr val="FFFF00"/>
              </a:gs>
            </a:gsLst>
            <a:lin ang="5400000" scaled="1"/>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latin typeface="Times New Roman" panose="02020603050405020304" pitchFamily="18" charset="0"/>
              </a:rPr>
              <a:t>GIAO NHIỆM VỤ TIẾT TRƯỚC</a:t>
            </a:r>
          </a:p>
        </p:txBody>
      </p:sp>
      <p:pic>
        <p:nvPicPr>
          <p:cNvPr id="11272" name="Picture 25" descr="h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245226"/>
            <a:ext cx="9144000" cy="612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273" name="Picture 6" descr="1 (182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91113" y="5659438"/>
            <a:ext cx="140335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56634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11622"/>
                                        </p:tgtEl>
                                        <p:attrNameLst>
                                          <p:attrName>style.visibility</p:attrName>
                                        </p:attrNameLst>
                                      </p:cBhvr>
                                      <p:to>
                                        <p:strVal val="visible"/>
                                      </p:to>
                                    </p:set>
                                    <p:animEffect transition="in" filter="fade">
                                      <p:cBhvr>
                                        <p:cTn id="7" dur="800" decel="100000"/>
                                        <p:tgtEl>
                                          <p:spTgt spid="111622"/>
                                        </p:tgtEl>
                                      </p:cBhvr>
                                    </p:animEffect>
                                    <p:anim calcmode="lin" valueType="num">
                                      <p:cBhvr>
                                        <p:cTn id="8" dur="800" decel="100000" fill="hold"/>
                                        <p:tgtEl>
                                          <p:spTgt spid="111622"/>
                                        </p:tgtEl>
                                        <p:attrNameLst>
                                          <p:attrName>style.rotation</p:attrName>
                                        </p:attrNameLst>
                                      </p:cBhvr>
                                      <p:tavLst>
                                        <p:tav tm="0">
                                          <p:val>
                                            <p:fltVal val="-90"/>
                                          </p:val>
                                        </p:tav>
                                        <p:tav tm="100000">
                                          <p:val>
                                            <p:fltVal val="0"/>
                                          </p:val>
                                        </p:tav>
                                      </p:tavLst>
                                    </p:anim>
                                    <p:anim calcmode="lin" valueType="num">
                                      <p:cBhvr>
                                        <p:cTn id="9" dur="800" decel="100000" fill="hold"/>
                                        <p:tgtEl>
                                          <p:spTgt spid="111622"/>
                                        </p:tgtEl>
                                        <p:attrNameLst>
                                          <p:attrName>ppt_x</p:attrName>
                                        </p:attrNameLst>
                                      </p:cBhvr>
                                      <p:tavLst>
                                        <p:tav tm="0">
                                          <p:val>
                                            <p:strVal val="#ppt_x+0.4"/>
                                          </p:val>
                                        </p:tav>
                                        <p:tav tm="100000">
                                          <p:val>
                                            <p:strVal val="#ppt_x-0.05"/>
                                          </p:val>
                                        </p:tav>
                                      </p:tavLst>
                                    </p:anim>
                                    <p:anim calcmode="lin" valueType="num">
                                      <p:cBhvr>
                                        <p:cTn id="10" dur="800" decel="100000" fill="hold"/>
                                        <p:tgtEl>
                                          <p:spTgt spid="11162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162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162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1620"/>
                                        </p:tgtEl>
                                        <p:attrNameLst>
                                          <p:attrName>style.visibility</p:attrName>
                                        </p:attrNameLst>
                                      </p:cBhvr>
                                      <p:to>
                                        <p:strVal val="visible"/>
                                      </p:to>
                                    </p:set>
                                    <p:animEffect transition="in" filter="fade">
                                      <p:cBhvr>
                                        <p:cTn id="17" dur="800" decel="100000"/>
                                        <p:tgtEl>
                                          <p:spTgt spid="111620"/>
                                        </p:tgtEl>
                                      </p:cBhvr>
                                    </p:animEffect>
                                    <p:anim calcmode="lin" valueType="num">
                                      <p:cBhvr>
                                        <p:cTn id="18" dur="800" decel="100000" fill="hold"/>
                                        <p:tgtEl>
                                          <p:spTgt spid="111620"/>
                                        </p:tgtEl>
                                        <p:attrNameLst>
                                          <p:attrName>style.rotation</p:attrName>
                                        </p:attrNameLst>
                                      </p:cBhvr>
                                      <p:tavLst>
                                        <p:tav tm="0">
                                          <p:val>
                                            <p:fltVal val="-90"/>
                                          </p:val>
                                        </p:tav>
                                        <p:tav tm="100000">
                                          <p:val>
                                            <p:fltVal val="0"/>
                                          </p:val>
                                        </p:tav>
                                      </p:tavLst>
                                    </p:anim>
                                    <p:anim calcmode="lin" valueType="num">
                                      <p:cBhvr>
                                        <p:cTn id="19" dur="800" decel="100000" fill="hold"/>
                                        <p:tgtEl>
                                          <p:spTgt spid="111620"/>
                                        </p:tgtEl>
                                        <p:attrNameLst>
                                          <p:attrName>ppt_x</p:attrName>
                                        </p:attrNameLst>
                                      </p:cBhvr>
                                      <p:tavLst>
                                        <p:tav tm="0">
                                          <p:val>
                                            <p:strVal val="#ppt_x+0.4"/>
                                          </p:val>
                                        </p:tav>
                                        <p:tav tm="100000">
                                          <p:val>
                                            <p:strVal val="#ppt_x-0.05"/>
                                          </p:val>
                                        </p:tav>
                                      </p:tavLst>
                                    </p:anim>
                                    <p:anim calcmode="lin" valueType="num">
                                      <p:cBhvr>
                                        <p:cTn id="20" dur="800" decel="100000" fill="hold"/>
                                        <p:tgtEl>
                                          <p:spTgt spid="111620"/>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1620"/>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1620"/>
                                        </p:tgtEl>
                                        <p:attrNameLst>
                                          <p:attrName>ppt_y</p:attrName>
                                        </p:attrNameLst>
                                      </p:cBhvr>
                                      <p:tavLst>
                                        <p:tav tm="0">
                                          <p:val>
                                            <p:strVal val="#ppt_y+0.1"/>
                                          </p:val>
                                        </p:tav>
                                        <p:tav tm="100000">
                                          <p:val>
                                            <p:strVal val="#ppt_y"/>
                                          </p:val>
                                        </p:tav>
                                      </p:tavLst>
                                    </p:anim>
                                  </p:childTnLst>
                                </p:cTn>
                              </p:par>
                              <p:par>
                                <p:cTn id="23" presetID="4"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ox(in)">
                                      <p:cBhvr>
                                        <p:cTn id="25" dur="500"/>
                                        <p:tgtEl>
                                          <p:spTgt spid="6"/>
                                        </p:tgtEl>
                                      </p:cBhvr>
                                    </p:animEffect>
                                  </p:childTnLst>
                                </p:cTn>
                              </p:par>
                              <p:par>
                                <p:cTn id="26" presetID="23" presetClass="entr" presetSubtype="16"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30" presetClass="entr" presetSubtype="0" fill="hold" grpId="0" nodeType="clickEffect">
                                  <p:stCondLst>
                                    <p:cond delay="0"/>
                                  </p:stCondLst>
                                  <p:childTnLst>
                                    <p:set>
                                      <p:cBhvr>
                                        <p:cTn id="33" dur="1" fill="hold">
                                          <p:stCondLst>
                                            <p:cond delay="0"/>
                                          </p:stCondLst>
                                        </p:cTn>
                                        <p:tgtEl>
                                          <p:spTgt spid="111621"/>
                                        </p:tgtEl>
                                        <p:attrNameLst>
                                          <p:attrName>style.visibility</p:attrName>
                                        </p:attrNameLst>
                                      </p:cBhvr>
                                      <p:to>
                                        <p:strVal val="visible"/>
                                      </p:to>
                                    </p:set>
                                    <p:animEffect transition="in" filter="fade">
                                      <p:cBhvr>
                                        <p:cTn id="34" dur="800" decel="100000"/>
                                        <p:tgtEl>
                                          <p:spTgt spid="111621"/>
                                        </p:tgtEl>
                                      </p:cBhvr>
                                    </p:animEffect>
                                    <p:anim calcmode="lin" valueType="num">
                                      <p:cBhvr>
                                        <p:cTn id="35" dur="800" decel="100000" fill="hold"/>
                                        <p:tgtEl>
                                          <p:spTgt spid="111621"/>
                                        </p:tgtEl>
                                        <p:attrNameLst>
                                          <p:attrName>style.rotation</p:attrName>
                                        </p:attrNameLst>
                                      </p:cBhvr>
                                      <p:tavLst>
                                        <p:tav tm="0">
                                          <p:val>
                                            <p:fltVal val="-90"/>
                                          </p:val>
                                        </p:tav>
                                        <p:tav tm="100000">
                                          <p:val>
                                            <p:fltVal val="0"/>
                                          </p:val>
                                        </p:tav>
                                      </p:tavLst>
                                    </p:anim>
                                    <p:anim calcmode="lin" valueType="num">
                                      <p:cBhvr>
                                        <p:cTn id="36" dur="800" decel="100000" fill="hold"/>
                                        <p:tgtEl>
                                          <p:spTgt spid="111621"/>
                                        </p:tgtEl>
                                        <p:attrNameLst>
                                          <p:attrName>ppt_x</p:attrName>
                                        </p:attrNameLst>
                                      </p:cBhvr>
                                      <p:tavLst>
                                        <p:tav tm="0">
                                          <p:val>
                                            <p:strVal val="#ppt_x+0.4"/>
                                          </p:val>
                                        </p:tav>
                                        <p:tav tm="100000">
                                          <p:val>
                                            <p:strVal val="#ppt_x-0.05"/>
                                          </p:val>
                                        </p:tav>
                                      </p:tavLst>
                                    </p:anim>
                                    <p:anim calcmode="lin" valueType="num">
                                      <p:cBhvr>
                                        <p:cTn id="37" dur="800" decel="100000" fill="hold"/>
                                        <p:tgtEl>
                                          <p:spTgt spid="111621"/>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111621"/>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11162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animBg="1"/>
      <p:bldP spid="111621" grpId="0" animBg="1"/>
      <p:bldP spid="1116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458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B94ED04-7CDF-D269-16CB-D0B9FFCAE25F}"/>
              </a:ext>
            </a:extLst>
          </p:cNvPr>
          <p:cNvSpPr txBox="1"/>
          <p:nvPr/>
        </p:nvSpPr>
        <p:spPr>
          <a:xfrm>
            <a:off x="385742" y="246825"/>
            <a:ext cx="1593577" cy="430887"/>
          </a:xfrm>
          <a:prstGeom prst="rect">
            <a:avLst/>
          </a:prstGeom>
          <a:solidFill>
            <a:schemeClr val="accent2">
              <a:lumMod val="20000"/>
              <a:lumOff val="80000"/>
            </a:schemeClr>
          </a:solidFill>
        </p:spPr>
        <p:txBody>
          <a:bodyPr wrap="square" rtlCol="0">
            <a:spAutoFit/>
          </a:bodyPr>
          <a:lstStyle/>
          <a:p>
            <a:pPr algn="just"/>
            <a:r>
              <a:rPr lang="en-US" sz="2200" b="1" dirty="0">
                <a:solidFill>
                  <a:srgbClr val="FF0000"/>
                </a:solidFill>
                <a:latin typeface="Arial" panose="020B0604020202020204" pitchFamily="34" charset="0"/>
                <a:cs typeface="Arial" panose="020B0604020202020204" pitchFamily="34" charset="0"/>
              </a:rPr>
              <a:t>1. Carbon</a:t>
            </a:r>
            <a:endParaRPr lang="vi-VN" sz="2200" b="1" dirty="0">
              <a:latin typeface="Arial" panose="020B0604020202020204" pitchFamily="34" charset="0"/>
              <a:cs typeface="Arial" panose="020B0604020202020204" pitchFamily="34" charset="0"/>
            </a:endParaRPr>
          </a:p>
        </p:txBody>
      </p:sp>
      <p:sp>
        <p:nvSpPr>
          <p:cNvPr id="5" name="Hộp Văn bản 4">
            <a:extLst>
              <a:ext uri="{FF2B5EF4-FFF2-40B4-BE49-F238E27FC236}">
                <a16:creationId xmlns:a16="http://schemas.microsoft.com/office/drawing/2014/main" id="{7292115B-D777-49E1-D5A8-75C196A342B4}"/>
              </a:ext>
            </a:extLst>
          </p:cNvPr>
          <p:cNvSpPr txBox="1"/>
          <p:nvPr/>
        </p:nvSpPr>
        <p:spPr>
          <a:xfrm>
            <a:off x="308344" y="968952"/>
            <a:ext cx="11738344" cy="1045223"/>
          </a:xfrm>
          <a:prstGeom prst="rect">
            <a:avLst/>
          </a:prstGeom>
          <a:noFill/>
        </p:spPr>
        <p:txBody>
          <a:bodyPr wrap="square">
            <a:spAutoFit/>
          </a:bodyPr>
          <a:lstStyle/>
          <a:p>
            <a:pPr algn="just">
              <a:lnSpc>
                <a:spcPct val="150000"/>
              </a:lnSpc>
            </a:pPr>
            <a:r>
              <a:rPr lang="vi-VN" sz="2200" b="1" dirty="0">
                <a:solidFill>
                  <a:srgbClr val="002060"/>
                </a:solidFill>
              </a:rPr>
              <a:t>Trong tự nhiên, đơn chất carbon tồn tại ở các dạng chính như: kim cương, than chì (graphite), carbon vô định hình (than gỗ, than xương, mồ hóng,...).</a:t>
            </a:r>
          </a:p>
        </p:txBody>
      </p:sp>
      <p:pic>
        <p:nvPicPr>
          <p:cNvPr id="6" name="Hình ảnh 5">
            <a:extLst>
              <a:ext uri="{FF2B5EF4-FFF2-40B4-BE49-F238E27FC236}">
                <a16:creationId xmlns:a16="http://schemas.microsoft.com/office/drawing/2014/main" id="{151D9CC2-1DE7-CB2D-36DF-01784B4835D1}"/>
              </a:ext>
            </a:extLst>
          </p:cNvPr>
          <p:cNvPicPr>
            <a:picLocks noChangeAspect="1"/>
          </p:cNvPicPr>
          <p:nvPr/>
        </p:nvPicPr>
        <p:blipFill>
          <a:blip r:embed="rId2"/>
          <a:stretch>
            <a:fillRect/>
          </a:stretch>
        </p:blipFill>
        <p:spPr>
          <a:xfrm>
            <a:off x="981161" y="2275529"/>
            <a:ext cx="2792288" cy="2480783"/>
          </a:xfrm>
          <a:prstGeom prst="rect">
            <a:avLst/>
          </a:prstGeom>
        </p:spPr>
      </p:pic>
      <p:pic>
        <p:nvPicPr>
          <p:cNvPr id="7" name="Hình ảnh 6">
            <a:extLst>
              <a:ext uri="{FF2B5EF4-FFF2-40B4-BE49-F238E27FC236}">
                <a16:creationId xmlns:a16="http://schemas.microsoft.com/office/drawing/2014/main" id="{0ED023D5-B007-3545-A0EE-7C81C4BAD338}"/>
              </a:ext>
            </a:extLst>
          </p:cNvPr>
          <p:cNvPicPr>
            <a:picLocks noChangeAspect="1"/>
          </p:cNvPicPr>
          <p:nvPr/>
        </p:nvPicPr>
        <p:blipFill>
          <a:blip r:embed="rId3"/>
          <a:stretch>
            <a:fillRect/>
          </a:stretch>
        </p:blipFill>
        <p:spPr>
          <a:xfrm>
            <a:off x="4423145" y="2211731"/>
            <a:ext cx="2992372" cy="2598470"/>
          </a:xfrm>
          <a:prstGeom prst="rect">
            <a:avLst/>
          </a:prstGeom>
        </p:spPr>
      </p:pic>
      <p:pic>
        <p:nvPicPr>
          <p:cNvPr id="8" name="Hình ảnh 7">
            <a:extLst>
              <a:ext uri="{FF2B5EF4-FFF2-40B4-BE49-F238E27FC236}">
                <a16:creationId xmlns:a16="http://schemas.microsoft.com/office/drawing/2014/main" id="{1CB6DC92-A3F9-99CB-ABD7-2F246132505C}"/>
              </a:ext>
            </a:extLst>
          </p:cNvPr>
          <p:cNvPicPr>
            <a:picLocks noChangeAspect="1"/>
          </p:cNvPicPr>
          <p:nvPr/>
        </p:nvPicPr>
        <p:blipFill>
          <a:blip r:embed="rId4"/>
          <a:stretch>
            <a:fillRect/>
          </a:stretch>
        </p:blipFill>
        <p:spPr>
          <a:xfrm>
            <a:off x="8737527" y="2052244"/>
            <a:ext cx="2840258" cy="2925287"/>
          </a:xfrm>
          <a:prstGeom prst="rect">
            <a:avLst/>
          </a:prstGeom>
        </p:spPr>
      </p:pic>
      <p:sp>
        <p:nvSpPr>
          <p:cNvPr id="9" name="Hộp Văn bản 8">
            <a:extLst>
              <a:ext uri="{FF2B5EF4-FFF2-40B4-BE49-F238E27FC236}">
                <a16:creationId xmlns:a16="http://schemas.microsoft.com/office/drawing/2014/main" id="{54770CEA-E8C2-58A0-C10C-E6229270347F}"/>
              </a:ext>
            </a:extLst>
          </p:cNvPr>
          <p:cNvSpPr txBox="1"/>
          <p:nvPr/>
        </p:nvSpPr>
        <p:spPr>
          <a:xfrm>
            <a:off x="5231728" y="4998792"/>
            <a:ext cx="1239442" cy="400110"/>
          </a:xfrm>
          <a:prstGeom prst="rect">
            <a:avLst/>
          </a:prstGeom>
          <a:noFill/>
        </p:spPr>
        <p:txBody>
          <a:bodyPr wrap="none" rtlCol="0">
            <a:spAutoFit/>
          </a:bodyPr>
          <a:lstStyle/>
          <a:p>
            <a:r>
              <a:rPr lang="vi-VN" sz="2000" b="1" dirty="0">
                <a:solidFill>
                  <a:srgbClr val="FF0000"/>
                </a:solidFill>
              </a:rPr>
              <a:t>Than chì</a:t>
            </a:r>
          </a:p>
        </p:txBody>
      </p:sp>
      <p:sp>
        <p:nvSpPr>
          <p:cNvPr id="10" name="Hộp Văn bản 9">
            <a:extLst>
              <a:ext uri="{FF2B5EF4-FFF2-40B4-BE49-F238E27FC236}">
                <a16:creationId xmlns:a16="http://schemas.microsoft.com/office/drawing/2014/main" id="{4703344F-E5E2-64EE-89C8-D8F88902EE67}"/>
              </a:ext>
            </a:extLst>
          </p:cNvPr>
          <p:cNvSpPr txBox="1"/>
          <p:nvPr/>
        </p:nvSpPr>
        <p:spPr>
          <a:xfrm>
            <a:off x="9230971" y="4977532"/>
            <a:ext cx="1183337" cy="400110"/>
          </a:xfrm>
          <a:prstGeom prst="rect">
            <a:avLst/>
          </a:prstGeom>
          <a:noFill/>
        </p:spPr>
        <p:txBody>
          <a:bodyPr wrap="none" rtlCol="0">
            <a:spAutoFit/>
          </a:bodyPr>
          <a:lstStyle/>
          <a:p>
            <a:r>
              <a:rPr lang="vi-VN" sz="2000" b="1" dirty="0">
                <a:solidFill>
                  <a:srgbClr val="FF0000"/>
                </a:solidFill>
              </a:rPr>
              <a:t>Than gỗ</a:t>
            </a:r>
          </a:p>
        </p:txBody>
      </p:sp>
      <p:sp>
        <p:nvSpPr>
          <p:cNvPr id="11" name="Hộp Văn bản 10">
            <a:extLst>
              <a:ext uri="{FF2B5EF4-FFF2-40B4-BE49-F238E27FC236}">
                <a16:creationId xmlns:a16="http://schemas.microsoft.com/office/drawing/2014/main" id="{15641EB7-23DD-025C-C1AE-667166F4064C}"/>
              </a:ext>
            </a:extLst>
          </p:cNvPr>
          <p:cNvSpPr txBox="1"/>
          <p:nvPr/>
        </p:nvSpPr>
        <p:spPr>
          <a:xfrm>
            <a:off x="1213518" y="4998953"/>
            <a:ext cx="1564852" cy="400110"/>
          </a:xfrm>
          <a:prstGeom prst="rect">
            <a:avLst/>
          </a:prstGeom>
          <a:noFill/>
        </p:spPr>
        <p:txBody>
          <a:bodyPr wrap="none" rtlCol="0">
            <a:spAutoFit/>
          </a:bodyPr>
          <a:lstStyle/>
          <a:p>
            <a:r>
              <a:rPr lang="vi-VN" sz="2000" b="1" dirty="0">
                <a:solidFill>
                  <a:srgbClr val="FF0000"/>
                </a:solidFill>
              </a:rPr>
              <a:t>Kim cương</a:t>
            </a:r>
          </a:p>
        </p:txBody>
      </p:sp>
      <p:sp>
        <p:nvSpPr>
          <p:cNvPr id="12" name="Hộp Văn bản 10">
            <a:extLst>
              <a:ext uri="{FF2B5EF4-FFF2-40B4-BE49-F238E27FC236}">
                <a16:creationId xmlns:a16="http://schemas.microsoft.com/office/drawing/2014/main" id="{EBB3E2A5-716D-421A-B23C-8DB77681B810}"/>
              </a:ext>
            </a:extLst>
          </p:cNvPr>
          <p:cNvSpPr txBox="1"/>
          <p:nvPr/>
        </p:nvSpPr>
        <p:spPr>
          <a:xfrm>
            <a:off x="1185165" y="5587290"/>
            <a:ext cx="2398007" cy="707886"/>
          </a:xfrm>
          <a:prstGeom prst="rect">
            <a:avLst/>
          </a:prstGeom>
          <a:noFill/>
        </p:spPr>
        <p:txBody>
          <a:bodyPr wrap="square" rtlCol="0">
            <a:spAutoFit/>
          </a:bodyPr>
          <a:lstStyle/>
          <a:p>
            <a:r>
              <a:rPr lang="en-US" sz="2000" b="1" dirty="0" err="1">
                <a:solidFill>
                  <a:srgbClr val="FF0000"/>
                </a:solidFill>
              </a:rPr>
              <a:t>Cứng</a:t>
            </a:r>
            <a:r>
              <a:rPr lang="en-US" sz="2000" b="1" dirty="0">
                <a:solidFill>
                  <a:srgbClr val="FF0000"/>
                </a:solidFill>
              </a:rPr>
              <a:t>, </a:t>
            </a:r>
            <a:r>
              <a:rPr lang="en-US" sz="2000" b="1" dirty="0" err="1">
                <a:solidFill>
                  <a:srgbClr val="FF0000"/>
                </a:solidFill>
              </a:rPr>
              <a:t>trong</a:t>
            </a:r>
            <a:r>
              <a:rPr lang="en-US" sz="2000" b="1" dirty="0">
                <a:solidFill>
                  <a:srgbClr val="FF0000"/>
                </a:solidFill>
              </a:rPr>
              <a:t> </a:t>
            </a:r>
            <a:r>
              <a:rPr lang="en-US" sz="2000" b="1" dirty="0" err="1">
                <a:solidFill>
                  <a:srgbClr val="FF0000"/>
                </a:solidFill>
              </a:rPr>
              <a:t>suốt</a:t>
            </a:r>
            <a:r>
              <a:rPr lang="en-US" sz="2000" b="1" dirty="0">
                <a:solidFill>
                  <a:srgbClr val="FF0000"/>
                </a:solidFill>
              </a:rPr>
              <a:t>, </a:t>
            </a:r>
            <a:r>
              <a:rPr lang="en-US" sz="2000" b="1" dirty="0" err="1">
                <a:solidFill>
                  <a:srgbClr val="FF0000"/>
                </a:solidFill>
              </a:rPr>
              <a:t>không</a:t>
            </a:r>
            <a:r>
              <a:rPr lang="en-US" sz="2000" b="1" dirty="0">
                <a:solidFill>
                  <a:srgbClr val="FF0000"/>
                </a:solidFill>
              </a:rPr>
              <a:t> </a:t>
            </a:r>
            <a:r>
              <a:rPr lang="en-US" sz="2000" b="1" dirty="0" err="1">
                <a:solidFill>
                  <a:srgbClr val="FF0000"/>
                </a:solidFill>
              </a:rPr>
              <a:t>dẫn</a:t>
            </a:r>
            <a:r>
              <a:rPr lang="en-US" sz="2000" b="1" dirty="0">
                <a:solidFill>
                  <a:srgbClr val="FF0000"/>
                </a:solidFill>
              </a:rPr>
              <a:t> </a:t>
            </a:r>
            <a:r>
              <a:rPr lang="en-US" sz="2000" b="1" dirty="0" err="1">
                <a:solidFill>
                  <a:srgbClr val="FF0000"/>
                </a:solidFill>
              </a:rPr>
              <a:t>điện</a:t>
            </a:r>
            <a:endParaRPr lang="vi-VN" sz="2000" b="1" dirty="0">
              <a:solidFill>
                <a:srgbClr val="FF0000"/>
              </a:solidFill>
            </a:endParaRPr>
          </a:p>
        </p:txBody>
      </p:sp>
      <p:sp>
        <p:nvSpPr>
          <p:cNvPr id="13" name="Hộp Văn bản 8">
            <a:extLst>
              <a:ext uri="{FF2B5EF4-FFF2-40B4-BE49-F238E27FC236}">
                <a16:creationId xmlns:a16="http://schemas.microsoft.com/office/drawing/2014/main" id="{AF6E3F2B-2261-4B1F-B9B9-328B5EDF2609}"/>
              </a:ext>
            </a:extLst>
          </p:cNvPr>
          <p:cNvSpPr txBox="1"/>
          <p:nvPr/>
        </p:nvSpPr>
        <p:spPr>
          <a:xfrm>
            <a:off x="4757706" y="5491436"/>
            <a:ext cx="2398007" cy="707886"/>
          </a:xfrm>
          <a:prstGeom prst="rect">
            <a:avLst/>
          </a:prstGeom>
          <a:noFill/>
        </p:spPr>
        <p:txBody>
          <a:bodyPr wrap="square" rtlCol="0">
            <a:spAutoFit/>
          </a:bodyPr>
          <a:lstStyle/>
          <a:p>
            <a:r>
              <a:rPr lang="en-US" sz="2000" b="1" dirty="0" err="1">
                <a:solidFill>
                  <a:srgbClr val="FF0000"/>
                </a:solidFill>
              </a:rPr>
              <a:t>Mềm</a:t>
            </a:r>
            <a:r>
              <a:rPr lang="en-US" sz="2000" b="1" dirty="0">
                <a:solidFill>
                  <a:srgbClr val="FF0000"/>
                </a:solidFill>
              </a:rPr>
              <a:t>, </a:t>
            </a:r>
            <a:r>
              <a:rPr lang="en-US" sz="2000" b="1" dirty="0" err="1">
                <a:solidFill>
                  <a:srgbClr val="FF0000"/>
                </a:solidFill>
              </a:rPr>
              <a:t>màu</a:t>
            </a:r>
            <a:r>
              <a:rPr lang="en-US" sz="2000" b="1" dirty="0">
                <a:solidFill>
                  <a:srgbClr val="FF0000"/>
                </a:solidFill>
              </a:rPr>
              <a:t> </a:t>
            </a:r>
            <a:r>
              <a:rPr lang="en-US" sz="2000" b="1" dirty="0" err="1">
                <a:solidFill>
                  <a:srgbClr val="FF0000"/>
                </a:solidFill>
              </a:rPr>
              <a:t>xám</a:t>
            </a:r>
            <a:r>
              <a:rPr lang="en-US" sz="2000" b="1" dirty="0">
                <a:solidFill>
                  <a:srgbClr val="FF0000"/>
                </a:solidFill>
              </a:rPr>
              <a:t> </a:t>
            </a:r>
            <a:r>
              <a:rPr lang="en-US" sz="2000" b="1" dirty="0" err="1">
                <a:solidFill>
                  <a:srgbClr val="FF0000"/>
                </a:solidFill>
              </a:rPr>
              <a:t>đen</a:t>
            </a:r>
            <a:r>
              <a:rPr lang="en-US" sz="2000" b="1" dirty="0">
                <a:solidFill>
                  <a:srgbClr val="FF0000"/>
                </a:solidFill>
              </a:rPr>
              <a:t>, </a:t>
            </a:r>
            <a:r>
              <a:rPr lang="en-US" sz="2000" b="1" dirty="0" err="1">
                <a:solidFill>
                  <a:srgbClr val="FF0000"/>
                </a:solidFill>
              </a:rPr>
              <a:t>dẫn</a:t>
            </a:r>
            <a:r>
              <a:rPr lang="en-US" sz="2000" b="1" dirty="0">
                <a:solidFill>
                  <a:srgbClr val="FF0000"/>
                </a:solidFill>
              </a:rPr>
              <a:t> </a:t>
            </a:r>
            <a:r>
              <a:rPr lang="en-US" sz="2000" b="1" dirty="0" err="1">
                <a:solidFill>
                  <a:srgbClr val="FF0000"/>
                </a:solidFill>
              </a:rPr>
              <a:t>điện</a:t>
            </a:r>
            <a:endParaRPr lang="vi-VN" sz="2000" b="1" dirty="0">
              <a:solidFill>
                <a:srgbClr val="FF0000"/>
              </a:solidFill>
            </a:endParaRPr>
          </a:p>
        </p:txBody>
      </p:sp>
      <p:sp>
        <p:nvSpPr>
          <p:cNvPr id="14" name="Hộp Văn bản 9">
            <a:extLst>
              <a:ext uri="{FF2B5EF4-FFF2-40B4-BE49-F238E27FC236}">
                <a16:creationId xmlns:a16="http://schemas.microsoft.com/office/drawing/2014/main" id="{A7B466F5-5E28-4D3E-81CF-CCFB6C06F63E}"/>
              </a:ext>
            </a:extLst>
          </p:cNvPr>
          <p:cNvSpPr txBox="1"/>
          <p:nvPr/>
        </p:nvSpPr>
        <p:spPr>
          <a:xfrm>
            <a:off x="9181350" y="5480808"/>
            <a:ext cx="1972203" cy="707886"/>
          </a:xfrm>
          <a:prstGeom prst="rect">
            <a:avLst/>
          </a:prstGeom>
          <a:noFill/>
        </p:spPr>
        <p:txBody>
          <a:bodyPr wrap="square" rtlCol="0">
            <a:spAutoFit/>
          </a:bodyPr>
          <a:lstStyle/>
          <a:p>
            <a:r>
              <a:rPr lang="en-US" sz="2000" b="1" dirty="0" err="1">
                <a:solidFill>
                  <a:srgbClr val="FF0000"/>
                </a:solidFill>
              </a:rPr>
              <a:t>Xốp</a:t>
            </a:r>
            <a:r>
              <a:rPr lang="en-US" sz="2000" b="1" dirty="0">
                <a:solidFill>
                  <a:srgbClr val="FF0000"/>
                </a:solidFill>
              </a:rPr>
              <a:t>, </a:t>
            </a:r>
            <a:r>
              <a:rPr lang="en-US" sz="2000" b="1" dirty="0" err="1">
                <a:solidFill>
                  <a:srgbClr val="FF0000"/>
                </a:solidFill>
              </a:rPr>
              <a:t>màu</a:t>
            </a:r>
            <a:r>
              <a:rPr lang="en-US" sz="2000" b="1" dirty="0">
                <a:solidFill>
                  <a:srgbClr val="FF0000"/>
                </a:solidFill>
              </a:rPr>
              <a:t> </a:t>
            </a:r>
            <a:r>
              <a:rPr lang="en-US" sz="2000" b="1" dirty="0" err="1">
                <a:solidFill>
                  <a:srgbClr val="FF0000"/>
                </a:solidFill>
              </a:rPr>
              <a:t>đen</a:t>
            </a:r>
            <a:r>
              <a:rPr lang="en-US" sz="2000" b="1" dirty="0">
                <a:solidFill>
                  <a:srgbClr val="FF0000"/>
                </a:solidFill>
              </a:rPr>
              <a:t>, </a:t>
            </a:r>
            <a:r>
              <a:rPr lang="en-US" sz="2000" b="1" dirty="0" err="1">
                <a:solidFill>
                  <a:srgbClr val="FF0000"/>
                </a:solidFill>
              </a:rPr>
              <a:t>không</a:t>
            </a:r>
            <a:r>
              <a:rPr lang="en-US" sz="2000" b="1" dirty="0">
                <a:solidFill>
                  <a:srgbClr val="FF0000"/>
                </a:solidFill>
              </a:rPr>
              <a:t> </a:t>
            </a:r>
            <a:r>
              <a:rPr lang="en-US" sz="2000" b="1" dirty="0" err="1">
                <a:solidFill>
                  <a:srgbClr val="FF0000"/>
                </a:solidFill>
              </a:rPr>
              <a:t>dẫn</a:t>
            </a:r>
            <a:r>
              <a:rPr lang="en-US" sz="2000" b="1" dirty="0">
                <a:solidFill>
                  <a:srgbClr val="FF0000"/>
                </a:solidFill>
              </a:rPr>
              <a:t> </a:t>
            </a:r>
            <a:r>
              <a:rPr lang="en-US" sz="2000" b="1" dirty="0" err="1">
                <a:solidFill>
                  <a:srgbClr val="FF0000"/>
                </a:solidFill>
              </a:rPr>
              <a:t>điện</a:t>
            </a:r>
            <a:endParaRPr lang="vi-VN" sz="2000" b="1" dirty="0">
              <a:solidFill>
                <a:srgbClr val="FF0000"/>
              </a:solidFill>
            </a:endParaRPr>
          </a:p>
        </p:txBody>
      </p:sp>
    </p:spTree>
    <p:extLst>
      <p:ext uri="{BB962C8B-B14F-4D97-AF65-F5344CB8AC3E}">
        <p14:creationId xmlns:p14="http://schemas.microsoft.com/office/powerpoint/2010/main" val="178145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9" grpId="0"/>
      <p:bldP spid="10" grpId="0"/>
      <p:bldP spid="11"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B94ED04-7CDF-D269-16CB-D0B9FFCAE25F}"/>
              </a:ext>
            </a:extLst>
          </p:cNvPr>
          <p:cNvSpPr txBox="1"/>
          <p:nvPr/>
        </p:nvSpPr>
        <p:spPr>
          <a:xfrm>
            <a:off x="1736077" y="629599"/>
            <a:ext cx="1593577" cy="430887"/>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Arial" panose="020B0604020202020204" pitchFamily="34" charset="0"/>
                <a:cs typeface="Arial" panose="020B0604020202020204" pitchFamily="34" charset="0"/>
              </a:rPr>
              <a:t>1. Carbon</a:t>
            </a:r>
            <a:endParaRPr lang="vi-VN" sz="2200" b="1">
              <a:latin typeface="Arial" panose="020B0604020202020204" pitchFamily="34" charset="0"/>
              <a:cs typeface="Arial" panose="020B0604020202020204" pitchFamily="34" charset="0"/>
            </a:endParaRPr>
          </a:p>
        </p:txBody>
      </p:sp>
      <p:sp>
        <p:nvSpPr>
          <p:cNvPr id="5" name="Hộp Văn bản 4">
            <a:extLst>
              <a:ext uri="{FF2B5EF4-FFF2-40B4-BE49-F238E27FC236}">
                <a16:creationId xmlns:a16="http://schemas.microsoft.com/office/drawing/2014/main" id="{7292115B-D777-49E1-D5A8-75C196A342B4}"/>
              </a:ext>
            </a:extLst>
          </p:cNvPr>
          <p:cNvSpPr txBox="1">
            <a:spLocks noGrp="1" noRot="1" noMove="1" noResize="1" noEditPoints="1" noAdjustHandles="1" noChangeArrowheads="1" noChangeShapeType="1"/>
          </p:cNvSpPr>
          <p:nvPr/>
        </p:nvSpPr>
        <p:spPr>
          <a:xfrm>
            <a:off x="1736076" y="1128981"/>
            <a:ext cx="8816179" cy="4600042"/>
          </a:xfrm>
          <a:prstGeom prst="rect">
            <a:avLst/>
          </a:prstGeom>
          <a:solidFill>
            <a:schemeClr val="accent4">
              <a:lumMod val="20000"/>
              <a:lumOff val="80000"/>
              <a:alpha val="45000"/>
            </a:schemeClr>
          </a:solidFill>
        </p:spPr>
        <p:txBody>
          <a:bodyPr wrap="square">
            <a:spAutoFit/>
          </a:bodyPr>
          <a:lstStyle/>
          <a:p>
            <a:pPr algn="just">
              <a:lnSpc>
                <a:spcPct val="150000"/>
              </a:lnSpc>
            </a:pPr>
            <a:r>
              <a:rPr lang="vi-VN" sz="2200" b="1" dirty="0">
                <a:solidFill>
                  <a:srgbClr val="FF0000"/>
                </a:solidFill>
              </a:rPr>
              <a:t>Carbon có rất nhiều các ứng dụng như: </a:t>
            </a:r>
          </a:p>
          <a:p>
            <a:pPr algn="just">
              <a:lnSpc>
                <a:spcPct val="150000"/>
              </a:lnSpc>
            </a:pPr>
            <a:endParaRPr lang="vi-VN" sz="2200" b="1" dirty="0">
              <a:solidFill>
                <a:srgbClr val="002060"/>
              </a:solidFill>
            </a:endParaRPr>
          </a:p>
          <a:p>
            <a:pPr algn="just">
              <a:lnSpc>
                <a:spcPct val="150000"/>
              </a:lnSpc>
            </a:pPr>
            <a:endParaRPr lang="vi-VN" sz="2200" b="1" dirty="0">
              <a:solidFill>
                <a:srgbClr val="002060"/>
              </a:solidFill>
            </a:endParaRPr>
          </a:p>
          <a:p>
            <a:pPr algn="just">
              <a:lnSpc>
                <a:spcPct val="150000"/>
              </a:lnSpc>
            </a:pPr>
            <a:endParaRPr lang="vi-VN" sz="2200" b="1" dirty="0">
              <a:solidFill>
                <a:srgbClr val="002060"/>
              </a:solidFill>
            </a:endParaRPr>
          </a:p>
          <a:p>
            <a:pPr algn="just">
              <a:lnSpc>
                <a:spcPct val="150000"/>
              </a:lnSpc>
            </a:pPr>
            <a:endParaRPr lang="vi-VN" sz="2200" b="1" dirty="0">
              <a:solidFill>
                <a:srgbClr val="002060"/>
              </a:solidFill>
            </a:endParaRPr>
          </a:p>
          <a:p>
            <a:pPr algn="just">
              <a:lnSpc>
                <a:spcPct val="150000"/>
              </a:lnSpc>
            </a:pPr>
            <a:endParaRPr lang="vi-VN" sz="2200" b="1" dirty="0">
              <a:solidFill>
                <a:srgbClr val="002060"/>
              </a:solidFill>
            </a:endParaRPr>
          </a:p>
          <a:p>
            <a:pPr algn="just">
              <a:lnSpc>
                <a:spcPct val="150000"/>
              </a:lnSpc>
            </a:pPr>
            <a:endParaRPr lang="vi-VN" sz="2200" b="1" dirty="0">
              <a:solidFill>
                <a:srgbClr val="002060"/>
              </a:solidFill>
            </a:endParaRPr>
          </a:p>
          <a:p>
            <a:pPr algn="just">
              <a:lnSpc>
                <a:spcPct val="150000"/>
              </a:lnSpc>
            </a:pPr>
            <a:endParaRPr lang="vi-VN" sz="2200" b="1" dirty="0">
              <a:solidFill>
                <a:srgbClr val="002060"/>
              </a:solidFill>
            </a:endParaRPr>
          </a:p>
          <a:p>
            <a:pPr algn="just">
              <a:lnSpc>
                <a:spcPct val="150000"/>
              </a:lnSpc>
            </a:pPr>
            <a:endParaRPr lang="vi-VN" sz="2200" b="1" dirty="0">
              <a:solidFill>
                <a:srgbClr val="002060"/>
              </a:solidFill>
            </a:endParaRPr>
          </a:p>
        </p:txBody>
      </p:sp>
      <p:pic>
        <p:nvPicPr>
          <p:cNvPr id="4" name="Hình ảnh 3">
            <a:extLst>
              <a:ext uri="{FF2B5EF4-FFF2-40B4-BE49-F238E27FC236}">
                <a16:creationId xmlns:a16="http://schemas.microsoft.com/office/drawing/2014/main" id="{EDE218A9-3196-C1CB-3BE3-F695B4F70C43}"/>
              </a:ext>
            </a:extLst>
          </p:cNvPr>
          <p:cNvPicPr>
            <a:picLocks noChangeAspect="1"/>
          </p:cNvPicPr>
          <p:nvPr/>
        </p:nvPicPr>
        <p:blipFill>
          <a:blip r:embed="rId2"/>
          <a:stretch>
            <a:fillRect/>
          </a:stretch>
        </p:blipFill>
        <p:spPr>
          <a:xfrm>
            <a:off x="7230320" y="946295"/>
            <a:ext cx="4306004" cy="24827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4" name="Picture 2" descr="Than chì. Công dụng của than chì là gì ?">
            <a:extLst>
              <a:ext uri="{FF2B5EF4-FFF2-40B4-BE49-F238E27FC236}">
                <a16:creationId xmlns:a16="http://schemas.microsoft.com/office/drawing/2014/main" id="{87EB9978-75C8-C954-BA39-96F6173D42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0319" y="3682914"/>
            <a:ext cx="4401699" cy="19213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5" name="Hộp Văn bản 14">
            <a:extLst>
              <a:ext uri="{FF2B5EF4-FFF2-40B4-BE49-F238E27FC236}">
                <a16:creationId xmlns:a16="http://schemas.microsoft.com/office/drawing/2014/main" id="{8DD2146F-0AAF-079A-1C5E-050CA3C1E4DF}"/>
              </a:ext>
            </a:extLst>
          </p:cNvPr>
          <p:cNvSpPr txBox="1"/>
          <p:nvPr/>
        </p:nvSpPr>
        <p:spPr>
          <a:xfrm>
            <a:off x="414671" y="1875946"/>
            <a:ext cx="5911702" cy="1045223"/>
          </a:xfrm>
          <a:prstGeom prst="rect">
            <a:avLst/>
          </a:prstGeom>
          <a:noFill/>
        </p:spPr>
        <p:txBody>
          <a:bodyPr wrap="square">
            <a:spAutoFit/>
          </a:bodyPr>
          <a:lstStyle/>
          <a:p>
            <a:pPr algn="just">
              <a:lnSpc>
                <a:spcPct val="150000"/>
              </a:lnSpc>
            </a:pPr>
            <a:r>
              <a:rPr lang="vi-VN" sz="2200" b="1" dirty="0">
                <a:solidFill>
                  <a:srgbClr val="002060"/>
                </a:solidFill>
              </a:rPr>
              <a:t>+ Than cốc dùng làm nhiên liệu, nguyên liệu trong công nghiệp luyện kim,...; </a:t>
            </a:r>
          </a:p>
        </p:txBody>
      </p:sp>
      <p:sp>
        <p:nvSpPr>
          <p:cNvPr id="17" name="Hộp Văn bản 16">
            <a:extLst>
              <a:ext uri="{FF2B5EF4-FFF2-40B4-BE49-F238E27FC236}">
                <a16:creationId xmlns:a16="http://schemas.microsoft.com/office/drawing/2014/main" id="{971ACF2B-E349-A6C4-4004-D64E8162B3A8}"/>
              </a:ext>
            </a:extLst>
          </p:cNvPr>
          <p:cNvSpPr txBox="1"/>
          <p:nvPr/>
        </p:nvSpPr>
        <p:spPr>
          <a:xfrm>
            <a:off x="308344" y="3823287"/>
            <a:ext cx="6667335" cy="1045223"/>
          </a:xfrm>
          <a:prstGeom prst="rect">
            <a:avLst/>
          </a:prstGeom>
          <a:noFill/>
        </p:spPr>
        <p:txBody>
          <a:bodyPr wrap="square">
            <a:spAutoFit/>
          </a:bodyPr>
          <a:lstStyle/>
          <a:p>
            <a:pPr algn="just">
              <a:lnSpc>
                <a:spcPct val="150000"/>
              </a:lnSpc>
            </a:pPr>
            <a:r>
              <a:rPr lang="vi-VN" sz="2200" b="1" dirty="0">
                <a:solidFill>
                  <a:srgbClr val="002060"/>
                </a:solidFill>
              </a:rPr>
              <a:t>+ Than chì làm điện cực, chất bôi  trơn, ruột bút chì,...; </a:t>
            </a:r>
          </a:p>
        </p:txBody>
      </p:sp>
      <p:sp>
        <p:nvSpPr>
          <p:cNvPr id="2" name="TextBox 1">
            <a:extLst>
              <a:ext uri="{FF2B5EF4-FFF2-40B4-BE49-F238E27FC236}">
                <a16:creationId xmlns:a16="http://schemas.microsoft.com/office/drawing/2014/main" id="{5AC719BE-3EC4-4031-9F4A-B901CDF53580}"/>
              </a:ext>
            </a:extLst>
          </p:cNvPr>
          <p:cNvSpPr txBox="1"/>
          <p:nvPr/>
        </p:nvSpPr>
        <p:spPr>
          <a:xfrm>
            <a:off x="308345" y="5038633"/>
            <a:ext cx="6496492" cy="923330"/>
          </a:xfrm>
          <a:prstGeom prst="rect">
            <a:avLst/>
          </a:prstGeom>
          <a:noFill/>
        </p:spPr>
        <p:txBody>
          <a:bodyPr wrap="square" rtlCol="0">
            <a:spAutoFit/>
          </a:bodyPr>
          <a:lstStyle/>
          <a:p>
            <a:r>
              <a:rPr lang="vi-VN" sz="1800" b="1" dirty="0">
                <a:solidFill>
                  <a:srgbClr val="002060"/>
                </a:solidFill>
              </a:rPr>
              <a:t>+ Kim cương làm đồ trang sức, mũi khoan, dao cắt kính;...</a:t>
            </a:r>
          </a:p>
          <a:p>
            <a:endParaRPr lang="en-US" dirty="0"/>
          </a:p>
        </p:txBody>
      </p:sp>
    </p:spTree>
    <p:extLst>
      <p:ext uri="{BB962C8B-B14F-4D97-AF65-F5344CB8AC3E}">
        <p14:creationId xmlns:p14="http://schemas.microsoft.com/office/powerpoint/2010/main" val="88648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3074"/>
                                        </p:tgtEl>
                                        <p:attrNameLst>
                                          <p:attrName>style.visibility</p:attrName>
                                        </p:attrNameLst>
                                      </p:cBhvr>
                                      <p:to>
                                        <p:strVal val="visible"/>
                                      </p:to>
                                    </p:set>
                                    <p:animEffect transition="in" filter="barn(inVertical)">
                                      <p:cBhvr>
                                        <p:cTn id="3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B94ED04-7CDF-D269-16CB-D0B9FFCAE25F}"/>
              </a:ext>
            </a:extLst>
          </p:cNvPr>
          <p:cNvSpPr txBox="1"/>
          <p:nvPr/>
        </p:nvSpPr>
        <p:spPr>
          <a:xfrm>
            <a:off x="1736077" y="629599"/>
            <a:ext cx="1593577" cy="430887"/>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Arial" panose="020B0604020202020204" pitchFamily="34" charset="0"/>
                <a:cs typeface="Arial" panose="020B0604020202020204" pitchFamily="34" charset="0"/>
              </a:rPr>
              <a:t>1. Carbon</a:t>
            </a:r>
            <a:endParaRPr lang="vi-VN" sz="2200" b="1">
              <a:latin typeface="Arial" panose="020B0604020202020204" pitchFamily="34" charset="0"/>
              <a:cs typeface="Arial" panose="020B0604020202020204" pitchFamily="34" charset="0"/>
            </a:endParaRPr>
          </a:p>
        </p:txBody>
      </p:sp>
      <p:sp>
        <p:nvSpPr>
          <p:cNvPr id="6" name="Hộp Văn bản 5">
            <a:extLst>
              <a:ext uri="{FF2B5EF4-FFF2-40B4-BE49-F238E27FC236}">
                <a16:creationId xmlns:a16="http://schemas.microsoft.com/office/drawing/2014/main" id="{91EF5505-E067-2554-1CF9-D03D33172E99}"/>
              </a:ext>
            </a:extLst>
          </p:cNvPr>
          <p:cNvSpPr txBox="1"/>
          <p:nvPr/>
        </p:nvSpPr>
        <p:spPr>
          <a:xfrm>
            <a:off x="4610324" y="1060486"/>
            <a:ext cx="7361936" cy="3584379"/>
          </a:xfrm>
          <a:prstGeom prst="rect">
            <a:avLst/>
          </a:prstGeom>
          <a:solidFill>
            <a:schemeClr val="accent4">
              <a:lumMod val="20000"/>
              <a:lumOff val="80000"/>
              <a:alpha val="45000"/>
            </a:schemeClr>
          </a:solidFill>
        </p:spPr>
        <p:txBody>
          <a:bodyPr wrap="square">
            <a:spAutoFit/>
          </a:bodyPr>
          <a:lstStyle/>
          <a:p>
            <a:pPr algn="just">
              <a:lnSpc>
                <a:spcPct val="150000"/>
              </a:lnSpc>
            </a:pPr>
            <a:r>
              <a:rPr lang="vi-VN" sz="2200" b="1" dirty="0">
                <a:solidFill>
                  <a:srgbClr val="002060"/>
                </a:solidFill>
              </a:rPr>
              <a:t>- Các loại than </a:t>
            </a:r>
            <a:r>
              <a:rPr lang="vi-VN" sz="2200" b="1" dirty="0">
                <a:solidFill>
                  <a:srgbClr val="FF0000"/>
                </a:solidFill>
              </a:rPr>
              <a:t>như than gỗ, than xương,... </a:t>
            </a:r>
            <a:r>
              <a:rPr lang="vi-VN" sz="2200" b="1" dirty="0">
                <a:solidFill>
                  <a:srgbClr val="002060"/>
                </a:solidFill>
              </a:rPr>
              <a:t>có khả năng giữ trên bề mặt của nó các phân tử chất khí, chất tan trong dung dịch. </a:t>
            </a:r>
            <a:r>
              <a:rPr lang="vi-VN" sz="2200" b="1" dirty="0">
                <a:solidFill>
                  <a:srgbClr val="FF0000"/>
                </a:solidFill>
              </a:rPr>
              <a:t>Tính chất này được gọi là tính hấp phụ.</a:t>
            </a:r>
            <a:r>
              <a:rPr lang="vi-VN" sz="2200" b="1" dirty="0">
                <a:solidFill>
                  <a:srgbClr val="002060"/>
                </a:solidFill>
              </a:rPr>
              <a:t> </a:t>
            </a:r>
          </a:p>
          <a:p>
            <a:pPr algn="just">
              <a:lnSpc>
                <a:spcPct val="150000"/>
              </a:lnSpc>
            </a:pPr>
            <a:r>
              <a:rPr lang="vi-VN" sz="2200" b="1" i="1" dirty="0">
                <a:solidFill>
                  <a:srgbClr val="002060"/>
                </a:solidFill>
                <a:sym typeface="Wingdings" panose="05000000000000000000" pitchFamily="2" charset="2"/>
              </a:rPr>
              <a:t> </a:t>
            </a:r>
            <a:r>
              <a:rPr lang="vi-VN" sz="2200" b="1" i="1" dirty="0">
                <a:solidFill>
                  <a:srgbClr val="002060"/>
                </a:solidFill>
              </a:rPr>
              <a:t>Dựa vào tính hấp phụ, carbon ở dạng than hoạt tính được dùng trong mặt nạ phòng độc, chất khử màu, khử mùi.</a:t>
            </a:r>
          </a:p>
        </p:txBody>
      </p:sp>
      <p:pic>
        <p:nvPicPr>
          <p:cNvPr id="9" name="Hình ảnh 8">
            <a:extLst>
              <a:ext uri="{FF2B5EF4-FFF2-40B4-BE49-F238E27FC236}">
                <a16:creationId xmlns:a16="http://schemas.microsoft.com/office/drawing/2014/main" id="{6DAB1148-550A-8235-79F5-3754BFE3FC6A}"/>
              </a:ext>
            </a:extLst>
          </p:cNvPr>
          <p:cNvPicPr>
            <a:picLocks noChangeAspect="1"/>
          </p:cNvPicPr>
          <p:nvPr/>
        </p:nvPicPr>
        <p:blipFill>
          <a:blip r:embed="rId2"/>
          <a:stretch>
            <a:fillRect/>
          </a:stretch>
        </p:blipFill>
        <p:spPr>
          <a:xfrm>
            <a:off x="811631" y="1730724"/>
            <a:ext cx="2840982" cy="2914141"/>
          </a:xfrm>
          <a:prstGeom prst="rect">
            <a:avLst/>
          </a:prstGeom>
        </p:spPr>
      </p:pic>
    </p:spTree>
    <p:extLst>
      <p:ext uri="{BB962C8B-B14F-4D97-AF65-F5344CB8AC3E}">
        <p14:creationId xmlns:p14="http://schemas.microsoft.com/office/powerpoint/2010/main" val="758783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B94ED04-7CDF-D269-16CB-D0B9FFCAE25F}"/>
              </a:ext>
            </a:extLst>
          </p:cNvPr>
          <p:cNvSpPr txBox="1"/>
          <p:nvPr/>
        </p:nvSpPr>
        <p:spPr>
          <a:xfrm>
            <a:off x="1736077" y="629599"/>
            <a:ext cx="1593577" cy="430887"/>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Arial" panose="020B0604020202020204" pitchFamily="34" charset="0"/>
                <a:cs typeface="Arial" panose="020B0604020202020204" pitchFamily="34" charset="0"/>
              </a:rPr>
              <a:t>1. Carbon</a:t>
            </a:r>
            <a:endParaRPr lang="vi-VN" sz="2200" b="1">
              <a:latin typeface="Arial" panose="020B0604020202020204" pitchFamily="34" charset="0"/>
              <a:cs typeface="Arial" panose="020B0604020202020204" pitchFamily="34" charset="0"/>
            </a:endParaRPr>
          </a:p>
        </p:txBody>
      </p:sp>
      <p:pic>
        <p:nvPicPr>
          <p:cNvPr id="4" name="Hình ảnh 3">
            <a:extLst>
              <a:ext uri="{FF2B5EF4-FFF2-40B4-BE49-F238E27FC236}">
                <a16:creationId xmlns:a16="http://schemas.microsoft.com/office/drawing/2014/main" id="{C86DE8C7-EF61-75C7-177A-4C9BF0C5737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1524002" y="1298746"/>
            <a:ext cx="3240911" cy="5528777"/>
          </a:xfrm>
          <a:prstGeom prst="rect">
            <a:avLst/>
          </a:prstGeom>
        </p:spPr>
      </p:pic>
      <p:sp>
        <p:nvSpPr>
          <p:cNvPr id="7" name="Hộp Văn bản 6">
            <a:extLst>
              <a:ext uri="{FF2B5EF4-FFF2-40B4-BE49-F238E27FC236}">
                <a16:creationId xmlns:a16="http://schemas.microsoft.com/office/drawing/2014/main" id="{0A5D7155-98E8-561A-45C6-36B95D1634A6}"/>
              </a:ext>
            </a:extLst>
          </p:cNvPr>
          <p:cNvSpPr txBox="1"/>
          <p:nvPr/>
        </p:nvSpPr>
        <p:spPr>
          <a:xfrm>
            <a:off x="6612206" y="6393673"/>
            <a:ext cx="2518638" cy="369332"/>
          </a:xfrm>
          <a:prstGeom prst="rect">
            <a:avLst/>
          </a:prstGeom>
          <a:noFill/>
        </p:spPr>
        <p:txBody>
          <a:bodyPr wrap="none" rtlCol="0">
            <a:spAutoFit/>
          </a:bodyPr>
          <a:lstStyle/>
          <a:p>
            <a:r>
              <a:rPr lang="vi-VN" b="1">
                <a:solidFill>
                  <a:srgbClr val="FF0000"/>
                </a:solidFill>
              </a:rPr>
              <a:t>Mô phỏng thí nghiệm</a:t>
            </a:r>
          </a:p>
        </p:txBody>
      </p:sp>
      <p:pic>
        <p:nvPicPr>
          <p:cNvPr id="14" name="Tại sao than hoạt tính lại được sử dụng để làm sạch nước-">
            <a:hlinkClick r:id="" action="ppaction://media"/>
            <a:extLst>
              <a:ext uri="{FF2B5EF4-FFF2-40B4-BE49-F238E27FC236}">
                <a16:creationId xmlns:a16="http://schemas.microsoft.com/office/drawing/2014/main" id="{F2E8260E-6DA9-09F2-2D88-4DC748E44DFE}"/>
              </a:ext>
            </a:extLst>
          </p:cNvPr>
          <p:cNvPicPr>
            <a:picLocks noChangeAspect="1"/>
          </p:cNvPicPr>
          <p:nvPr>
            <a:videoFile r:link="rId1"/>
            <p:extLst>
              <p:ext uri="{DAA4B4D4-6D71-4841-9C94-3DE7FCFB9230}">
                <p14:media xmlns:p14="http://schemas.microsoft.com/office/powerpoint/2010/main" r:embed="rId2">
                  <p14:trim st="7177" end="50133"/>
                </p14:media>
              </p:ext>
            </p:extLst>
          </p:nvPr>
        </p:nvPicPr>
        <p:blipFill>
          <a:blip r:embed="rId6"/>
          <a:stretch>
            <a:fillRect/>
          </a:stretch>
        </p:blipFill>
        <p:spPr>
          <a:xfrm>
            <a:off x="4544990" y="1481561"/>
            <a:ext cx="6030410" cy="4796983"/>
          </a:xfrm>
          <a:prstGeom prst="rect">
            <a:avLst/>
          </a:prstGeom>
          <a:ln>
            <a:solidFill>
              <a:srgbClr val="FF0000"/>
            </a:solidFill>
          </a:ln>
        </p:spPr>
      </p:pic>
    </p:spTree>
    <p:extLst>
      <p:ext uri="{BB962C8B-B14F-4D97-AF65-F5344CB8AC3E}">
        <p14:creationId xmlns:p14="http://schemas.microsoft.com/office/powerpoint/2010/main" val="270727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58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B94ED04-7CDF-D269-16CB-D0B9FFCAE25F}"/>
              </a:ext>
            </a:extLst>
          </p:cNvPr>
          <p:cNvSpPr txBox="1"/>
          <p:nvPr/>
        </p:nvSpPr>
        <p:spPr>
          <a:xfrm>
            <a:off x="1736074" y="629599"/>
            <a:ext cx="4359926" cy="430887"/>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Arial" panose="020B0604020202020204" pitchFamily="34" charset="0"/>
                <a:cs typeface="Arial" panose="020B0604020202020204" pitchFamily="34" charset="0"/>
              </a:rPr>
              <a:t>2. Lưu huỳnh (Sulfur)</a:t>
            </a:r>
            <a:endParaRPr lang="vi-VN" sz="2200" b="1">
              <a:latin typeface="Arial" panose="020B0604020202020204" pitchFamily="34" charset="0"/>
              <a:cs typeface="Arial" panose="020B0604020202020204" pitchFamily="34" charset="0"/>
            </a:endParaRPr>
          </a:p>
        </p:txBody>
      </p:sp>
      <p:grpSp>
        <p:nvGrpSpPr>
          <p:cNvPr id="9" name="Nhóm 8">
            <a:extLst>
              <a:ext uri="{FF2B5EF4-FFF2-40B4-BE49-F238E27FC236}">
                <a16:creationId xmlns:a16="http://schemas.microsoft.com/office/drawing/2014/main" id="{9C30B097-2027-C0C3-9A01-86427CC29685}"/>
              </a:ext>
            </a:extLst>
          </p:cNvPr>
          <p:cNvGrpSpPr/>
          <p:nvPr/>
        </p:nvGrpSpPr>
        <p:grpSpPr>
          <a:xfrm>
            <a:off x="1736074" y="1296368"/>
            <a:ext cx="8723582" cy="5034711"/>
            <a:chOff x="212074" y="1296365"/>
            <a:chExt cx="8723582" cy="5034711"/>
          </a:xfrm>
        </p:grpSpPr>
        <p:pic>
          <p:nvPicPr>
            <p:cNvPr id="5" name="Hình ảnh 4">
              <a:extLst>
                <a:ext uri="{FF2B5EF4-FFF2-40B4-BE49-F238E27FC236}">
                  <a16:creationId xmlns:a16="http://schemas.microsoft.com/office/drawing/2014/main" id="{5D85668E-2588-5FBD-F48A-9A17D922DF9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tretch>
              <a:fillRect/>
            </a:stretch>
          </p:blipFill>
          <p:spPr>
            <a:xfrm>
              <a:off x="212074" y="1296365"/>
              <a:ext cx="8723582" cy="4932039"/>
            </a:xfrm>
            <a:prstGeom prst="rect">
              <a:avLst/>
            </a:prstGeom>
          </p:spPr>
        </p:pic>
        <p:sp>
          <p:nvSpPr>
            <p:cNvPr id="8" name="Hộp Văn bản 7">
              <a:extLst>
                <a:ext uri="{FF2B5EF4-FFF2-40B4-BE49-F238E27FC236}">
                  <a16:creationId xmlns:a16="http://schemas.microsoft.com/office/drawing/2014/main" id="{161DF24F-E418-85FA-34B2-0981498F10E3}"/>
                </a:ext>
              </a:extLst>
            </p:cNvPr>
            <p:cNvSpPr txBox="1"/>
            <p:nvPr/>
          </p:nvSpPr>
          <p:spPr>
            <a:xfrm>
              <a:off x="2856555" y="5561635"/>
              <a:ext cx="3127558" cy="769441"/>
            </a:xfrm>
            <a:prstGeom prst="rect">
              <a:avLst/>
            </a:prstGeom>
            <a:solidFill>
              <a:schemeClr val="bg1"/>
            </a:solidFill>
          </p:spPr>
          <p:txBody>
            <a:bodyPr wrap="square" rtlCol="0">
              <a:spAutoFit/>
            </a:bodyPr>
            <a:lstStyle/>
            <a:p>
              <a:pPr algn="ctr"/>
              <a:r>
                <a:rPr lang="en-US" sz="2200" b="1">
                  <a:solidFill>
                    <a:srgbClr val="FF0000"/>
                  </a:solidFill>
                </a:rPr>
                <a:t>Một số ứng dụng của lưu huỳnh</a:t>
              </a:r>
              <a:endParaRPr lang="vi-VN" sz="2200" b="1">
                <a:solidFill>
                  <a:srgbClr val="FF0000"/>
                </a:solidFill>
              </a:endParaRPr>
            </a:p>
          </p:txBody>
        </p:sp>
      </p:grpSp>
    </p:spTree>
    <p:extLst>
      <p:ext uri="{BB962C8B-B14F-4D97-AF65-F5344CB8AC3E}">
        <p14:creationId xmlns:p14="http://schemas.microsoft.com/office/powerpoint/2010/main" val="346476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6"/>
          <p:cNvSpPr txBox="1">
            <a:spLocks noGrp="1"/>
          </p:cNvSpPr>
          <p:nvPr/>
        </p:nvSpPr>
        <p:spPr bwMode="auto">
          <a:xfrm>
            <a:off x="7581900" y="5541964"/>
            <a:ext cx="160020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fld id="{3237F897-9992-4D1F-BAFB-DB301DDDD2A0}" type="slidenum">
              <a:rPr lang="en-US" altLang="en-US" sz="1050"/>
              <a:pPr algn="r" eaLnBrk="1" hangingPunct="1">
                <a:spcBef>
                  <a:spcPct val="0"/>
                </a:spcBef>
                <a:buFontTx/>
                <a:buNone/>
                <a:defRPr/>
              </a:pPr>
              <a:t>2</a:t>
            </a:fld>
            <a:endParaRPr lang="en-US" altLang="en-US" sz="1050" dirty="0"/>
          </a:p>
        </p:txBody>
      </p:sp>
      <p:sp>
        <p:nvSpPr>
          <p:cNvPr id="6147" name="Text Box 6"/>
          <p:cNvSpPr txBox="1">
            <a:spLocks noChangeArrowheads="1"/>
          </p:cNvSpPr>
          <p:nvPr/>
        </p:nvSpPr>
        <p:spPr bwMode="auto">
          <a:xfrm>
            <a:off x="3536369" y="3036888"/>
            <a:ext cx="49720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endParaRPr lang="en-US" altLang="en-US" sz="1350" dirty="0">
              <a:latin typeface="Times New Roman" panose="02020603050405020304" pitchFamily="18" charset="0"/>
            </a:endParaRPr>
          </a:p>
        </p:txBody>
      </p:sp>
      <p:sp>
        <p:nvSpPr>
          <p:cNvPr id="6153" name="AutoShape 9"/>
          <p:cNvSpPr>
            <a:spLocks noChangeArrowheads="1"/>
          </p:cNvSpPr>
          <p:nvPr/>
        </p:nvSpPr>
        <p:spPr bwMode="auto">
          <a:xfrm>
            <a:off x="2795588" y="85725"/>
            <a:ext cx="6858000" cy="971550"/>
          </a:xfrm>
          <a:prstGeom prst="roundRect">
            <a:avLst>
              <a:gd name="adj" fmla="val 16667"/>
            </a:avLst>
          </a:prstGeom>
          <a:gradFill rotWithShape="1">
            <a:gsLst>
              <a:gs pos="0">
                <a:srgbClr val="CCFF99"/>
              </a:gs>
              <a:gs pos="100000">
                <a:srgbClr val="FFFF00"/>
              </a:gs>
            </a:gsLst>
            <a:lin ang="5400000" scaled="1"/>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300" b="1" dirty="0">
                <a:solidFill>
                  <a:srgbClr val="FF3300"/>
                </a:solidFill>
                <a:latin typeface="Times New Roman" panose="02020603050405020304" pitchFamily="18" charset="0"/>
              </a:rPr>
              <a:t>KHỞI ĐỘNG </a:t>
            </a:r>
          </a:p>
        </p:txBody>
      </p:sp>
      <p:sp>
        <p:nvSpPr>
          <p:cNvPr id="188427" name="Line 11"/>
          <p:cNvSpPr>
            <a:spLocks noChangeShapeType="1"/>
          </p:cNvSpPr>
          <p:nvPr/>
        </p:nvSpPr>
        <p:spPr bwMode="auto">
          <a:xfrm flipH="1">
            <a:off x="6181726" y="1828800"/>
            <a:ext cx="85725" cy="4008438"/>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a:lstStyle/>
          <a:p>
            <a:pPr>
              <a:defRPr/>
            </a:pPr>
            <a:endParaRPr lang="en-US" sz="675" dirty="0"/>
          </a:p>
        </p:txBody>
      </p:sp>
      <p:pic>
        <p:nvPicPr>
          <p:cNvPr id="188429" name="Picture 18" descr="Cau hoi"/>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562943" y="656739"/>
            <a:ext cx="26289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utoShape 5"/>
          <p:cNvSpPr>
            <a:spLocks noChangeArrowheads="1"/>
          </p:cNvSpPr>
          <p:nvPr/>
        </p:nvSpPr>
        <p:spPr bwMode="auto">
          <a:xfrm>
            <a:off x="4800601" y="2479675"/>
            <a:ext cx="4463223" cy="3674448"/>
          </a:xfrm>
          <a:prstGeom prst="cloudCallout">
            <a:avLst>
              <a:gd name="adj1" fmla="val -71875"/>
              <a:gd name="adj2" fmla="val -82894"/>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dirty="0">
                <a:solidFill>
                  <a:srgbClr val="FF0000"/>
                </a:solidFill>
                <a:latin typeface="Times New Roman" panose="02020603050405020304" pitchFamily="18" charset="0"/>
                <a:cs typeface="Times New Roman" panose="02020603050405020304" pitchFamily="18" charset="0"/>
              </a:rPr>
              <a:t>CÙNG CHƠI GAME </a:t>
            </a:r>
          </a:p>
          <a:p>
            <a:pPr algn="ctr" eaLnBrk="1" hangingPunct="1">
              <a:spcBef>
                <a:spcPct val="0"/>
              </a:spcBef>
              <a:buFontTx/>
              <a:buNone/>
            </a:pP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Gấu</a:t>
            </a:r>
            <a:r>
              <a:rPr lang="en-US" altLang="en-US" sz="3600" b="1" dirty="0">
                <a:solidFill>
                  <a:srgbClr val="FF0000"/>
                </a:solidFill>
                <a:latin typeface="Times New Roman" panose="02020603050405020304" pitchFamily="18" charset="0"/>
                <a:cs typeface="Times New Roman" panose="02020603050405020304" pitchFamily="18" charset="0"/>
              </a:rPr>
              <a:t> con </a:t>
            </a:r>
            <a:r>
              <a:rPr lang="en-US" altLang="en-US" sz="3600" b="1" dirty="0" err="1">
                <a:solidFill>
                  <a:srgbClr val="FF0000"/>
                </a:solidFill>
                <a:latin typeface="Times New Roman" panose="02020603050405020304" pitchFamily="18" charset="0"/>
                <a:cs typeface="Times New Roman" panose="02020603050405020304" pitchFamily="18" charset="0"/>
              </a:rPr>
              <a:t>tìm</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mật</a:t>
            </a:r>
            <a:r>
              <a:rPr lang="en-US" altLang="en-US" sz="36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438138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withEffect">
                                  <p:stCondLst>
                                    <p:cond delay="0"/>
                                  </p:stCondLst>
                                  <p:childTnLst>
                                    <p:set>
                                      <p:cBhvr>
                                        <p:cTn id="6" dur="1" fill="hold">
                                          <p:stCondLst>
                                            <p:cond delay="0"/>
                                          </p:stCondLst>
                                        </p:cTn>
                                        <p:tgtEl>
                                          <p:spTgt spid="188427"/>
                                        </p:tgtEl>
                                        <p:attrNameLst>
                                          <p:attrName>style.visibility</p:attrName>
                                        </p:attrNameLst>
                                      </p:cBhvr>
                                      <p:to>
                                        <p:strVal val="visible"/>
                                      </p:to>
                                    </p:set>
                                    <p:animEffect transition="in" filter="wedge">
                                      <p:cBhvr>
                                        <p:cTn id="7" dur="2000"/>
                                        <p:tgtEl>
                                          <p:spTgt spid="188427"/>
                                        </p:tgtEl>
                                      </p:cBhvr>
                                    </p:animEffect>
                                  </p:childTnLst>
                                </p:cTn>
                              </p:par>
                              <p:par>
                                <p:cTn id="8" presetID="4" presetClass="entr" presetSubtype="16" fill="hold" nodeType="withEffect">
                                  <p:stCondLst>
                                    <p:cond delay="0"/>
                                  </p:stCondLst>
                                  <p:childTnLst>
                                    <p:set>
                                      <p:cBhvr>
                                        <p:cTn id="9" dur="1" fill="hold">
                                          <p:stCondLst>
                                            <p:cond delay="0"/>
                                          </p:stCondLst>
                                        </p:cTn>
                                        <p:tgtEl>
                                          <p:spTgt spid="188429"/>
                                        </p:tgtEl>
                                        <p:attrNameLst>
                                          <p:attrName>style.visibility</p:attrName>
                                        </p:attrNameLst>
                                      </p:cBhvr>
                                      <p:to>
                                        <p:strVal val="visible"/>
                                      </p:to>
                                    </p:set>
                                    <p:animEffect transition="in" filter="box(in)">
                                      <p:cBhvr>
                                        <p:cTn id="10" dur="500"/>
                                        <p:tgtEl>
                                          <p:spTgt spid="188429"/>
                                        </p:tgtEl>
                                      </p:cBhvr>
                                    </p:animEffect>
                                  </p:childTnLst>
                                </p:cTn>
                              </p:par>
                              <p:par>
                                <p:cTn id="11" presetID="23" presetClass="entr" presetSubtype="16" fill="hold" nodeType="withEffect">
                                  <p:stCondLst>
                                    <p:cond delay="0"/>
                                  </p:stCondLst>
                                  <p:childTnLst>
                                    <p:set>
                                      <p:cBhvr>
                                        <p:cTn id="12" dur="1" fill="hold">
                                          <p:stCondLst>
                                            <p:cond delay="0"/>
                                          </p:stCondLst>
                                        </p:cTn>
                                        <p:tgtEl>
                                          <p:spTgt spid="188429"/>
                                        </p:tgtEl>
                                        <p:attrNameLst>
                                          <p:attrName>style.visibility</p:attrName>
                                        </p:attrNameLst>
                                      </p:cBhvr>
                                      <p:to>
                                        <p:strVal val="visible"/>
                                      </p:to>
                                    </p:set>
                                    <p:anim calcmode="lin" valueType="num">
                                      <p:cBhvr>
                                        <p:cTn id="13" dur="500" fill="hold"/>
                                        <p:tgtEl>
                                          <p:spTgt spid="188429"/>
                                        </p:tgtEl>
                                        <p:attrNameLst>
                                          <p:attrName>ppt_w</p:attrName>
                                        </p:attrNameLst>
                                      </p:cBhvr>
                                      <p:tavLst>
                                        <p:tav tm="0">
                                          <p:val>
                                            <p:fltVal val="0"/>
                                          </p:val>
                                        </p:tav>
                                        <p:tav tm="100000">
                                          <p:val>
                                            <p:strVal val="#ppt_w"/>
                                          </p:val>
                                        </p:tav>
                                      </p:tavLst>
                                    </p:anim>
                                    <p:anim calcmode="lin" valueType="num">
                                      <p:cBhvr>
                                        <p:cTn id="14" dur="500" fill="hold"/>
                                        <p:tgtEl>
                                          <p:spTgt spid="18842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800" decel="100000"/>
                                        <p:tgtEl>
                                          <p:spTgt spid="14"/>
                                        </p:tgtEl>
                                      </p:cBhvr>
                                    </p:animEffect>
                                    <p:anim calcmode="lin" valueType="num">
                                      <p:cBhvr>
                                        <p:cTn id="20" dur="800" decel="100000" fill="hold"/>
                                        <p:tgtEl>
                                          <p:spTgt spid="14"/>
                                        </p:tgtEl>
                                        <p:attrNameLst>
                                          <p:attrName>style.rotation</p:attrName>
                                        </p:attrNameLst>
                                      </p:cBhvr>
                                      <p:tavLst>
                                        <p:tav tm="0">
                                          <p:val>
                                            <p:fltVal val="-90"/>
                                          </p:val>
                                        </p:tav>
                                        <p:tav tm="100000">
                                          <p:val>
                                            <p:fltVal val="0"/>
                                          </p:val>
                                        </p:tav>
                                      </p:tavLst>
                                    </p:anim>
                                    <p:anim calcmode="lin" valueType="num">
                                      <p:cBhvr>
                                        <p:cTn id="21" dur="800" decel="100000" fill="hold"/>
                                        <p:tgtEl>
                                          <p:spTgt spid="14"/>
                                        </p:tgtEl>
                                        <p:attrNameLst>
                                          <p:attrName>ppt_x</p:attrName>
                                        </p:attrNameLst>
                                      </p:cBhvr>
                                      <p:tavLst>
                                        <p:tav tm="0">
                                          <p:val>
                                            <p:strVal val="#ppt_x+0.4"/>
                                          </p:val>
                                        </p:tav>
                                        <p:tav tm="100000">
                                          <p:val>
                                            <p:strVal val="#ppt_x-0.05"/>
                                          </p:val>
                                        </p:tav>
                                      </p:tavLst>
                                    </p:anim>
                                    <p:anim calcmode="lin" valueType="num">
                                      <p:cBhvr>
                                        <p:cTn id="22" dur="800" decel="100000" fill="hold"/>
                                        <p:tgtEl>
                                          <p:spTgt spid="14"/>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B94ED04-7CDF-D269-16CB-D0B9FFCAE25F}"/>
              </a:ext>
            </a:extLst>
          </p:cNvPr>
          <p:cNvSpPr txBox="1"/>
          <p:nvPr/>
        </p:nvSpPr>
        <p:spPr>
          <a:xfrm>
            <a:off x="1736074" y="629599"/>
            <a:ext cx="4359926" cy="430887"/>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Arial" panose="020B0604020202020204" pitchFamily="34" charset="0"/>
                <a:cs typeface="Arial" panose="020B0604020202020204" pitchFamily="34" charset="0"/>
              </a:rPr>
              <a:t>2. Lưu huỳnh (Sulfur)</a:t>
            </a:r>
            <a:endParaRPr lang="vi-VN" sz="2200" b="1">
              <a:latin typeface="Arial" panose="020B0604020202020204" pitchFamily="34" charset="0"/>
              <a:cs typeface="Arial" panose="020B0604020202020204" pitchFamily="34" charset="0"/>
            </a:endParaRPr>
          </a:p>
        </p:txBody>
      </p:sp>
      <p:sp>
        <p:nvSpPr>
          <p:cNvPr id="4" name="Google Shape;1303;p35">
            <a:extLst>
              <a:ext uri="{FF2B5EF4-FFF2-40B4-BE49-F238E27FC236}">
                <a16:creationId xmlns:a16="http://schemas.microsoft.com/office/drawing/2014/main" id="{82391FF2-D696-8AF0-56B7-F5DFABE29B21}"/>
              </a:ext>
            </a:extLst>
          </p:cNvPr>
          <p:cNvSpPr txBox="1">
            <a:spLocks/>
          </p:cNvSpPr>
          <p:nvPr/>
        </p:nvSpPr>
        <p:spPr>
          <a:xfrm>
            <a:off x="1645534" y="2052960"/>
            <a:ext cx="8900932" cy="4666143"/>
          </a:xfrm>
          <a:prstGeom prst="rect">
            <a:avLst/>
          </a:prstGeom>
          <a:solidFill>
            <a:schemeClr val="accent3">
              <a:lumMod val="20000"/>
              <a:lumOff val="80000"/>
            </a:schemeClr>
          </a:solidFill>
          <a:ln>
            <a:noFill/>
          </a:ln>
        </p:spPr>
        <p:txBody>
          <a:bodyPr spcFirstLastPara="1" wrap="square" lIns="91425" tIns="91425" rIns="91425" bIns="91425"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130000"/>
              </a:lnSpc>
              <a:spcBef>
                <a:spcPts val="0"/>
              </a:spcBef>
              <a:buSzPts val="4800"/>
            </a:pPr>
            <a:r>
              <a:rPr lang="vi-VN" sz="2600" b="1" i="1">
                <a:solidFill>
                  <a:srgbClr val="FF0000"/>
                </a:solidFill>
                <a:latin typeface="Times New Roman"/>
                <a:ea typeface="Times New Roman"/>
                <a:cs typeface="Times New Roman"/>
                <a:sym typeface="Times New Roman"/>
              </a:rPr>
              <a:t>Lưu hóa cao su</a:t>
            </a:r>
          </a:p>
          <a:p>
            <a:pPr algn="just">
              <a:lnSpc>
                <a:spcPct val="130000"/>
              </a:lnSpc>
              <a:spcBef>
                <a:spcPts val="0"/>
              </a:spcBef>
              <a:buSzPts val="4800"/>
            </a:pPr>
            <a:r>
              <a:rPr lang="vi-VN" sz="2600" i="1">
                <a:solidFill>
                  <a:srgbClr val="663300"/>
                </a:solidFill>
                <a:latin typeface="Times New Roman"/>
                <a:ea typeface="Times New Roman"/>
                <a:cs typeface="Times New Roman"/>
                <a:sym typeface="Times New Roman"/>
              </a:rPr>
              <a:t>	</a:t>
            </a:r>
            <a:r>
              <a:rPr lang="vi-VN" sz="2600" b="1" i="1">
                <a:solidFill>
                  <a:srgbClr val="663300"/>
                </a:solidFill>
                <a:latin typeface="Times New Roman"/>
                <a:ea typeface="Times New Roman"/>
                <a:cs typeface="Times New Roman"/>
                <a:sym typeface="Times New Roman"/>
              </a:rPr>
              <a:t>Quá trình lưu hoá cao su được phát minh bởi Charles Goodyear vào năm 1839. Bản chất của quá trình lưu hóa cao su là quá trình tạo các cầu nối lưu huỳnh giữa các mạch cao su để hình thành một mạng lưới có kết cấu chắc chắn, đàn hồi hơn. Vì vậy, lưu hoá cao su là quá trình quan trọng để sản xuất các sản phẩm từ cao su như lốp xe, ống dẫn, dây cáp, đệm, quần áo bảo hộ,...</a:t>
            </a:r>
          </a:p>
        </p:txBody>
      </p:sp>
      <p:sp>
        <p:nvSpPr>
          <p:cNvPr id="6" name="Google Shape;1338;p35">
            <a:extLst>
              <a:ext uri="{FF2B5EF4-FFF2-40B4-BE49-F238E27FC236}">
                <a16:creationId xmlns:a16="http://schemas.microsoft.com/office/drawing/2014/main" id="{A2FCB0F8-6041-B8A4-0767-3491F5FFABAD}"/>
              </a:ext>
            </a:extLst>
          </p:cNvPr>
          <p:cNvSpPr txBox="1"/>
          <p:nvPr/>
        </p:nvSpPr>
        <p:spPr>
          <a:xfrm>
            <a:off x="4503761" y="1294564"/>
            <a:ext cx="2922814" cy="584775"/>
          </a:xfrm>
          <a:prstGeom prst="rect">
            <a:avLst/>
          </a:prstGeom>
          <a:solidFill>
            <a:schemeClr val="accent2">
              <a:lumMod val="75000"/>
            </a:schemeClr>
          </a:solidFill>
          <a:ln>
            <a:noFill/>
          </a:ln>
        </p:spPr>
        <p:txBody>
          <a:bodyPr spcFirstLastPara="1" wrap="square" lIns="91425" tIns="45700" rIns="91425" bIns="45700" anchor="t" anchorCtr="0">
            <a:spAutoFit/>
          </a:bodyPr>
          <a:lstStyle/>
          <a:p>
            <a:r>
              <a:rPr lang="en-US" sz="3200" b="1">
                <a:solidFill>
                  <a:schemeClr val="bg1"/>
                </a:solidFill>
                <a:latin typeface="Times New Roman"/>
                <a:ea typeface="Times New Roman"/>
                <a:cs typeface="Times New Roman"/>
                <a:sym typeface="Times New Roman"/>
              </a:rPr>
              <a:t>EM CÓ BIẾT</a:t>
            </a:r>
            <a:endParaRPr>
              <a:solidFill>
                <a:schemeClr val="bg1"/>
              </a:solidFill>
            </a:endParaRPr>
          </a:p>
        </p:txBody>
      </p:sp>
    </p:spTree>
    <p:extLst>
      <p:ext uri="{BB962C8B-B14F-4D97-AF65-F5344CB8AC3E}">
        <p14:creationId xmlns:p14="http://schemas.microsoft.com/office/powerpoint/2010/main" val="367327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B94ED04-7CDF-D269-16CB-D0B9FFCAE25F}"/>
              </a:ext>
            </a:extLst>
          </p:cNvPr>
          <p:cNvSpPr txBox="1"/>
          <p:nvPr/>
        </p:nvSpPr>
        <p:spPr>
          <a:xfrm>
            <a:off x="1736074" y="629599"/>
            <a:ext cx="4359926" cy="430887"/>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Arial" panose="020B0604020202020204" pitchFamily="34" charset="0"/>
                <a:cs typeface="Arial" panose="020B0604020202020204" pitchFamily="34" charset="0"/>
              </a:rPr>
              <a:t>3. Chlorine</a:t>
            </a:r>
            <a:endParaRPr lang="vi-VN" sz="2200" b="1">
              <a:latin typeface="Arial" panose="020B0604020202020204" pitchFamily="34" charset="0"/>
              <a:cs typeface="Arial" panose="020B0604020202020204" pitchFamily="34" charset="0"/>
            </a:endParaRPr>
          </a:p>
        </p:txBody>
      </p:sp>
      <p:sp>
        <p:nvSpPr>
          <p:cNvPr id="7" name="Hình Bầu dục 6">
            <a:extLst>
              <a:ext uri="{FF2B5EF4-FFF2-40B4-BE49-F238E27FC236}">
                <a16:creationId xmlns:a16="http://schemas.microsoft.com/office/drawing/2014/main" id="{D0C4F878-88C7-ACF1-A01E-EFF5C5690571}"/>
              </a:ext>
            </a:extLst>
          </p:cNvPr>
          <p:cNvSpPr/>
          <p:nvPr/>
        </p:nvSpPr>
        <p:spPr>
          <a:xfrm>
            <a:off x="5260695" y="2775405"/>
            <a:ext cx="1979270" cy="1979270"/>
          </a:xfrm>
          <a:prstGeom prst="ellipse">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Chlorine</a:t>
            </a:r>
            <a:endParaRPr lang="vi-VN" sz="2400" b="1">
              <a:solidFill>
                <a:srgbClr val="FF0000"/>
              </a:solidFill>
            </a:endParaRPr>
          </a:p>
        </p:txBody>
      </p:sp>
      <p:pic>
        <p:nvPicPr>
          <p:cNvPr id="8" name="Hình ảnh 7">
            <a:extLst>
              <a:ext uri="{FF2B5EF4-FFF2-40B4-BE49-F238E27FC236}">
                <a16:creationId xmlns:a16="http://schemas.microsoft.com/office/drawing/2014/main" id="{1428B8F4-303C-FDAA-63E4-0727E805367B}"/>
              </a:ext>
            </a:extLst>
          </p:cNvPr>
          <p:cNvPicPr>
            <a:picLocks noChangeAspect="1"/>
          </p:cNvPicPr>
          <p:nvPr/>
        </p:nvPicPr>
        <p:blipFill>
          <a:blip r:embed="rId2"/>
          <a:stretch>
            <a:fillRect/>
          </a:stretch>
        </p:blipFill>
        <p:spPr>
          <a:xfrm>
            <a:off x="1736077" y="1192242"/>
            <a:ext cx="3086839" cy="16410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Hình ảnh 8">
            <a:extLst>
              <a:ext uri="{FF2B5EF4-FFF2-40B4-BE49-F238E27FC236}">
                <a16:creationId xmlns:a16="http://schemas.microsoft.com/office/drawing/2014/main" id="{BE6D69EF-E8C0-F712-12C8-0EB260B8EB6F}"/>
              </a:ext>
            </a:extLst>
          </p:cNvPr>
          <p:cNvPicPr>
            <a:picLocks noChangeAspect="1"/>
          </p:cNvPicPr>
          <p:nvPr/>
        </p:nvPicPr>
        <p:blipFill>
          <a:blip r:embed="rId3"/>
          <a:stretch>
            <a:fillRect/>
          </a:stretch>
        </p:blipFill>
        <p:spPr>
          <a:xfrm>
            <a:off x="7523289" y="1192242"/>
            <a:ext cx="2832197" cy="16410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Hình ảnh 9">
            <a:extLst>
              <a:ext uri="{FF2B5EF4-FFF2-40B4-BE49-F238E27FC236}">
                <a16:creationId xmlns:a16="http://schemas.microsoft.com/office/drawing/2014/main" id="{D972FBA6-C791-A1FB-343C-CFD8609978FB}"/>
              </a:ext>
            </a:extLst>
          </p:cNvPr>
          <p:cNvPicPr>
            <a:picLocks noChangeAspect="1"/>
          </p:cNvPicPr>
          <p:nvPr/>
        </p:nvPicPr>
        <p:blipFill>
          <a:blip r:embed="rId4"/>
          <a:stretch>
            <a:fillRect/>
          </a:stretch>
        </p:blipFill>
        <p:spPr>
          <a:xfrm>
            <a:off x="7623732" y="4195072"/>
            <a:ext cx="2832197" cy="19868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Hình ảnh 10">
            <a:extLst>
              <a:ext uri="{FF2B5EF4-FFF2-40B4-BE49-F238E27FC236}">
                <a16:creationId xmlns:a16="http://schemas.microsoft.com/office/drawing/2014/main" id="{6C2BCDEF-23A9-A9A2-CD0A-B14F9E771095}"/>
              </a:ext>
            </a:extLst>
          </p:cNvPr>
          <p:cNvPicPr>
            <a:picLocks noChangeAspect="1"/>
          </p:cNvPicPr>
          <p:nvPr/>
        </p:nvPicPr>
        <p:blipFill>
          <a:blip r:embed="rId5"/>
          <a:stretch>
            <a:fillRect/>
          </a:stretch>
        </p:blipFill>
        <p:spPr>
          <a:xfrm>
            <a:off x="1736074" y="4225841"/>
            <a:ext cx="3086840" cy="21071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Hộp Văn bản 11">
            <a:extLst>
              <a:ext uri="{FF2B5EF4-FFF2-40B4-BE49-F238E27FC236}">
                <a16:creationId xmlns:a16="http://schemas.microsoft.com/office/drawing/2014/main" id="{6EB71746-95F8-564C-D434-3A7757ED1A68}"/>
              </a:ext>
            </a:extLst>
          </p:cNvPr>
          <p:cNvSpPr txBox="1"/>
          <p:nvPr/>
        </p:nvSpPr>
        <p:spPr>
          <a:xfrm>
            <a:off x="1867088" y="2953755"/>
            <a:ext cx="2660793" cy="369332"/>
          </a:xfrm>
          <a:prstGeom prst="rect">
            <a:avLst/>
          </a:prstGeom>
          <a:noFill/>
        </p:spPr>
        <p:txBody>
          <a:bodyPr wrap="none" rtlCol="0">
            <a:spAutoFit/>
          </a:bodyPr>
          <a:lstStyle/>
          <a:p>
            <a:r>
              <a:rPr lang="en-US" b="1">
                <a:solidFill>
                  <a:srgbClr val="FF0000"/>
                </a:solidFill>
              </a:rPr>
              <a:t>Khử trùng nước sinh hoạt</a:t>
            </a:r>
            <a:endParaRPr lang="vi-VN" b="1">
              <a:solidFill>
                <a:srgbClr val="FF0000"/>
              </a:solidFill>
            </a:endParaRPr>
          </a:p>
        </p:txBody>
      </p:sp>
      <p:sp>
        <p:nvSpPr>
          <p:cNvPr id="13" name="Hộp Văn bản 12">
            <a:extLst>
              <a:ext uri="{FF2B5EF4-FFF2-40B4-BE49-F238E27FC236}">
                <a16:creationId xmlns:a16="http://schemas.microsoft.com/office/drawing/2014/main" id="{87ED4330-1957-CD2C-17A3-35BCA73D5CA4}"/>
              </a:ext>
            </a:extLst>
          </p:cNvPr>
          <p:cNvSpPr txBox="1"/>
          <p:nvPr/>
        </p:nvSpPr>
        <p:spPr>
          <a:xfrm>
            <a:off x="7685333" y="2953758"/>
            <a:ext cx="2496530" cy="646331"/>
          </a:xfrm>
          <a:prstGeom prst="rect">
            <a:avLst/>
          </a:prstGeom>
          <a:noFill/>
        </p:spPr>
        <p:txBody>
          <a:bodyPr wrap="square" rtlCol="0">
            <a:spAutoFit/>
          </a:bodyPr>
          <a:lstStyle/>
          <a:p>
            <a:pPr algn="ctr"/>
            <a:r>
              <a:rPr lang="en-US" b="1">
                <a:solidFill>
                  <a:srgbClr val="FF0000"/>
                </a:solidFill>
              </a:rPr>
              <a:t>Sản xuất Javen, chất tẩy rửa</a:t>
            </a:r>
            <a:endParaRPr lang="vi-VN" b="1">
              <a:solidFill>
                <a:srgbClr val="FF0000"/>
              </a:solidFill>
            </a:endParaRPr>
          </a:p>
        </p:txBody>
      </p:sp>
      <p:sp>
        <p:nvSpPr>
          <p:cNvPr id="14" name="Hộp Văn bản 13">
            <a:extLst>
              <a:ext uri="{FF2B5EF4-FFF2-40B4-BE49-F238E27FC236}">
                <a16:creationId xmlns:a16="http://schemas.microsoft.com/office/drawing/2014/main" id="{2F5C3297-0165-21FB-A8C8-2DDA8BFCDAB2}"/>
              </a:ext>
            </a:extLst>
          </p:cNvPr>
          <p:cNvSpPr txBox="1"/>
          <p:nvPr/>
        </p:nvSpPr>
        <p:spPr>
          <a:xfrm>
            <a:off x="7586307" y="6379331"/>
            <a:ext cx="2987298" cy="369332"/>
          </a:xfrm>
          <a:prstGeom prst="rect">
            <a:avLst/>
          </a:prstGeom>
          <a:noFill/>
        </p:spPr>
        <p:txBody>
          <a:bodyPr wrap="square" rtlCol="0">
            <a:spAutoFit/>
          </a:bodyPr>
          <a:lstStyle/>
          <a:p>
            <a:pPr algn="ctr"/>
            <a:r>
              <a:rPr lang="en-US" b="1">
                <a:solidFill>
                  <a:srgbClr val="FF0000"/>
                </a:solidFill>
              </a:rPr>
              <a:t>Tẩy trắng vải, sợi, bột giấy</a:t>
            </a:r>
            <a:endParaRPr lang="vi-VN" b="1">
              <a:solidFill>
                <a:srgbClr val="FF0000"/>
              </a:solidFill>
            </a:endParaRPr>
          </a:p>
        </p:txBody>
      </p:sp>
      <p:sp>
        <p:nvSpPr>
          <p:cNvPr id="15" name="Hộp Văn bản 14">
            <a:extLst>
              <a:ext uri="{FF2B5EF4-FFF2-40B4-BE49-F238E27FC236}">
                <a16:creationId xmlns:a16="http://schemas.microsoft.com/office/drawing/2014/main" id="{272AC178-1D12-AFD7-4A4A-29233EEBFA8F}"/>
              </a:ext>
            </a:extLst>
          </p:cNvPr>
          <p:cNvSpPr txBox="1"/>
          <p:nvPr/>
        </p:nvSpPr>
        <p:spPr>
          <a:xfrm>
            <a:off x="1987890" y="6379331"/>
            <a:ext cx="2583213" cy="369332"/>
          </a:xfrm>
          <a:prstGeom prst="rect">
            <a:avLst/>
          </a:prstGeom>
          <a:noFill/>
        </p:spPr>
        <p:txBody>
          <a:bodyPr wrap="square" rtlCol="0">
            <a:spAutoFit/>
          </a:bodyPr>
          <a:lstStyle/>
          <a:p>
            <a:pPr algn="ctr"/>
            <a:r>
              <a:rPr lang="en-US" b="1">
                <a:solidFill>
                  <a:srgbClr val="FF0000"/>
                </a:solidFill>
              </a:rPr>
              <a:t>Sản xuất chất dẻo</a:t>
            </a:r>
            <a:endParaRPr lang="vi-VN" b="1">
              <a:solidFill>
                <a:srgbClr val="FF0000"/>
              </a:solidFill>
            </a:endParaRPr>
          </a:p>
        </p:txBody>
      </p:sp>
      <p:cxnSp>
        <p:nvCxnSpPr>
          <p:cNvPr id="19" name="Đường kết nối Mũi tên Thẳng 18">
            <a:extLst>
              <a:ext uri="{FF2B5EF4-FFF2-40B4-BE49-F238E27FC236}">
                <a16:creationId xmlns:a16="http://schemas.microsoft.com/office/drawing/2014/main" id="{710961F1-2B61-D11F-BBBA-AB44C310DE6E}"/>
              </a:ext>
            </a:extLst>
          </p:cNvPr>
          <p:cNvCxnSpPr>
            <a:cxnSpLocks/>
          </p:cNvCxnSpPr>
          <p:nvPr/>
        </p:nvCxnSpPr>
        <p:spPr>
          <a:xfrm flipH="1" flipV="1">
            <a:off x="4932577" y="2250646"/>
            <a:ext cx="713975" cy="58263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0" name="Đường kết nối Mũi tên Thẳng 19">
            <a:extLst>
              <a:ext uri="{FF2B5EF4-FFF2-40B4-BE49-F238E27FC236}">
                <a16:creationId xmlns:a16="http://schemas.microsoft.com/office/drawing/2014/main" id="{76E46A1F-E6D2-C3BE-421A-0E7CD0276EA5}"/>
              </a:ext>
            </a:extLst>
          </p:cNvPr>
          <p:cNvCxnSpPr>
            <a:cxnSpLocks/>
          </p:cNvCxnSpPr>
          <p:nvPr/>
        </p:nvCxnSpPr>
        <p:spPr>
          <a:xfrm flipV="1">
            <a:off x="6825205" y="2158678"/>
            <a:ext cx="567160" cy="674602"/>
          </a:xfrm>
          <a:prstGeom prst="straightConnector1">
            <a:avLst/>
          </a:prstGeom>
          <a:ln w="57150">
            <a:solidFill>
              <a:srgbClr val="002060"/>
            </a:solidFill>
            <a:tailEnd type="triangle"/>
          </a:ln>
        </p:spPr>
        <p:style>
          <a:lnRef idx="3">
            <a:schemeClr val="accent3"/>
          </a:lnRef>
          <a:fillRef idx="0">
            <a:schemeClr val="accent3"/>
          </a:fillRef>
          <a:effectRef idx="2">
            <a:schemeClr val="accent3"/>
          </a:effectRef>
          <a:fontRef idx="minor">
            <a:schemeClr val="tx1"/>
          </a:fontRef>
        </p:style>
      </p:cxnSp>
      <p:cxnSp>
        <p:nvCxnSpPr>
          <p:cNvPr id="27" name="Đường kết nối Mũi tên Thẳng 26">
            <a:extLst>
              <a:ext uri="{FF2B5EF4-FFF2-40B4-BE49-F238E27FC236}">
                <a16:creationId xmlns:a16="http://schemas.microsoft.com/office/drawing/2014/main" id="{1666630E-F829-8180-FE45-1A4B3F71746F}"/>
              </a:ext>
            </a:extLst>
          </p:cNvPr>
          <p:cNvCxnSpPr>
            <a:cxnSpLocks/>
          </p:cNvCxnSpPr>
          <p:nvPr/>
        </p:nvCxnSpPr>
        <p:spPr>
          <a:xfrm flipH="1">
            <a:off x="4932574" y="4698061"/>
            <a:ext cx="619416" cy="639248"/>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9" name="Đường kết nối Mũi tên Thẳng 28">
            <a:extLst>
              <a:ext uri="{FF2B5EF4-FFF2-40B4-BE49-F238E27FC236}">
                <a16:creationId xmlns:a16="http://schemas.microsoft.com/office/drawing/2014/main" id="{D98C66D1-9DFD-52C6-1CE9-3951F9222D2E}"/>
              </a:ext>
            </a:extLst>
          </p:cNvPr>
          <p:cNvCxnSpPr>
            <a:cxnSpLocks/>
          </p:cNvCxnSpPr>
          <p:nvPr/>
        </p:nvCxnSpPr>
        <p:spPr>
          <a:xfrm>
            <a:off x="6825208" y="4699322"/>
            <a:ext cx="698081" cy="58011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088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par>
                                <p:cTn id="49" presetID="16" presetClass="entr" presetSubtype="21"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2975428" y="14863"/>
            <a:ext cx="6720114" cy="6843137"/>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0" y="391878"/>
            <a:ext cx="12203787" cy="6081486"/>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Effect transition="in" filter="fade">
                                      <p:cBhvr>
                                        <p:cTn id="9" dur="1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xit" presetSubtype="0" fill="hold" nodeType="clickEffect">
                                  <p:stCondLst>
                                    <p:cond delay="0"/>
                                  </p:stCondLst>
                                  <p:childTnLst>
                                    <p:animEffect transition="out" filter="fade">
                                      <p:cBhvr>
                                        <p:cTn id="13" dur="1000"/>
                                        <p:tgtEl>
                                          <p:spTgt spid="2050"/>
                                        </p:tgtEl>
                                      </p:cBhvr>
                                    </p:animEffect>
                                    <p:anim calcmode="lin" valueType="num">
                                      <p:cBhvr>
                                        <p:cTn id="14" dur="1000"/>
                                        <p:tgtEl>
                                          <p:spTgt spid="2050"/>
                                        </p:tgtEl>
                                        <p:attrNameLst>
                                          <p:attrName>ppt_x</p:attrName>
                                        </p:attrNameLst>
                                      </p:cBhvr>
                                      <p:tavLst>
                                        <p:tav tm="0">
                                          <p:val>
                                            <p:strVal val="ppt_x"/>
                                          </p:val>
                                        </p:tav>
                                        <p:tav tm="100000">
                                          <p:val>
                                            <p:strVal val="ppt_x"/>
                                          </p:val>
                                        </p:tav>
                                      </p:tavLst>
                                    </p:anim>
                                    <p:anim calcmode="lin" valueType="num">
                                      <p:cBhvr>
                                        <p:cTn id="15" dur="100" decel="100000"/>
                                        <p:tgtEl>
                                          <p:spTgt spid="2050"/>
                                        </p:tgtEl>
                                        <p:attrNameLst>
                                          <p:attrName>ppt_y</p:attrName>
                                        </p:attrNameLst>
                                      </p:cBhvr>
                                      <p:tavLst>
                                        <p:tav tm="0">
                                          <p:val>
                                            <p:strVal val="ppt_y"/>
                                          </p:val>
                                        </p:tav>
                                        <p:tav tm="100000">
                                          <p:val>
                                            <p:strVal val="ppt_y-.03"/>
                                          </p:val>
                                        </p:tav>
                                      </p:tavLst>
                                    </p:anim>
                                    <p:anim calcmode="lin" valueType="num">
                                      <p:cBhvr>
                                        <p:cTn id="16" dur="900" accel="100000">
                                          <p:stCondLst>
                                            <p:cond delay="100"/>
                                          </p:stCondLst>
                                        </p:cTn>
                                        <p:tgtEl>
                                          <p:spTgt spid="2050"/>
                                        </p:tgtEl>
                                        <p:attrNameLst>
                                          <p:attrName>ppt_y</p:attrName>
                                        </p:attrNameLst>
                                      </p:cBhvr>
                                      <p:tavLst>
                                        <p:tav tm="0">
                                          <p:val>
                                            <p:strVal val="ppt_y"/>
                                          </p:val>
                                        </p:tav>
                                        <p:tav tm="100000">
                                          <p:val>
                                            <p:strVal val="ppt_y+1"/>
                                          </p:val>
                                        </p:tav>
                                      </p:tavLst>
                                    </p:anim>
                                    <p:set>
                                      <p:cBhvr>
                                        <p:cTn id="17" dur="1" fill="hold">
                                          <p:stCondLst>
                                            <p:cond delay="999"/>
                                          </p:stCondLst>
                                        </p:cTn>
                                        <p:tgtEl>
                                          <p:spTgt spid="2050"/>
                                        </p:tgtEl>
                                        <p:attrNameLst>
                                          <p:attrName>style.visibility</p:attrName>
                                        </p:attrNameLst>
                                      </p:cBhvr>
                                      <p:to>
                                        <p:strVal val="hidden"/>
                                      </p:to>
                                    </p:set>
                                  </p:childTnLst>
                                </p:cTn>
                              </p:par>
                              <p:par>
                                <p:cTn id="18" presetID="49" presetClass="entr" presetSubtype="0" decel="100000" fill="hold" nodeType="withEffect">
                                  <p:stCondLst>
                                    <p:cond delay="0"/>
                                  </p:stCondLst>
                                  <p:childTnLst>
                                    <p:set>
                                      <p:cBhvr>
                                        <p:cTn id="19" dur="1" fill="hold">
                                          <p:stCondLst>
                                            <p:cond delay="0"/>
                                          </p:stCondLst>
                                        </p:cTn>
                                        <p:tgtEl>
                                          <p:spTgt spid="2051"/>
                                        </p:tgtEl>
                                        <p:attrNameLst>
                                          <p:attrName>style.visibility</p:attrName>
                                        </p:attrNameLst>
                                      </p:cBhvr>
                                      <p:to>
                                        <p:strVal val="visible"/>
                                      </p:to>
                                    </p:set>
                                    <p:anim calcmode="lin" valueType="num">
                                      <p:cBhvr>
                                        <p:cTn id="20" dur="1000" fill="hold"/>
                                        <p:tgtEl>
                                          <p:spTgt spid="2051"/>
                                        </p:tgtEl>
                                        <p:attrNameLst>
                                          <p:attrName>ppt_w</p:attrName>
                                        </p:attrNameLst>
                                      </p:cBhvr>
                                      <p:tavLst>
                                        <p:tav tm="0">
                                          <p:val>
                                            <p:fltVal val="0"/>
                                          </p:val>
                                        </p:tav>
                                        <p:tav tm="100000">
                                          <p:val>
                                            <p:strVal val="#ppt_w"/>
                                          </p:val>
                                        </p:tav>
                                      </p:tavLst>
                                    </p:anim>
                                    <p:anim calcmode="lin" valueType="num">
                                      <p:cBhvr>
                                        <p:cTn id="21" dur="1000" fill="hold"/>
                                        <p:tgtEl>
                                          <p:spTgt spid="2051"/>
                                        </p:tgtEl>
                                        <p:attrNameLst>
                                          <p:attrName>ppt_h</p:attrName>
                                        </p:attrNameLst>
                                      </p:cBhvr>
                                      <p:tavLst>
                                        <p:tav tm="0">
                                          <p:val>
                                            <p:fltVal val="0"/>
                                          </p:val>
                                        </p:tav>
                                        <p:tav tm="100000">
                                          <p:val>
                                            <p:strVal val="#ppt_h"/>
                                          </p:val>
                                        </p:tav>
                                      </p:tavLst>
                                    </p:anim>
                                    <p:anim calcmode="lin" valueType="num">
                                      <p:cBhvr>
                                        <p:cTn id="22" dur="1000" fill="hold"/>
                                        <p:tgtEl>
                                          <p:spTgt spid="2051"/>
                                        </p:tgtEl>
                                        <p:attrNameLst>
                                          <p:attrName>style.rotation</p:attrName>
                                        </p:attrNameLst>
                                      </p:cBhvr>
                                      <p:tavLst>
                                        <p:tav tm="0">
                                          <p:val>
                                            <p:fltVal val="360"/>
                                          </p:val>
                                        </p:tav>
                                        <p:tav tm="100000">
                                          <p:val>
                                            <p:fltVal val="0"/>
                                          </p:val>
                                        </p:tav>
                                      </p:tavLst>
                                    </p:anim>
                                    <p:animEffect transition="in" filter="fade">
                                      <p:cBhvr>
                                        <p:cTn id="23"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1"/>
            <a:ext cx="4151086" cy="3683145"/>
          </a:xfrm>
          <a:prstGeom prst="rect">
            <a:avLst/>
          </a:prstGeom>
          <a:noFill/>
          <a:ln w="9525">
            <a:noFill/>
            <a:miter lim="800000"/>
            <a:headEnd/>
            <a:tailEnd/>
          </a:ln>
          <a:effectLst/>
        </p:spPr>
      </p:pic>
      <p:sp>
        <p:nvSpPr>
          <p:cNvPr id="5" name="TextBox 4"/>
          <p:cNvSpPr txBox="1"/>
          <p:nvPr/>
        </p:nvSpPr>
        <p:spPr>
          <a:xfrm>
            <a:off x="0" y="5903893"/>
            <a:ext cx="12192000" cy="954107"/>
          </a:xfrm>
          <a:prstGeom prst="rect">
            <a:avLst/>
          </a:prstGeom>
          <a:noFill/>
        </p:spPr>
        <p:txBody>
          <a:bodyPr wrap="square" rtlCol="0">
            <a:spAutoFit/>
          </a:bodyPr>
          <a:lstStyle/>
          <a:p>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Ứng</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dụng</a:t>
            </a:r>
            <a:r>
              <a:rPr lang="en-US" sz="2800" b="1" dirty="0">
                <a:solidFill>
                  <a:srgbClr val="FF00FF"/>
                </a:solidFill>
                <a:latin typeface="Times New Roman" pitchFamily="18" charset="0"/>
                <a:cs typeface="Times New Roman" pitchFamily="18" charset="0"/>
              </a:rPr>
              <a:t>: </a:t>
            </a:r>
            <a:r>
              <a:rPr lang="en-US" sz="2800" dirty="0">
                <a:solidFill>
                  <a:srgbClr val="FF00FF"/>
                </a:solidFill>
                <a:latin typeface="Times New Roman" pitchFamily="18" charset="0"/>
                <a:cs typeface="Times New Roman" pitchFamily="18" charset="0"/>
              </a:rPr>
              <a:t>Phosphorus </a:t>
            </a:r>
            <a:r>
              <a:rPr lang="en-US" sz="2800" dirty="0" err="1">
                <a:solidFill>
                  <a:srgbClr val="FF00FF"/>
                </a:solidFill>
                <a:latin typeface="Times New Roman" pitchFamily="18" charset="0"/>
                <a:cs typeface="Times New Roman" pitchFamily="18" charset="0"/>
              </a:rPr>
              <a:t>được</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dùng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để</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sản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xuất</a:t>
            </a:r>
            <a:r>
              <a:rPr lang="en-US" sz="2800" dirty="0">
                <a:solidFill>
                  <a:srgbClr val="FF00FF"/>
                </a:solidFill>
                <a:latin typeface="Times New Roman" pitchFamily="18" charset="0"/>
                <a:cs typeface="Times New Roman" pitchFamily="18" charset="0"/>
              </a:rPr>
              <a:t> phosphoric acid; </a:t>
            </a:r>
            <a:r>
              <a:rPr lang="en-US" sz="2800" dirty="0" err="1">
                <a:solidFill>
                  <a:srgbClr val="FF00FF"/>
                </a:solidFill>
                <a:latin typeface="Times New Roman" pitchFamily="18" charset="0"/>
                <a:cs typeface="Times New Roman" pitchFamily="18" charset="0"/>
              </a:rPr>
              <a:t>sản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xuất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diêm</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sử</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dụng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vào</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mục</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đích</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quân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sự</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sản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xuất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bom</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đạn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cháy</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đạn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khói</a:t>
            </a:r>
            <a:r>
              <a:rPr lang="en-US" sz="2800" dirty="0">
                <a:solidFill>
                  <a:srgbClr val="FF00FF"/>
                </a:solidFill>
                <a:latin typeface="Times New Roman" pitchFamily="18" charset="0"/>
                <a:cs typeface="Times New Roman" pitchFamily="18" charset="0"/>
              </a:rPr>
              <a:t> </a:t>
            </a:r>
          </a:p>
        </p:txBody>
      </p:sp>
      <p:sp>
        <p:nvSpPr>
          <p:cNvPr id="6" name="TextBox 5"/>
          <p:cNvSpPr txBox="1"/>
          <p:nvPr/>
        </p:nvSpPr>
        <p:spPr>
          <a:xfrm>
            <a:off x="4296228" y="0"/>
            <a:ext cx="7895771" cy="1815882"/>
          </a:xfrm>
          <a:prstGeom prst="rect">
            <a:avLst/>
          </a:prstGeom>
          <a:noFill/>
        </p:spPr>
        <p:txBody>
          <a:bodyPr wrap="square" rtlCol="0">
            <a:spAutoFit/>
          </a:bodyPr>
          <a:lstStyle/>
          <a:p>
            <a:pPr algn="just"/>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Tính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chất</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vật</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lí</a:t>
            </a:r>
            <a:r>
              <a:rPr lang="en-US" sz="2800" b="1" dirty="0">
                <a:solidFill>
                  <a:srgbClr val="FF00FF"/>
                </a:solidFill>
                <a:latin typeface="Times New Roman" pitchFamily="18" charset="0"/>
                <a:cs typeface="Times New Roman" pitchFamily="18" charset="0"/>
              </a:rPr>
              <a:t>: </a:t>
            </a:r>
            <a:r>
              <a:rPr lang="en-US" sz="2800" dirty="0">
                <a:solidFill>
                  <a:srgbClr val="FF00FF"/>
                </a:solidFill>
                <a:latin typeface="Times New Roman" pitchFamily="18" charset="0"/>
                <a:cs typeface="Times New Roman" pitchFamily="18" charset="0"/>
              </a:rPr>
              <a:t>Phosphorus </a:t>
            </a:r>
            <a:r>
              <a:rPr lang="en-US" sz="2800" dirty="0" err="1">
                <a:solidFill>
                  <a:srgbClr val="FF00FF"/>
                </a:solidFill>
                <a:latin typeface="Times New Roman" pitchFamily="18" charset="0"/>
                <a:cs typeface="Times New Roman" pitchFamily="18" charset="0"/>
              </a:rPr>
              <a:t>trắng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trong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suốt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màu</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trắng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hoặc</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hơi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vàng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mềm</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dễ</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nóng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chảy</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không</a:t>
            </a:r>
            <a:r>
              <a:rPr lang="en-US" sz="2800" dirty="0">
                <a:solidFill>
                  <a:srgbClr val="FF00FF"/>
                </a:solidFill>
                <a:latin typeface="Times New Roman" pitchFamily="18" charset="0"/>
                <a:cs typeface="Times New Roman" pitchFamily="18" charset="0"/>
              </a:rPr>
              <a:t> tan </a:t>
            </a:r>
            <a:r>
              <a:rPr lang="en-US" sz="2800" dirty="0" err="1">
                <a:solidFill>
                  <a:srgbClr val="FF00FF"/>
                </a:solidFill>
                <a:latin typeface="Times New Roman" pitchFamily="18" charset="0"/>
                <a:cs typeface="Times New Roman" pitchFamily="18" charset="0"/>
              </a:rPr>
              <a:t>trong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nước</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rất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độc</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gây</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bỏng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nặng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khi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rơi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vào</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da</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bốc</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cháy</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trong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không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khí</a:t>
            </a:r>
            <a:r>
              <a:rPr lang="en-US" sz="2800" dirty="0">
                <a:solidFill>
                  <a:srgbClr val="FF00FF"/>
                </a:solidFill>
                <a:latin typeface="Times New Roman" pitchFamily="18" charset="0"/>
                <a:cs typeface="Times New Roman" pitchFamily="18" charset="0"/>
              </a:rPr>
              <a:t> ở </a:t>
            </a:r>
            <a:r>
              <a:rPr lang="en-US" sz="2800" dirty="0" err="1">
                <a:solidFill>
                  <a:srgbClr val="FF00FF"/>
                </a:solidFill>
                <a:latin typeface="Times New Roman" pitchFamily="18" charset="0"/>
                <a:cs typeface="Times New Roman" pitchFamily="18" charset="0"/>
              </a:rPr>
              <a:t>nhiệt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độ</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trên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40</a:t>
            </a:r>
            <a:r>
              <a:rPr lang="en-US" sz="2800" baseline="30000" dirty="0" err="1">
                <a:solidFill>
                  <a:srgbClr val="FF00FF"/>
                </a:solidFill>
                <a:latin typeface="Times New Roman" pitchFamily="18" charset="0"/>
                <a:cs typeface="Times New Roman" pitchFamily="18" charset="0"/>
              </a:rPr>
              <a:t>0</a:t>
            </a:r>
            <a:r>
              <a:rPr lang="en-US" sz="2800" dirty="0" err="1">
                <a:solidFill>
                  <a:srgbClr val="FF00FF"/>
                </a:solidFill>
                <a:latin typeface="Times New Roman" pitchFamily="18" charset="0"/>
                <a:cs typeface="Times New Roman" pitchFamily="18" charset="0"/>
              </a:rPr>
              <a:t>C</a:t>
            </a:r>
            <a:r>
              <a:rPr lang="en-US" sz="2800" dirty="0">
                <a:solidFill>
                  <a:srgbClr val="FF00FF"/>
                </a:solidFill>
                <a:latin typeface="Times New Roman" pitchFamily="18" charset="0"/>
                <a:cs typeface="Times New Roman" pitchFamily="18" charset="0"/>
              </a:rPr>
              <a:t>.</a:t>
            </a:r>
          </a:p>
        </p:txBody>
      </p:sp>
      <p:pic>
        <p:nvPicPr>
          <p:cNvPr id="3075" name="Picture 3"/>
          <p:cNvPicPr>
            <a:picLocks noChangeAspect="1" noChangeArrowheads="1"/>
          </p:cNvPicPr>
          <p:nvPr/>
        </p:nvPicPr>
        <p:blipFill>
          <a:blip r:embed="rId3"/>
          <a:srcRect/>
          <a:stretch>
            <a:fillRect/>
          </a:stretch>
        </p:blipFill>
        <p:spPr bwMode="auto">
          <a:xfrm>
            <a:off x="8357239" y="1742850"/>
            <a:ext cx="3733119" cy="2735327"/>
          </a:xfrm>
          <a:prstGeom prst="rect">
            <a:avLst/>
          </a:prstGeom>
          <a:noFill/>
          <a:ln w="9525">
            <a:noFill/>
            <a:miter lim="800000"/>
            <a:headEnd/>
            <a:tailEnd/>
          </a:ln>
          <a:effectLst/>
        </p:spPr>
      </p:pic>
      <p:sp>
        <p:nvSpPr>
          <p:cNvPr id="8" name="TextBox 7"/>
          <p:cNvSpPr txBox="1"/>
          <p:nvPr/>
        </p:nvSpPr>
        <p:spPr>
          <a:xfrm>
            <a:off x="0" y="4535714"/>
            <a:ext cx="12192000" cy="1384995"/>
          </a:xfrm>
          <a:prstGeom prst="rect">
            <a:avLst/>
          </a:prstGeom>
          <a:noFill/>
        </p:spPr>
        <p:txBody>
          <a:bodyPr wrap="square" rtlCol="0">
            <a:spAutoFit/>
          </a:bodyPr>
          <a:lstStyle/>
          <a:p>
            <a:pPr algn="just"/>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Tính</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chất</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vật</a:t>
            </a:r>
            <a:r>
              <a:rPr lang="en-US" sz="2800" b="1" dirty="0">
                <a:solidFill>
                  <a:srgbClr val="FF00FF"/>
                </a:solidFill>
                <a:latin typeface="Times New Roman" pitchFamily="18" charset="0"/>
                <a:cs typeface="Times New Roman" pitchFamily="18" charset="0"/>
              </a:rPr>
              <a:t> </a:t>
            </a:r>
            <a:r>
              <a:rPr lang="en-US" sz="2800" b="1" dirty="0" err="1">
                <a:solidFill>
                  <a:srgbClr val="FF00FF"/>
                </a:solidFill>
                <a:latin typeface="Times New Roman" pitchFamily="18" charset="0"/>
                <a:cs typeface="Times New Roman" pitchFamily="18" charset="0"/>
              </a:rPr>
              <a:t>lí</a:t>
            </a:r>
            <a:r>
              <a:rPr lang="en-US" sz="2800" b="1" dirty="0">
                <a:solidFill>
                  <a:srgbClr val="FF00FF"/>
                </a:solidFill>
                <a:latin typeface="Times New Roman" pitchFamily="18" charset="0"/>
                <a:cs typeface="Times New Roman" pitchFamily="18" charset="0"/>
              </a:rPr>
              <a:t>: </a:t>
            </a:r>
            <a:r>
              <a:rPr lang="en-US" sz="2800" dirty="0">
                <a:solidFill>
                  <a:srgbClr val="FF00FF"/>
                </a:solidFill>
                <a:latin typeface="Times New Roman" pitchFamily="18" charset="0"/>
                <a:cs typeface="Times New Roman" pitchFamily="18" charset="0"/>
              </a:rPr>
              <a:t>Phosphorus </a:t>
            </a:r>
            <a:r>
              <a:rPr lang="en-US" sz="2800" dirty="0" err="1">
                <a:solidFill>
                  <a:srgbClr val="FF00FF"/>
                </a:solidFill>
                <a:latin typeface="Times New Roman" pitchFamily="18" charset="0"/>
                <a:cs typeface="Times New Roman" pitchFamily="18" charset="0"/>
              </a:rPr>
              <a:t>đỏ</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là</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chất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bột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màu</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đỏ</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dễ</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hút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ẩm</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và</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chảy</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rữa</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bền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trong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không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khí</a:t>
            </a:r>
            <a:r>
              <a:rPr lang="en-US" sz="2800" dirty="0">
                <a:solidFill>
                  <a:srgbClr val="FF00FF"/>
                </a:solidFill>
                <a:latin typeface="Times New Roman" pitchFamily="18" charset="0"/>
                <a:cs typeface="Times New Roman" pitchFamily="18" charset="0"/>
              </a:rPr>
              <a:t> ở </a:t>
            </a:r>
            <a:r>
              <a:rPr lang="en-US" sz="2800" dirty="0" err="1">
                <a:solidFill>
                  <a:srgbClr val="FF00FF"/>
                </a:solidFill>
                <a:latin typeface="Times New Roman" pitchFamily="18" charset="0"/>
                <a:cs typeface="Times New Roman" pitchFamily="18" charset="0"/>
              </a:rPr>
              <a:t>nhiệt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độ</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thường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không</a:t>
            </a:r>
            <a:r>
              <a:rPr lang="en-US" sz="2800" dirty="0">
                <a:solidFill>
                  <a:srgbClr val="FF00FF"/>
                </a:solidFill>
                <a:latin typeface="Times New Roman" pitchFamily="18" charset="0"/>
                <a:cs typeface="Times New Roman" pitchFamily="18" charset="0"/>
              </a:rPr>
              <a:t> tan </a:t>
            </a:r>
            <a:r>
              <a:rPr lang="en-US" sz="2800" dirty="0" err="1">
                <a:solidFill>
                  <a:srgbClr val="FF00FF"/>
                </a:solidFill>
                <a:latin typeface="Times New Roman" pitchFamily="18" charset="0"/>
                <a:cs typeface="Times New Roman" pitchFamily="18" charset="0"/>
              </a:rPr>
              <a:t>trong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các</a:t>
            </a:r>
            <a:r>
              <a:rPr lang="en-US" sz="2800" dirty="0">
                <a:solidFill>
                  <a:srgbClr val="FF00FF"/>
                </a:solidFill>
                <a:latin typeface="Times New Roman" pitchFamily="18" charset="0"/>
                <a:cs typeface="Times New Roman" pitchFamily="18" charset="0"/>
              </a:rPr>
              <a:t> dung </a:t>
            </a:r>
            <a:r>
              <a:rPr lang="en-US" sz="2800" dirty="0" err="1">
                <a:solidFill>
                  <a:srgbClr val="FF00FF"/>
                </a:solidFill>
                <a:latin typeface="Times New Roman" pitchFamily="18" charset="0"/>
                <a:cs typeface="Times New Roman" pitchFamily="18" charset="0"/>
              </a:rPr>
              <a:t>môi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thông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thường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bốc</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cháy</a:t>
            </a:r>
            <a:r>
              <a:rPr lang="en-US" sz="2800" dirty="0">
                <a:solidFill>
                  <a:srgbClr val="FF00FF"/>
                </a:solidFill>
                <a:latin typeface="Times New Roman" pitchFamily="18" charset="0"/>
                <a:cs typeface="Times New Roman" pitchFamily="18" charset="0"/>
              </a:rPr>
              <a:t> ở </a:t>
            </a:r>
            <a:r>
              <a:rPr lang="en-US" sz="2800" dirty="0" err="1">
                <a:solidFill>
                  <a:srgbClr val="FF00FF"/>
                </a:solidFill>
                <a:latin typeface="Times New Roman" pitchFamily="18" charset="0"/>
                <a:cs typeface="Times New Roman" pitchFamily="18" charset="0"/>
              </a:rPr>
              <a:t>nhiệt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độ</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trên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250</a:t>
            </a:r>
            <a:r>
              <a:rPr lang="en-US" sz="2800" baseline="30000" dirty="0" err="1">
                <a:solidFill>
                  <a:srgbClr val="FF00FF"/>
                </a:solidFill>
                <a:latin typeface="Times New Roman" pitchFamily="18" charset="0"/>
                <a:cs typeface="Times New Roman" pitchFamily="18" charset="0"/>
              </a:rPr>
              <a:t>0</a:t>
            </a:r>
            <a:r>
              <a:rPr lang="en-US" sz="2800" dirty="0" err="1">
                <a:solidFill>
                  <a:srgbClr val="FF00FF"/>
                </a:solidFill>
                <a:latin typeface="Times New Roman" pitchFamily="18" charset="0"/>
                <a:cs typeface="Times New Roman" pitchFamily="18" charset="0"/>
              </a:rPr>
              <a:t>C</a:t>
            </a:r>
            <a:r>
              <a:rPr lang="en-US" sz="2800" dirty="0">
                <a:solidFill>
                  <a:srgbClr val="FF00FF"/>
                </a:solidFill>
                <a:latin typeface="Times New Roman" pitchFamily="18" charset="0"/>
                <a:cs typeface="Times New Roman" pitchFamily="18" charset="0"/>
              </a:rPr>
              <a:t>. </a:t>
            </a:r>
          </a:p>
        </p:txBody>
      </p:sp>
      <p:pic>
        <p:nvPicPr>
          <p:cNvPr id="3076" name="Picture 4"/>
          <p:cNvPicPr>
            <a:picLocks noChangeAspect="1" noChangeArrowheads="1"/>
          </p:cNvPicPr>
          <p:nvPr/>
        </p:nvPicPr>
        <p:blipFill>
          <a:blip r:embed="rId4"/>
          <a:srcRect/>
          <a:stretch>
            <a:fillRect/>
          </a:stretch>
        </p:blipFill>
        <p:spPr bwMode="auto">
          <a:xfrm>
            <a:off x="4735220" y="1741714"/>
            <a:ext cx="3559289" cy="2757714"/>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childTnLst>
                                </p:cTn>
                              </p:par>
                            </p:childTnLst>
                          </p:cTn>
                        </p:par>
                        <p:par>
                          <p:cTn id="17" fill="hold">
                            <p:stCondLst>
                              <p:cond delay="1000"/>
                            </p:stCondLst>
                            <p:childTnLst>
                              <p:par>
                                <p:cTn id="18" presetID="21" presetClass="entr" presetSubtype="4" fill="hold" nodeType="afterEffect">
                                  <p:stCondLst>
                                    <p:cond delay="0"/>
                                  </p:stCondLst>
                                  <p:childTnLst>
                                    <p:set>
                                      <p:cBhvr>
                                        <p:cTn id="19" dur="1" fill="hold">
                                          <p:stCondLst>
                                            <p:cond delay="0"/>
                                          </p:stCondLst>
                                        </p:cTn>
                                        <p:tgtEl>
                                          <p:spTgt spid="3075"/>
                                        </p:tgtEl>
                                        <p:attrNameLst>
                                          <p:attrName>style.visibility</p:attrName>
                                        </p:attrNameLst>
                                      </p:cBhvr>
                                      <p:to>
                                        <p:strVal val="visible"/>
                                      </p:to>
                                    </p:set>
                                    <p:animEffect transition="in" filter="wheel(4)">
                                      <p:cBhvr>
                                        <p:cTn id="20" dur="2000"/>
                                        <p:tgtEl>
                                          <p:spTgt spid="3075"/>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childTnLst>
                                </p:cTn>
                              </p:par>
                            </p:childTnLst>
                          </p:cTn>
                        </p:par>
                        <p:par>
                          <p:cTn id="27" fill="hold">
                            <p:stCondLst>
                              <p:cond delay="1000"/>
                            </p:stCondLst>
                            <p:childTnLst>
                              <p:par>
                                <p:cTn id="28" presetID="49" presetClass="entr" presetSubtype="0" decel="100000" fill="hold" nodeType="afterEffect">
                                  <p:stCondLst>
                                    <p:cond delay="0"/>
                                  </p:stCondLst>
                                  <p:childTnLst>
                                    <p:set>
                                      <p:cBhvr>
                                        <p:cTn id="29" dur="1" fill="hold">
                                          <p:stCondLst>
                                            <p:cond delay="0"/>
                                          </p:stCondLst>
                                        </p:cTn>
                                        <p:tgtEl>
                                          <p:spTgt spid="3076"/>
                                        </p:tgtEl>
                                        <p:attrNameLst>
                                          <p:attrName>style.visibility</p:attrName>
                                        </p:attrNameLst>
                                      </p:cBhvr>
                                      <p:to>
                                        <p:strVal val="visible"/>
                                      </p:to>
                                    </p:set>
                                    <p:anim calcmode="lin" valueType="num">
                                      <p:cBhvr>
                                        <p:cTn id="30" dur="1000" fill="hold"/>
                                        <p:tgtEl>
                                          <p:spTgt spid="3076"/>
                                        </p:tgtEl>
                                        <p:attrNameLst>
                                          <p:attrName>ppt_w</p:attrName>
                                        </p:attrNameLst>
                                      </p:cBhvr>
                                      <p:tavLst>
                                        <p:tav tm="0">
                                          <p:val>
                                            <p:fltVal val="0"/>
                                          </p:val>
                                        </p:tav>
                                        <p:tav tm="100000">
                                          <p:val>
                                            <p:strVal val="#ppt_w"/>
                                          </p:val>
                                        </p:tav>
                                      </p:tavLst>
                                    </p:anim>
                                    <p:anim calcmode="lin" valueType="num">
                                      <p:cBhvr>
                                        <p:cTn id="31" dur="1000" fill="hold"/>
                                        <p:tgtEl>
                                          <p:spTgt spid="3076"/>
                                        </p:tgtEl>
                                        <p:attrNameLst>
                                          <p:attrName>ppt_h</p:attrName>
                                        </p:attrNameLst>
                                      </p:cBhvr>
                                      <p:tavLst>
                                        <p:tav tm="0">
                                          <p:val>
                                            <p:fltVal val="0"/>
                                          </p:val>
                                        </p:tav>
                                        <p:tav tm="100000">
                                          <p:val>
                                            <p:strVal val="#ppt_h"/>
                                          </p:val>
                                        </p:tav>
                                      </p:tavLst>
                                    </p:anim>
                                    <p:anim calcmode="lin" valueType="num">
                                      <p:cBhvr>
                                        <p:cTn id="32" dur="1000" fill="hold"/>
                                        <p:tgtEl>
                                          <p:spTgt spid="3076"/>
                                        </p:tgtEl>
                                        <p:attrNameLst>
                                          <p:attrName>style.rotation</p:attrName>
                                        </p:attrNameLst>
                                      </p:cBhvr>
                                      <p:tavLst>
                                        <p:tav tm="0">
                                          <p:val>
                                            <p:fltVal val="360"/>
                                          </p:val>
                                        </p:tav>
                                        <p:tav tm="100000">
                                          <p:val>
                                            <p:fltVal val="0"/>
                                          </p:val>
                                        </p:tav>
                                      </p:tavLst>
                                    </p:anim>
                                    <p:animEffect transition="in" filter="fade">
                                      <p:cBhvr>
                                        <p:cTn id="33" dur="1000"/>
                                        <p:tgtEl>
                                          <p:spTgt spid="3076"/>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900" decel="100000" fill="hold"/>
                                        <p:tgtEl>
                                          <p:spTgt spid="5"/>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 name="TextBox 9"/>
          <p:cNvSpPr txBox="1"/>
          <p:nvPr/>
        </p:nvSpPr>
        <p:spPr>
          <a:xfrm>
            <a:off x="0" y="350192"/>
            <a:ext cx="12192000" cy="954107"/>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II. </a:t>
            </a:r>
            <a:r>
              <a:rPr lang="en-US" sz="2800" b="1" dirty="0" err="1">
                <a:solidFill>
                  <a:srgbClr val="0000FF"/>
                </a:solidFill>
                <a:latin typeface="Times New Roman" pitchFamily="18" charset="0"/>
                <a:cs typeface="Times New Roman" pitchFamily="18" charset="0"/>
              </a:rPr>
              <a:t>SỰ</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KHÁC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NHAU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CƠ</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BẢN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VỀ</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MỘT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SỐ</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TÍNH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CHẤT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GIỮA</a:t>
            </a:r>
            <a:r>
              <a:rPr lang="en-US" sz="2800" b="1" dirty="0">
                <a:solidFill>
                  <a:srgbClr val="0000FF"/>
                </a:solidFill>
                <a:latin typeface="Times New Roman" pitchFamily="18" charset="0"/>
                <a:cs typeface="Times New Roman" pitchFamily="18" charset="0"/>
              </a:rPr>
              <a:t> PHI KIM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KIM </a:t>
            </a:r>
            <a:r>
              <a:rPr lang="en-US" sz="2800" b="1" dirty="0" err="1">
                <a:solidFill>
                  <a:srgbClr val="0000FF"/>
                </a:solidFill>
                <a:latin typeface="Times New Roman" pitchFamily="18" charset="0"/>
                <a:cs typeface="Times New Roman" pitchFamily="18" charset="0"/>
              </a:rPr>
              <a:t>LOẠI</a:t>
            </a:r>
            <a:endParaRPr lang="en-US" sz="2800" b="1" dirty="0">
              <a:solidFill>
                <a:srgbClr val="0000FF"/>
              </a:solidFill>
              <a:latin typeface="Times New Roman" pitchFamily="18" charset="0"/>
              <a:cs typeface="Times New Roman" pitchFamily="18" charset="0"/>
            </a:endParaRPr>
          </a:p>
        </p:txBody>
      </p:sp>
      <p:sp>
        <p:nvSpPr>
          <p:cNvPr id="11" name="TextBox 10"/>
          <p:cNvSpPr txBox="1"/>
          <p:nvPr/>
        </p:nvSpPr>
        <p:spPr>
          <a:xfrm>
            <a:off x="0" y="1188645"/>
            <a:ext cx="12192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1. </a:t>
            </a:r>
            <a:r>
              <a:rPr lang="en-US" sz="2800" b="1" dirty="0" err="1">
                <a:solidFill>
                  <a:srgbClr val="0000FF"/>
                </a:solidFill>
                <a:latin typeface="Times New Roman" pitchFamily="18" charset="0"/>
                <a:cs typeface="Times New Roman" pitchFamily="18" charset="0"/>
              </a:rPr>
              <a:t>Tính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chất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vật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lí</a:t>
            </a:r>
            <a:endParaRPr lang="en-US" sz="2800" b="1" dirty="0">
              <a:solidFill>
                <a:srgbClr val="0000FF"/>
              </a:solidFill>
              <a:latin typeface="Times New Roman" pitchFamily="18" charset="0"/>
              <a:cs typeface="Times New Roman" pitchFamily="18" charset="0"/>
            </a:endParaRPr>
          </a:p>
        </p:txBody>
      </p:sp>
      <p:pic>
        <p:nvPicPr>
          <p:cNvPr id="12" name="Picture 2">
            <a:extLst>
              <a:ext uri="{FF2B5EF4-FFF2-40B4-BE49-F238E27FC236}">
                <a16:creationId xmlns:a16="http://schemas.microsoft.com/office/drawing/2014/main" id="{046D8665-1F67-43C2-AF52-02B830CF3C34}"/>
              </a:ext>
            </a:extLst>
          </p:cNvPr>
          <p:cNvPicPr>
            <a:picLocks noChangeAspect="1" noChangeArrowheads="1"/>
          </p:cNvPicPr>
          <p:nvPr/>
        </p:nvPicPr>
        <p:blipFill>
          <a:blip r:embed="rId2"/>
          <a:srcRect/>
          <a:stretch>
            <a:fillRect/>
          </a:stretch>
        </p:blipFill>
        <p:spPr bwMode="auto">
          <a:xfrm>
            <a:off x="1275907" y="2264735"/>
            <a:ext cx="8955497" cy="459326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upRight)">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upRight)">
                                      <p:cBhvr>
                                        <p:cTn id="12" dur="1000"/>
                                        <p:tgtEl>
                                          <p:spTgt spid="11"/>
                                        </p:tgtEl>
                                      </p:cBhvr>
                                    </p:animEffect>
                                  </p:childTnLst>
                                </p:cTn>
                              </p:par>
                              <p:par>
                                <p:cTn id="13" presetID="53"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Effect transition="in" filter="fade">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0" y="0"/>
          <a:ext cx="12192000" cy="5892800"/>
        </p:xfrm>
        <a:graphic>
          <a:graphicData uri="http://schemas.openxmlformats.org/drawingml/2006/table">
            <a:tbl>
              <a:tblPr firstRow="1" bandRow="1">
                <a:tableStyleId>{5C22544A-7EE6-4342-B048-85BDC9FD1C3A}</a:tableStyleId>
              </a:tblPr>
              <a:tblGrid>
                <a:gridCol w="3106057">
                  <a:extLst>
                    <a:ext uri="{9D8B030D-6E8A-4147-A177-3AD203B41FA5}">
                      <a16:colId xmlns:a16="http://schemas.microsoft.com/office/drawing/2014/main" val="20000"/>
                    </a:ext>
                  </a:extLst>
                </a:gridCol>
                <a:gridCol w="4557486">
                  <a:extLst>
                    <a:ext uri="{9D8B030D-6E8A-4147-A177-3AD203B41FA5}">
                      <a16:colId xmlns:a16="http://schemas.microsoft.com/office/drawing/2014/main" val="20001"/>
                    </a:ext>
                  </a:extLst>
                </a:gridCol>
                <a:gridCol w="4528457">
                  <a:extLst>
                    <a:ext uri="{9D8B030D-6E8A-4147-A177-3AD203B41FA5}">
                      <a16:colId xmlns:a16="http://schemas.microsoft.com/office/drawing/2014/main" val="20002"/>
                    </a:ext>
                  </a:extLst>
                </a:gridCol>
              </a:tblGrid>
              <a:tr h="671023">
                <a:tc>
                  <a:txBody>
                    <a:bodyPr/>
                    <a:lstStyle/>
                    <a:p>
                      <a:pPr algn="ctr"/>
                      <a:r>
                        <a:rPr lang="en-US" sz="2800" b="1" dirty="0" err="1">
                          <a:solidFill>
                            <a:schemeClr val="bg1"/>
                          </a:solidFill>
                          <a:latin typeface="Times New Roman" pitchFamily="18" charset="0"/>
                          <a:cs typeface="Times New Roman" pitchFamily="18" charset="0"/>
                        </a:rPr>
                        <a:t>Một</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số</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tính</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chất</a:t>
                      </a:r>
                      <a:endParaRPr lang="en-US" sz="2800" dirty="0">
                        <a:solidFill>
                          <a:schemeClr val="bg1"/>
                        </a:solidFill>
                        <a:latin typeface="Times New Roman" pitchFamily="18" charset="0"/>
                        <a:cs typeface="Times New Roman" pitchFamily="18" charset="0"/>
                      </a:endParaRPr>
                    </a:p>
                  </a:txBody>
                  <a:tcPr marL="0" marR="0" marT="0" marB="0" anchor="ctr"/>
                </a:tc>
                <a:tc>
                  <a:txBody>
                    <a:bodyPr/>
                    <a:lstStyle/>
                    <a:p>
                      <a:pPr algn="ctr"/>
                      <a:r>
                        <a:rPr lang="en-US" sz="2800" b="1" dirty="0">
                          <a:solidFill>
                            <a:schemeClr val="bg1"/>
                          </a:solidFill>
                          <a:latin typeface="Times New Roman" pitchFamily="18" charset="0"/>
                          <a:cs typeface="Times New Roman" pitchFamily="18" charset="0"/>
                        </a:rPr>
                        <a:t>Kim </a:t>
                      </a:r>
                      <a:r>
                        <a:rPr lang="en-US" sz="2800" b="1" dirty="0" err="1">
                          <a:solidFill>
                            <a:schemeClr val="bg1"/>
                          </a:solidFill>
                          <a:latin typeface="Times New Roman" pitchFamily="18" charset="0"/>
                          <a:cs typeface="Times New Roman" pitchFamily="18" charset="0"/>
                        </a:rPr>
                        <a:t>loại</a:t>
                      </a:r>
                      <a:endParaRPr lang="en-US" sz="2800" dirty="0">
                        <a:solidFill>
                          <a:schemeClr val="bg1"/>
                        </a:solidFill>
                        <a:latin typeface="Times New Roman" pitchFamily="18" charset="0"/>
                        <a:cs typeface="Times New Roman" pitchFamily="18" charset="0"/>
                      </a:endParaRPr>
                    </a:p>
                  </a:txBody>
                  <a:tcPr marL="0" marR="0" marT="0" marB="0" anchor="ctr"/>
                </a:tc>
                <a:tc>
                  <a:txBody>
                    <a:bodyPr/>
                    <a:lstStyle/>
                    <a:p>
                      <a:pPr algn="ctr"/>
                      <a:r>
                        <a:rPr lang="en-US" sz="2800" b="1" dirty="0">
                          <a:solidFill>
                            <a:schemeClr val="bg1"/>
                          </a:solidFill>
                          <a:latin typeface="Times New Roman" pitchFamily="18" charset="0"/>
                          <a:cs typeface="Times New Roman" pitchFamily="18" charset="0"/>
                        </a:rPr>
                        <a:t>Phi </a:t>
                      </a:r>
                      <a:r>
                        <a:rPr lang="en-US" sz="2800" b="1" dirty="0" err="1">
                          <a:solidFill>
                            <a:schemeClr val="bg1"/>
                          </a:solidFill>
                          <a:latin typeface="Times New Roman" pitchFamily="18" charset="0"/>
                          <a:cs typeface="Times New Roman" pitchFamily="18" charset="0"/>
                        </a:rPr>
                        <a:t>kim</a:t>
                      </a:r>
                      <a:endParaRPr lang="en-US" sz="2800" dirty="0">
                        <a:solidFill>
                          <a:schemeClr val="bg1"/>
                        </a:solidFill>
                        <a:latin typeface="Times New Roman" pitchFamily="18" charset="0"/>
                        <a:cs typeface="Times New Roman" pitchFamily="18" charset="0"/>
                      </a:endParaRPr>
                    </a:p>
                  </a:txBody>
                  <a:tcPr marL="0" marR="0" marT="0" marB="0" anchor="ctr"/>
                </a:tc>
                <a:extLst>
                  <a:ext uri="{0D108BD9-81ED-4DB2-BD59-A6C34878D82A}">
                    <a16:rowId xmlns:a16="http://schemas.microsoft.com/office/drawing/2014/main" val="10000"/>
                  </a:ext>
                </a:extLst>
              </a:tr>
              <a:tr h="896520">
                <a:tc>
                  <a:txBody>
                    <a:bodyPr/>
                    <a:lstStyle/>
                    <a:p>
                      <a:pPr algn="ctr"/>
                      <a:r>
                        <a:rPr lang="en-US" sz="2800" dirty="0" err="1">
                          <a:solidFill>
                            <a:srgbClr val="FF0000"/>
                          </a:solidFill>
                          <a:latin typeface="Times New Roman" pitchFamily="18" charset="0"/>
                          <a:cs typeface="Times New Roman" pitchFamily="18" charset="0"/>
                        </a:rPr>
                        <a:t>Trạng</a:t>
                      </a:r>
                      <a:r>
                        <a:rPr lang="en-US" sz="2800" baseline="0" dirty="0">
                          <a:solidFill>
                            <a:srgbClr val="FF0000"/>
                          </a:solidFill>
                          <a:latin typeface="Times New Roman" pitchFamily="18" charset="0"/>
                          <a:cs typeface="Times New Roman" pitchFamily="18" charset="0"/>
                        </a:rPr>
                        <a:t> </a:t>
                      </a:r>
                      <a:r>
                        <a:rPr lang="en-US" sz="2800" baseline="0" dirty="0" err="1">
                          <a:solidFill>
                            <a:srgbClr val="FF0000"/>
                          </a:solidFill>
                          <a:latin typeface="Times New Roman" pitchFamily="18" charset="0"/>
                          <a:cs typeface="Times New Roman" pitchFamily="18" charset="0"/>
                        </a:rPr>
                        <a:t>thái</a:t>
                      </a:r>
                      <a:endParaRPr lang="en-US" sz="2800" dirty="0">
                        <a:solidFill>
                          <a:srgbClr val="FF0000"/>
                        </a:solidFill>
                        <a:latin typeface="Times New Roman" pitchFamily="18" charset="0"/>
                        <a:cs typeface="Times New Roman" pitchFamily="18" charset="0"/>
                      </a:endParaRPr>
                    </a:p>
                  </a:txBody>
                  <a:tcPr/>
                </a:tc>
                <a:tc>
                  <a:txBody>
                    <a:bodyPr/>
                    <a:lstStyle/>
                    <a:p>
                      <a:pPr algn="ctr"/>
                      <a:endParaRPr lang="en-US" sz="2800" dirty="0">
                        <a:latin typeface="Times New Roman" pitchFamily="18" charset="0"/>
                        <a:cs typeface="Times New Roman" pitchFamily="18" charset="0"/>
                      </a:endParaRPr>
                    </a:p>
                  </a:txBody>
                  <a:tcPr/>
                </a:tc>
                <a:tc>
                  <a:txBody>
                    <a:bodyPr/>
                    <a:lstStyle/>
                    <a:p>
                      <a:pPr algn="ctr"/>
                      <a:endParaRPr lang="en-US" sz="280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885371">
                <a:tc>
                  <a:txBody>
                    <a:bodyPr/>
                    <a:lstStyle/>
                    <a:p>
                      <a:pPr algn="ctr"/>
                      <a:r>
                        <a:rPr lang="en-US" sz="2800" dirty="0" err="1">
                          <a:solidFill>
                            <a:srgbClr val="FF0000"/>
                          </a:solidFill>
                          <a:latin typeface="Times New Roman" pitchFamily="18" charset="0"/>
                          <a:cs typeface="Times New Roman" pitchFamily="18" charset="0"/>
                        </a:rPr>
                        <a:t>Tính</a:t>
                      </a:r>
                      <a:r>
                        <a:rPr lang="en-US" sz="2800" baseline="0" dirty="0">
                          <a:solidFill>
                            <a:srgbClr val="FF0000"/>
                          </a:solidFill>
                          <a:latin typeface="Times New Roman" pitchFamily="18" charset="0"/>
                          <a:cs typeface="Times New Roman" pitchFamily="18" charset="0"/>
                        </a:rPr>
                        <a:t> </a:t>
                      </a:r>
                      <a:r>
                        <a:rPr lang="en-US" sz="2800" baseline="0" dirty="0" err="1">
                          <a:solidFill>
                            <a:srgbClr val="FF0000"/>
                          </a:solidFill>
                          <a:latin typeface="Times New Roman" pitchFamily="18" charset="0"/>
                          <a:cs typeface="Times New Roman" pitchFamily="18" charset="0"/>
                        </a:rPr>
                        <a:t>dẫn</a:t>
                      </a:r>
                      <a:r>
                        <a:rPr lang="en-US" sz="2800" baseline="0" dirty="0">
                          <a:solidFill>
                            <a:srgbClr val="FF0000"/>
                          </a:solidFill>
                          <a:latin typeface="Times New Roman" pitchFamily="18" charset="0"/>
                          <a:cs typeface="Times New Roman" pitchFamily="18" charset="0"/>
                        </a:rPr>
                        <a:t> </a:t>
                      </a:r>
                      <a:r>
                        <a:rPr lang="en-US" sz="2800" baseline="0" dirty="0" err="1">
                          <a:solidFill>
                            <a:srgbClr val="FF0000"/>
                          </a:solidFill>
                          <a:latin typeface="Times New Roman" pitchFamily="18" charset="0"/>
                          <a:cs typeface="Times New Roman" pitchFamily="18" charset="0"/>
                        </a:rPr>
                        <a:t>điện</a:t>
                      </a:r>
                      <a:endParaRPr lang="en-US" sz="2800" dirty="0">
                        <a:solidFill>
                          <a:srgbClr val="FF0000"/>
                        </a:solidFill>
                        <a:latin typeface="Times New Roman" pitchFamily="18" charset="0"/>
                        <a:cs typeface="Times New Roman" pitchFamily="18" charset="0"/>
                      </a:endParaRPr>
                    </a:p>
                  </a:txBody>
                  <a:tcPr/>
                </a:tc>
                <a:tc>
                  <a:txBody>
                    <a:bodyPr/>
                    <a:lstStyle/>
                    <a:p>
                      <a:pPr algn="ctr"/>
                      <a:endParaRPr lang="en-US" sz="2800" dirty="0">
                        <a:latin typeface="Times New Roman" pitchFamily="18" charset="0"/>
                        <a:cs typeface="Times New Roman" pitchFamily="18" charset="0"/>
                      </a:endParaRPr>
                    </a:p>
                  </a:txBody>
                  <a:tcPr/>
                </a:tc>
                <a:tc>
                  <a:txBody>
                    <a:bodyPr/>
                    <a:lstStyle/>
                    <a:p>
                      <a:pPr algn="ctr"/>
                      <a:endParaRPr lang="en-US" sz="280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671023">
                <a:tc>
                  <a:txBody>
                    <a:bodyPr/>
                    <a:lstStyle/>
                    <a:p>
                      <a:pPr algn="ctr"/>
                      <a:r>
                        <a:rPr lang="en-US" sz="2800" dirty="0" err="1">
                          <a:solidFill>
                            <a:srgbClr val="FF0000"/>
                          </a:solidFill>
                          <a:latin typeface="Times New Roman" pitchFamily="18" charset="0"/>
                          <a:cs typeface="Times New Roman" pitchFamily="18" charset="0"/>
                        </a:rPr>
                        <a:t>Tính</a:t>
                      </a:r>
                      <a:r>
                        <a:rPr lang="en-US" sz="2800" baseline="0" dirty="0">
                          <a:solidFill>
                            <a:srgbClr val="FF0000"/>
                          </a:solidFill>
                          <a:latin typeface="Times New Roman" pitchFamily="18" charset="0"/>
                          <a:cs typeface="Times New Roman" pitchFamily="18" charset="0"/>
                        </a:rPr>
                        <a:t> </a:t>
                      </a:r>
                      <a:r>
                        <a:rPr lang="en-US" sz="2800" baseline="0" dirty="0" err="1">
                          <a:solidFill>
                            <a:srgbClr val="FF0000"/>
                          </a:solidFill>
                          <a:latin typeface="Times New Roman" pitchFamily="18" charset="0"/>
                          <a:cs typeface="Times New Roman" pitchFamily="18" charset="0"/>
                        </a:rPr>
                        <a:t>dẫn</a:t>
                      </a:r>
                      <a:r>
                        <a:rPr lang="en-US" sz="2800" baseline="0" dirty="0">
                          <a:solidFill>
                            <a:srgbClr val="FF0000"/>
                          </a:solidFill>
                          <a:latin typeface="Times New Roman" pitchFamily="18" charset="0"/>
                          <a:cs typeface="Times New Roman" pitchFamily="18" charset="0"/>
                        </a:rPr>
                        <a:t> </a:t>
                      </a:r>
                      <a:r>
                        <a:rPr lang="en-US" sz="2800" baseline="0" dirty="0" err="1">
                          <a:solidFill>
                            <a:srgbClr val="FF0000"/>
                          </a:solidFill>
                          <a:latin typeface="Times New Roman" pitchFamily="18" charset="0"/>
                          <a:cs typeface="Times New Roman" pitchFamily="18" charset="0"/>
                        </a:rPr>
                        <a:t>nhiệt</a:t>
                      </a:r>
                      <a:endParaRPr lang="en-US" sz="2800" dirty="0">
                        <a:solidFill>
                          <a:srgbClr val="FF0000"/>
                        </a:solidFill>
                        <a:latin typeface="Times New Roman" pitchFamily="18" charset="0"/>
                        <a:cs typeface="Times New Roman" pitchFamily="18" charset="0"/>
                      </a:endParaRPr>
                    </a:p>
                  </a:txBody>
                  <a:tcPr/>
                </a:tc>
                <a:tc>
                  <a:txBody>
                    <a:bodyPr/>
                    <a:lstStyle/>
                    <a:p>
                      <a:pPr algn="ctr"/>
                      <a:endParaRPr lang="en-US" sz="2800" dirty="0">
                        <a:latin typeface="Times New Roman" pitchFamily="18" charset="0"/>
                        <a:cs typeface="Times New Roman" pitchFamily="18" charset="0"/>
                      </a:endParaRPr>
                    </a:p>
                  </a:txBody>
                  <a:tcPr/>
                </a:tc>
                <a:tc>
                  <a:txBody>
                    <a:bodyPr/>
                    <a:lstStyle/>
                    <a:p>
                      <a:pPr algn="ctr"/>
                      <a:endParaRPr lang="en-US" sz="280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671023">
                <a:tc>
                  <a:txBody>
                    <a:bodyPr/>
                    <a:lstStyle/>
                    <a:p>
                      <a:pPr algn="ctr"/>
                      <a:r>
                        <a:rPr lang="en-US" sz="2800" dirty="0" err="1">
                          <a:solidFill>
                            <a:srgbClr val="FF0000"/>
                          </a:solidFill>
                          <a:latin typeface="Times New Roman" pitchFamily="18" charset="0"/>
                          <a:cs typeface="Times New Roman" pitchFamily="18" charset="0"/>
                        </a:rPr>
                        <a:t>Ánh</a:t>
                      </a:r>
                      <a:r>
                        <a:rPr lang="en-US" sz="2800" baseline="0" dirty="0">
                          <a:solidFill>
                            <a:srgbClr val="FF0000"/>
                          </a:solidFill>
                          <a:latin typeface="Times New Roman" pitchFamily="18" charset="0"/>
                          <a:cs typeface="Times New Roman" pitchFamily="18" charset="0"/>
                        </a:rPr>
                        <a:t> </a:t>
                      </a:r>
                      <a:r>
                        <a:rPr lang="en-US" sz="2800" baseline="0" dirty="0" err="1">
                          <a:solidFill>
                            <a:srgbClr val="FF0000"/>
                          </a:solidFill>
                          <a:latin typeface="Times New Roman" pitchFamily="18" charset="0"/>
                          <a:cs typeface="Times New Roman" pitchFamily="18" charset="0"/>
                        </a:rPr>
                        <a:t>kim</a:t>
                      </a:r>
                      <a:endParaRPr lang="en-US" sz="2800" dirty="0">
                        <a:solidFill>
                          <a:srgbClr val="FF0000"/>
                        </a:solidFill>
                        <a:latin typeface="Times New Roman" pitchFamily="18" charset="0"/>
                        <a:cs typeface="Times New Roman" pitchFamily="18" charset="0"/>
                      </a:endParaRPr>
                    </a:p>
                  </a:txBody>
                  <a:tcPr/>
                </a:tc>
                <a:tc>
                  <a:txBody>
                    <a:bodyPr/>
                    <a:lstStyle/>
                    <a:p>
                      <a:pPr algn="ctr"/>
                      <a:endParaRPr lang="en-US" sz="2800" dirty="0">
                        <a:latin typeface="Times New Roman" pitchFamily="18" charset="0"/>
                        <a:cs typeface="Times New Roman" pitchFamily="18" charset="0"/>
                      </a:endParaRPr>
                    </a:p>
                  </a:txBody>
                  <a:tcPr/>
                </a:tc>
                <a:tc>
                  <a:txBody>
                    <a:bodyPr/>
                    <a:lstStyle/>
                    <a:p>
                      <a:pPr algn="ct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1158204">
                <a:tc>
                  <a:txBody>
                    <a:bodyPr/>
                    <a:lstStyle/>
                    <a:p>
                      <a:pPr algn="ctr"/>
                      <a:r>
                        <a:rPr lang="en-US" sz="2800" dirty="0" err="1">
                          <a:solidFill>
                            <a:srgbClr val="FF0000"/>
                          </a:solidFill>
                          <a:latin typeface="Times New Roman" pitchFamily="18" charset="0"/>
                          <a:cs typeface="Times New Roman" pitchFamily="18" charset="0"/>
                        </a:rPr>
                        <a:t>Nhiệt</a:t>
                      </a:r>
                      <a:r>
                        <a:rPr lang="en-US" sz="2800" baseline="0" dirty="0">
                          <a:solidFill>
                            <a:srgbClr val="FF0000"/>
                          </a:solidFill>
                          <a:latin typeface="Times New Roman" pitchFamily="18" charset="0"/>
                          <a:cs typeface="Times New Roman" pitchFamily="18" charset="0"/>
                        </a:rPr>
                        <a:t> </a:t>
                      </a:r>
                      <a:r>
                        <a:rPr lang="en-US" sz="2800" baseline="0" dirty="0" err="1">
                          <a:solidFill>
                            <a:srgbClr val="FF0000"/>
                          </a:solidFill>
                          <a:latin typeface="Times New Roman" pitchFamily="18" charset="0"/>
                          <a:cs typeface="Times New Roman" pitchFamily="18" charset="0"/>
                        </a:rPr>
                        <a:t>độ</a:t>
                      </a:r>
                      <a:r>
                        <a:rPr lang="en-US" sz="2800" baseline="0" dirty="0">
                          <a:solidFill>
                            <a:srgbClr val="FF0000"/>
                          </a:solidFill>
                          <a:latin typeface="Times New Roman" pitchFamily="18" charset="0"/>
                          <a:cs typeface="Times New Roman" pitchFamily="18" charset="0"/>
                        </a:rPr>
                        <a:t> </a:t>
                      </a:r>
                      <a:r>
                        <a:rPr lang="en-US" sz="2800" baseline="0" dirty="0" err="1">
                          <a:solidFill>
                            <a:srgbClr val="FF0000"/>
                          </a:solidFill>
                          <a:latin typeface="Times New Roman" pitchFamily="18" charset="0"/>
                          <a:cs typeface="Times New Roman" pitchFamily="18" charset="0"/>
                        </a:rPr>
                        <a:t>nóng</a:t>
                      </a:r>
                      <a:r>
                        <a:rPr lang="en-US" sz="2800" baseline="0" dirty="0">
                          <a:solidFill>
                            <a:srgbClr val="FF0000"/>
                          </a:solidFill>
                          <a:latin typeface="Times New Roman" pitchFamily="18" charset="0"/>
                          <a:cs typeface="Times New Roman" pitchFamily="18" charset="0"/>
                        </a:rPr>
                        <a:t> </a:t>
                      </a:r>
                      <a:r>
                        <a:rPr lang="en-US" sz="2800" baseline="0" dirty="0" err="1">
                          <a:solidFill>
                            <a:srgbClr val="FF0000"/>
                          </a:solidFill>
                          <a:latin typeface="Times New Roman" pitchFamily="18" charset="0"/>
                          <a:cs typeface="Times New Roman" pitchFamily="18" charset="0"/>
                        </a:rPr>
                        <a:t>chảy</a:t>
                      </a:r>
                      <a:r>
                        <a:rPr lang="en-US" sz="2800" baseline="0" dirty="0">
                          <a:solidFill>
                            <a:srgbClr val="FF0000"/>
                          </a:solidFill>
                          <a:latin typeface="Times New Roman" pitchFamily="18" charset="0"/>
                          <a:cs typeface="Times New Roman" pitchFamily="18" charset="0"/>
                        </a:rPr>
                        <a:t>,</a:t>
                      </a:r>
                    </a:p>
                    <a:p>
                      <a:pPr algn="ctr"/>
                      <a:r>
                        <a:rPr lang="en-US" sz="2800" baseline="0" dirty="0" err="1">
                          <a:solidFill>
                            <a:srgbClr val="FF0000"/>
                          </a:solidFill>
                          <a:latin typeface="Times New Roman" pitchFamily="18" charset="0"/>
                          <a:cs typeface="Times New Roman" pitchFamily="18" charset="0"/>
                        </a:rPr>
                        <a:t>nhiệt</a:t>
                      </a:r>
                      <a:r>
                        <a:rPr lang="en-US" sz="2800" baseline="0" dirty="0">
                          <a:solidFill>
                            <a:srgbClr val="FF0000"/>
                          </a:solidFill>
                          <a:latin typeface="Times New Roman" pitchFamily="18" charset="0"/>
                          <a:cs typeface="Times New Roman" pitchFamily="18" charset="0"/>
                        </a:rPr>
                        <a:t> </a:t>
                      </a:r>
                      <a:r>
                        <a:rPr lang="en-US" sz="2800" baseline="0" dirty="0" err="1">
                          <a:solidFill>
                            <a:srgbClr val="FF0000"/>
                          </a:solidFill>
                          <a:latin typeface="Times New Roman" pitchFamily="18" charset="0"/>
                          <a:cs typeface="Times New Roman" pitchFamily="18" charset="0"/>
                        </a:rPr>
                        <a:t>độ</a:t>
                      </a:r>
                      <a:r>
                        <a:rPr lang="en-US" sz="2800" baseline="0" dirty="0">
                          <a:solidFill>
                            <a:srgbClr val="FF0000"/>
                          </a:solidFill>
                          <a:latin typeface="Times New Roman" pitchFamily="18" charset="0"/>
                          <a:cs typeface="Times New Roman" pitchFamily="18" charset="0"/>
                        </a:rPr>
                        <a:t> </a:t>
                      </a:r>
                      <a:r>
                        <a:rPr lang="en-US" sz="2800" baseline="0" dirty="0" err="1">
                          <a:solidFill>
                            <a:srgbClr val="FF0000"/>
                          </a:solidFill>
                          <a:latin typeface="Times New Roman" pitchFamily="18" charset="0"/>
                          <a:cs typeface="Times New Roman" pitchFamily="18" charset="0"/>
                        </a:rPr>
                        <a:t>sôi</a:t>
                      </a:r>
                      <a:endParaRPr lang="en-US" sz="2800" dirty="0">
                        <a:solidFill>
                          <a:srgbClr val="FF0000"/>
                        </a:solidFill>
                        <a:latin typeface="Times New Roman" pitchFamily="18" charset="0"/>
                        <a:cs typeface="Times New Roman" pitchFamily="18" charset="0"/>
                      </a:endParaRPr>
                    </a:p>
                  </a:txBody>
                  <a:tcPr/>
                </a:tc>
                <a:tc>
                  <a:txBody>
                    <a:bodyPr/>
                    <a:lstStyle/>
                    <a:p>
                      <a:pPr algn="ctr"/>
                      <a:endParaRPr lang="en-US" sz="2800" dirty="0">
                        <a:latin typeface="Times New Roman" pitchFamily="18" charset="0"/>
                        <a:cs typeface="Times New Roman" pitchFamily="18" charset="0"/>
                      </a:endParaRPr>
                    </a:p>
                  </a:txBody>
                  <a:tcPr/>
                </a:tc>
                <a:tc>
                  <a:txBody>
                    <a:bodyPr/>
                    <a:lstStyle/>
                    <a:p>
                      <a:pPr algn="ct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r h="939636">
                <a:tc>
                  <a:txBody>
                    <a:bodyPr/>
                    <a:lstStyle/>
                    <a:p>
                      <a:pPr algn="ctr"/>
                      <a:r>
                        <a:rPr lang="en-US" sz="2800" dirty="0" err="1">
                          <a:solidFill>
                            <a:srgbClr val="FF0000"/>
                          </a:solidFill>
                          <a:latin typeface="Times New Roman" pitchFamily="18" charset="0"/>
                          <a:cs typeface="Times New Roman" pitchFamily="18" charset="0"/>
                        </a:rPr>
                        <a:t>Khối</a:t>
                      </a:r>
                      <a:r>
                        <a:rPr lang="en-US" sz="2800" baseline="0" dirty="0">
                          <a:solidFill>
                            <a:srgbClr val="FF0000"/>
                          </a:solidFill>
                          <a:latin typeface="Times New Roman" pitchFamily="18" charset="0"/>
                          <a:cs typeface="Times New Roman" pitchFamily="18" charset="0"/>
                        </a:rPr>
                        <a:t> </a:t>
                      </a:r>
                      <a:r>
                        <a:rPr lang="en-US" sz="2800" baseline="0" dirty="0" err="1">
                          <a:solidFill>
                            <a:srgbClr val="FF0000"/>
                          </a:solidFill>
                          <a:latin typeface="Times New Roman" pitchFamily="18" charset="0"/>
                          <a:cs typeface="Times New Roman" pitchFamily="18" charset="0"/>
                        </a:rPr>
                        <a:t>lượng</a:t>
                      </a:r>
                      <a:r>
                        <a:rPr lang="en-US" sz="2800" baseline="0" dirty="0">
                          <a:solidFill>
                            <a:srgbClr val="FF0000"/>
                          </a:solidFill>
                          <a:latin typeface="Times New Roman" pitchFamily="18" charset="0"/>
                          <a:cs typeface="Times New Roman" pitchFamily="18" charset="0"/>
                        </a:rPr>
                        <a:t> </a:t>
                      </a:r>
                      <a:r>
                        <a:rPr lang="en-US" sz="2800" baseline="0" dirty="0" err="1">
                          <a:solidFill>
                            <a:srgbClr val="FF0000"/>
                          </a:solidFill>
                          <a:latin typeface="Times New Roman" pitchFamily="18" charset="0"/>
                          <a:cs typeface="Times New Roman" pitchFamily="18" charset="0"/>
                        </a:rPr>
                        <a:t>riêng</a:t>
                      </a:r>
                      <a:endParaRPr lang="en-US" sz="2800" dirty="0">
                        <a:solidFill>
                          <a:srgbClr val="FF0000"/>
                        </a:solidFill>
                        <a:latin typeface="Times New Roman" pitchFamily="18" charset="0"/>
                        <a:cs typeface="Times New Roman" pitchFamily="18" charset="0"/>
                      </a:endParaRPr>
                    </a:p>
                  </a:txBody>
                  <a:tcPr/>
                </a:tc>
                <a:tc>
                  <a:txBody>
                    <a:bodyPr/>
                    <a:lstStyle/>
                    <a:p>
                      <a:pPr algn="ctr"/>
                      <a:endParaRPr lang="en-US" sz="2800" dirty="0">
                        <a:latin typeface="Times New Roman" pitchFamily="18" charset="0"/>
                        <a:cs typeface="Times New Roman" pitchFamily="18" charset="0"/>
                      </a:endParaRPr>
                    </a:p>
                  </a:txBody>
                  <a:tcPr/>
                </a:tc>
                <a:tc>
                  <a:txBody>
                    <a:bodyPr/>
                    <a:lstStyle/>
                    <a:p>
                      <a:pPr algn="ct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6"/>
                  </a:ext>
                </a:extLst>
              </a:tr>
            </a:tbl>
          </a:graphicData>
        </a:graphic>
      </p:graphicFrame>
      <p:sp>
        <p:nvSpPr>
          <p:cNvPr id="4" name="TextBox 3"/>
          <p:cNvSpPr txBox="1"/>
          <p:nvPr/>
        </p:nvSpPr>
        <p:spPr>
          <a:xfrm>
            <a:off x="3106058" y="638631"/>
            <a:ext cx="4572000" cy="954107"/>
          </a:xfrm>
          <a:prstGeom prst="rect">
            <a:avLst/>
          </a:prstGeom>
          <a:noFill/>
        </p:spPr>
        <p:txBody>
          <a:bodyPr wrap="square" rtlCol="0">
            <a:spAutoFit/>
          </a:bodyPr>
          <a:lstStyle/>
          <a:p>
            <a:pPr algn="just"/>
            <a:r>
              <a:rPr lang="vi-VN" sz="2800" dirty="0">
                <a:solidFill>
                  <a:srgbClr val="FF00FF"/>
                </a:solidFill>
                <a:latin typeface="Times New Roman" pitchFamily="18" charset="0"/>
                <a:cs typeface="Times New Roman" pitchFamily="18" charset="0"/>
              </a:rPr>
              <a:t>Thể rắn ở điều kiện thường (trừ thuỷ ngân).</a:t>
            </a:r>
            <a:endParaRPr lang="en-US" sz="2800" dirty="0">
              <a:solidFill>
                <a:srgbClr val="FF00FF"/>
              </a:solidFill>
              <a:latin typeface="Times New Roman" pitchFamily="18" charset="0"/>
              <a:cs typeface="Times New Roman" pitchFamily="18" charset="0"/>
            </a:endParaRPr>
          </a:p>
        </p:txBody>
      </p:sp>
      <p:sp>
        <p:nvSpPr>
          <p:cNvPr id="5" name="TextBox 4"/>
          <p:cNvSpPr txBox="1"/>
          <p:nvPr/>
        </p:nvSpPr>
        <p:spPr>
          <a:xfrm>
            <a:off x="7620000" y="645889"/>
            <a:ext cx="4572000" cy="954107"/>
          </a:xfrm>
          <a:prstGeom prst="rect">
            <a:avLst/>
          </a:prstGeom>
          <a:noFill/>
        </p:spPr>
        <p:txBody>
          <a:bodyPr wrap="square" rtlCol="0">
            <a:spAutoFit/>
          </a:bodyPr>
          <a:lstStyle/>
          <a:p>
            <a:pPr algn="just"/>
            <a:r>
              <a:rPr lang="vi-VN" sz="2800" dirty="0">
                <a:solidFill>
                  <a:srgbClr val="FF00FF"/>
                </a:solidFill>
                <a:latin typeface="+mj-lt"/>
              </a:rPr>
              <a:t>Ở điều kiện thường tồn tại ở cả ba thể: rắn, lỏng, khí.</a:t>
            </a:r>
            <a:endParaRPr lang="en-US" sz="2800" dirty="0">
              <a:solidFill>
                <a:srgbClr val="FF00FF"/>
              </a:solidFill>
              <a:latin typeface="+mj-lt"/>
              <a:cs typeface="Times New Roman" pitchFamily="18" charset="0"/>
            </a:endParaRPr>
          </a:p>
        </p:txBody>
      </p:sp>
      <p:sp>
        <p:nvSpPr>
          <p:cNvPr id="6" name="TextBox 5"/>
          <p:cNvSpPr txBox="1"/>
          <p:nvPr/>
        </p:nvSpPr>
        <p:spPr>
          <a:xfrm>
            <a:off x="3084287" y="1676402"/>
            <a:ext cx="4572000" cy="523220"/>
          </a:xfrm>
          <a:prstGeom prst="rect">
            <a:avLst/>
          </a:prstGeom>
          <a:noFill/>
        </p:spPr>
        <p:txBody>
          <a:bodyPr wrap="square" rtlCol="0">
            <a:spAutoFit/>
          </a:bodyPr>
          <a:lstStyle/>
          <a:p>
            <a:pPr algn="just"/>
            <a:r>
              <a:rPr lang="en-US" sz="2800" dirty="0" err="1">
                <a:solidFill>
                  <a:srgbClr val="FF00FF"/>
                </a:solidFill>
                <a:latin typeface="Times New Roman" pitchFamily="18" charset="0"/>
                <a:cs typeface="Times New Roman" pitchFamily="18" charset="0"/>
              </a:rPr>
              <a:t>Dẫn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điện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tốt</a:t>
            </a:r>
            <a:endParaRPr lang="en-US" sz="2800" dirty="0">
              <a:solidFill>
                <a:srgbClr val="FF00FF"/>
              </a:solidFill>
              <a:latin typeface="Times New Roman" pitchFamily="18" charset="0"/>
              <a:cs typeface="Times New Roman" pitchFamily="18" charset="0"/>
            </a:endParaRPr>
          </a:p>
        </p:txBody>
      </p:sp>
      <p:sp>
        <p:nvSpPr>
          <p:cNvPr id="7" name="TextBox 6"/>
          <p:cNvSpPr txBox="1"/>
          <p:nvPr/>
        </p:nvSpPr>
        <p:spPr>
          <a:xfrm>
            <a:off x="7620000" y="1734456"/>
            <a:ext cx="4572000" cy="523220"/>
          </a:xfrm>
          <a:prstGeom prst="rect">
            <a:avLst/>
          </a:prstGeom>
          <a:noFill/>
        </p:spPr>
        <p:txBody>
          <a:bodyPr wrap="square" rtlCol="0">
            <a:spAutoFit/>
          </a:bodyPr>
          <a:lstStyle/>
          <a:p>
            <a:pPr algn="just"/>
            <a:r>
              <a:rPr lang="en-US" sz="2800" dirty="0" err="1">
                <a:solidFill>
                  <a:srgbClr val="FF00FF"/>
                </a:solidFill>
                <a:latin typeface="Times New Roman" pitchFamily="18" charset="0"/>
                <a:cs typeface="Times New Roman" pitchFamily="18" charset="0"/>
              </a:rPr>
              <a:t>Không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dẫn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điện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trừ</a:t>
            </a:r>
            <a:r>
              <a:rPr lang="en-US" sz="2800" dirty="0">
                <a:solidFill>
                  <a:srgbClr val="FF00FF"/>
                </a:solidFill>
                <a:latin typeface="Times New Roman" pitchFamily="18" charset="0"/>
                <a:cs typeface="Times New Roman" pitchFamily="18" charset="0"/>
              </a:rPr>
              <a:t> than </a:t>
            </a:r>
            <a:r>
              <a:rPr lang="en-US" sz="2800" dirty="0" err="1">
                <a:solidFill>
                  <a:srgbClr val="FF00FF"/>
                </a:solidFill>
                <a:latin typeface="Times New Roman" pitchFamily="18" charset="0"/>
                <a:cs typeface="Times New Roman" pitchFamily="18" charset="0"/>
              </a:rPr>
              <a:t>chì</a:t>
            </a:r>
            <a:r>
              <a:rPr lang="en-US" sz="2800" dirty="0">
                <a:solidFill>
                  <a:srgbClr val="FF00FF"/>
                </a:solidFill>
                <a:latin typeface="Times New Roman" pitchFamily="18" charset="0"/>
                <a:cs typeface="Times New Roman" pitchFamily="18" charset="0"/>
              </a:rPr>
              <a:t>)</a:t>
            </a:r>
          </a:p>
        </p:txBody>
      </p:sp>
      <p:sp>
        <p:nvSpPr>
          <p:cNvPr id="8" name="TextBox 7"/>
          <p:cNvSpPr txBox="1"/>
          <p:nvPr/>
        </p:nvSpPr>
        <p:spPr>
          <a:xfrm>
            <a:off x="3091544" y="2510974"/>
            <a:ext cx="4572000" cy="523220"/>
          </a:xfrm>
          <a:prstGeom prst="rect">
            <a:avLst/>
          </a:prstGeom>
          <a:noFill/>
        </p:spPr>
        <p:txBody>
          <a:bodyPr wrap="square" rtlCol="0">
            <a:spAutoFit/>
          </a:bodyPr>
          <a:lstStyle/>
          <a:p>
            <a:pPr algn="just"/>
            <a:r>
              <a:rPr lang="en-US" sz="2800" dirty="0" err="1">
                <a:solidFill>
                  <a:srgbClr val="FF00FF"/>
                </a:solidFill>
                <a:latin typeface="Times New Roman" pitchFamily="18" charset="0"/>
                <a:cs typeface="Times New Roman" pitchFamily="18" charset="0"/>
              </a:rPr>
              <a:t>Dẫn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nhiệt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tốt</a:t>
            </a:r>
            <a:endParaRPr lang="en-US" sz="2800" dirty="0">
              <a:solidFill>
                <a:srgbClr val="FF00FF"/>
              </a:solidFill>
              <a:latin typeface="Times New Roman" pitchFamily="18" charset="0"/>
              <a:cs typeface="Times New Roman" pitchFamily="18" charset="0"/>
            </a:endParaRPr>
          </a:p>
        </p:txBody>
      </p:sp>
      <p:sp>
        <p:nvSpPr>
          <p:cNvPr id="9" name="TextBox 8"/>
          <p:cNvSpPr txBox="1"/>
          <p:nvPr/>
        </p:nvSpPr>
        <p:spPr>
          <a:xfrm>
            <a:off x="7620000" y="2540002"/>
            <a:ext cx="4572000" cy="523220"/>
          </a:xfrm>
          <a:prstGeom prst="rect">
            <a:avLst/>
          </a:prstGeom>
          <a:noFill/>
        </p:spPr>
        <p:txBody>
          <a:bodyPr wrap="square" rtlCol="0">
            <a:spAutoFit/>
          </a:bodyPr>
          <a:lstStyle/>
          <a:p>
            <a:pPr algn="just"/>
            <a:r>
              <a:rPr lang="en-US" sz="2800" dirty="0" err="1">
                <a:solidFill>
                  <a:srgbClr val="FF00FF"/>
                </a:solidFill>
                <a:latin typeface="Times New Roman" pitchFamily="18" charset="0"/>
                <a:cs typeface="Times New Roman" pitchFamily="18" charset="0"/>
              </a:rPr>
              <a:t>Dẫn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nhiệt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kém</a:t>
            </a:r>
            <a:endParaRPr lang="en-US" sz="2800" dirty="0">
              <a:solidFill>
                <a:srgbClr val="FF00FF"/>
              </a:solidFill>
              <a:latin typeface="Times New Roman" pitchFamily="18" charset="0"/>
              <a:cs typeface="Times New Roman" pitchFamily="18" charset="0"/>
            </a:endParaRPr>
          </a:p>
        </p:txBody>
      </p:sp>
      <p:sp>
        <p:nvSpPr>
          <p:cNvPr id="10" name="TextBox 9"/>
          <p:cNvSpPr txBox="1"/>
          <p:nvPr/>
        </p:nvSpPr>
        <p:spPr>
          <a:xfrm>
            <a:off x="3091544" y="3207659"/>
            <a:ext cx="4572000" cy="523220"/>
          </a:xfrm>
          <a:prstGeom prst="rect">
            <a:avLst/>
          </a:prstGeom>
          <a:noFill/>
        </p:spPr>
        <p:txBody>
          <a:bodyPr wrap="square" rtlCol="0">
            <a:spAutoFit/>
          </a:bodyPr>
          <a:lstStyle/>
          <a:p>
            <a:pPr algn="just"/>
            <a:r>
              <a:rPr lang="en-US" sz="2800" dirty="0" err="1">
                <a:solidFill>
                  <a:srgbClr val="FF00FF"/>
                </a:solidFill>
                <a:latin typeface="Times New Roman" pitchFamily="18" charset="0"/>
                <a:cs typeface="Times New Roman" pitchFamily="18" charset="0"/>
              </a:rPr>
              <a:t>Có</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ánh</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kim</a:t>
            </a:r>
            <a:endParaRPr lang="en-US" sz="2800" dirty="0">
              <a:solidFill>
                <a:srgbClr val="FF00FF"/>
              </a:solidFill>
              <a:latin typeface="Times New Roman" pitchFamily="18" charset="0"/>
              <a:cs typeface="Times New Roman" pitchFamily="18" charset="0"/>
            </a:endParaRPr>
          </a:p>
        </p:txBody>
      </p:sp>
      <p:sp>
        <p:nvSpPr>
          <p:cNvPr id="11" name="TextBox 10"/>
          <p:cNvSpPr txBox="1"/>
          <p:nvPr/>
        </p:nvSpPr>
        <p:spPr>
          <a:xfrm>
            <a:off x="7620000" y="3178631"/>
            <a:ext cx="4572000" cy="523220"/>
          </a:xfrm>
          <a:prstGeom prst="rect">
            <a:avLst/>
          </a:prstGeom>
          <a:noFill/>
        </p:spPr>
        <p:txBody>
          <a:bodyPr wrap="square" rtlCol="0">
            <a:spAutoFit/>
          </a:bodyPr>
          <a:lstStyle/>
          <a:p>
            <a:pPr algn="just"/>
            <a:r>
              <a:rPr lang="en-US" sz="2800" dirty="0" err="1">
                <a:solidFill>
                  <a:srgbClr val="FF00FF"/>
                </a:solidFill>
                <a:latin typeface="Times New Roman" pitchFamily="18" charset="0"/>
                <a:cs typeface="Times New Roman" pitchFamily="18" charset="0"/>
              </a:rPr>
              <a:t>Không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có</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ánh</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kim</a:t>
            </a:r>
            <a:endParaRPr lang="en-US" sz="2800" dirty="0">
              <a:solidFill>
                <a:srgbClr val="FF00FF"/>
              </a:solidFill>
              <a:latin typeface="Times New Roman" pitchFamily="18" charset="0"/>
              <a:cs typeface="Times New Roman" pitchFamily="18" charset="0"/>
            </a:endParaRPr>
          </a:p>
        </p:txBody>
      </p:sp>
      <p:sp>
        <p:nvSpPr>
          <p:cNvPr id="12" name="TextBox 11"/>
          <p:cNvSpPr txBox="1"/>
          <p:nvPr/>
        </p:nvSpPr>
        <p:spPr>
          <a:xfrm>
            <a:off x="3106058" y="4005945"/>
            <a:ext cx="4572000" cy="954107"/>
          </a:xfrm>
          <a:prstGeom prst="rect">
            <a:avLst/>
          </a:prstGeom>
          <a:noFill/>
        </p:spPr>
        <p:txBody>
          <a:bodyPr wrap="square" rtlCol="0">
            <a:spAutoFit/>
          </a:bodyPr>
          <a:lstStyle/>
          <a:p>
            <a:pPr algn="just"/>
            <a:r>
              <a:rPr lang="en-US" sz="2800" dirty="0" err="1">
                <a:solidFill>
                  <a:srgbClr val="FF00FF"/>
                </a:solidFill>
                <a:latin typeface="Times New Roman" pitchFamily="18" charset="0"/>
                <a:cs typeface="Times New Roman" pitchFamily="18" charset="0"/>
              </a:rPr>
              <a:t>Nhiệt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độ</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nóng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chảy</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và</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nhiệt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độ</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sôi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cao</a:t>
            </a:r>
            <a:endParaRPr lang="en-US" sz="2800" dirty="0">
              <a:solidFill>
                <a:srgbClr val="FF00FF"/>
              </a:solidFill>
              <a:latin typeface="Times New Roman" pitchFamily="18" charset="0"/>
              <a:cs typeface="Times New Roman" pitchFamily="18" charset="0"/>
            </a:endParaRPr>
          </a:p>
        </p:txBody>
      </p:sp>
      <p:sp>
        <p:nvSpPr>
          <p:cNvPr id="13" name="TextBox 12"/>
          <p:cNvSpPr txBox="1"/>
          <p:nvPr/>
        </p:nvSpPr>
        <p:spPr>
          <a:xfrm>
            <a:off x="7620000" y="3940631"/>
            <a:ext cx="4572000" cy="954107"/>
          </a:xfrm>
          <a:prstGeom prst="rect">
            <a:avLst/>
          </a:prstGeom>
          <a:noFill/>
        </p:spPr>
        <p:txBody>
          <a:bodyPr wrap="square" rtlCol="0">
            <a:spAutoFit/>
          </a:bodyPr>
          <a:lstStyle/>
          <a:p>
            <a:pPr algn="just"/>
            <a:r>
              <a:rPr lang="en-US" sz="2800" dirty="0" err="1">
                <a:solidFill>
                  <a:srgbClr val="FF00FF"/>
                </a:solidFill>
                <a:latin typeface="Times New Roman" pitchFamily="18" charset="0"/>
                <a:cs typeface="Times New Roman" pitchFamily="18" charset="0"/>
              </a:rPr>
              <a:t>Nhiệt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độ</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nóng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chảy</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và</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nhiệt</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độ</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sôi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thấp</a:t>
            </a:r>
            <a:endParaRPr lang="en-US" sz="2800" dirty="0">
              <a:solidFill>
                <a:srgbClr val="FF00FF"/>
              </a:solidFill>
              <a:latin typeface="Times New Roman" pitchFamily="18" charset="0"/>
              <a:cs typeface="Times New Roman" pitchFamily="18" charset="0"/>
            </a:endParaRPr>
          </a:p>
        </p:txBody>
      </p:sp>
      <p:sp>
        <p:nvSpPr>
          <p:cNvPr id="14" name="TextBox 13"/>
          <p:cNvSpPr txBox="1"/>
          <p:nvPr/>
        </p:nvSpPr>
        <p:spPr>
          <a:xfrm>
            <a:off x="3084286" y="5101770"/>
            <a:ext cx="4572000" cy="523220"/>
          </a:xfrm>
          <a:prstGeom prst="rect">
            <a:avLst/>
          </a:prstGeom>
          <a:noFill/>
        </p:spPr>
        <p:txBody>
          <a:bodyPr wrap="square" rtlCol="0">
            <a:spAutoFit/>
          </a:bodyPr>
          <a:lstStyle/>
          <a:p>
            <a:pPr algn="just"/>
            <a:r>
              <a:rPr lang="en-US" sz="2800" dirty="0" err="1">
                <a:solidFill>
                  <a:srgbClr val="FF00FF"/>
                </a:solidFill>
                <a:latin typeface="Times New Roman" pitchFamily="18" charset="0"/>
                <a:cs typeface="Times New Roman" pitchFamily="18" charset="0"/>
              </a:rPr>
              <a:t>Có</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khối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lượng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riêng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lớn</a:t>
            </a:r>
            <a:endParaRPr lang="en-US" sz="2800" dirty="0">
              <a:solidFill>
                <a:srgbClr val="FF00FF"/>
              </a:solidFill>
              <a:latin typeface="Times New Roman" pitchFamily="18" charset="0"/>
              <a:cs typeface="Times New Roman" pitchFamily="18" charset="0"/>
            </a:endParaRPr>
          </a:p>
        </p:txBody>
      </p:sp>
      <p:sp>
        <p:nvSpPr>
          <p:cNvPr id="16" name="TextBox 15"/>
          <p:cNvSpPr txBox="1"/>
          <p:nvPr/>
        </p:nvSpPr>
        <p:spPr>
          <a:xfrm>
            <a:off x="7620000" y="4934863"/>
            <a:ext cx="4572000" cy="954107"/>
          </a:xfrm>
          <a:prstGeom prst="rect">
            <a:avLst/>
          </a:prstGeom>
          <a:noFill/>
        </p:spPr>
        <p:txBody>
          <a:bodyPr wrap="square" rtlCol="0">
            <a:spAutoFit/>
          </a:bodyPr>
          <a:lstStyle/>
          <a:p>
            <a:pPr algn="just"/>
            <a:r>
              <a:rPr lang="en-US" sz="2800" dirty="0" err="1">
                <a:solidFill>
                  <a:srgbClr val="FF00FF"/>
                </a:solidFill>
                <a:latin typeface="Times New Roman" pitchFamily="18" charset="0"/>
                <a:cs typeface="Times New Roman" pitchFamily="18" charset="0"/>
              </a:rPr>
              <a:t>Các</a:t>
            </a:r>
            <a:r>
              <a:rPr lang="en-US" sz="2800" dirty="0">
                <a:solidFill>
                  <a:srgbClr val="FF00FF"/>
                </a:solidFill>
                <a:latin typeface="Times New Roman" pitchFamily="18" charset="0"/>
                <a:cs typeface="Times New Roman" pitchFamily="18" charset="0"/>
              </a:rPr>
              <a:t> phi </a:t>
            </a:r>
            <a:r>
              <a:rPr lang="en-US" sz="2800" dirty="0" err="1">
                <a:solidFill>
                  <a:srgbClr val="FF00FF"/>
                </a:solidFill>
                <a:latin typeface="Times New Roman" pitchFamily="18" charset="0"/>
                <a:cs typeface="Times New Roman" pitchFamily="18" charset="0"/>
              </a:rPr>
              <a:t>kim</a:t>
            </a:r>
            <a:r>
              <a:rPr lang="en-US" sz="2800" dirty="0">
                <a:solidFill>
                  <a:srgbClr val="FF00FF"/>
                </a:solidFill>
                <a:latin typeface="Times New Roman" pitchFamily="18" charset="0"/>
                <a:cs typeface="Times New Roman" pitchFamily="18" charset="0"/>
              </a:rPr>
              <a:t> ở </a:t>
            </a:r>
            <a:r>
              <a:rPr lang="en-US" sz="2800" dirty="0" err="1">
                <a:solidFill>
                  <a:srgbClr val="FF00FF"/>
                </a:solidFill>
                <a:latin typeface="Times New Roman" pitchFamily="18" charset="0"/>
                <a:cs typeface="Times New Roman" pitchFamily="18" charset="0"/>
              </a:rPr>
              <a:t>thể</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rắn</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thường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có</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khối</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lượng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riêng</a:t>
            </a:r>
            <a:r>
              <a:rPr lang="en-US" sz="2800" dirty="0">
                <a:solidFill>
                  <a:srgbClr val="FF00FF"/>
                </a:solidFill>
                <a:latin typeface="Times New Roman" pitchFamily="18" charset="0"/>
                <a:cs typeface="Times New Roman" pitchFamily="18" charset="0"/>
              </a:rPr>
              <a:t> </a:t>
            </a:r>
            <a:r>
              <a:rPr lang="en-US" sz="2800" dirty="0" err="1">
                <a:solidFill>
                  <a:srgbClr val="FF00FF"/>
                </a:solidFill>
                <a:latin typeface="Times New Roman" pitchFamily="18" charset="0"/>
                <a:cs typeface="Times New Roman" pitchFamily="18" charset="0"/>
              </a:rPr>
              <a:t>nhỏ</a:t>
            </a:r>
            <a:r>
              <a:rPr lang="en-US" sz="2800" dirty="0">
                <a:solidFill>
                  <a:srgbClr val="FF00FF"/>
                </a:solidFill>
                <a:latin typeface="Times New Roman" pitchFamily="18" charset="0"/>
                <a:cs typeface="Times New Roman" pitchFamily="18" charset="0"/>
              </a:rPr>
              <a:t>.</a:t>
            </a:r>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Effect transition="in" filter="fade">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Effect transition="in" filter="fade">
                                      <p:cBhvr>
                                        <p:cTn id="37" dur="1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fltVal val="0"/>
                                          </p:val>
                                        </p:tav>
                                        <p:tav tm="100000">
                                          <p:val>
                                            <p:strVal val="#ppt_w"/>
                                          </p:val>
                                        </p:tav>
                                      </p:tavLst>
                                    </p:anim>
                                    <p:anim calcmode="lin" valueType="num">
                                      <p:cBhvr>
                                        <p:cTn id="43" dur="1000" fill="hold"/>
                                        <p:tgtEl>
                                          <p:spTgt spid="9"/>
                                        </p:tgtEl>
                                        <p:attrNameLst>
                                          <p:attrName>ppt_h</p:attrName>
                                        </p:attrNameLst>
                                      </p:cBhvr>
                                      <p:tavLst>
                                        <p:tav tm="0">
                                          <p:val>
                                            <p:fltVal val="0"/>
                                          </p:val>
                                        </p:tav>
                                        <p:tav tm="100000">
                                          <p:val>
                                            <p:strVal val="#ppt_h"/>
                                          </p:val>
                                        </p:tav>
                                      </p:tavLst>
                                    </p:anim>
                                    <p:animEffect transition="in" filter="fade">
                                      <p:cBhvr>
                                        <p:cTn id="44" dur="10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Effect transition="in" filter="fade">
                                      <p:cBhvr>
                                        <p:cTn id="51" dur="1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1000" fill="hold"/>
                                        <p:tgtEl>
                                          <p:spTgt spid="11"/>
                                        </p:tgtEl>
                                        <p:attrNameLst>
                                          <p:attrName>ppt_w</p:attrName>
                                        </p:attrNameLst>
                                      </p:cBhvr>
                                      <p:tavLst>
                                        <p:tav tm="0">
                                          <p:val>
                                            <p:fltVal val="0"/>
                                          </p:val>
                                        </p:tav>
                                        <p:tav tm="100000">
                                          <p:val>
                                            <p:strVal val="#ppt_w"/>
                                          </p:val>
                                        </p:tav>
                                      </p:tavLst>
                                    </p:anim>
                                    <p:anim calcmode="lin" valueType="num">
                                      <p:cBhvr>
                                        <p:cTn id="57" dur="1000" fill="hold"/>
                                        <p:tgtEl>
                                          <p:spTgt spid="11"/>
                                        </p:tgtEl>
                                        <p:attrNameLst>
                                          <p:attrName>ppt_h</p:attrName>
                                        </p:attrNameLst>
                                      </p:cBhvr>
                                      <p:tavLst>
                                        <p:tav tm="0">
                                          <p:val>
                                            <p:fltVal val="0"/>
                                          </p:val>
                                        </p:tav>
                                        <p:tav tm="100000">
                                          <p:val>
                                            <p:strVal val="#ppt_h"/>
                                          </p:val>
                                        </p:tav>
                                      </p:tavLst>
                                    </p:anim>
                                    <p:animEffect transition="in" filter="fade">
                                      <p:cBhvr>
                                        <p:cTn id="58" dur="10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000" fill="hold"/>
                                        <p:tgtEl>
                                          <p:spTgt spid="12"/>
                                        </p:tgtEl>
                                        <p:attrNameLst>
                                          <p:attrName>ppt_w</p:attrName>
                                        </p:attrNameLst>
                                      </p:cBhvr>
                                      <p:tavLst>
                                        <p:tav tm="0">
                                          <p:val>
                                            <p:fltVal val="0"/>
                                          </p:val>
                                        </p:tav>
                                        <p:tav tm="100000">
                                          <p:val>
                                            <p:strVal val="#ppt_w"/>
                                          </p:val>
                                        </p:tav>
                                      </p:tavLst>
                                    </p:anim>
                                    <p:anim calcmode="lin" valueType="num">
                                      <p:cBhvr>
                                        <p:cTn id="64" dur="1000" fill="hold"/>
                                        <p:tgtEl>
                                          <p:spTgt spid="12"/>
                                        </p:tgtEl>
                                        <p:attrNameLst>
                                          <p:attrName>ppt_h</p:attrName>
                                        </p:attrNameLst>
                                      </p:cBhvr>
                                      <p:tavLst>
                                        <p:tav tm="0">
                                          <p:val>
                                            <p:fltVal val="0"/>
                                          </p:val>
                                        </p:tav>
                                        <p:tav tm="100000">
                                          <p:val>
                                            <p:strVal val="#ppt_h"/>
                                          </p:val>
                                        </p:tav>
                                      </p:tavLst>
                                    </p:anim>
                                    <p:animEffect transition="in" filter="fade">
                                      <p:cBhvr>
                                        <p:cTn id="65" dur="10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0"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1000" fill="hold"/>
                                        <p:tgtEl>
                                          <p:spTgt spid="13"/>
                                        </p:tgtEl>
                                        <p:attrNameLst>
                                          <p:attrName>ppt_w</p:attrName>
                                        </p:attrNameLst>
                                      </p:cBhvr>
                                      <p:tavLst>
                                        <p:tav tm="0">
                                          <p:val>
                                            <p:fltVal val="0"/>
                                          </p:val>
                                        </p:tav>
                                        <p:tav tm="100000">
                                          <p:val>
                                            <p:strVal val="#ppt_w"/>
                                          </p:val>
                                        </p:tav>
                                      </p:tavLst>
                                    </p:anim>
                                    <p:anim calcmode="lin" valueType="num">
                                      <p:cBhvr>
                                        <p:cTn id="71" dur="1000" fill="hold"/>
                                        <p:tgtEl>
                                          <p:spTgt spid="13"/>
                                        </p:tgtEl>
                                        <p:attrNameLst>
                                          <p:attrName>ppt_h</p:attrName>
                                        </p:attrNameLst>
                                      </p:cBhvr>
                                      <p:tavLst>
                                        <p:tav tm="0">
                                          <p:val>
                                            <p:fltVal val="0"/>
                                          </p:val>
                                        </p:tav>
                                        <p:tav tm="100000">
                                          <p:val>
                                            <p:strVal val="#ppt_h"/>
                                          </p:val>
                                        </p:tav>
                                      </p:tavLst>
                                    </p:anim>
                                    <p:animEffect transition="in" filter="fade">
                                      <p:cBhvr>
                                        <p:cTn id="72" dur="10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Effect transition="in" filter="fade">
                                      <p:cBhvr>
                                        <p:cTn id="79" dur="10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0" fill="hold" grpId="0" nodeType="click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p:cTn id="84" dur="1000" fill="hold"/>
                                        <p:tgtEl>
                                          <p:spTgt spid="16"/>
                                        </p:tgtEl>
                                        <p:attrNameLst>
                                          <p:attrName>ppt_w</p:attrName>
                                        </p:attrNameLst>
                                      </p:cBhvr>
                                      <p:tavLst>
                                        <p:tav tm="0">
                                          <p:val>
                                            <p:fltVal val="0"/>
                                          </p:val>
                                        </p:tav>
                                        <p:tav tm="100000">
                                          <p:val>
                                            <p:strVal val="#ppt_w"/>
                                          </p:val>
                                        </p:tav>
                                      </p:tavLst>
                                    </p:anim>
                                    <p:anim calcmode="lin" valueType="num">
                                      <p:cBhvr>
                                        <p:cTn id="85" dur="1000" fill="hold"/>
                                        <p:tgtEl>
                                          <p:spTgt spid="16"/>
                                        </p:tgtEl>
                                        <p:attrNameLst>
                                          <p:attrName>ppt_h</p:attrName>
                                        </p:attrNameLst>
                                      </p:cBhvr>
                                      <p:tavLst>
                                        <p:tav tm="0">
                                          <p:val>
                                            <p:fltVal val="0"/>
                                          </p:val>
                                        </p:tav>
                                        <p:tav tm="100000">
                                          <p:val>
                                            <p:strVal val="#ppt_h"/>
                                          </p:val>
                                        </p:tav>
                                      </p:tavLst>
                                    </p:anim>
                                    <p:animEffect transition="in" filter="fade">
                                      <p:cBhvr>
                                        <p:cTn id="8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 name="TextBox 9"/>
          <p:cNvSpPr txBox="1"/>
          <p:nvPr/>
        </p:nvSpPr>
        <p:spPr>
          <a:xfrm>
            <a:off x="0" y="660561"/>
            <a:ext cx="12192000" cy="954107"/>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II. </a:t>
            </a:r>
            <a:r>
              <a:rPr lang="en-US" sz="2800" b="1" dirty="0" err="1">
                <a:solidFill>
                  <a:srgbClr val="0000FF"/>
                </a:solidFill>
                <a:latin typeface="Times New Roman" pitchFamily="18" charset="0"/>
                <a:cs typeface="Times New Roman" pitchFamily="18" charset="0"/>
              </a:rPr>
              <a:t>SỰ</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KHÁC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NHAU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CƠ</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BẢN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VỀ</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MỘT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SỐ</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TÍNH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CHẤT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GIỮA</a:t>
            </a:r>
            <a:r>
              <a:rPr lang="en-US" sz="2800" b="1" dirty="0">
                <a:solidFill>
                  <a:srgbClr val="0000FF"/>
                </a:solidFill>
                <a:latin typeface="Times New Roman" pitchFamily="18" charset="0"/>
                <a:cs typeface="Times New Roman" pitchFamily="18" charset="0"/>
              </a:rPr>
              <a:t> PHI KIM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KIM </a:t>
            </a:r>
            <a:r>
              <a:rPr lang="en-US" sz="2800" b="1" dirty="0" err="1">
                <a:solidFill>
                  <a:srgbClr val="0000FF"/>
                </a:solidFill>
                <a:latin typeface="Times New Roman" pitchFamily="18" charset="0"/>
                <a:cs typeface="Times New Roman" pitchFamily="18" charset="0"/>
              </a:rPr>
              <a:t>LOẠI</a:t>
            </a:r>
            <a:endParaRPr lang="en-US" sz="2800" b="1" dirty="0">
              <a:solidFill>
                <a:srgbClr val="0000FF"/>
              </a:solidFill>
              <a:latin typeface="Times New Roman" pitchFamily="18" charset="0"/>
              <a:cs typeface="Times New Roman" pitchFamily="18" charset="0"/>
            </a:endParaRPr>
          </a:p>
        </p:txBody>
      </p:sp>
      <p:sp>
        <p:nvSpPr>
          <p:cNvPr id="11" name="TextBox 10"/>
          <p:cNvSpPr txBox="1"/>
          <p:nvPr/>
        </p:nvSpPr>
        <p:spPr>
          <a:xfrm>
            <a:off x="0" y="1637237"/>
            <a:ext cx="12192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1. </a:t>
            </a:r>
            <a:r>
              <a:rPr lang="en-US" sz="2800" b="1" dirty="0" err="1">
                <a:solidFill>
                  <a:srgbClr val="0000FF"/>
                </a:solidFill>
                <a:latin typeface="Times New Roman" pitchFamily="18" charset="0"/>
                <a:cs typeface="Times New Roman" pitchFamily="18" charset="0"/>
              </a:rPr>
              <a:t>Tính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chất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vật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lí</a:t>
            </a:r>
            <a:endParaRPr lang="en-US" sz="2800" b="1" dirty="0">
              <a:solidFill>
                <a:srgbClr val="0000FF"/>
              </a:solidFill>
              <a:latin typeface="Times New Roman" pitchFamily="18" charset="0"/>
              <a:cs typeface="Times New Roman" pitchFamily="18" charset="0"/>
            </a:endParaRPr>
          </a:p>
        </p:txBody>
      </p:sp>
      <p:sp>
        <p:nvSpPr>
          <p:cNvPr id="12" name="TextBox 11"/>
          <p:cNvSpPr txBox="1"/>
          <p:nvPr/>
        </p:nvSpPr>
        <p:spPr>
          <a:xfrm>
            <a:off x="0" y="2288694"/>
            <a:ext cx="12192000" cy="1384995"/>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Hầu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hết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nguyên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tố</a:t>
            </a:r>
            <a:r>
              <a:rPr lang="en-US" sz="2800" dirty="0">
                <a:solidFill>
                  <a:srgbClr val="0000FF"/>
                </a:solidFill>
                <a:latin typeface="Times New Roman" pitchFamily="18" charset="0"/>
                <a:cs typeface="Times New Roman" pitchFamily="18" charset="0"/>
              </a:rPr>
              <a:t> phi </a:t>
            </a:r>
            <a:r>
              <a:rPr lang="en-US" sz="2800" dirty="0" err="1">
                <a:solidFill>
                  <a:srgbClr val="0000FF"/>
                </a:solidFill>
                <a:latin typeface="Times New Roman" pitchFamily="18" charset="0"/>
                <a:cs typeface="Times New Roman" pitchFamily="18" charset="0"/>
              </a:rPr>
              <a:t>kim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thường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dẫn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điện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dẫn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kém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ánh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kim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độ</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nóng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chảy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độ</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sôi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thấp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Trong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kim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loại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dẫn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điện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dẫn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tốt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ánh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kim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độ</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nóng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chảy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nhiệt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độ</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sôi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cao</a:t>
            </a:r>
            <a:r>
              <a:rPr lang="en-US" sz="2800"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136398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upRigh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0"/>
            <a:ext cx="8374743" cy="5156399"/>
          </a:xfrm>
          <a:prstGeom prst="rect">
            <a:avLst/>
          </a:prstGeom>
          <a:noFill/>
          <a:ln w="9525">
            <a:noFill/>
            <a:miter lim="800000"/>
            <a:headEnd/>
            <a:tailEnd/>
          </a:ln>
          <a:effectLst/>
        </p:spPr>
      </p:pic>
      <p:sp>
        <p:nvSpPr>
          <p:cNvPr id="4" name="Rectangle 3"/>
          <p:cNvSpPr/>
          <p:nvPr/>
        </p:nvSpPr>
        <p:spPr>
          <a:xfrm>
            <a:off x="0" y="5070963"/>
            <a:ext cx="12192000" cy="1815882"/>
          </a:xfrm>
          <a:prstGeom prst="rect">
            <a:avLst/>
          </a:prstGeom>
        </p:spPr>
        <p:txBody>
          <a:bodyPr wrap="square">
            <a:spAutoFit/>
          </a:bodyPr>
          <a:lstStyle/>
          <a:p>
            <a:pPr algn="just"/>
            <a:r>
              <a:rPr lang="vi-VN" sz="2800" dirty="0">
                <a:solidFill>
                  <a:srgbClr val="FF00FF"/>
                </a:solidFill>
                <a:latin typeface="Times New Roman" pitchFamily="18" charset="0"/>
                <a:cs typeface="Times New Roman" pitchFamily="18" charset="0"/>
              </a:rPr>
              <a:t>b) Ở điều kiện chuẩn, các kim loại nhôm, sắt, đồng, vàng và các phi kim lưu huỳnh (sulfur), phosphorus tồn tại ở thể rắn do có nhiệt độ sôi cao.</a:t>
            </a:r>
          </a:p>
          <a:p>
            <a:pPr algn="just"/>
            <a:r>
              <a:rPr lang="vi-VN" sz="2800" dirty="0">
                <a:solidFill>
                  <a:srgbClr val="FF00FF"/>
                </a:solidFill>
                <a:latin typeface="Times New Roman" pitchFamily="18" charset="0"/>
                <a:cs typeface="Times New Roman" pitchFamily="18" charset="0"/>
              </a:rPr>
              <a:t>Ở điều kiện chuẩn các phi kim oxygen, chlorine tồn tại ở thể khí do có nhiệt độ nóng chảy và nhiệt độ sôi thấp (dưới 0</a:t>
            </a:r>
            <a:r>
              <a:rPr lang="vi-VN" sz="2800" baseline="30000" dirty="0">
                <a:solidFill>
                  <a:srgbClr val="FF00FF"/>
                </a:solidFill>
                <a:latin typeface="Times New Roman" pitchFamily="18" charset="0"/>
                <a:cs typeface="Times New Roman" pitchFamily="18" charset="0"/>
              </a:rPr>
              <a:t>o</a:t>
            </a:r>
            <a:r>
              <a:rPr lang="vi-VN" sz="2800" dirty="0">
                <a:solidFill>
                  <a:srgbClr val="FF00FF"/>
                </a:solidFill>
                <a:latin typeface="Times New Roman" pitchFamily="18" charset="0"/>
                <a:cs typeface="Times New Roman" pitchFamily="18" charset="0"/>
              </a:rPr>
              <a:t>C).</a:t>
            </a:r>
          </a:p>
        </p:txBody>
      </p:sp>
      <p:sp>
        <p:nvSpPr>
          <p:cNvPr id="5" name="Rectangle 4"/>
          <p:cNvSpPr/>
          <p:nvPr/>
        </p:nvSpPr>
        <p:spPr>
          <a:xfrm>
            <a:off x="8258628" y="1381580"/>
            <a:ext cx="3933371" cy="3046988"/>
          </a:xfrm>
          <a:prstGeom prst="rect">
            <a:avLst/>
          </a:prstGeom>
        </p:spPr>
        <p:txBody>
          <a:bodyPr wrap="square">
            <a:spAutoFit/>
          </a:bodyPr>
          <a:lstStyle/>
          <a:p>
            <a:pPr algn="just"/>
            <a:r>
              <a:rPr lang="vi-VN" sz="3200" dirty="0">
                <a:solidFill>
                  <a:srgbClr val="FF00FF"/>
                </a:solidFill>
                <a:latin typeface="Times New Roman" pitchFamily="18" charset="0"/>
                <a:cs typeface="Times New Roman" pitchFamily="18" charset="0"/>
              </a:rPr>
              <a:t>a) Kim loại thường có nhiệt độ nóng chảy và nhiệt độ sôi cao trong khi phi kim thường có nhiệt độ nóng chảy và nhiệt độ sôi thấp.</a:t>
            </a:r>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Right)">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481965" y="405765"/>
            <a:ext cx="11005990" cy="1446550"/>
          </a:xfrm>
          <a:prstGeom prst="rect">
            <a:avLst/>
          </a:prstGeom>
        </p:spPr>
        <p:txBody>
          <a:bodyPr wrap="square">
            <a:spAutoFit/>
          </a:bodyPr>
          <a:lstStyle/>
          <a:p>
            <a:pPr algn="just"/>
            <a:r>
              <a:rPr sz="4400" b="1" i="0" dirty="0">
                <a:solidFill>
                  <a:srgbClr val="000000"/>
                </a:solidFill>
                <a:latin typeface="Times New Roman" panose="02020603050405020304" charset="0"/>
                <a:ea typeface="Open Sans"/>
                <a:cs typeface="Times New Roman" panose="02020603050405020304" charset="0"/>
              </a:rPr>
              <a:t>-</a:t>
            </a:r>
            <a:r>
              <a:rPr lang="en-US" sz="4400" b="1" dirty="0" err="1">
                <a:latin typeface="Times New Roman" panose="02020603050405020304" pitchFamily="18" charset="0"/>
                <a:cs typeface="Times New Roman" panose="02020603050405020304" pitchFamily="18" charset="0"/>
              </a:rPr>
              <a:t>Sơ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đồ</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liên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tử</a:t>
            </a:r>
            <a:r>
              <a:rPr lang="en-US" sz="4400" b="1" dirty="0">
                <a:latin typeface="Times New Roman" panose="02020603050405020304" pitchFamily="18" charset="0"/>
                <a:cs typeface="Times New Roman" panose="02020603050405020304" pitchFamily="18" charset="0"/>
              </a:rPr>
              <a:t> potassium chloride:</a:t>
            </a:r>
          </a:p>
        </p:txBody>
      </p:sp>
      <p:pic>
        <p:nvPicPr>
          <p:cNvPr id="6" name="Shape 363"/>
          <p:cNvPicPr/>
          <p:nvPr/>
        </p:nvPicPr>
        <p:blipFill>
          <a:blip r:embed="rId2"/>
          <a:stretch/>
        </p:blipFill>
        <p:spPr>
          <a:xfrm>
            <a:off x="625338" y="2125014"/>
            <a:ext cx="10862617" cy="3013656"/>
          </a:xfrm>
          <a:prstGeom prst="rect">
            <a:avLst/>
          </a:prstGeom>
        </p:spPr>
      </p:pic>
      <p:sp>
        <p:nvSpPr>
          <p:cNvPr id="8" name="Shape 367"/>
          <p:cNvSpPr txBox="1"/>
          <p:nvPr/>
        </p:nvSpPr>
        <p:spPr>
          <a:xfrm flipH="1">
            <a:off x="625338" y="5275332"/>
            <a:ext cx="5221669" cy="710088"/>
          </a:xfrm>
          <a:prstGeom prst="rect">
            <a:avLst/>
          </a:prstGeom>
          <a:noFill/>
        </p:spPr>
        <p:txBody>
          <a:bodyPr lIns="0" tIns="0" rIns="0" bIns="0"/>
          <a:lstStyle/>
          <a:p>
            <a:pPr marL="0" marR="0">
              <a:spcBef>
                <a:spcPts val="0"/>
              </a:spcBef>
              <a:spcAft>
                <a:spcPts val="0"/>
              </a:spcAft>
              <a:tabLst>
                <a:tab pos="1261745" algn="l"/>
              </a:tabLst>
            </a:pPr>
            <a:r>
              <a:rPr lang="en-US" sz="2000" b="1" dirty="0" err="1">
                <a:effectLst/>
                <a:latin typeface="Times New Roman" panose="02020603050405020304" pitchFamily="18" charset="0"/>
                <a:ea typeface="Arial" panose="020B0604020202020204" pitchFamily="34" charset="0"/>
                <a:cs typeface="Times New Roman" panose="02020603050405020304" pitchFamily="18" charset="0"/>
              </a:rPr>
              <a:t>Nguyên</a:t>
            </a:r>
            <a:r>
              <a:rPr lang="en-US" sz="2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effectLst/>
                <a:latin typeface="Times New Roman" panose="02020603050405020304" pitchFamily="18" charset="0"/>
                <a:ea typeface="Arial" panose="020B0604020202020204" pitchFamily="34" charset="0"/>
                <a:cs typeface="Times New Roman" panose="02020603050405020304" pitchFamily="18" charset="0"/>
              </a:rPr>
              <a:t>tử</a:t>
            </a:r>
            <a:r>
              <a:rPr lang="en-US" sz="2000" b="1" dirty="0">
                <a:effectLst/>
                <a:latin typeface="Times New Roman" panose="02020603050405020304" pitchFamily="18" charset="0"/>
                <a:ea typeface="Arial" panose="020B0604020202020204" pitchFamily="34" charset="0"/>
                <a:cs typeface="Times New Roman" panose="02020603050405020304" pitchFamily="18" charset="0"/>
              </a:rPr>
              <a:t> potassium	</a:t>
            </a:r>
            <a:r>
              <a:rPr lang="en-US" sz="2000" b="1" dirty="0" err="1">
                <a:effectLst/>
                <a:latin typeface="Times New Roman" panose="02020603050405020304" pitchFamily="18" charset="0"/>
                <a:ea typeface="Arial" panose="020B0604020202020204" pitchFamily="34" charset="0"/>
                <a:cs typeface="Times New Roman" panose="02020603050405020304" pitchFamily="18" charset="0"/>
              </a:rPr>
              <a:t>Nguyên</a:t>
            </a:r>
            <a:r>
              <a:rPr lang="en-US" sz="2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effectLst/>
                <a:latin typeface="Times New Roman" panose="02020603050405020304" pitchFamily="18" charset="0"/>
                <a:ea typeface="Arial" panose="020B0604020202020204" pitchFamily="34" charset="0"/>
                <a:cs typeface="Times New Roman" panose="02020603050405020304" pitchFamily="18" charset="0"/>
              </a:rPr>
              <a:t>tử</a:t>
            </a:r>
            <a:r>
              <a:rPr lang="en-US" sz="2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chlorine</a:t>
            </a:r>
          </a:p>
        </p:txBody>
      </p:sp>
      <p:sp>
        <p:nvSpPr>
          <p:cNvPr id="11" name="Shape 369"/>
          <p:cNvSpPr txBox="1"/>
          <p:nvPr/>
        </p:nvSpPr>
        <p:spPr>
          <a:xfrm rot="10800000" flipV="1">
            <a:off x="6246252" y="5275332"/>
            <a:ext cx="2421229" cy="571676"/>
          </a:xfrm>
          <a:prstGeom prst="rect">
            <a:avLst/>
          </a:prstGeom>
          <a:noFill/>
        </p:spPr>
        <p:txBody>
          <a:bodyPr wrap="square" lIns="0" tIns="0" rIns="0" bIns="0">
            <a:noAutofit/>
          </a:bodyPr>
          <a:lstStyle/>
          <a:p>
            <a:pPr marL="0" marR="0">
              <a:spcBef>
                <a:spcPts val="0"/>
              </a:spcBef>
              <a:spcAft>
                <a:spcPts val="0"/>
              </a:spcAft>
            </a:pPr>
            <a:r>
              <a:rPr lang="en-US" sz="1100" b="1" dirty="0" err="1">
                <a:effectLst/>
                <a:latin typeface="Arial" panose="020B0604020202020204" pitchFamily="34" charset="0"/>
                <a:ea typeface="Arial" panose="020B0604020202020204" pitchFamily="34" charset="0"/>
              </a:rPr>
              <a:t>l</a:t>
            </a:r>
            <a:r>
              <a:rPr lang="en-US" sz="2000" b="1" dirty="0" err="1">
                <a:effectLst/>
                <a:latin typeface="Times New Roman" panose="02020603050405020304" pitchFamily="18" charset="0"/>
                <a:ea typeface="Arial" panose="020B0604020202020204" pitchFamily="34" charset="0"/>
                <a:cs typeface="Times New Roman" panose="02020603050405020304" pitchFamily="18" charset="0"/>
              </a:rPr>
              <a:t>on</a:t>
            </a:r>
            <a:r>
              <a:rPr lang="en-US" sz="2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potassium</a:t>
            </a:r>
            <a:r>
              <a:rPr lang="en-US" sz="2000" b="1" dirty="0">
                <a:effectLst/>
                <a:latin typeface="Times New Roman" panose="02020603050405020304" pitchFamily="18" charset="0"/>
                <a:ea typeface="Arial" panose="020B0604020202020204" pitchFamily="34" charset="0"/>
                <a:cs typeface="Times New Roman" panose="02020603050405020304" pitchFamily="18" charset="0"/>
              </a:rPr>
              <a:t> (K</a:t>
            </a:r>
            <a:r>
              <a:rPr lang="en-US" sz="2000" b="1" baseline="30000" dirty="0">
                <a:effectLst/>
                <a:latin typeface="Times New Roman" panose="02020603050405020304" pitchFamily="18" charset="0"/>
                <a:ea typeface="Arial" panose="020B0604020202020204" pitchFamily="34" charset="0"/>
                <a:cs typeface="Times New Roman" panose="02020603050405020304" pitchFamily="18" charset="0"/>
              </a:rPr>
              <a:t>+</a:t>
            </a:r>
            <a:r>
              <a:rPr lang="en-US" sz="20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100" b="1" dirty="0">
                <a:effectLst/>
                <a:latin typeface="Arial" panose="020B0604020202020204" pitchFamily="34" charset="0"/>
                <a:ea typeface="Arial" panose="020B0604020202020204" pitchFamily="34" charset="0"/>
              </a:rPr>
              <a:t>)</a:t>
            </a:r>
            <a:endParaRPr lang="en-US" sz="700" b="1" dirty="0">
              <a:effectLst/>
              <a:latin typeface="Arial" panose="020B0604020202020204" pitchFamily="34" charset="0"/>
              <a:ea typeface="Arial" panose="020B0604020202020204" pitchFamily="34" charset="0"/>
            </a:endParaRPr>
          </a:p>
        </p:txBody>
      </p:sp>
      <p:sp>
        <p:nvSpPr>
          <p:cNvPr id="12" name="Shape 371"/>
          <p:cNvSpPr txBox="1"/>
          <p:nvPr/>
        </p:nvSpPr>
        <p:spPr>
          <a:xfrm rot="10800000" flipV="1">
            <a:off x="9040968" y="5275332"/>
            <a:ext cx="2073498" cy="404252"/>
          </a:xfrm>
          <a:prstGeom prst="rect">
            <a:avLst/>
          </a:prstGeom>
          <a:noFill/>
        </p:spPr>
        <p:txBody>
          <a:bodyPr lIns="0" tIns="0" rIns="0" bIns="0"/>
          <a:lstStyle/>
          <a:p>
            <a:pPr marL="0" marR="0">
              <a:spcBef>
                <a:spcPts val="0"/>
              </a:spcBef>
              <a:spcAft>
                <a:spcPts val="0"/>
              </a:spcAft>
            </a:pPr>
            <a:r>
              <a:rPr lang="en-US" b="1" dirty="0" err="1">
                <a:effectLst/>
                <a:latin typeface="Times New Roman" panose="02020603050405020304" pitchFamily="18" charset="0"/>
                <a:ea typeface="Arial" panose="020B0604020202020204" pitchFamily="34" charset="0"/>
                <a:cs typeface="Times New Roman" panose="02020603050405020304" pitchFamily="18" charset="0"/>
              </a:rPr>
              <a:t>lon</a:t>
            </a:r>
            <a:r>
              <a:rPr lang="en-US"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chloride</a:t>
            </a:r>
            <a:r>
              <a:rPr lang="en-US" b="1" dirty="0">
                <a:effectLst/>
                <a:latin typeface="Times New Roman" panose="02020603050405020304" pitchFamily="18" charset="0"/>
                <a:ea typeface="Arial" panose="020B0604020202020204" pitchFamily="34" charset="0"/>
                <a:cs typeface="Times New Roman" panose="02020603050405020304" pitchFamily="18" charset="0"/>
              </a:rPr>
              <a:t> (Cl </a:t>
            </a:r>
            <a:r>
              <a:rPr lang="en-US" b="1" baseline="30000" dirty="0">
                <a:effectLst/>
                <a:latin typeface="Times New Roman" panose="02020603050405020304" pitchFamily="18" charset="0"/>
                <a:ea typeface="Arial" panose="020B0604020202020204" pitchFamily="34" charset="0"/>
                <a:cs typeface="Times New Roman" panose="02020603050405020304" pitchFamily="18" charset="0"/>
              </a:rPr>
              <a:t>‑</a:t>
            </a:r>
            <a:r>
              <a:rPr lang="en-US" b="1" dirty="0">
                <a:effectLst/>
                <a:latin typeface="Times New Roman" panose="02020603050405020304" pitchFamily="18" charset="0"/>
                <a:ea typeface="Arial" panose="020B0604020202020204" pitchFamily="34" charset="0"/>
                <a:cs typeface="Times New Roman" panose="02020603050405020304" pitchFamily="18" charset="0"/>
              </a:rPr>
              <a:t>)</a:t>
            </a:r>
          </a:p>
        </p:txBody>
      </p:sp>
    </p:spTree>
    <p:extLst>
      <p:ext uri="{BB962C8B-B14F-4D97-AF65-F5344CB8AC3E}">
        <p14:creationId xmlns:p14="http://schemas.microsoft.com/office/powerpoint/2010/main" val="3291703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1254645"/>
            <a:ext cx="12192000" cy="2837261"/>
          </a:xfrm>
          <a:prstGeom prst="rect">
            <a:avLst/>
          </a:prstGeom>
          <a:noFill/>
          <a:ln w="9525">
            <a:noFill/>
            <a:miter lim="800000"/>
            <a:headEnd/>
            <a:tailEnd/>
          </a:ln>
          <a:effectLst/>
        </p:spPr>
      </p:pic>
      <p:sp>
        <p:nvSpPr>
          <p:cNvPr id="4" name="Rectangle 3"/>
          <p:cNvSpPr/>
          <p:nvPr/>
        </p:nvSpPr>
        <p:spPr>
          <a:xfrm>
            <a:off x="0" y="4156377"/>
            <a:ext cx="12192000" cy="584775"/>
          </a:xfrm>
          <a:prstGeom prst="rect">
            <a:avLst/>
          </a:prstGeom>
        </p:spPr>
        <p:txBody>
          <a:bodyPr wrap="square">
            <a:spAutoFit/>
          </a:bodyPr>
          <a:lstStyle/>
          <a:p>
            <a:pPr algn="just"/>
            <a:r>
              <a:rPr lang="pt-BR" sz="3200" dirty="0">
                <a:solidFill>
                  <a:srgbClr val="FF00FF"/>
                </a:solidFill>
                <a:latin typeface="Times New Roman" pitchFamily="18" charset="0"/>
                <a:cs typeface="Times New Roman" pitchFamily="18" charset="0"/>
              </a:rPr>
              <a:t>- Quá trình cho electron: Na → Na</a:t>
            </a:r>
            <a:r>
              <a:rPr lang="pt-BR" sz="3200" baseline="30000" dirty="0">
                <a:solidFill>
                  <a:srgbClr val="FF00FF"/>
                </a:solidFill>
                <a:latin typeface="Times New Roman" pitchFamily="18" charset="0"/>
                <a:cs typeface="Times New Roman" pitchFamily="18" charset="0"/>
              </a:rPr>
              <a:t>+</a:t>
            </a:r>
            <a:r>
              <a:rPr lang="pt-BR" sz="3200" dirty="0">
                <a:solidFill>
                  <a:srgbClr val="FF00FF"/>
                </a:solidFill>
                <a:latin typeface="Times New Roman" pitchFamily="18" charset="0"/>
                <a:cs typeface="Times New Roman" pitchFamily="18" charset="0"/>
              </a:rPr>
              <a:t> + 1e</a:t>
            </a:r>
            <a:endParaRPr lang="en-US" sz="3200" dirty="0">
              <a:solidFill>
                <a:srgbClr val="FF00FF"/>
              </a:solidFill>
              <a:latin typeface="Times New Roman" pitchFamily="18" charset="0"/>
              <a:cs typeface="Times New Roman" pitchFamily="18" charset="0"/>
            </a:endParaRPr>
          </a:p>
        </p:txBody>
      </p:sp>
      <p:sp>
        <p:nvSpPr>
          <p:cNvPr id="5" name="Rectangle 4"/>
          <p:cNvSpPr/>
          <p:nvPr/>
        </p:nvSpPr>
        <p:spPr>
          <a:xfrm>
            <a:off x="0" y="4816777"/>
            <a:ext cx="12192000" cy="584775"/>
          </a:xfrm>
          <a:prstGeom prst="rect">
            <a:avLst/>
          </a:prstGeom>
        </p:spPr>
        <p:txBody>
          <a:bodyPr wrap="square">
            <a:spAutoFit/>
          </a:bodyPr>
          <a:lstStyle/>
          <a:p>
            <a:pPr algn="just"/>
            <a:r>
              <a:rPr lang="pt-BR" sz="3200" dirty="0">
                <a:solidFill>
                  <a:srgbClr val="FF00FF"/>
                </a:solidFill>
                <a:latin typeface="Times New Roman" pitchFamily="18" charset="0"/>
                <a:cs typeface="Times New Roman" pitchFamily="18" charset="0"/>
              </a:rPr>
              <a:t>- Quá trình nhận electron: S + 2e → S</a:t>
            </a:r>
            <a:r>
              <a:rPr lang="pt-BR" sz="3200" baseline="30000" dirty="0">
                <a:solidFill>
                  <a:srgbClr val="FF00FF"/>
                </a:solidFill>
                <a:latin typeface="Times New Roman" pitchFamily="18" charset="0"/>
                <a:cs typeface="Times New Roman" pitchFamily="18" charset="0"/>
              </a:rPr>
              <a:t>2-</a:t>
            </a:r>
            <a:r>
              <a:rPr lang="pt-BR" sz="3200" dirty="0">
                <a:solidFill>
                  <a:srgbClr val="FF00FF"/>
                </a:solidFill>
                <a:latin typeface="Times New Roman" pitchFamily="18" charset="0"/>
                <a:cs typeface="Times New Roman" pitchFamily="18" charset="0"/>
              </a:rPr>
              <a:t> </a:t>
            </a:r>
            <a:endParaRPr lang="en-US" sz="3200" dirty="0">
              <a:solidFill>
                <a:srgbClr val="FF00FF"/>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25EF9596-F0E7-42F1-9471-B07207ADEAC1}"/>
              </a:ext>
            </a:extLst>
          </p:cNvPr>
          <p:cNvSpPr txBox="1"/>
          <p:nvPr/>
        </p:nvSpPr>
        <p:spPr>
          <a:xfrm>
            <a:off x="287081" y="460729"/>
            <a:ext cx="6096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2. </a:t>
            </a:r>
            <a:r>
              <a:rPr lang="en-US" sz="2800" b="1" dirty="0" err="1">
                <a:solidFill>
                  <a:srgbClr val="0000FF"/>
                </a:solidFill>
                <a:latin typeface="Times New Roman" pitchFamily="18" charset="0"/>
                <a:cs typeface="Times New Roman" pitchFamily="18" charset="0"/>
              </a:rPr>
              <a:t>Tính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chất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hóa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học</a:t>
            </a:r>
            <a:endParaRPr lang="en-US" sz="28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upRight)">
                                      <p:cBhvr>
                                        <p:cTn id="7" dur="1000"/>
                                        <p:tgtEl>
                                          <p:spTgt spid="6"/>
                                        </p:tgtEl>
                                      </p:cBhvr>
                                    </p:animEffect>
                                  </p:childTnLst>
                                </p:cTn>
                              </p:par>
                              <p:par>
                                <p:cTn id="8" presetID="37"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1000"/>
                                        <p:tgtEl>
                                          <p:spTgt spid="3074"/>
                                        </p:tgtEl>
                                      </p:cBhvr>
                                    </p:animEffect>
                                    <p:anim calcmode="lin" valueType="num">
                                      <p:cBhvr>
                                        <p:cTn id="11" dur="1000" fill="hold"/>
                                        <p:tgtEl>
                                          <p:spTgt spid="3074"/>
                                        </p:tgtEl>
                                        <p:attrNameLst>
                                          <p:attrName>ppt_x</p:attrName>
                                        </p:attrNameLst>
                                      </p:cBhvr>
                                      <p:tavLst>
                                        <p:tav tm="0">
                                          <p:val>
                                            <p:strVal val="#ppt_x"/>
                                          </p:val>
                                        </p:tav>
                                        <p:tav tm="100000">
                                          <p:val>
                                            <p:strVal val="#ppt_x"/>
                                          </p:val>
                                        </p:tav>
                                      </p:tavLst>
                                    </p:anim>
                                    <p:anim calcmode="lin" valueType="num">
                                      <p:cBhvr>
                                        <p:cTn id="12" dur="900" decel="100000" fill="hold"/>
                                        <p:tgtEl>
                                          <p:spTgt spid="3074"/>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CC1FE1-ED0D-4031-80CD-27417134ECF9}"/>
              </a:ext>
            </a:extLst>
          </p:cNvPr>
          <p:cNvSpPr txBox="1"/>
          <p:nvPr/>
        </p:nvSpPr>
        <p:spPr>
          <a:xfrm>
            <a:off x="1430767" y="1409252"/>
            <a:ext cx="4238513" cy="461665"/>
          </a:xfrm>
          <a:prstGeom prst="rect">
            <a:avLst/>
          </a:prstGeom>
          <a:noFill/>
        </p:spPr>
        <p:txBody>
          <a:bodyPr wrap="square" rtlCol="0">
            <a:spAutoFit/>
          </a:bodyPr>
          <a:lstStyle/>
          <a:p>
            <a:r>
              <a:rPr lang="en-US" sz="2400" b="1" dirty="0">
                <a:solidFill>
                  <a:srgbClr val="FF0000"/>
                </a:solidFill>
              </a:rPr>
              <a:t>LUẬT CHƠI</a:t>
            </a:r>
          </a:p>
        </p:txBody>
      </p:sp>
      <p:sp>
        <p:nvSpPr>
          <p:cNvPr id="3" name="TextBox 2">
            <a:extLst>
              <a:ext uri="{FF2B5EF4-FFF2-40B4-BE49-F238E27FC236}">
                <a16:creationId xmlns:a16="http://schemas.microsoft.com/office/drawing/2014/main" id="{1758BB3D-AFC2-4DBA-A27B-2B519F87F627}"/>
              </a:ext>
            </a:extLst>
          </p:cNvPr>
          <p:cNvSpPr txBox="1"/>
          <p:nvPr/>
        </p:nvSpPr>
        <p:spPr>
          <a:xfrm>
            <a:off x="882127" y="2377440"/>
            <a:ext cx="9757186" cy="1200329"/>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Để</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tìm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được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mật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gấu</a:t>
            </a:r>
            <a:r>
              <a:rPr lang="en-US" sz="3600" b="1" dirty="0">
                <a:solidFill>
                  <a:srgbClr val="002060"/>
                </a:solidFill>
                <a:latin typeface="Times New Roman" panose="02020603050405020304" pitchFamily="18" charset="0"/>
                <a:cs typeface="Times New Roman" panose="02020603050405020304" pitchFamily="18" charset="0"/>
              </a:rPr>
              <a:t> con </a:t>
            </a:r>
            <a:r>
              <a:rPr lang="en-US" sz="3600" b="1" dirty="0" err="1">
                <a:solidFill>
                  <a:srgbClr val="002060"/>
                </a:solidFill>
                <a:latin typeface="Times New Roman" panose="02020603050405020304" pitchFamily="18" charset="0"/>
                <a:cs typeface="Times New Roman" panose="02020603050405020304" pitchFamily="18" charset="0"/>
              </a:rPr>
              <a:t>phải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trả</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lời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đúng</a:t>
            </a:r>
            <a:r>
              <a:rPr lang="en-US" sz="3600" b="1" dirty="0">
                <a:solidFill>
                  <a:srgbClr val="002060"/>
                </a:solidFill>
                <a:latin typeface="Times New Roman" panose="02020603050405020304" pitchFamily="18" charset="0"/>
                <a:cs typeface="Times New Roman" panose="02020603050405020304" pitchFamily="18" charset="0"/>
              </a:rPr>
              <a:t> 6 </a:t>
            </a:r>
            <a:r>
              <a:rPr lang="en-US" sz="3600" b="1" dirty="0" err="1">
                <a:solidFill>
                  <a:srgbClr val="002060"/>
                </a:solidFill>
                <a:latin typeface="Times New Roman" panose="02020603050405020304" pitchFamily="18" charset="0"/>
                <a:cs typeface="Times New Roman" panose="02020603050405020304" pitchFamily="18" charset="0"/>
              </a:rPr>
              <a:t>câu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hỏi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lần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lượt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từ</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câu</a:t>
            </a:r>
            <a:r>
              <a:rPr lang="en-US" sz="3600" b="1" dirty="0">
                <a:solidFill>
                  <a:srgbClr val="002060"/>
                </a:solidFill>
                <a:latin typeface="Times New Roman" panose="02020603050405020304" pitchFamily="18" charset="0"/>
                <a:cs typeface="Times New Roman" panose="02020603050405020304" pitchFamily="18" charset="0"/>
              </a:rPr>
              <a:t> 1 </a:t>
            </a:r>
            <a:r>
              <a:rPr lang="en-US" sz="3600" b="1" dirty="0" err="1">
                <a:solidFill>
                  <a:srgbClr val="002060"/>
                </a:solidFill>
                <a:latin typeface="Times New Roman" panose="02020603050405020304" pitchFamily="18" charset="0"/>
                <a:cs typeface="Times New Roman" panose="02020603050405020304" pitchFamily="18" charset="0"/>
              </a:rPr>
              <a:t>đến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câu</a:t>
            </a:r>
            <a:r>
              <a:rPr lang="en-US" sz="3600" b="1" dirty="0">
                <a:solidFill>
                  <a:srgbClr val="002060"/>
                </a:solidFill>
                <a:latin typeface="Times New Roman" panose="02020603050405020304" pitchFamily="18" charset="0"/>
                <a:cs typeface="Times New Roman" panose="02020603050405020304" pitchFamily="18" charset="0"/>
              </a:rPr>
              <a:t> 6</a:t>
            </a:r>
          </a:p>
        </p:txBody>
      </p:sp>
    </p:spTree>
    <p:extLst>
      <p:ext uri="{BB962C8B-B14F-4D97-AF65-F5344CB8AC3E}">
        <p14:creationId xmlns:p14="http://schemas.microsoft.com/office/powerpoint/2010/main" val="2305487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TextBox 13"/>
          <p:cNvSpPr txBox="1"/>
          <p:nvPr/>
        </p:nvSpPr>
        <p:spPr>
          <a:xfrm>
            <a:off x="0" y="800973"/>
            <a:ext cx="12192000" cy="523220"/>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2. </a:t>
            </a:r>
            <a:r>
              <a:rPr lang="en-US" sz="2800" b="1" dirty="0" err="1">
                <a:solidFill>
                  <a:srgbClr val="0000FF"/>
                </a:solidFill>
                <a:latin typeface="Times New Roman" pitchFamily="18" charset="0"/>
                <a:cs typeface="Times New Roman" pitchFamily="18" charset="0"/>
              </a:rPr>
              <a:t>Tính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chất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hóa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học</a:t>
            </a:r>
            <a:endParaRPr lang="en-US" sz="2800" b="1" dirty="0">
              <a:solidFill>
                <a:srgbClr val="0000FF"/>
              </a:solidFill>
              <a:latin typeface="Times New Roman" pitchFamily="18" charset="0"/>
              <a:cs typeface="Times New Roman" pitchFamily="18" charset="0"/>
            </a:endParaRPr>
          </a:p>
        </p:txBody>
      </p:sp>
      <p:sp>
        <p:nvSpPr>
          <p:cNvPr id="15" name="TextBox 14"/>
          <p:cNvSpPr txBox="1"/>
          <p:nvPr/>
        </p:nvSpPr>
        <p:spPr>
          <a:xfrm>
            <a:off x="0" y="1562125"/>
            <a:ext cx="12192000" cy="523220"/>
          </a:xfrm>
          <a:prstGeom prst="rect">
            <a:avLst/>
          </a:prstGeom>
          <a:noFill/>
        </p:spPr>
        <p:txBody>
          <a:bodyPr wrap="square" rtlCol="0">
            <a:spAutoFit/>
          </a:bodyPr>
          <a:lstStyle/>
          <a:p>
            <a:pPr algn="just"/>
            <a:r>
              <a:rPr lang="en-US" sz="2800" b="1" i="1" dirty="0">
                <a:solidFill>
                  <a:srgbClr val="0000FF"/>
                </a:solidFill>
                <a:latin typeface="Times New Roman" pitchFamily="18" charset="0"/>
                <a:cs typeface="Times New Roman" pitchFamily="18" charset="0"/>
              </a:rPr>
              <a:t>a. </a:t>
            </a:r>
            <a:r>
              <a:rPr lang="en-US" sz="2800" b="1" i="1" dirty="0" err="1">
                <a:solidFill>
                  <a:srgbClr val="0000FF"/>
                </a:solidFill>
                <a:latin typeface="Times New Roman" pitchFamily="18" charset="0"/>
                <a:cs typeface="Times New Roman" pitchFamily="18" charset="0"/>
              </a:rPr>
              <a:t>Khả</a:t>
            </a:r>
            <a:r>
              <a:rPr lang="en-US" sz="2800" b="1" i="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năng</a:t>
            </a:r>
            <a:r>
              <a:rPr lang="en-US" sz="2800" b="1" i="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tạo</a:t>
            </a:r>
            <a:r>
              <a:rPr lang="en-US" sz="2800" b="1" i="1" dirty="0">
                <a:solidFill>
                  <a:srgbClr val="0000FF"/>
                </a:solidFill>
                <a:latin typeface="Times New Roman" pitchFamily="18" charset="0"/>
                <a:cs typeface="Times New Roman" pitchFamily="18" charset="0"/>
              </a:rPr>
              <a:t> ion </a:t>
            </a:r>
            <a:r>
              <a:rPr lang="en-US" sz="2800" b="1" i="1" dirty="0" err="1">
                <a:solidFill>
                  <a:srgbClr val="0000FF"/>
                </a:solidFill>
                <a:latin typeface="Times New Roman" pitchFamily="18" charset="0"/>
                <a:cs typeface="Times New Roman" pitchFamily="18" charset="0"/>
              </a:rPr>
              <a:t>dương</a:t>
            </a:r>
            <a:r>
              <a:rPr lang="en-US" sz="2800" b="1" i="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và</a:t>
            </a:r>
            <a:r>
              <a:rPr lang="en-US" sz="2800" b="1" i="1" dirty="0">
                <a:solidFill>
                  <a:srgbClr val="0000FF"/>
                </a:solidFill>
                <a:latin typeface="Times New Roman" pitchFamily="18" charset="0"/>
                <a:cs typeface="Times New Roman" pitchFamily="18" charset="0"/>
              </a:rPr>
              <a:t> ion </a:t>
            </a:r>
            <a:r>
              <a:rPr lang="en-US" sz="2800" b="1" i="1" dirty="0" err="1">
                <a:solidFill>
                  <a:srgbClr val="0000FF"/>
                </a:solidFill>
                <a:latin typeface="Times New Roman" pitchFamily="18" charset="0"/>
                <a:cs typeface="Times New Roman" pitchFamily="18" charset="0"/>
              </a:rPr>
              <a:t>âm</a:t>
            </a:r>
            <a:endParaRPr lang="en-US" sz="2800" b="1" i="1" dirty="0">
              <a:solidFill>
                <a:srgbClr val="0000FF"/>
              </a:solidFill>
              <a:latin typeface="Times New Roman" pitchFamily="18" charset="0"/>
              <a:cs typeface="Times New Roman" pitchFamily="18" charset="0"/>
            </a:endParaRPr>
          </a:p>
        </p:txBody>
      </p:sp>
      <p:sp>
        <p:nvSpPr>
          <p:cNvPr id="16" name="TextBox 15"/>
          <p:cNvSpPr txBox="1"/>
          <p:nvPr/>
        </p:nvSpPr>
        <p:spPr>
          <a:xfrm>
            <a:off x="0" y="1968525"/>
            <a:ext cx="1219200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tham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ứng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hóa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học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nguyên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tử</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kim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loại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xu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hướng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cho</a:t>
            </a:r>
            <a:r>
              <a:rPr lang="en-US" sz="2800" dirty="0">
                <a:solidFill>
                  <a:srgbClr val="0000FF"/>
                </a:solidFill>
                <a:latin typeface="Times New Roman" pitchFamily="18" charset="0"/>
                <a:cs typeface="Times New Roman" pitchFamily="18" charset="0"/>
              </a:rPr>
              <a:t> electron </a:t>
            </a:r>
            <a:r>
              <a:rPr lang="en-US" sz="2800" dirty="0" err="1">
                <a:solidFill>
                  <a:srgbClr val="0000FF"/>
                </a:solidFill>
                <a:latin typeface="Times New Roman" pitchFamily="18" charset="0"/>
                <a:cs typeface="Times New Roman" pitchFamily="18" charset="0"/>
              </a:rPr>
              <a:t>để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tạo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ra</a:t>
            </a:r>
            <a:r>
              <a:rPr lang="en-US" sz="2800" dirty="0">
                <a:solidFill>
                  <a:srgbClr val="0000FF"/>
                </a:solidFill>
                <a:latin typeface="Times New Roman" pitchFamily="18" charset="0"/>
                <a:cs typeface="Times New Roman" pitchFamily="18" charset="0"/>
              </a:rPr>
              <a:t> ion </a:t>
            </a:r>
            <a:r>
              <a:rPr lang="en-US" sz="2800" dirty="0" err="1">
                <a:solidFill>
                  <a:srgbClr val="0000FF"/>
                </a:solidFill>
                <a:latin typeface="Times New Roman" pitchFamily="18" charset="0"/>
                <a:cs typeface="Times New Roman" pitchFamily="18" charset="0"/>
              </a:rPr>
              <a:t>dương</a:t>
            </a:r>
            <a:r>
              <a:rPr lang="en-US" sz="2800" dirty="0">
                <a:solidFill>
                  <a:srgbClr val="0000FF"/>
                </a:solidFill>
                <a:latin typeface="Times New Roman" pitchFamily="18" charset="0"/>
                <a:cs typeface="Times New Roman" pitchFamily="18" charset="0"/>
              </a:rPr>
              <a:t>.</a:t>
            </a:r>
          </a:p>
        </p:txBody>
      </p:sp>
      <p:sp>
        <p:nvSpPr>
          <p:cNvPr id="17" name="TextBox 16"/>
          <p:cNvSpPr txBox="1"/>
          <p:nvPr/>
        </p:nvSpPr>
        <p:spPr>
          <a:xfrm>
            <a:off x="0" y="2785167"/>
            <a:ext cx="12192000" cy="954107"/>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tham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ứng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kim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loại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nguyên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tử</a:t>
            </a:r>
            <a:r>
              <a:rPr lang="en-US" sz="2800" dirty="0">
                <a:solidFill>
                  <a:srgbClr val="0000FF"/>
                </a:solidFill>
                <a:latin typeface="Times New Roman" pitchFamily="18" charset="0"/>
                <a:cs typeface="Times New Roman" pitchFamily="18" charset="0"/>
              </a:rPr>
              <a:t> phi </a:t>
            </a:r>
            <a:r>
              <a:rPr lang="en-US" sz="2800" dirty="0" err="1">
                <a:solidFill>
                  <a:srgbClr val="0000FF"/>
                </a:solidFill>
                <a:latin typeface="Times New Roman" pitchFamily="18" charset="0"/>
                <a:cs typeface="Times New Roman" pitchFamily="18" charset="0"/>
              </a:rPr>
              <a:t>kim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thường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xu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hướng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nhận</a:t>
            </a:r>
            <a:r>
              <a:rPr lang="en-US" sz="2800" dirty="0">
                <a:solidFill>
                  <a:srgbClr val="0000FF"/>
                </a:solidFill>
                <a:latin typeface="Times New Roman" pitchFamily="18" charset="0"/>
                <a:cs typeface="Times New Roman" pitchFamily="18" charset="0"/>
              </a:rPr>
              <a:t> electron </a:t>
            </a:r>
            <a:r>
              <a:rPr lang="en-US" sz="2800" dirty="0" err="1">
                <a:solidFill>
                  <a:srgbClr val="0000FF"/>
                </a:solidFill>
                <a:latin typeface="Times New Roman" pitchFamily="18" charset="0"/>
                <a:cs typeface="Times New Roman" pitchFamily="18" charset="0"/>
              </a:rPr>
              <a:t>để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tạo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ra</a:t>
            </a:r>
            <a:r>
              <a:rPr lang="en-US" sz="2800" dirty="0">
                <a:solidFill>
                  <a:srgbClr val="0000FF"/>
                </a:solidFill>
                <a:latin typeface="Times New Roman" pitchFamily="18" charset="0"/>
                <a:cs typeface="Times New Roman" pitchFamily="18" charset="0"/>
              </a:rPr>
              <a:t> ion </a:t>
            </a:r>
            <a:r>
              <a:rPr lang="en-US" sz="2800" dirty="0" err="1">
                <a:solidFill>
                  <a:srgbClr val="0000FF"/>
                </a:solidFill>
                <a:latin typeface="Times New Roman" pitchFamily="18" charset="0"/>
                <a:cs typeface="Times New Roman" pitchFamily="18" charset="0"/>
              </a:rPr>
              <a:t>âm</a:t>
            </a:r>
            <a:r>
              <a:rPr lang="en-US" sz="2800" dirty="0">
                <a:solidFill>
                  <a:srgbClr val="0000FF"/>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upRigh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strips(upRight)">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strips(upRight)">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strips(upRight)">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837934"/>
            <a:ext cx="12192000" cy="584775"/>
          </a:xfrm>
          <a:prstGeom prst="rect">
            <a:avLst/>
          </a:prstGeom>
        </p:spPr>
        <p:txBody>
          <a:bodyPr wrap="square">
            <a:spAutoFit/>
          </a:bodyPr>
          <a:lstStyle/>
          <a:p>
            <a:pPr algn="just"/>
            <a:r>
              <a:rPr lang="pt-BR" sz="3200" dirty="0">
                <a:solidFill>
                  <a:srgbClr val="FF00FF"/>
                </a:solidFill>
                <a:latin typeface="Times New Roman" pitchFamily="18" charset="0"/>
                <a:cs typeface="Times New Roman" pitchFamily="18" charset="0"/>
              </a:rPr>
              <a:t>- Quá trình cho electron: Na → Na</a:t>
            </a:r>
            <a:r>
              <a:rPr lang="pt-BR" sz="3200" baseline="30000" dirty="0">
                <a:solidFill>
                  <a:srgbClr val="FF00FF"/>
                </a:solidFill>
                <a:latin typeface="Times New Roman" pitchFamily="18" charset="0"/>
                <a:cs typeface="Times New Roman" pitchFamily="18" charset="0"/>
              </a:rPr>
              <a:t>+</a:t>
            </a:r>
            <a:r>
              <a:rPr lang="pt-BR" sz="3200" dirty="0">
                <a:solidFill>
                  <a:srgbClr val="FF00FF"/>
                </a:solidFill>
                <a:latin typeface="Times New Roman" pitchFamily="18" charset="0"/>
                <a:cs typeface="Times New Roman" pitchFamily="18" charset="0"/>
              </a:rPr>
              <a:t> + 1e</a:t>
            </a:r>
            <a:endParaRPr lang="en-US" sz="3200" dirty="0">
              <a:solidFill>
                <a:srgbClr val="FF00FF"/>
              </a:solidFill>
              <a:latin typeface="Times New Roman" pitchFamily="18" charset="0"/>
              <a:cs typeface="Times New Roman" pitchFamily="18" charset="0"/>
            </a:endParaRPr>
          </a:p>
        </p:txBody>
      </p:sp>
      <p:sp>
        <p:nvSpPr>
          <p:cNvPr id="5" name="Rectangle 4"/>
          <p:cNvSpPr/>
          <p:nvPr/>
        </p:nvSpPr>
        <p:spPr>
          <a:xfrm>
            <a:off x="0" y="3498334"/>
            <a:ext cx="12192000" cy="584775"/>
          </a:xfrm>
          <a:prstGeom prst="rect">
            <a:avLst/>
          </a:prstGeom>
        </p:spPr>
        <p:txBody>
          <a:bodyPr wrap="square">
            <a:spAutoFit/>
          </a:bodyPr>
          <a:lstStyle/>
          <a:p>
            <a:pPr algn="just"/>
            <a:r>
              <a:rPr lang="pt-BR" sz="3200" dirty="0">
                <a:solidFill>
                  <a:srgbClr val="FF00FF"/>
                </a:solidFill>
                <a:latin typeface="Times New Roman" pitchFamily="18" charset="0"/>
                <a:cs typeface="Times New Roman" pitchFamily="18" charset="0"/>
              </a:rPr>
              <a:t>- Quá trình nhận electron: Cl + 1e → Cl</a:t>
            </a:r>
            <a:r>
              <a:rPr lang="pt-BR" sz="3200" baseline="30000" dirty="0">
                <a:solidFill>
                  <a:srgbClr val="FF00FF"/>
                </a:solidFill>
                <a:latin typeface="Times New Roman" pitchFamily="18" charset="0"/>
                <a:cs typeface="Times New Roman" pitchFamily="18" charset="0"/>
              </a:rPr>
              <a:t>-</a:t>
            </a:r>
            <a:r>
              <a:rPr lang="pt-BR" sz="3200" dirty="0">
                <a:solidFill>
                  <a:srgbClr val="FF00FF"/>
                </a:solidFill>
                <a:latin typeface="Times New Roman" pitchFamily="18" charset="0"/>
                <a:cs typeface="Times New Roman" pitchFamily="18" charset="0"/>
              </a:rPr>
              <a:t> </a:t>
            </a:r>
            <a:endParaRPr lang="en-US" sz="3200" dirty="0">
              <a:solidFill>
                <a:srgbClr val="FF00FF"/>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srcRect/>
          <a:stretch>
            <a:fillRect/>
          </a:stretch>
        </p:blipFill>
        <p:spPr bwMode="auto">
          <a:xfrm>
            <a:off x="6792687" y="0"/>
            <a:ext cx="5399314" cy="6820186"/>
          </a:xfrm>
          <a:prstGeom prst="rect">
            <a:avLst/>
          </a:prstGeom>
          <a:noFill/>
          <a:ln w="9525">
            <a:noFill/>
            <a:miter lim="800000"/>
            <a:headEnd/>
            <a:tailEnd/>
          </a:ln>
          <a:effectLst/>
        </p:spPr>
      </p:pic>
      <p:sp>
        <p:nvSpPr>
          <p:cNvPr id="6" name="Rectangle 5"/>
          <p:cNvSpPr/>
          <p:nvPr/>
        </p:nvSpPr>
        <p:spPr>
          <a:xfrm>
            <a:off x="0" y="4187766"/>
            <a:ext cx="7228114" cy="1077218"/>
          </a:xfrm>
          <a:prstGeom prst="rect">
            <a:avLst/>
          </a:prstGeom>
        </p:spPr>
        <p:txBody>
          <a:bodyPr wrap="square">
            <a:spAutoFit/>
          </a:bodyPr>
          <a:lstStyle/>
          <a:p>
            <a:pPr algn="just"/>
            <a:r>
              <a:rPr lang="en-US" sz="3200" dirty="0">
                <a:solidFill>
                  <a:srgbClr val="FF00FF"/>
                </a:solidFill>
                <a:latin typeface="Times New Roman" pitchFamily="18" charset="0"/>
                <a:cs typeface="Times New Roman" pitchFamily="18" charset="0"/>
              </a:rPr>
              <a:t>b) </a:t>
            </a:r>
            <a:r>
              <a:rPr lang="en-US" sz="3200" dirty="0" err="1">
                <a:solidFill>
                  <a:srgbClr val="FF00FF"/>
                </a:solidFill>
                <a:latin typeface="Times New Roman" pitchFamily="18" charset="0"/>
                <a:cs typeface="Times New Roman" pitchFamily="18" charset="0"/>
              </a:rPr>
              <a:t>Liên</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kết</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hoá</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học</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trong</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phân</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tử</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NaCl</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là</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liên</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kết</a:t>
            </a:r>
            <a:r>
              <a:rPr lang="en-US" sz="3200" dirty="0">
                <a:solidFill>
                  <a:srgbClr val="FF00FF"/>
                </a:solidFill>
                <a:latin typeface="Times New Roman" pitchFamily="18" charset="0"/>
                <a:cs typeface="Times New Roman" pitchFamily="18" charset="0"/>
              </a:rPr>
              <a:t> ion</a:t>
            </a:r>
          </a:p>
        </p:txBody>
      </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fltVal val="0"/>
                                          </p:val>
                                        </p:tav>
                                        <p:tav tm="100000">
                                          <p:val>
                                            <p:strVal val="#ppt_h"/>
                                          </p:val>
                                        </p:tav>
                                      </p:tavLst>
                                    </p:anim>
                                    <p:animEffect transition="in" filter="fade">
                                      <p:cBhvr>
                                        <p:cTn id="9" dur="1000"/>
                                        <p:tgtEl>
                                          <p:spTgt spid="4098"/>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360"/>
                                          </p:val>
                                        </p:tav>
                                        <p:tav tm="100000">
                                          <p:val>
                                            <p:fltVal val="0"/>
                                          </p:val>
                                        </p:tav>
                                      </p:tavLst>
                                    </p:anim>
                                    <p:animEffect transition="in" filter="fade">
                                      <p:cBhvr>
                                        <p:cTn id="2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8" name="TextBox 17"/>
          <p:cNvSpPr txBox="1"/>
          <p:nvPr/>
        </p:nvSpPr>
        <p:spPr>
          <a:xfrm>
            <a:off x="0" y="769407"/>
            <a:ext cx="12192000" cy="523220"/>
          </a:xfrm>
          <a:prstGeom prst="rect">
            <a:avLst/>
          </a:prstGeom>
          <a:noFill/>
        </p:spPr>
        <p:txBody>
          <a:bodyPr wrap="square" rtlCol="0">
            <a:spAutoFit/>
          </a:bodyPr>
          <a:lstStyle/>
          <a:p>
            <a:pPr algn="just"/>
            <a:r>
              <a:rPr lang="en-US" sz="2800" b="1" i="1" dirty="0">
                <a:solidFill>
                  <a:srgbClr val="0000FF"/>
                </a:solidFill>
                <a:latin typeface="Times New Roman" pitchFamily="18" charset="0"/>
                <a:cs typeface="Times New Roman" pitchFamily="18" charset="0"/>
              </a:rPr>
              <a:t>b. </a:t>
            </a:r>
            <a:r>
              <a:rPr lang="en-US" sz="2800" b="1" i="1" dirty="0" err="1">
                <a:solidFill>
                  <a:srgbClr val="0000FF"/>
                </a:solidFill>
                <a:latin typeface="Times New Roman" pitchFamily="18" charset="0"/>
                <a:cs typeface="Times New Roman" pitchFamily="18" charset="0"/>
              </a:rPr>
              <a:t>Khả</a:t>
            </a:r>
            <a:r>
              <a:rPr lang="en-US" sz="2800" b="1" i="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năng</a:t>
            </a:r>
            <a:r>
              <a:rPr lang="en-US" sz="2800" b="1" i="1" dirty="0">
                <a:solidFill>
                  <a:srgbClr val="0000FF"/>
                </a:solidFill>
                <a:latin typeface="Times New Roman" pitchFamily="18" charset="0"/>
                <a:cs typeface="Times New Roman" pitchFamily="18" charset="0"/>
              </a:rPr>
              <a:t> </a:t>
            </a:r>
            <a:r>
              <a:rPr lang="en-US" sz="2800" b="1" i="1" dirty="0" err="1">
                <a:solidFill>
                  <a:srgbClr val="0000FF"/>
                </a:solidFill>
                <a:latin typeface="Times New Roman" pitchFamily="18" charset="0"/>
                <a:cs typeface="Times New Roman" pitchFamily="18" charset="0"/>
              </a:rPr>
              <a:t>tạo</a:t>
            </a:r>
            <a:r>
              <a:rPr lang="en-US" sz="2800" b="1" i="1" dirty="0">
                <a:solidFill>
                  <a:srgbClr val="0000FF"/>
                </a:solidFill>
                <a:latin typeface="Times New Roman" pitchFamily="18" charset="0"/>
                <a:cs typeface="Times New Roman" pitchFamily="18" charset="0"/>
              </a:rPr>
              <a:t> oxide base </a:t>
            </a:r>
            <a:r>
              <a:rPr lang="en-US" sz="2800" b="1" i="1" dirty="0" err="1">
                <a:solidFill>
                  <a:srgbClr val="0000FF"/>
                </a:solidFill>
                <a:latin typeface="Times New Roman" pitchFamily="18" charset="0"/>
                <a:cs typeface="Times New Roman" pitchFamily="18" charset="0"/>
              </a:rPr>
              <a:t>và</a:t>
            </a:r>
            <a:r>
              <a:rPr lang="en-US" sz="2800" b="1" i="1" dirty="0">
                <a:solidFill>
                  <a:srgbClr val="0000FF"/>
                </a:solidFill>
                <a:latin typeface="Times New Roman" pitchFamily="18" charset="0"/>
                <a:cs typeface="Times New Roman" pitchFamily="18" charset="0"/>
              </a:rPr>
              <a:t> oxide acid</a:t>
            </a:r>
          </a:p>
        </p:txBody>
      </p:sp>
      <p:sp>
        <p:nvSpPr>
          <p:cNvPr id="19" name="TextBox 18"/>
          <p:cNvSpPr txBox="1"/>
          <p:nvPr/>
        </p:nvSpPr>
        <p:spPr>
          <a:xfrm>
            <a:off x="0" y="1324665"/>
            <a:ext cx="12192000" cy="523220"/>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Kim </a:t>
            </a:r>
            <a:r>
              <a:rPr lang="en-US" sz="2800" dirty="0" err="1">
                <a:solidFill>
                  <a:srgbClr val="0000FF"/>
                </a:solidFill>
                <a:latin typeface="Times New Roman" pitchFamily="18" charset="0"/>
                <a:cs typeface="Times New Roman" pitchFamily="18" charset="0"/>
              </a:rPr>
              <a:t>loại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ứng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được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với</a:t>
            </a:r>
            <a:r>
              <a:rPr lang="en-US" sz="2800" dirty="0">
                <a:solidFill>
                  <a:srgbClr val="0000FF"/>
                </a:solidFill>
                <a:latin typeface="Times New Roman" pitchFamily="18" charset="0"/>
                <a:cs typeface="Times New Roman" pitchFamily="18" charset="0"/>
              </a:rPr>
              <a:t> oxygen </a:t>
            </a:r>
            <a:r>
              <a:rPr lang="en-US" sz="2800" dirty="0" err="1">
                <a:solidFill>
                  <a:srgbClr val="0000FF"/>
                </a:solidFill>
                <a:latin typeface="Times New Roman" pitchFamily="18" charset="0"/>
                <a:cs typeface="Times New Roman" pitchFamily="18" charset="0"/>
              </a:rPr>
              <a:t>thường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tạo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thành</a:t>
            </a:r>
            <a:r>
              <a:rPr lang="en-US" sz="2800" dirty="0">
                <a:solidFill>
                  <a:srgbClr val="0000FF"/>
                </a:solidFill>
                <a:latin typeface="Times New Roman" pitchFamily="18" charset="0"/>
                <a:cs typeface="Times New Roman" pitchFamily="18" charset="0"/>
              </a:rPr>
              <a:t> oxide base</a:t>
            </a:r>
          </a:p>
        </p:txBody>
      </p:sp>
      <p:sp>
        <p:nvSpPr>
          <p:cNvPr id="20" name="TextBox 19"/>
          <p:cNvSpPr txBox="1"/>
          <p:nvPr/>
        </p:nvSpPr>
        <p:spPr>
          <a:xfrm>
            <a:off x="0" y="2399903"/>
            <a:ext cx="12192000" cy="523220"/>
          </a:xfrm>
          <a:prstGeom prst="rect">
            <a:avLst/>
          </a:prstGeom>
          <a:noFill/>
        </p:spPr>
        <p:txBody>
          <a:bodyPr wrap="square" rtlCol="0">
            <a:spAutoFit/>
          </a:bodyPr>
          <a:lstStyle/>
          <a:p>
            <a:pPr algn="just"/>
            <a:r>
              <a:rPr lang="en-US" sz="2800" dirty="0">
                <a:solidFill>
                  <a:srgbClr val="0000FF"/>
                </a:solidFill>
                <a:latin typeface="Times New Roman" pitchFamily="18" charset="0"/>
                <a:cs typeface="Times New Roman" pitchFamily="18" charset="0"/>
              </a:rPr>
              <a:t>- Phi </a:t>
            </a:r>
            <a:r>
              <a:rPr lang="en-US" sz="2800" dirty="0" err="1">
                <a:solidFill>
                  <a:srgbClr val="0000FF"/>
                </a:solidFill>
                <a:latin typeface="Times New Roman" pitchFamily="18" charset="0"/>
                <a:cs typeface="Times New Roman" pitchFamily="18" charset="0"/>
              </a:rPr>
              <a:t>kim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ứng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được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với</a:t>
            </a:r>
            <a:r>
              <a:rPr lang="en-US" sz="2800" dirty="0">
                <a:solidFill>
                  <a:srgbClr val="0000FF"/>
                </a:solidFill>
                <a:latin typeface="Times New Roman" pitchFamily="18" charset="0"/>
                <a:cs typeface="Times New Roman" pitchFamily="18" charset="0"/>
              </a:rPr>
              <a:t> oxygen </a:t>
            </a:r>
            <a:r>
              <a:rPr lang="en-US" sz="2800" dirty="0" err="1">
                <a:solidFill>
                  <a:srgbClr val="0000FF"/>
                </a:solidFill>
                <a:latin typeface="Times New Roman" pitchFamily="18" charset="0"/>
                <a:cs typeface="Times New Roman" pitchFamily="18" charset="0"/>
              </a:rPr>
              <a:t>thường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tạo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thành</a:t>
            </a:r>
            <a:r>
              <a:rPr lang="en-US" sz="2800" dirty="0">
                <a:solidFill>
                  <a:srgbClr val="0000FF"/>
                </a:solidFill>
                <a:latin typeface="Times New Roman" pitchFamily="18" charset="0"/>
                <a:cs typeface="Times New Roman" pitchFamily="18" charset="0"/>
              </a:rPr>
              <a:t> oxide acid</a:t>
            </a:r>
          </a:p>
        </p:txBody>
      </p:sp>
      <p:grpSp>
        <p:nvGrpSpPr>
          <p:cNvPr id="21" name="Group 20"/>
          <p:cNvGrpSpPr/>
          <p:nvPr/>
        </p:nvGrpSpPr>
        <p:grpSpPr>
          <a:xfrm>
            <a:off x="0" y="1665756"/>
            <a:ext cx="12192000" cy="697650"/>
            <a:chOff x="0" y="4557491"/>
            <a:chExt cx="12192000" cy="697650"/>
          </a:xfrm>
        </p:grpSpPr>
        <p:sp>
          <p:nvSpPr>
            <p:cNvPr id="22" name="TextBox 21"/>
            <p:cNvSpPr txBox="1"/>
            <p:nvPr/>
          </p:nvSpPr>
          <p:spPr>
            <a:xfrm>
              <a:off x="0" y="4673596"/>
              <a:ext cx="12192000" cy="523220"/>
            </a:xfrm>
            <a:prstGeom prst="rect">
              <a:avLst/>
            </a:prstGeom>
            <a:noFill/>
          </p:spPr>
          <p:txBody>
            <a:bodyPr wrap="square" rtlCol="0">
              <a:spAutoFit/>
            </a:bodyPr>
            <a:lstStyle/>
            <a:p>
              <a:pPr lvl="1"/>
              <a:r>
                <a:rPr lang="en-US" sz="2800" dirty="0" err="1">
                  <a:solidFill>
                    <a:srgbClr val="0000FF"/>
                  </a:solidFill>
                  <a:latin typeface="Times New Roman" pitchFamily="18" charset="0"/>
                  <a:cs typeface="Times New Roman" pitchFamily="18" charset="0"/>
                </a:rPr>
                <a:t>2Mg</a:t>
              </a:r>
              <a:r>
                <a:rPr lang="en-US" sz="2800" dirty="0">
                  <a:solidFill>
                    <a:srgbClr val="0000FF"/>
                  </a:solidFill>
                  <a:latin typeface="Times New Roman" pitchFamily="18" charset="0"/>
                  <a:cs typeface="Times New Roman" pitchFamily="18" charset="0"/>
                </a:rPr>
                <a:t> + </a:t>
              </a:r>
              <a:r>
                <a:rPr lang="en-US" sz="2800" dirty="0" err="1">
                  <a:solidFill>
                    <a:srgbClr val="0000FF"/>
                  </a:solidFill>
                  <a:latin typeface="Times New Roman" pitchFamily="18" charset="0"/>
                  <a:cs typeface="Times New Roman" pitchFamily="18" charset="0"/>
                </a:rPr>
                <a:t>O</a:t>
              </a:r>
              <a:r>
                <a:rPr lang="en-US" sz="2800" baseline="-25000" dirty="0" err="1">
                  <a:solidFill>
                    <a:srgbClr val="0000FF"/>
                  </a:solidFill>
                  <a:latin typeface="Times New Roman" pitchFamily="18" charset="0"/>
                  <a:cs typeface="Times New Roman" pitchFamily="18" charset="0"/>
                </a:rPr>
                <a:t>2</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2MgO</a:t>
              </a:r>
              <a:endParaRPr lang="en-US" sz="2800" baseline="-25000" dirty="0">
                <a:solidFill>
                  <a:srgbClr val="0000FF"/>
                </a:solidFill>
                <a:latin typeface="Times New Roman" pitchFamily="18" charset="0"/>
                <a:cs typeface="Times New Roman" pitchFamily="18" charset="0"/>
              </a:endParaRPr>
            </a:p>
          </p:txBody>
        </p:sp>
        <p:sp>
          <p:nvSpPr>
            <p:cNvPr id="23" name="TextBox 22"/>
            <p:cNvSpPr txBox="1"/>
            <p:nvPr/>
          </p:nvSpPr>
          <p:spPr>
            <a:xfrm>
              <a:off x="2975404" y="4557491"/>
              <a:ext cx="2351314" cy="400110"/>
            </a:xfrm>
            <a:prstGeom prst="rect">
              <a:avLst/>
            </a:prstGeom>
            <a:noFill/>
          </p:spPr>
          <p:txBody>
            <a:bodyPr wrap="square" rtlCol="0">
              <a:spAutoFit/>
            </a:bodyPr>
            <a:lstStyle/>
            <a:p>
              <a:pPr algn="ctr"/>
              <a:r>
                <a:rPr lang="en-US" sz="2000" dirty="0" err="1">
                  <a:solidFill>
                    <a:srgbClr val="0000FF"/>
                  </a:solidFill>
                  <a:latin typeface="Times New Roman" pitchFamily="18" charset="0"/>
                  <a:cs typeface="Times New Roman" pitchFamily="18" charset="0"/>
                </a:rPr>
                <a:t>t</a:t>
              </a:r>
              <a:r>
                <a:rPr lang="en-US" sz="2000" baseline="30000" dirty="0" err="1">
                  <a:solidFill>
                    <a:srgbClr val="0000FF"/>
                  </a:solidFill>
                  <a:latin typeface="Times New Roman" pitchFamily="18" charset="0"/>
                  <a:cs typeface="Times New Roman" pitchFamily="18" charset="0"/>
                </a:rPr>
                <a:t>0</a:t>
              </a:r>
              <a:endParaRPr lang="en-US" sz="2000" dirty="0">
                <a:solidFill>
                  <a:srgbClr val="0000FF"/>
                </a:solidFill>
                <a:latin typeface="Times New Roman" pitchFamily="18" charset="0"/>
                <a:cs typeface="Times New Roman" pitchFamily="18" charset="0"/>
              </a:endParaRPr>
            </a:p>
          </p:txBody>
        </p:sp>
        <p:cxnSp>
          <p:nvCxnSpPr>
            <p:cNvPr id="24" name="Straight Arrow Connector 23"/>
            <p:cNvCxnSpPr/>
            <p:nvPr/>
          </p:nvCxnSpPr>
          <p:spPr>
            <a:xfrm>
              <a:off x="2685123" y="4978401"/>
              <a:ext cx="2801258" cy="1588"/>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894114" y="4855031"/>
              <a:ext cx="2351314" cy="400110"/>
            </a:xfrm>
            <a:prstGeom prst="rect">
              <a:avLst/>
            </a:prstGeom>
            <a:noFill/>
          </p:spPr>
          <p:txBody>
            <a:bodyPr wrap="square" rtlCol="0">
              <a:spAutoFit/>
            </a:bodyPr>
            <a:lstStyle/>
            <a:p>
              <a:pPr algn="ctr"/>
              <a:endParaRPr lang="en-US" sz="2000" dirty="0">
                <a:solidFill>
                  <a:srgbClr val="0000FF"/>
                </a:solidFill>
                <a:latin typeface="Times New Roman" pitchFamily="18" charset="0"/>
                <a:cs typeface="Times New Roman" pitchFamily="18" charset="0"/>
              </a:endParaRPr>
            </a:p>
          </p:txBody>
        </p:sp>
      </p:grpSp>
      <p:grpSp>
        <p:nvGrpSpPr>
          <p:cNvPr id="26" name="Group 25"/>
          <p:cNvGrpSpPr/>
          <p:nvPr/>
        </p:nvGrpSpPr>
        <p:grpSpPr>
          <a:xfrm>
            <a:off x="210457" y="2981207"/>
            <a:ext cx="12192000" cy="697650"/>
            <a:chOff x="0" y="4557491"/>
            <a:chExt cx="12192000" cy="697650"/>
          </a:xfrm>
        </p:grpSpPr>
        <p:sp>
          <p:nvSpPr>
            <p:cNvPr id="27" name="TextBox 26"/>
            <p:cNvSpPr txBox="1"/>
            <p:nvPr/>
          </p:nvSpPr>
          <p:spPr>
            <a:xfrm>
              <a:off x="0" y="4673596"/>
              <a:ext cx="12192000" cy="523220"/>
            </a:xfrm>
            <a:prstGeom prst="rect">
              <a:avLst/>
            </a:prstGeom>
            <a:noFill/>
          </p:spPr>
          <p:txBody>
            <a:bodyPr wrap="square" rtlCol="0">
              <a:spAutoFit/>
            </a:bodyPr>
            <a:lstStyle/>
            <a:p>
              <a:pPr lvl="1"/>
              <a:r>
                <a:rPr lang="en-US" sz="2800" dirty="0">
                  <a:solidFill>
                    <a:srgbClr val="0000FF"/>
                  </a:solidFill>
                  <a:latin typeface="Times New Roman" pitchFamily="18" charset="0"/>
                  <a:cs typeface="Times New Roman" pitchFamily="18" charset="0"/>
                </a:rPr>
                <a:t>S 	+ 	</a:t>
              </a:r>
              <a:r>
                <a:rPr lang="en-US" sz="2800" dirty="0" err="1">
                  <a:solidFill>
                    <a:srgbClr val="0000FF"/>
                  </a:solidFill>
                  <a:latin typeface="Times New Roman" pitchFamily="18" charset="0"/>
                  <a:cs typeface="Times New Roman" pitchFamily="18" charset="0"/>
                </a:rPr>
                <a:t>O</a:t>
              </a:r>
              <a:r>
                <a:rPr lang="en-US" sz="2800" baseline="-25000" dirty="0" err="1">
                  <a:solidFill>
                    <a:srgbClr val="0000FF"/>
                  </a:solidFill>
                  <a:latin typeface="Times New Roman" pitchFamily="18" charset="0"/>
                  <a:cs typeface="Times New Roman" pitchFamily="18" charset="0"/>
                </a:rPr>
                <a:t>2</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SO</a:t>
              </a:r>
              <a:r>
                <a:rPr lang="en-US" sz="2800" baseline="-25000" dirty="0" err="1">
                  <a:solidFill>
                    <a:srgbClr val="0000FF"/>
                  </a:solidFill>
                  <a:latin typeface="Times New Roman" pitchFamily="18" charset="0"/>
                  <a:cs typeface="Times New Roman" pitchFamily="18" charset="0"/>
                </a:rPr>
                <a:t>2</a:t>
              </a:r>
              <a:endParaRPr lang="en-US" sz="2800" baseline="-25000" dirty="0">
                <a:solidFill>
                  <a:srgbClr val="0000FF"/>
                </a:solidFill>
                <a:latin typeface="Times New Roman" pitchFamily="18" charset="0"/>
                <a:cs typeface="Times New Roman" pitchFamily="18" charset="0"/>
              </a:endParaRPr>
            </a:p>
          </p:txBody>
        </p:sp>
        <p:sp>
          <p:nvSpPr>
            <p:cNvPr id="28" name="TextBox 27"/>
            <p:cNvSpPr txBox="1"/>
            <p:nvPr/>
          </p:nvSpPr>
          <p:spPr>
            <a:xfrm>
              <a:off x="2975404" y="4557491"/>
              <a:ext cx="2351314" cy="400110"/>
            </a:xfrm>
            <a:prstGeom prst="rect">
              <a:avLst/>
            </a:prstGeom>
            <a:noFill/>
          </p:spPr>
          <p:txBody>
            <a:bodyPr wrap="square" rtlCol="0">
              <a:spAutoFit/>
            </a:bodyPr>
            <a:lstStyle/>
            <a:p>
              <a:pPr algn="ctr"/>
              <a:r>
                <a:rPr lang="en-US" sz="2000" dirty="0" err="1">
                  <a:solidFill>
                    <a:srgbClr val="0000FF"/>
                  </a:solidFill>
                  <a:latin typeface="Times New Roman" pitchFamily="18" charset="0"/>
                  <a:cs typeface="Times New Roman" pitchFamily="18" charset="0"/>
                </a:rPr>
                <a:t>t</a:t>
              </a:r>
              <a:r>
                <a:rPr lang="en-US" sz="2000" baseline="30000" dirty="0" err="1">
                  <a:solidFill>
                    <a:srgbClr val="0000FF"/>
                  </a:solidFill>
                  <a:latin typeface="Times New Roman" pitchFamily="18" charset="0"/>
                  <a:cs typeface="Times New Roman" pitchFamily="18" charset="0"/>
                </a:rPr>
                <a:t>0</a:t>
              </a:r>
              <a:endParaRPr lang="en-US" sz="2000" dirty="0">
                <a:solidFill>
                  <a:srgbClr val="0000FF"/>
                </a:solidFill>
                <a:latin typeface="Times New Roman" pitchFamily="18" charset="0"/>
                <a:cs typeface="Times New Roman" pitchFamily="18" charset="0"/>
              </a:endParaRPr>
            </a:p>
          </p:txBody>
        </p:sp>
        <p:cxnSp>
          <p:nvCxnSpPr>
            <p:cNvPr id="29" name="Straight Arrow Connector 28"/>
            <p:cNvCxnSpPr/>
            <p:nvPr/>
          </p:nvCxnSpPr>
          <p:spPr>
            <a:xfrm>
              <a:off x="2685123" y="4978401"/>
              <a:ext cx="2801258" cy="1588"/>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894114" y="4855031"/>
              <a:ext cx="2351314" cy="400110"/>
            </a:xfrm>
            <a:prstGeom prst="rect">
              <a:avLst/>
            </a:prstGeom>
            <a:noFill/>
          </p:spPr>
          <p:txBody>
            <a:bodyPr wrap="square" rtlCol="0">
              <a:spAutoFit/>
            </a:bodyPr>
            <a:lstStyle/>
            <a:p>
              <a:pPr algn="ctr"/>
              <a:endParaRPr lang="en-US" sz="2000" dirty="0">
                <a:solidFill>
                  <a:srgbClr val="0000FF"/>
                </a:solidFill>
                <a:latin typeface="Times New Roman" pitchFamily="18" charset="0"/>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upRight)">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upRight)">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fltVal val="0"/>
                                          </p:val>
                                        </p:tav>
                                        <p:tav tm="100000">
                                          <p:val>
                                            <p:strVal val="#ppt_w"/>
                                          </p:val>
                                        </p:tav>
                                      </p:tavLst>
                                    </p:anim>
                                    <p:anim calcmode="lin" valueType="num">
                                      <p:cBhvr>
                                        <p:cTn id="18" dur="10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8" presetClass="entr" presetSubtype="3"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strips(upRight)">
                                      <p:cBhvr>
                                        <p:cTn id="23" dur="1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1000" fill="hold"/>
                                        <p:tgtEl>
                                          <p:spTgt spid="26"/>
                                        </p:tgtEl>
                                        <p:attrNameLst>
                                          <p:attrName>ppt_w</p:attrName>
                                        </p:attrNameLst>
                                      </p:cBhvr>
                                      <p:tavLst>
                                        <p:tav tm="0">
                                          <p:val>
                                            <p:fltVal val="0"/>
                                          </p:val>
                                        </p:tav>
                                        <p:tav tm="100000">
                                          <p:val>
                                            <p:strVal val="#ppt_w"/>
                                          </p:val>
                                        </p:tav>
                                      </p:tavLst>
                                    </p:anim>
                                    <p:anim calcmode="lin" valueType="num">
                                      <p:cBhvr>
                                        <p:cTn id="29" dur="10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3443601" y="-174172"/>
            <a:ext cx="5337534" cy="4368800"/>
          </a:xfrm>
          <a:prstGeom prst="rect">
            <a:avLst/>
          </a:prstGeom>
          <a:noFill/>
          <a:ln w="9525">
            <a:noFill/>
            <a:miter lim="800000"/>
            <a:headEnd/>
            <a:tailEnd/>
          </a:ln>
          <a:effectLst/>
        </p:spPr>
      </p:pic>
      <p:grpSp>
        <p:nvGrpSpPr>
          <p:cNvPr id="7" name="Group 6"/>
          <p:cNvGrpSpPr/>
          <p:nvPr/>
        </p:nvGrpSpPr>
        <p:grpSpPr>
          <a:xfrm>
            <a:off x="0" y="4259942"/>
            <a:ext cx="12192000" cy="697650"/>
            <a:chOff x="0" y="4557491"/>
            <a:chExt cx="12192000" cy="697650"/>
          </a:xfrm>
        </p:grpSpPr>
        <p:sp>
          <p:nvSpPr>
            <p:cNvPr id="8" name="TextBox 7"/>
            <p:cNvSpPr txBox="1"/>
            <p:nvPr/>
          </p:nvSpPr>
          <p:spPr>
            <a:xfrm>
              <a:off x="0" y="4673596"/>
              <a:ext cx="12192000" cy="523220"/>
            </a:xfrm>
            <a:prstGeom prst="rect">
              <a:avLst/>
            </a:prstGeom>
            <a:noFill/>
          </p:spPr>
          <p:txBody>
            <a:bodyPr wrap="square" rtlCol="0">
              <a:spAutoFit/>
            </a:bodyPr>
            <a:lstStyle/>
            <a:p>
              <a:pPr lvl="1"/>
              <a:r>
                <a:rPr lang="en-US" sz="2800" dirty="0" err="1">
                  <a:solidFill>
                    <a:srgbClr val="0000FF"/>
                  </a:solidFill>
                  <a:latin typeface="Times New Roman" pitchFamily="18" charset="0"/>
                  <a:cs typeface="Times New Roman" pitchFamily="18" charset="0"/>
                </a:rPr>
                <a:t>2Cu</a:t>
              </a:r>
              <a:r>
                <a:rPr lang="en-US" sz="2800" dirty="0">
                  <a:solidFill>
                    <a:srgbClr val="0000FF"/>
                  </a:solidFill>
                  <a:latin typeface="Times New Roman" pitchFamily="18" charset="0"/>
                  <a:cs typeface="Times New Roman" pitchFamily="18" charset="0"/>
                </a:rPr>
                <a:t> + </a:t>
              </a:r>
              <a:r>
                <a:rPr lang="en-US" sz="2800" dirty="0" err="1">
                  <a:solidFill>
                    <a:srgbClr val="0000FF"/>
                  </a:solidFill>
                  <a:latin typeface="Times New Roman" pitchFamily="18" charset="0"/>
                  <a:cs typeface="Times New Roman" pitchFamily="18" charset="0"/>
                </a:rPr>
                <a:t>O</a:t>
              </a:r>
              <a:r>
                <a:rPr lang="en-US" sz="2800" baseline="-25000" dirty="0" err="1">
                  <a:solidFill>
                    <a:srgbClr val="0000FF"/>
                  </a:solidFill>
                  <a:latin typeface="Times New Roman" pitchFamily="18" charset="0"/>
                  <a:cs typeface="Times New Roman" pitchFamily="18" charset="0"/>
                </a:rPr>
                <a:t>2</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2CuO</a:t>
              </a:r>
              <a:endParaRPr lang="en-US" sz="2800" baseline="-25000" dirty="0">
                <a:solidFill>
                  <a:srgbClr val="0000FF"/>
                </a:solidFill>
                <a:latin typeface="Times New Roman" pitchFamily="18" charset="0"/>
                <a:cs typeface="Times New Roman" pitchFamily="18" charset="0"/>
              </a:endParaRPr>
            </a:p>
          </p:txBody>
        </p:sp>
        <p:sp>
          <p:nvSpPr>
            <p:cNvPr id="9" name="TextBox 8"/>
            <p:cNvSpPr txBox="1"/>
            <p:nvPr/>
          </p:nvSpPr>
          <p:spPr>
            <a:xfrm>
              <a:off x="2975404" y="4557491"/>
              <a:ext cx="2351314" cy="400110"/>
            </a:xfrm>
            <a:prstGeom prst="rect">
              <a:avLst/>
            </a:prstGeom>
            <a:noFill/>
          </p:spPr>
          <p:txBody>
            <a:bodyPr wrap="square" rtlCol="0">
              <a:spAutoFit/>
            </a:bodyPr>
            <a:lstStyle/>
            <a:p>
              <a:pPr algn="ctr"/>
              <a:r>
                <a:rPr lang="en-US" sz="2000" dirty="0" err="1">
                  <a:solidFill>
                    <a:srgbClr val="0000FF"/>
                  </a:solidFill>
                  <a:latin typeface="Times New Roman" pitchFamily="18" charset="0"/>
                  <a:cs typeface="Times New Roman" pitchFamily="18" charset="0"/>
                </a:rPr>
                <a:t>t</a:t>
              </a:r>
              <a:r>
                <a:rPr lang="en-US" sz="2000" baseline="30000" dirty="0" err="1">
                  <a:solidFill>
                    <a:srgbClr val="0000FF"/>
                  </a:solidFill>
                  <a:latin typeface="Times New Roman" pitchFamily="18" charset="0"/>
                  <a:cs typeface="Times New Roman" pitchFamily="18" charset="0"/>
                </a:rPr>
                <a:t>0</a:t>
              </a:r>
              <a:endParaRPr lang="en-US" sz="2000" dirty="0">
                <a:solidFill>
                  <a:srgbClr val="0000FF"/>
                </a:solidFill>
                <a:latin typeface="Times New Roman" pitchFamily="18" charset="0"/>
                <a:cs typeface="Times New Roman" pitchFamily="18" charset="0"/>
              </a:endParaRPr>
            </a:p>
          </p:txBody>
        </p:sp>
        <p:cxnSp>
          <p:nvCxnSpPr>
            <p:cNvPr id="10" name="Straight Arrow Connector 9"/>
            <p:cNvCxnSpPr/>
            <p:nvPr/>
          </p:nvCxnSpPr>
          <p:spPr>
            <a:xfrm>
              <a:off x="2685123" y="4978401"/>
              <a:ext cx="2801258" cy="1588"/>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894114" y="4855031"/>
              <a:ext cx="2351314" cy="400110"/>
            </a:xfrm>
            <a:prstGeom prst="rect">
              <a:avLst/>
            </a:prstGeom>
            <a:noFill/>
          </p:spPr>
          <p:txBody>
            <a:bodyPr wrap="square" rtlCol="0">
              <a:spAutoFit/>
            </a:bodyPr>
            <a:lstStyle/>
            <a:p>
              <a:pPr algn="ctr"/>
              <a:endParaRPr lang="en-US" sz="2000" dirty="0">
                <a:solidFill>
                  <a:srgbClr val="0000FF"/>
                </a:solidFill>
                <a:latin typeface="Times New Roman" pitchFamily="18" charset="0"/>
                <a:cs typeface="Times New Roman" pitchFamily="18" charset="0"/>
              </a:endParaRPr>
            </a:p>
          </p:txBody>
        </p:sp>
      </p:grpSp>
      <p:grpSp>
        <p:nvGrpSpPr>
          <p:cNvPr id="12" name="Group 11"/>
          <p:cNvGrpSpPr/>
          <p:nvPr/>
        </p:nvGrpSpPr>
        <p:grpSpPr>
          <a:xfrm>
            <a:off x="0" y="5174342"/>
            <a:ext cx="12192000" cy="697650"/>
            <a:chOff x="0" y="4557491"/>
            <a:chExt cx="12192000" cy="697650"/>
          </a:xfrm>
        </p:grpSpPr>
        <p:sp>
          <p:nvSpPr>
            <p:cNvPr id="13" name="TextBox 12"/>
            <p:cNvSpPr txBox="1"/>
            <p:nvPr/>
          </p:nvSpPr>
          <p:spPr>
            <a:xfrm>
              <a:off x="0" y="4673596"/>
              <a:ext cx="12192000" cy="523220"/>
            </a:xfrm>
            <a:prstGeom prst="rect">
              <a:avLst/>
            </a:prstGeom>
            <a:noFill/>
          </p:spPr>
          <p:txBody>
            <a:bodyPr wrap="square" rtlCol="0">
              <a:spAutoFit/>
            </a:bodyPr>
            <a:lstStyle/>
            <a:p>
              <a:pPr lvl="1"/>
              <a:r>
                <a:rPr lang="en-US" sz="2800" dirty="0">
                  <a:solidFill>
                    <a:srgbClr val="0000FF"/>
                  </a:solidFill>
                  <a:latin typeface="Times New Roman" pitchFamily="18" charset="0"/>
                  <a:cs typeface="Times New Roman" pitchFamily="18" charset="0"/>
                </a:rPr>
                <a:t>C+ </a:t>
              </a:r>
              <a:r>
                <a:rPr lang="en-US" sz="2800" dirty="0" err="1">
                  <a:solidFill>
                    <a:srgbClr val="0000FF"/>
                  </a:solidFill>
                  <a:latin typeface="Times New Roman" pitchFamily="18" charset="0"/>
                  <a:cs typeface="Times New Roman" pitchFamily="18" charset="0"/>
                </a:rPr>
                <a:t>O</a:t>
              </a:r>
              <a:r>
                <a:rPr lang="en-US" sz="2800" baseline="-25000" dirty="0" err="1">
                  <a:solidFill>
                    <a:srgbClr val="0000FF"/>
                  </a:solidFill>
                  <a:latin typeface="Times New Roman" pitchFamily="18" charset="0"/>
                  <a:cs typeface="Times New Roman" pitchFamily="18" charset="0"/>
                </a:rPr>
                <a:t>2</a:t>
              </a:r>
              <a:r>
                <a:rPr lang="en-US" sz="2800" dirty="0">
                  <a:solidFill>
                    <a:srgbClr val="0000FF"/>
                  </a:solidFill>
                  <a:latin typeface="Times New Roman" pitchFamily="18" charset="0"/>
                  <a:cs typeface="Times New Roman" pitchFamily="18" charset="0"/>
                </a:rPr>
                <a:t>					 CO</a:t>
              </a:r>
              <a:r>
                <a:rPr lang="en-US" sz="2800" baseline="-25000" dirty="0">
                  <a:solidFill>
                    <a:srgbClr val="0000FF"/>
                  </a:solidFill>
                  <a:latin typeface="Times New Roman" pitchFamily="18" charset="0"/>
                  <a:cs typeface="Times New Roman" pitchFamily="18" charset="0"/>
                </a:rPr>
                <a:t>2</a:t>
              </a:r>
            </a:p>
          </p:txBody>
        </p:sp>
        <p:sp>
          <p:nvSpPr>
            <p:cNvPr id="14" name="TextBox 13"/>
            <p:cNvSpPr txBox="1"/>
            <p:nvPr/>
          </p:nvSpPr>
          <p:spPr>
            <a:xfrm>
              <a:off x="2975404" y="4557491"/>
              <a:ext cx="2351314" cy="400110"/>
            </a:xfrm>
            <a:prstGeom prst="rect">
              <a:avLst/>
            </a:prstGeom>
            <a:noFill/>
          </p:spPr>
          <p:txBody>
            <a:bodyPr wrap="square" rtlCol="0">
              <a:spAutoFit/>
            </a:bodyPr>
            <a:lstStyle/>
            <a:p>
              <a:pPr algn="ctr"/>
              <a:r>
                <a:rPr lang="en-US" sz="2000" dirty="0" err="1">
                  <a:solidFill>
                    <a:srgbClr val="0000FF"/>
                  </a:solidFill>
                  <a:latin typeface="Times New Roman" pitchFamily="18" charset="0"/>
                  <a:cs typeface="Times New Roman" pitchFamily="18" charset="0"/>
                </a:rPr>
                <a:t>t</a:t>
              </a:r>
              <a:r>
                <a:rPr lang="en-US" sz="2000" baseline="30000" dirty="0" err="1">
                  <a:solidFill>
                    <a:srgbClr val="0000FF"/>
                  </a:solidFill>
                  <a:latin typeface="Times New Roman" pitchFamily="18" charset="0"/>
                  <a:cs typeface="Times New Roman" pitchFamily="18" charset="0"/>
                </a:rPr>
                <a:t>0</a:t>
              </a:r>
              <a:endParaRPr lang="en-US" sz="2000" dirty="0">
                <a:solidFill>
                  <a:srgbClr val="0000FF"/>
                </a:solidFill>
                <a:latin typeface="Times New Roman" pitchFamily="18" charset="0"/>
                <a:cs typeface="Times New Roman" pitchFamily="18" charset="0"/>
              </a:endParaRPr>
            </a:p>
          </p:txBody>
        </p:sp>
        <p:cxnSp>
          <p:nvCxnSpPr>
            <p:cNvPr id="15" name="Straight Arrow Connector 14"/>
            <p:cNvCxnSpPr/>
            <p:nvPr/>
          </p:nvCxnSpPr>
          <p:spPr>
            <a:xfrm>
              <a:off x="2685123" y="4978401"/>
              <a:ext cx="2801258" cy="1588"/>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894114" y="4855031"/>
              <a:ext cx="2351314" cy="400110"/>
            </a:xfrm>
            <a:prstGeom prst="rect">
              <a:avLst/>
            </a:prstGeom>
            <a:noFill/>
          </p:spPr>
          <p:txBody>
            <a:bodyPr wrap="square" rtlCol="0">
              <a:spAutoFit/>
            </a:bodyPr>
            <a:lstStyle/>
            <a:p>
              <a:pPr algn="ctr"/>
              <a:endParaRPr lang="en-US" sz="2000" dirty="0">
                <a:solidFill>
                  <a:srgbClr val="0000FF"/>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360"/>
                                          </p:val>
                                        </p:tav>
                                        <p:tav tm="100000">
                                          <p:val>
                                            <p:fltVal val="0"/>
                                          </p:val>
                                        </p:tav>
                                      </p:tavLst>
                                    </p:anim>
                                    <p:animEffect transition="in" filter="fade">
                                      <p:cBhvr>
                                        <p:cTn id="10" dur="10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411247"/>
            <a:ext cx="12192000" cy="2554545"/>
          </a:xfrm>
          <a:prstGeom prst="rect">
            <a:avLst/>
          </a:prstGeom>
        </p:spPr>
        <p:txBody>
          <a:bodyPr wrap="square">
            <a:spAutoFit/>
          </a:bodyPr>
          <a:lstStyle/>
          <a:p>
            <a:pPr algn="just"/>
            <a:r>
              <a:rPr lang="en-US" sz="3200" dirty="0">
                <a:solidFill>
                  <a:srgbClr val="FF00FF"/>
                </a:solidFill>
                <a:latin typeface="Times New Roman" pitchFamily="18" charset="0"/>
                <a:cs typeface="Times New Roman" pitchFamily="18" charset="0"/>
              </a:rPr>
              <a:t>	</a:t>
            </a:r>
            <a:r>
              <a:rPr lang="vi-VN" sz="3200" dirty="0">
                <a:solidFill>
                  <a:srgbClr val="FF00FF"/>
                </a:solidFill>
                <a:latin typeface="Times New Roman" pitchFamily="18" charset="0"/>
                <a:cs typeface="Times New Roman" pitchFamily="18" charset="0"/>
              </a:rPr>
              <a:t>Để bảo vệ các đồ vật làm từ thép như song cửa, cánh cửa, hàng rào khỏi bị ăn mòn (h</a:t>
            </a:r>
            <a:r>
              <a:rPr lang="en-US" sz="3200" dirty="0" err="1">
                <a:solidFill>
                  <a:srgbClr val="FF00FF"/>
                </a:solidFill>
                <a:latin typeface="Times New Roman" pitchFamily="18" charset="0"/>
                <a:cs typeface="Times New Roman" pitchFamily="18" charset="0"/>
              </a:rPr>
              <a:t>oe</a:t>
            </a:r>
            <a:r>
              <a:rPr lang="vi-VN" sz="3200" dirty="0">
                <a:solidFill>
                  <a:srgbClr val="FF00FF"/>
                </a:solidFill>
                <a:latin typeface="Times New Roman" pitchFamily="18" charset="0"/>
                <a:cs typeface="Times New Roman" pitchFamily="18" charset="0"/>
              </a:rPr>
              <a:t>n, gỉ …) người ta thường sơn phủ lên bề mặt kim loại trước khi đưa vào sử dụng.</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Vì</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lớp</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sơn</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sẽ</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ngăn</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cách</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kim</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loại</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tiếp</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xúc</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và</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phản</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ứng</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hóa</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học</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với</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các</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chất</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trong</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môi</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trường</a:t>
            </a:r>
            <a:r>
              <a:rPr lang="en-US" sz="3200" dirty="0">
                <a:solidFill>
                  <a:srgbClr val="FF00FF"/>
                </a:solidFill>
                <a:latin typeface="Times New Roman" pitchFamily="18" charset="0"/>
                <a:cs typeface="Times New Roman" pitchFamily="18" charset="0"/>
              </a:rPr>
              <a:t> </a:t>
            </a:r>
            <a:r>
              <a:rPr lang="en-US" sz="3200" dirty="0" err="1">
                <a:solidFill>
                  <a:srgbClr val="FF00FF"/>
                </a:solidFill>
                <a:latin typeface="Times New Roman" pitchFamily="18" charset="0"/>
                <a:cs typeface="Times New Roman" pitchFamily="18" charset="0"/>
              </a:rPr>
              <a:t>như</a:t>
            </a:r>
            <a:r>
              <a:rPr lang="en-US" sz="3200" dirty="0">
                <a:solidFill>
                  <a:srgbClr val="FF00FF"/>
                </a:solidFill>
                <a:latin typeface="Times New Roman" pitchFamily="18" charset="0"/>
                <a:cs typeface="Times New Roman" pitchFamily="18" charset="0"/>
              </a:rPr>
              <a:t> oxygen, </a:t>
            </a:r>
            <a:r>
              <a:rPr lang="en-US" sz="3200" dirty="0" err="1">
                <a:solidFill>
                  <a:srgbClr val="FF00FF"/>
                </a:solidFill>
                <a:latin typeface="Times New Roman" pitchFamily="18" charset="0"/>
                <a:cs typeface="Times New Roman" pitchFamily="18" charset="0"/>
              </a:rPr>
              <a:t>nước</a:t>
            </a:r>
            <a:r>
              <a:rPr lang="en-US" sz="3200" dirty="0">
                <a:solidFill>
                  <a:srgbClr val="FF00FF"/>
                </a:solidFill>
                <a:latin typeface="Times New Roman" pitchFamily="18" charset="0"/>
                <a:cs typeface="Times New Roman" pitchFamily="18" charset="0"/>
              </a:rPr>
              <a:t>, acid,…</a:t>
            </a:r>
          </a:p>
        </p:txBody>
      </p:sp>
      <p:pic>
        <p:nvPicPr>
          <p:cNvPr id="6146" name="Picture 2"/>
          <p:cNvPicPr>
            <a:picLocks noChangeAspect="1" noChangeArrowheads="1"/>
          </p:cNvPicPr>
          <p:nvPr/>
        </p:nvPicPr>
        <p:blipFill>
          <a:blip r:embed="rId2"/>
          <a:srcRect/>
          <a:stretch>
            <a:fillRect/>
          </a:stretch>
        </p:blipFill>
        <p:spPr bwMode="auto">
          <a:xfrm>
            <a:off x="0" y="0"/>
            <a:ext cx="12129572" cy="3367314"/>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ppt_w</p:attrName>
                                        </p:attrNameLst>
                                      </p:cBhvr>
                                      <p:tavLst>
                                        <p:tav tm="0">
                                          <p:val>
                                            <p:fltVal val="0"/>
                                          </p:val>
                                        </p:tav>
                                        <p:tav tm="100000">
                                          <p:val>
                                            <p:strVal val="#ppt_w"/>
                                          </p:val>
                                        </p:tav>
                                      </p:tavLst>
                                    </p:anim>
                                    <p:anim calcmode="lin" valueType="num">
                                      <p:cBhvr>
                                        <p:cTn id="8" dur="1000" fill="hold"/>
                                        <p:tgtEl>
                                          <p:spTgt spid="6146"/>
                                        </p:tgtEl>
                                        <p:attrNameLst>
                                          <p:attrName>ppt_h</p:attrName>
                                        </p:attrNameLst>
                                      </p:cBhvr>
                                      <p:tavLst>
                                        <p:tav tm="0">
                                          <p:val>
                                            <p:fltVal val="0"/>
                                          </p:val>
                                        </p:tav>
                                        <p:tav tm="100000">
                                          <p:val>
                                            <p:strVal val="#ppt_h"/>
                                          </p:val>
                                        </p:tav>
                                      </p:tavLst>
                                    </p:anim>
                                    <p:anim calcmode="lin" valueType="num">
                                      <p:cBhvr>
                                        <p:cTn id="9" dur="1000" fill="hold"/>
                                        <p:tgtEl>
                                          <p:spTgt spid="6146"/>
                                        </p:tgtEl>
                                        <p:attrNameLst>
                                          <p:attrName>style.rotation</p:attrName>
                                        </p:attrNameLst>
                                      </p:cBhvr>
                                      <p:tavLst>
                                        <p:tav tm="0">
                                          <p:val>
                                            <p:fltVal val="360"/>
                                          </p:val>
                                        </p:tav>
                                        <p:tav tm="100000">
                                          <p:val>
                                            <p:fltVal val="0"/>
                                          </p:val>
                                        </p:tav>
                                      </p:tavLst>
                                    </p:anim>
                                    <p:animEffect transition="in" filter="fade">
                                      <p:cBhvr>
                                        <p:cTn id="10" dur="10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Oval 5"/>
          <p:cNvSpPr>
            <a:spLocks noChangeArrowheads="1"/>
          </p:cNvSpPr>
          <p:nvPr/>
        </p:nvSpPr>
        <p:spPr bwMode="auto">
          <a:xfrm rot="-2231247">
            <a:off x="4347603" y="14185"/>
            <a:ext cx="2225675" cy="3433707"/>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3600" b="1" dirty="0" err="1">
                <a:latin typeface="Times New Roman" panose="02020603050405020304" pitchFamily="18" charset="0"/>
                <a:cs typeface="Times New Roman" panose="02020603050405020304" pitchFamily="18" charset="0"/>
              </a:rPr>
              <a:t>Vòng</a:t>
            </a:r>
            <a:r>
              <a:rPr lang="en-US" altLang="en-US" sz="3600" b="1" dirty="0">
                <a:latin typeface="Times New Roman" panose="02020603050405020304" pitchFamily="18" charset="0"/>
                <a:cs typeface="Times New Roman" panose="02020603050405020304" pitchFamily="18" charset="0"/>
              </a:rPr>
              <a:t> 1</a:t>
            </a:r>
          </a:p>
        </p:txBody>
      </p:sp>
      <p:sp>
        <p:nvSpPr>
          <p:cNvPr id="43011" name="Oval 6"/>
          <p:cNvSpPr>
            <a:spLocks noChangeArrowheads="1"/>
          </p:cNvSpPr>
          <p:nvPr/>
        </p:nvSpPr>
        <p:spPr bwMode="auto">
          <a:xfrm rot="-1618262">
            <a:off x="3034172" y="3888975"/>
            <a:ext cx="3402185" cy="2039938"/>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dirty="0" err="1">
                <a:latin typeface="Times New Roman" panose="02020603050405020304" pitchFamily="18" charset="0"/>
                <a:cs typeface="Times New Roman" panose="02020603050405020304" pitchFamily="18" charset="0"/>
              </a:rPr>
              <a:t>Vận</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dụng</a:t>
            </a:r>
            <a:r>
              <a:rPr lang="en-US" altLang="en-US" sz="2100" b="1" dirty="0">
                <a:latin typeface="Times New Roman" panose="02020603050405020304" pitchFamily="18" charset="0"/>
                <a:cs typeface="Times New Roman" panose="02020603050405020304" pitchFamily="18" charset="0"/>
              </a:rPr>
              <a:t> </a:t>
            </a:r>
          </a:p>
          <a:p>
            <a:pPr eaLnBrk="1" hangingPunct="1">
              <a:spcBef>
                <a:spcPct val="0"/>
              </a:spcBef>
              <a:buFontTx/>
              <a:buNone/>
            </a:pPr>
            <a:r>
              <a:rPr lang="en-US" altLang="en-US" sz="2100" b="1" dirty="0" err="1">
                <a:latin typeface="Times New Roman" panose="02020603050405020304" pitchFamily="18" charset="0"/>
                <a:cs typeface="Times New Roman" panose="02020603050405020304" pitchFamily="18" charset="0"/>
              </a:rPr>
              <a:t>kiến</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thức</a:t>
            </a:r>
            <a:r>
              <a:rPr lang="en-US" altLang="en-US" sz="2100" b="1" dirty="0">
                <a:latin typeface="Times New Roman" panose="02020603050405020304" pitchFamily="18" charset="0"/>
                <a:cs typeface="Times New Roman" panose="02020603050405020304" pitchFamily="18" charset="0"/>
              </a:rPr>
              <a:t> </a:t>
            </a:r>
          </a:p>
          <a:p>
            <a:pPr eaLnBrk="1" hangingPunct="1">
              <a:spcBef>
                <a:spcPct val="0"/>
              </a:spcBef>
              <a:buFontTx/>
              <a:buNone/>
            </a:pPr>
            <a:r>
              <a:rPr lang="en-US" altLang="en-US" sz="2100" b="1" dirty="0" err="1">
                <a:latin typeface="Times New Roman" panose="02020603050405020304" pitchFamily="18" charset="0"/>
                <a:cs typeface="Times New Roman" panose="02020603050405020304" pitchFamily="18" charset="0"/>
              </a:rPr>
              <a:t>viết</a:t>
            </a:r>
            <a:r>
              <a:rPr lang="en-US" altLang="en-US" sz="2100" b="1" dirty="0">
                <a:latin typeface="Times New Roman" panose="02020603050405020304" pitchFamily="18" charset="0"/>
                <a:cs typeface="Times New Roman" panose="02020603050405020304" pitchFamily="18" charset="0"/>
              </a:rPr>
              <a:t> PTHH.</a:t>
            </a:r>
          </a:p>
        </p:txBody>
      </p:sp>
      <p:sp>
        <p:nvSpPr>
          <p:cNvPr id="45060" name="Oval 7"/>
          <p:cNvSpPr>
            <a:spLocks noChangeArrowheads="1"/>
          </p:cNvSpPr>
          <p:nvPr/>
        </p:nvSpPr>
        <p:spPr bwMode="auto">
          <a:xfrm rot="-2129094">
            <a:off x="6893684" y="592681"/>
            <a:ext cx="3811467" cy="2144713"/>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endParaRPr lang="en-US" altLang="en-US" sz="675">
              <a:latin typeface=".VnTime" panose="020B7200000000000000" pitchFamily="34" charset="0"/>
            </a:endParaRPr>
          </a:p>
        </p:txBody>
      </p:sp>
      <p:sp>
        <p:nvSpPr>
          <p:cNvPr id="23557" name="Oval 8"/>
          <p:cNvSpPr>
            <a:spLocks noChangeArrowheads="1"/>
          </p:cNvSpPr>
          <p:nvPr/>
        </p:nvSpPr>
        <p:spPr bwMode="auto">
          <a:xfrm rot="-3401742">
            <a:off x="7582768" y="2814706"/>
            <a:ext cx="2200275" cy="4010315"/>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500">
              <a:cs typeface="Arial" panose="020B0604020202020204" pitchFamily="34" charset="0"/>
            </a:endParaRPr>
          </a:p>
        </p:txBody>
      </p:sp>
      <p:sp>
        <p:nvSpPr>
          <p:cNvPr id="23558" name="Oval 9"/>
          <p:cNvSpPr>
            <a:spLocks noChangeArrowheads="1"/>
          </p:cNvSpPr>
          <p:nvPr/>
        </p:nvSpPr>
        <p:spPr bwMode="auto">
          <a:xfrm>
            <a:off x="5314768" y="2181225"/>
            <a:ext cx="2934895" cy="2258170"/>
          </a:xfrm>
          <a:prstGeom prst="ellipse">
            <a:avLst/>
          </a:prstGeom>
          <a:solidFill>
            <a:srgbClr val="CC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500">
              <a:cs typeface="Arial" panose="020B0604020202020204" pitchFamily="34" charset="0"/>
            </a:endParaRPr>
          </a:p>
        </p:txBody>
      </p:sp>
      <p:sp>
        <p:nvSpPr>
          <p:cNvPr id="78859" name="Text Box 11"/>
          <p:cNvSpPr txBox="1">
            <a:spLocks noChangeArrowheads="1"/>
          </p:cNvSpPr>
          <p:nvPr/>
        </p:nvSpPr>
        <p:spPr bwMode="auto">
          <a:xfrm>
            <a:off x="5924549" y="2362201"/>
            <a:ext cx="206766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Trò</a:t>
            </a:r>
            <a:r>
              <a:rPr lang="en-US" alt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chơi</a:t>
            </a:r>
            <a:endParaRPr lang="en-US" alt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3561" name="Text Box 13"/>
          <p:cNvSpPr txBox="1">
            <a:spLocks noChangeArrowheads="1"/>
          </p:cNvSpPr>
          <p:nvPr/>
        </p:nvSpPr>
        <p:spPr bwMode="auto">
          <a:xfrm>
            <a:off x="4610100" y="3771900"/>
            <a:ext cx="13144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500">
              <a:cs typeface="Arial" panose="020B0604020202020204" pitchFamily="34" charset="0"/>
            </a:endParaRPr>
          </a:p>
        </p:txBody>
      </p:sp>
      <p:sp>
        <p:nvSpPr>
          <p:cNvPr id="78862" name="Text Box 14"/>
          <p:cNvSpPr txBox="1">
            <a:spLocks noChangeArrowheads="1"/>
          </p:cNvSpPr>
          <p:nvPr/>
        </p:nvSpPr>
        <p:spPr bwMode="auto">
          <a:xfrm>
            <a:off x="7578894" y="3951289"/>
            <a:ext cx="157939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600" b="1" dirty="0" err="1">
                <a:latin typeface="Times New Roman" panose="02020603050405020304" pitchFamily="18" charset="0"/>
                <a:cs typeface="Times New Roman" panose="02020603050405020304" pitchFamily="18" charset="0"/>
              </a:rPr>
              <a:t>Vòng</a:t>
            </a:r>
            <a:r>
              <a:rPr lang="en-US" altLang="en-US" sz="3600" b="1" dirty="0">
                <a:latin typeface="Times New Roman" panose="02020603050405020304" pitchFamily="18" charset="0"/>
                <a:cs typeface="Times New Roman" panose="02020603050405020304" pitchFamily="18" charset="0"/>
              </a:rPr>
              <a:t> 2</a:t>
            </a:r>
          </a:p>
        </p:txBody>
      </p:sp>
      <p:sp>
        <p:nvSpPr>
          <p:cNvPr id="78863" name="Text Box 15"/>
          <p:cNvSpPr txBox="1">
            <a:spLocks noChangeArrowheads="1"/>
          </p:cNvSpPr>
          <p:nvPr/>
        </p:nvSpPr>
        <p:spPr bwMode="auto">
          <a:xfrm>
            <a:off x="7992217" y="533401"/>
            <a:ext cx="2036037" cy="2231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Trả</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nhanh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câu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hỏi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trắc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nghiệm</a:t>
            </a:r>
            <a:r>
              <a:rPr lang="en-US" altLang="en-US" sz="2800" b="1" dirty="0">
                <a:latin typeface="Times New Roman" panose="02020603050405020304" pitchFamily="18" charset="0"/>
                <a:cs typeface="Times New Roman" panose="02020603050405020304" pitchFamily="18" charset="0"/>
              </a:rPr>
              <a:t>.</a:t>
            </a:r>
          </a:p>
          <a:p>
            <a:pPr eaLnBrk="1" hangingPunct="1">
              <a:spcBef>
                <a:spcPct val="50000"/>
              </a:spcBef>
              <a:buFontTx/>
              <a:buNone/>
            </a:pPr>
            <a:endParaRPr lang="en-US" altLang="en-US" sz="1800" b="1" dirty="0">
              <a:latin typeface="Times New Roman" panose="02020603050405020304" pitchFamily="18" charset="0"/>
              <a:cs typeface="Times New Roman" panose="02020603050405020304" pitchFamily="18" charset="0"/>
            </a:endParaRPr>
          </a:p>
        </p:txBody>
      </p:sp>
      <p:pic>
        <p:nvPicPr>
          <p:cNvPr id="23564" name="Picture 16" descr="56CEE190D2834983BE9B1882D8651F7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01437" y="3194051"/>
            <a:ext cx="690563"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8" name="Picture 18" descr="Cau ho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61035" y="2138678"/>
            <a:ext cx="10858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Text Box 21"/>
          <p:cNvSpPr txBox="1">
            <a:spLocks noChangeArrowheads="1"/>
          </p:cNvSpPr>
          <p:nvPr/>
        </p:nvSpPr>
        <p:spPr bwMode="auto">
          <a:xfrm>
            <a:off x="78330" y="1"/>
            <a:ext cx="2549220" cy="3708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cs typeface="Times New Roman" panose="02020603050405020304" pitchFamily="18" charset="0"/>
              </a:rPr>
              <a:t>Hoạt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động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luyện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tập</a:t>
            </a:r>
            <a:r>
              <a:rPr lang="en-US" altLang="en-US" b="1" dirty="0">
                <a:latin typeface="Times New Roman" panose="02020603050405020304" pitchFamily="18" charset="0"/>
                <a:cs typeface="Times New Roman" panose="02020603050405020304" pitchFamily="18" charset="0"/>
              </a:rPr>
              <a:t>.</a:t>
            </a:r>
          </a:p>
          <a:p>
            <a:pPr>
              <a:spcBef>
                <a:spcPct val="50000"/>
              </a:spcBef>
              <a:defRPr/>
            </a:pPr>
            <a:r>
              <a:rPr lang="en-US" alt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Trò</a:t>
            </a:r>
            <a:r>
              <a:rPr lang="en-US"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chơi</a:t>
            </a:r>
            <a:r>
              <a:rPr lang="en-US"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spcBef>
                <a:spcPct val="50000"/>
              </a:spcBef>
              <a:buNone/>
              <a:defRPr/>
            </a:pPr>
            <a:r>
              <a:rPr lang="en-US" altLang="en-US" sz="3600" b="1" dirty="0">
                <a:latin typeface="Times New Roman" panose="02020603050405020304" pitchFamily="18" charset="0"/>
                <a:cs typeface="Times New Roman" panose="02020603050405020304" pitchFamily="18" charset="0"/>
              </a:rPr>
              <a:t>Ai </a:t>
            </a:r>
            <a:r>
              <a:rPr lang="en-US" altLang="en-US" sz="3600" b="1" dirty="0" err="1">
                <a:latin typeface="Times New Roman" panose="02020603050405020304" pitchFamily="18" charset="0"/>
                <a:cs typeface="Times New Roman" panose="02020603050405020304" pitchFamily="18" charset="0"/>
              </a:rPr>
              <a:t>nhanh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hơn</a:t>
            </a:r>
            <a:endParaRPr lang="en-US" altLang="en-US" b="1" dirty="0">
              <a:latin typeface="Times New Roman" panose="02020603050405020304" pitchFamily="18" charset="0"/>
              <a:cs typeface="Times New Roman" panose="02020603050405020304" pitchFamily="18" charset="0"/>
            </a:endParaRPr>
          </a:p>
          <a:p>
            <a:pPr eaLnBrk="1" hangingPunct="1">
              <a:spcBef>
                <a:spcPct val="50000"/>
              </a:spcBef>
              <a:buFontTx/>
              <a:buNone/>
            </a:pPr>
            <a:endParaRPr lang="en-US" altLang="en-US" sz="1800" u="sng" dirty="0">
              <a:solidFill>
                <a:srgbClr val="FF0000"/>
              </a:solidFill>
              <a:latin typeface="VNI-Times" pitchFamily="2" charset="0"/>
              <a:cs typeface="Arial" panose="020B0604020202020204" pitchFamily="34" charset="0"/>
            </a:endParaRPr>
          </a:p>
        </p:txBody>
      </p:sp>
      <p:pic>
        <p:nvPicPr>
          <p:cNvPr id="23567" name="Picture 4" descr="j02330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031" y="3783014"/>
            <a:ext cx="2589371" cy="30749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6" descr="1 (182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647693" y="4190200"/>
            <a:ext cx="140335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54303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8859"/>
                                        </p:tgtEl>
                                        <p:attrNameLst>
                                          <p:attrName>style.visibility</p:attrName>
                                        </p:attrNameLst>
                                      </p:cBhvr>
                                      <p:to>
                                        <p:strVal val="visible"/>
                                      </p:to>
                                    </p:set>
                                    <p:animEffect transition="in" filter="box(in)">
                                      <p:cBhvr>
                                        <p:cTn id="7" dur="500"/>
                                        <p:tgtEl>
                                          <p:spTgt spid="78859"/>
                                        </p:tgtEl>
                                      </p:cBhvr>
                                    </p:animEffect>
                                  </p:childTnLst>
                                </p:cTn>
                              </p:par>
                              <p:par>
                                <p:cTn id="8" presetID="23" presetClass="entr" presetSubtype="16" fill="hold" nodeType="withEffect">
                                  <p:stCondLst>
                                    <p:cond delay="0"/>
                                  </p:stCondLst>
                                  <p:childTnLst>
                                    <p:set>
                                      <p:cBhvr>
                                        <p:cTn id="9" dur="1" fill="hold">
                                          <p:stCondLst>
                                            <p:cond delay="0"/>
                                          </p:stCondLst>
                                        </p:cTn>
                                        <p:tgtEl>
                                          <p:spTgt spid="78868"/>
                                        </p:tgtEl>
                                        <p:attrNameLst>
                                          <p:attrName>style.visibility</p:attrName>
                                        </p:attrNameLst>
                                      </p:cBhvr>
                                      <p:to>
                                        <p:strVal val="visible"/>
                                      </p:to>
                                    </p:set>
                                    <p:anim calcmode="lin" valueType="num">
                                      <p:cBhvr>
                                        <p:cTn id="10" dur="500" fill="hold"/>
                                        <p:tgtEl>
                                          <p:spTgt spid="78868"/>
                                        </p:tgtEl>
                                        <p:attrNameLst>
                                          <p:attrName>ppt_w</p:attrName>
                                        </p:attrNameLst>
                                      </p:cBhvr>
                                      <p:tavLst>
                                        <p:tav tm="0">
                                          <p:val>
                                            <p:fltVal val="0"/>
                                          </p:val>
                                        </p:tav>
                                        <p:tav tm="100000">
                                          <p:val>
                                            <p:strVal val="#ppt_w"/>
                                          </p:val>
                                        </p:tav>
                                      </p:tavLst>
                                    </p:anim>
                                    <p:anim calcmode="lin" valueType="num">
                                      <p:cBhvr>
                                        <p:cTn id="11" dur="500" fill="hold"/>
                                        <p:tgtEl>
                                          <p:spTgt spid="78868"/>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8863"/>
                                        </p:tgtEl>
                                        <p:attrNameLst>
                                          <p:attrName>style.visibility</p:attrName>
                                        </p:attrNameLst>
                                      </p:cBhvr>
                                      <p:to>
                                        <p:strVal val="visible"/>
                                      </p:to>
                                    </p:set>
                                    <p:animEffect transition="in" filter="blinds(horizontal)">
                                      <p:cBhvr>
                                        <p:cTn id="16" dur="500"/>
                                        <p:tgtEl>
                                          <p:spTgt spid="7886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78862"/>
                                        </p:tgtEl>
                                        <p:attrNameLst>
                                          <p:attrName>style.visibility</p:attrName>
                                        </p:attrNameLst>
                                      </p:cBhvr>
                                      <p:to>
                                        <p:strVal val="visible"/>
                                      </p:to>
                                    </p:set>
                                    <p:animEffect transition="in" filter="box(in)">
                                      <p:cBhvr>
                                        <p:cTn id="21" dur="500"/>
                                        <p:tgtEl>
                                          <p:spTgt spid="7886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43011">
                                            <p:txEl>
                                              <p:pRg st="0" end="0"/>
                                            </p:txEl>
                                          </p:spTgt>
                                        </p:tgtEl>
                                        <p:attrNameLst>
                                          <p:attrName>style.visibility</p:attrName>
                                        </p:attrNameLst>
                                      </p:cBhvr>
                                      <p:to>
                                        <p:strVal val="visible"/>
                                      </p:to>
                                    </p:set>
                                    <p:anim calcmode="lin" valueType="num">
                                      <p:cBhvr additive="base">
                                        <p:cTn id="26" dur="500" fill="hold"/>
                                        <p:tgtEl>
                                          <p:spTgt spid="43011">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3011">
                                            <p:txEl>
                                              <p:pRg st="0" end="0"/>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43011">
                                            <p:txEl>
                                              <p:pRg st="1" end="1"/>
                                            </p:txEl>
                                          </p:spTgt>
                                        </p:tgtEl>
                                        <p:attrNameLst>
                                          <p:attrName>style.visibility</p:attrName>
                                        </p:attrNameLst>
                                      </p:cBhvr>
                                      <p:to>
                                        <p:strVal val="visible"/>
                                      </p:to>
                                    </p:set>
                                    <p:anim calcmode="lin" valueType="num">
                                      <p:cBhvr additive="base">
                                        <p:cTn id="30" dur="500" fill="hold"/>
                                        <p:tgtEl>
                                          <p:spTgt spid="43011">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3011">
                                            <p:txEl>
                                              <p:pRg st="1" end="1"/>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3011">
                                            <p:txEl>
                                              <p:pRg st="2" end="2"/>
                                            </p:txEl>
                                          </p:spTgt>
                                        </p:tgtEl>
                                        <p:attrNameLst>
                                          <p:attrName>style.visibility</p:attrName>
                                        </p:attrNameLst>
                                      </p:cBhvr>
                                      <p:to>
                                        <p:strVal val="visible"/>
                                      </p:to>
                                    </p:set>
                                    <p:anim calcmode="lin" valueType="num">
                                      <p:cBhvr additive="base">
                                        <p:cTn id="34" dur="500" fill="hold"/>
                                        <p:tgtEl>
                                          <p:spTgt spid="43011">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30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9" grpId="0"/>
      <p:bldP spid="78862" grpId="0"/>
      <p:bldP spid="7886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Line 2"/>
          <p:cNvSpPr>
            <a:spLocks noChangeShapeType="1"/>
          </p:cNvSpPr>
          <p:nvPr/>
        </p:nvSpPr>
        <p:spPr bwMode="auto">
          <a:xfrm>
            <a:off x="1524000" y="1066800"/>
            <a:ext cx="29718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4579" name="Group 3"/>
          <p:cNvGrpSpPr>
            <a:grpSpLocks/>
          </p:cNvGrpSpPr>
          <p:nvPr/>
        </p:nvGrpSpPr>
        <p:grpSpPr bwMode="auto">
          <a:xfrm>
            <a:off x="551543" y="598867"/>
            <a:ext cx="11528840" cy="1179513"/>
            <a:chOff x="1631" y="1273"/>
            <a:chExt cx="4129" cy="1257"/>
          </a:xfrm>
        </p:grpSpPr>
        <p:sp>
          <p:nvSpPr>
            <p:cNvPr id="24595" name="AutoShape 4"/>
            <p:cNvSpPr>
              <a:spLocks noChangeArrowheads="1"/>
            </p:cNvSpPr>
            <p:nvPr/>
          </p:nvSpPr>
          <p:spPr bwMode="auto">
            <a:xfrm>
              <a:off x="1631" y="1392"/>
              <a:ext cx="4026" cy="1138"/>
            </a:xfrm>
            <a:prstGeom prst="flowChartAlternateProcess">
              <a:avLst/>
            </a:prstGeom>
            <a:gradFill rotWithShape="1">
              <a:gsLst>
                <a:gs pos="0">
                  <a:schemeClr val="hlink">
                    <a:alpha val="50998"/>
                  </a:schemeClr>
                </a:gs>
                <a:gs pos="100000">
                  <a:schemeClr val="bg1"/>
                </a:gs>
              </a:gsLst>
              <a:lin ang="5400000" scaled="1"/>
            </a:gradFill>
            <a:ln w="9525">
              <a:solidFill>
                <a:schemeClr val="accent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Char char="-"/>
              </a:pPr>
              <a:endParaRPr lang="en-US" altLang="en-US" sz="2400">
                <a:solidFill>
                  <a:schemeClr val="accent2"/>
                </a:solidFill>
                <a:latin typeface="Times New Roman" panose="02020603050405020304" pitchFamily="18" charset="0"/>
              </a:endParaRPr>
            </a:p>
          </p:txBody>
        </p:sp>
        <p:sp>
          <p:nvSpPr>
            <p:cNvPr id="37908" name="Text Box 5"/>
            <p:cNvSpPr txBox="1">
              <a:spLocks noChangeArrowheads="1"/>
            </p:cNvSpPr>
            <p:nvPr/>
          </p:nvSpPr>
          <p:spPr bwMode="auto">
            <a:xfrm>
              <a:off x="1679" y="1273"/>
              <a:ext cx="4081" cy="623"/>
            </a:xfrm>
            <a:prstGeom prst="rect">
              <a:avLst/>
            </a:prstGeom>
            <a:gradFill rotWithShape="1">
              <a:gsLst>
                <a:gs pos="0">
                  <a:srgbClr val="00FF00">
                    <a:alpha val="60001"/>
                  </a:srgbClr>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en-US" b="1" u="sng" dirty="0" err="1">
                  <a:solidFill>
                    <a:srgbClr val="FF0066"/>
                  </a:solidFill>
                  <a:latin typeface="Times New Roman" panose="02020603050405020304" pitchFamily="18" charset="0"/>
                </a:rPr>
                <a:t>Câu</a:t>
              </a:r>
              <a:r>
                <a:rPr lang="en-US" altLang="en-US" b="1" u="sng" dirty="0">
                  <a:solidFill>
                    <a:srgbClr val="FF0066"/>
                  </a:solidFill>
                  <a:latin typeface="Times New Roman" panose="02020603050405020304" pitchFamily="18" charset="0"/>
                </a:rPr>
                <a:t> 1: </a:t>
              </a:r>
              <a:r>
                <a:rPr lang="en-US" altLang="en-US" b="1" dirty="0" err="1">
                  <a:latin typeface="Times New Roman" panose="02020603050405020304" pitchFamily="18" charset="0"/>
                </a:rPr>
                <a:t>Chất</a:t>
              </a:r>
              <a:r>
                <a:rPr lang="en-US" altLang="en-US" b="1" dirty="0">
                  <a:latin typeface="Times New Roman" panose="02020603050405020304" pitchFamily="18" charset="0"/>
                </a:rPr>
                <a:t> </a:t>
              </a:r>
              <a:r>
                <a:rPr lang="en-US" altLang="en-US" b="1" dirty="0" err="1">
                  <a:latin typeface="Times New Roman" panose="02020603050405020304" pitchFamily="18" charset="0"/>
                </a:rPr>
                <a:t>được</a:t>
              </a:r>
              <a:r>
                <a:rPr lang="en-US" altLang="en-US" b="1" dirty="0">
                  <a:latin typeface="Times New Roman" panose="02020603050405020304" pitchFamily="18" charset="0"/>
                </a:rPr>
                <a:t> </a:t>
              </a:r>
              <a:r>
                <a:rPr lang="en-US" altLang="en-US" b="1" dirty="0" err="1">
                  <a:latin typeface="Times New Roman" panose="02020603050405020304" pitchFamily="18" charset="0"/>
                </a:rPr>
                <a:t>sử</a:t>
              </a:r>
              <a:r>
                <a:rPr lang="en-US" altLang="en-US" b="1" dirty="0">
                  <a:latin typeface="Times New Roman" panose="02020603050405020304" pitchFamily="18" charset="0"/>
                </a:rPr>
                <a:t> </a:t>
              </a:r>
              <a:r>
                <a:rPr lang="en-US" altLang="en-US" b="1" dirty="0" err="1">
                  <a:latin typeface="Times New Roman" panose="02020603050405020304" pitchFamily="18" charset="0"/>
                </a:rPr>
                <a:t>dụng</a:t>
              </a:r>
              <a:r>
                <a:rPr lang="en-US" altLang="en-US" b="1" dirty="0">
                  <a:latin typeface="Times New Roman" panose="02020603050405020304" pitchFamily="18" charset="0"/>
                </a:rPr>
                <a:t> </a:t>
              </a:r>
              <a:r>
                <a:rPr lang="en-US" altLang="en-US" b="1" dirty="0" err="1">
                  <a:latin typeface="Times New Roman" panose="02020603050405020304" pitchFamily="18" charset="0"/>
                </a:rPr>
                <a:t>làm</a:t>
              </a:r>
              <a:r>
                <a:rPr lang="en-US" altLang="en-US" b="1" dirty="0">
                  <a:latin typeface="Times New Roman" panose="02020603050405020304" pitchFamily="18" charset="0"/>
                </a:rPr>
                <a:t> </a:t>
              </a:r>
              <a:r>
                <a:rPr lang="en-US" altLang="en-US" b="1" dirty="0" err="1">
                  <a:latin typeface="Times New Roman" panose="02020603050405020304" pitchFamily="18" charset="0"/>
                </a:rPr>
                <a:t>điện</a:t>
              </a:r>
              <a:r>
                <a:rPr lang="en-US" altLang="en-US" b="1" dirty="0">
                  <a:latin typeface="Times New Roman" panose="02020603050405020304" pitchFamily="18" charset="0"/>
                </a:rPr>
                <a:t> </a:t>
              </a:r>
              <a:r>
                <a:rPr lang="en-US" altLang="en-US" b="1" dirty="0" err="1">
                  <a:latin typeface="Times New Roman" panose="02020603050405020304" pitchFamily="18" charset="0"/>
                </a:rPr>
                <a:t>cực</a:t>
              </a:r>
              <a:r>
                <a:rPr lang="en-US" altLang="en-US" b="1" dirty="0">
                  <a:latin typeface="Times New Roman" panose="02020603050405020304" pitchFamily="18" charset="0"/>
                </a:rPr>
                <a:t> </a:t>
              </a:r>
              <a:r>
                <a:rPr lang="en-US" altLang="en-US" b="1" dirty="0" err="1">
                  <a:latin typeface="Times New Roman" panose="02020603050405020304" pitchFamily="18" charset="0"/>
                </a:rPr>
                <a:t>trong</a:t>
              </a:r>
              <a:r>
                <a:rPr lang="en-US" altLang="en-US" b="1" dirty="0">
                  <a:latin typeface="Times New Roman" panose="02020603050405020304" pitchFamily="18" charset="0"/>
                </a:rPr>
                <a:t> pin </a:t>
              </a:r>
              <a:r>
                <a:rPr lang="en-US" altLang="en-US" b="1" dirty="0" err="1">
                  <a:latin typeface="Times New Roman" panose="02020603050405020304" pitchFamily="18" charset="0"/>
                </a:rPr>
                <a:t>là</a:t>
              </a:r>
              <a:r>
                <a:rPr lang="en-US" altLang="en-US" b="1" dirty="0">
                  <a:latin typeface="Times New Roman" panose="02020603050405020304" pitchFamily="18" charset="0"/>
                </a:rPr>
                <a:t>:</a:t>
              </a:r>
              <a:endParaRPr lang="en-US" altLang="en-US" dirty="0">
                <a:latin typeface=".VnTime" panose="020B7200000000000000" pitchFamily="34" charset="0"/>
              </a:endParaRPr>
            </a:p>
          </p:txBody>
        </p:sp>
      </p:grpSp>
      <p:sp>
        <p:nvSpPr>
          <p:cNvPr id="24580" name="Line 6"/>
          <p:cNvSpPr>
            <a:spLocks noChangeShapeType="1"/>
          </p:cNvSpPr>
          <p:nvPr/>
        </p:nvSpPr>
        <p:spPr bwMode="auto">
          <a:xfrm>
            <a:off x="2514600" y="1981200"/>
            <a:ext cx="0" cy="48768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0167" name="AutoShape 7"/>
          <p:cNvSpPr>
            <a:spLocks noChangeArrowheads="1"/>
          </p:cNvSpPr>
          <p:nvPr/>
        </p:nvSpPr>
        <p:spPr bwMode="auto">
          <a:xfrm>
            <a:off x="2514600" y="2057400"/>
            <a:ext cx="1143000" cy="914400"/>
          </a:xfrm>
          <a:prstGeom prst="sun">
            <a:avLst>
              <a:gd name="adj" fmla="val 25000"/>
            </a:avLst>
          </a:prstGeom>
          <a:gradFill rotWithShape="1">
            <a:gsLst>
              <a:gs pos="0">
                <a:schemeClr val="accent2"/>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rPr>
              <a:t>A</a:t>
            </a:r>
          </a:p>
        </p:txBody>
      </p:sp>
      <p:sp>
        <p:nvSpPr>
          <p:cNvPr id="220168" name="AutoShape 8"/>
          <p:cNvSpPr>
            <a:spLocks noChangeArrowheads="1"/>
          </p:cNvSpPr>
          <p:nvPr/>
        </p:nvSpPr>
        <p:spPr bwMode="auto">
          <a:xfrm>
            <a:off x="2514600" y="3124200"/>
            <a:ext cx="1143000" cy="914400"/>
          </a:xfrm>
          <a:prstGeom prst="sun">
            <a:avLst>
              <a:gd name="adj" fmla="val 25000"/>
            </a:avLst>
          </a:prstGeom>
          <a:gradFill rotWithShape="1">
            <a:gsLst>
              <a:gs pos="0">
                <a:schemeClr val="accent2"/>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rPr>
              <a:t>B</a:t>
            </a:r>
          </a:p>
        </p:txBody>
      </p:sp>
      <p:sp>
        <p:nvSpPr>
          <p:cNvPr id="220169" name="AutoShape 9"/>
          <p:cNvSpPr>
            <a:spLocks noChangeArrowheads="1"/>
          </p:cNvSpPr>
          <p:nvPr/>
        </p:nvSpPr>
        <p:spPr bwMode="auto">
          <a:xfrm>
            <a:off x="2514600" y="5370514"/>
            <a:ext cx="1143000" cy="1146175"/>
          </a:xfrm>
          <a:prstGeom prst="sun">
            <a:avLst>
              <a:gd name="adj" fmla="val 25000"/>
            </a:avLst>
          </a:prstGeom>
          <a:gradFill rotWithShape="1">
            <a:gsLst>
              <a:gs pos="0">
                <a:schemeClr val="accent2"/>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rPr>
              <a:t>D</a:t>
            </a:r>
          </a:p>
        </p:txBody>
      </p:sp>
      <p:sp>
        <p:nvSpPr>
          <p:cNvPr id="220170" name="AutoShape 10"/>
          <p:cNvSpPr>
            <a:spLocks noChangeArrowheads="1"/>
          </p:cNvSpPr>
          <p:nvPr/>
        </p:nvSpPr>
        <p:spPr bwMode="auto">
          <a:xfrm>
            <a:off x="2514600" y="4191000"/>
            <a:ext cx="1143000" cy="1085850"/>
          </a:xfrm>
          <a:prstGeom prst="sun">
            <a:avLst>
              <a:gd name="adj" fmla="val 25000"/>
            </a:avLst>
          </a:prstGeom>
          <a:gradFill rotWithShape="1">
            <a:gsLst>
              <a:gs pos="0">
                <a:schemeClr val="accent2"/>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rPr>
              <a:t>C</a:t>
            </a:r>
          </a:p>
        </p:txBody>
      </p:sp>
      <p:sp>
        <p:nvSpPr>
          <p:cNvPr id="24585" name="AutoShape 11"/>
          <p:cNvSpPr>
            <a:spLocks noChangeArrowheads="1"/>
          </p:cNvSpPr>
          <p:nvPr/>
        </p:nvSpPr>
        <p:spPr bwMode="auto">
          <a:xfrm>
            <a:off x="3906838" y="1938338"/>
            <a:ext cx="4921250" cy="963612"/>
          </a:xfrm>
          <a:prstGeom prst="flowChartTerminator">
            <a:avLst/>
          </a:prstGeom>
          <a:gradFill rotWithShape="1">
            <a:gsLst>
              <a:gs pos="0">
                <a:srgbClr val="FFFF00"/>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dirty="0">
                <a:latin typeface="Times New Roman" panose="02020603050405020304" pitchFamily="18" charset="0"/>
                <a:cs typeface="Calibri" panose="020F0502020204030204" pitchFamily="34" charset="0"/>
              </a:rPr>
              <a:t>Sulfur (</a:t>
            </a:r>
            <a:r>
              <a:rPr lang="en-US" altLang="en-US" sz="3600" dirty="0" err="1">
                <a:latin typeface="Times New Roman" panose="02020603050405020304" pitchFamily="18" charset="0"/>
                <a:cs typeface="Calibri" panose="020F0502020204030204" pitchFamily="34" charset="0"/>
              </a:rPr>
              <a:t>lưu</a:t>
            </a:r>
            <a:r>
              <a:rPr lang="en-US" altLang="en-US" sz="3600" dirty="0">
                <a:latin typeface="Times New Roman" panose="02020603050405020304" pitchFamily="18" charset="0"/>
                <a:cs typeface="Calibri" panose="020F0502020204030204" pitchFamily="34" charset="0"/>
              </a:rPr>
              <a:t> </a:t>
            </a:r>
            <a:r>
              <a:rPr lang="en-US" altLang="en-US" sz="3600" dirty="0" err="1">
                <a:latin typeface="Times New Roman" panose="02020603050405020304" pitchFamily="18" charset="0"/>
                <a:cs typeface="Calibri" panose="020F0502020204030204" pitchFamily="34" charset="0"/>
              </a:rPr>
              <a:t>huỳnh</a:t>
            </a:r>
            <a:r>
              <a:rPr lang="en-US" altLang="en-US" sz="3600" dirty="0">
                <a:latin typeface="Times New Roman" panose="02020603050405020304" pitchFamily="18" charset="0"/>
                <a:cs typeface="Calibri" panose="020F0502020204030204" pitchFamily="34" charset="0"/>
              </a:rPr>
              <a:t>).</a:t>
            </a:r>
          </a:p>
        </p:txBody>
      </p:sp>
      <p:sp>
        <p:nvSpPr>
          <p:cNvPr id="24586" name="AutoShape 12"/>
          <p:cNvSpPr>
            <a:spLocks noChangeArrowheads="1"/>
          </p:cNvSpPr>
          <p:nvPr/>
        </p:nvSpPr>
        <p:spPr bwMode="auto">
          <a:xfrm>
            <a:off x="3886200" y="3149600"/>
            <a:ext cx="4941888" cy="939800"/>
          </a:xfrm>
          <a:prstGeom prst="flowChartTerminator">
            <a:avLst/>
          </a:prstGeom>
          <a:gradFill rotWithShape="1">
            <a:gsLst>
              <a:gs pos="0">
                <a:srgbClr val="FFFF00"/>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a:latin typeface="Times New Roman" panose="02020603050405020304" pitchFamily="18" charset="0"/>
                <a:cs typeface="Calibri" panose="020F0502020204030204" pitchFamily="34" charset="0"/>
              </a:rPr>
              <a:t>phosphorus.</a:t>
            </a:r>
            <a:endParaRPr lang="en-US" altLang="en-US" sz="3600">
              <a:latin typeface="Times New Roman" panose="02020603050405020304" pitchFamily="18" charset="0"/>
            </a:endParaRPr>
          </a:p>
        </p:txBody>
      </p:sp>
      <p:sp>
        <p:nvSpPr>
          <p:cNvPr id="24587" name="AutoShape 13"/>
          <p:cNvSpPr>
            <a:spLocks noChangeArrowheads="1"/>
          </p:cNvSpPr>
          <p:nvPr/>
        </p:nvSpPr>
        <p:spPr bwMode="auto">
          <a:xfrm>
            <a:off x="3906838" y="4456114"/>
            <a:ext cx="4921250" cy="841375"/>
          </a:xfrm>
          <a:prstGeom prst="flowChartTerminator">
            <a:avLst/>
          </a:prstGeom>
          <a:gradFill rotWithShape="1">
            <a:gsLst>
              <a:gs pos="0">
                <a:srgbClr val="FFFF00"/>
              </a:gs>
              <a:gs pos="100000">
                <a:schemeClr val="bg1"/>
              </a:gs>
            </a:gsLst>
            <a:lin ang="5400000" scaled="1"/>
          </a:gradFill>
          <a:ln w="9525">
            <a:solidFill>
              <a:schemeClr val="tx1"/>
            </a:solidFill>
            <a:miter lim="800000"/>
            <a:headEnd/>
            <a:tailEnd/>
          </a:ln>
        </p:spPr>
        <p:txBody>
          <a:bodyPr wrap="none" anchor="ctr"/>
          <a:lstStyle>
            <a:lvl1pPr marL="134938" defTabSz="200025">
              <a:spcBef>
                <a:spcPct val="20000"/>
              </a:spcBef>
              <a:buChar char="•"/>
              <a:defRPr sz="3200">
                <a:solidFill>
                  <a:schemeClr val="tx1"/>
                </a:solidFill>
                <a:latin typeface="Arial" panose="020B0604020202020204" pitchFamily="34" charset="0"/>
              </a:defRPr>
            </a:lvl1pPr>
            <a:lvl2pPr marL="742950" indent="-285750" defTabSz="200025">
              <a:spcBef>
                <a:spcPct val="20000"/>
              </a:spcBef>
              <a:buChar char="–"/>
              <a:defRPr sz="2800">
                <a:solidFill>
                  <a:schemeClr val="tx1"/>
                </a:solidFill>
                <a:latin typeface="Arial" panose="020B0604020202020204" pitchFamily="34" charset="0"/>
              </a:defRPr>
            </a:lvl2pPr>
            <a:lvl3pPr marL="1143000" indent="-228600" defTabSz="200025">
              <a:spcBef>
                <a:spcPct val="20000"/>
              </a:spcBef>
              <a:buChar char="•"/>
              <a:defRPr sz="2400">
                <a:solidFill>
                  <a:schemeClr val="tx1"/>
                </a:solidFill>
                <a:latin typeface="Arial" panose="020B0604020202020204" pitchFamily="34" charset="0"/>
              </a:defRPr>
            </a:lvl3pPr>
            <a:lvl4pPr marL="1600200" indent="-228600" defTabSz="200025">
              <a:spcBef>
                <a:spcPct val="20000"/>
              </a:spcBef>
              <a:buChar char="–"/>
              <a:defRPr sz="2000">
                <a:solidFill>
                  <a:schemeClr val="tx1"/>
                </a:solidFill>
                <a:latin typeface="Arial" panose="020B0604020202020204" pitchFamily="34" charset="0"/>
              </a:defRPr>
            </a:lvl4pPr>
            <a:lvl5pPr marL="2057400" indent="-228600" defTabSz="200025">
              <a:spcBef>
                <a:spcPct val="20000"/>
              </a:spcBef>
              <a:buChar char="»"/>
              <a:defRPr sz="2000">
                <a:solidFill>
                  <a:schemeClr val="tx1"/>
                </a:solidFill>
                <a:latin typeface="Arial" panose="020B0604020202020204" pitchFamily="34" charset="0"/>
              </a:defRPr>
            </a:lvl5pPr>
            <a:lvl6pPr marL="2514600" indent="-228600" defTabSz="2000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2000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2000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200025"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30000"/>
              </a:lnSpc>
              <a:buFontTx/>
              <a:buNone/>
            </a:pPr>
            <a:r>
              <a:rPr lang="en-US" altLang="en-US" sz="3600">
                <a:latin typeface="Times New Roman" panose="02020603050405020304" pitchFamily="18" charset="0"/>
                <a:cs typeface="Calibri" panose="020F0502020204030204" pitchFamily="34" charset="0"/>
              </a:rPr>
              <a:t>carbon.</a:t>
            </a:r>
          </a:p>
        </p:txBody>
      </p:sp>
      <p:sp>
        <p:nvSpPr>
          <p:cNvPr id="24588" name="AutoShape 14"/>
          <p:cNvSpPr>
            <a:spLocks noChangeArrowheads="1"/>
          </p:cNvSpPr>
          <p:nvPr/>
        </p:nvSpPr>
        <p:spPr bwMode="auto">
          <a:xfrm>
            <a:off x="3895726" y="5502276"/>
            <a:ext cx="4714875" cy="1039813"/>
          </a:xfrm>
          <a:prstGeom prst="flowChartTerminator">
            <a:avLst/>
          </a:prstGeom>
          <a:gradFill rotWithShape="1">
            <a:gsLst>
              <a:gs pos="0">
                <a:srgbClr val="FFFF00"/>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en-US" sz="3600">
                <a:latin typeface="Times New Roman" panose="02020603050405020304" pitchFamily="18" charset="0"/>
              </a:rPr>
              <a:t>chlorine.</a:t>
            </a:r>
          </a:p>
        </p:txBody>
      </p:sp>
      <p:sp>
        <p:nvSpPr>
          <p:cNvPr id="220175" name="AutoShape 15"/>
          <p:cNvSpPr>
            <a:spLocks noChangeArrowheads="1"/>
          </p:cNvSpPr>
          <p:nvPr/>
        </p:nvSpPr>
        <p:spPr bwMode="auto">
          <a:xfrm>
            <a:off x="9067800" y="4360863"/>
            <a:ext cx="1271588" cy="1143000"/>
          </a:xfrm>
          <a:prstGeom prst="star16">
            <a:avLst>
              <a:gd name="adj" fmla="val 37500"/>
            </a:avLst>
          </a:prstGeom>
          <a:gradFill rotWithShape="1">
            <a:gsLst>
              <a:gs pos="0">
                <a:srgbClr val="FF0066"/>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accent2"/>
                </a:solidFill>
                <a:latin typeface="Times New Roman" panose="02020603050405020304" pitchFamily="18" charset="0"/>
              </a:rPr>
              <a:t>ĐÚNG</a:t>
            </a:r>
          </a:p>
        </p:txBody>
      </p:sp>
      <p:sp>
        <p:nvSpPr>
          <p:cNvPr id="220176" name="AutoShape 16"/>
          <p:cNvSpPr>
            <a:spLocks noChangeArrowheads="1"/>
          </p:cNvSpPr>
          <p:nvPr/>
        </p:nvSpPr>
        <p:spPr bwMode="auto">
          <a:xfrm>
            <a:off x="8947150" y="2006600"/>
            <a:ext cx="1392238" cy="1143000"/>
          </a:xfrm>
          <a:prstGeom prst="irregularSeal2">
            <a:avLst/>
          </a:prstGeom>
          <a:gradFill rotWithShape="1">
            <a:gsLst>
              <a:gs pos="0">
                <a:srgbClr val="FFFF00"/>
              </a:gs>
              <a:gs pos="100000">
                <a:schemeClr val="bg1"/>
              </a:gs>
            </a:gsLst>
            <a:lin ang="5400000" scaled="1"/>
          </a:gradFill>
          <a:ln w="9525">
            <a:solidFill>
              <a:schemeClr val="accent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latin typeface="Times New Roman" panose="02020603050405020304" pitchFamily="18" charset="0"/>
              </a:rPr>
              <a:t>SAI</a:t>
            </a:r>
          </a:p>
        </p:txBody>
      </p:sp>
      <p:sp>
        <p:nvSpPr>
          <p:cNvPr id="220177" name="AutoShape 17"/>
          <p:cNvSpPr>
            <a:spLocks noChangeArrowheads="1"/>
          </p:cNvSpPr>
          <p:nvPr/>
        </p:nvSpPr>
        <p:spPr bwMode="auto">
          <a:xfrm>
            <a:off x="8986838" y="3124200"/>
            <a:ext cx="1376362" cy="1143000"/>
          </a:xfrm>
          <a:prstGeom prst="irregularSeal2">
            <a:avLst/>
          </a:prstGeom>
          <a:gradFill rotWithShape="1">
            <a:gsLst>
              <a:gs pos="0">
                <a:srgbClr val="FFFF00"/>
              </a:gs>
              <a:gs pos="100000">
                <a:schemeClr val="bg1"/>
              </a:gs>
            </a:gsLst>
            <a:lin ang="5400000" scaled="1"/>
          </a:gradFill>
          <a:ln w="9525">
            <a:solidFill>
              <a:schemeClr val="accent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latin typeface="Times New Roman" panose="02020603050405020304" pitchFamily="18" charset="0"/>
              </a:rPr>
              <a:t>SAI</a:t>
            </a:r>
          </a:p>
        </p:txBody>
      </p:sp>
      <p:sp>
        <p:nvSpPr>
          <p:cNvPr id="220178" name="AutoShape 18"/>
          <p:cNvSpPr>
            <a:spLocks noChangeArrowheads="1"/>
          </p:cNvSpPr>
          <p:nvPr/>
        </p:nvSpPr>
        <p:spPr bwMode="auto">
          <a:xfrm>
            <a:off x="9067800" y="5421314"/>
            <a:ext cx="1271588" cy="1120775"/>
          </a:xfrm>
          <a:prstGeom prst="irregularSeal2">
            <a:avLst/>
          </a:prstGeom>
          <a:gradFill rotWithShape="1">
            <a:gsLst>
              <a:gs pos="0">
                <a:srgbClr val="FFFF00"/>
              </a:gs>
              <a:gs pos="100000">
                <a:schemeClr val="bg1"/>
              </a:gs>
            </a:gsLst>
            <a:lin ang="5400000" scaled="1"/>
          </a:gradFill>
          <a:ln w="9525">
            <a:solidFill>
              <a:schemeClr val="accent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latin typeface="Times New Roman" panose="02020603050405020304" pitchFamily="18" charset="0"/>
              </a:rPr>
              <a:t>SAI</a:t>
            </a:r>
          </a:p>
        </p:txBody>
      </p:sp>
      <p:sp>
        <p:nvSpPr>
          <p:cNvPr id="51217" name="WordArt 19"/>
          <p:cNvSpPr>
            <a:spLocks noChangeArrowheads="1" noChangeShapeType="1" noTextEdit="1"/>
          </p:cNvSpPr>
          <p:nvPr/>
        </p:nvSpPr>
        <p:spPr bwMode="auto">
          <a:xfrm>
            <a:off x="4495800" y="53976"/>
            <a:ext cx="4572000" cy="403225"/>
          </a:xfrm>
          <a:prstGeom prst="rect">
            <a:avLst/>
          </a:prstGeom>
        </p:spPr>
        <p:txBody>
          <a:bodyPr wrap="none" fromWordArt="1">
            <a:prstTxWarp prst="textSlantUp">
              <a:avLst>
                <a:gd name="adj" fmla="val 491"/>
              </a:avLst>
            </a:prstTxWarp>
          </a:bodyPr>
          <a:lstStyle/>
          <a:p>
            <a:pPr algn="ctr">
              <a:defRPr/>
            </a:pPr>
            <a:r>
              <a:rPr lang="en-US" sz="3600" u="sng" kern="10" dirty="0" err="1">
                <a:ln w="9525">
                  <a:solidFill>
                    <a:srgbClr val="CC99FF"/>
                  </a:solidFill>
                  <a:round/>
                  <a:headEnd/>
                  <a:tailEnd/>
                </a:ln>
                <a:solidFill>
                  <a:srgbClr val="FF0000"/>
                </a:solidFill>
                <a:latin typeface="Times New Roman" panose="02020603050405020304" pitchFamily="18" charset="0"/>
                <a:cs typeface="Times New Roman" panose="02020603050405020304" pitchFamily="18" charset="0"/>
              </a:rPr>
              <a:t>Bài</a:t>
            </a:r>
            <a:r>
              <a:rPr lang="en-US" sz="3600" u="sng" kern="10" dirty="0">
                <a:ln w="9525">
                  <a:solidFill>
                    <a:srgbClr val="CC99FF"/>
                  </a:solidFill>
                  <a:round/>
                  <a:headEnd/>
                  <a:tailEnd/>
                </a:ln>
                <a:solidFill>
                  <a:srgbClr val="FF0000"/>
                </a:solidFill>
                <a:latin typeface="Times New Roman" panose="02020603050405020304" pitchFamily="18" charset="0"/>
                <a:cs typeface="Times New Roman" panose="02020603050405020304" pitchFamily="18" charset="0"/>
              </a:rPr>
              <a:t> </a:t>
            </a:r>
            <a:r>
              <a:rPr lang="en-US" sz="3600" u="sng" kern="10" dirty="0" err="1">
                <a:ln w="9525">
                  <a:solidFill>
                    <a:srgbClr val="CC99FF"/>
                  </a:solidFill>
                  <a:round/>
                  <a:headEnd/>
                  <a:tailEnd/>
                </a:ln>
                <a:solidFill>
                  <a:srgbClr val="FF0000"/>
                </a:solidFill>
                <a:latin typeface="Times New Roman" panose="02020603050405020304" pitchFamily="18" charset="0"/>
                <a:cs typeface="Times New Roman" panose="02020603050405020304" pitchFamily="18" charset="0"/>
              </a:rPr>
              <a:t>tập</a:t>
            </a:r>
            <a:r>
              <a:rPr lang="en-US" sz="3600" u="sng" kern="10" dirty="0">
                <a:ln w="9525">
                  <a:solidFill>
                    <a:srgbClr val="CC99FF"/>
                  </a:solidFill>
                  <a:round/>
                  <a:headEnd/>
                  <a:tailEnd/>
                </a:ln>
                <a:solidFill>
                  <a:srgbClr val="FF0000"/>
                </a:solidFill>
                <a:latin typeface="Times New Roman" panose="02020603050405020304" pitchFamily="18" charset="0"/>
                <a:cs typeface="Times New Roman" panose="02020603050405020304" pitchFamily="18" charset="0"/>
              </a:rPr>
              <a:t> 1 </a:t>
            </a:r>
            <a:r>
              <a:rPr lang="en-US" sz="3600" kern="10" dirty="0">
                <a:ln w="9525">
                  <a:solidFill>
                    <a:srgbClr val="CC99FF"/>
                  </a:solidFill>
                  <a:round/>
                  <a:headEnd/>
                  <a:tailEnd/>
                </a:ln>
                <a:gradFill rotWithShape="1">
                  <a:gsLst>
                    <a:gs pos="0">
                      <a:srgbClr val="6600CC"/>
                    </a:gs>
                    <a:gs pos="100000">
                      <a:srgbClr val="CC00CC"/>
                    </a:gs>
                  </a:gsLst>
                  <a:lin ang="5400000" scaled="1"/>
                </a:gradFill>
                <a:latin typeface="Times New Roman" panose="02020603050405020304" pitchFamily="18" charset="0"/>
                <a:cs typeface="Times New Roman" panose="02020603050405020304" pitchFamily="18" charset="0"/>
              </a:rPr>
              <a:t>: </a:t>
            </a:r>
            <a:r>
              <a:rPr lang="en-US" sz="3600" kern="10" dirty="0" err="1">
                <a:ln w="9525">
                  <a:solidFill>
                    <a:srgbClr val="CC99FF"/>
                  </a:solidFill>
                  <a:round/>
                  <a:headEnd/>
                  <a:tailEnd/>
                </a:ln>
                <a:solidFill>
                  <a:srgbClr val="FF0000"/>
                </a:solidFill>
                <a:latin typeface="Times New Roman" panose="02020603050405020304" pitchFamily="18" charset="0"/>
                <a:cs typeface="Times New Roman" panose="02020603050405020304" pitchFamily="18" charset="0"/>
              </a:rPr>
              <a:t>Trắc</a:t>
            </a:r>
            <a:r>
              <a:rPr lang="en-US" sz="3600" kern="10" dirty="0">
                <a:ln w="9525">
                  <a:solidFill>
                    <a:srgbClr val="CC99FF"/>
                  </a:solidFill>
                  <a:round/>
                  <a:headEnd/>
                  <a:tailEnd/>
                </a:ln>
                <a:solidFill>
                  <a:srgbClr val="FF0000"/>
                </a:solidFill>
                <a:latin typeface="Times New Roman" panose="02020603050405020304" pitchFamily="18" charset="0"/>
                <a:cs typeface="Times New Roman" panose="02020603050405020304" pitchFamily="18" charset="0"/>
              </a:rPr>
              <a:t> </a:t>
            </a:r>
            <a:r>
              <a:rPr lang="en-US" sz="3600" kern="10" dirty="0" err="1">
                <a:ln w="9525">
                  <a:solidFill>
                    <a:srgbClr val="CC99FF"/>
                  </a:solidFill>
                  <a:round/>
                  <a:headEnd/>
                  <a:tailEnd/>
                </a:ln>
                <a:solidFill>
                  <a:srgbClr val="FF0000"/>
                </a:solidFill>
                <a:latin typeface="Times New Roman" panose="02020603050405020304" pitchFamily="18" charset="0"/>
                <a:cs typeface="Times New Roman" panose="02020603050405020304" pitchFamily="18" charset="0"/>
              </a:rPr>
              <a:t>nghiệm</a:t>
            </a:r>
            <a:endParaRPr lang="en-US" sz="3600" kern="10" dirty="0">
              <a:ln w="9525">
                <a:solidFill>
                  <a:srgbClr val="CC99FF"/>
                </a:solidFill>
                <a:round/>
                <a:headEnd/>
                <a:tailEnd/>
              </a:ln>
              <a:solidFill>
                <a:srgbClr val="FF0000"/>
              </a:solidFill>
              <a:latin typeface="Times New Roman" panose="02020603050405020304" pitchFamily="18" charset="0"/>
              <a:cs typeface="Times New Roman" panose="02020603050405020304" pitchFamily="18" charset="0"/>
            </a:endParaRPr>
          </a:p>
        </p:txBody>
      </p:sp>
      <p:pic>
        <p:nvPicPr>
          <p:cNvPr id="24594" name="Picture 20" descr="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4638" y="6781801"/>
            <a:ext cx="9144000" cy="5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135966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20167"/>
                    </p:tgtEl>
                  </p:cond>
                </p:stCondLst>
                <p:endSync evt="end" delay="0">
                  <p:rtn val="all"/>
                </p:endSync>
                <p:childTnLst>
                  <p:par>
                    <p:cTn id="3" fill="hold" nodeType="clickPar">
                      <p:stCondLst>
                        <p:cond delay="0"/>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0176"/>
                                        </p:tgtEl>
                                        <p:attrNameLst>
                                          <p:attrName>style.visibility</p:attrName>
                                        </p:attrNameLst>
                                      </p:cBhvr>
                                      <p:to>
                                        <p:strVal val="visible"/>
                                      </p:to>
                                    </p:set>
                                    <p:animEffect transition="in" filter="dissolve">
                                      <p:cBhvr>
                                        <p:cTn id="7" dur="500"/>
                                        <p:tgtEl>
                                          <p:spTgt spid="2201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20176"/>
                                        </p:tgtEl>
                                        <p:attrNameLst>
                                          <p:attrName>style.visibility</p:attrName>
                                        </p:attrNameLst>
                                      </p:cBhvr>
                                      <p:to>
                                        <p:strVal val="hidden"/>
                                      </p:to>
                                    </p:set>
                                  </p:childTnLst>
                                </p:cTn>
                              </p:par>
                            </p:childTnLst>
                          </p:cTn>
                        </p:par>
                      </p:childTnLst>
                    </p:cTn>
                  </p:par>
                </p:childTnLst>
              </p:cTn>
              <p:nextCondLst>
                <p:cond evt="onClick" delay="0">
                  <p:tgtEl>
                    <p:spTgt spid="220167"/>
                  </p:tgtEl>
                </p:cond>
              </p:nextCondLst>
            </p:seq>
            <p:seq concurrent="1" nextAc="seek">
              <p:cTn id="12" restart="whenNotActive" fill="hold" evtFilter="cancelBubble" nodeType="interactiveSeq">
                <p:stCondLst>
                  <p:cond evt="onClick" delay="0">
                    <p:tgtEl>
                      <p:spTgt spid="220168"/>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0177"/>
                                        </p:tgtEl>
                                        <p:attrNameLst>
                                          <p:attrName>style.visibility</p:attrName>
                                        </p:attrNameLst>
                                      </p:cBhvr>
                                      <p:to>
                                        <p:strVal val="visible"/>
                                      </p:to>
                                    </p:set>
                                    <p:animEffect transition="in" filter="dissolve">
                                      <p:cBhvr>
                                        <p:cTn id="17" dur="500"/>
                                        <p:tgtEl>
                                          <p:spTgt spid="22017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0177"/>
                                        </p:tgtEl>
                                        <p:attrNameLst>
                                          <p:attrName>style.visibility</p:attrName>
                                        </p:attrNameLst>
                                      </p:cBhvr>
                                      <p:to>
                                        <p:strVal val="hidden"/>
                                      </p:to>
                                    </p:set>
                                  </p:childTnLst>
                                </p:cTn>
                              </p:par>
                            </p:childTnLst>
                          </p:cTn>
                        </p:par>
                      </p:childTnLst>
                    </p:cTn>
                  </p:par>
                </p:childTnLst>
              </p:cTn>
              <p:nextCondLst>
                <p:cond evt="onClick" delay="0">
                  <p:tgtEl>
                    <p:spTgt spid="220168"/>
                  </p:tgtEl>
                </p:cond>
              </p:nextCondLst>
            </p:seq>
            <p:seq concurrent="1" nextAc="seek">
              <p:cTn id="22" restart="whenNotActive" fill="hold" evtFilter="cancelBubble" nodeType="interactiveSeq">
                <p:stCondLst>
                  <p:cond evt="onClick" delay="0">
                    <p:tgtEl>
                      <p:spTgt spid="220170"/>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20175"/>
                                        </p:tgtEl>
                                        <p:attrNameLst>
                                          <p:attrName>style.visibility</p:attrName>
                                        </p:attrNameLst>
                                      </p:cBhvr>
                                      <p:to>
                                        <p:strVal val="visible"/>
                                      </p:to>
                                    </p:set>
                                    <p:animEffect transition="in" filter="dissolve">
                                      <p:cBhvr>
                                        <p:cTn id="27" dur="500"/>
                                        <p:tgtEl>
                                          <p:spTgt spid="22017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220175"/>
                                        </p:tgtEl>
                                        <p:attrNameLst>
                                          <p:attrName>style.visibility</p:attrName>
                                        </p:attrNameLst>
                                      </p:cBhvr>
                                      <p:to>
                                        <p:strVal val="hidden"/>
                                      </p:to>
                                    </p:set>
                                  </p:childTnLst>
                                </p:cTn>
                              </p:par>
                            </p:childTnLst>
                          </p:cTn>
                        </p:par>
                      </p:childTnLst>
                    </p:cTn>
                  </p:par>
                </p:childTnLst>
              </p:cTn>
              <p:nextCondLst>
                <p:cond evt="onClick" delay="0">
                  <p:tgtEl>
                    <p:spTgt spid="220170"/>
                  </p:tgtEl>
                </p:cond>
              </p:nextCondLst>
            </p:seq>
            <p:seq concurrent="1" nextAc="seek">
              <p:cTn id="32" restart="whenNotActive" fill="hold" evtFilter="cancelBubble" nodeType="interactiveSeq">
                <p:stCondLst>
                  <p:cond evt="onClick" delay="0">
                    <p:tgtEl>
                      <p:spTgt spid="220169"/>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20178"/>
                                        </p:tgtEl>
                                        <p:attrNameLst>
                                          <p:attrName>style.visibility</p:attrName>
                                        </p:attrNameLst>
                                      </p:cBhvr>
                                      <p:to>
                                        <p:strVal val="visible"/>
                                      </p:to>
                                    </p:set>
                                    <p:animEffect transition="in" filter="dissolve">
                                      <p:cBhvr>
                                        <p:cTn id="37" dur="500"/>
                                        <p:tgtEl>
                                          <p:spTgt spid="22017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20178"/>
                                        </p:tgtEl>
                                        <p:attrNameLst>
                                          <p:attrName>style.visibility</p:attrName>
                                        </p:attrNameLst>
                                      </p:cBhvr>
                                      <p:to>
                                        <p:strVal val="hidden"/>
                                      </p:to>
                                    </p:set>
                                  </p:childTnLst>
                                </p:cTn>
                              </p:par>
                            </p:childTnLst>
                          </p:cTn>
                        </p:par>
                      </p:childTnLst>
                    </p:cTn>
                  </p:par>
                </p:childTnLst>
              </p:cTn>
              <p:nextCondLst>
                <p:cond evt="onClick" delay="0">
                  <p:tgtEl>
                    <p:spTgt spid="220169"/>
                  </p:tgtEl>
                </p:cond>
              </p:nextCondLst>
            </p:seq>
          </p:childTnLst>
        </p:cTn>
      </p:par>
    </p:tnLst>
    <p:bldLst>
      <p:bldP spid="220175" grpId="0" animBg="1"/>
      <p:bldP spid="220175" grpId="1" animBg="1"/>
      <p:bldP spid="220176" grpId="0" animBg="1"/>
      <p:bldP spid="220176" grpId="1" animBg="1"/>
      <p:bldP spid="220177" grpId="0" animBg="1"/>
      <p:bldP spid="220177" grpId="1" animBg="1"/>
      <p:bldP spid="220178" grpId="0" animBg="1"/>
      <p:bldP spid="22017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2"/>
          <p:cNvSpPr>
            <a:spLocks noChangeShapeType="1"/>
          </p:cNvSpPr>
          <p:nvPr/>
        </p:nvSpPr>
        <p:spPr bwMode="auto">
          <a:xfrm>
            <a:off x="1524000" y="1066800"/>
            <a:ext cx="29718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5603" name="Group 3"/>
          <p:cNvGrpSpPr>
            <a:grpSpLocks/>
          </p:cNvGrpSpPr>
          <p:nvPr/>
        </p:nvGrpSpPr>
        <p:grpSpPr bwMode="auto">
          <a:xfrm>
            <a:off x="1524001" y="358776"/>
            <a:ext cx="9155113" cy="1570213"/>
            <a:chOff x="1872" y="1379"/>
            <a:chExt cx="3893" cy="891"/>
          </a:xfrm>
        </p:grpSpPr>
        <p:sp>
          <p:nvSpPr>
            <p:cNvPr id="25619" name="AutoShape 4"/>
            <p:cNvSpPr>
              <a:spLocks noChangeArrowheads="1"/>
            </p:cNvSpPr>
            <p:nvPr/>
          </p:nvSpPr>
          <p:spPr bwMode="auto">
            <a:xfrm>
              <a:off x="1872" y="1392"/>
              <a:ext cx="3888" cy="864"/>
            </a:xfrm>
            <a:prstGeom prst="flowChartAlternateProcess">
              <a:avLst/>
            </a:prstGeom>
            <a:gradFill rotWithShape="1">
              <a:gsLst>
                <a:gs pos="0">
                  <a:schemeClr val="hlink">
                    <a:alpha val="50998"/>
                  </a:schemeClr>
                </a:gs>
                <a:gs pos="100000">
                  <a:schemeClr val="bg1"/>
                </a:gs>
              </a:gsLst>
              <a:lin ang="5400000" scaled="1"/>
            </a:gradFill>
            <a:ln w="9525">
              <a:solidFill>
                <a:schemeClr val="accent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Char char="-"/>
              </a:pPr>
              <a:endParaRPr lang="en-US" altLang="en-US" sz="2400">
                <a:solidFill>
                  <a:schemeClr val="accent2"/>
                </a:solidFill>
                <a:latin typeface="Times New Roman" panose="02020603050405020304" pitchFamily="18" charset="0"/>
              </a:endParaRPr>
            </a:p>
          </p:txBody>
        </p:sp>
        <p:sp>
          <p:nvSpPr>
            <p:cNvPr id="25620" name="Text Box 5"/>
            <p:cNvSpPr txBox="1">
              <a:spLocks noChangeArrowheads="1"/>
            </p:cNvSpPr>
            <p:nvPr/>
          </p:nvSpPr>
          <p:spPr bwMode="auto">
            <a:xfrm>
              <a:off x="1872" y="1379"/>
              <a:ext cx="3893" cy="891"/>
            </a:xfrm>
            <a:prstGeom prst="rect">
              <a:avLst/>
            </a:prstGeom>
            <a:gradFill rotWithShape="1">
              <a:gsLst>
                <a:gs pos="0">
                  <a:srgbClr val="00FF00">
                    <a:alpha val="60001"/>
                  </a:srgbClr>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None/>
              </a:pPr>
              <a:r>
                <a:rPr lang="en-US" altLang="en-US" sz="2400" b="1" dirty="0">
                  <a:solidFill>
                    <a:srgbClr val="FF0066"/>
                  </a:solidFill>
                  <a:latin typeface="Times New Roman" panose="02020603050405020304" pitchFamily="18" charset="0"/>
                </a:rPr>
                <a:t> </a:t>
              </a:r>
              <a:r>
                <a:rPr lang="en-US" altLang="en-US" b="1" u="sng" dirty="0" err="1">
                  <a:solidFill>
                    <a:srgbClr val="FF0066"/>
                  </a:solidFill>
                  <a:latin typeface="Times New Roman" panose="02020603050405020304" pitchFamily="18" charset="0"/>
                </a:rPr>
                <a:t>Câu</a:t>
              </a:r>
              <a:r>
                <a:rPr lang="en-US" altLang="en-US" b="1" u="sng" dirty="0">
                  <a:solidFill>
                    <a:srgbClr val="FF0066"/>
                  </a:solidFill>
                  <a:latin typeface="Times New Roman" panose="02020603050405020304" pitchFamily="18" charset="0"/>
                </a:rPr>
                <a:t> </a:t>
              </a:r>
              <a:r>
                <a:rPr lang="en-US" altLang="en-US" b="1" u="sng" dirty="0">
                  <a:solidFill>
                    <a:srgbClr val="FF0066"/>
                  </a:solidFill>
                  <a:latin typeface="Times New Roman" panose="02020603050405020304" pitchFamily="18" charset="0"/>
                  <a:cs typeface="Times New Roman" panose="02020603050405020304" pitchFamily="18" charset="0"/>
                </a:rPr>
                <a:t>2: </a:t>
              </a:r>
              <a:r>
                <a:rPr lang="vi-VN" altLang="en-US" dirty="0">
                  <a:latin typeface="Times New Roman" panose="02020603050405020304" pitchFamily="18" charset="0"/>
                  <a:cs typeface="Calibri" panose="020F0502020204030204" pitchFamily="34" charset="0"/>
                  <a:sym typeface="+mn-ea"/>
                </a:rPr>
                <a:t>Hơi </a:t>
              </a:r>
              <a:r>
                <a:rPr lang="vi-VN" altLang="en-US" b="1" dirty="0">
                  <a:latin typeface="Times New Roman" panose="02020603050405020304" pitchFamily="18" charset="0"/>
                  <a:cs typeface="Calibri" panose="020F0502020204030204" pitchFamily="34" charset="0"/>
                  <a:sym typeface="+mn-ea"/>
                </a:rPr>
                <a:t>thủy ngân</a:t>
              </a:r>
              <a:r>
                <a:rPr lang="en-US" altLang="en-US" b="1" dirty="0">
                  <a:latin typeface="Times New Roman" panose="02020603050405020304" pitchFamily="18" charset="0"/>
                  <a:cs typeface="Calibri" panose="020F0502020204030204" pitchFamily="34" charset="0"/>
                  <a:sym typeface="+mn-ea"/>
                </a:rPr>
                <a:t> (</a:t>
              </a:r>
              <a:r>
                <a:rPr lang="en-US" b="1" dirty="0">
                  <a:latin typeface="Times New Roman" panose="02020603050405020304" pitchFamily="18" charset="0"/>
                  <a:cs typeface="Times New Roman" panose="02020603050405020304" pitchFamily="18" charset="0"/>
                </a:rPr>
                <a:t>Mercury) </a:t>
              </a:r>
              <a:r>
                <a:rPr lang="vi-VN" altLang="en-US" dirty="0">
                  <a:latin typeface="Times New Roman" panose="02020603050405020304" pitchFamily="18" charset="0"/>
                  <a:cs typeface="Calibri" panose="020F0502020204030204" pitchFamily="34" charset="0"/>
                  <a:sym typeface="+mn-ea"/>
                </a:rPr>
                <a:t>rất </a:t>
              </a:r>
              <a:r>
                <a:rPr lang="en-US" altLang="en-US" dirty="0">
                  <a:latin typeface="Times New Roman" panose="02020603050405020304" pitchFamily="18" charset="0"/>
                  <a:cs typeface="Calibri" panose="020F0502020204030204" pitchFamily="34" charset="0"/>
                  <a:sym typeface="+mn-ea"/>
                </a:rPr>
                <a:t>đ</a:t>
              </a:r>
              <a:r>
                <a:rPr lang="vi-VN" altLang="en-US" dirty="0">
                  <a:latin typeface="Times New Roman" panose="02020603050405020304" pitchFamily="18" charset="0"/>
                  <a:cs typeface="Calibri" panose="020F0502020204030204" pitchFamily="34" charset="0"/>
                  <a:sym typeface="+mn-ea"/>
                </a:rPr>
                <a:t>ộc, bởi vậy khi làm vỡ nhiệt kế thủy ngân thì chất bột được dùng để rắc lên thủy ngân rồi gom lại là</a:t>
              </a:r>
              <a:r>
                <a:rPr lang="en-US" altLang="en-US" dirty="0">
                  <a:latin typeface="Times New Roman" panose="02020603050405020304" pitchFamily="18" charset="0"/>
                  <a:cs typeface="Calibri" panose="020F0502020204030204" pitchFamily="34" charset="0"/>
                  <a:sym typeface="+mn-ea"/>
                </a:rPr>
                <a:t>:</a:t>
              </a:r>
              <a:endParaRPr lang="vi-VN" altLang="en-US" dirty="0">
                <a:latin typeface="Times New Roman" panose="02020603050405020304" pitchFamily="18" charset="0"/>
                <a:cs typeface="Calibri" panose="020F0502020204030204" pitchFamily="34" charset="0"/>
              </a:endParaRPr>
            </a:p>
          </p:txBody>
        </p:sp>
      </p:grpSp>
      <p:sp>
        <p:nvSpPr>
          <p:cNvPr id="25604" name="Line 6"/>
          <p:cNvSpPr>
            <a:spLocks noChangeShapeType="1"/>
          </p:cNvSpPr>
          <p:nvPr/>
        </p:nvSpPr>
        <p:spPr bwMode="auto">
          <a:xfrm>
            <a:off x="2514600" y="1981200"/>
            <a:ext cx="0" cy="48768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1191" name="AutoShape 7"/>
          <p:cNvSpPr>
            <a:spLocks noChangeArrowheads="1"/>
          </p:cNvSpPr>
          <p:nvPr/>
        </p:nvSpPr>
        <p:spPr bwMode="auto">
          <a:xfrm>
            <a:off x="2743200" y="2057400"/>
            <a:ext cx="914400" cy="914400"/>
          </a:xfrm>
          <a:prstGeom prst="sun">
            <a:avLst>
              <a:gd name="adj" fmla="val 25000"/>
            </a:avLst>
          </a:prstGeom>
          <a:gradFill rotWithShape="1">
            <a:gsLst>
              <a:gs pos="0">
                <a:schemeClr val="accent2"/>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rPr>
              <a:t>A</a:t>
            </a:r>
          </a:p>
        </p:txBody>
      </p:sp>
      <p:sp>
        <p:nvSpPr>
          <p:cNvPr id="221192" name="AutoShape 8"/>
          <p:cNvSpPr>
            <a:spLocks noChangeArrowheads="1"/>
          </p:cNvSpPr>
          <p:nvPr/>
        </p:nvSpPr>
        <p:spPr bwMode="auto">
          <a:xfrm>
            <a:off x="2743200" y="3124200"/>
            <a:ext cx="914400" cy="914400"/>
          </a:xfrm>
          <a:prstGeom prst="sun">
            <a:avLst>
              <a:gd name="adj" fmla="val 25000"/>
            </a:avLst>
          </a:prstGeom>
          <a:gradFill rotWithShape="1">
            <a:gsLst>
              <a:gs pos="0">
                <a:schemeClr val="accent2"/>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rPr>
              <a:t>B</a:t>
            </a:r>
          </a:p>
        </p:txBody>
      </p:sp>
      <p:sp>
        <p:nvSpPr>
          <p:cNvPr id="221193" name="AutoShape 9"/>
          <p:cNvSpPr>
            <a:spLocks noChangeArrowheads="1"/>
          </p:cNvSpPr>
          <p:nvPr/>
        </p:nvSpPr>
        <p:spPr bwMode="auto">
          <a:xfrm>
            <a:off x="2743200" y="5257800"/>
            <a:ext cx="914400" cy="914400"/>
          </a:xfrm>
          <a:prstGeom prst="sun">
            <a:avLst>
              <a:gd name="adj" fmla="val 25000"/>
            </a:avLst>
          </a:prstGeom>
          <a:gradFill rotWithShape="1">
            <a:gsLst>
              <a:gs pos="0">
                <a:schemeClr val="accent2"/>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rPr>
              <a:t>D</a:t>
            </a:r>
          </a:p>
        </p:txBody>
      </p:sp>
      <p:sp>
        <p:nvSpPr>
          <p:cNvPr id="221194" name="AutoShape 10"/>
          <p:cNvSpPr>
            <a:spLocks noChangeArrowheads="1"/>
          </p:cNvSpPr>
          <p:nvPr/>
        </p:nvSpPr>
        <p:spPr bwMode="auto">
          <a:xfrm>
            <a:off x="2743200" y="4191000"/>
            <a:ext cx="914400" cy="914400"/>
          </a:xfrm>
          <a:prstGeom prst="sun">
            <a:avLst>
              <a:gd name="adj" fmla="val 25000"/>
            </a:avLst>
          </a:prstGeom>
          <a:gradFill rotWithShape="1">
            <a:gsLst>
              <a:gs pos="0">
                <a:schemeClr val="accent2"/>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rPr>
              <a:t>C</a:t>
            </a:r>
          </a:p>
        </p:txBody>
      </p:sp>
      <p:sp>
        <p:nvSpPr>
          <p:cNvPr id="25609" name="AutoShape 11"/>
          <p:cNvSpPr>
            <a:spLocks noChangeArrowheads="1"/>
          </p:cNvSpPr>
          <p:nvPr/>
        </p:nvSpPr>
        <p:spPr bwMode="auto">
          <a:xfrm>
            <a:off x="3886200" y="2165350"/>
            <a:ext cx="4419600" cy="958850"/>
          </a:xfrm>
          <a:prstGeom prst="flowChartTerminator">
            <a:avLst/>
          </a:prstGeom>
          <a:gradFill rotWithShape="1">
            <a:gsLst>
              <a:gs pos="0">
                <a:srgbClr val="FFFF00"/>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cs typeface="Calibri" panose="020F0502020204030204" pitchFamily="34" charset="0"/>
                <a:sym typeface="+mn-ea"/>
              </a:rPr>
              <a:t>vôi sống.	</a:t>
            </a:r>
            <a:endParaRPr lang="en-US" altLang="en-US" sz="2400">
              <a:latin typeface="Times New Roman" panose="02020603050405020304" pitchFamily="18" charset="0"/>
            </a:endParaRPr>
          </a:p>
        </p:txBody>
      </p:sp>
      <p:sp>
        <p:nvSpPr>
          <p:cNvPr id="25610" name="AutoShape 12"/>
          <p:cNvSpPr>
            <a:spLocks noChangeArrowheads="1"/>
          </p:cNvSpPr>
          <p:nvPr/>
        </p:nvSpPr>
        <p:spPr bwMode="auto">
          <a:xfrm>
            <a:off x="3886200" y="3352800"/>
            <a:ext cx="4419600" cy="685800"/>
          </a:xfrm>
          <a:prstGeom prst="flowChartTerminator">
            <a:avLst/>
          </a:prstGeom>
          <a:gradFill rotWithShape="1">
            <a:gsLst>
              <a:gs pos="0">
                <a:srgbClr val="FFFF00"/>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cs typeface="Calibri" panose="020F0502020204030204" pitchFamily="34" charset="0"/>
                <a:sym typeface="+mn-ea"/>
              </a:rPr>
              <a:t>cát.	</a:t>
            </a:r>
            <a:endParaRPr lang="en-US" altLang="en-US" sz="2400">
              <a:latin typeface="Times New Roman" panose="02020603050405020304" pitchFamily="18" charset="0"/>
            </a:endParaRPr>
          </a:p>
        </p:txBody>
      </p:sp>
      <p:sp>
        <p:nvSpPr>
          <p:cNvPr id="25611" name="AutoShape 13"/>
          <p:cNvSpPr>
            <a:spLocks noChangeArrowheads="1"/>
          </p:cNvSpPr>
          <p:nvPr/>
        </p:nvSpPr>
        <p:spPr bwMode="auto">
          <a:xfrm>
            <a:off x="3886200" y="4267200"/>
            <a:ext cx="4648200" cy="914400"/>
          </a:xfrm>
          <a:prstGeom prst="flowChartTerminator">
            <a:avLst/>
          </a:prstGeom>
          <a:gradFill rotWithShape="1">
            <a:gsLst>
              <a:gs pos="0">
                <a:srgbClr val="FFFF00"/>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cs typeface="Calibri" panose="020F0502020204030204" pitchFamily="34" charset="0"/>
                <a:sym typeface="+mn-ea"/>
              </a:rPr>
              <a:t>muối ăn</a:t>
            </a:r>
            <a:r>
              <a:rPr lang="en-US" altLang="en-US" sz="2400">
                <a:latin typeface="Times New Roman" panose="02020603050405020304" pitchFamily="18" charset="0"/>
              </a:rPr>
              <a:t>.</a:t>
            </a:r>
          </a:p>
        </p:txBody>
      </p:sp>
      <p:sp>
        <p:nvSpPr>
          <p:cNvPr id="25612" name="AutoShape 14"/>
          <p:cNvSpPr>
            <a:spLocks noChangeArrowheads="1"/>
          </p:cNvSpPr>
          <p:nvPr/>
        </p:nvSpPr>
        <p:spPr bwMode="auto">
          <a:xfrm>
            <a:off x="3924300" y="5410200"/>
            <a:ext cx="4572000" cy="762000"/>
          </a:xfrm>
          <a:prstGeom prst="flowChartTerminator">
            <a:avLst/>
          </a:prstGeom>
          <a:gradFill rotWithShape="1">
            <a:gsLst>
              <a:gs pos="0">
                <a:srgbClr val="FFFF00"/>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cs typeface="Calibri" panose="020F0502020204030204" pitchFamily="34" charset="0"/>
              <a:sym typeface="+mn-ea"/>
            </a:endParaRPr>
          </a:p>
          <a:p>
            <a:pPr eaLnBrk="1" hangingPunct="1">
              <a:spcBef>
                <a:spcPct val="0"/>
              </a:spcBef>
              <a:buFontTx/>
              <a:buNone/>
            </a:pPr>
            <a:r>
              <a:rPr lang="vi-VN" altLang="en-US" sz="2400">
                <a:latin typeface="Times New Roman" panose="02020603050405020304" pitchFamily="18" charset="0"/>
                <a:cs typeface="Calibri" panose="020F0502020204030204" pitchFamily="34" charset="0"/>
                <a:sym typeface="+mn-ea"/>
              </a:rPr>
              <a:t>lưu huỳnh.</a:t>
            </a:r>
          </a:p>
          <a:p>
            <a:pPr eaLnBrk="1" hangingPunct="1">
              <a:spcBef>
                <a:spcPct val="0"/>
              </a:spcBef>
              <a:buFontTx/>
              <a:buNone/>
            </a:pPr>
            <a:r>
              <a:rPr lang="en-US" altLang="en-US" sz="2400">
                <a:latin typeface="Times New Roman" panose="02020603050405020304" pitchFamily="18" charset="0"/>
              </a:rPr>
              <a:t>.</a:t>
            </a:r>
          </a:p>
        </p:txBody>
      </p:sp>
      <p:sp>
        <p:nvSpPr>
          <p:cNvPr id="221199" name="AutoShape 15"/>
          <p:cNvSpPr>
            <a:spLocks noChangeArrowheads="1"/>
          </p:cNvSpPr>
          <p:nvPr/>
        </p:nvSpPr>
        <p:spPr bwMode="auto">
          <a:xfrm>
            <a:off x="8458200" y="5257800"/>
            <a:ext cx="1295400" cy="1143000"/>
          </a:xfrm>
          <a:prstGeom prst="star16">
            <a:avLst>
              <a:gd name="adj" fmla="val 37500"/>
            </a:avLst>
          </a:prstGeom>
          <a:gradFill rotWithShape="1">
            <a:gsLst>
              <a:gs pos="0">
                <a:srgbClr val="FF0066"/>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accent2"/>
                </a:solidFill>
                <a:latin typeface="Times New Roman" panose="02020603050405020304" pitchFamily="18" charset="0"/>
              </a:rPr>
              <a:t>ĐÚNG</a:t>
            </a:r>
          </a:p>
        </p:txBody>
      </p:sp>
      <p:sp>
        <p:nvSpPr>
          <p:cNvPr id="221200" name="AutoShape 16"/>
          <p:cNvSpPr>
            <a:spLocks noChangeArrowheads="1"/>
          </p:cNvSpPr>
          <p:nvPr/>
        </p:nvSpPr>
        <p:spPr bwMode="auto">
          <a:xfrm>
            <a:off x="8534400" y="1981200"/>
            <a:ext cx="1219200" cy="1143000"/>
          </a:xfrm>
          <a:prstGeom prst="irregularSeal2">
            <a:avLst/>
          </a:prstGeom>
          <a:gradFill rotWithShape="1">
            <a:gsLst>
              <a:gs pos="0">
                <a:srgbClr val="FFFF00"/>
              </a:gs>
              <a:gs pos="100000">
                <a:schemeClr val="bg1"/>
              </a:gs>
            </a:gsLst>
            <a:lin ang="5400000" scaled="1"/>
          </a:gradFill>
          <a:ln w="9525">
            <a:solidFill>
              <a:schemeClr val="accent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latin typeface="Times New Roman" panose="02020603050405020304" pitchFamily="18" charset="0"/>
              </a:rPr>
              <a:t>SAI</a:t>
            </a:r>
          </a:p>
        </p:txBody>
      </p:sp>
      <p:sp>
        <p:nvSpPr>
          <p:cNvPr id="221201" name="AutoShape 17"/>
          <p:cNvSpPr>
            <a:spLocks noChangeArrowheads="1"/>
          </p:cNvSpPr>
          <p:nvPr/>
        </p:nvSpPr>
        <p:spPr bwMode="auto">
          <a:xfrm>
            <a:off x="8534400" y="3048000"/>
            <a:ext cx="1219200" cy="1143000"/>
          </a:xfrm>
          <a:prstGeom prst="irregularSeal2">
            <a:avLst/>
          </a:prstGeom>
          <a:gradFill rotWithShape="1">
            <a:gsLst>
              <a:gs pos="0">
                <a:srgbClr val="FFFF00"/>
              </a:gs>
              <a:gs pos="100000">
                <a:schemeClr val="bg1"/>
              </a:gs>
            </a:gsLst>
            <a:lin ang="5400000" scaled="1"/>
          </a:gradFill>
          <a:ln w="9525">
            <a:solidFill>
              <a:schemeClr val="accent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latin typeface="Times New Roman" panose="02020603050405020304" pitchFamily="18" charset="0"/>
              </a:rPr>
              <a:t>SAI</a:t>
            </a:r>
          </a:p>
        </p:txBody>
      </p:sp>
      <p:sp>
        <p:nvSpPr>
          <p:cNvPr id="221202" name="AutoShape 18"/>
          <p:cNvSpPr>
            <a:spLocks noChangeArrowheads="1"/>
          </p:cNvSpPr>
          <p:nvPr/>
        </p:nvSpPr>
        <p:spPr bwMode="auto">
          <a:xfrm>
            <a:off x="8534400" y="4114800"/>
            <a:ext cx="1219200" cy="1143000"/>
          </a:xfrm>
          <a:prstGeom prst="irregularSeal2">
            <a:avLst/>
          </a:prstGeom>
          <a:gradFill rotWithShape="1">
            <a:gsLst>
              <a:gs pos="0">
                <a:srgbClr val="FFFF00"/>
              </a:gs>
              <a:gs pos="100000">
                <a:schemeClr val="bg1"/>
              </a:gs>
            </a:gsLst>
            <a:lin ang="5400000" scaled="1"/>
          </a:gradFill>
          <a:ln w="9525">
            <a:solidFill>
              <a:schemeClr val="accent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latin typeface="Times New Roman" panose="02020603050405020304" pitchFamily="18" charset="0"/>
              </a:rPr>
              <a:t>SAI</a:t>
            </a:r>
          </a:p>
        </p:txBody>
      </p:sp>
      <p:sp>
        <p:nvSpPr>
          <p:cNvPr id="52241" name="WordArt 19"/>
          <p:cNvSpPr>
            <a:spLocks noChangeArrowheads="1" noChangeShapeType="1" noTextEdit="1"/>
          </p:cNvSpPr>
          <p:nvPr/>
        </p:nvSpPr>
        <p:spPr bwMode="auto">
          <a:xfrm>
            <a:off x="4495800" y="1"/>
            <a:ext cx="4191000" cy="381000"/>
          </a:xfrm>
          <a:prstGeom prst="rect">
            <a:avLst/>
          </a:prstGeom>
        </p:spPr>
        <p:txBody>
          <a:bodyPr wrap="none" fromWordArt="1">
            <a:prstTxWarp prst="textSlantUp">
              <a:avLst>
                <a:gd name="adj" fmla="val 491"/>
              </a:avLst>
            </a:prstTxWarp>
          </a:bodyPr>
          <a:lstStyle/>
          <a:p>
            <a:pPr algn="ctr">
              <a:defRPr/>
            </a:pPr>
            <a:r>
              <a:rPr lang="en-US" sz="3600" u="sng" kern="10" dirty="0" err="1">
                <a:ln w="9525">
                  <a:solidFill>
                    <a:srgbClr val="CC99FF"/>
                  </a:solidFill>
                  <a:round/>
                  <a:headEnd/>
                  <a:tailEnd/>
                </a:ln>
                <a:solidFill>
                  <a:srgbClr val="FF0000"/>
                </a:solidFill>
                <a:latin typeface="Times New Roman" panose="02020603050405020304" pitchFamily="18" charset="0"/>
                <a:cs typeface="Times New Roman" panose="02020603050405020304" pitchFamily="18" charset="0"/>
              </a:rPr>
              <a:t>Bài</a:t>
            </a:r>
            <a:r>
              <a:rPr lang="en-US" sz="3600" u="sng" kern="10" dirty="0">
                <a:ln w="9525">
                  <a:solidFill>
                    <a:srgbClr val="CC99FF"/>
                  </a:solidFill>
                  <a:round/>
                  <a:headEnd/>
                  <a:tailEnd/>
                </a:ln>
                <a:solidFill>
                  <a:srgbClr val="FF0000"/>
                </a:solidFill>
                <a:latin typeface="Times New Roman" panose="02020603050405020304" pitchFamily="18" charset="0"/>
                <a:cs typeface="Times New Roman" panose="02020603050405020304" pitchFamily="18" charset="0"/>
              </a:rPr>
              <a:t> tập1</a:t>
            </a:r>
            <a:r>
              <a:rPr lang="en-US" sz="3600"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 </a:t>
            </a:r>
            <a:r>
              <a:rPr lang="en-US" sz="3600" kern="10" dirty="0" err="1">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Trắc</a:t>
            </a:r>
            <a:r>
              <a:rPr lang="en-US" sz="3600"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 </a:t>
            </a:r>
            <a:r>
              <a:rPr lang="en-US" sz="3600" kern="10" dirty="0" err="1">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nghiệm</a:t>
            </a:r>
            <a:r>
              <a:rPr lang="en-US" sz="3600"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a:t>
            </a:r>
          </a:p>
        </p:txBody>
      </p:sp>
      <p:pic>
        <p:nvPicPr>
          <p:cNvPr id="25618" name="Picture 20" descr="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64934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21191"/>
                    </p:tgtEl>
                  </p:cond>
                </p:stCondLst>
                <p:endSync evt="end" delay="0">
                  <p:rtn val="all"/>
                </p:endSync>
                <p:childTnLst>
                  <p:par>
                    <p:cTn id="3" fill="hold" nodeType="clickPar">
                      <p:stCondLst>
                        <p:cond delay="0"/>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1200"/>
                                        </p:tgtEl>
                                        <p:attrNameLst>
                                          <p:attrName>style.visibility</p:attrName>
                                        </p:attrNameLst>
                                      </p:cBhvr>
                                      <p:to>
                                        <p:strVal val="visible"/>
                                      </p:to>
                                    </p:set>
                                    <p:animEffect transition="in" filter="dissolve">
                                      <p:cBhvr>
                                        <p:cTn id="7" dur="500"/>
                                        <p:tgtEl>
                                          <p:spTgt spid="2212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21200"/>
                                        </p:tgtEl>
                                        <p:attrNameLst>
                                          <p:attrName>style.visibility</p:attrName>
                                        </p:attrNameLst>
                                      </p:cBhvr>
                                      <p:to>
                                        <p:strVal val="hidden"/>
                                      </p:to>
                                    </p:set>
                                  </p:childTnLst>
                                </p:cTn>
                              </p:par>
                            </p:childTnLst>
                          </p:cTn>
                        </p:par>
                      </p:childTnLst>
                    </p:cTn>
                  </p:par>
                </p:childTnLst>
              </p:cTn>
              <p:nextCondLst>
                <p:cond evt="onClick" delay="0">
                  <p:tgtEl>
                    <p:spTgt spid="221191"/>
                  </p:tgtEl>
                </p:cond>
              </p:nextCondLst>
            </p:seq>
            <p:seq concurrent="1" nextAc="seek">
              <p:cTn id="12" restart="whenNotActive" fill="hold" evtFilter="cancelBubble" nodeType="interactiveSeq">
                <p:stCondLst>
                  <p:cond evt="onClick" delay="0">
                    <p:tgtEl>
                      <p:spTgt spid="221192"/>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1201"/>
                                        </p:tgtEl>
                                        <p:attrNameLst>
                                          <p:attrName>style.visibility</p:attrName>
                                        </p:attrNameLst>
                                      </p:cBhvr>
                                      <p:to>
                                        <p:strVal val="visible"/>
                                      </p:to>
                                    </p:set>
                                    <p:animEffect transition="in" filter="dissolve">
                                      <p:cBhvr>
                                        <p:cTn id="17" dur="500"/>
                                        <p:tgtEl>
                                          <p:spTgt spid="22120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1201"/>
                                        </p:tgtEl>
                                        <p:attrNameLst>
                                          <p:attrName>style.visibility</p:attrName>
                                        </p:attrNameLst>
                                      </p:cBhvr>
                                      <p:to>
                                        <p:strVal val="hidden"/>
                                      </p:to>
                                    </p:set>
                                  </p:childTnLst>
                                </p:cTn>
                              </p:par>
                            </p:childTnLst>
                          </p:cTn>
                        </p:par>
                      </p:childTnLst>
                    </p:cTn>
                  </p:par>
                </p:childTnLst>
              </p:cTn>
              <p:nextCondLst>
                <p:cond evt="onClick" delay="0">
                  <p:tgtEl>
                    <p:spTgt spid="221192"/>
                  </p:tgtEl>
                </p:cond>
              </p:nextCondLst>
            </p:seq>
            <p:seq concurrent="1" nextAc="seek">
              <p:cTn id="22" restart="whenNotActive" fill="hold" evtFilter="cancelBubble" nodeType="interactiveSeq">
                <p:stCondLst>
                  <p:cond evt="onClick" delay="0">
                    <p:tgtEl>
                      <p:spTgt spid="221194"/>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21202"/>
                                        </p:tgtEl>
                                        <p:attrNameLst>
                                          <p:attrName>style.visibility</p:attrName>
                                        </p:attrNameLst>
                                      </p:cBhvr>
                                      <p:to>
                                        <p:strVal val="visible"/>
                                      </p:to>
                                    </p:set>
                                    <p:animEffect transition="in" filter="dissolve">
                                      <p:cBhvr>
                                        <p:cTn id="27" dur="500"/>
                                        <p:tgtEl>
                                          <p:spTgt spid="22120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xit" presetSubtype="0" fill="hold" nodeType="clickEffect">
                                  <p:stCondLst>
                                    <p:cond delay="0"/>
                                  </p:stCondLst>
                                  <p:childTnLst>
                                    <p:set>
                                      <p:cBhvr>
                                        <p:cTn id="31" dur="1" fill="hold">
                                          <p:stCondLst>
                                            <p:cond delay="0"/>
                                          </p:stCondLst>
                                        </p:cTn>
                                        <p:tgtEl>
                                          <p:spTgt spid="221202"/>
                                        </p:tgtEl>
                                        <p:attrNameLst>
                                          <p:attrName>style.visibility</p:attrName>
                                        </p:attrNameLst>
                                      </p:cBhvr>
                                      <p:to>
                                        <p:strVal val="hidden"/>
                                      </p:to>
                                    </p:set>
                                  </p:childTnLst>
                                </p:cTn>
                              </p:par>
                            </p:childTnLst>
                          </p:cTn>
                        </p:par>
                      </p:childTnLst>
                    </p:cTn>
                  </p:par>
                </p:childTnLst>
              </p:cTn>
              <p:nextCondLst>
                <p:cond evt="onClick" delay="0">
                  <p:tgtEl>
                    <p:spTgt spid="221194"/>
                  </p:tgtEl>
                </p:cond>
              </p:nextCondLst>
            </p:seq>
            <p:seq concurrent="1" nextAc="seek">
              <p:cTn id="32" restart="whenNotActive" fill="hold" evtFilter="cancelBubble" nodeType="interactiveSeq">
                <p:stCondLst>
                  <p:cond evt="onClick" delay="0">
                    <p:tgtEl>
                      <p:spTgt spid="221193"/>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21199"/>
                                        </p:tgtEl>
                                        <p:attrNameLst>
                                          <p:attrName>style.visibility</p:attrName>
                                        </p:attrNameLst>
                                      </p:cBhvr>
                                      <p:to>
                                        <p:strVal val="visible"/>
                                      </p:to>
                                    </p:set>
                                    <p:animEffect transition="in" filter="dissolve">
                                      <p:cBhvr>
                                        <p:cTn id="37" dur="500"/>
                                        <p:tgtEl>
                                          <p:spTgt spid="22119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xit" presetSubtype="0" fill="hold" nodeType="clickEffect">
                                  <p:stCondLst>
                                    <p:cond delay="0"/>
                                  </p:stCondLst>
                                  <p:childTnLst>
                                    <p:set>
                                      <p:cBhvr>
                                        <p:cTn id="41" dur="1" fill="hold">
                                          <p:stCondLst>
                                            <p:cond delay="0"/>
                                          </p:stCondLst>
                                        </p:cTn>
                                        <p:tgtEl>
                                          <p:spTgt spid="221199"/>
                                        </p:tgtEl>
                                        <p:attrNameLst>
                                          <p:attrName>style.visibility</p:attrName>
                                        </p:attrNameLst>
                                      </p:cBhvr>
                                      <p:to>
                                        <p:strVal val="hidden"/>
                                      </p:to>
                                    </p:set>
                                  </p:childTnLst>
                                </p:cTn>
                              </p:par>
                            </p:childTnLst>
                          </p:cTn>
                        </p:par>
                      </p:childTnLst>
                    </p:cTn>
                  </p:par>
                </p:childTnLst>
              </p:cTn>
              <p:nextCondLst>
                <p:cond evt="onClick" delay="0">
                  <p:tgtEl>
                    <p:spTgt spid="221193"/>
                  </p:tgtEl>
                </p:cond>
              </p:nextCondLst>
            </p:seq>
          </p:childTnLst>
        </p:cTn>
      </p:par>
    </p:tnLst>
    <p:bldLst>
      <p:bldP spid="221200" grpId="0" animBg="1"/>
      <p:bldP spid="221200" grpId="1" animBg="1"/>
      <p:bldP spid="221201" grpId="0" animBg="1"/>
      <p:bldP spid="221201" grpId="1" animBg="1"/>
      <p:bldP spid="22120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2"/>
          <p:cNvSpPr>
            <a:spLocks noChangeShapeType="1"/>
          </p:cNvSpPr>
          <p:nvPr/>
        </p:nvSpPr>
        <p:spPr bwMode="auto">
          <a:xfrm>
            <a:off x="1524000" y="1066800"/>
            <a:ext cx="29718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483" name="Group 3"/>
          <p:cNvGrpSpPr>
            <a:grpSpLocks/>
          </p:cNvGrpSpPr>
          <p:nvPr/>
        </p:nvGrpSpPr>
        <p:grpSpPr bwMode="auto">
          <a:xfrm>
            <a:off x="1223120" y="498476"/>
            <a:ext cx="9659957" cy="1330325"/>
            <a:chOff x="1724" y="1384"/>
            <a:chExt cx="4177" cy="1073"/>
          </a:xfrm>
        </p:grpSpPr>
        <p:sp>
          <p:nvSpPr>
            <p:cNvPr id="20499" name="AutoShape 4"/>
            <p:cNvSpPr>
              <a:spLocks noChangeArrowheads="1"/>
            </p:cNvSpPr>
            <p:nvPr/>
          </p:nvSpPr>
          <p:spPr bwMode="auto">
            <a:xfrm>
              <a:off x="1920" y="1384"/>
              <a:ext cx="3888" cy="1073"/>
            </a:xfrm>
            <a:prstGeom prst="flowChartAlternateProcess">
              <a:avLst/>
            </a:prstGeom>
            <a:gradFill rotWithShape="1">
              <a:gsLst>
                <a:gs pos="0">
                  <a:schemeClr val="accent1">
                    <a:alpha val="50998"/>
                  </a:schemeClr>
                </a:gs>
                <a:gs pos="100000">
                  <a:schemeClr val="bg1"/>
                </a:gs>
              </a:gsLst>
              <a:lin ang="5400000" scaled="1"/>
            </a:gradFill>
            <a:ln w="9525">
              <a:solidFill>
                <a:schemeClr val="accent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Char char="-"/>
              </a:pPr>
              <a:endParaRPr lang="en-US" altLang="en-US" sz="2400">
                <a:solidFill>
                  <a:schemeClr val="accent2"/>
                </a:solidFill>
                <a:latin typeface="Times New Roman" panose="02020603050405020304" pitchFamily="18" charset="0"/>
              </a:endParaRPr>
            </a:p>
          </p:txBody>
        </p:sp>
        <p:sp>
          <p:nvSpPr>
            <p:cNvPr id="20500" name="Text Box 5"/>
            <p:cNvSpPr txBox="1">
              <a:spLocks noChangeArrowheads="1"/>
            </p:cNvSpPr>
            <p:nvPr/>
          </p:nvSpPr>
          <p:spPr bwMode="auto">
            <a:xfrm>
              <a:off x="1724" y="1411"/>
              <a:ext cx="4177" cy="943"/>
            </a:xfrm>
            <a:prstGeom prst="rect">
              <a:avLst/>
            </a:prstGeom>
            <a:gradFill rotWithShape="1">
              <a:gsLst>
                <a:gs pos="0">
                  <a:srgbClr val="00FF00">
                    <a:alpha val="60001"/>
                  </a:srgbClr>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2400" b="1" u="sng" dirty="0" err="1">
                  <a:solidFill>
                    <a:srgbClr val="FF0066"/>
                  </a:solidFill>
                  <a:latin typeface="Times New Roman" panose="02020603050405020304" pitchFamily="18" charset="0"/>
                </a:rPr>
                <a:t>Câu</a:t>
              </a:r>
              <a:r>
                <a:rPr lang="en-US" altLang="en-US" sz="2400" b="1" u="sng" dirty="0">
                  <a:solidFill>
                    <a:srgbClr val="FF0066"/>
                  </a:solidFill>
                  <a:latin typeface="Times New Roman" panose="02020603050405020304" pitchFamily="18" charset="0"/>
                </a:rPr>
                <a:t> 3: </a:t>
              </a:r>
              <a:r>
                <a:rPr lang="en-US" altLang="en-US" sz="2800" b="1" dirty="0">
                  <a:latin typeface="Times New Roman" panose="02020603050405020304" pitchFamily="18" charset="0"/>
                </a:rPr>
                <a:t>Sau </a:t>
              </a:r>
              <a:r>
                <a:rPr lang="en-US" altLang="en-US" sz="2800" b="1" dirty="0" err="1">
                  <a:latin typeface="Times New Roman" panose="02020603050405020304" pitchFamily="18" charset="0"/>
                </a:rPr>
                <a:t>khi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quan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sát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mô</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hình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nguyên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tử</a:t>
              </a:r>
              <a:r>
                <a:rPr lang="en-US" altLang="en-US" sz="2800" b="1" dirty="0">
                  <a:latin typeface="Times New Roman" panose="02020603050405020304" pitchFamily="18" charset="0"/>
                </a:rPr>
                <a:t> </a:t>
              </a:r>
            </a:p>
            <a:p>
              <a:pPr>
                <a:spcBef>
                  <a:spcPct val="50000"/>
                </a:spcBef>
                <a:buNone/>
              </a:pPr>
              <a:r>
                <a:rPr lang="en-US" altLang="en-US" sz="2800" b="1" dirty="0" err="1">
                  <a:latin typeface="Times New Roman" panose="02020603050405020304" pitchFamily="18" charset="0"/>
                </a:rPr>
                <a:t>câu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nào</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sau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đây</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nhận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xét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đúng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nhất</a:t>
              </a:r>
              <a:r>
                <a:rPr lang="en-US" altLang="en-US" sz="2800" b="1" dirty="0">
                  <a:latin typeface="Times New Roman" panose="02020603050405020304" pitchFamily="18" charset="0"/>
                </a:rPr>
                <a:t>?</a:t>
              </a:r>
            </a:p>
          </p:txBody>
        </p:sp>
      </p:grpSp>
      <p:sp>
        <p:nvSpPr>
          <p:cNvPr id="20484" name="Line 6"/>
          <p:cNvSpPr>
            <a:spLocks noChangeShapeType="1"/>
          </p:cNvSpPr>
          <p:nvPr/>
        </p:nvSpPr>
        <p:spPr bwMode="auto">
          <a:xfrm>
            <a:off x="2514600" y="1981200"/>
            <a:ext cx="0" cy="48768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2215" name="AutoShape 7"/>
          <p:cNvSpPr>
            <a:spLocks noChangeArrowheads="1"/>
          </p:cNvSpPr>
          <p:nvPr/>
        </p:nvSpPr>
        <p:spPr bwMode="auto">
          <a:xfrm>
            <a:off x="2743200" y="2057400"/>
            <a:ext cx="914400" cy="914400"/>
          </a:xfrm>
          <a:prstGeom prst="sun">
            <a:avLst>
              <a:gd name="adj" fmla="val 25000"/>
            </a:avLst>
          </a:prstGeom>
          <a:gradFill rotWithShape="1">
            <a:gsLst>
              <a:gs pos="0">
                <a:schemeClr val="accent2"/>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rPr>
              <a:t>A</a:t>
            </a:r>
          </a:p>
        </p:txBody>
      </p:sp>
      <p:sp>
        <p:nvSpPr>
          <p:cNvPr id="222216" name="AutoShape 8"/>
          <p:cNvSpPr>
            <a:spLocks noChangeArrowheads="1"/>
          </p:cNvSpPr>
          <p:nvPr/>
        </p:nvSpPr>
        <p:spPr bwMode="auto">
          <a:xfrm>
            <a:off x="2743200" y="3124200"/>
            <a:ext cx="914400" cy="914400"/>
          </a:xfrm>
          <a:prstGeom prst="sun">
            <a:avLst>
              <a:gd name="adj" fmla="val 25000"/>
            </a:avLst>
          </a:prstGeom>
          <a:gradFill rotWithShape="1">
            <a:gsLst>
              <a:gs pos="0">
                <a:schemeClr val="accent2"/>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rPr>
              <a:t>B</a:t>
            </a:r>
          </a:p>
        </p:txBody>
      </p:sp>
      <p:sp>
        <p:nvSpPr>
          <p:cNvPr id="222217" name="AutoShape 9"/>
          <p:cNvSpPr>
            <a:spLocks noChangeArrowheads="1"/>
          </p:cNvSpPr>
          <p:nvPr/>
        </p:nvSpPr>
        <p:spPr bwMode="auto">
          <a:xfrm>
            <a:off x="2743200" y="5257800"/>
            <a:ext cx="914400" cy="914400"/>
          </a:xfrm>
          <a:prstGeom prst="sun">
            <a:avLst>
              <a:gd name="adj" fmla="val 25000"/>
            </a:avLst>
          </a:prstGeom>
          <a:gradFill rotWithShape="1">
            <a:gsLst>
              <a:gs pos="0">
                <a:schemeClr val="accent2"/>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rPr>
              <a:t>D</a:t>
            </a:r>
          </a:p>
        </p:txBody>
      </p:sp>
      <p:sp>
        <p:nvSpPr>
          <p:cNvPr id="222218" name="AutoShape 10"/>
          <p:cNvSpPr>
            <a:spLocks noChangeArrowheads="1"/>
          </p:cNvSpPr>
          <p:nvPr/>
        </p:nvSpPr>
        <p:spPr bwMode="auto">
          <a:xfrm>
            <a:off x="2743200" y="4191000"/>
            <a:ext cx="914400" cy="914400"/>
          </a:xfrm>
          <a:prstGeom prst="sun">
            <a:avLst>
              <a:gd name="adj" fmla="val 25000"/>
            </a:avLst>
          </a:prstGeom>
          <a:gradFill rotWithShape="1">
            <a:gsLst>
              <a:gs pos="0">
                <a:schemeClr val="accent2"/>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rPr>
              <a:t>C</a:t>
            </a:r>
          </a:p>
        </p:txBody>
      </p:sp>
      <p:sp>
        <p:nvSpPr>
          <p:cNvPr id="20489" name="AutoShape 11"/>
          <p:cNvSpPr>
            <a:spLocks noChangeArrowheads="1"/>
          </p:cNvSpPr>
          <p:nvPr/>
        </p:nvSpPr>
        <p:spPr bwMode="auto">
          <a:xfrm>
            <a:off x="3657600" y="2286000"/>
            <a:ext cx="4876800" cy="914400"/>
          </a:xfrm>
          <a:prstGeom prst="flowChartTerminator">
            <a:avLst/>
          </a:prstGeom>
          <a:gradFill rotWithShape="1">
            <a:gsLst>
              <a:gs pos="0">
                <a:srgbClr val="FFFF00"/>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2800" dirty="0" err="1">
                <a:latin typeface="Times New Roman" panose="02020603050405020304" pitchFamily="18" charset="0"/>
                <a:cs typeface="Calibri" panose="020F0502020204030204" pitchFamily="34" charset="0"/>
              </a:rPr>
              <a:t>Là</a:t>
            </a:r>
            <a:r>
              <a:rPr lang="en-US" altLang="en-US" sz="2800" dirty="0">
                <a:latin typeface="Times New Roman" panose="02020603050405020304" pitchFamily="18" charset="0"/>
                <a:cs typeface="Calibri" panose="020F0502020204030204" pitchFamily="34" charset="0"/>
              </a:rPr>
              <a:t> phi </a:t>
            </a:r>
            <a:r>
              <a:rPr lang="en-US" altLang="en-US" sz="2800" dirty="0" err="1">
                <a:latin typeface="Times New Roman" panose="02020603050405020304" pitchFamily="18" charset="0"/>
                <a:cs typeface="Calibri" panose="020F0502020204030204" pitchFamily="34" charset="0"/>
              </a:rPr>
              <a:t>kim</a:t>
            </a:r>
            <a:r>
              <a:rPr lang="en-US" altLang="en-US" sz="2800" dirty="0">
                <a:latin typeface="Times New Roman" panose="02020603050405020304" pitchFamily="18" charset="0"/>
                <a:cs typeface="Calibri" panose="020F0502020204030204" pitchFamily="34" charset="0"/>
              </a:rPr>
              <a:t>, </a:t>
            </a:r>
            <a:r>
              <a:rPr lang="en-US" altLang="en-US" sz="2800" dirty="0" err="1">
                <a:latin typeface="Times New Roman" panose="02020603050405020304" pitchFamily="18" charset="0"/>
                <a:cs typeface="Calibri" panose="020F0502020204030204" pitchFamily="34" charset="0"/>
              </a:rPr>
              <a:t>nhận</a:t>
            </a:r>
            <a:r>
              <a:rPr lang="en-US" altLang="en-US" sz="2800" dirty="0">
                <a:latin typeface="Times New Roman" panose="02020603050405020304" pitchFamily="18" charset="0"/>
                <a:cs typeface="Calibri" panose="020F0502020204030204" pitchFamily="34" charset="0"/>
              </a:rPr>
              <a:t> e, -&gt;ion </a:t>
            </a:r>
            <a:r>
              <a:rPr lang="en-US" altLang="en-US" sz="2800" dirty="0" err="1">
                <a:latin typeface="Times New Roman" panose="02020603050405020304" pitchFamily="18" charset="0"/>
                <a:cs typeface="Calibri" panose="020F0502020204030204" pitchFamily="34" charset="0"/>
              </a:rPr>
              <a:t>âm</a:t>
            </a:r>
            <a:r>
              <a:rPr lang="en-US" altLang="en-US" sz="2800" dirty="0">
                <a:latin typeface="Times New Roman" panose="02020603050405020304" pitchFamily="18" charset="0"/>
                <a:cs typeface="Calibri" panose="020F0502020204030204" pitchFamily="34" charset="0"/>
              </a:rPr>
              <a:t>.</a:t>
            </a:r>
            <a:endParaRPr lang="en-US" altLang="en-US" sz="2800" dirty="0">
              <a:latin typeface="Times New Roman" panose="02020603050405020304" pitchFamily="18" charset="0"/>
              <a:cs typeface="Times New Roman" panose="02020603050405020304" pitchFamily="18" charset="0"/>
            </a:endParaRPr>
          </a:p>
        </p:txBody>
      </p:sp>
      <p:sp>
        <p:nvSpPr>
          <p:cNvPr id="20490" name="AutoShape 12"/>
          <p:cNvSpPr>
            <a:spLocks noChangeArrowheads="1"/>
          </p:cNvSpPr>
          <p:nvPr/>
        </p:nvSpPr>
        <p:spPr bwMode="auto">
          <a:xfrm>
            <a:off x="3505200" y="3352801"/>
            <a:ext cx="4953000" cy="796925"/>
          </a:xfrm>
          <a:prstGeom prst="flowChartTerminator">
            <a:avLst/>
          </a:prstGeom>
          <a:gradFill rotWithShape="1">
            <a:gsLst>
              <a:gs pos="0">
                <a:srgbClr val="FFFF00"/>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dirty="0">
              <a:latin typeface="Times New Roman" panose="02020603050405020304" pitchFamily="18" charset="0"/>
              <a:cs typeface="Arial" panose="020B0604020202020204" pitchFamily="34" charset="0"/>
            </a:endParaRPr>
          </a:p>
          <a:p>
            <a:pPr algn="ctr">
              <a:spcBef>
                <a:spcPct val="0"/>
              </a:spcBef>
              <a:buNone/>
            </a:pPr>
            <a:r>
              <a:rPr lang="en-US" altLang="en-US" sz="2800" dirty="0" err="1">
                <a:latin typeface="Times New Roman" panose="02020603050405020304" pitchFamily="18" charset="0"/>
                <a:cs typeface="Calibri" panose="020F0502020204030204" pitchFamily="34" charset="0"/>
              </a:rPr>
              <a:t>Là</a:t>
            </a:r>
            <a:r>
              <a:rPr lang="en-US" altLang="en-US" sz="2800" dirty="0">
                <a:latin typeface="Times New Roman" panose="02020603050405020304" pitchFamily="18" charset="0"/>
                <a:cs typeface="Calibri" panose="020F0502020204030204" pitchFamily="34" charset="0"/>
              </a:rPr>
              <a:t> </a:t>
            </a:r>
            <a:r>
              <a:rPr lang="en-US" altLang="en-US" sz="2800" dirty="0" err="1">
                <a:latin typeface="Times New Roman" panose="02020603050405020304" pitchFamily="18" charset="0"/>
                <a:cs typeface="Calibri" panose="020F0502020204030204" pitchFamily="34" charset="0"/>
              </a:rPr>
              <a:t>kim</a:t>
            </a:r>
            <a:r>
              <a:rPr lang="en-US" altLang="en-US" sz="2800" dirty="0">
                <a:latin typeface="Times New Roman" panose="02020603050405020304" pitchFamily="18" charset="0"/>
                <a:cs typeface="Calibri" panose="020F0502020204030204" pitchFamily="34" charset="0"/>
              </a:rPr>
              <a:t> </a:t>
            </a:r>
            <a:r>
              <a:rPr lang="en-US" altLang="en-US" sz="2800" dirty="0" err="1">
                <a:latin typeface="Times New Roman" panose="02020603050405020304" pitchFamily="18" charset="0"/>
                <a:cs typeface="Calibri" panose="020F0502020204030204" pitchFamily="34" charset="0"/>
              </a:rPr>
              <a:t>loại</a:t>
            </a:r>
            <a:r>
              <a:rPr lang="en-US" altLang="en-US" sz="2800" dirty="0">
                <a:latin typeface="Times New Roman" panose="02020603050405020304" pitchFamily="18" charset="0"/>
                <a:cs typeface="Calibri" panose="020F0502020204030204" pitchFamily="34" charset="0"/>
              </a:rPr>
              <a:t>, </a:t>
            </a:r>
            <a:r>
              <a:rPr lang="en-US" altLang="en-US" sz="2800" dirty="0" err="1">
                <a:latin typeface="Times New Roman" panose="02020603050405020304" pitchFamily="18" charset="0"/>
                <a:cs typeface="Calibri" panose="020F0502020204030204" pitchFamily="34" charset="0"/>
              </a:rPr>
              <a:t>cho</a:t>
            </a:r>
            <a:r>
              <a:rPr lang="en-US" altLang="en-US" sz="2800" dirty="0">
                <a:latin typeface="Times New Roman" panose="02020603050405020304" pitchFamily="18" charset="0"/>
                <a:cs typeface="Calibri" panose="020F0502020204030204" pitchFamily="34" charset="0"/>
              </a:rPr>
              <a:t> e-&gt;ion </a:t>
            </a:r>
            <a:r>
              <a:rPr lang="en-US" altLang="en-US" sz="2800" dirty="0" err="1">
                <a:latin typeface="Times New Roman" panose="02020603050405020304" pitchFamily="18" charset="0"/>
                <a:cs typeface="Calibri" panose="020F0502020204030204" pitchFamily="34" charset="0"/>
              </a:rPr>
              <a:t>dương</a:t>
            </a:r>
            <a:r>
              <a:rPr lang="en-US" altLang="en-US" sz="4800" dirty="0">
                <a:latin typeface="Times New Roman" panose="02020603050405020304" pitchFamily="18" charset="0"/>
                <a:cs typeface="Calibri" panose="020F0502020204030204" pitchFamily="34" charset="0"/>
              </a:rPr>
              <a:t>.</a:t>
            </a:r>
          </a:p>
          <a:p>
            <a:pPr algn="ctr" eaLnBrk="1" hangingPunct="1">
              <a:spcBef>
                <a:spcPct val="0"/>
              </a:spcBef>
              <a:buFontTx/>
              <a:buNone/>
            </a:pPr>
            <a:r>
              <a:rPr lang="en-US" altLang="en-US" sz="2800" dirty="0">
                <a:latin typeface="Times New Roman" panose="02020603050405020304" pitchFamily="18" charset="0"/>
                <a:cs typeface="Arial" panose="020B0604020202020204" pitchFamily="34" charset="0"/>
              </a:rPr>
              <a:t> </a:t>
            </a:r>
          </a:p>
          <a:p>
            <a:pPr algn="ctr" eaLnBrk="1" hangingPunct="1">
              <a:spcBef>
                <a:spcPct val="0"/>
              </a:spcBef>
              <a:buFontTx/>
              <a:buNone/>
            </a:pPr>
            <a:endParaRPr lang="en-US" altLang="en-US" sz="2400" dirty="0">
              <a:latin typeface="Times New Roman" panose="02020603050405020304" pitchFamily="18" charset="0"/>
            </a:endParaRPr>
          </a:p>
        </p:txBody>
      </p:sp>
      <p:sp>
        <p:nvSpPr>
          <p:cNvPr id="20491" name="AutoShape 13"/>
          <p:cNvSpPr>
            <a:spLocks noChangeArrowheads="1"/>
          </p:cNvSpPr>
          <p:nvPr/>
        </p:nvSpPr>
        <p:spPr bwMode="auto">
          <a:xfrm>
            <a:off x="3657600" y="4302126"/>
            <a:ext cx="4762500" cy="727075"/>
          </a:xfrm>
          <a:prstGeom prst="flowChartTerminator">
            <a:avLst/>
          </a:prstGeom>
          <a:gradFill rotWithShape="1">
            <a:gsLst>
              <a:gs pos="0">
                <a:srgbClr val="FFFF00"/>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800" dirty="0" err="1">
                <a:latin typeface="Times New Roman" panose="02020603050405020304" pitchFamily="18" charset="0"/>
                <a:cs typeface="Calibri" panose="020F0502020204030204" pitchFamily="34" charset="0"/>
              </a:rPr>
              <a:t>Là</a:t>
            </a:r>
            <a:r>
              <a:rPr lang="en-US" altLang="en-US" sz="2800" dirty="0">
                <a:latin typeface="Times New Roman" panose="02020603050405020304" pitchFamily="18" charset="0"/>
                <a:cs typeface="Calibri" panose="020F0502020204030204" pitchFamily="34" charset="0"/>
              </a:rPr>
              <a:t> </a:t>
            </a:r>
            <a:r>
              <a:rPr lang="en-US" altLang="en-US" sz="2800" dirty="0" err="1">
                <a:latin typeface="Times New Roman" panose="02020603050405020304" pitchFamily="18" charset="0"/>
                <a:cs typeface="Calibri" panose="020F0502020204030204" pitchFamily="34" charset="0"/>
              </a:rPr>
              <a:t>khí</a:t>
            </a:r>
            <a:r>
              <a:rPr lang="en-US" altLang="en-US" sz="2800" dirty="0">
                <a:latin typeface="Times New Roman" panose="02020603050405020304" pitchFamily="18" charset="0"/>
                <a:cs typeface="Calibri" panose="020F0502020204030204" pitchFamily="34" charset="0"/>
              </a:rPr>
              <a:t> </a:t>
            </a:r>
            <a:r>
              <a:rPr lang="en-US" altLang="en-US" sz="2800" dirty="0" err="1">
                <a:latin typeface="Times New Roman" panose="02020603050405020304" pitchFamily="18" charset="0"/>
                <a:cs typeface="Calibri" panose="020F0502020204030204" pitchFamily="34" charset="0"/>
              </a:rPr>
              <a:t>hiếm</a:t>
            </a:r>
            <a:r>
              <a:rPr lang="en-US" altLang="en-US" sz="2800" dirty="0">
                <a:latin typeface="Times New Roman" panose="02020603050405020304" pitchFamily="18" charset="0"/>
                <a:cs typeface="Calibri" panose="020F0502020204030204" pitchFamily="34" charset="0"/>
              </a:rPr>
              <a:t>, </a:t>
            </a:r>
            <a:r>
              <a:rPr lang="en-US" altLang="en-US" sz="2800" dirty="0" err="1">
                <a:latin typeface="Times New Roman" panose="02020603050405020304" pitchFamily="18" charset="0"/>
                <a:cs typeface="Calibri" panose="020F0502020204030204" pitchFamily="34" charset="0"/>
              </a:rPr>
              <a:t>không</a:t>
            </a:r>
            <a:r>
              <a:rPr lang="en-US" altLang="en-US" sz="2800" dirty="0">
                <a:latin typeface="Times New Roman" panose="02020603050405020304" pitchFamily="18" charset="0"/>
                <a:cs typeface="Calibri" panose="020F0502020204030204" pitchFamily="34" charset="0"/>
              </a:rPr>
              <a:t> </a:t>
            </a:r>
            <a:r>
              <a:rPr lang="en-US" altLang="en-US" sz="2800" dirty="0" err="1">
                <a:latin typeface="Times New Roman" panose="02020603050405020304" pitchFamily="18" charset="0"/>
                <a:cs typeface="Calibri" panose="020F0502020204030204" pitchFamily="34" charset="0"/>
              </a:rPr>
              <a:t>cho</a:t>
            </a:r>
            <a:r>
              <a:rPr lang="en-US" altLang="en-US" sz="2800" dirty="0">
                <a:latin typeface="Times New Roman" panose="02020603050405020304" pitchFamily="18" charset="0"/>
                <a:cs typeface="Calibri" panose="020F0502020204030204" pitchFamily="34" charset="0"/>
              </a:rPr>
              <a:t>, </a:t>
            </a:r>
            <a:r>
              <a:rPr lang="en-US" altLang="en-US" sz="2800" dirty="0" err="1">
                <a:latin typeface="Times New Roman" panose="02020603050405020304" pitchFamily="18" charset="0"/>
                <a:cs typeface="Calibri" panose="020F0502020204030204" pitchFamily="34" charset="0"/>
              </a:rPr>
              <a:t>nhận</a:t>
            </a:r>
            <a:r>
              <a:rPr lang="en-US" altLang="en-US" sz="2800" dirty="0">
                <a:latin typeface="Times New Roman" panose="02020603050405020304" pitchFamily="18" charset="0"/>
                <a:cs typeface="Calibri" panose="020F0502020204030204" pitchFamily="34" charset="0"/>
              </a:rPr>
              <a:t> e.</a:t>
            </a:r>
            <a:endParaRPr lang="en-US" altLang="en-US" sz="2400" dirty="0">
              <a:latin typeface="Times New Roman" panose="02020603050405020304" pitchFamily="18" charset="0"/>
            </a:endParaRPr>
          </a:p>
        </p:txBody>
      </p:sp>
      <p:sp>
        <p:nvSpPr>
          <p:cNvPr id="20492" name="AutoShape 14"/>
          <p:cNvSpPr>
            <a:spLocks noChangeArrowheads="1"/>
          </p:cNvSpPr>
          <p:nvPr/>
        </p:nvSpPr>
        <p:spPr bwMode="auto">
          <a:xfrm>
            <a:off x="3657600" y="5359400"/>
            <a:ext cx="4953000" cy="660400"/>
          </a:xfrm>
          <a:prstGeom prst="flowChartTerminator">
            <a:avLst/>
          </a:prstGeom>
          <a:gradFill rotWithShape="1">
            <a:gsLst>
              <a:gs pos="0">
                <a:srgbClr val="FFFF00"/>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800" dirty="0" err="1">
                <a:latin typeface="Times New Roman" panose="02020603050405020304" pitchFamily="18" charset="0"/>
              </a:rPr>
              <a:t>Là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kim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loại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không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cho</a:t>
            </a:r>
            <a:r>
              <a:rPr lang="en-US" altLang="en-US" sz="2800" dirty="0">
                <a:latin typeface="Times New Roman" panose="02020603050405020304" pitchFamily="18" charset="0"/>
              </a:rPr>
              <a:t> e.</a:t>
            </a:r>
            <a:endParaRPr lang="en-US" altLang="en-US" sz="2800" dirty="0">
              <a:latin typeface="Times New Roman" panose="02020603050405020304" pitchFamily="18" charset="0"/>
              <a:cs typeface="Times New Roman" panose="02020603050405020304" pitchFamily="18" charset="0"/>
            </a:endParaRPr>
          </a:p>
        </p:txBody>
      </p:sp>
      <p:sp>
        <p:nvSpPr>
          <p:cNvPr id="222223" name="AutoShape 15"/>
          <p:cNvSpPr>
            <a:spLocks noChangeArrowheads="1"/>
          </p:cNvSpPr>
          <p:nvPr/>
        </p:nvSpPr>
        <p:spPr bwMode="auto">
          <a:xfrm>
            <a:off x="8420100" y="3149600"/>
            <a:ext cx="1295400" cy="1143000"/>
          </a:xfrm>
          <a:prstGeom prst="star16">
            <a:avLst>
              <a:gd name="adj" fmla="val 37500"/>
            </a:avLst>
          </a:prstGeom>
          <a:gradFill rotWithShape="1">
            <a:gsLst>
              <a:gs pos="0">
                <a:srgbClr val="FF0066"/>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accent2"/>
                </a:solidFill>
                <a:latin typeface="Times New Roman" panose="02020603050405020304" pitchFamily="18" charset="0"/>
              </a:rPr>
              <a:t>ĐÚNG</a:t>
            </a:r>
          </a:p>
        </p:txBody>
      </p:sp>
      <p:sp>
        <p:nvSpPr>
          <p:cNvPr id="222224" name="AutoShape 16"/>
          <p:cNvSpPr>
            <a:spLocks noChangeArrowheads="1"/>
          </p:cNvSpPr>
          <p:nvPr/>
        </p:nvSpPr>
        <p:spPr bwMode="auto">
          <a:xfrm>
            <a:off x="8458200" y="1981200"/>
            <a:ext cx="1219200" cy="1143000"/>
          </a:xfrm>
          <a:prstGeom prst="irregularSeal2">
            <a:avLst/>
          </a:prstGeom>
          <a:gradFill rotWithShape="1">
            <a:gsLst>
              <a:gs pos="0">
                <a:srgbClr val="FFFF00"/>
              </a:gs>
              <a:gs pos="100000">
                <a:schemeClr val="bg1"/>
              </a:gs>
            </a:gsLst>
            <a:lin ang="5400000" scaled="1"/>
          </a:gradFill>
          <a:ln w="9525">
            <a:solidFill>
              <a:schemeClr val="accent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latin typeface="Times New Roman" panose="02020603050405020304" pitchFamily="18" charset="0"/>
              </a:rPr>
              <a:t>SAI</a:t>
            </a:r>
          </a:p>
        </p:txBody>
      </p:sp>
      <p:sp>
        <p:nvSpPr>
          <p:cNvPr id="222225" name="AutoShape 17"/>
          <p:cNvSpPr>
            <a:spLocks noChangeArrowheads="1"/>
          </p:cNvSpPr>
          <p:nvPr/>
        </p:nvSpPr>
        <p:spPr bwMode="auto">
          <a:xfrm>
            <a:off x="8534400" y="4191000"/>
            <a:ext cx="1219200" cy="1143000"/>
          </a:xfrm>
          <a:prstGeom prst="irregularSeal2">
            <a:avLst/>
          </a:prstGeom>
          <a:gradFill rotWithShape="1">
            <a:gsLst>
              <a:gs pos="0">
                <a:srgbClr val="FFFF00"/>
              </a:gs>
              <a:gs pos="100000">
                <a:schemeClr val="bg1"/>
              </a:gs>
            </a:gsLst>
            <a:lin ang="5400000" scaled="1"/>
          </a:gradFill>
          <a:ln w="9525">
            <a:solidFill>
              <a:schemeClr val="accent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latin typeface="Times New Roman" panose="02020603050405020304" pitchFamily="18" charset="0"/>
              </a:rPr>
              <a:t>SAI</a:t>
            </a:r>
          </a:p>
        </p:txBody>
      </p:sp>
      <p:sp>
        <p:nvSpPr>
          <p:cNvPr id="222226" name="AutoShape 18"/>
          <p:cNvSpPr>
            <a:spLocks noChangeArrowheads="1"/>
          </p:cNvSpPr>
          <p:nvPr/>
        </p:nvSpPr>
        <p:spPr bwMode="auto">
          <a:xfrm>
            <a:off x="8534400" y="5257800"/>
            <a:ext cx="1219200" cy="1143000"/>
          </a:xfrm>
          <a:prstGeom prst="irregularSeal2">
            <a:avLst/>
          </a:prstGeom>
          <a:gradFill rotWithShape="1">
            <a:gsLst>
              <a:gs pos="0">
                <a:srgbClr val="FFFF00"/>
              </a:gs>
              <a:gs pos="100000">
                <a:schemeClr val="bg1"/>
              </a:gs>
            </a:gsLst>
            <a:lin ang="5400000" scaled="1"/>
          </a:gradFill>
          <a:ln w="9525">
            <a:solidFill>
              <a:schemeClr val="accent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latin typeface="Times New Roman" panose="02020603050405020304" pitchFamily="18" charset="0"/>
              </a:rPr>
              <a:t>SAI</a:t>
            </a:r>
          </a:p>
        </p:txBody>
      </p:sp>
      <p:pic>
        <p:nvPicPr>
          <p:cNvPr id="20497" name="Picture 21" descr="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4" name="WordArt 19"/>
          <p:cNvSpPr>
            <a:spLocks noChangeArrowheads="1" noChangeShapeType="1" noTextEdit="1"/>
          </p:cNvSpPr>
          <p:nvPr/>
        </p:nvSpPr>
        <p:spPr bwMode="auto">
          <a:xfrm>
            <a:off x="4495800" y="1"/>
            <a:ext cx="4572000" cy="498475"/>
          </a:xfrm>
          <a:prstGeom prst="rect">
            <a:avLst/>
          </a:prstGeom>
        </p:spPr>
        <p:txBody>
          <a:bodyPr wrap="none" fromWordArt="1">
            <a:prstTxWarp prst="textSlantUp">
              <a:avLst>
                <a:gd name="adj" fmla="val 491"/>
              </a:avLst>
            </a:prstTxWarp>
          </a:bodyPr>
          <a:lstStyle/>
          <a:p>
            <a:pPr algn="ctr">
              <a:defRPr/>
            </a:pPr>
            <a:r>
              <a:rPr lang="en-US" sz="3600" u="sng" kern="10" dirty="0" err="1">
                <a:ln w="9525">
                  <a:solidFill>
                    <a:srgbClr val="CC99FF"/>
                  </a:solidFill>
                  <a:round/>
                  <a:headEnd/>
                  <a:tailEnd/>
                </a:ln>
                <a:solidFill>
                  <a:srgbClr val="FF0000"/>
                </a:solidFill>
                <a:latin typeface="Times New Roman" panose="02020603050405020304" pitchFamily="18" charset="0"/>
                <a:cs typeface="Times New Roman" panose="02020603050405020304" pitchFamily="18" charset="0"/>
              </a:rPr>
              <a:t>Bài</a:t>
            </a:r>
            <a:r>
              <a:rPr lang="en-US" sz="3600" u="sng" kern="10" dirty="0">
                <a:ln w="9525">
                  <a:solidFill>
                    <a:srgbClr val="CC99FF"/>
                  </a:solidFill>
                  <a:round/>
                  <a:headEnd/>
                  <a:tailEnd/>
                </a:ln>
                <a:solidFill>
                  <a:srgbClr val="FF0000"/>
                </a:solidFill>
                <a:latin typeface="Times New Roman" panose="02020603050405020304" pitchFamily="18" charset="0"/>
                <a:cs typeface="Times New Roman" panose="02020603050405020304" pitchFamily="18" charset="0"/>
              </a:rPr>
              <a:t> </a:t>
            </a:r>
            <a:r>
              <a:rPr lang="en-US" sz="3600" u="sng" kern="10" dirty="0" err="1">
                <a:ln w="9525">
                  <a:solidFill>
                    <a:srgbClr val="CC99FF"/>
                  </a:solidFill>
                  <a:round/>
                  <a:headEnd/>
                  <a:tailEnd/>
                </a:ln>
                <a:solidFill>
                  <a:srgbClr val="FF0000"/>
                </a:solidFill>
                <a:latin typeface="Times New Roman" panose="02020603050405020304" pitchFamily="18" charset="0"/>
                <a:cs typeface="Times New Roman" panose="02020603050405020304" pitchFamily="18" charset="0"/>
              </a:rPr>
              <a:t>tập</a:t>
            </a:r>
            <a:r>
              <a:rPr lang="en-US" sz="3600" u="sng" kern="10" dirty="0">
                <a:ln w="9525">
                  <a:solidFill>
                    <a:srgbClr val="CC99FF"/>
                  </a:solidFill>
                  <a:round/>
                  <a:headEnd/>
                  <a:tailEnd/>
                </a:ln>
                <a:solidFill>
                  <a:srgbClr val="FF0000"/>
                </a:solidFill>
                <a:latin typeface="Times New Roman" panose="02020603050405020304" pitchFamily="18" charset="0"/>
                <a:cs typeface="Times New Roman" panose="02020603050405020304" pitchFamily="18" charset="0"/>
              </a:rPr>
              <a:t> 2</a:t>
            </a:r>
            <a:r>
              <a:rPr lang="en-US" sz="3600" kern="10" dirty="0">
                <a:ln w="9525">
                  <a:solidFill>
                    <a:srgbClr val="CC99FF"/>
                  </a:solidFill>
                  <a:round/>
                  <a:headEnd/>
                  <a:tailEnd/>
                </a:ln>
                <a:gradFill rotWithShape="1">
                  <a:gsLst>
                    <a:gs pos="0">
                      <a:srgbClr val="6600CC"/>
                    </a:gs>
                    <a:gs pos="100000">
                      <a:srgbClr val="CC00CC"/>
                    </a:gs>
                  </a:gsLst>
                  <a:lin ang="5400000" scaled="1"/>
                </a:gradFill>
                <a:latin typeface="Times New Roman" panose="02020603050405020304" pitchFamily="18" charset="0"/>
                <a:cs typeface="Times New Roman" panose="02020603050405020304" pitchFamily="18" charset="0"/>
              </a:rPr>
              <a:t>: </a:t>
            </a:r>
            <a:r>
              <a:rPr lang="en-US" sz="3600" kern="10" dirty="0" err="1">
                <a:ln w="9525">
                  <a:solidFill>
                    <a:srgbClr val="CC99FF"/>
                  </a:solidFill>
                  <a:round/>
                  <a:headEnd/>
                  <a:tailEnd/>
                </a:ln>
                <a:gradFill rotWithShape="1">
                  <a:gsLst>
                    <a:gs pos="0">
                      <a:srgbClr val="6600CC"/>
                    </a:gs>
                    <a:gs pos="100000">
                      <a:srgbClr val="CC00CC"/>
                    </a:gs>
                  </a:gsLst>
                  <a:lin ang="5400000" scaled="1"/>
                </a:gradFill>
                <a:latin typeface="Times New Roman" panose="02020603050405020304" pitchFamily="18" charset="0"/>
                <a:cs typeface="Times New Roman" panose="02020603050405020304" pitchFamily="18" charset="0"/>
              </a:rPr>
              <a:t>Trắc</a:t>
            </a:r>
            <a:r>
              <a:rPr lang="en-US" sz="3600" kern="10" dirty="0">
                <a:ln w="9525">
                  <a:solidFill>
                    <a:srgbClr val="CC99FF"/>
                  </a:solidFill>
                  <a:round/>
                  <a:headEnd/>
                  <a:tailEnd/>
                </a:ln>
                <a:gradFill rotWithShape="1">
                  <a:gsLst>
                    <a:gs pos="0">
                      <a:srgbClr val="6600CC"/>
                    </a:gs>
                    <a:gs pos="100000">
                      <a:srgbClr val="CC00CC"/>
                    </a:gs>
                  </a:gsLst>
                  <a:lin ang="5400000" scaled="1"/>
                </a:gradFill>
                <a:latin typeface="Times New Roman" panose="02020603050405020304" pitchFamily="18" charset="0"/>
                <a:cs typeface="Times New Roman" panose="02020603050405020304" pitchFamily="18" charset="0"/>
              </a:rPr>
              <a:t> </a:t>
            </a:r>
            <a:r>
              <a:rPr lang="en-US" sz="3600" kern="10" dirty="0" err="1">
                <a:ln w="9525">
                  <a:solidFill>
                    <a:srgbClr val="CC99FF"/>
                  </a:solidFill>
                  <a:round/>
                  <a:headEnd/>
                  <a:tailEnd/>
                </a:ln>
                <a:gradFill rotWithShape="1">
                  <a:gsLst>
                    <a:gs pos="0">
                      <a:srgbClr val="6600CC"/>
                    </a:gs>
                    <a:gs pos="100000">
                      <a:srgbClr val="CC00CC"/>
                    </a:gs>
                  </a:gsLst>
                  <a:lin ang="5400000" scaled="1"/>
                </a:gradFill>
                <a:latin typeface="Times New Roman" panose="02020603050405020304" pitchFamily="18" charset="0"/>
                <a:cs typeface="Times New Roman" panose="02020603050405020304" pitchFamily="18" charset="0"/>
              </a:rPr>
              <a:t>nghiệm</a:t>
            </a:r>
            <a:endParaRPr lang="en-US" sz="3600" kern="10" dirty="0">
              <a:ln w="9525">
                <a:solidFill>
                  <a:srgbClr val="CC99FF"/>
                </a:solidFill>
                <a:round/>
                <a:headEnd/>
                <a:tailEnd/>
              </a:ln>
              <a:gradFill rotWithShape="1">
                <a:gsLst>
                  <a:gs pos="0">
                    <a:srgbClr val="6600CC"/>
                  </a:gs>
                  <a:gs pos="100000">
                    <a:srgbClr val="CC00CC"/>
                  </a:gs>
                </a:gsLst>
                <a:lin ang="5400000" scaled="1"/>
              </a:gradFill>
              <a:latin typeface="Times New Roman" panose="02020603050405020304" pitchFamily="18" charset="0"/>
              <a:cs typeface="Times New Roman" panose="02020603050405020304" pitchFamily="18" charset="0"/>
            </a:endParaRPr>
          </a:p>
        </p:txBody>
      </p:sp>
      <p:pic>
        <p:nvPicPr>
          <p:cNvPr id="21"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60326"/>
            <a:ext cx="3581400" cy="2279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106844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22215"/>
                    </p:tgtEl>
                  </p:cond>
                </p:stCondLst>
                <p:endSync evt="end" delay="0">
                  <p:rtn val="all"/>
                </p:endSync>
                <p:childTnLst>
                  <p:par>
                    <p:cTn id="3" fill="hold" nodeType="clickPar">
                      <p:stCondLst>
                        <p:cond delay="0"/>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2224"/>
                                        </p:tgtEl>
                                        <p:attrNameLst>
                                          <p:attrName>style.visibility</p:attrName>
                                        </p:attrNameLst>
                                      </p:cBhvr>
                                      <p:to>
                                        <p:strVal val="visible"/>
                                      </p:to>
                                    </p:set>
                                    <p:animEffect transition="in" filter="dissolve">
                                      <p:cBhvr>
                                        <p:cTn id="7" dur="500"/>
                                        <p:tgtEl>
                                          <p:spTgt spid="2222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22224"/>
                                        </p:tgtEl>
                                        <p:attrNameLst>
                                          <p:attrName>style.visibility</p:attrName>
                                        </p:attrNameLst>
                                      </p:cBhvr>
                                      <p:to>
                                        <p:strVal val="hidden"/>
                                      </p:to>
                                    </p:set>
                                  </p:childTnLst>
                                </p:cTn>
                              </p:par>
                            </p:childTnLst>
                          </p:cTn>
                        </p:par>
                      </p:childTnLst>
                    </p:cTn>
                  </p:par>
                </p:childTnLst>
              </p:cTn>
              <p:nextCondLst>
                <p:cond evt="onClick" delay="0">
                  <p:tgtEl>
                    <p:spTgt spid="222215"/>
                  </p:tgtEl>
                </p:cond>
              </p:nextCondLst>
            </p:seq>
            <p:seq concurrent="1" nextAc="seek">
              <p:cTn id="12" restart="whenNotActive" fill="hold" evtFilter="cancelBubble" nodeType="interactiveSeq">
                <p:stCondLst>
                  <p:cond evt="onClick" delay="0">
                    <p:tgtEl>
                      <p:spTgt spid="222216"/>
                    </p:tgtEl>
                  </p:cond>
                </p:stCondLst>
                <p:endSync evt="end" delay="0">
                  <p:rtn val="all"/>
                </p:endSync>
                <p:childTnLst>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2223"/>
                                        </p:tgtEl>
                                        <p:attrNameLst>
                                          <p:attrName>style.visibility</p:attrName>
                                        </p:attrNameLst>
                                      </p:cBhvr>
                                      <p:to>
                                        <p:strVal val="visible"/>
                                      </p:to>
                                    </p:set>
                                    <p:animEffect transition="in" filter="dissolve">
                                      <p:cBhvr>
                                        <p:cTn id="17" dur="500"/>
                                        <p:tgtEl>
                                          <p:spTgt spid="2222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2223"/>
                                        </p:tgtEl>
                                        <p:attrNameLst>
                                          <p:attrName>style.visibility</p:attrName>
                                        </p:attrNameLst>
                                      </p:cBhvr>
                                      <p:to>
                                        <p:strVal val="hidden"/>
                                      </p:to>
                                    </p:set>
                                  </p:childTnLst>
                                </p:cTn>
                              </p:par>
                            </p:childTnLst>
                          </p:cTn>
                        </p:par>
                      </p:childTnLst>
                    </p:cTn>
                  </p:par>
                </p:childTnLst>
              </p:cTn>
              <p:nextCondLst>
                <p:cond evt="onClick" delay="0">
                  <p:tgtEl>
                    <p:spTgt spid="222216"/>
                  </p:tgtEl>
                </p:cond>
              </p:nextCondLst>
            </p:seq>
            <p:seq concurrent="1" nextAc="seek">
              <p:cTn id="22" restart="whenNotActive" fill="hold" evtFilter="cancelBubble" nodeType="interactiveSeq">
                <p:stCondLst>
                  <p:cond evt="onClick" delay="0">
                    <p:tgtEl>
                      <p:spTgt spid="222218"/>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22225"/>
                                        </p:tgtEl>
                                        <p:attrNameLst>
                                          <p:attrName>style.visibility</p:attrName>
                                        </p:attrNameLst>
                                      </p:cBhvr>
                                      <p:to>
                                        <p:strVal val="visible"/>
                                      </p:to>
                                    </p:set>
                                    <p:animEffect transition="in" filter="dissolve">
                                      <p:cBhvr>
                                        <p:cTn id="27" dur="500"/>
                                        <p:tgtEl>
                                          <p:spTgt spid="2222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222225"/>
                                        </p:tgtEl>
                                        <p:attrNameLst>
                                          <p:attrName>style.visibility</p:attrName>
                                        </p:attrNameLst>
                                      </p:cBhvr>
                                      <p:to>
                                        <p:strVal val="hidden"/>
                                      </p:to>
                                    </p:set>
                                  </p:childTnLst>
                                </p:cTn>
                              </p:par>
                            </p:childTnLst>
                          </p:cTn>
                        </p:par>
                      </p:childTnLst>
                    </p:cTn>
                  </p:par>
                </p:childTnLst>
              </p:cTn>
              <p:nextCondLst>
                <p:cond evt="onClick" delay="0">
                  <p:tgtEl>
                    <p:spTgt spid="222218"/>
                  </p:tgtEl>
                </p:cond>
              </p:nextCondLst>
            </p:seq>
            <p:seq concurrent="1" nextAc="seek">
              <p:cTn id="32" restart="whenNotActive" fill="hold" evtFilter="cancelBubble" nodeType="interactiveSeq">
                <p:stCondLst>
                  <p:cond evt="onClick" delay="0">
                    <p:tgtEl>
                      <p:spTgt spid="222217"/>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22226"/>
                                        </p:tgtEl>
                                        <p:attrNameLst>
                                          <p:attrName>style.visibility</p:attrName>
                                        </p:attrNameLst>
                                      </p:cBhvr>
                                      <p:to>
                                        <p:strVal val="visible"/>
                                      </p:to>
                                    </p:set>
                                    <p:animEffect transition="in" filter="dissolve">
                                      <p:cBhvr>
                                        <p:cTn id="37" dur="500"/>
                                        <p:tgtEl>
                                          <p:spTgt spid="22222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22226"/>
                                        </p:tgtEl>
                                        <p:attrNameLst>
                                          <p:attrName>style.visibility</p:attrName>
                                        </p:attrNameLst>
                                      </p:cBhvr>
                                      <p:to>
                                        <p:strVal val="hidden"/>
                                      </p:to>
                                    </p:set>
                                  </p:childTnLst>
                                </p:cTn>
                              </p:par>
                            </p:childTnLst>
                          </p:cTn>
                        </p:par>
                      </p:childTnLst>
                    </p:cTn>
                  </p:par>
                </p:childTnLst>
              </p:cTn>
              <p:nextCondLst>
                <p:cond evt="onClick" delay="0">
                  <p:tgtEl>
                    <p:spTgt spid="222217"/>
                  </p:tgtEl>
                </p:cond>
              </p:nextCondLst>
            </p:seq>
          </p:childTnLst>
        </p:cTn>
      </p:par>
    </p:tnLst>
    <p:bldLst>
      <p:bldP spid="222223" grpId="0" animBg="1"/>
      <p:bldP spid="222223" grpId="1" animBg="1"/>
      <p:bldP spid="222224" grpId="0" animBg="1"/>
      <p:bldP spid="222224" grpId="1" animBg="1"/>
      <p:bldP spid="222225" grpId="0" animBg="1"/>
      <p:bldP spid="222225" grpId="1" animBg="1"/>
      <p:bldP spid="222226" grpId="0" animBg="1"/>
      <p:bldP spid="22222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2"/>
          <p:cNvSpPr>
            <a:spLocks noChangeShapeType="1"/>
          </p:cNvSpPr>
          <p:nvPr/>
        </p:nvSpPr>
        <p:spPr bwMode="auto">
          <a:xfrm>
            <a:off x="1524000" y="1066800"/>
            <a:ext cx="29718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7651" name="Group 3"/>
          <p:cNvGrpSpPr>
            <a:grpSpLocks/>
          </p:cNvGrpSpPr>
          <p:nvPr/>
        </p:nvGrpSpPr>
        <p:grpSpPr bwMode="auto">
          <a:xfrm>
            <a:off x="977979" y="498476"/>
            <a:ext cx="10277436" cy="1230313"/>
            <a:chOff x="1618" y="1384"/>
            <a:chExt cx="4444" cy="1097"/>
          </a:xfrm>
        </p:grpSpPr>
        <p:sp>
          <p:nvSpPr>
            <p:cNvPr id="27667" name="AutoShape 4"/>
            <p:cNvSpPr>
              <a:spLocks noChangeArrowheads="1"/>
            </p:cNvSpPr>
            <p:nvPr/>
          </p:nvSpPr>
          <p:spPr bwMode="auto">
            <a:xfrm>
              <a:off x="1920" y="1384"/>
              <a:ext cx="3888" cy="1073"/>
            </a:xfrm>
            <a:prstGeom prst="flowChartAlternateProcess">
              <a:avLst/>
            </a:prstGeom>
            <a:gradFill rotWithShape="1">
              <a:gsLst>
                <a:gs pos="0">
                  <a:schemeClr val="accent1">
                    <a:alpha val="50998"/>
                  </a:schemeClr>
                </a:gs>
                <a:gs pos="100000">
                  <a:schemeClr val="bg1"/>
                </a:gs>
              </a:gsLst>
              <a:lin ang="5400000" scaled="1"/>
            </a:gradFill>
            <a:ln w="9525">
              <a:solidFill>
                <a:schemeClr val="accent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Char char="-"/>
              </a:pPr>
              <a:endParaRPr lang="en-US" altLang="en-US" sz="2400">
                <a:solidFill>
                  <a:schemeClr val="accent2"/>
                </a:solidFill>
                <a:latin typeface="Times New Roman" panose="02020603050405020304" pitchFamily="18" charset="0"/>
              </a:endParaRPr>
            </a:p>
          </p:txBody>
        </p:sp>
        <p:sp>
          <p:nvSpPr>
            <p:cNvPr id="27668" name="Text Box 5"/>
            <p:cNvSpPr txBox="1">
              <a:spLocks noChangeArrowheads="1"/>
            </p:cNvSpPr>
            <p:nvPr/>
          </p:nvSpPr>
          <p:spPr bwMode="auto">
            <a:xfrm>
              <a:off x="1618" y="1411"/>
              <a:ext cx="4444" cy="1070"/>
            </a:xfrm>
            <a:prstGeom prst="rect">
              <a:avLst/>
            </a:prstGeom>
            <a:gradFill rotWithShape="1">
              <a:gsLst>
                <a:gs pos="0">
                  <a:srgbClr val="00FF00">
                    <a:alpha val="60001"/>
                  </a:srgbClr>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3600" b="1" u="sng" dirty="0" err="1">
                  <a:solidFill>
                    <a:srgbClr val="FF0066"/>
                  </a:solidFill>
                  <a:latin typeface="Times New Roman" panose="02020603050405020304" pitchFamily="18" charset="0"/>
                </a:rPr>
                <a:t>Câu</a:t>
              </a:r>
              <a:r>
                <a:rPr lang="en-US" altLang="en-US" sz="3600" b="1" u="sng" dirty="0">
                  <a:solidFill>
                    <a:srgbClr val="FF0066"/>
                  </a:solidFill>
                  <a:latin typeface="Times New Roman" panose="02020603050405020304" pitchFamily="18" charset="0"/>
                </a:rPr>
                <a:t> 4</a:t>
              </a:r>
              <a:r>
                <a:rPr lang="en-US" altLang="en-US" sz="3600" b="1" dirty="0">
                  <a:solidFill>
                    <a:srgbClr val="FF0066"/>
                  </a:solidFill>
                  <a:latin typeface="Times New Roman" panose="02020603050405020304" pitchFamily="18" charset="0"/>
                </a:rPr>
                <a:t>:</a:t>
              </a:r>
              <a:r>
                <a:rPr lang="en-US" altLang="en-US" sz="3600" dirty="0">
                  <a:solidFill>
                    <a:srgbClr val="000000"/>
                  </a:solidFill>
                  <a:latin typeface="Times New Roman" panose="02020603050405020304" pitchFamily="18" charset="0"/>
                  <a:ea typeface="Open Sans"/>
                  <a:cs typeface="Times New Roman" panose="02020603050405020304" pitchFamily="18" charset="0"/>
                </a:rPr>
                <a:t> </a:t>
              </a:r>
              <a:r>
                <a:rPr lang="en-US" altLang="en-US" sz="3600" b="1" dirty="0">
                  <a:solidFill>
                    <a:srgbClr val="000000"/>
                  </a:solidFill>
                  <a:latin typeface="Times New Roman" panose="02020603050405020304" pitchFamily="18" charset="0"/>
                  <a:ea typeface="Open Sans"/>
                  <a:cs typeface="Times New Roman" panose="02020603050405020304" pitchFamily="18" charset="0"/>
                </a:rPr>
                <a:t>Kim </a:t>
              </a:r>
              <a:r>
                <a:rPr lang="en-US" altLang="en-US" sz="3600" b="1" dirty="0" err="1">
                  <a:solidFill>
                    <a:srgbClr val="000000"/>
                  </a:solidFill>
                  <a:latin typeface="Times New Roman" panose="02020603050405020304" pitchFamily="18" charset="0"/>
                  <a:ea typeface="Open Sans"/>
                  <a:cs typeface="Times New Roman" panose="02020603050405020304" pitchFamily="18" charset="0"/>
                </a:rPr>
                <a:t>loại</a:t>
              </a:r>
              <a:r>
                <a:rPr lang="en-US" altLang="en-US" sz="3600" b="1" dirty="0">
                  <a:solidFill>
                    <a:srgbClr val="000000"/>
                  </a:solidFill>
                  <a:latin typeface="Times New Roman" panose="02020603050405020304" pitchFamily="18" charset="0"/>
                  <a:ea typeface="Open Sans"/>
                  <a:cs typeface="Times New Roman" panose="02020603050405020304" pitchFamily="18" charset="0"/>
                </a:rPr>
                <a:t> </a:t>
              </a:r>
              <a:r>
                <a:rPr lang="en-US" altLang="en-US" sz="3600" dirty="0" err="1">
                  <a:solidFill>
                    <a:srgbClr val="000000"/>
                  </a:solidFill>
                  <a:latin typeface="Times New Roman" panose="02020603050405020304" pitchFamily="18" charset="0"/>
                  <a:ea typeface="Open Sans"/>
                  <a:cs typeface="Times New Roman" panose="02020603050405020304" pitchFamily="18" charset="0"/>
                </a:rPr>
                <a:t>tác</a:t>
              </a:r>
              <a:r>
                <a:rPr lang="en-US" altLang="en-US" sz="3600" dirty="0">
                  <a:solidFill>
                    <a:srgbClr val="000000"/>
                  </a:solidFill>
                  <a:latin typeface="Times New Roman" panose="02020603050405020304" pitchFamily="18" charset="0"/>
                  <a:ea typeface="Open Sans"/>
                  <a:cs typeface="Times New Roman" panose="02020603050405020304" pitchFamily="18" charset="0"/>
                </a:rPr>
                <a:t> </a:t>
              </a:r>
              <a:r>
                <a:rPr lang="en-US" altLang="en-US" sz="3600" dirty="0" err="1">
                  <a:solidFill>
                    <a:srgbClr val="000000"/>
                  </a:solidFill>
                  <a:latin typeface="Times New Roman" panose="02020603050405020304" pitchFamily="18" charset="0"/>
                  <a:ea typeface="Open Sans"/>
                  <a:cs typeface="Times New Roman" panose="02020603050405020304" pitchFamily="18" charset="0"/>
                </a:rPr>
                <a:t>dụng</a:t>
              </a:r>
              <a:r>
                <a:rPr lang="en-US" altLang="en-US" sz="3600" dirty="0">
                  <a:solidFill>
                    <a:srgbClr val="000000"/>
                  </a:solidFill>
                  <a:latin typeface="Times New Roman" panose="02020603050405020304" pitchFamily="18" charset="0"/>
                  <a:ea typeface="Open Sans"/>
                  <a:cs typeface="Times New Roman" panose="02020603050405020304" pitchFamily="18" charset="0"/>
                </a:rPr>
                <a:t> </a:t>
              </a:r>
              <a:r>
                <a:rPr lang="en-US" altLang="en-US" sz="3600" dirty="0" err="1">
                  <a:solidFill>
                    <a:srgbClr val="000000"/>
                  </a:solidFill>
                  <a:latin typeface="Times New Roman" panose="02020603050405020304" pitchFamily="18" charset="0"/>
                  <a:ea typeface="Open Sans"/>
                  <a:cs typeface="Times New Roman" panose="02020603050405020304" pitchFamily="18" charset="0"/>
                </a:rPr>
                <a:t>với</a:t>
              </a:r>
              <a:r>
                <a:rPr lang="en-US" altLang="en-US" sz="3600" dirty="0">
                  <a:solidFill>
                    <a:srgbClr val="000000"/>
                  </a:solidFill>
                  <a:latin typeface="Times New Roman" panose="02020603050405020304" pitchFamily="18" charset="0"/>
                  <a:ea typeface="Open Sans"/>
                  <a:cs typeface="Times New Roman" panose="02020603050405020304" pitchFamily="18" charset="0"/>
                </a:rPr>
                <a:t> </a:t>
              </a:r>
              <a:r>
                <a:rPr lang="en-US" altLang="en-US" sz="3600" b="1" dirty="0">
                  <a:solidFill>
                    <a:srgbClr val="000000"/>
                  </a:solidFill>
                  <a:latin typeface="Times New Roman" panose="02020603050405020304" pitchFamily="18" charset="0"/>
                  <a:ea typeface="Open Sans"/>
                  <a:cs typeface="Times New Roman" panose="02020603050405020304" pitchFamily="18" charset="0"/>
                </a:rPr>
                <a:t>oxygen</a:t>
              </a:r>
              <a:r>
                <a:rPr lang="en-US" altLang="en-US" sz="3600" dirty="0">
                  <a:solidFill>
                    <a:srgbClr val="000000"/>
                  </a:solidFill>
                  <a:latin typeface="Times New Roman" panose="02020603050405020304" pitchFamily="18" charset="0"/>
                  <a:ea typeface="Open Sans"/>
                  <a:cs typeface="Times New Roman" panose="02020603050405020304" pitchFamily="18" charset="0"/>
                </a:rPr>
                <a:t> </a:t>
              </a:r>
              <a:r>
                <a:rPr lang="en-US" altLang="en-US" sz="3600" dirty="0" err="1">
                  <a:solidFill>
                    <a:srgbClr val="000000"/>
                  </a:solidFill>
                  <a:latin typeface="Times New Roman" panose="02020603050405020304" pitchFamily="18" charset="0"/>
                  <a:ea typeface="Open Sans"/>
                  <a:cs typeface="Times New Roman" panose="02020603050405020304" pitchFamily="18" charset="0"/>
                </a:rPr>
                <a:t>thường</a:t>
              </a:r>
              <a:r>
                <a:rPr lang="en-US" altLang="en-US" sz="3600" dirty="0">
                  <a:solidFill>
                    <a:srgbClr val="000000"/>
                  </a:solidFill>
                  <a:latin typeface="Times New Roman" panose="02020603050405020304" pitchFamily="18" charset="0"/>
                  <a:ea typeface="Open Sans"/>
                  <a:cs typeface="Times New Roman" panose="02020603050405020304" pitchFamily="18" charset="0"/>
                </a:rPr>
                <a:t> </a:t>
              </a:r>
              <a:r>
                <a:rPr lang="en-US" altLang="en-US" sz="3600" dirty="0" err="1">
                  <a:solidFill>
                    <a:srgbClr val="000000"/>
                  </a:solidFill>
                  <a:latin typeface="Times New Roman" panose="02020603050405020304" pitchFamily="18" charset="0"/>
                  <a:ea typeface="Open Sans"/>
                  <a:cs typeface="Times New Roman" panose="02020603050405020304" pitchFamily="18" charset="0"/>
                </a:rPr>
                <a:t>tạo</a:t>
              </a:r>
              <a:r>
                <a:rPr lang="en-US" altLang="en-US" sz="3600" dirty="0">
                  <a:solidFill>
                    <a:srgbClr val="000000"/>
                  </a:solidFill>
                  <a:latin typeface="Times New Roman" panose="02020603050405020304" pitchFamily="18" charset="0"/>
                  <a:ea typeface="Open Sans"/>
                  <a:cs typeface="Times New Roman" panose="02020603050405020304" pitchFamily="18" charset="0"/>
                </a:rPr>
                <a:t> </a:t>
              </a:r>
              <a:r>
                <a:rPr lang="en-US" altLang="en-US" sz="3600" dirty="0" err="1">
                  <a:solidFill>
                    <a:srgbClr val="000000"/>
                  </a:solidFill>
                  <a:latin typeface="Times New Roman" panose="02020603050405020304" pitchFamily="18" charset="0"/>
                  <a:ea typeface="Open Sans"/>
                  <a:cs typeface="Times New Roman" panose="02020603050405020304" pitchFamily="18" charset="0"/>
                </a:rPr>
                <a:t>thành</a:t>
              </a:r>
              <a:r>
                <a:rPr lang="en-US" altLang="en-US" sz="3600" dirty="0">
                  <a:solidFill>
                    <a:srgbClr val="000000"/>
                  </a:solidFill>
                  <a:latin typeface="Times New Roman" panose="02020603050405020304" pitchFamily="18" charset="0"/>
                  <a:ea typeface="Open Sans"/>
                  <a:cs typeface="Times New Roman" panose="02020603050405020304" pitchFamily="18" charset="0"/>
                </a:rPr>
                <a:t> </a:t>
              </a:r>
              <a:r>
                <a:rPr lang="en-US" altLang="en-US" sz="3600" dirty="0" err="1">
                  <a:solidFill>
                    <a:srgbClr val="000000"/>
                  </a:solidFill>
                  <a:latin typeface="Times New Roman" panose="02020603050405020304" pitchFamily="18" charset="0"/>
                  <a:ea typeface="Open Sans"/>
                  <a:cs typeface="Times New Roman" panose="02020603050405020304" pitchFamily="18" charset="0"/>
                </a:rPr>
                <a:t>hợp</a:t>
              </a:r>
              <a:r>
                <a:rPr lang="en-US" altLang="en-US" sz="3600" dirty="0">
                  <a:solidFill>
                    <a:srgbClr val="000000"/>
                  </a:solidFill>
                  <a:latin typeface="Times New Roman" panose="02020603050405020304" pitchFamily="18" charset="0"/>
                  <a:ea typeface="Open Sans"/>
                  <a:cs typeface="Times New Roman" panose="02020603050405020304" pitchFamily="18" charset="0"/>
                </a:rPr>
                <a:t> </a:t>
              </a:r>
              <a:r>
                <a:rPr lang="en-US" altLang="en-US" sz="3600" dirty="0" err="1">
                  <a:solidFill>
                    <a:srgbClr val="000000"/>
                  </a:solidFill>
                  <a:latin typeface="Times New Roman" panose="02020603050405020304" pitchFamily="18" charset="0"/>
                  <a:ea typeface="Open Sans"/>
                  <a:cs typeface="Times New Roman" panose="02020603050405020304" pitchFamily="18" charset="0"/>
                </a:rPr>
                <a:t>chất</a:t>
              </a:r>
              <a:r>
                <a:rPr lang="en-US" altLang="en-US" sz="3600" dirty="0">
                  <a:solidFill>
                    <a:srgbClr val="000000"/>
                  </a:solidFill>
                  <a:latin typeface="Times New Roman" panose="02020603050405020304" pitchFamily="18" charset="0"/>
                  <a:ea typeface="Open Sans"/>
                  <a:cs typeface="Times New Roman" panose="02020603050405020304" pitchFamily="18" charset="0"/>
                </a:rPr>
                <a:t> </a:t>
              </a:r>
              <a:r>
                <a:rPr lang="en-US" altLang="en-US" sz="3600" dirty="0" err="1">
                  <a:solidFill>
                    <a:srgbClr val="000000"/>
                  </a:solidFill>
                  <a:latin typeface="Times New Roman" panose="02020603050405020304" pitchFamily="18" charset="0"/>
                  <a:ea typeface="Open Sans"/>
                  <a:cs typeface="Times New Roman" panose="02020603050405020304" pitchFamily="18" charset="0"/>
                </a:rPr>
                <a:t>thuộc</a:t>
              </a:r>
              <a:r>
                <a:rPr lang="en-US" altLang="en-US" sz="3600" dirty="0">
                  <a:solidFill>
                    <a:srgbClr val="000000"/>
                  </a:solidFill>
                  <a:latin typeface="Times New Roman" panose="02020603050405020304" pitchFamily="18" charset="0"/>
                  <a:ea typeface="Open Sans"/>
                  <a:cs typeface="Times New Roman" panose="02020603050405020304" pitchFamily="18" charset="0"/>
                </a:rPr>
                <a:t> </a:t>
              </a:r>
              <a:r>
                <a:rPr lang="en-US" altLang="en-US" sz="3600" dirty="0" err="1">
                  <a:solidFill>
                    <a:srgbClr val="000000"/>
                  </a:solidFill>
                  <a:latin typeface="Times New Roman" panose="02020603050405020304" pitchFamily="18" charset="0"/>
                  <a:ea typeface="Open Sans"/>
                  <a:cs typeface="Times New Roman" panose="02020603050405020304" pitchFamily="18" charset="0"/>
                </a:rPr>
                <a:t>loại</a:t>
              </a:r>
              <a:r>
                <a:rPr lang="en-US" altLang="en-US" sz="3600" dirty="0">
                  <a:solidFill>
                    <a:srgbClr val="000000"/>
                  </a:solidFill>
                  <a:latin typeface="Times New Roman" panose="02020603050405020304" pitchFamily="18" charset="0"/>
                  <a:ea typeface="Open Sans"/>
                  <a:cs typeface="Times New Roman" panose="02020603050405020304" pitchFamily="18" charset="0"/>
                </a:rPr>
                <a:t>:</a:t>
              </a:r>
              <a:endParaRPr lang="en-US" altLang="en-US" sz="3600" dirty="0">
                <a:latin typeface="Times New Roman" panose="02020603050405020304" pitchFamily="18" charset="0"/>
                <a:cs typeface="Times New Roman" panose="02020603050405020304" pitchFamily="18" charset="0"/>
              </a:endParaRPr>
            </a:p>
          </p:txBody>
        </p:sp>
      </p:grpSp>
      <p:sp>
        <p:nvSpPr>
          <p:cNvPr id="27652" name="Line 6"/>
          <p:cNvSpPr>
            <a:spLocks noChangeShapeType="1"/>
          </p:cNvSpPr>
          <p:nvPr/>
        </p:nvSpPr>
        <p:spPr bwMode="auto">
          <a:xfrm>
            <a:off x="1857778" y="2057400"/>
            <a:ext cx="0" cy="48768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2215" name="AutoShape 7"/>
          <p:cNvSpPr>
            <a:spLocks noChangeArrowheads="1"/>
          </p:cNvSpPr>
          <p:nvPr/>
        </p:nvSpPr>
        <p:spPr bwMode="auto">
          <a:xfrm>
            <a:off x="2095500" y="2082872"/>
            <a:ext cx="914400" cy="914400"/>
          </a:xfrm>
          <a:prstGeom prst="sun">
            <a:avLst>
              <a:gd name="adj" fmla="val 25000"/>
            </a:avLst>
          </a:prstGeom>
          <a:gradFill rotWithShape="1">
            <a:gsLst>
              <a:gs pos="0">
                <a:schemeClr val="accent2"/>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rgbClr val="FF0000"/>
                </a:solidFill>
                <a:latin typeface="Times New Roman" panose="02020603050405020304" pitchFamily="18" charset="0"/>
              </a:rPr>
              <a:t>A</a:t>
            </a:r>
          </a:p>
        </p:txBody>
      </p:sp>
      <p:sp>
        <p:nvSpPr>
          <p:cNvPr id="222216" name="AutoShape 8"/>
          <p:cNvSpPr>
            <a:spLocks noChangeArrowheads="1"/>
          </p:cNvSpPr>
          <p:nvPr/>
        </p:nvSpPr>
        <p:spPr bwMode="auto">
          <a:xfrm>
            <a:off x="2070817" y="3124200"/>
            <a:ext cx="914400" cy="914400"/>
          </a:xfrm>
          <a:prstGeom prst="sun">
            <a:avLst>
              <a:gd name="adj" fmla="val 25000"/>
            </a:avLst>
          </a:prstGeom>
          <a:gradFill rotWithShape="1">
            <a:gsLst>
              <a:gs pos="0">
                <a:schemeClr val="accent2"/>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rgbClr val="FF0000"/>
                </a:solidFill>
                <a:latin typeface="Times New Roman" panose="02020603050405020304" pitchFamily="18" charset="0"/>
              </a:rPr>
              <a:t>B</a:t>
            </a:r>
          </a:p>
        </p:txBody>
      </p:sp>
      <p:sp>
        <p:nvSpPr>
          <p:cNvPr id="222217" name="AutoShape 9"/>
          <p:cNvSpPr>
            <a:spLocks noChangeArrowheads="1"/>
          </p:cNvSpPr>
          <p:nvPr/>
        </p:nvSpPr>
        <p:spPr bwMode="auto">
          <a:xfrm>
            <a:off x="2225364" y="5230883"/>
            <a:ext cx="914400" cy="914400"/>
          </a:xfrm>
          <a:prstGeom prst="sun">
            <a:avLst>
              <a:gd name="adj" fmla="val 25000"/>
            </a:avLst>
          </a:prstGeom>
          <a:gradFill rotWithShape="1">
            <a:gsLst>
              <a:gs pos="0">
                <a:schemeClr val="accent2"/>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rPr>
              <a:t>D</a:t>
            </a:r>
          </a:p>
        </p:txBody>
      </p:sp>
      <p:sp>
        <p:nvSpPr>
          <p:cNvPr id="222218" name="AutoShape 10"/>
          <p:cNvSpPr>
            <a:spLocks noChangeArrowheads="1"/>
          </p:cNvSpPr>
          <p:nvPr/>
        </p:nvSpPr>
        <p:spPr bwMode="auto">
          <a:xfrm>
            <a:off x="2116428" y="4231537"/>
            <a:ext cx="914400" cy="914400"/>
          </a:xfrm>
          <a:prstGeom prst="sun">
            <a:avLst>
              <a:gd name="adj" fmla="val 25000"/>
            </a:avLst>
          </a:prstGeom>
          <a:gradFill rotWithShape="1">
            <a:gsLst>
              <a:gs pos="0">
                <a:schemeClr val="accent2"/>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rgbClr val="FF0000"/>
                </a:solidFill>
                <a:latin typeface="Times New Roman" panose="02020603050405020304" pitchFamily="18" charset="0"/>
              </a:rPr>
              <a:t>C</a:t>
            </a:r>
          </a:p>
        </p:txBody>
      </p:sp>
      <p:sp>
        <p:nvSpPr>
          <p:cNvPr id="27657" name="AutoShape 11"/>
          <p:cNvSpPr>
            <a:spLocks noChangeArrowheads="1"/>
          </p:cNvSpPr>
          <p:nvPr/>
        </p:nvSpPr>
        <p:spPr bwMode="auto">
          <a:xfrm>
            <a:off x="3657600" y="2211388"/>
            <a:ext cx="4876800" cy="989012"/>
          </a:xfrm>
          <a:prstGeom prst="flowChartTerminator">
            <a:avLst/>
          </a:prstGeom>
          <a:gradFill rotWithShape="1">
            <a:gsLst>
              <a:gs pos="0">
                <a:srgbClr val="FFFF00"/>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3600" dirty="0">
              <a:solidFill>
                <a:srgbClr val="000000"/>
              </a:solidFill>
              <a:latin typeface="Times New Roman" panose="02020603050405020304" pitchFamily="18" charset="0"/>
              <a:ea typeface="Open Sans"/>
              <a:cs typeface="Times New Roman" panose="02020603050405020304" pitchFamily="18" charset="0"/>
            </a:endParaRPr>
          </a:p>
          <a:p>
            <a:pPr eaLnBrk="1" hangingPunct="1">
              <a:spcBef>
                <a:spcPct val="0"/>
              </a:spcBef>
              <a:buFontTx/>
              <a:buNone/>
            </a:pPr>
            <a:r>
              <a:rPr lang="en-US" altLang="en-US" sz="3600" dirty="0">
                <a:solidFill>
                  <a:srgbClr val="000000"/>
                </a:solidFill>
                <a:latin typeface="Times New Roman" panose="02020603050405020304" pitchFamily="18" charset="0"/>
                <a:ea typeface="Open Sans"/>
                <a:cs typeface="Times New Roman" panose="02020603050405020304" pitchFamily="18" charset="0"/>
              </a:rPr>
              <a:t>oxide </a:t>
            </a:r>
            <a:r>
              <a:rPr lang="en-US" altLang="en-US" sz="3600" dirty="0" err="1">
                <a:solidFill>
                  <a:srgbClr val="000000"/>
                </a:solidFill>
                <a:latin typeface="Times New Roman" panose="02020603050405020304" pitchFamily="18" charset="0"/>
                <a:ea typeface="Open Sans"/>
                <a:cs typeface="Times New Roman" panose="02020603050405020304" pitchFamily="18" charset="0"/>
              </a:rPr>
              <a:t>lưỡng</a:t>
            </a:r>
            <a:r>
              <a:rPr lang="en-US" altLang="en-US" sz="3600" dirty="0">
                <a:solidFill>
                  <a:srgbClr val="000000"/>
                </a:solidFill>
                <a:latin typeface="Times New Roman" panose="02020603050405020304" pitchFamily="18" charset="0"/>
                <a:ea typeface="Open Sans"/>
                <a:cs typeface="Times New Roman" panose="02020603050405020304" pitchFamily="18" charset="0"/>
              </a:rPr>
              <a:t> </a:t>
            </a:r>
            <a:r>
              <a:rPr lang="en-US" altLang="en-US" sz="3600" dirty="0" err="1">
                <a:solidFill>
                  <a:srgbClr val="000000"/>
                </a:solidFill>
                <a:latin typeface="Times New Roman" panose="02020603050405020304" pitchFamily="18" charset="0"/>
                <a:ea typeface="Open Sans"/>
                <a:cs typeface="Times New Roman" panose="02020603050405020304" pitchFamily="18" charset="0"/>
              </a:rPr>
              <a:t>tính</a:t>
            </a:r>
            <a:r>
              <a:rPr lang="en-US" altLang="en-US" sz="3600" dirty="0">
                <a:latin typeface="Times New Roman" panose="02020603050405020304" pitchFamily="18" charset="0"/>
                <a:ea typeface="Open Sans"/>
                <a:cs typeface="Calibri" panose="020F0502020204030204" pitchFamily="34" charset="0"/>
                <a:sym typeface="+mn-ea"/>
              </a:rPr>
              <a:t>.</a:t>
            </a:r>
            <a:endParaRPr lang="en-US" altLang="en-US" sz="3600" dirty="0">
              <a:latin typeface="Times New Roman" panose="02020603050405020304" pitchFamily="18" charset="0"/>
              <a:ea typeface="Open Sans"/>
              <a:cs typeface="Calibri" panose="020F0502020204030204" pitchFamily="34" charset="0"/>
            </a:endParaRPr>
          </a:p>
          <a:p>
            <a:pPr eaLnBrk="1" hangingPunct="1">
              <a:spcBef>
                <a:spcPct val="0"/>
              </a:spcBef>
              <a:buFontTx/>
              <a:buNone/>
            </a:pPr>
            <a:endParaRPr lang="en-US" altLang="en-US" sz="3600" dirty="0">
              <a:latin typeface="Times New Roman" panose="02020603050405020304" pitchFamily="18" charset="0"/>
              <a:ea typeface="Open Sans"/>
              <a:cs typeface="Times New Roman" panose="02020603050405020304" pitchFamily="18" charset="0"/>
            </a:endParaRPr>
          </a:p>
        </p:txBody>
      </p:sp>
      <p:sp>
        <p:nvSpPr>
          <p:cNvPr id="27658" name="AutoShape 12"/>
          <p:cNvSpPr>
            <a:spLocks noChangeArrowheads="1"/>
          </p:cNvSpPr>
          <p:nvPr/>
        </p:nvSpPr>
        <p:spPr bwMode="auto">
          <a:xfrm>
            <a:off x="3505200" y="3352801"/>
            <a:ext cx="4953000" cy="796925"/>
          </a:xfrm>
          <a:prstGeom prst="flowChartTerminator">
            <a:avLst/>
          </a:prstGeom>
          <a:gradFill rotWithShape="1">
            <a:gsLst>
              <a:gs pos="0">
                <a:srgbClr val="FFFF00"/>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dirty="0">
              <a:latin typeface="Times New Roman" panose="02020603050405020304" pitchFamily="18" charset="0"/>
              <a:cs typeface="Arial" panose="020B0604020202020204" pitchFamily="34" charset="0"/>
            </a:endParaRPr>
          </a:p>
          <a:p>
            <a:pPr algn="ctr" eaLnBrk="1" hangingPunct="1">
              <a:spcBef>
                <a:spcPct val="0"/>
              </a:spcBef>
              <a:buFontTx/>
              <a:buNone/>
            </a:pPr>
            <a:endParaRPr lang="en-US" altLang="en-US" sz="2800" dirty="0">
              <a:solidFill>
                <a:srgbClr val="000000"/>
              </a:solidFill>
              <a:latin typeface="Times New Roman" panose="02020603050405020304" pitchFamily="18" charset="0"/>
              <a:ea typeface="Open Sans"/>
              <a:cs typeface="Times New Roman" panose="02020603050405020304" pitchFamily="18" charset="0"/>
            </a:endParaRPr>
          </a:p>
          <a:p>
            <a:pPr eaLnBrk="1" hangingPunct="1">
              <a:spcBef>
                <a:spcPct val="0"/>
              </a:spcBef>
              <a:buFontTx/>
              <a:buNone/>
            </a:pPr>
            <a:r>
              <a:rPr lang="en-US" altLang="en-US" sz="3600" dirty="0">
                <a:solidFill>
                  <a:srgbClr val="000000"/>
                </a:solidFill>
                <a:latin typeface="Times New Roman" panose="02020603050405020304" pitchFamily="18" charset="0"/>
                <a:ea typeface="Open Sans"/>
                <a:cs typeface="Times New Roman" panose="02020603050405020304" pitchFamily="18" charset="0"/>
              </a:rPr>
              <a:t>oxide base</a:t>
            </a:r>
            <a:r>
              <a:rPr lang="en-US" altLang="en-US" sz="3600" dirty="0">
                <a:latin typeface="Times New Roman" panose="02020603050405020304" pitchFamily="18" charset="0"/>
                <a:cs typeface="Calibri" panose="020F0502020204030204" pitchFamily="34" charset="0"/>
                <a:sym typeface="+mn-ea"/>
              </a:rPr>
              <a:t>.</a:t>
            </a:r>
            <a:endParaRPr lang="en-US" altLang="en-US" sz="3600" dirty="0">
              <a:latin typeface="Times New Roman" panose="02020603050405020304" pitchFamily="18" charset="0"/>
              <a:cs typeface="Calibri" panose="020F0502020204030204" pitchFamily="34" charset="0"/>
            </a:endParaRPr>
          </a:p>
          <a:p>
            <a:pPr algn="ctr" eaLnBrk="1" hangingPunct="1">
              <a:spcBef>
                <a:spcPct val="0"/>
              </a:spcBef>
              <a:buFontTx/>
              <a:buNone/>
            </a:pPr>
            <a:r>
              <a:rPr lang="en-US" altLang="en-US" sz="2800" dirty="0">
                <a:latin typeface="Times New Roman" panose="02020603050405020304" pitchFamily="18" charset="0"/>
                <a:cs typeface="Arial" panose="020B0604020202020204" pitchFamily="34" charset="0"/>
              </a:rPr>
              <a:t> </a:t>
            </a:r>
          </a:p>
          <a:p>
            <a:pPr algn="ctr" eaLnBrk="1" hangingPunct="1">
              <a:spcBef>
                <a:spcPct val="0"/>
              </a:spcBef>
              <a:buFontTx/>
              <a:buNone/>
            </a:pPr>
            <a:endParaRPr lang="en-US" altLang="en-US" sz="2400" dirty="0">
              <a:latin typeface="Times New Roman" panose="02020603050405020304" pitchFamily="18" charset="0"/>
            </a:endParaRPr>
          </a:p>
        </p:txBody>
      </p:sp>
      <p:sp>
        <p:nvSpPr>
          <p:cNvPr id="27659" name="AutoShape 13"/>
          <p:cNvSpPr>
            <a:spLocks noChangeArrowheads="1"/>
          </p:cNvSpPr>
          <p:nvPr/>
        </p:nvSpPr>
        <p:spPr bwMode="auto">
          <a:xfrm>
            <a:off x="3657600" y="4302126"/>
            <a:ext cx="4648200" cy="727075"/>
          </a:xfrm>
          <a:prstGeom prst="flowChartTerminator">
            <a:avLst/>
          </a:prstGeom>
          <a:gradFill rotWithShape="1">
            <a:gsLst>
              <a:gs pos="0">
                <a:srgbClr val="FFFF00"/>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3600" dirty="0">
              <a:solidFill>
                <a:srgbClr val="000000"/>
              </a:solidFill>
              <a:latin typeface="Times New Roman" panose="02020603050405020304" pitchFamily="18" charset="0"/>
              <a:ea typeface="Open Sans"/>
              <a:cs typeface="Times New Roman" panose="02020603050405020304" pitchFamily="18" charset="0"/>
            </a:endParaRPr>
          </a:p>
          <a:p>
            <a:pPr eaLnBrk="1" hangingPunct="1">
              <a:spcBef>
                <a:spcPct val="0"/>
              </a:spcBef>
              <a:buFontTx/>
              <a:buNone/>
            </a:pPr>
            <a:r>
              <a:rPr lang="en-US" altLang="en-US" sz="3600" dirty="0">
                <a:solidFill>
                  <a:srgbClr val="000000"/>
                </a:solidFill>
                <a:latin typeface="Times New Roman" panose="02020603050405020304" pitchFamily="18" charset="0"/>
                <a:ea typeface="Open Sans"/>
                <a:cs typeface="Times New Roman" panose="02020603050405020304" pitchFamily="18" charset="0"/>
              </a:rPr>
              <a:t>oxide acid</a:t>
            </a:r>
            <a:r>
              <a:rPr lang="en-US" altLang="en-US" sz="3600" dirty="0">
                <a:latin typeface="Times New Roman" panose="02020603050405020304" pitchFamily="18" charset="0"/>
                <a:ea typeface="Open Sans"/>
                <a:cs typeface="Times New Roman" panose="02020603050405020304" pitchFamily="18" charset="0"/>
              </a:rPr>
              <a:t>.</a:t>
            </a:r>
          </a:p>
          <a:p>
            <a:pPr algn="ctr" eaLnBrk="1" hangingPunct="1">
              <a:spcBef>
                <a:spcPct val="0"/>
              </a:spcBef>
              <a:buFontTx/>
              <a:buNone/>
            </a:pPr>
            <a:endParaRPr lang="en-US" altLang="en-US" sz="2400" dirty="0">
              <a:latin typeface="Times New Roman" panose="02020603050405020304" pitchFamily="18" charset="0"/>
              <a:ea typeface="Open Sans"/>
              <a:cs typeface="Times New Roman" panose="02020603050405020304" pitchFamily="18" charset="0"/>
            </a:endParaRPr>
          </a:p>
        </p:txBody>
      </p:sp>
      <p:sp>
        <p:nvSpPr>
          <p:cNvPr id="27660" name="AutoShape 14"/>
          <p:cNvSpPr>
            <a:spLocks noChangeArrowheads="1"/>
          </p:cNvSpPr>
          <p:nvPr/>
        </p:nvSpPr>
        <p:spPr bwMode="auto">
          <a:xfrm>
            <a:off x="3581400" y="5216525"/>
            <a:ext cx="4953000" cy="762000"/>
          </a:xfrm>
          <a:prstGeom prst="flowChartTerminator">
            <a:avLst/>
          </a:prstGeom>
          <a:gradFill rotWithShape="1">
            <a:gsLst>
              <a:gs pos="0">
                <a:srgbClr val="FFFF00"/>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dirty="0">
              <a:latin typeface="Times New Roman" panose="02020603050405020304" pitchFamily="18" charset="0"/>
              <a:cs typeface="Calibri" panose="020F0502020204030204" pitchFamily="34" charset="0"/>
              <a:sym typeface="+mn-ea"/>
            </a:endParaRPr>
          </a:p>
          <a:p>
            <a:pPr eaLnBrk="1" hangingPunct="1">
              <a:spcBef>
                <a:spcPct val="0"/>
              </a:spcBef>
              <a:buFontTx/>
              <a:buNone/>
            </a:pPr>
            <a:r>
              <a:rPr lang="en-US" altLang="en-US" sz="3600" dirty="0">
                <a:solidFill>
                  <a:srgbClr val="000000"/>
                </a:solidFill>
                <a:latin typeface="Times New Roman" panose="02020603050405020304" pitchFamily="18" charset="0"/>
                <a:ea typeface="Open Sans"/>
                <a:cs typeface="Times New Roman" panose="02020603050405020304" pitchFamily="18" charset="0"/>
              </a:rPr>
              <a:t>oxide </a:t>
            </a:r>
            <a:r>
              <a:rPr lang="en-US" altLang="en-US" sz="3600" dirty="0" err="1">
                <a:solidFill>
                  <a:srgbClr val="000000"/>
                </a:solidFill>
                <a:latin typeface="Times New Roman" panose="02020603050405020304" pitchFamily="18" charset="0"/>
                <a:ea typeface="Open Sans"/>
                <a:cs typeface="Times New Roman" panose="02020603050405020304" pitchFamily="18" charset="0"/>
              </a:rPr>
              <a:t>trung</a:t>
            </a:r>
            <a:r>
              <a:rPr lang="en-US" altLang="en-US" sz="3600" dirty="0">
                <a:solidFill>
                  <a:srgbClr val="000000"/>
                </a:solidFill>
                <a:latin typeface="Times New Roman" panose="02020603050405020304" pitchFamily="18" charset="0"/>
                <a:ea typeface="Open Sans"/>
                <a:cs typeface="Times New Roman" panose="02020603050405020304" pitchFamily="18" charset="0"/>
              </a:rPr>
              <a:t> </a:t>
            </a:r>
            <a:r>
              <a:rPr lang="en-US" altLang="en-US" sz="3600" dirty="0" err="1">
                <a:solidFill>
                  <a:srgbClr val="000000"/>
                </a:solidFill>
                <a:latin typeface="Times New Roman" panose="02020603050405020304" pitchFamily="18" charset="0"/>
                <a:ea typeface="Open Sans"/>
                <a:cs typeface="Times New Roman" panose="02020603050405020304" pitchFamily="18" charset="0"/>
              </a:rPr>
              <a:t>tính</a:t>
            </a:r>
            <a:r>
              <a:rPr lang="en-US" altLang="en-US" sz="3600" dirty="0">
                <a:latin typeface="Times New Roman" panose="02020603050405020304" pitchFamily="18" charset="0"/>
                <a:cs typeface="Calibri" panose="020F0502020204030204" pitchFamily="34" charset="0"/>
                <a:sym typeface="+mn-ea"/>
              </a:rPr>
              <a:t>.</a:t>
            </a:r>
            <a:endParaRPr lang="en-US" altLang="en-US" sz="3600" dirty="0">
              <a:latin typeface="Times New Roman" panose="02020603050405020304" pitchFamily="18" charset="0"/>
              <a:cs typeface="Calibri" panose="020F0502020204030204" pitchFamily="34" charset="0"/>
            </a:endParaRPr>
          </a:p>
          <a:p>
            <a:pPr algn="ctr" eaLnBrk="1" hangingPunct="1">
              <a:spcBef>
                <a:spcPct val="0"/>
              </a:spcBef>
              <a:buFontTx/>
              <a:buNone/>
            </a:pPr>
            <a:r>
              <a:rPr lang="en-US" altLang="en-US" sz="2800" dirty="0">
                <a:latin typeface="Times New Roman" panose="02020603050405020304" pitchFamily="18" charset="0"/>
                <a:cs typeface="Times New Roman" panose="02020603050405020304" pitchFamily="18" charset="0"/>
              </a:rPr>
              <a:t>.</a:t>
            </a:r>
          </a:p>
        </p:txBody>
      </p:sp>
      <p:sp>
        <p:nvSpPr>
          <p:cNvPr id="222223" name="AutoShape 15"/>
          <p:cNvSpPr>
            <a:spLocks noChangeArrowheads="1"/>
          </p:cNvSpPr>
          <p:nvPr/>
        </p:nvSpPr>
        <p:spPr bwMode="auto">
          <a:xfrm>
            <a:off x="8686800" y="3149600"/>
            <a:ext cx="1295400" cy="1143000"/>
          </a:xfrm>
          <a:prstGeom prst="star16">
            <a:avLst>
              <a:gd name="adj" fmla="val 37500"/>
            </a:avLst>
          </a:prstGeom>
          <a:gradFill rotWithShape="1">
            <a:gsLst>
              <a:gs pos="0">
                <a:srgbClr val="FF0066"/>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chemeClr val="accent2"/>
                </a:solidFill>
                <a:latin typeface="Times New Roman" panose="02020603050405020304" pitchFamily="18" charset="0"/>
              </a:rPr>
              <a:t>ĐÚNG</a:t>
            </a:r>
          </a:p>
        </p:txBody>
      </p:sp>
      <p:sp>
        <p:nvSpPr>
          <p:cNvPr id="222224" name="AutoShape 16"/>
          <p:cNvSpPr>
            <a:spLocks noChangeArrowheads="1"/>
          </p:cNvSpPr>
          <p:nvPr/>
        </p:nvSpPr>
        <p:spPr bwMode="auto">
          <a:xfrm>
            <a:off x="8839200" y="2032000"/>
            <a:ext cx="1143000" cy="1143000"/>
          </a:xfrm>
          <a:prstGeom prst="irregularSeal2">
            <a:avLst/>
          </a:prstGeom>
          <a:gradFill rotWithShape="1">
            <a:gsLst>
              <a:gs pos="0">
                <a:srgbClr val="FFFF00"/>
              </a:gs>
              <a:gs pos="100000">
                <a:schemeClr val="bg1"/>
              </a:gs>
            </a:gsLst>
            <a:lin ang="5400000" scaled="1"/>
          </a:gradFill>
          <a:ln w="9525">
            <a:solidFill>
              <a:schemeClr val="accent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latin typeface="Times New Roman" panose="02020603050405020304" pitchFamily="18" charset="0"/>
              </a:rPr>
              <a:t>SAI</a:t>
            </a:r>
          </a:p>
        </p:txBody>
      </p:sp>
      <p:sp>
        <p:nvSpPr>
          <p:cNvPr id="222225" name="AutoShape 17"/>
          <p:cNvSpPr>
            <a:spLocks noChangeArrowheads="1"/>
          </p:cNvSpPr>
          <p:nvPr/>
        </p:nvSpPr>
        <p:spPr bwMode="auto">
          <a:xfrm>
            <a:off x="8534400" y="4191000"/>
            <a:ext cx="1219200" cy="1143000"/>
          </a:xfrm>
          <a:prstGeom prst="irregularSeal2">
            <a:avLst/>
          </a:prstGeom>
          <a:gradFill rotWithShape="1">
            <a:gsLst>
              <a:gs pos="0">
                <a:srgbClr val="FFFF00"/>
              </a:gs>
              <a:gs pos="100000">
                <a:schemeClr val="bg1"/>
              </a:gs>
            </a:gsLst>
            <a:lin ang="5400000" scaled="1"/>
          </a:gradFill>
          <a:ln w="9525">
            <a:solidFill>
              <a:schemeClr val="accent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latin typeface="Times New Roman" panose="02020603050405020304" pitchFamily="18" charset="0"/>
              </a:rPr>
              <a:t>SAI</a:t>
            </a:r>
          </a:p>
        </p:txBody>
      </p:sp>
      <p:sp>
        <p:nvSpPr>
          <p:cNvPr id="222226" name="AutoShape 18"/>
          <p:cNvSpPr>
            <a:spLocks noChangeArrowheads="1"/>
          </p:cNvSpPr>
          <p:nvPr/>
        </p:nvSpPr>
        <p:spPr bwMode="auto">
          <a:xfrm>
            <a:off x="8534400" y="5257800"/>
            <a:ext cx="1219200" cy="1143000"/>
          </a:xfrm>
          <a:prstGeom prst="irregularSeal2">
            <a:avLst/>
          </a:prstGeom>
          <a:gradFill rotWithShape="1">
            <a:gsLst>
              <a:gs pos="0">
                <a:srgbClr val="FFFF00"/>
              </a:gs>
              <a:gs pos="100000">
                <a:schemeClr val="bg1"/>
              </a:gs>
            </a:gsLst>
            <a:lin ang="5400000" scaled="1"/>
          </a:gradFill>
          <a:ln w="9525">
            <a:solidFill>
              <a:schemeClr val="accent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latin typeface="Times New Roman" panose="02020603050405020304" pitchFamily="18" charset="0"/>
              </a:rPr>
              <a:t>SAI</a:t>
            </a:r>
          </a:p>
        </p:txBody>
      </p:sp>
      <p:pic>
        <p:nvPicPr>
          <p:cNvPr id="27665" name="Picture 21" descr="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4" name="WordArt 19"/>
          <p:cNvSpPr>
            <a:spLocks noChangeArrowheads="1" noChangeShapeType="1" noTextEdit="1"/>
          </p:cNvSpPr>
          <p:nvPr/>
        </p:nvSpPr>
        <p:spPr bwMode="auto">
          <a:xfrm>
            <a:off x="4495800" y="1"/>
            <a:ext cx="4572000" cy="498475"/>
          </a:xfrm>
          <a:prstGeom prst="rect">
            <a:avLst/>
          </a:prstGeom>
        </p:spPr>
        <p:txBody>
          <a:bodyPr wrap="none" fromWordArt="1">
            <a:prstTxWarp prst="textSlantUp">
              <a:avLst>
                <a:gd name="adj" fmla="val 491"/>
              </a:avLst>
            </a:prstTxWarp>
          </a:bodyPr>
          <a:lstStyle/>
          <a:p>
            <a:pPr algn="ctr">
              <a:defRPr/>
            </a:pPr>
            <a:r>
              <a:rPr lang="en-US" sz="3600" u="sng" kern="10" dirty="0" err="1">
                <a:ln w="9525">
                  <a:solidFill>
                    <a:srgbClr val="CC99FF"/>
                  </a:solidFill>
                  <a:round/>
                  <a:headEnd/>
                  <a:tailEnd/>
                </a:ln>
                <a:solidFill>
                  <a:srgbClr val="FF0000"/>
                </a:solidFill>
                <a:latin typeface="Times New Roman" panose="02020603050405020304" pitchFamily="18" charset="0"/>
                <a:cs typeface="Times New Roman" panose="02020603050405020304" pitchFamily="18" charset="0"/>
              </a:rPr>
              <a:t>Bài</a:t>
            </a:r>
            <a:r>
              <a:rPr lang="en-US" sz="3600" u="sng" kern="10" dirty="0">
                <a:ln w="9525">
                  <a:solidFill>
                    <a:srgbClr val="CC99FF"/>
                  </a:solidFill>
                  <a:round/>
                  <a:headEnd/>
                  <a:tailEnd/>
                </a:ln>
                <a:solidFill>
                  <a:srgbClr val="FF0000"/>
                </a:solidFill>
                <a:latin typeface="Times New Roman" panose="02020603050405020304" pitchFamily="18" charset="0"/>
                <a:cs typeface="Times New Roman" panose="02020603050405020304" pitchFamily="18" charset="0"/>
              </a:rPr>
              <a:t> </a:t>
            </a:r>
            <a:r>
              <a:rPr lang="en-US" sz="3600" u="sng" kern="10" dirty="0" err="1">
                <a:ln w="9525">
                  <a:solidFill>
                    <a:srgbClr val="CC99FF"/>
                  </a:solidFill>
                  <a:round/>
                  <a:headEnd/>
                  <a:tailEnd/>
                </a:ln>
                <a:solidFill>
                  <a:srgbClr val="FF0000"/>
                </a:solidFill>
                <a:latin typeface="Times New Roman" panose="02020603050405020304" pitchFamily="18" charset="0"/>
                <a:cs typeface="Times New Roman" panose="02020603050405020304" pitchFamily="18" charset="0"/>
              </a:rPr>
              <a:t>tập</a:t>
            </a:r>
            <a:r>
              <a:rPr lang="en-US" sz="3600" u="sng" kern="10" dirty="0">
                <a:ln w="9525">
                  <a:solidFill>
                    <a:srgbClr val="CC99FF"/>
                  </a:solidFill>
                  <a:round/>
                  <a:headEnd/>
                  <a:tailEnd/>
                </a:ln>
                <a:solidFill>
                  <a:srgbClr val="FF0000"/>
                </a:solidFill>
                <a:latin typeface="Times New Roman" panose="02020603050405020304" pitchFamily="18" charset="0"/>
                <a:cs typeface="Times New Roman" panose="02020603050405020304" pitchFamily="18" charset="0"/>
              </a:rPr>
              <a:t> 1</a:t>
            </a:r>
            <a:r>
              <a:rPr lang="en-US" sz="3600" kern="10" dirty="0">
                <a:ln w="9525">
                  <a:solidFill>
                    <a:srgbClr val="CC99FF"/>
                  </a:solidFill>
                  <a:round/>
                  <a:headEnd/>
                  <a:tailEnd/>
                </a:ln>
                <a:gradFill rotWithShape="1">
                  <a:gsLst>
                    <a:gs pos="0">
                      <a:srgbClr val="6600CC"/>
                    </a:gs>
                    <a:gs pos="100000">
                      <a:srgbClr val="CC00CC"/>
                    </a:gs>
                  </a:gsLst>
                  <a:lin ang="5400000" scaled="1"/>
                </a:gradFill>
                <a:latin typeface="Times New Roman" panose="02020603050405020304" pitchFamily="18" charset="0"/>
                <a:cs typeface="Times New Roman" panose="02020603050405020304" pitchFamily="18" charset="0"/>
              </a:rPr>
              <a:t>: </a:t>
            </a:r>
            <a:r>
              <a:rPr lang="en-US" sz="3600" kern="10" dirty="0" err="1">
                <a:ln w="9525">
                  <a:solidFill>
                    <a:srgbClr val="CC99FF"/>
                  </a:solidFill>
                  <a:round/>
                  <a:headEnd/>
                  <a:tailEnd/>
                </a:ln>
                <a:gradFill rotWithShape="1">
                  <a:gsLst>
                    <a:gs pos="0">
                      <a:srgbClr val="6600CC"/>
                    </a:gs>
                    <a:gs pos="100000">
                      <a:srgbClr val="CC00CC"/>
                    </a:gs>
                  </a:gsLst>
                  <a:lin ang="5400000" scaled="1"/>
                </a:gradFill>
                <a:latin typeface="Times New Roman" panose="02020603050405020304" pitchFamily="18" charset="0"/>
                <a:cs typeface="Times New Roman" panose="02020603050405020304" pitchFamily="18" charset="0"/>
              </a:rPr>
              <a:t>Trắc</a:t>
            </a:r>
            <a:r>
              <a:rPr lang="en-US" sz="3600" kern="10" dirty="0">
                <a:ln w="9525">
                  <a:solidFill>
                    <a:srgbClr val="CC99FF"/>
                  </a:solidFill>
                  <a:round/>
                  <a:headEnd/>
                  <a:tailEnd/>
                </a:ln>
                <a:gradFill rotWithShape="1">
                  <a:gsLst>
                    <a:gs pos="0">
                      <a:srgbClr val="6600CC"/>
                    </a:gs>
                    <a:gs pos="100000">
                      <a:srgbClr val="CC00CC"/>
                    </a:gs>
                  </a:gsLst>
                  <a:lin ang="5400000" scaled="1"/>
                </a:gradFill>
                <a:latin typeface="Times New Roman" panose="02020603050405020304" pitchFamily="18" charset="0"/>
                <a:cs typeface="Times New Roman" panose="02020603050405020304" pitchFamily="18" charset="0"/>
              </a:rPr>
              <a:t> </a:t>
            </a:r>
            <a:r>
              <a:rPr lang="en-US" sz="3600" kern="10" dirty="0" err="1">
                <a:ln w="9525">
                  <a:solidFill>
                    <a:srgbClr val="CC99FF"/>
                  </a:solidFill>
                  <a:round/>
                  <a:headEnd/>
                  <a:tailEnd/>
                </a:ln>
                <a:gradFill rotWithShape="1">
                  <a:gsLst>
                    <a:gs pos="0">
                      <a:srgbClr val="6600CC"/>
                    </a:gs>
                    <a:gs pos="100000">
                      <a:srgbClr val="CC00CC"/>
                    </a:gs>
                  </a:gsLst>
                  <a:lin ang="5400000" scaled="1"/>
                </a:gradFill>
                <a:latin typeface="Times New Roman" panose="02020603050405020304" pitchFamily="18" charset="0"/>
                <a:cs typeface="Times New Roman" panose="02020603050405020304" pitchFamily="18" charset="0"/>
              </a:rPr>
              <a:t>nghiệm</a:t>
            </a:r>
            <a:endParaRPr lang="en-US" sz="3600" kern="10" dirty="0">
              <a:ln w="9525">
                <a:solidFill>
                  <a:srgbClr val="CC99FF"/>
                </a:solidFill>
                <a:round/>
                <a:headEnd/>
                <a:tailEnd/>
              </a:ln>
              <a:gradFill rotWithShape="1">
                <a:gsLst>
                  <a:gs pos="0">
                    <a:srgbClr val="6600CC"/>
                  </a:gs>
                  <a:gs pos="100000">
                    <a:srgbClr val="CC00CC"/>
                  </a:gs>
                </a:gsLst>
                <a:lin ang="5400000" scaled="1"/>
              </a:gra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099690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22215"/>
                    </p:tgtEl>
                  </p:cond>
                </p:stCondLst>
                <p:endSync evt="end" delay="0">
                  <p:rtn val="all"/>
                </p:endSync>
                <p:childTnLst>
                  <p:par>
                    <p:cTn id="3" fill="hold" nodeType="clickPar">
                      <p:stCondLst>
                        <p:cond delay="0"/>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2224"/>
                                        </p:tgtEl>
                                        <p:attrNameLst>
                                          <p:attrName>style.visibility</p:attrName>
                                        </p:attrNameLst>
                                      </p:cBhvr>
                                      <p:to>
                                        <p:strVal val="visible"/>
                                      </p:to>
                                    </p:set>
                                    <p:animEffect transition="in" filter="dissolve">
                                      <p:cBhvr>
                                        <p:cTn id="7" dur="500"/>
                                        <p:tgtEl>
                                          <p:spTgt spid="2222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22224"/>
                                        </p:tgtEl>
                                        <p:attrNameLst>
                                          <p:attrName>style.visibility</p:attrName>
                                        </p:attrNameLst>
                                      </p:cBhvr>
                                      <p:to>
                                        <p:strVal val="hidden"/>
                                      </p:to>
                                    </p:set>
                                  </p:childTnLst>
                                </p:cTn>
                              </p:par>
                            </p:childTnLst>
                          </p:cTn>
                        </p:par>
                      </p:childTnLst>
                    </p:cTn>
                  </p:par>
                </p:childTnLst>
              </p:cTn>
              <p:nextCondLst>
                <p:cond evt="onClick" delay="0">
                  <p:tgtEl>
                    <p:spTgt spid="222215"/>
                  </p:tgtEl>
                </p:cond>
              </p:nextCondLst>
            </p:seq>
            <p:seq concurrent="1" nextAc="seek">
              <p:cTn id="12" restart="whenNotActive" fill="hold" evtFilter="cancelBubble" nodeType="interactiveSeq">
                <p:stCondLst>
                  <p:cond evt="onClick" delay="0">
                    <p:tgtEl>
                      <p:spTgt spid="222216"/>
                    </p:tgtEl>
                  </p:cond>
                </p:stCondLst>
                <p:endSync evt="end" delay="0">
                  <p:rtn val="all"/>
                </p:endSync>
                <p:childTnLst>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2223"/>
                                        </p:tgtEl>
                                        <p:attrNameLst>
                                          <p:attrName>style.visibility</p:attrName>
                                        </p:attrNameLst>
                                      </p:cBhvr>
                                      <p:to>
                                        <p:strVal val="visible"/>
                                      </p:to>
                                    </p:set>
                                    <p:animEffect transition="in" filter="dissolve">
                                      <p:cBhvr>
                                        <p:cTn id="17" dur="500"/>
                                        <p:tgtEl>
                                          <p:spTgt spid="2222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2223"/>
                                        </p:tgtEl>
                                        <p:attrNameLst>
                                          <p:attrName>style.visibility</p:attrName>
                                        </p:attrNameLst>
                                      </p:cBhvr>
                                      <p:to>
                                        <p:strVal val="hidden"/>
                                      </p:to>
                                    </p:set>
                                  </p:childTnLst>
                                </p:cTn>
                              </p:par>
                            </p:childTnLst>
                          </p:cTn>
                        </p:par>
                      </p:childTnLst>
                    </p:cTn>
                  </p:par>
                </p:childTnLst>
              </p:cTn>
              <p:nextCondLst>
                <p:cond evt="onClick" delay="0">
                  <p:tgtEl>
                    <p:spTgt spid="222216"/>
                  </p:tgtEl>
                </p:cond>
              </p:nextCondLst>
            </p:seq>
            <p:seq concurrent="1" nextAc="seek">
              <p:cTn id="22" restart="whenNotActive" fill="hold" evtFilter="cancelBubble" nodeType="interactiveSeq">
                <p:stCondLst>
                  <p:cond evt="onClick" delay="0">
                    <p:tgtEl>
                      <p:spTgt spid="222218"/>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22225"/>
                                        </p:tgtEl>
                                        <p:attrNameLst>
                                          <p:attrName>style.visibility</p:attrName>
                                        </p:attrNameLst>
                                      </p:cBhvr>
                                      <p:to>
                                        <p:strVal val="visible"/>
                                      </p:to>
                                    </p:set>
                                    <p:animEffect transition="in" filter="dissolve">
                                      <p:cBhvr>
                                        <p:cTn id="27" dur="500"/>
                                        <p:tgtEl>
                                          <p:spTgt spid="2222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222225"/>
                                        </p:tgtEl>
                                        <p:attrNameLst>
                                          <p:attrName>style.visibility</p:attrName>
                                        </p:attrNameLst>
                                      </p:cBhvr>
                                      <p:to>
                                        <p:strVal val="hidden"/>
                                      </p:to>
                                    </p:set>
                                  </p:childTnLst>
                                </p:cTn>
                              </p:par>
                            </p:childTnLst>
                          </p:cTn>
                        </p:par>
                      </p:childTnLst>
                    </p:cTn>
                  </p:par>
                </p:childTnLst>
              </p:cTn>
              <p:nextCondLst>
                <p:cond evt="onClick" delay="0">
                  <p:tgtEl>
                    <p:spTgt spid="222218"/>
                  </p:tgtEl>
                </p:cond>
              </p:nextCondLst>
            </p:seq>
            <p:seq concurrent="1" nextAc="seek">
              <p:cTn id="32" restart="whenNotActive" fill="hold" evtFilter="cancelBubble" nodeType="interactiveSeq">
                <p:stCondLst>
                  <p:cond evt="onClick" delay="0">
                    <p:tgtEl>
                      <p:spTgt spid="222217"/>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22226"/>
                                        </p:tgtEl>
                                        <p:attrNameLst>
                                          <p:attrName>style.visibility</p:attrName>
                                        </p:attrNameLst>
                                      </p:cBhvr>
                                      <p:to>
                                        <p:strVal val="visible"/>
                                      </p:to>
                                    </p:set>
                                    <p:animEffect transition="in" filter="dissolve">
                                      <p:cBhvr>
                                        <p:cTn id="37" dur="500"/>
                                        <p:tgtEl>
                                          <p:spTgt spid="22222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22226"/>
                                        </p:tgtEl>
                                        <p:attrNameLst>
                                          <p:attrName>style.visibility</p:attrName>
                                        </p:attrNameLst>
                                      </p:cBhvr>
                                      <p:to>
                                        <p:strVal val="hidden"/>
                                      </p:to>
                                    </p:set>
                                  </p:childTnLst>
                                </p:cTn>
                              </p:par>
                            </p:childTnLst>
                          </p:cTn>
                        </p:par>
                      </p:childTnLst>
                    </p:cTn>
                  </p:par>
                </p:childTnLst>
              </p:cTn>
              <p:nextCondLst>
                <p:cond evt="onClick" delay="0">
                  <p:tgtEl>
                    <p:spTgt spid="222217"/>
                  </p:tgtEl>
                </p:cond>
              </p:nextCondLst>
            </p:seq>
          </p:childTnLst>
        </p:cTn>
      </p:par>
    </p:tnLst>
    <p:bldLst>
      <p:bldP spid="222223" grpId="0" animBg="1"/>
      <p:bldP spid="222223" grpId="1" animBg="1"/>
      <p:bldP spid="222224" grpId="0" animBg="1"/>
      <p:bldP spid="222224" grpId="1" animBg="1"/>
      <p:bldP spid="222225" grpId="0" animBg="1"/>
      <p:bldP spid="222225" grpId="1" animBg="1"/>
      <p:bldP spid="222226" grpId="0" animBg="1"/>
      <p:bldP spid="22222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663208"/>
            <a:chOff x="990069" y="467295"/>
            <a:chExt cx="7200000" cy="5184001"/>
          </a:xfrm>
        </p:grpSpPr>
        <p:grpSp>
          <p:nvGrpSpPr>
            <p:cNvPr id="5" name="Group 4"/>
            <p:cNvGrpSpPr/>
            <p:nvPr/>
          </p:nvGrpSpPr>
          <p:grpSpPr>
            <a:xfrm>
              <a:off x="990069" y="467295"/>
              <a:ext cx="648000" cy="5183999"/>
              <a:chOff x="899592" y="692696"/>
              <a:chExt cx="648000" cy="5183999"/>
            </a:xfrm>
            <a:noFill/>
          </p:grpSpPr>
          <p:sp>
            <p:nvSpPr>
              <p:cNvPr id="96" name="Rectangle 95"/>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2300469" y="467295"/>
              <a:ext cx="648000" cy="5183999"/>
              <a:chOff x="899592" y="692696"/>
              <a:chExt cx="648000" cy="5183999"/>
            </a:xfrm>
            <a:noFill/>
          </p:grpSpPr>
          <p:sp>
            <p:nvSpPr>
              <p:cNvPr id="88" name="Rectangle 87"/>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2955669" y="467295"/>
              <a:ext cx="648000" cy="5183999"/>
              <a:chOff x="899592" y="692696"/>
              <a:chExt cx="648000" cy="5183999"/>
            </a:xfrm>
            <a:noFill/>
          </p:grpSpPr>
          <p:sp>
            <p:nvSpPr>
              <p:cNvPr id="80" name="Rectangle 79"/>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3610869" y="467295"/>
              <a:ext cx="648000" cy="5183999"/>
              <a:chOff x="899592" y="692696"/>
              <a:chExt cx="648000" cy="5183999"/>
            </a:xfrm>
            <a:noFill/>
          </p:grpSpPr>
          <p:sp>
            <p:nvSpPr>
              <p:cNvPr id="72" name="Rectangle 71"/>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4266069" y="467295"/>
              <a:ext cx="648000" cy="5183999"/>
              <a:chOff x="899592" y="692696"/>
              <a:chExt cx="648000" cy="5183999"/>
            </a:xfrm>
            <a:noFill/>
          </p:grpSpPr>
          <p:sp>
            <p:nvSpPr>
              <p:cNvPr id="64" name="Rectangle 63"/>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4921269" y="467295"/>
              <a:ext cx="648000" cy="5183999"/>
              <a:chOff x="899592" y="692696"/>
              <a:chExt cx="648000" cy="5183999"/>
            </a:xfrm>
            <a:noFill/>
          </p:grpSpPr>
          <p:sp>
            <p:nvSpPr>
              <p:cNvPr id="56" name="Rectangle 55"/>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7542069" y="467295"/>
              <a:ext cx="648000" cy="5183999"/>
              <a:chOff x="899592" y="692696"/>
              <a:chExt cx="648000" cy="5183999"/>
            </a:xfrm>
            <a:noFill/>
          </p:grpSpPr>
          <p:sp>
            <p:nvSpPr>
              <p:cNvPr id="48" name="Rectangle 47"/>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1645269" y="467295"/>
              <a:ext cx="648000" cy="5183999"/>
              <a:chOff x="899592" y="692696"/>
              <a:chExt cx="648000" cy="5183999"/>
            </a:xfrm>
            <a:noFill/>
          </p:grpSpPr>
          <p:sp>
            <p:nvSpPr>
              <p:cNvPr id="40" name="Rectangle 39"/>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6231669" y="467295"/>
              <a:ext cx="648000" cy="5183999"/>
              <a:chOff x="899592" y="692696"/>
              <a:chExt cx="648000" cy="5183999"/>
            </a:xfrm>
            <a:noFill/>
          </p:grpSpPr>
          <p:sp>
            <p:nvSpPr>
              <p:cNvPr id="32" name="Rectangle 31"/>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6886869" y="467295"/>
              <a:ext cx="648000" cy="5183999"/>
              <a:chOff x="899592" y="692696"/>
              <a:chExt cx="648000" cy="5183999"/>
            </a:xfrm>
            <a:noFill/>
          </p:grpSpPr>
          <p:sp>
            <p:nvSpPr>
              <p:cNvPr id="24" name="Rectangle 23"/>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5576469" y="467297"/>
              <a:ext cx="648000" cy="5183999"/>
              <a:chOff x="899592" y="692696"/>
              <a:chExt cx="648000" cy="5183999"/>
            </a:xfrm>
            <a:noFill/>
          </p:grpSpPr>
          <p:sp>
            <p:nvSpPr>
              <p:cNvPr id="16" name="Rectangle 15"/>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5" name="Rectangle 134">
            <a:hlinkClick r:id="rId4" action="ppaction://hlinksldjump"/>
          </p:cNvPr>
          <p:cNvSpPr/>
          <p:nvPr/>
        </p:nvSpPr>
        <p:spPr>
          <a:xfrm>
            <a:off x="2260600" y="0"/>
            <a:ext cx="1028699" cy="82550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Rounded MT Bold" pitchFamily="34" charset="0"/>
                <a:cs typeface="Aharoni" pitchFamily="2" charset="-79"/>
              </a:rPr>
              <a:t>1</a:t>
            </a:r>
          </a:p>
        </p:txBody>
      </p:sp>
      <p:sp>
        <p:nvSpPr>
          <p:cNvPr id="136" name="Rectangle 135">
            <a:hlinkClick r:id="rId6" action="ppaction://hlinksldjump"/>
          </p:cNvPr>
          <p:cNvSpPr/>
          <p:nvPr/>
        </p:nvSpPr>
        <p:spPr>
          <a:xfrm>
            <a:off x="4491318" y="4250578"/>
            <a:ext cx="924981" cy="68400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Rounded MT Bold" pitchFamily="34" charset="0"/>
                <a:cs typeface="Aharoni" pitchFamily="2" charset="-79"/>
              </a:rPr>
              <a:t>3</a:t>
            </a:r>
          </a:p>
        </p:txBody>
      </p:sp>
      <p:sp>
        <p:nvSpPr>
          <p:cNvPr id="137" name="Rectangle 136">
            <a:hlinkClick r:id="rId7" action="ppaction://hlinksldjump"/>
          </p:cNvPr>
          <p:cNvSpPr/>
          <p:nvPr/>
        </p:nvSpPr>
        <p:spPr>
          <a:xfrm>
            <a:off x="10106704" y="5080000"/>
            <a:ext cx="967696" cy="736600"/>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Rounded MT Bold" pitchFamily="34" charset="0"/>
                <a:cs typeface="Aharoni" pitchFamily="2" charset="-79"/>
              </a:rPr>
              <a:t>6</a:t>
            </a:r>
          </a:p>
        </p:txBody>
      </p:sp>
      <p:pic>
        <p:nvPicPr>
          <p:cNvPr id="138" name="Picture 2" descr="D:\NHO\SILE PP\tro choi\animpoohhoneydance.gif">
            <a:hlinkClick r:id="" action="ppaction://noaction"/>
          </p:cNvPr>
          <p:cNvPicPr>
            <a:picLocks noChangeAspect="1" noChangeArrowheads="1" noCrop="1"/>
          </p:cNvPicPr>
          <p:nvPr/>
        </p:nvPicPr>
        <p:blipFill>
          <a:blip r:embed="rId8"/>
          <a:srcRect/>
          <a:stretch>
            <a:fillRect/>
          </a:stretch>
        </p:blipFill>
        <p:spPr bwMode="auto">
          <a:xfrm>
            <a:off x="1097280" y="4330924"/>
            <a:ext cx="2012881" cy="2415456"/>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9" descr="C:\Users\HT\Desktop\pooh2012060.gif"/>
          <p:cNvPicPr>
            <a:picLocks noChangeAspect="1" noChangeArrowheads="1" noCrop="1"/>
          </p:cNvPicPr>
          <p:nvPr/>
        </p:nvPicPr>
        <p:blipFill>
          <a:blip r:embed="rId9"/>
          <a:srcRect/>
          <a:stretch>
            <a:fillRect/>
          </a:stretch>
        </p:blipFill>
        <p:spPr bwMode="auto">
          <a:xfrm>
            <a:off x="0" y="-36337"/>
            <a:ext cx="806824" cy="912637"/>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8" descr="C:\Users\HT\Desktop\Bee1.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95311" y="4817862"/>
            <a:ext cx="877815" cy="877815"/>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4" descr="Hình ảnh có liên qua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81921" y="5423838"/>
            <a:ext cx="798279" cy="1287226"/>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8" descr="Hình ảnh có liên qua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10772297" y="4153032"/>
            <a:ext cx="723738" cy="855849"/>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0" descr="Hình ảnh có liên qua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60064" y="5422457"/>
            <a:ext cx="504056" cy="1240751"/>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2" descr="Hình ảnh có liên quan"/>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5577" y="3071924"/>
            <a:ext cx="827574" cy="1256215"/>
          </a:xfrm>
          <a:prstGeom prst="rect">
            <a:avLst/>
          </a:prstGeom>
          <a:noFill/>
          <a:extLst>
            <a:ext uri="{909E8E84-426E-40DD-AFC4-6F175D3DCCD1}">
              <a14:hiddenFill xmlns:a14="http://schemas.microsoft.com/office/drawing/2010/main">
                <a:solidFill>
                  <a:srgbClr val="FFFFFF"/>
                </a:solidFill>
              </a14:hiddenFill>
            </a:ext>
          </a:extLst>
        </p:spPr>
      </p:pic>
      <p:sp>
        <p:nvSpPr>
          <p:cNvPr id="146" name="Rectangle 145">
            <a:hlinkClick r:id="rId15" action="ppaction://hlinksldjump"/>
          </p:cNvPr>
          <p:cNvSpPr/>
          <p:nvPr/>
        </p:nvSpPr>
        <p:spPr>
          <a:xfrm>
            <a:off x="3365500" y="2540000"/>
            <a:ext cx="990600" cy="74611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Rounded MT Bold" pitchFamily="34" charset="0"/>
                <a:cs typeface="Aharoni" pitchFamily="2" charset="-79"/>
              </a:rPr>
              <a:t>2</a:t>
            </a:r>
          </a:p>
        </p:txBody>
      </p:sp>
      <p:sp>
        <p:nvSpPr>
          <p:cNvPr id="147" name="Rectangle 146">
            <a:hlinkClick r:id="rId16" action="ppaction://hlinksldjump"/>
          </p:cNvPr>
          <p:cNvSpPr/>
          <p:nvPr/>
        </p:nvSpPr>
        <p:spPr>
          <a:xfrm>
            <a:off x="6680200" y="1701800"/>
            <a:ext cx="1028700" cy="772763"/>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Rounded MT Bold" pitchFamily="34" charset="0"/>
                <a:cs typeface="Aharoni" pitchFamily="2" charset="-79"/>
              </a:rPr>
              <a:t>4</a:t>
            </a:r>
          </a:p>
        </p:txBody>
      </p:sp>
      <p:sp>
        <p:nvSpPr>
          <p:cNvPr id="152" name="Rectangle 151">
            <a:hlinkClick r:id="rId17" action="ppaction://hlinksldjump"/>
          </p:cNvPr>
          <p:cNvSpPr/>
          <p:nvPr/>
        </p:nvSpPr>
        <p:spPr>
          <a:xfrm>
            <a:off x="8877300" y="1718165"/>
            <a:ext cx="1066800" cy="745635"/>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Rounded MT Bold" pitchFamily="34" charset="0"/>
                <a:cs typeface="Aharoni" pitchFamily="2" charset="-79"/>
              </a:rPr>
              <a:t>5</a:t>
            </a:r>
          </a:p>
        </p:txBody>
      </p:sp>
      <p:pic>
        <p:nvPicPr>
          <p:cNvPr id="110" name="Picture 7" descr="C:\Users\HT\Desktop\Untitled-3.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431306" y="4915364"/>
            <a:ext cx="1721223" cy="19426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9"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3322842" y="808544"/>
            <a:ext cx="1023324" cy="909621"/>
          </a:xfrm>
          <a:prstGeom prst="rect">
            <a:avLst/>
          </a:prstGeom>
        </p:spPr>
      </p:pic>
      <p:pic>
        <p:nvPicPr>
          <p:cNvPr id="159" name="Picture 158"/>
          <p:cNvPicPr>
            <a:picLocks noChangeAspect="1"/>
          </p:cNvPicPr>
          <p:nvPr/>
        </p:nvPicPr>
        <p:blipFill>
          <a:blip r:embed="rId19"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3358571" y="5047617"/>
            <a:ext cx="1023324" cy="909621"/>
          </a:xfrm>
          <a:prstGeom prst="rect">
            <a:avLst/>
          </a:prstGeom>
        </p:spPr>
      </p:pic>
      <p:pic>
        <p:nvPicPr>
          <p:cNvPr id="160" name="Picture 159"/>
          <p:cNvPicPr>
            <a:picLocks noChangeAspect="1"/>
          </p:cNvPicPr>
          <p:nvPr/>
        </p:nvPicPr>
        <p:blipFill>
          <a:blip r:embed="rId19"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5528747" y="1665805"/>
            <a:ext cx="1023324" cy="909621"/>
          </a:xfrm>
          <a:prstGeom prst="rect">
            <a:avLst/>
          </a:prstGeom>
        </p:spPr>
      </p:pic>
      <p:pic>
        <p:nvPicPr>
          <p:cNvPr id="161" name="Picture 160"/>
          <p:cNvPicPr>
            <a:picLocks noChangeAspect="1"/>
          </p:cNvPicPr>
          <p:nvPr/>
        </p:nvPicPr>
        <p:blipFill>
          <a:blip r:embed="rId19"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7796789" y="2540000"/>
            <a:ext cx="1023324" cy="909621"/>
          </a:xfrm>
          <a:prstGeom prst="rect">
            <a:avLst/>
          </a:prstGeom>
        </p:spPr>
      </p:pic>
      <p:pic>
        <p:nvPicPr>
          <p:cNvPr id="162" name="Picture 161"/>
          <p:cNvPicPr>
            <a:picLocks noChangeAspect="1"/>
          </p:cNvPicPr>
          <p:nvPr/>
        </p:nvPicPr>
        <p:blipFill>
          <a:blip r:embed="rId19"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7840260" y="4035625"/>
            <a:ext cx="1023324" cy="909621"/>
          </a:xfrm>
          <a:prstGeom prst="rect">
            <a:avLst/>
          </a:prstGeom>
        </p:spPr>
      </p:pic>
      <p:pic>
        <p:nvPicPr>
          <p:cNvPr id="163" name="Picture 162"/>
          <p:cNvPicPr>
            <a:picLocks noChangeAspect="1"/>
          </p:cNvPicPr>
          <p:nvPr/>
        </p:nvPicPr>
        <p:blipFill>
          <a:blip r:embed="rId19"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7766304" y="844360"/>
            <a:ext cx="1023324" cy="909621"/>
          </a:xfrm>
          <a:prstGeom prst="rect">
            <a:avLst/>
          </a:prstGeom>
        </p:spPr>
      </p:pic>
      <p:pic>
        <p:nvPicPr>
          <p:cNvPr id="164" name="Picture 163"/>
          <p:cNvPicPr>
            <a:picLocks noChangeAspect="1"/>
          </p:cNvPicPr>
          <p:nvPr/>
        </p:nvPicPr>
        <p:blipFill>
          <a:blip r:embed="rId19"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5528747" y="3317371"/>
            <a:ext cx="1023324" cy="909621"/>
          </a:xfrm>
          <a:prstGeom prst="rect">
            <a:avLst/>
          </a:prstGeom>
        </p:spPr>
      </p:pic>
      <p:pic>
        <p:nvPicPr>
          <p:cNvPr id="165" name="Picture 164"/>
          <p:cNvPicPr>
            <a:picLocks noChangeAspect="1"/>
          </p:cNvPicPr>
          <p:nvPr/>
        </p:nvPicPr>
        <p:blipFill>
          <a:blip r:embed="rId19"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2150059" y="3243411"/>
            <a:ext cx="1023324" cy="909621"/>
          </a:xfrm>
          <a:prstGeom prst="rect">
            <a:avLst/>
          </a:prstGeom>
        </p:spPr>
      </p:pic>
      <p:pic>
        <p:nvPicPr>
          <p:cNvPr id="166" name="Picture 165"/>
          <p:cNvPicPr>
            <a:picLocks noChangeAspect="1"/>
          </p:cNvPicPr>
          <p:nvPr/>
        </p:nvPicPr>
        <p:blipFill>
          <a:blip r:embed="rId19"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215707" y="1554179"/>
            <a:ext cx="1023324" cy="909621"/>
          </a:xfrm>
          <a:prstGeom prst="rect">
            <a:avLst/>
          </a:prstGeom>
        </p:spPr>
      </p:pic>
      <p:pic>
        <p:nvPicPr>
          <p:cNvPr id="167" name="Picture 166"/>
          <p:cNvPicPr>
            <a:picLocks noChangeAspect="1"/>
          </p:cNvPicPr>
          <p:nvPr/>
        </p:nvPicPr>
        <p:blipFill>
          <a:blip r:embed="rId19"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0051076" y="3227743"/>
            <a:ext cx="1023324" cy="909621"/>
          </a:xfrm>
          <a:prstGeom prst="rect">
            <a:avLst/>
          </a:prstGeom>
        </p:spPr>
      </p:pic>
      <p:pic>
        <p:nvPicPr>
          <p:cNvPr id="104" name="TheWhistlersSong-SteveBarakatt-2799957">
            <a:hlinkClick r:id="" action="ppaction://media"/>
          </p:cNvPr>
          <p:cNvPicPr>
            <a:picLocks noChangeAspect="1"/>
          </p:cNvPicPr>
          <p:nvPr>
            <a:audioFile r:link="rId1"/>
            <p:extLst>
              <p:ext uri="{DAA4B4D4-6D71-4841-9C94-3DE7FCFB9230}">
                <p14:media xmlns:p14="http://schemas.microsoft.com/office/powerpoint/2010/main" r:embed="rId2">
                  <p14:trim end="151289.890625"/>
                </p14:media>
              </p:ext>
            </p:extLst>
          </p:nvPr>
        </p:nvPicPr>
        <p:blipFill>
          <a:blip r:embed="rId20"/>
          <a:stretch>
            <a:fillRect/>
          </a:stretch>
        </p:blipFill>
        <p:spPr>
          <a:xfrm>
            <a:off x="606107" y="464716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iterate type="lt">
                                    <p:tmPct val="0"/>
                                  </p:iterate>
                                  <p:childTnLst>
                                    <p:set>
                                      <p:cBhvr>
                                        <p:cTn id="6" dur="1" fill="hold">
                                          <p:stCondLst>
                                            <p:cond delay="0"/>
                                          </p:stCondLst>
                                        </p:cTn>
                                        <p:tgtEl>
                                          <p:spTgt spid="135">
                                            <p:txEl>
                                              <p:pRg st="0" end="0"/>
                                            </p:txEl>
                                          </p:spTgt>
                                        </p:tgtEl>
                                        <p:attrNameLst>
                                          <p:attrName>style.visibility</p:attrName>
                                        </p:attrNameLst>
                                      </p:cBhvr>
                                      <p:to>
                                        <p:strVal val="visible"/>
                                      </p:to>
                                    </p:set>
                                    <p:animEffect transition="in" filter="fade">
                                      <p:cBhvr>
                                        <p:cTn id="7" dur="5000"/>
                                        <p:tgtEl>
                                          <p:spTgt spid="135">
                                            <p:txEl>
                                              <p:pRg st="0" end="0"/>
                                            </p:txEl>
                                          </p:spTgt>
                                        </p:tgtEl>
                                      </p:cBhvr>
                                    </p:animEffect>
                                    <p:anim calcmode="lin" valueType="num">
                                      <p:cBhvr>
                                        <p:cTn id="8" dur="5000" fill="hold"/>
                                        <p:tgtEl>
                                          <p:spTgt spid="135">
                                            <p:txEl>
                                              <p:pRg st="0" end="0"/>
                                            </p:txEl>
                                          </p:spTgt>
                                        </p:tgtEl>
                                        <p:attrNameLst>
                                          <p:attrName>ppt_w</p:attrName>
                                        </p:attrNameLst>
                                      </p:cBhvr>
                                      <p:tavLst>
                                        <p:tav tm="0" fmla="#ppt_w*sin(2.5*pi*$)">
                                          <p:val>
                                            <p:fltVal val="0"/>
                                          </p:val>
                                        </p:tav>
                                        <p:tav tm="100000">
                                          <p:val>
                                            <p:fltVal val="1"/>
                                          </p:val>
                                        </p:tav>
                                      </p:tavLst>
                                    </p:anim>
                                    <p:anim calcmode="lin" valueType="num">
                                      <p:cBhvr>
                                        <p:cTn id="9" dur="5000" fill="hold"/>
                                        <p:tgtEl>
                                          <p:spTgt spid="135">
                                            <p:txEl>
                                              <p:pRg st="0" end="0"/>
                                            </p:txEl>
                                          </p:spTgt>
                                        </p:tgtEl>
                                        <p:attrNameLst>
                                          <p:attrName>ppt_h</p:attrName>
                                        </p:attrNameLst>
                                      </p:cBhvr>
                                      <p:tavLst>
                                        <p:tav tm="0">
                                          <p:val>
                                            <p:strVal val="#ppt_h"/>
                                          </p:val>
                                        </p:tav>
                                        <p:tav tm="100000">
                                          <p:val>
                                            <p:strVal val="#ppt_h"/>
                                          </p:val>
                                        </p:tav>
                                      </p:tavLst>
                                    </p:anim>
                                  </p:childTnLst>
                                </p:cTn>
                              </p:par>
                              <p:par>
                                <p:cTn id="10" presetID="46" presetClass="path" presetSubtype="0" accel="50000" decel="50000" fill="hold" nodeType="withEffect">
                                  <p:stCondLst>
                                    <p:cond delay="0"/>
                                  </p:stCondLst>
                                  <p:childTnLst>
                                    <p:animMotion origin="layout" path="M -0.08812 0.00116 C -0.09072 -0.07291 -0.05701 -0.13726 -0.01158 -0.14166 C 0.03189 -0.14699 0.0725 -0.09722 0.07523 -0.02546 C 0.07875 0.04144 0.05024 0.10324 0.0095 0.10764 C -0.02772 0.11135 -0.06313 0.06991 -0.06573 0.00787 C -0.06846 -0.04838 -0.04477 -0.10185 -0.01028 -0.10625 C 0.02161 -0.10949 0.05154 -0.07523 0.05349 -0.02314 C 0.05558 0.02315 0.0367 0.06899 0.00807 0.07084 C -0.0177 0.07431 -0.04204 0.04769 -0.04412 0.00533 C -0.04543 -0.03217 -0.03124 -0.06875 -0.00885 -0.07106 C 0.0108 -0.07291 0.03046 -0.05324 0.03189 -0.02083 C 0.03319 0.00695 0.02304 0.03334 0.00664 0.03542 C -0.00677 0.03797 -0.02109 0.0257 -0.02174 0.00371 C -0.02317 -0.01412 -0.0177 -0.0331 -0.00755 -0.03541 C 0.00065 -0.03541 0.00872 -0.03101 0.01015 -0.01875 C 0.0108 -0.01088 0.0095 -0.00324 0.00534 -4.07407E-6 C 0.00325 0.00116 0.00195 0.00116 2.55109E-7 -4.07407E-6 " pathEditMode="relative" rAng="0" ptsTypes="AAAAAAAAAAAAAAAAA">
                                      <p:cBhvr>
                                        <p:cTn id="11" dur="10000" fill="hold"/>
                                        <p:tgtEl>
                                          <p:spTgt spid="141"/>
                                        </p:tgtEl>
                                        <p:attrNameLst>
                                          <p:attrName>ppt_x</p:attrName>
                                          <p:attrName>ppt_y</p:attrName>
                                        </p:attrNameLst>
                                      </p:cBhvr>
                                      <p:rCtr x="8200" y="-1900"/>
                                    </p:animMotion>
                                  </p:childTnLst>
                                </p:cTn>
                              </p:par>
                              <p:par>
                                <p:cTn id="12" presetID="63" presetClass="path" presetSubtype="0" accel="50000" decel="50000" fill="hold" nodeType="withEffect">
                                  <p:stCondLst>
                                    <p:cond delay="0"/>
                                  </p:stCondLst>
                                  <p:childTnLst>
                                    <p:animMotion origin="layout" path="M 1.5723E-6 1.11111E-6 L 0.14304 -0.00185 " pathEditMode="relative" rAng="0" ptsTypes="AA">
                                      <p:cBhvr>
                                        <p:cTn id="13" dur="2000" fill="hold"/>
                                        <p:tgtEl>
                                          <p:spTgt spid="140"/>
                                        </p:tgtEl>
                                        <p:attrNameLst>
                                          <p:attrName>ppt_x</p:attrName>
                                          <p:attrName>ppt_y</p:attrName>
                                        </p:attrNameLst>
                                      </p:cBhvr>
                                      <p:rCtr x="7100" y="-100"/>
                                    </p:animMotion>
                                  </p:childTnLst>
                                </p:cTn>
                              </p:par>
                            </p:childTnLst>
                          </p:cTn>
                        </p:par>
                      </p:childTnLst>
                    </p:cTn>
                  </p:par>
                  <p:par>
                    <p:cTn id="14" fill="hold">
                      <p:stCondLst>
                        <p:cond delay="indefinite"/>
                      </p:stCondLst>
                      <p:childTnLst>
                        <p:par>
                          <p:cTn id="15" fill="hold">
                            <p:stCondLst>
                              <p:cond delay="0"/>
                            </p:stCondLst>
                            <p:childTnLst>
                              <p:par>
                                <p:cTn id="16" presetID="6" presetClass="exit" presetSubtype="32" fill="hold" grpId="0" nodeType="clickEffect">
                                  <p:stCondLst>
                                    <p:cond delay="0"/>
                                  </p:stCondLst>
                                  <p:iterate type="lt">
                                    <p:tmPct val="0"/>
                                  </p:iterate>
                                  <p:childTnLst>
                                    <p:animEffect transition="out" filter="circle(out)">
                                      <p:cBhvr>
                                        <p:cTn id="17" dur="500"/>
                                        <p:tgtEl>
                                          <p:spTgt spid="135">
                                            <p:txEl>
                                              <p:pRg st="0" end="0"/>
                                            </p:txEl>
                                          </p:spTgt>
                                        </p:tgtEl>
                                      </p:cBhvr>
                                    </p:animEffect>
                                    <p:set>
                                      <p:cBhvr>
                                        <p:cTn id="18" dur="1" fill="hold">
                                          <p:stCondLst>
                                            <p:cond delay="499"/>
                                          </p:stCondLst>
                                        </p:cTn>
                                        <p:tgtEl>
                                          <p:spTgt spid="135">
                                            <p:txEl>
                                              <p:pRg st="0" end="0"/>
                                            </p:txEl>
                                          </p:spTgt>
                                        </p:tgtEl>
                                        <p:attrNameLst>
                                          <p:attrName>style.visibility</p:attrName>
                                        </p:attrNameLst>
                                      </p:cBhvr>
                                      <p:to>
                                        <p:strVal val="hidden"/>
                                      </p:to>
                                    </p:set>
                                  </p:childTnLst>
                                </p:cTn>
                              </p:par>
                              <p:par>
                                <p:cTn id="19" presetID="6" presetClass="exit" presetSubtype="32" fill="hold" grpId="0" nodeType="withEffect">
                                  <p:stCondLst>
                                    <p:cond delay="0"/>
                                  </p:stCondLst>
                                  <p:childTnLst>
                                    <p:animEffect transition="out" filter="circle(out)">
                                      <p:cBhvr>
                                        <p:cTn id="20" dur="500"/>
                                        <p:tgtEl>
                                          <p:spTgt spid="135">
                                            <p:bg/>
                                          </p:spTgt>
                                        </p:tgtEl>
                                      </p:cBhvr>
                                    </p:animEffect>
                                    <p:set>
                                      <p:cBhvr>
                                        <p:cTn id="21" dur="1" fill="hold">
                                          <p:stCondLst>
                                            <p:cond delay="499"/>
                                          </p:stCondLst>
                                        </p:cTn>
                                        <p:tgtEl>
                                          <p:spTgt spid="135">
                                            <p:bg/>
                                          </p:spTgt>
                                        </p:tgtEl>
                                        <p:attrNameLst>
                                          <p:attrName>style.visibility</p:attrName>
                                        </p:attrNameLst>
                                      </p:cBhvr>
                                      <p:to>
                                        <p:strVal val="hidden"/>
                                      </p:to>
                                    </p:set>
                                  </p:childTnLst>
                                </p:cTn>
                              </p:par>
                            </p:childTnLst>
                          </p:cTn>
                        </p:par>
                        <p:par>
                          <p:cTn id="22" fill="hold">
                            <p:stCondLst>
                              <p:cond delay="500"/>
                            </p:stCondLst>
                            <p:childTnLst>
                              <p:par>
                                <p:cTn id="23" presetID="1" presetClass="mediacall" presetSubtype="0" fill="hold" nodeType="afterEffect">
                                  <p:stCondLst>
                                    <p:cond delay="0"/>
                                  </p:stCondLst>
                                  <p:childTnLst>
                                    <p:cmd type="call" cmd="playFrom(0.0)">
                                      <p:cBhvr>
                                        <p:cTn id="24" dur="45595" fill="hold"/>
                                        <p:tgtEl>
                                          <p:spTgt spid="104"/>
                                        </p:tgtEl>
                                      </p:cBhvr>
                                    </p:cmd>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8222 0.36389 C 0.86294 0.31875 0.90394 0.27361 0.92099 0.33264 C 0.93817 0.39167 0.93128 0.55509 0.92464 0.71875 " pathEditMode="relative" rAng="0" ptsTypes="aaA">
                                      <p:cBhvr>
                                        <p:cTn id="28" dur="2000" fill="hold"/>
                                        <p:tgtEl>
                                          <p:spTgt spid="140"/>
                                        </p:tgtEl>
                                        <p:attrNameLst>
                                          <p:attrName>ppt_x</p:attrName>
                                          <p:attrName>ppt_y</p:attrName>
                                        </p:attrNameLst>
                                      </p:cBhvr>
                                      <p:rCtr x="5800" y="132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35"/>
                    </p:tgtEl>
                  </p:cond>
                </p:stCondLst>
                <p:endSync evt="end" delay="0">
                  <p:rtn val="all"/>
                </p:endSync>
                <p:childTnLst>
                  <p:par>
                    <p:cTn id="30" fill="hold">
                      <p:stCondLst>
                        <p:cond delay="0"/>
                      </p:stCondLst>
                      <p:childTnLst>
                        <p:par>
                          <p:cTn id="31" fill="hold">
                            <p:stCondLst>
                              <p:cond delay="0"/>
                            </p:stCondLst>
                            <p:childTnLst>
                              <p:par>
                                <p:cTn id="32" presetID="0" presetClass="path" presetSubtype="0" accel="50000" decel="50000" fill="hold" nodeType="withEffect">
                                  <p:stCondLst>
                                    <p:cond delay="0"/>
                                  </p:stCondLst>
                                  <p:childTnLst>
                                    <p:animMotion origin="layout" path="M 0.14304 -0.00185 C 0.20916 -0.02269 0.27528 -0.04282 0.30053 -0.00486 C 0.32604 0.0331 0.31042 0.13079 0.29507 0.22847 " pathEditMode="relative" rAng="0" ptsTypes="aaA">
                                      <p:cBhvr>
                                        <p:cTn id="33" dur="3000" fill="hold"/>
                                        <p:tgtEl>
                                          <p:spTgt spid="140"/>
                                        </p:tgtEl>
                                        <p:attrNameLst>
                                          <p:attrName>ppt_x</p:attrName>
                                          <p:attrName>ppt_y</p:attrName>
                                        </p:attrNameLst>
                                      </p:cBhvr>
                                      <p:rCtr x="9200" y="9500"/>
                                    </p:animMotion>
                                  </p:childTnLst>
                                </p:cTn>
                              </p:par>
                              <p:par>
                                <p:cTn id="34" presetID="45" presetClass="exit" presetSubtype="0" fill="hold" grpId="1" nodeType="withEffect">
                                  <p:stCondLst>
                                    <p:cond delay="0"/>
                                  </p:stCondLst>
                                  <p:iterate type="lt">
                                    <p:tmPct val="10000"/>
                                  </p:iterate>
                                  <p:childTnLst>
                                    <p:animEffect transition="out" filter="fade">
                                      <p:cBhvr>
                                        <p:cTn id="35" dur="2000"/>
                                        <p:tgtEl>
                                          <p:spTgt spid="135">
                                            <p:txEl>
                                              <p:pRg st="0" end="0"/>
                                            </p:txEl>
                                          </p:spTgt>
                                        </p:tgtEl>
                                      </p:cBhvr>
                                    </p:animEffect>
                                    <p:anim calcmode="lin" valueType="num">
                                      <p:cBhvr>
                                        <p:cTn id="36" dur="2000"/>
                                        <p:tgtEl>
                                          <p:spTgt spid="135">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7" dur="2000"/>
                                        <p:tgtEl>
                                          <p:spTgt spid="135">
                                            <p:txEl>
                                              <p:pRg st="0" end="0"/>
                                            </p:txEl>
                                          </p:spTgt>
                                        </p:tgtEl>
                                        <p:attrNameLst>
                                          <p:attrName>ppt_h</p:attrName>
                                        </p:attrNameLst>
                                      </p:cBhvr>
                                      <p:tavLst>
                                        <p:tav tm="0">
                                          <p:val>
                                            <p:strVal val="ppt_h"/>
                                          </p:val>
                                        </p:tav>
                                        <p:tav tm="100000">
                                          <p:val>
                                            <p:strVal val="ppt_h"/>
                                          </p:val>
                                        </p:tav>
                                      </p:tavLst>
                                    </p:anim>
                                    <p:set>
                                      <p:cBhvr>
                                        <p:cTn id="38" dur="1" fill="hold">
                                          <p:stCondLst>
                                            <p:cond delay="1999"/>
                                          </p:stCondLst>
                                        </p:cTn>
                                        <p:tgtEl>
                                          <p:spTgt spid="135">
                                            <p:txEl>
                                              <p:pRg st="0" end="0"/>
                                            </p:txEl>
                                          </p:spTgt>
                                        </p:tgtEl>
                                        <p:attrNameLst>
                                          <p:attrName>style.visibility</p:attrName>
                                        </p:attrNameLst>
                                      </p:cBhvr>
                                      <p:to>
                                        <p:strVal val="hidden"/>
                                      </p:to>
                                    </p:set>
                                  </p:childTnLst>
                                </p:cTn>
                              </p:par>
                              <p:par>
                                <p:cTn id="39" presetID="45" presetClass="exit" presetSubtype="0" fill="hold" grpId="1" nodeType="withEffect">
                                  <p:stCondLst>
                                    <p:cond delay="0"/>
                                  </p:stCondLst>
                                  <p:iterate type="lt">
                                    <p:tmPct val="10000"/>
                                  </p:iterate>
                                  <p:childTnLst>
                                    <p:animEffect transition="out" filter="fade">
                                      <p:cBhvr>
                                        <p:cTn id="40" dur="2000"/>
                                        <p:tgtEl>
                                          <p:spTgt spid="135">
                                            <p:bg/>
                                          </p:spTgt>
                                        </p:tgtEl>
                                      </p:cBhvr>
                                    </p:animEffect>
                                    <p:anim calcmode="lin" valueType="num">
                                      <p:cBhvr>
                                        <p:cTn id="41" dur="2000"/>
                                        <p:tgtEl>
                                          <p:spTgt spid="135">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2" dur="2000"/>
                                        <p:tgtEl>
                                          <p:spTgt spid="135">
                                            <p:bg/>
                                          </p:spTgt>
                                        </p:tgtEl>
                                        <p:attrNameLst>
                                          <p:attrName>ppt_h</p:attrName>
                                        </p:attrNameLst>
                                      </p:cBhvr>
                                      <p:tavLst>
                                        <p:tav tm="0">
                                          <p:val>
                                            <p:strVal val="ppt_h"/>
                                          </p:val>
                                        </p:tav>
                                        <p:tav tm="100000">
                                          <p:val>
                                            <p:strVal val="ppt_h"/>
                                          </p:val>
                                        </p:tav>
                                      </p:tavLst>
                                    </p:anim>
                                    <p:set>
                                      <p:cBhvr>
                                        <p:cTn id="43" dur="1" fill="hold">
                                          <p:stCondLst>
                                            <p:cond delay="1999"/>
                                          </p:stCondLst>
                                        </p:cTn>
                                        <p:tgtEl>
                                          <p:spTgt spid="135">
                                            <p:bg/>
                                          </p:spTgt>
                                        </p:tgtEl>
                                        <p:attrNameLst>
                                          <p:attrName>style.visibility</p:attrName>
                                        </p:attrNameLst>
                                      </p:cBhvr>
                                      <p:to>
                                        <p:strVal val="hidden"/>
                                      </p:to>
                                    </p:set>
                                  </p:childTnLst>
                                </p:cTn>
                              </p:par>
                            </p:childTnLst>
                          </p:cTn>
                        </p:par>
                      </p:childTnLst>
                    </p:cTn>
                  </p:par>
                </p:childTnLst>
              </p:cTn>
              <p:nextCondLst>
                <p:cond evt="onClick" delay="0">
                  <p:tgtEl>
                    <p:spTgt spid="135"/>
                  </p:tgtEl>
                </p:cond>
              </p:nextCondLst>
            </p:seq>
            <p:seq concurrent="1" nextAc="seek">
              <p:cTn id="44" restart="whenNotActive" fill="hold" evtFilter="cancelBubble" nodeType="interactiveSeq">
                <p:stCondLst>
                  <p:cond evt="onClick" delay="0">
                    <p:tgtEl>
                      <p:spTgt spid="146"/>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0.29507 0.22847 C 0.2909 0.375 0.28739 0.52268 0.29051 0.58356 C 0.29454 0.64537 0.30743 0.61412 0.3211 0.58542 " pathEditMode="relative" rAng="0" ptsTypes="aaA">
                                      <p:cBhvr>
                                        <p:cTn id="48" dur="2000" fill="hold"/>
                                        <p:tgtEl>
                                          <p:spTgt spid="140"/>
                                        </p:tgtEl>
                                        <p:attrNameLst>
                                          <p:attrName>ppt_x</p:attrName>
                                          <p:attrName>ppt_y</p:attrName>
                                        </p:attrNameLst>
                                      </p:cBhvr>
                                      <p:rCtr x="900" y="20800"/>
                                    </p:animMotion>
                                  </p:childTnLst>
                                </p:cTn>
                              </p:par>
                              <p:par>
                                <p:cTn id="49" presetID="45" presetClass="exit" presetSubtype="0" fill="hold" grpId="0" nodeType="withEffect">
                                  <p:stCondLst>
                                    <p:cond delay="0"/>
                                  </p:stCondLst>
                                  <p:iterate type="lt">
                                    <p:tmPct val="10000"/>
                                  </p:iterate>
                                  <p:childTnLst>
                                    <p:animEffect transition="out" filter="fade">
                                      <p:cBhvr>
                                        <p:cTn id="50" dur="2000"/>
                                        <p:tgtEl>
                                          <p:spTgt spid="146">
                                            <p:txEl>
                                              <p:pRg st="0" end="0"/>
                                            </p:txEl>
                                          </p:spTgt>
                                        </p:tgtEl>
                                      </p:cBhvr>
                                    </p:animEffect>
                                    <p:anim calcmode="lin" valueType="num">
                                      <p:cBhvr>
                                        <p:cTn id="51" dur="2000"/>
                                        <p:tgtEl>
                                          <p:spTgt spid="146">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2" dur="2000"/>
                                        <p:tgtEl>
                                          <p:spTgt spid="146">
                                            <p:txEl>
                                              <p:pRg st="0" end="0"/>
                                            </p:txEl>
                                          </p:spTgt>
                                        </p:tgtEl>
                                        <p:attrNameLst>
                                          <p:attrName>ppt_h</p:attrName>
                                        </p:attrNameLst>
                                      </p:cBhvr>
                                      <p:tavLst>
                                        <p:tav tm="0">
                                          <p:val>
                                            <p:strVal val="ppt_h"/>
                                          </p:val>
                                        </p:tav>
                                        <p:tav tm="100000">
                                          <p:val>
                                            <p:strVal val="ppt_h"/>
                                          </p:val>
                                        </p:tav>
                                      </p:tavLst>
                                    </p:anim>
                                    <p:set>
                                      <p:cBhvr>
                                        <p:cTn id="53" dur="1" fill="hold">
                                          <p:stCondLst>
                                            <p:cond delay="1999"/>
                                          </p:stCondLst>
                                        </p:cTn>
                                        <p:tgtEl>
                                          <p:spTgt spid="146">
                                            <p:txEl>
                                              <p:pRg st="0" end="0"/>
                                            </p:txEl>
                                          </p:spTgt>
                                        </p:tgtEl>
                                        <p:attrNameLst>
                                          <p:attrName>style.visibility</p:attrName>
                                        </p:attrNameLst>
                                      </p:cBhvr>
                                      <p:to>
                                        <p:strVal val="hidden"/>
                                      </p:to>
                                    </p:set>
                                  </p:childTnLst>
                                </p:cTn>
                              </p:par>
                              <p:par>
                                <p:cTn id="54" presetID="45" presetClass="exit" presetSubtype="0" fill="hold" grpId="0" nodeType="withEffect">
                                  <p:stCondLst>
                                    <p:cond delay="0"/>
                                  </p:stCondLst>
                                  <p:iterate type="lt">
                                    <p:tmPct val="10000"/>
                                  </p:iterate>
                                  <p:childTnLst>
                                    <p:animEffect transition="out" filter="fade">
                                      <p:cBhvr>
                                        <p:cTn id="55" dur="2000"/>
                                        <p:tgtEl>
                                          <p:spTgt spid="146">
                                            <p:bg/>
                                          </p:spTgt>
                                        </p:tgtEl>
                                      </p:cBhvr>
                                    </p:animEffect>
                                    <p:anim calcmode="lin" valueType="num">
                                      <p:cBhvr>
                                        <p:cTn id="56" dur="2000"/>
                                        <p:tgtEl>
                                          <p:spTgt spid="146">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7" dur="2000"/>
                                        <p:tgtEl>
                                          <p:spTgt spid="146">
                                            <p:bg/>
                                          </p:spTgt>
                                        </p:tgtEl>
                                        <p:attrNameLst>
                                          <p:attrName>ppt_h</p:attrName>
                                        </p:attrNameLst>
                                      </p:cBhvr>
                                      <p:tavLst>
                                        <p:tav tm="0">
                                          <p:val>
                                            <p:strVal val="ppt_h"/>
                                          </p:val>
                                        </p:tav>
                                        <p:tav tm="100000">
                                          <p:val>
                                            <p:strVal val="ppt_h"/>
                                          </p:val>
                                        </p:tav>
                                      </p:tavLst>
                                    </p:anim>
                                    <p:set>
                                      <p:cBhvr>
                                        <p:cTn id="58" dur="1" fill="hold">
                                          <p:stCondLst>
                                            <p:cond delay="1999"/>
                                          </p:stCondLst>
                                        </p:cTn>
                                        <p:tgtEl>
                                          <p:spTgt spid="146">
                                            <p:bg/>
                                          </p:spTgt>
                                        </p:tgtEl>
                                        <p:attrNameLst>
                                          <p:attrName>style.visibility</p:attrName>
                                        </p:attrNameLst>
                                      </p:cBhvr>
                                      <p:to>
                                        <p:strVal val="hidden"/>
                                      </p:to>
                                    </p:set>
                                  </p:childTnLst>
                                </p:cTn>
                              </p:par>
                            </p:childTnLst>
                          </p:cTn>
                        </p:par>
                      </p:childTnLst>
                    </p:cTn>
                  </p:par>
                </p:childTnLst>
              </p:cTn>
              <p:nextCondLst>
                <p:cond evt="onClick" delay="0">
                  <p:tgtEl>
                    <p:spTgt spid="146"/>
                  </p:tgtEl>
                </p:cond>
              </p:nextCondLst>
            </p:seq>
            <p:seq concurrent="1" nextAc="seek">
              <p:cTn id="59" restart="whenNotActive" fill="hold" evtFilter="cancelBubble" nodeType="interactiveSeq">
                <p:stCondLst>
                  <p:cond evt="onClick" delay="0">
                    <p:tgtEl>
                      <p:spTgt spid="136"/>
                    </p:tgtEl>
                  </p:cond>
                </p:stCondLst>
                <p:endSync evt="end" delay="0">
                  <p:rtn val="all"/>
                </p:endSync>
                <p:childTnLst>
                  <p:par>
                    <p:cTn id="60" fill="hold">
                      <p:stCondLst>
                        <p:cond delay="0"/>
                      </p:stCondLst>
                      <p:childTnLst>
                        <p:par>
                          <p:cTn id="61" fill="hold">
                            <p:stCondLst>
                              <p:cond delay="0"/>
                            </p:stCondLst>
                            <p:childTnLst>
                              <p:par>
                                <p:cTn id="62" presetID="0" presetClass="path" presetSubtype="0" accel="50000" decel="50000" fill="hold" nodeType="clickEffect">
                                  <p:stCondLst>
                                    <p:cond delay="0"/>
                                  </p:stCondLst>
                                  <p:childTnLst>
                                    <p:animMotion origin="layout" path="M 0.3211 0.58541 C 0.39021 0.59583 0.45933 0.60671 0.48939 0.58842 C 0.51985 0.57106 0.48614 0.4993 0.50202 0.48148 C 0.51738 0.46412 0.56801 0.50601 0.58285 0.48333 C 0.59833 0.46018 0.59443 0.40139 0.59144 0.34351 " pathEditMode="relative" rAng="0" ptsTypes="aaaaA">
                                      <p:cBhvr>
                                        <p:cTn id="63" dur="2000" fill="hold"/>
                                        <p:tgtEl>
                                          <p:spTgt spid="140"/>
                                        </p:tgtEl>
                                        <p:attrNameLst>
                                          <p:attrName>ppt_x</p:attrName>
                                          <p:attrName>ppt_y</p:attrName>
                                        </p:attrNameLst>
                                      </p:cBhvr>
                                      <p:rCtr x="13900" y="-11000"/>
                                    </p:animMotion>
                                  </p:childTnLst>
                                </p:cTn>
                              </p:par>
                              <p:par>
                                <p:cTn id="64" presetID="45" presetClass="exit" presetSubtype="0" fill="hold" grpId="0" nodeType="withEffect">
                                  <p:stCondLst>
                                    <p:cond delay="0"/>
                                  </p:stCondLst>
                                  <p:iterate type="lt">
                                    <p:tmPct val="10000"/>
                                  </p:iterate>
                                  <p:childTnLst>
                                    <p:animEffect transition="out" filter="fade">
                                      <p:cBhvr>
                                        <p:cTn id="65" dur="2000"/>
                                        <p:tgtEl>
                                          <p:spTgt spid="136">
                                            <p:txEl>
                                              <p:pRg st="0" end="0"/>
                                            </p:txEl>
                                          </p:spTgt>
                                        </p:tgtEl>
                                      </p:cBhvr>
                                    </p:animEffect>
                                    <p:anim calcmode="lin" valueType="num">
                                      <p:cBhvr>
                                        <p:cTn id="66" dur="2000"/>
                                        <p:tgtEl>
                                          <p:spTgt spid="136">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7" dur="2000"/>
                                        <p:tgtEl>
                                          <p:spTgt spid="136">
                                            <p:txEl>
                                              <p:pRg st="0" end="0"/>
                                            </p:txEl>
                                          </p:spTgt>
                                        </p:tgtEl>
                                        <p:attrNameLst>
                                          <p:attrName>ppt_h</p:attrName>
                                        </p:attrNameLst>
                                      </p:cBhvr>
                                      <p:tavLst>
                                        <p:tav tm="0">
                                          <p:val>
                                            <p:strVal val="ppt_h"/>
                                          </p:val>
                                        </p:tav>
                                        <p:tav tm="100000">
                                          <p:val>
                                            <p:strVal val="ppt_h"/>
                                          </p:val>
                                        </p:tav>
                                      </p:tavLst>
                                    </p:anim>
                                    <p:set>
                                      <p:cBhvr>
                                        <p:cTn id="68" dur="1" fill="hold">
                                          <p:stCondLst>
                                            <p:cond delay="1999"/>
                                          </p:stCondLst>
                                        </p:cTn>
                                        <p:tgtEl>
                                          <p:spTgt spid="136">
                                            <p:txEl>
                                              <p:pRg st="0" end="0"/>
                                            </p:txEl>
                                          </p:spTgt>
                                        </p:tgtEl>
                                        <p:attrNameLst>
                                          <p:attrName>style.visibility</p:attrName>
                                        </p:attrNameLst>
                                      </p:cBhvr>
                                      <p:to>
                                        <p:strVal val="hidden"/>
                                      </p:to>
                                    </p:set>
                                  </p:childTnLst>
                                </p:cTn>
                              </p:par>
                              <p:par>
                                <p:cTn id="69" presetID="45" presetClass="exit" presetSubtype="0" fill="hold" grpId="0" nodeType="withEffect">
                                  <p:stCondLst>
                                    <p:cond delay="0"/>
                                  </p:stCondLst>
                                  <p:iterate type="lt">
                                    <p:tmPct val="10000"/>
                                  </p:iterate>
                                  <p:childTnLst>
                                    <p:animEffect transition="out" filter="fade">
                                      <p:cBhvr>
                                        <p:cTn id="70" dur="2000"/>
                                        <p:tgtEl>
                                          <p:spTgt spid="136">
                                            <p:bg/>
                                          </p:spTgt>
                                        </p:tgtEl>
                                      </p:cBhvr>
                                    </p:animEffect>
                                    <p:anim calcmode="lin" valueType="num">
                                      <p:cBhvr>
                                        <p:cTn id="71" dur="2000"/>
                                        <p:tgtEl>
                                          <p:spTgt spid="136">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2" dur="2000"/>
                                        <p:tgtEl>
                                          <p:spTgt spid="136">
                                            <p:bg/>
                                          </p:spTgt>
                                        </p:tgtEl>
                                        <p:attrNameLst>
                                          <p:attrName>ppt_h</p:attrName>
                                        </p:attrNameLst>
                                      </p:cBhvr>
                                      <p:tavLst>
                                        <p:tav tm="0">
                                          <p:val>
                                            <p:strVal val="ppt_h"/>
                                          </p:val>
                                        </p:tav>
                                        <p:tav tm="100000">
                                          <p:val>
                                            <p:strVal val="ppt_h"/>
                                          </p:val>
                                        </p:tav>
                                      </p:tavLst>
                                    </p:anim>
                                    <p:set>
                                      <p:cBhvr>
                                        <p:cTn id="73" dur="1" fill="hold">
                                          <p:stCondLst>
                                            <p:cond delay="1999"/>
                                          </p:stCondLst>
                                        </p:cTn>
                                        <p:tgtEl>
                                          <p:spTgt spid="136">
                                            <p:bg/>
                                          </p:spTgt>
                                        </p:tgtEl>
                                        <p:attrNameLst>
                                          <p:attrName>style.visibility</p:attrName>
                                        </p:attrNameLst>
                                      </p:cBhvr>
                                      <p:to>
                                        <p:strVal val="hidden"/>
                                      </p:to>
                                    </p:set>
                                  </p:childTnLst>
                                </p:cTn>
                              </p:par>
                            </p:childTnLst>
                          </p:cTn>
                        </p:par>
                      </p:childTnLst>
                    </p:cTn>
                  </p:par>
                </p:childTnLst>
              </p:cTn>
              <p:nextCondLst>
                <p:cond evt="onClick" delay="0">
                  <p:tgtEl>
                    <p:spTgt spid="136"/>
                  </p:tgtEl>
                </p:cond>
              </p:nextCondLst>
            </p:seq>
            <p:seq concurrent="1" nextAc="seek">
              <p:cTn id="74" restart="whenNotActive" fill="hold" evtFilter="cancelBubble" nodeType="interactiveSeq">
                <p:stCondLst>
                  <p:cond evt="onClick" delay="0">
                    <p:tgtEl>
                      <p:spTgt spid="147"/>
                    </p:tgtEl>
                  </p:cond>
                </p:stCondLst>
                <p:endSync evt="end" delay="0">
                  <p:rtn val="all"/>
                </p:endSync>
                <p:childTnLst>
                  <p:par>
                    <p:cTn id="75" fill="hold">
                      <p:stCondLst>
                        <p:cond delay="0"/>
                      </p:stCondLst>
                      <p:childTnLst>
                        <p:par>
                          <p:cTn id="76" fill="hold">
                            <p:stCondLst>
                              <p:cond delay="0"/>
                            </p:stCondLst>
                            <p:childTnLst>
                              <p:par>
                                <p:cTn id="77" presetID="0" presetClass="path" presetSubtype="0" accel="50000" decel="50000" fill="hold" nodeType="clickEffect">
                                  <p:stCondLst>
                                    <p:cond delay="0"/>
                                  </p:stCondLst>
                                  <p:childTnLst>
                                    <p:animMotion origin="layout" path="M 0.56072 0.36921 C 0.54952 0.31273 0.53833 0.25648 0.55525 0.2331 C 0.57217 0.20995 0.61721 0.21967 0.66237 0.2294 " pathEditMode="relative" rAng="0" ptsTypes="aaA">
                                      <p:cBhvr>
                                        <p:cTn id="78" dur="2000" fill="hold"/>
                                        <p:tgtEl>
                                          <p:spTgt spid="140"/>
                                        </p:tgtEl>
                                        <p:attrNameLst>
                                          <p:attrName>ppt_x</p:attrName>
                                          <p:attrName>ppt_y</p:attrName>
                                        </p:attrNameLst>
                                      </p:cBhvr>
                                      <p:rCtr x="4000" y="-8000"/>
                                    </p:animMotion>
                                  </p:childTnLst>
                                </p:cTn>
                              </p:par>
                              <p:par>
                                <p:cTn id="79" presetID="45" presetClass="exit" presetSubtype="0" fill="hold" grpId="0" nodeType="withEffect">
                                  <p:stCondLst>
                                    <p:cond delay="0"/>
                                  </p:stCondLst>
                                  <p:iterate type="lt">
                                    <p:tmPct val="10000"/>
                                  </p:iterate>
                                  <p:childTnLst>
                                    <p:animEffect transition="out" filter="fade">
                                      <p:cBhvr>
                                        <p:cTn id="80" dur="2000"/>
                                        <p:tgtEl>
                                          <p:spTgt spid="147">
                                            <p:txEl>
                                              <p:pRg st="0" end="0"/>
                                            </p:txEl>
                                          </p:spTgt>
                                        </p:tgtEl>
                                      </p:cBhvr>
                                    </p:animEffect>
                                    <p:anim calcmode="lin" valueType="num">
                                      <p:cBhvr>
                                        <p:cTn id="81" dur="2000"/>
                                        <p:tgtEl>
                                          <p:spTgt spid="147">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2" dur="2000"/>
                                        <p:tgtEl>
                                          <p:spTgt spid="147">
                                            <p:txEl>
                                              <p:pRg st="0" end="0"/>
                                            </p:txEl>
                                          </p:spTgt>
                                        </p:tgtEl>
                                        <p:attrNameLst>
                                          <p:attrName>ppt_h</p:attrName>
                                        </p:attrNameLst>
                                      </p:cBhvr>
                                      <p:tavLst>
                                        <p:tav tm="0">
                                          <p:val>
                                            <p:strVal val="ppt_h"/>
                                          </p:val>
                                        </p:tav>
                                        <p:tav tm="100000">
                                          <p:val>
                                            <p:strVal val="ppt_h"/>
                                          </p:val>
                                        </p:tav>
                                      </p:tavLst>
                                    </p:anim>
                                    <p:set>
                                      <p:cBhvr>
                                        <p:cTn id="83" dur="1" fill="hold">
                                          <p:stCondLst>
                                            <p:cond delay="1999"/>
                                          </p:stCondLst>
                                        </p:cTn>
                                        <p:tgtEl>
                                          <p:spTgt spid="147">
                                            <p:txEl>
                                              <p:pRg st="0" end="0"/>
                                            </p:txEl>
                                          </p:spTgt>
                                        </p:tgtEl>
                                        <p:attrNameLst>
                                          <p:attrName>style.visibility</p:attrName>
                                        </p:attrNameLst>
                                      </p:cBhvr>
                                      <p:to>
                                        <p:strVal val="hidden"/>
                                      </p:to>
                                    </p:set>
                                  </p:childTnLst>
                                </p:cTn>
                              </p:par>
                              <p:par>
                                <p:cTn id="84" presetID="45" presetClass="exit" presetSubtype="0" fill="hold" grpId="0" nodeType="withEffect">
                                  <p:stCondLst>
                                    <p:cond delay="0"/>
                                  </p:stCondLst>
                                  <p:iterate type="lt">
                                    <p:tmPct val="10000"/>
                                  </p:iterate>
                                  <p:childTnLst>
                                    <p:animEffect transition="out" filter="fade">
                                      <p:cBhvr>
                                        <p:cTn id="85" dur="2000"/>
                                        <p:tgtEl>
                                          <p:spTgt spid="147">
                                            <p:bg/>
                                          </p:spTgt>
                                        </p:tgtEl>
                                      </p:cBhvr>
                                    </p:animEffect>
                                    <p:anim calcmode="lin" valueType="num">
                                      <p:cBhvr>
                                        <p:cTn id="86" dur="2000"/>
                                        <p:tgtEl>
                                          <p:spTgt spid="147">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7" dur="2000"/>
                                        <p:tgtEl>
                                          <p:spTgt spid="147">
                                            <p:bg/>
                                          </p:spTgt>
                                        </p:tgtEl>
                                        <p:attrNameLst>
                                          <p:attrName>ppt_h</p:attrName>
                                        </p:attrNameLst>
                                      </p:cBhvr>
                                      <p:tavLst>
                                        <p:tav tm="0">
                                          <p:val>
                                            <p:strVal val="ppt_h"/>
                                          </p:val>
                                        </p:tav>
                                        <p:tav tm="100000">
                                          <p:val>
                                            <p:strVal val="ppt_h"/>
                                          </p:val>
                                        </p:tav>
                                      </p:tavLst>
                                    </p:anim>
                                    <p:set>
                                      <p:cBhvr>
                                        <p:cTn id="88" dur="1" fill="hold">
                                          <p:stCondLst>
                                            <p:cond delay="1999"/>
                                          </p:stCondLst>
                                        </p:cTn>
                                        <p:tgtEl>
                                          <p:spTgt spid="147">
                                            <p:bg/>
                                          </p:spTgt>
                                        </p:tgtEl>
                                        <p:attrNameLst>
                                          <p:attrName>style.visibility</p:attrName>
                                        </p:attrNameLst>
                                      </p:cBhvr>
                                      <p:to>
                                        <p:strVal val="hidden"/>
                                      </p:to>
                                    </p:set>
                                  </p:childTnLst>
                                </p:cTn>
                              </p:par>
                            </p:childTnLst>
                          </p:cTn>
                        </p:par>
                      </p:childTnLst>
                    </p:cTn>
                  </p:par>
                </p:childTnLst>
              </p:cTn>
              <p:nextCondLst>
                <p:cond evt="onClick" delay="0">
                  <p:tgtEl>
                    <p:spTgt spid="147"/>
                  </p:tgtEl>
                </p:cond>
              </p:nextCondLst>
            </p:seq>
            <p:seq concurrent="1" nextAc="seek">
              <p:cTn id="89" restart="whenNotActive" fill="hold" evtFilter="cancelBubble" nodeType="interactiveSeq">
                <p:stCondLst>
                  <p:cond evt="onClick" delay="0">
                    <p:tgtEl>
                      <p:spTgt spid="152"/>
                    </p:tgtEl>
                  </p:cond>
                </p:stCondLst>
                <p:endSync evt="end" delay="0">
                  <p:rtn val="all"/>
                </p:endSync>
                <p:childTnLst>
                  <p:par>
                    <p:cTn id="90" fill="hold">
                      <p:stCondLst>
                        <p:cond delay="0"/>
                      </p:stCondLst>
                      <p:childTnLst>
                        <p:par>
                          <p:cTn id="91" fill="hold">
                            <p:stCondLst>
                              <p:cond delay="0"/>
                            </p:stCondLst>
                            <p:childTnLst>
                              <p:par>
                                <p:cTn id="92" presetID="0" presetClass="path" presetSubtype="0" accel="50000" decel="50000" fill="hold" nodeType="clickEffect">
                                  <p:stCondLst>
                                    <p:cond delay="0"/>
                                  </p:stCondLst>
                                  <p:childTnLst>
                                    <p:animMotion origin="layout" path="M 0.66237 0.2294 C 0.69335 0.21759 0.72446 0.20625 0.73747 0.2294 C 0.75062 0.25255 0.72654 0.3463 0.74059 0.36898 C 0.75465 0.39167 0.78836 0.37755 0.8222 0.36389 " pathEditMode="relative" rAng="0" ptsTypes="aaaA">
                                      <p:cBhvr>
                                        <p:cTn id="93" dur="2000" fill="hold"/>
                                        <p:tgtEl>
                                          <p:spTgt spid="140"/>
                                        </p:tgtEl>
                                        <p:attrNameLst>
                                          <p:attrName>ppt_x</p:attrName>
                                          <p:attrName>ppt_y</p:attrName>
                                        </p:attrNameLst>
                                      </p:cBhvr>
                                      <p:rCtr x="8000" y="6900"/>
                                    </p:animMotion>
                                  </p:childTnLst>
                                </p:cTn>
                              </p:par>
                              <p:par>
                                <p:cTn id="94" presetID="45" presetClass="exit" presetSubtype="0" fill="hold" grpId="0" nodeType="withEffect">
                                  <p:stCondLst>
                                    <p:cond delay="0"/>
                                  </p:stCondLst>
                                  <p:iterate type="lt">
                                    <p:tmPct val="10000"/>
                                  </p:iterate>
                                  <p:childTnLst>
                                    <p:animEffect transition="out" filter="fade">
                                      <p:cBhvr>
                                        <p:cTn id="95" dur="2000"/>
                                        <p:tgtEl>
                                          <p:spTgt spid="152">
                                            <p:txEl>
                                              <p:pRg st="0" end="0"/>
                                            </p:txEl>
                                          </p:spTgt>
                                        </p:tgtEl>
                                      </p:cBhvr>
                                    </p:animEffect>
                                    <p:anim calcmode="lin" valueType="num">
                                      <p:cBhvr>
                                        <p:cTn id="96" dur="2000"/>
                                        <p:tgtEl>
                                          <p:spTgt spid="152">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7" dur="2000"/>
                                        <p:tgtEl>
                                          <p:spTgt spid="152">
                                            <p:txEl>
                                              <p:pRg st="0" end="0"/>
                                            </p:txEl>
                                          </p:spTgt>
                                        </p:tgtEl>
                                        <p:attrNameLst>
                                          <p:attrName>ppt_h</p:attrName>
                                        </p:attrNameLst>
                                      </p:cBhvr>
                                      <p:tavLst>
                                        <p:tav tm="0">
                                          <p:val>
                                            <p:strVal val="ppt_h"/>
                                          </p:val>
                                        </p:tav>
                                        <p:tav tm="100000">
                                          <p:val>
                                            <p:strVal val="ppt_h"/>
                                          </p:val>
                                        </p:tav>
                                      </p:tavLst>
                                    </p:anim>
                                    <p:set>
                                      <p:cBhvr>
                                        <p:cTn id="98" dur="1" fill="hold">
                                          <p:stCondLst>
                                            <p:cond delay="1999"/>
                                          </p:stCondLst>
                                        </p:cTn>
                                        <p:tgtEl>
                                          <p:spTgt spid="152">
                                            <p:txEl>
                                              <p:pRg st="0" end="0"/>
                                            </p:txEl>
                                          </p:spTgt>
                                        </p:tgtEl>
                                        <p:attrNameLst>
                                          <p:attrName>style.visibility</p:attrName>
                                        </p:attrNameLst>
                                      </p:cBhvr>
                                      <p:to>
                                        <p:strVal val="hidden"/>
                                      </p:to>
                                    </p:set>
                                  </p:childTnLst>
                                </p:cTn>
                              </p:par>
                              <p:par>
                                <p:cTn id="99" presetID="45" presetClass="exit" presetSubtype="0" fill="hold" grpId="0" nodeType="withEffect">
                                  <p:stCondLst>
                                    <p:cond delay="0"/>
                                  </p:stCondLst>
                                  <p:iterate type="lt">
                                    <p:tmPct val="10000"/>
                                  </p:iterate>
                                  <p:childTnLst>
                                    <p:animEffect transition="out" filter="fade">
                                      <p:cBhvr>
                                        <p:cTn id="100" dur="2000"/>
                                        <p:tgtEl>
                                          <p:spTgt spid="152">
                                            <p:bg/>
                                          </p:spTgt>
                                        </p:tgtEl>
                                      </p:cBhvr>
                                    </p:animEffect>
                                    <p:anim calcmode="lin" valueType="num">
                                      <p:cBhvr>
                                        <p:cTn id="101" dur="2000"/>
                                        <p:tgtEl>
                                          <p:spTgt spid="152">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02" dur="2000"/>
                                        <p:tgtEl>
                                          <p:spTgt spid="152">
                                            <p:bg/>
                                          </p:spTgt>
                                        </p:tgtEl>
                                        <p:attrNameLst>
                                          <p:attrName>ppt_h</p:attrName>
                                        </p:attrNameLst>
                                      </p:cBhvr>
                                      <p:tavLst>
                                        <p:tav tm="0">
                                          <p:val>
                                            <p:strVal val="ppt_h"/>
                                          </p:val>
                                        </p:tav>
                                        <p:tav tm="100000">
                                          <p:val>
                                            <p:strVal val="ppt_h"/>
                                          </p:val>
                                        </p:tav>
                                      </p:tavLst>
                                    </p:anim>
                                    <p:set>
                                      <p:cBhvr>
                                        <p:cTn id="103" dur="1" fill="hold">
                                          <p:stCondLst>
                                            <p:cond delay="1999"/>
                                          </p:stCondLst>
                                        </p:cTn>
                                        <p:tgtEl>
                                          <p:spTgt spid="152">
                                            <p:bg/>
                                          </p:spTgt>
                                        </p:tgtEl>
                                        <p:attrNameLst>
                                          <p:attrName>style.visibility</p:attrName>
                                        </p:attrNameLst>
                                      </p:cBhvr>
                                      <p:to>
                                        <p:strVal val="hidden"/>
                                      </p:to>
                                    </p:set>
                                  </p:childTnLst>
                                </p:cTn>
                              </p:par>
                            </p:childTnLst>
                          </p:cTn>
                        </p:par>
                      </p:childTnLst>
                    </p:cTn>
                  </p:par>
                </p:childTnLst>
              </p:cTn>
              <p:nextCondLst>
                <p:cond evt="onClick" delay="0">
                  <p:tgtEl>
                    <p:spTgt spid="152"/>
                  </p:tgtEl>
                </p:cond>
              </p:nextCondLst>
            </p:seq>
            <p:seq concurrent="1" nextAc="seek">
              <p:cTn id="104" restart="whenNotActive" fill="hold" evtFilter="cancelBubble" nodeType="interactiveSeq">
                <p:stCondLst>
                  <p:cond evt="onClick" delay="0">
                    <p:tgtEl>
                      <p:spTgt spid="137"/>
                    </p:tgtEl>
                  </p:cond>
                </p:stCondLst>
                <p:endSync evt="end" delay="0">
                  <p:rtn val="all"/>
                </p:endSync>
                <p:childTnLst>
                  <p:par>
                    <p:cTn id="105" fill="hold">
                      <p:stCondLst>
                        <p:cond delay="0"/>
                      </p:stCondLst>
                      <p:childTnLst>
                        <p:par>
                          <p:cTn id="106" fill="hold">
                            <p:stCondLst>
                              <p:cond delay="0"/>
                            </p:stCondLst>
                            <p:childTnLst>
                              <p:par>
                                <p:cTn id="107" presetID="0" presetClass="path" presetSubtype="0" accel="50000" decel="50000" fill="hold" nodeType="clickEffect">
                                  <p:stCondLst>
                                    <p:cond delay="0"/>
                                  </p:stCondLst>
                                  <p:childTnLst>
                                    <p:animMotion origin="layout" path="M 0.93492 0.7456 C 0.85865 0.72801 0.78238 0.71042 0.75192 0.7162 C 0.72146 0.72199 0.75205 0.76967 0.75192 0.78079 " pathEditMode="relative" ptsTypes="aaA">
                                      <p:cBhvr>
                                        <p:cTn id="108" dur="2000" fill="hold"/>
                                        <p:tgtEl>
                                          <p:spTgt spid="140"/>
                                        </p:tgtEl>
                                        <p:attrNameLst>
                                          <p:attrName>ppt_x</p:attrName>
                                          <p:attrName>ppt_y</p:attrName>
                                        </p:attrNameLst>
                                      </p:cBhvr>
                                    </p:animMotion>
                                  </p:childTnLst>
                                </p:cTn>
                              </p:par>
                              <p:par>
                                <p:cTn id="109" presetID="45" presetClass="exit" presetSubtype="0" fill="hold" grpId="0" nodeType="withEffect">
                                  <p:stCondLst>
                                    <p:cond delay="0"/>
                                  </p:stCondLst>
                                  <p:iterate type="lt">
                                    <p:tmPct val="10000"/>
                                  </p:iterate>
                                  <p:childTnLst>
                                    <p:animEffect transition="out" filter="fade">
                                      <p:cBhvr>
                                        <p:cTn id="110" dur="2000"/>
                                        <p:tgtEl>
                                          <p:spTgt spid="137"/>
                                        </p:tgtEl>
                                      </p:cBhvr>
                                    </p:animEffect>
                                    <p:anim calcmode="lin" valueType="num">
                                      <p:cBhvr>
                                        <p:cTn id="111" dur="2000"/>
                                        <p:tgtEl>
                                          <p:spTgt spid="13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12" dur="2000"/>
                                        <p:tgtEl>
                                          <p:spTgt spid="137"/>
                                        </p:tgtEl>
                                        <p:attrNameLst>
                                          <p:attrName>ppt_h</p:attrName>
                                        </p:attrNameLst>
                                      </p:cBhvr>
                                      <p:tavLst>
                                        <p:tav tm="0">
                                          <p:val>
                                            <p:strVal val="ppt_h"/>
                                          </p:val>
                                        </p:tav>
                                        <p:tav tm="100000">
                                          <p:val>
                                            <p:strVal val="ppt_h"/>
                                          </p:val>
                                        </p:tav>
                                      </p:tavLst>
                                    </p:anim>
                                    <p:set>
                                      <p:cBhvr>
                                        <p:cTn id="113" dur="1" fill="hold">
                                          <p:stCondLst>
                                            <p:cond delay="1999"/>
                                          </p:stCondLst>
                                        </p:cTn>
                                        <p:tgtEl>
                                          <p:spTgt spid="137"/>
                                        </p:tgtEl>
                                        <p:attrNameLst>
                                          <p:attrName>style.visibility</p:attrName>
                                        </p:attrNameLst>
                                      </p:cBhvr>
                                      <p:to>
                                        <p:strVal val="hidden"/>
                                      </p:to>
                                    </p:set>
                                  </p:childTnLst>
                                </p:cTn>
                              </p:par>
                              <p:par>
                                <p:cTn id="114" presetID="1" presetClass="entr" presetSubtype="0" fill="hold" nodeType="withEffect">
                                  <p:stCondLst>
                                    <p:cond delay="0"/>
                                  </p:stCondLst>
                                  <p:childTnLst>
                                    <p:set>
                                      <p:cBhvr>
                                        <p:cTn id="115" dur="1" fill="hold">
                                          <p:stCondLst>
                                            <p:cond delay="0"/>
                                          </p:stCondLst>
                                        </p:cTn>
                                        <p:tgtEl>
                                          <p:spTgt spid="138"/>
                                        </p:tgtEl>
                                        <p:attrNameLst>
                                          <p:attrName>style.visibility</p:attrName>
                                        </p:attrNameLst>
                                      </p:cBhvr>
                                      <p:to>
                                        <p:strVal val="visible"/>
                                      </p:to>
                                    </p:set>
                                  </p:childTnLst>
                                </p:cTn>
                              </p:par>
                            </p:childTnLst>
                          </p:cTn>
                        </p:par>
                      </p:childTnLst>
                    </p:cTn>
                  </p:par>
                </p:childTnLst>
              </p:cTn>
              <p:nextCondLst>
                <p:cond evt="onClick" delay="0">
                  <p:tgtEl>
                    <p:spTgt spid="137"/>
                  </p:tgtEl>
                </p:cond>
              </p:nextCondLst>
            </p:seq>
            <p:audio>
              <p:cMediaNode vol="80000">
                <p:cTn id="116" repeatCount="indefinite" fill="hold" display="0">
                  <p:stCondLst>
                    <p:cond delay="indefinite"/>
                  </p:stCondLst>
                  <p:endCondLst>
                    <p:cond evt="onStopAudio" delay="0">
                      <p:tgtEl>
                        <p:sldTgt/>
                      </p:tgtEl>
                    </p:cond>
                  </p:endCondLst>
                </p:cTn>
                <p:tgtEl>
                  <p:spTgt spid="104"/>
                </p:tgtEl>
              </p:cMediaNode>
            </p:audio>
          </p:childTnLst>
        </p:cTn>
      </p:par>
    </p:tnLst>
    <p:bldLst>
      <p:bldP spid="135" grpId="0" uiExpand="1" build="allAtOnce" animBg="1"/>
      <p:bldP spid="135" grpId="1" build="allAtOnce" animBg="1"/>
      <p:bldP spid="136" grpId="0" build="allAtOnce" animBg="1"/>
      <p:bldP spid="137" grpId="0" animBg="1"/>
      <p:bldP spid="146" grpId="0" build="allAtOnce" animBg="1"/>
      <p:bldP spid="147" grpId="0" build="allAtOnce" animBg="1"/>
      <p:bldP spid="152" grpId="0" build="allAtOnce"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Line 2"/>
          <p:cNvSpPr>
            <a:spLocks noChangeShapeType="1"/>
          </p:cNvSpPr>
          <p:nvPr/>
        </p:nvSpPr>
        <p:spPr bwMode="auto">
          <a:xfrm>
            <a:off x="1524000" y="1066800"/>
            <a:ext cx="297180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8675" name="Group 3"/>
          <p:cNvGrpSpPr>
            <a:grpSpLocks/>
          </p:cNvGrpSpPr>
          <p:nvPr/>
        </p:nvGrpSpPr>
        <p:grpSpPr bwMode="auto">
          <a:xfrm>
            <a:off x="1004551" y="498476"/>
            <a:ext cx="10225825" cy="1230313"/>
            <a:chOff x="1920" y="1384"/>
            <a:chExt cx="3888" cy="1097"/>
          </a:xfrm>
        </p:grpSpPr>
        <p:sp>
          <p:nvSpPr>
            <p:cNvPr id="28691" name="AutoShape 4"/>
            <p:cNvSpPr>
              <a:spLocks noChangeArrowheads="1"/>
            </p:cNvSpPr>
            <p:nvPr/>
          </p:nvSpPr>
          <p:spPr bwMode="auto">
            <a:xfrm>
              <a:off x="1920" y="1384"/>
              <a:ext cx="3888" cy="1073"/>
            </a:xfrm>
            <a:prstGeom prst="flowChartAlternateProcess">
              <a:avLst/>
            </a:prstGeom>
            <a:gradFill rotWithShape="1">
              <a:gsLst>
                <a:gs pos="0">
                  <a:schemeClr val="accent1">
                    <a:alpha val="50998"/>
                  </a:schemeClr>
                </a:gs>
                <a:gs pos="100000">
                  <a:schemeClr val="bg1"/>
                </a:gs>
              </a:gsLst>
              <a:lin ang="5400000" scaled="1"/>
            </a:gradFill>
            <a:ln w="9525">
              <a:solidFill>
                <a:schemeClr val="accent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Char char="-"/>
              </a:pPr>
              <a:endParaRPr lang="en-US" altLang="en-US" sz="2400">
                <a:solidFill>
                  <a:schemeClr val="accent2"/>
                </a:solidFill>
                <a:latin typeface="Times New Roman" panose="02020603050405020304" pitchFamily="18" charset="0"/>
              </a:endParaRPr>
            </a:p>
          </p:txBody>
        </p:sp>
        <p:sp>
          <p:nvSpPr>
            <p:cNvPr id="28692" name="Text Box 5"/>
            <p:cNvSpPr txBox="1">
              <a:spLocks noChangeArrowheads="1"/>
            </p:cNvSpPr>
            <p:nvPr/>
          </p:nvSpPr>
          <p:spPr bwMode="auto">
            <a:xfrm>
              <a:off x="1920" y="1411"/>
              <a:ext cx="3888" cy="1070"/>
            </a:xfrm>
            <a:prstGeom prst="rect">
              <a:avLst/>
            </a:prstGeom>
            <a:gradFill rotWithShape="1">
              <a:gsLst>
                <a:gs pos="0">
                  <a:srgbClr val="00FF00">
                    <a:alpha val="60001"/>
                  </a:srgbClr>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3600" b="1" u="sng" dirty="0" err="1">
                  <a:solidFill>
                    <a:srgbClr val="FF0066"/>
                  </a:solidFill>
                  <a:latin typeface="Times New Roman" panose="02020603050405020304" pitchFamily="18" charset="0"/>
                </a:rPr>
                <a:t>Câu</a:t>
              </a:r>
              <a:r>
                <a:rPr lang="en-US" altLang="en-US" sz="3600" b="1" u="sng" dirty="0">
                  <a:solidFill>
                    <a:srgbClr val="FF0066"/>
                  </a:solidFill>
                  <a:latin typeface="Times New Roman" panose="02020603050405020304" pitchFamily="18" charset="0"/>
                </a:rPr>
                <a:t> 5</a:t>
              </a:r>
              <a:r>
                <a:rPr lang="en-US" altLang="en-US" sz="3600" b="1" dirty="0">
                  <a:solidFill>
                    <a:srgbClr val="FF0066"/>
                  </a:solidFill>
                  <a:latin typeface="Times New Roman" panose="02020603050405020304" pitchFamily="18" charset="0"/>
                </a:rPr>
                <a:t>:</a:t>
              </a:r>
              <a:r>
                <a:rPr lang="en-US" altLang="en-US" sz="3600" dirty="0">
                  <a:solidFill>
                    <a:srgbClr val="000000"/>
                  </a:solidFill>
                  <a:latin typeface="Times New Roman" panose="02020603050405020304" pitchFamily="18" charset="0"/>
                  <a:ea typeface="Open Sans"/>
                  <a:cs typeface="Times New Roman" panose="02020603050405020304" pitchFamily="18" charset="0"/>
                </a:rPr>
                <a:t> </a:t>
              </a:r>
              <a:r>
                <a:rPr lang="en-US" altLang="en-US" sz="3600" b="1" dirty="0">
                  <a:solidFill>
                    <a:srgbClr val="000000"/>
                  </a:solidFill>
                  <a:latin typeface="Times New Roman" panose="02020603050405020304" pitchFamily="18" charset="0"/>
                  <a:ea typeface="Open Sans"/>
                  <a:cs typeface="Times New Roman" panose="02020603050405020304" pitchFamily="18" charset="0"/>
                </a:rPr>
                <a:t>Phi </a:t>
              </a:r>
              <a:r>
                <a:rPr lang="en-US" altLang="en-US" sz="3600" b="1" dirty="0" err="1">
                  <a:solidFill>
                    <a:srgbClr val="000000"/>
                  </a:solidFill>
                  <a:latin typeface="Times New Roman" panose="02020603050405020304" pitchFamily="18" charset="0"/>
                  <a:ea typeface="Open Sans"/>
                  <a:cs typeface="Times New Roman" panose="02020603050405020304" pitchFamily="18" charset="0"/>
                </a:rPr>
                <a:t>kim</a:t>
              </a:r>
              <a:r>
                <a:rPr lang="en-US" altLang="en-US" sz="3600" b="1" dirty="0">
                  <a:solidFill>
                    <a:srgbClr val="000000"/>
                  </a:solidFill>
                  <a:latin typeface="Times New Roman" panose="02020603050405020304" pitchFamily="18" charset="0"/>
                  <a:ea typeface="Open Sans"/>
                  <a:cs typeface="Times New Roman" panose="02020603050405020304" pitchFamily="18" charset="0"/>
                </a:rPr>
                <a:t> </a:t>
              </a:r>
              <a:r>
                <a:rPr lang="en-US" altLang="en-US" sz="3600" dirty="0" err="1">
                  <a:solidFill>
                    <a:srgbClr val="000000"/>
                  </a:solidFill>
                  <a:latin typeface="Times New Roman" panose="02020603050405020304" pitchFamily="18" charset="0"/>
                  <a:ea typeface="Open Sans"/>
                  <a:cs typeface="Times New Roman" panose="02020603050405020304" pitchFamily="18" charset="0"/>
                </a:rPr>
                <a:t>tác</a:t>
              </a:r>
              <a:r>
                <a:rPr lang="en-US" altLang="en-US" sz="3600" dirty="0">
                  <a:solidFill>
                    <a:srgbClr val="000000"/>
                  </a:solidFill>
                  <a:latin typeface="Times New Roman" panose="02020603050405020304" pitchFamily="18" charset="0"/>
                  <a:ea typeface="Open Sans"/>
                  <a:cs typeface="Times New Roman" panose="02020603050405020304" pitchFamily="18" charset="0"/>
                </a:rPr>
                <a:t> </a:t>
              </a:r>
              <a:r>
                <a:rPr lang="en-US" altLang="en-US" sz="3600" dirty="0" err="1">
                  <a:solidFill>
                    <a:srgbClr val="000000"/>
                  </a:solidFill>
                  <a:latin typeface="Times New Roman" panose="02020603050405020304" pitchFamily="18" charset="0"/>
                  <a:ea typeface="Open Sans"/>
                  <a:cs typeface="Times New Roman" panose="02020603050405020304" pitchFamily="18" charset="0"/>
                </a:rPr>
                <a:t>dụng</a:t>
              </a:r>
              <a:r>
                <a:rPr lang="en-US" altLang="en-US" sz="3600" dirty="0">
                  <a:solidFill>
                    <a:srgbClr val="000000"/>
                  </a:solidFill>
                  <a:latin typeface="Times New Roman" panose="02020603050405020304" pitchFamily="18" charset="0"/>
                  <a:ea typeface="Open Sans"/>
                  <a:cs typeface="Times New Roman" panose="02020603050405020304" pitchFamily="18" charset="0"/>
                </a:rPr>
                <a:t> </a:t>
              </a:r>
              <a:r>
                <a:rPr lang="en-US" altLang="en-US" sz="3600" dirty="0" err="1">
                  <a:solidFill>
                    <a:srgbClr val="000000"/>
                  </a:solidFill>
                  <a:latin typeface="Times New Roman" panose="02020603050405020304" pitchFamily="18" charset="0"/>
                  <a:ea typeface="Open Sans"/>
                  <a:cs typeface="Times New Roman" panose="02020603050405020304" pitchFamily="18" charset="0"/>
                </a:rPr>
                <a:t>với</a:t>
              </a:r>
              <a:r>
                <a:rPr lang="en-US" altLang="en-US" sz="3600" dirty="0">
                  <a:solidFill>
                    <a:srgbClr val="000000"/>
                  </a:solidFill>
                  <a:latin typeface="Times New Roman" panose="02020603050405020304" pitchFamily="18" charset="0"/>
                  <a:ea typeface="Open Sans"/>
                  <a:cs typeface="Times New Roman" panose="02020603050405020304" pitchFamily="18" charset="0"/>
                </a:rPr>
                <a:t> </a:t>
              </a:r>
              <a:r>
                <a:rPr lang="en-US" altLang="en-US" sz="3600" b="1" dirty="0">
                  <a:solidFill>
                    <a:srgbClr val="000000"/>
                  </a:solidFill>
                  <a:latin typeface="Times New Roman" panose="02020603050405020304" pitchFamily="18" charset="0"/>
                  <a:ea typeface="Open Sans"/>
                  <a:cs typeface="Times New Roman" panose="02020603050405020304" pitchFamily="18" charset="0"/>
                </a:rPr>
                <a:t>oxygen</a:t>
              </a:r>
              <a:r>
                <a:rPr lang="en-US" altLang="en-US" sz="3600" dirty="0">
                  <a:solidFill>
                    <a:srgbClr val="000000"/>
                  </a:solidFill>
                  <a:latin typeface="Times New Roman" panose="02020603050405020304" pitchFamily="18" charset="0"/>
                  <a:ea typeface="Open Sans"/>
                  <a:cs typeface="Times New Roman" panose="02020603050405020304" pitchFamily="18" charset="0"/>
                </a:rPr>
                <a:t> </a:t>
              </a:r>
              <a:r>
                <a:rPr lang="en-US" altLang="en-US" sz="3600" dirty="0" err="1">
                  <a:solidFill>
                    <a:srgbClr val="000000"/>
                  </a:solidFill>
                  <a:latin typeface="Times New Roman" panose="02020603050405020304" pitchFamily="18" charset="0"/>
                  <a:ea typeface="Open Sans"/>
                  <a:cs typeface="Times New Roman" panose="02020603050405020304" pitchFamily="18" charset="0"/>
                </a:rPr>
                <a:t>thường</a:t>
              </a:r>
              <a:r>
                <a:rPr lang="en-US" altLang="en-US" sz="3600" dirty="0">
                  <a:solidFill>
                    <a:srgbClr val="000000"/>
                  </a:solidFill>
                  <a:latin typeface="Times New Roman" panose="02020603050405020304" pitchFamily="18" charset="0"/>
                  <a:ea typeface="Open Sans"/>
                  <a:cs typeface="Times New Roman" panose="02020603050405020304" pitchFamily="18" charset="0"/>
                </a:rPr>
                <a:t> </a:t>
              </a:r>
              <a:r>
                <a:rPr lang="en-US" altLang="en-US" sz="3600" dirty="0" err="1">
                  <a:solidFill>
                    <a:srgbClr val="000000"/>
                  </a:solidFill>
                  <a:latin typeface="Times New Roman" panose="02020603050405020304" pitchFamily="18" charset="0"/>
                  <a:ea typeface="Open Sans"/>
                  <a:cs typeface="Times New Roman" panose="02020603050405020304" pitchFamily="18" charset="0"/>
                </a:rPr>
                <a:t>tạo</a:t>
              </a:r>
              <a:r>
                <a:rPr lang="en-US" altLang="en-US" sz="3600" dirty="0">
                  <a:solidFill>
                    <a:srgbClr val="000000"/>
                  </a:solidFill>
                  <a:latin typeface="Times New Roman" panose="02020603050405020304" pitchFamily="18" charset="0"/>
                  <a:ea typeface="Open Sans"/>
                  <a:cs typeface="Times New Roman" panose="02020603050405020304" pitchFamily="18" charset="0"/>
                </a:rPr>
                <a:t> </a:t>
              </a:r>
              <a:r>
                <a:rPr lang="en-US" altLang="en-US" sz="3600" dirty="0" err="1">
                  <a:solidFill>
                    <a:srgbClr val="000000"/>
                  </a:solidFill>
                  <a:latin typeface="Times New Roman" panose="02020603050405020304" pitchFamily="18" charset="0"/>
                  <a:ea typeface="Open Sans"/>
                  <a:cs typeface="Times New Roman" panose="02020603050405020304" pitchFamily="18" charset="0"/>
                </a:rPr>
                <a:t>thành</a:t>
              </a:r>
              <a:r>
                <a:rPr lang="en-US" altLang="en-US" sz="3600" dirty="0">
                  <a:solidFill>
                    <a:srgbClr val="000000"/>
                  </a:solidFill>
                  <a:latin typeface="Times New Roman" panose="02020603050405020304" pitchFamily="18" charset="0"/>
                  <a:ea typeface="Open Sans"/>
                  <a:cs typeface="Times New Roman" panose="02020603050405020304" pitchFamily="18" charset="0"/>
                </a:rPr>
                <a:t> </a:t>
              </a:r>
              <a:r>
                <a:rPr lang="en-US" altLang="en-US" sz="3600" dirty="0" err="1">
                  <a:solidFill>
                    <a:srgbClr val="000000"/>
                  </a:solidFill>
                  <a:latin typeface="Times New Roman" panose="02020603050405020304" pitchFamily="18" charset="0"/>
                  <a:ea typeface="Open Sans"/>
                  <a:cs typeface="Times New Roman" panose="02020603050405020304" pitchFamily="18" charset="0"/>
                </a:rPr>
                <a:t>hợp</a:t>
              </a:r>
              <a:r>
                <a:rPr lang="en-US" altLang="en-US" sz="3600" dirty="0">
                  <a:solidFill>
                    <a:srgbClr val="000000"/>
                  </a:solidFill>
                  <a:latin typeface="Times New Roman" panose="02020603050405020304" pitchFamily="18" charset="0"/>
                  <a:ea typeface="Open Sans"/>
                  <a:cs typeface="Times New Roman" panose="02020603050405020304" pitchFamily="18" charset="0"/>
                </a:rPr>
                <a:t> </a:t>
              </a:r>
              <a:r>
                <a:rPr lang="en-US" altLang="en-US" sz="3600" dirty="0" err="1">
                  <a:solidFill>
                    <a:srgbClr val="000000"/>
                  </a:solidFill>
                  <a:latin typeface="Times New Roman" panose="02020603050405020304" pitchFamily="18" charset="0"/>
                  <a:ea typeface="Open Sans"/>
                  <a:cs typeface="Times New Roman" panose="02020603050405020304" pitchFamily="18" charset="0"/>
                </a:rPr>
                <a:t>chất</a:t>
              </a:r>
              <a:r>
                <a:rPr lang="en-US" altLang="en-US" sz="3600" dirty="0">
                  <a:solidFill>
                    <a:srgbClr val="000000"/>
                  </a:solidFill>
                  <a:latin typeface="Times New Roman" panose="02020603050405020304" pitchFamily="18" charset="0"/>
                  <a:ea typeface="Open Sans"/>
                  <a:cs typeface="Times New Roman" panose="02020603050405020304" pitchFamily="18" charset="0"/>
                </a:rPr>
                <a:t> </a:t>
              </a:r>
              <a:r>
                <a:rPr lang="en-US" altLang="en-US" sz="3600" dirty="0" err="1">
                  <a:solidFill>
                    <a:srgbClr val="000000"/>
                  </a:solidFill>
                  <a:latin typeface="Times New Roman" panose="02020603050405020304" pitchFamily="18" charset="0"/>
                  <a:ea typeface="Open Sans"/>
                  <a:cs typeface="Times New Roman" panose="02020603050405020304" pitchFamily="18" charset="0"/>
                </a:rPr>
                <a:t>thuộc</a:t>
              </a:r>
              <a:r>
                <a:rPr lang="en-US" altLang="en-US" sz="3600" dirty="0">
                  <a:solidFill>
                    <a:srgbClr val="000000"/>
                  </a:solidFill>
                  <a:latin typeface="Times New Roman" panose="02020603050405020304" pitchFamily="18" charset="0"/>
                  <a:ea typeface="Open Sans"/>
                  <a:cs typeface="Times New Roman" panose="02020603050405020304" pitchFamily="18" charset="0"/>
                </a:rPr>
                <a:t> </a:t>
              </a:r>
              <a:r>
                <a:rPr lang="en-US" altLang="en-US" sz="3600" dirty="0" err="1">
                  <a:solidFill>
                    <a:srgbClr val="000000"/>
                  </a:solidFill>
                  <a:latin typeface="Times New Roman" panose="02020603050405020304" pitchFamily="18" charset="0"/>
                  <a:ea typeface="Open Sans"/>
                  <a:cs typeface="Times New Roman" panose="02020603050405020304" pitchFamily="18" charset="0"/>
                </a:rPr>
                <a:t>loại</a:t>
              </a:r>
              <a:r>
                <a:rPr lang="en-US" altLang="en-US" sz="3600" dirty="0">
                  <a:solidFill>
                    <a:srgbClr val="000000"/>
                  </a:solidFill>
                  <a:latin typeface="Times New Roman" panose="02020603050405020304" pitchFamily="18" charset="0"/>
                  <a:ea typeface="Open Sans"/>
                  <a:cs typeface="Times New Roman" panose="02020603050405020304" pitchFamily="18" charset="0"/>
                </a:rPr>
                <a:t>:</a:t>
              </a:r>
              <a:endParaRPr lang="en-US" altLang="en-US" sz="3600" dirty="0">
                <a:latin typeface="Times New Roman" panose="02020603050405020304" pitchFamily="18" charset="0"/>
                <a:cs typeface="Times New Roman" panose="02020603050405020304" pitchFamily="18" charset="0"/>
              </a:endParaRPr>
            </a:p>
          </p:txBody>
        </p:sp>
      </p:grpSp>
      <p:sp>
        <p:nvSpPr>
          <p:cNvPr id="28676" name="Line 6"/>
          <p:cNvSpPr>
            <a:spLocks noChangeShapeType="1"/>
          </p:cNvSpPr>
          <p:nvPr/>
        </p:nvSpPr>
        <p:spPr bwMode="auto">
          <a:xfrm>
            <a:off x="2514600" y="1981200"/>
            <a:ext cx="0" cy="48768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2215" name="AutoShape 7"/>
          <p:cNvSpPr>
            <a:spLocks noChangeArrowheads="1"/>
          </p:cNvSpPr>
          <p:nvPr/>
        </p:nvSpPr>
        <p:spPr bwMode="auto">
          <a:xfrm>
            <a:off x="2743200" y="2057400"/>
            <a:ext cx="914400" cy="914400"/>
          </a:xfrm>
          <a:prstGeom prst="sun">
            <a:avLst>
              <a:gd name="adj" fmla="val 25000"/>
            </a:avLst>
          </a:prstGeom>
          <a:gradFill rotWithShape="1">
            <a:gsLst>
              <a:gs pos="0">
                <a:schemeClr val="accent2"/>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rgbClr val="FF0000"/>
                </a:solidFill>
                <a:latin typeface="Times New Roman" panose="02020603050405020304" pitchFamily="18" charset="0"/>
              </a:rPr>
              <a:t>A</a:t>
            </a:r>
          </a:p>
        </p:txBody>
      </p:sp>
      <p:sp>
        <p:nvSpPr>
          <p:cNvPr id="222216" name="AutoShape 8"/>
          <p:cNvSpPr>
            <a:spLocks noChangeArrowheads="1"/>
          </p:cNvSpPr>
          <p:nvPr/>
        </p:nvSpPr>
        <p:spPr bwMode="auto">
          <a:xfrm>
            <a:off x="2743200" y="3124200"/>
            <a:ext cx="914400" cy="914400"/>
          </a:xfrm>
          <a:prstGeom prst="sun">
            <a:avLst>
              <a:gd name="adj" fmla="val 25000"/>
            </a:avLst>
          </a:prstGeom>
          <a:gradFill rotWithShape="1">
            <a:gsLst>
              <a:gs pos="0">
                <a:schemeClr val="accent2"/>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rgbClr val="FF0000"/>
                </a:solidFill>
                <a:latin typeface="Times New Roman" panose="02020603050405020304" pitchFamily="18" charset="0"/>
              </a:rPr>
              <a:t>B</a:t>
            </a:r>
          </a:p>
        </p:txBody>
      </p:sp>
      <p:sp>
        <p:nvSpPr>
          <p:cNvPr id="222217" name="AutoShape 9"/>
          <p:cNvSpPr>
            <a:spLocks noChangeArrowheads="1"/>
          </p:cNvSpPr>
          <p:nvPr/>
        </p:nvSpPr>
        <p:spPr bwMode="auto">
          <a:xfrm>
            <a:off x="2743200" y="5257800"/>
            <a:ext cx="914400" cy="914400"/>
          </a:xfrm>
          <a:prstGeom prst="sun">
            <a:avLst>
              <a:gd name="adj" fmla="val 25000"/>
            </a:avLst>
          </a:prstGeom>
          <a:gradFill rotWithShape="1">
            <a:gsLst>
              <a:gs pos="0">
                <a:schemeClr val="accent2"/>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rPr>
              <a:t>D</a:t>
            </a:r>
          </a:p>
        </p:txBody>
      </p:sp>
      <p:sp>
        <p:nvSpPr>
          <p:cNvPr id="222218" name="AutoShape 10"/>
          <p:cNvSpPr>
            <a:spLocks noChangeArrowheads="1"/>
          </p:cNvSpPr>
          <p:nvPr/>
        </p:nvSpPr>
        <p:spPr bwMode="auto">
          <a:xfrm>
            <a:off x="2743200" y="4191000"/>
            <a:ext cx="914400" cy="914400"/>
          </a:xfrm>
          <a:prstGeom prst="sun">
            <a:avLst>
              <a:gd name="adj" fmla="val 25000"/>
            </a:avLst>
          </a:prstGeom>
          <a:gradFill rotWithShape="1">
            <a:gsLst>
              <a:gs pos="0">
                <a:schemeClr val="accent2"/>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rPr>
              <a:t>C</a:t>
            </a:r>
          </a:p>
        </p:txBody>
      </p:sp>
      <p:sp>
        <p:nvSpPr>
          <p:cNvPr id="28681" name="AutoShape 11"/>
          <p:cNvSpPr>
            <a:spLocks noChangeArrowheads="1"/>
          </p:cNvSpPr>
          <p:nvPr/>
        </p:nvSpPr>
        <p:spPr bwMode="auto">
          <a:xfrm>
            <a:off x="3657600" y="2211388"/>
            <a:ext cx="4876800" cy="989012"/>
          </a:xfrm>
          <a:prstGeom prst="flowChartTerminator">
            <a:avLst/>
          </a:prstGeom>
          <a:gradFill rotWithShape="1">
            <a:gsLst>
              <a:gs pos="0">
                <a:srgbClr val="FFFF00"/>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3600" dirty="0">
              <a:solidFill>
                <a:srgbClr val="000000"/>
              </a:solidFill>
              <a:latin typeface="Times New Roman" panose="02020603050405020304" pitchFamily="18" charset="0"/>
              <a:ea typeface="Open Sans"/>
              <a:cs typeface="Times New Roman" panose="02020603050405020304" pitchFamily="18" charset="0"/>
            </a:endParaRPr>
          </a:p>
          <a:p>
            <a:pPr eaLnBrk="1" hangingPunct="1">
              <a:spcBef>
                <a:spcPct val="0"/>
              </a:spcBef>
              <a:buFontTx/>
              <a:buNone/>
            </a:pPr>
            <a:r>
              <a:rPr lang="en-US" altLang="en-US" sz="3600" dirty="0">
                <a:solidFill>
                  <a:srgbClr val="000000"/>
                </a:solidFill>
                <a:latin typeface="Times New Roman" panose="02020603050405020304" pitchFamily="18" charset="0"/>
                <a:ea typeface="Open Sans"/>
                <a:cs typeface="Times New Roman" panose="02020603050405020304" pitchFamily="18" charset="0"/>
              </a:rPr>
              <a:t>oxide </a:t>
            </a:r>
            <a:r>
              <a:rPr lang="en-US" altLang="en-US" sz="3600" dirty="0" err="1">
                <a:solidFill>
                  <a:srgbClr val="000000"/>
                </a:solidFill>
                <a:latin typeface="Times New Roman" panose="02020603050405020304" pitchFamily="18" charset="0"/>
                <a:ea typeface="Open Sans"/>
                <a:cs typeface="Times New Roman" panose="02020603050405020304" pitchFamily="18" charset="0"/>
              </a:rPr>
              <a:t>lưỡng</a:t>
            </a:r>
            <a:r>
              <a:rPr lang="en-US" altLang="en-US" sz="3600" dirty="0">
                <a:solidFill>
                  <a:srgbClr val="000000"/>
                </a:solidFill>
                <a:latin typeface="Times New Roman" panose="02020603050405020304" pitchFamily="18" charset="0"/>
                <a:ea typeface="Open Sans"/>
                <a:cs typeface="Times New Roman" panose="02020603050405020304" pitchFamily="18" charset="0"/>
              </a:rPr>
              <a:t> </a:t>
            </a:r>
            <a:r>
              <a:rPr lang="en-US" altLang="en-US" sz="3600" dirty="0" err="1">
                <a:solidFill>
                  <a:srgbClr val="000000"/>
                </a:solidFill>
                <a:latin typeface="Times New Roman" panose="02020603050405020304" pitchFamily="18" charset="0"/>
                <a:ea typeface="Open Sans"/>
                <a:cs typeface="Times New Roman" panose="02020603050405020304" pitchFamily="18" charset="0"/>
              </a:rPr>
              <a:t>tính</a:t>
            </a:r>
            <a:r>
              <a:rPr lang="en-US" altLang="en-US" sz="3600" dirty="0">
                <a:latin typeface="Times New Roman" panose="02020603050405020304" pitchFamily="18" charset="0"/>
                <a:ea typeface="Open Sans"/>
                <a:cs typeface="Calibri" panose="020F0502020204030204" pitchFamily="34" charset="0"/>
                <a:sym typeface="+mn-ea"/>
              </a:rPr>
              <a:t>.</a:t>
            </a:r>
            <a:endParaRPr lang="en-US" altLang="en-US" sz="3600" dirty="0">
              <a:latin typeface="Times New Roman" panose="02020603050405020304" pitchFamily="18" charset="0"/>
              <a:ea typeface="Open Sans"/>
              <a:cs typeface="Calibri" panose="020F0502020204030204" pitchFamily="34" charset="0"/>
            </a:endParaRPr>
          </a:p>
          <a:p>
            <a:pPr eaLnBrk="1" hangingPunct="1">
              <a:spcBef>
                <a:spcPct val="0"/>
              </a:spcBef>
              <a:buFontTx/>
              <a:buNone/>
            </a:pPr>
            <a:endParaRPr lang="en-US" altLang="en-US" sz="3600" dirty="0">
              <a:latin typeface="Times New Roman" panose="02020603050405020304" pitchFamily="18" charset="0"/>
              <a:ea typeface="Open Sans"/>
              <a:cs typeface="Times New Roman" panose="02020603050405020304" pitchFamily="18" charset="0"/>
            </a:endParaRPr>
          </a:p>
        </p:txBody>
      </p:sp>
      <p:sp>
        <p:nvSpPr>
          <p:cNvPr id="28682" name="AutoShape 12"/>
          <p:cNvSpPr>
            <a:spLocks noChangeArrowheads="1"/>
          </p:cNvSpPr>
          <p:nvPr/>
        </p:nvSpPr>
        <p:spPr bwMode="auto">
          <a:xfrm>
            <a:off x="3505200" y="3352801"/>
            <a:ext cx="4953000" cy="796925"/>
          </a:xfrm>
          <a:prstGeom prst="flowChartTerminator">
            <a:avLst/>
          </a:prstGeom>
          <a:gradFill rotWithShape="1">
            <a:gsLst>
              <a:gs pos="0">
                <a:srgbClr val="FFFF00"/>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dirty="0">
                <a:latin typeface="Times New Roman" panose="02020603050405020304" pitchFamily="18" charset="0"/>
                <a:cs typeface="Arial" panose="020B0604020202020204" pitchFamily="34" charset="0"/>
              </a:rPr>
              <a:t>      </a:t>
            </a:r>
          </a:p>
          <a:p>
            <a:pPr algn="ctr" eaLnBrk="1" hangingPunct="1">
              <a:spcBef>
                <a:spcPct val="0"/>
              </a:spcBef>
              <a:buFontTx/>
              <a:buNone/>
            </a:pPr>
            <a:endParaRPr lang="en-US" altLang="en-US" sz="2800" dirty="0">
              <a:solidFill>
                <a:srgbClr val="000000"/>
              </a:solidFill>
              <a:latin typeface="Times New Roman" panose="02020603050405020304" pitchFamily="18" charset="0"/>
              <a:ea typeface="Open Sans"/>
              <a:cs typeface="Times New Roman" panose="02020603050405020304" pitchFamily="18" charset="0"/>
            </a:endParaRPr>
          </a:p>
          <a:p>
            <a:pPr eaLnBrk="1" hangingPunct="1">
              <a:spcBef>
                <a:spcPct val="0"/>
              </a:spcBef>
              <a:buFontTx/>
              <a:buNone/>
            </a:pPr>
            <a:r>
              <a:rPr lang="en-US" altLang="en-US" sz="3600" dirty="0">
                <a:solidFill>
                  <a:srgbClr val="000000"/>
                </a:solidFill>
                <a:latin typeface="Times New Roman" panose="02020603050405020304" pitchFamily="18" charset="0"/>
                <a:ea typeface="Open Sans"/>
                <a:cs typeface="Times New Roman" panose="02020603050405020304" pitchFamily="18" charset="0"/>
              </a:rPr>
              <a:t>oxide acid</a:t>
            </a:r>
            <a:r>
              <a:rPr lang="en-US" altLang="en-US" sz="3600" dirty="0">
                <a:latin typeface="Times New Roman" panose="02020603050405020304" pitchFamily="18" charset="0"/>
                <a:cs typeface="Calibri" panose="020F0502020204030204" pitchFamily="34" charset="0"/>
                <a:sym typeface="+mn-ea"/>
              </a:rPr>
              <a:t>.</a:t>
            </a:r>
            <a:endParaRPr lang="en-US" altLang="en-US" sz="3600" dirty="0">
              <a:latin typeface="Times New Roman" panose="02020603050405020304" pitchFamily="18" charset="0"/>
              <a:cs typeface="Calibri" panose="020F0502020204030204" pitchFamily="34" charset="0"/>
            </a:endParaRPr>
          </a:p>
          <a:p>
            <a:pPr algn="ctr" eaLnBrk="1" hangingPunct="1">
              <a:spcBef>
                <a:spcPct val="0"/>
              </a:spcBef>
              <a:buFontTx/>
              <a:buNone/>
            </a:pPr>
            <a:r>
              <a:rPr lang="en-US" altLang="en-US" sz="2800" dirty="0">
                <a:latin typeface="Times New Roman" panose="02020603050405020304" pitchFamily="18" charset="0"/>
                <a:cs typeface="Arial" panose="020B0604020202020204" pitchFamily="34" charset="0"/>
              </a:rPr>
              <a:t> </a:t>
            </a:r>
          </a:p>
          <a:p>
            <a:pPr algn="ctr" eaLnBrk="1" hangingPunct="1">
              <a:spcBef>
                <a:spcPct val="0"/>
              </a:spcBef>
              <a:buFontTx/>
              <a:buNone/>
            </a:pPr>
            <a:endParaRPr lang="en-US" altLang="en-US" sz="2400" dirty="0">
              <a:latin typeface="Times New Roman" panose="02020603050405020304" pitchFamily="18" charset="0"/>
            </a:endParaRPr>
          </a:p>
        </p:txBody>
      </p:sp>
      <p:sp>
        <p:nvSpPr>
          <p:cNvPr id="28683" name="AutoShape 13"/>
          <p:cNvSpPr>
            <a:spLocks noChangeArrowheads="1"/>
          </p:cNvSpPr>
          <p:nvPr/>
        </p:nvSpPr>
        <p:spPr bwMode="auto">
          <a:xfrm>
            <a:off x="3657600" y="4302126"/>
            <a:ext cx="4648200" cy="727075"/>
          </a:xfrm>
          <a:prstGeom prst="flowChartTerminator">
            <a:avLst/>
          </a:prstGeom>
          <a:gradFill rotWithShape="1">
            <a:gsLst>
              <a:gs pos="0">
                <a:srgbClr val="FFFF00"/>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3600" dirty="0">
              <a:solidFill>
                <a:srgbClr val="000000"/>
              </a:solidFill>
              <a:latin typeface="Times New Roman" panose="02020603050405020304" pitchFamily="18" charset="0"/>
              <a:ea typeface="Open Sans"/>
              <a:cs typeface="Times New Roman" panose="02020603050405020304" pitchFamily="18" charset="0"/>
            </a:endParaRPr>
          </a:p>
          <a:p>
            <a:pPr eaLnBrk="1" hangingPunct="1">
              <a:spcBef>
                <a:spcPct val="0"/>
              </a:spcBef>
              <a:buFontTx/>
              <a:buNone/>
            </a:pPr>
            <a:r>
              <a:rPr lang="en-US" altLang="en-US" sz="3600" dirty="0">
                <a:solidFill>
                  <a:srgbClr val="000000"/>
                </a:solidFill>
                <a:latin typeface="Times New Roman" panose="02020603050405020304" pitchFamily="18" charset="0"/>
                <a:ea typeface="Open Sans"/>
                <a:cs typeface="Times New Roman" panose="02020603050405020304" pitchFamily="18" charset="0"/>
              </a:rPr>
              <a:t>oxide base</a:t>
            </a:r>
            <a:r>
              <a:rPr lang="en-US" altLang="en-US" sz="3600" dirty="0">
                <a:latin typeface="Times New Roman" panose="02020603050405020304" pitchFamily="18" charset="0"/>
                <a:ea typeface="Open Sans"/>
                <a:cs typeface="Times New Roman" panose="02020603050405020304" pitchFamily="18" charset="0"/>
              </a:rPr>
              <a:t>.</a:t>
            </a:r>
          </a:p>
          <a:p>
            <a:pPr algn="ctr" eaLnBrk="1" hangingPunct="1">
              <a:spcBef>
                <a:spcPct val="0"/>
              </a:spcBef>
              <a:buFontTx/>
              <a:buNone/>
            </a:pPr>
            <a:endParaRPr lang="en-US" altLang="en-US" sz="2400" dirty="0">
              <a:latin typeface="Times New Roman" panose="02020603050405020304" pitchFamily="18" charset="0"/>
              <a:ea typeface="Open Sans"/>
              <a:cs typeface="Times New Roman" panose="02020603050405020304" pitchFamily="18" charset="0"/>
            </a:endParaRPr>
          </a:p>
        </p:txBody>
      </p:sp>
      <p:sp>
        <p:nvSpPr>
          <p:cNvPr id="28684" name="AutoShape 14"/>
          <p:cNvSpPr>
            <a:spLocks noChangeArrowheads="1"/>
          </p:cNvSpPr>
          <p:nvPr/>
        </p:nvSpPr>
        <p:spPr bwMode="auto">
          <a:xfrm>
            <a:off x="3581400" y="5333998"/>
            <a:ext cx="4953000" cy="762001"/>
          </a:xfrm>
          <a:prstGeom prst="flowChartTerminator">
            <a:avLst/>
          </a:prstGeom>
          <a:gradFill rotWithShape="1">
            <a:gsLst>
              <a:gs pos="0">
                <a:srgbClr val="FFFF00"/>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dirty="0">
              <a:latin typeface="Times New Roman" panose="02020603050405020304" pitchFamily="18" charset="0"/>
              <a:cs typeface="Calibri" panose="020F0502020204030204" pitchFamily="34" charset="0"/>
              <a:sym typeface="+mn-ea"/>
            </a:endParaRPr>
          </a:p>
          <a:p>
            <a:pPr eaLnBrk="1" hangingPunct="1">
              <a:spcBef>
                <a:spcPct val="0"/>
              </a:spcBef>
              <a:buFontTx/>
              <a:buNone/>
            </a:pPr>
            <a:r>
              <a:rPr lang="en-US" altLang="en-US" sz="3600" dirty="0">
                <a:solidFill>
                  <a:srgbClr val="000000"/>
                </a:solidFill>
                <a:latin typeface="Times New Roman" panose="02020603050405020304" pitchFamily="18" charset="0"/>
                <a:ea typeface="Open Sans"/>
                <a:cs typeface="Times New Roman" panose="02020603050405020304" pitchFamily="18" charset="0"/>
              </a:rPr>
              <a:t>oxide </a:t>
            </a:r>
            <a:r>
              <a:rPr lang="en-US" altLang="en-US" sz="3600" dirty="0" err="1">
                <a:solidFill>
                  <a:srgbClr val="000000"/>
                </a:solidFill>
                <a:latin typeface="Times New Roman" panose="02020603050405020304" pitchFamily="18" charset="0"/>
                <a:ea typeface="Open Sans"/>
                <a:cs typeface="Times New Roman" panose="02020603050405020304" pitchFamily="18" charset="0"/>
              </a:rPr>
              <a:t>trung</a:t>
            </a:r>
            <a:r>
              <a:rPr lang="en-US" altLang="en-US" sz="3600" dirty="0">
                <a:solidFill>
                  <a:srgbClr val="000000"/>
                </a:solidFill>
                <a:latin typeface="Times New Roman" panose="02020603050405020304" pitchFamily="18" charset="0"/>
                <a:ea typeface="Open Sans"/>
                <a:cs typeface="Times New Roman" panose="02020603050405020304" pitchFamily="18" charset="0"/>
              </a:rPr>
              <a:t> </a:t>
            </a:r>
            <a:r>
              <a:rPr lang="en-US" altLang="en-US" sz="3600" dirty="0" err="1">
                <a:solidFill>
                  <a:srgbClr val="000000"/>
                </a:solidFill>
                <a:latin typeface="Times New Roman" panose="02020603050405020304" pitchFamily="18" charset="0"/>
                <a:ea typeface="Open Sans"/>
                <a:cs typeface="Times New Roman" panose="02020603050405020304" pitchFamily="18" charset="0"/>
              </a:rPr>
              <a:t>tính</a:t>
            </a:r>
            <a:r>
              <a:rPr lang="en-US" altLang="en-US" sz="3600" dirty="0">
                <a:latin typeface="Times New Roman" panose="02020603050405020304" pitchFamily="18" charset="0"/>
                <a:cs typeface="Calibri" panose="020F0502020204030204" pitchFamily="34" charset="0"/>
                <a:sym typeface="+mn-ea"/>
              </a:rPr>
              <a:t>.</a:t>
            </a:r>
            <a:endParaRPr lang="en-US" altLang="en-US" sz="3600" dirty="0">
              <a:latin typeface="Times New Roman" panose="02020603050405020304" pitchFamily="18" charset="0"/>
              <a:cs typeface="Calibri" panose="020F0502020204030204" pitchFamily="34" charset="0"/>
            </a:endParaRPr>
          </a:p>
          <a:p>
            <a:pPr algn="ctr" eaLnBrk="1" hangingPunct="1">
              <a:spcBef>
                <a:spcPct val="0"/>
              </a:spcBef>
              <a:buFontTx/>
              <a:buNone/>
            </a:pPr>
            <a:endParaRPr lang="en-US" altLang="en-US" sz="2800" dirty="0">
              <a:latin typeface="Times New Roman" panose="02020603050405020304" pitchFamily="18" charset="0"/>
              <a:cs typeface="Times New Roman" panose="02020603050405020304" pitchFamily="18" charset="0"/>
            </a:endParaRPr>
          </a:p>
        </p:txBody>
      </p:sp>
      <p:sp>
        <p:nvSpPr>
          <p:cNvPr id="222223" name="AutoShape 15"/>
          <p:cNvSpPr>
            <a:spLocks noChangeArrowheads="1"/>
          </p:cNvSpPr>
          <p:nvPr/>
        </p:nvSpPr>
        <p:spPr bwMode="auto">
          <a:xfrm>
            <a:off x="8820954" y="3200400"/>
            <a:ext cx="1143000" cy="942938"/>
          </a:xfrm>
          <a:prstGeom prst="star16">
            <a:avLst>
              <a:gd name="adj" fmla="val 37500"/>
            </a:avLst>
          </a:prstGeom>
          <a:gradFill rotWithShape="1">
            <a:gsLst>
              <a:gs pos="0">
                <a:srgbClr val="FF0066"/>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solidFill>
                  <a:schemeClr val="accent2"/>
                </a:solidFill>
                <a:latin typeface="Times New Roman" panose="02020603050405020304" pitchFamily="18" charset="0"/>
              </a:rPr>
              <a:t>ĐÚNG</a:t>
            </a:r>
          </a:p>
        </p:txBody>
      </p:sp>
      <p:sp>
        <p:nvSpPr>
          <p:cNvPr id="222224" name="AutoShape 16"/>
          <p:cNvSpPr>
            <a:spLocks noChangeArrowheads="1"/>
          </p:cNvSpPr>
          <p:nvPr/>
        </p:nvSpPr>
        <p:spPr bwMode="auto">
          <a:xfrm>
            <a:off x="8799489" y="1981200"/>
            <a:ext cx="1164465" cy="1143000"/>
          </a:xfrm>
          <a:prstGeom prst="irregularSeal2">
            <a:avLst/>
          </a:prstGeom>
          <a:gradFill rotWithShape="1">
            <a:gsLst>
              <a:gs pos="0">
                <a:srgbClr val="FFFF00"/>
              </a:gs>
              <a:gs pos="100000">
                <a:schemeClr val="bg1"/>
              </a:gs>
            </a:gsLst>
            <a:lin ang="5400000" scaled="1"/>
          </a:gradFill>
          <a:ln w="9525">
            <a:solidFill>
              <a:schemeClr val="accent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latin typeface="Times New Roman" panose="02020603050405020304" pitchFamily="18" charset="0"/>
              </a:rPr>
              <a:t>SAI</a:t>
            </a:r>
          </a:p>
        </p:txBody>
      </p:sp>
      <p:sp>
        <p:nvSpPr>
          <p:cNvPr id="222225" name="AutoShape 17"/>
          <p:cNvSpPr>
            <a:spLocks noChangeArrowheads="1"/>
          </p:cNvSpPr>
          <p:nvPr/>
        </p:nvSpPr>
        <p:spPr bwMode="auto">
          <a:xfrm>
            <a:off x="8820954" y="4191000"/>
            <a:ext cx="1143000" cy="1143000"/>
          </a:xfrm>
          <a:prstGeom prst="irregularSeal2">
            <a:avLst/>
          </a:prstGeom>
          <a:gradFill rotWithShape="1">
            <a:gsLst>
              <a:gs pos="0">
                <a:srgbClr val="FFFF00"/>
              </a:gs>
              <a:gs pos="100000">
                <a:schemeClr val="bg1"/>
              </a:gs>
            </a:gsLst>
            <a:lin ang="5400000" scaled="1"/>
          </a:gradFill>
          <a:ln w="9525">
            <a:solidFill>
              <a:schemeClr val="accent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latin typeface="Times New Roman" panose="02020603050405020304" pitchFamily="18" charset="0"/>
              </a:rPr>
              <a:t>SAI</a:t>
            </a:r>
          </a:p>
        </p:txBody>
      </p:sp>
      <p:sp>
        <p:nvSpPr>
          <p:cNvPr id="222226" name="AutoShape 18"/>
          <p:cNvSpPr>
            <a:spLocks noChangeArrowheads="1"/>
          </p:cNvSpPr>
          <p:nvPr/>
        </p:nvSpPr>
        <p:spPr bwMode="auto">
          <a:xfrm>
            <a:off x="8799490" y="5257800"/>
            <a:ext cx="1164465" cy="1143000"/>
          </a:xfrm>
          <a:prstGeom prst="irregularSeal2">
            <a:avLst/>
          </a:prstGeom>
          <a:gradFill rotWithShape="1">
            <a:gsLst>
              <a:gs pos="0">
                <a:srgbClr val="FFFF00"/>
              </a:gs>
              <a:gs pos="100000">
                <a:schemeClr val="bg1"/>
              </a:gs>
            </a:gsLst>
            <a:lin ang="5400000" scaled="1"/>
          </a:gradFill>
          <a:ln w="9525">
            <a:solidFill>
              <a:schemeClr val="accent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latin typeface="Times New Roman" panose="02020603050405020304" pitchFamily="18" charset="0"/>
              </a:rPr>
              <a:t>SAI</a:t>
            </a:r>
          </a:p>
        </p:txBody>
      </p:sp>
      <p:pic>
        <p:nvPicPr>
          <p:cNvPr id="28689" name="Picture 21" descr="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324600"/>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4" name="WordArt 19"/>
          <p:cNvSpPr>
            <a:spLocks noChangeArrowheads="1" noChangeShapeType="1" noTextEdit="1"/>
          </p:cNvSpPr>
          <p:nvPr/>
        </p:nvSpPr>
        <p:spPr bwMode="auto">
          <a:xfrm>
            <a:off x="4495800" y="1"/>
            <a:ext cx="4572000" cy="498475"/>
          </a:xfrm>
          <a:prstGeom prst="rect">
            <a:avLst/>
          </a:prstGeom>
        </p:spPr>
        <p:txBody>
          <a:bodyPr wrap="none" fromWordArt="1">
            <a:prstTxWarp prst="textSlantUp">
              <a:avLst>
                <a:gd name="adj" fmla="val 491"/>
              </a:avLst>
            </a:prstTxWarp>
          </a:bodyPr>
          <a:lstStyle/>
          <a:p>
            <a:pPr algn="ctr">
              <a:defRPr/>
            </a:pPr>
            <a:r>
              <a:rPr lang="en-US" sz="3600" u="sng" kern="10" dirty="0" err="1">
                <a:ln w="9525">
                  <a:solidFill>
                    <a:srgbClr val="CC99FF"/>
                  </a:solidFill>
                  <a:round/>
                  <a:headEnd/>
                  <a:tailEnd/>
                </a:ln>
                <a:solidFill>
                  <a:srgbClr val="FF0000"/>
                </a:solidFill>
                <a:latin typeface="Times New Roman" panose="02020603050405020304" pitchFamily="18" charset="0"/>
                <a:cs typeface="Times New Roman" panose="02020603050405020304" pitchFamily="18" charset="0"/>
              </a:rPr>
              <a:t>Bài</a:t>
            </a:r>
            <a:r>
              <a:rPr lang="en-US" sz="3600" u="sng" kern="10" dirty="0">
                <a:ln w="9525">
                  <a:solidFill>
                    <a:srgbClr val="CC99FF"/>
                  </a:solidFill>
                  <a:round/>
                  <a:headEnd/>
                  <a:tailEnd/>
                </a:ln>
                <a:solidFill>
                  <a:srgbClr val="FF0000"/>
                </a:solidFill>
                <a:latin typeface="Times New Roman" panose="02020603050405020304" pitchFamily="18" charset="0"/>
                <a:cs typeface="Times New Roman" panose="02020603050405020304" pitchFamily="18" charset="0"/>
              </a:rPr>
              <a:t> </a:t>
            </a:r>
            <a:r>
              <a:rPr lang="en-US" sz="3600" u="sng" kern="10" dirty="0" err="1">
                <a:ln w="9525">
                  <a:solidFill>
                    <a:srgbClr val="CC99FF"/>
                  </a:solidFill>
                  <a:round/>
                  <a:headEnd/>
                  <a:tailEnd/>
                </a:ln>
                <a:solidFill>
                  <a:srgbClr val="FF0000"/>
                </a:solidFill>
                <a:latin typeface="Times New Roman" panose="02020603050405020304" pitchFamily="18" charset="0"/>
                <a:cs typeface="Times New Roman" panose="02020603050405020304" pitchFamily="18" charset="0"/>
              </a:rPr>
              <a:t>tập</a:t>
            </a:r>
            <a:r>
              <a:rPr lang="en-US" sz="3600" u="sng" kern="10" dirty="0">
                <a:ln w="9525">
                  <a:solidFill>
                    <a:srgbClr val="CC99FF"/>
                  </a:solidFill>
                  <a:round/>
                  <a:headEnd/>
                  <a:tailEnd/>
                </a:ln>
                <a:solidFill>
                  <a:srgbClr val="FF0000"/>
                </a:solidFill>
                <a:latin typeface="Times New Roman" panose="02020603050405020304" pitchFamily="18" charset="0"/>
                <a:cs typeface="Times New Roman" panose="02020603050405020304" pitchFamily="18" charset="0"/>
              </a:rPr>
              <a:t> 1</a:t>
            </a:r>
            <a:r>
              <a:rPr lang="en-US" sz="3600" kern="10" dirty="0">
                <a:ln w="9525">
                  <a:solidFill>
                    <a:srgbClr val="CC99FF"/>
                  </a:solidFill>
                  <a:round/>
                  <a:headEnd/>
                  <a:tailEnd/>
                </a:ln>
                <a:gradFill rotWithShape="1">
                  <a:gsLst>
                    <a:gs pos="0">
                      <a:srgbClr val="6600CC"/>
                    </a:gs>
                    <a:gs pos="100000">
                      <a:srgbClr val="CC00CC"/>
                    </a:gs>
                  </a:gsLst>
                  <a:lin ang="5400000" scaled="1"/>
                </a:gradFill>
                <a:latin typeface="Times New Roman" panose="02020603050405020304" pitchFamily="18" charset="0"/>
                <a:cs typeface="Times New Roman" panose="02020603050405020304" pitchFamily="18" charset="0"/>
              </a:rPr>
              <a:t>: </a:t>
            </a:r>
            <a:r>
              <a:rPr lang="en-US" sz="3600" kern="10" dirty="0" err="1">
                <a:ln w="9525">
                  <a:solidFill>
                    <a:srgbClr val="CC99FF"/>
                  </a:solidFill>
                  <a:round/>
                  <a:headEnd/>
                  <a:tailEnd/>
                </a:ln>
                <a:gradFill rotWithShape="1">
                  <a:gsLst>
                    <a:gs pos="0">
                      <a:srgbClr val="6600CC"/>
                    </a:gs>
                    <a:gs pos="100000">
                      <a:srgbClr val="CC00CC"/>
                    </a:gs>
                  </a:gsLst>
                  <a:lin ang="5400000" scaled="1"/>
                </a:gradFill>
                <a:latin typeface="Times New Roman" panose="02020603050405020304" pitchFamily="18" charset="0"/>
                <a:cs typeface="Times New Roman" panose="02020603050405020304" pitchFamily="18" charset="0"/>
              </a:rPr>
              <a:t>Trắc</a:t>
            </a:r>
            <a:r>
              <a:rPr lang="en-US" sz="3600" kern="10" dirty="0">
                <a:ln w="9525">
                  <a:solidFill>
                    <a:srgbClr val="CC99FF"/>
                  </a:solidFill>
                  <a:round/>
                  <a:headEnd/>
                  <a:tailEnd/>
                </a:ln>
                <a:gradFill rotWithShape="1">
                  <a:gsLst>
                    <a:gs pos="0">
                      <a:srgbClr val="6600CC"/>
                    </a:gs>
                    <a:gs pos="100000">
                      <a:srgbClr val="CC00CC"/>
                    </a:gs>
                  </a:gsLst>
                  <a:lin ang="5400000" scaled="1"/>
                </a:gradFill>
                <a:latin typeface="Times New Roman" panose="02020603050405020304" pitchFamily="18" charset="0"/>
                <a:cs typeface="Times New Roman" panose="02020603050405020304" pitchFamily="18" charset="0"/>
              </a:rPr>
              <a:t> </a:t>
            </a:r>
            <a:r>
              <a:rPr lang="en-US" sz="3600" kern="10" dirty="0" err="1">
                <a:ln w="9525">
                  <a:solidFill>
                    <a:srgbClr val="CC99FF"/>
                  </a:solidFill>
                  <a:round/>
                  <a:headEnd/>
                  <a:tailEnd/>
                </a:ln>
                <a:gradFill rotWithShape="1">
                  <a:gsLst>
                    <a:gs pos="0">
                      <a:srgbClr val="6600CC"/>
                    </a:gs>
                    <a:gs pos="100000">
                      <a:srgbClr val="CC00CC"/>
                    </a:gs>
                  </a:gsLst>
                  <a:lin ang="5400000" scaled="1"/>
                </a:gradFill>
                <a:latin typeface="Times New Roman" panose="02020603050405020304" pitchFamily="18" charset="0"/>
                <a:cs typeface="Times New Roman" panose="02020603050405020304" pitchFamily="18" charset="0"/>
              </a:rPr>
              <a:t>nghiệm</a:t>
            </a:r>
            <a:endParaRPr lang="en-US" sz="3600" kern="10" dirty="0">
              <a:ln w="9525">
                <a:solidFill>
                  <a:srgbClr val="CC99FF"/>
                </a:solidFill>
                <a:round/>
                <a:headEnd/>
                <a:tailEnd/>
              </a:ln>
              <a:gradFill rotWithShape="1">
                <a:gsLst>
                  <a:gs pos="0">
                    <a:srgbClr val="6600CC"/>
                  </a:gs>
                  <a:gs pos="100000">
                    <a:srgbClr val="CC00CC"/>
                  </a:gs>
                </a:gsLst>
                <a:lin ang="5400000" scaled="1"/>
              </a:gra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23262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22215"/>
                    </p:tgtEl>
                  </p:cond>
                </p:stCondLst>
                <p:endSync evt="end" delay="0">
                  <p:rtn val="all"/>
                </p:endSync>
                <p:childTnLst>
                  <p:par>
                    <p:cTn id="3" fill="hold" nodeType="clickPar">
                      <p:stCondLst>
                        <p:cond delay="0"/>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2224"/>
                                        </p:tgtEl>
                                        <p:attrNameLst>
                                          <p:attrName>style.visibility</p:attrName>
                                        </p:attrNameLst>
                                      </p:cBhvr>
                                      <p:to>
                                        <p:strVal val="visible"/>
                                      </p:to>
                                    </p:set>
                                    <p:animEffect transition="in" filter="dissolve">
                                      <p:cBhvr>
                                        <p:cTn id="7" dur="500"/>
                                        <p:tgtEl>
                                          <p:spTgt spid="2222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22224"/>
                                        </p:tgtEl>
                                        <p:attrNameLst>
                                          <p:attrName>style.visibility</p:attrName>
                                        </p:attrNameLst>
                                      </p:cBhvr>
                                      <p:to>
                                        <p:strVal val="hidden"/>
                                      </p:to>
                                    </p:set>
                                  </p:childTnLst>
                                </p:cTn>
                              </p:par>
                            </p:childTnLst>
                          </p:cTn>
                        </p:par>
                      </p:childTnLst>
                    </p:cTn>
                  </p:par>
                </p:childTnLst>
              </p:cTn>
              <p:nextCondLst>
                <p:cond evt="onClick" delay="0">
                  <p:tgtEl>
                    <p:spTgt spid="222215"/>
                  </p:tgtEl>
                </p:cond>
              </p:nextCondLst>
            </p:seq>
            <p:seq concurrent="1" nextAc="seek">
              <p:cTn id="12" restart="whenNotActive" fill="hold" evtFilter="cancelBubble" nodeType="interactiveSeq">
                <p:stCondLst>
                  <p:cond evt="onClick" delay="0">
                    <p:tgtEl>
                      <p:spTgt spid="222216"/>
                    </p:tgtEl>
                  </p:cond>
                </p:stCondLst>
                <p:endSync evt="end" delay="0">
                  <p:rtn val="all"/>
                </p:endSync>
                <p:childTnLst>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2223"/>
                                        </p:tgtEl>
                                        <p:attrNameLst>
                                          <p:attrName>style.visibility</p:attrName>
                                        </p:attrNameLst>
                                      </p:cBhvr>
                                      <p:to>
                                        <p:strVal val="visible"/>
                                      </p:to>
                                    </p:set>
                                    <p:animEffect transition="in" filter="dissolve">
                                      <p:cBhvr>
                                        <p:cTn id="17" dur="500"/>
                                        <p:tgtEl>
                                          <p:spTgt spid="2222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2223"/>
                                        </p:tgtEl>
                                        <p:attrNameLst>
                                          <p:attrName>style.visibility</p:attrName>
                                        </p:attrNameLst>
                                      </p:cBhvr>
                                      <p:to>
                                        <p:strVal val="hidden"/>
                                      </p:to>
                                    </p:set>
                                  </p:childTnLst>
                                </p:cTn>
                              </p:par>
                            </p:childTnLst>
                          </p:cTn>
                        </p:par>
                      </p:childTnLst>
                    </p:cTn>
                  </p:par>
                </p:childTnLst>
              </p:cTn>
              <p:nextCondLst>
                <p:cond evt="onClick" delay="0">
                  <p:tgtEl>
                    <p:spTgt spid="222216"/>
                  </p:tgtEl>
                </p:cond>
              </p:nextCondLst>
            </p:seq>
            <p:seq concurrent="1" nextAc="seek">
              <p:cTn id="22" restart="whenNotActive" fill="hold" evtFilter="cancelBubble" nodeType="interactiveSeq">
                <p:stCondLst>
                  <p:cond evt="onClick" delay="0">
                    <p:tgtEl>
                      <p:spTgt spid="222218"/>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22225"/>
                                        </p:tgtEl>
                                        <p:attrNameLst>
                                          <p:attrName>style.visibility</p:attrName>
                                        </p:attrNameLst>
                                      </p:cBhvr>
                                      <p:to>
                                        <p:strVal val="visible"/>
                                      </p:to>
                                    </p:set>
                                    <p:animEffect transition="in" filter="dissolve">
                                      <p:cBhvr>
                                        <p:cTn id="27" dur="500"/>
                                        <p:tgtEl>
                                          <p:spTgt spid="2222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222225"/>
                                        </p:tgtEl>
                                        <p:attrNameLst>
                                          <p:attrName>style.visibility</p:attrName>
                                        </p:attrNameLst>
                                      </p:cBhvr>
                                      <p:to>
                                        <p:strVal val="hidden"/>
                                      </p:to>
                                    </p:set>
                                  </p:childTnLst>
                                </p:cTn>
                              </p:par>
                            </p:childTnLst>
                          </p:cTn>
                        </p:par>
                      </p:childTnLst>
                    </p:cTn>
                  </p:par>
                </p:childTnLst>
              </p:cTn>
              <p:nextCondLst>
                <p:cond evt="onClick" delay="0">
                  <p:tgtEl>
                    <p:spTgt spid="222218"/>
                  </p:tgtEl>
                </p:cond>
              </p:nextCondLst>
            </p:seq>
            <p:seq concurrent="1" nextAc="seek">
              <p:cTn id="32" restart="whenNotActive" fill="hold" evtFilter="cancelBubble" nodeType="interactiveSeq">
                <p:stCondLst>
                  <p:cond evt="onClick" delay="0">
                    <p:tgtEl>
                      <p:spTgt spid="222217"/>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22226"/>
                                        </p:tgtEl>
                                        <p:attrNameLst>
                                          <p:attrName>style.visibility</p:attrName>
                                        </p:attrNameLst>
                                      </p:cBhvr>
                                      <p:to>
                                        <p:strVal val="visible"/>
                                      </p:to>
                                    </p:set>
                                    <p:animEffect transition="in" filter="dissolve">
                                      <p:cBhvr>
                                        <p:cTn id="37" dur="500"/>
                                        <p:tgtEl>
                                          <p:spTgt spid="22222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22226"/>
                                        </p:tgtEl>
                                        <p:attrNameLst>
                                          <p:attrName>style.visibility</p:attrName>
                                        </p:attrNameLst>
                                      </p:cBhvr>
                                      <p:to>
                                        <p:strVal val="hidden"/>
                                      </p:to>
                                    </p:set>
                                  </p:childTnLst>
                                </p:cTn>
                              </p:par>
                            </p:childTnLst>
                          </p:cTn>
                        </p:par>
                      </p:childTnLst>
                    </p:cTn>
                  </p:par>
                </p:childTnLst>
              </p:cTn>
              <p:nextCondLst>
                <p:cond evt="onClick" delay="0">
                  <p:tgtEl>
                    <p:spTgt spid="222217"/>
                  </p:tgtEl>
                </p:cond>
              </p:nextCondLst>
            </p:seq>
          </p:childTnLst>
        </p:cTn>
      </p:par>
    </p:tnLst>
    <p:bldLst>
      <p:bldP spid="222223" grpId="0" animBg="1"/>
      <p:bldP spid="222223" grpId="1" animBg="1"/>
      <p:bldP spid="222224" grpId="0" animBg="1"/>
      <p:bldP spid="222224" grpId="1" animBg="1"/>
      <p:bldP spid="222225" grpId="0" animBg="1"/>
      <p:bldP spid="222225" grpId="1" animBg="1"/>
      <p:bldP spid="222226" grpId="0" animBg="1"/>
      <p:bldP spid="222226"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391877" y="0"/>
            <a:ext cx="11349080" cy="6858000"/>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1000" fill="hold"/>
                                        <p:tgtEl>
                                          <p:spTgt spid="7170"/>
                                        </p:tgtEl>
                                        <p:attrNameLst>
                                          <p:attrName>ppt_w</p:attrName>
                                        </p:attrNameLst>
                                      </p:cBhvr>
                                      <p:tavLst>
                                        <p:tav tm="0">
                                          <p:val>
                                            <p:fltVal val="0"/>
                                          </p:val>
                                        </p:tav>
                                        <p:tav tm="100000">
                                          <p:val>
                                            <p:strVal val="#ppt_w"/>
                                          </p:val>
                                        </p:tav>
                                      </p:tavLst>
                                    </p:anim>
                                    <p:anim calcmode="lin" valueType="num">
                                      <p:cBhvr>
                                        <p:cTn id="8" dur="1000" fill="hold"/>
                                        <p:tgtEl>
                                          <p:spTgt spid="717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0" y="0"/>
            <a:ext cx="12163256" cy="6633029"/>
          </a:xfrm>
          <a:prstGeom prst="rect">
            <a:avLst/>
          </a:prstGeom>
          <a:noFill/>
          <a:ln w="9525">
            <a:noFill/>
            <a:miter lim="800000"/>
            <a:headEnd/>
            <a:tailEnd/>
          </a:ln>
          <a:effectLst/>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1000" fill="hold"/>
                                        <p:tgtEl>
                                          <p:spTgt spid="8194"/>
                                        </p:tgtEl>
                                        <p:attrNameLst>
                                          <p:attrName>ppt_w</p:attrName>
                                        </p:attrNameLst>
                                      </p:cBhvr>
                                      <p:tavLst>
                                        <p:tav tm="0">
                                          <p:val>
                                            <p:fltVal val="0"/>
                                          </p:val>
                                        </p:tav>
                                        <p:tav tm="100000">
                                          <p:val>
                                            <p:strVal val="#ppt_w"/>
                                          </p:val>
                                        </p:tav>
                                      </p:tavLst>
                                    </p:anim>
                                    <p:anim calcmode="lin" valueType="num">
                                      <p:cBhvr>
                                        <p:cTn id="8" dur="1000" fill="hold"/>
                                        <p:tgtEl>
                                          <p:spTgt spid="8194"/>
                                        </p:tgtEl>
                                        <p:attrNameLst>
                                          <p:attrName>ppt_h</p:attrName>
                                        </p:attrNameLst>
                                      </p:cBhvr>
                                      <p:tavLst>
                                        <p:tav tm="0">
                                          <p:val>
                                            <p:fltVal val="0"/>
                                          </p:val>
                                        </p:tav>
                                        <p:tav tm="100000">
                                          <p:val>
                                            <p:strVal val="#ppt_h"/>
                                          </p:val>
                                        </p:tav>
                                      </p:tavLst>
                                    </p:anim>
                                    <p:anim calcmode="lin" valueType="num">
                                      <p:cBhvr>
                                        <p:cTn id="9" dur="1000" fill="hold"/>
                                        <p:tgtEl>
                                          <p:spTgt spid="8194"/>
                                        </p:tgtEl>
                                        <p:attrNameLst>
                                          <p:attrName>style.rotation</p:attrName>
                                        </p:attrNameLst>
                                      </p:cBhvr>
                                      <p:tavLst>
                                        <p:tav tm="0">
                                          <p:val>
                                            <p:fltVal val="360"/>
                                          </p:val>
                                        </p:tav>
                                        <p:tav tm="100000">
                                          <p:val>
                                            <p:fltVal val="0"/>
                                          </p:val>
                                        </p:tav>
                                      </p:tavLst>
                                    </p:anim>
                                    <p:animEffect transition="in" filter="fade">
                                      <p:cBhvr>
                                        <p:cTn id="10" dur="1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custDataLst>
              <p:tags r:id="rId1"/>
            </p:custDataLst>
            <p:extLst>
              <p:ext uri="{D42A27DB-BD31-4B8C-83A1-F6EECF244321}">
                <p14:modId xmlns:p14="http://schemas.microsoft.com/office/powerpoint/2010/main" val="1768254666"/>
              </p:ext>
            </p:extLst>
          </p:nvPr>
        </p:nvGraphicFramePr>
        <p:xfrm>
          <a:off x="0" y="903768"/>
          <a:ext cx="12192000" cy="6079290"/>
        </p:xfrm>
        <a:graphic>
          <a:graphicData uri="http://schemas.openxmlformats.org/drawingml/2006/table">
            <a:tbl>
              <a:tblPr/>
              <a:tblGrid>
                <a:gridCol w="3849718">
                  <a:extLst>
                    <a:ext uri="{9D8B030D-6E8A-4147-A177-3AD203B41FA5}">
                      <a16:colId xmlns:a16="http://schemas.microsoft.com/office/drawing/2014/main" val="20000"/>
                    </a:ext>
                  </a:extLst>
                </a:gridCol>
                <a:gridCol w="4172344">
                  <a:extLst>
                    <a:ext uri="{9D8B030D-6E8A-4147-A177-3AD203B41FA5}">
                      <a16:colId xmlns:a16="http://schemas.microsoft.com/office/drawing/2014/main" val="20001"/>
                    </a:ext>
                  </a:extLst>
                </a:gridCol>
                <a:gridCol w="4169938">
                  <a:extLst>
                    <a:ext uri="{9D8B030D-6E8A-4147-A177-3AD203B41FA5}">
                      <a16:colId xmlns:a16="http://schemas.microsoft.com/office/drawing/2014/main" val="20002"/>
                    </a:ext>
                  </a:extLst>
                </a:gridCol>
              </a:tblGrid>
              <a:tr h="790646">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7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Tính</a:t>
                      </a:r>
                      <a:r>
                        <a:rPr kumimoji="0" lang="en-US" altLang="en-US" sz="27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7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chất</a:t>
                      </a:r>
                      <a:endParaRPr kumimoji="0" lang="en-US" altLang="en-US" sz="27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7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Kim </a:t>
                      </a:r>
                      <a:r>
                        <a:rPr kumimoji="0" lang="en-US" altLang="en-US" sz="27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loại</a:t>
                      </a:r>
                      <a:endParaRPr kumimoji="0" lang="vi-VN" altLang="en-US" sz="27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7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Phi </a:t>
                      </a:r>
                      <a:r>
                        <a:rPr kumimoji="0" lang="en-US" altLang="en-US" sz="27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kim</a:t>
                      </a:r>
                      <a:endParaRPr kumimoji="0" lang="vi-VN" altLang="en-US" sz="27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8361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7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Trạng</a:t>
                      </a:r>
                      <a:r>
                        <a:rPr kumimoji="0" lang="en-US" altLang="en-US" sz="27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7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thái</a:t>
                      </a:r>
                      <a:r>
                        <a:rPr kumimoji="0" lang="en-US" altLang="en-US" sz="27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7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đk</a:t>
                      </a:r>
                      <a:r>
                        <a:rPr kumimoji="0" lang="en-US" altLang="en-US" sz="27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7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thường</a:t>
                      </a:r>
                      <a:r>
                        <a:rPr kumimoji="0" lang="en-US" altLang="en-US" sz="27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vi-VN" altLang="en-US" sz="27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vi-VN" altLang="en-US" sz="27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296518461"/>
                  </a:ext>
                </a:extLst>
              </a:tr>
              <a:tr h="71107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7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Khả năng dẫn điện</a:t>
                      </a: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vi-VN" altLang="en-US" sz="27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vi-VN" altLang="en-US" sz="27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856474174"/>
                  </a:ext>
                </a:extLst>
              </a:tr>
              <a:tr h="71107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7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Khả năng dẫn </a:t>
                      </a:r>
                      <a:r>
                        <a:rPr kumimoji="0" lang="en-US" altLang="en-US" sz="27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nhiệt</a:t>
                      </a:r>
                      <a:endParaRPr kumimoji="0" lang="vi-VN" altLang="en-US" sz="27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vi-VN" altLang="en-US" sz="27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vi-VN" altLang="en-US" sz="27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L="68580" marR="68580"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448323241"/>
                  </a:ext>
                </a:extLst>
              </a:tr>
              <a:tr h="1320569">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7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sym typeface="+mn-ea"/>
                        </a:rPr>
                        <a:t>Nhiệt</a:t>
                      </a:r>
                      <a:r>
                        <a:rPr kumimoji="0" lang="en-US" altLang="en-US" sz="27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sym typeface="+mn-ea"/>
                        </a:rPr>
                        <a:t> </a:t>
                      </a:r>
                      <a:r>
                        <a:rPr kumimoji="0" lang="en-US" altLang="en-US" sz="27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sym typeface="+mn-ea"/>
                        </a:rPr>
                        <a:t>độ</a:t>
                      </a:r>
                      <a:r>
                        <a:rPr kumimoji="0" lang="en-US" altLang="en-US" sz="27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sym typeface="+mn-ea"/>
                        </a:rPr>
                        <a:t> </a:t>
                      </a:r>
                      <a:r>
                        <a:rPr kumimoji="0" lang="en-US" altLang="en-US" sz="27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sym typeface="+mn-ea"/>
                        </a:rPr>
                        <a:t>nóng</a:t>
                      </a:r>
                      <a:r>
                        <a:rPr kumimoji="0" lang="en-US" altLang="en-US" sz="27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sym typeface="+mn-ea"/>
                        </a:rPr>
                        <a:t> </a:t>
                      </a:r>
                      <a:r>
                        <a:rPr kumimoji="0" lang="vi-VN" altLang="en-US" sz="27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sym typeface="+mn-ea"/>
                        </a:rPr>
                        <a:t>chảy</a:t>
                      </a:r>
                      <a:r>
                        <a:rPr kumimoji="0" lang="en-US" altLang="en-US" sz="27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sym typeface="+mn-ea"/>
                        </a:rPr>
                        <a:t>, </a:t>
                      </a:r>
                      <a:r>
                        <a:rPr kumimoji="0" lang="en-US" altLang="en-US" sz="27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sym typeface="+mn-ea"/>
                        </a:rPr>
                        <a:t>nhiệt</a:t>
                      </a:r>
                      <a:r>
                        <a:rPr kumimoji="0" lang="en-US" altLang="en-US" sz="27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sym typeface="+mn-ea"/>
                        </a:rPr>
                        <a:t> </a:t>
                      </a:r>
                      <a:r>
                        <a:rPr kumimoji="0" lang="en-US" altLang="en-US" sz="27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sym typeface="+mn-ea"/>
                        </a:rPr>
                        <a:t>độ</a:t>
                      </a:r>
                      <a:r>
                        <a:rPr kumimoji="0" lang="en-US" altLang="en-US" sz="27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sym typeface="+mn-ea"/>
                        </a:rPr>
                        <a:t> </a:t>
                      </a:r>
                      <a:r>
                        <a:rPr kumimoji="0" lang="en-US" altLang="en-US" sz="27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sym typeface="+mn-ea"/>
                        </a:rPr>
                        <a:t>sôi</a:t>
                      </a:r>
                      <a:endParaRPr kumimoji="0" lang="vi-VN" altLang="en-US" sz="27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7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7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11076">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7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sym typeface="+mn-ea"/>
                        </a:rPr>
                        <a:t> </a:t>
                      </a:r>
                      <a:r>
                        <a:rPr kumimoji="0" lang="en-US" altLang="en-US" sz="27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sym typeface="+mn-ea"/>
                        </a:rPr>
                        <a:t>Ánh</a:t>
                      </a:r>
                      <a:r>
                        <a:rPr kumimoji="0" lang="en-US" altLang="en-US" sz="27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sym typeface="+mn-ea"/>
                        </a:rPr>
                        <a:t> </a:t>
                      </a:r>
                      <a:r>
                        <a:rPr kumimoji="0" lang="en-US" altLang="en-US" sz="27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sym typeface="+mn-ea"/>
                        </a:rPr>
                        <a:t>kim</a:t>
                      </a:r>
                      <a:endParaRPr kumimoji="0" lang="vi-VN" altLang="en-US" sz="27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sym typeface="+mn-ea"/>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7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7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998712">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7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Khối</a:t>
                      </a:r>
                      <a:r>
                        <a:rPr kumimoji="0" lang="en-US" altLang="en-US" sz="27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7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lượng</a:t>
                      </a:r>
                      <a:r>
                        <a:rPr kumimoji="0" lang="en-US" altLang="en-US" sz="27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7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riêng</a:t>
                      </a:r>
                      <a:endParaRPr kumimoji="0" lang="vi-VN" altLang="en-US" sz="27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7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7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7" name="Text Box 6"/>
          <p:cNvSpPr txBox="1">
            <a:spLocks noChangeArrowheads="1"/>
          </p:cNvSpPr>
          <p:nvPr/>
        </p:nvSpPr>
        <p:spPr bwMode="auto">
          <a:xfrm>
            <a:off x="4045684" y="1588861"/>
            <a:ext cx="35140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700" b="1" dirty="0" err="1">
                <a:solidFill>
                  <a:srgbClr val="FF0000"/>
                </a:solidFill>
                <a:latin typeface="Times New Roman" panose="02020603050405020304" pitchFamily="18" charset="0"/>
                <a:cs typeface="Times New Roman" panose="02020603050405020304" pitchFamily="18" charset="0"/>
                <a:sym typeface="+mn-ea"/>
              </a:rPr>
              <a:t>Hầu</a:t>
            </a:r>
            <a:r>
              <a:rPr lang="en-US" altLang="en-US" sz="2700" b="1" dirty="0">
                <a:solidFill>
                  <a:srgbClr val="FF0000"/>
                </a:solidFill>
                <a:latin typeface="Times New Roman" panose="02020603050405020304" pitchFamily="18" charset="0"/>
                <a:cs typeface="Times New Roman" panose="02020603050405020304" pitchFamily="18" charset="0"/>
                <a:sym typeface="+mn-ea"/>
              </a:rPr>
              <a:t> </a:t>
            </a:r>
            <a:r>
              <a:rPr lang="en-US" altLang="en-US" sz="2700" b="1" dirty="0" err="1">
                <a:solidFill>
                  <a:srgbClr val="FF0000"/>
                </a:solidFill>
                <a:latin typeface="Times New Roman" panose="02020603050405020304" pitchFamily="18" charset="0"/>
                <a:cs typeface="Times New Roman" panose="02020603050405020304" pitchFamily="18" charset="0"/>
                <a:sym typeface="+mn-ea"/>
              </a:rPr>
              <a:t>hết</a:t>
            </a:r>
            <a:r>
              <a:rPr lang="en-US" altLang="en-US" sz="2700" b="1" dirty="0">
                <a:solidFill>
                  <a:srgbClr val="FF0000"/>
                </a:solidFill>
                <a:latin typeface="Times New Roman" panose="02020603050405020304" pitchFamily="18" charset="0"/>
                <a:cs typeface="Times New Roman" panose="02020603050405020304" pitchFamily="18" charset="0"/>
                <a:sym typeface="+mn-ea"/>
              </a:rPr>
              <a:t> </a:t>
            </a:r>
            <a:r>
              <a:rPr lang="en-US" altLang="en-US" sz="2700" b="1" dirty="0" err="1">
                <a:solidFill>
                  <a:srgbClr val="FF0000"/>
                </a:solidFill>
                <a:latin typeface="Times New Roman" panose="02020603050405020304" pitchFamily="18" charset="0"/>
                <a:cs typeface="Times New Roman" panose="02020603050405020304" pitchFamily="18" charset="0"/>
                <a:sym typeface="+mn-ea"/>
              </a:rPr>
              <a:t>là</a:t>
            </a:r>
            <a:r>
              <a:rPr lang="en-US" altLang="en-US" sz="2700" b="1" dirty="0">
                <a:solidFill>
                  <a:srgbClr val="FF0000"/>
                </a:solidFill>
                <a:latin typeface="Times New Roman" panose="02020603050405020304" pitchFamily="18" charset="0"/>
                <a:cs typeface="Times New Roman" panose="02020603050405020304" pitchFamily="18" charset="0"/>
                <a:sym typeface="+mn-ea"/>
              </a:rPr>
              <a:t> </a:t>
            </a:r>
            <a:r>
              <a:rPr lang="en-US" altLang="en-US" sz="2700" b="1" dirty="0" err="1">
                <a:solidFill>
                  <a:srgbClr val="FF0000"/>
                </a:solidFill>
                <a:latin typeface="Times New Roman" panose="02020603050405020304" pitchFamily="18" charset="0"/>
                <a:cs typeface="Times New Roman" panose="02020603050405020304" pitchFamily="18" charset="0"/>
                <a:sym typeface="+mn-ea"/>
              </a:rPr>
              <a:t>chất</a:t>
            </a:r>
            <a:r>
              <a:rPr lang="en-US" altLang="en-US" sz="2700" b="1" dirty="0">
                <a:solidFill>
                  <a:srgbClr val="FF0000"/>
                </a:solidFill>
                <a:latin typeface="Times New Roman" panose="02020603050405020304" pitchFamily="18" charset="0"/>
                <a:cs typeface="Times New Roman" panose="02020603050405020304" pitchFamily="18" charset="0"/>
                <a:sym typeface="+mn-ea"/>
              </a:rPr>
              <a:t> </a:t>
            </a:r>
            <a:r>
              <a:rPr lang="en-US" altLang="en-US" sz="2700" b="1" dirty="0" err="1">
                <a:solidFill>
                  <a:srgbClr val="FF0000"/>
                </a:solidFill>
                <a:latin typeface="Times New Roman" panose="02020603050405020304" pitchFamily="18" charset="0"/>
                <a:cs typeface="Times New Roman" panose="02020603050405020304" pitchFamily="18" charset="0"/>
                <a:sym typeface="+mn-ea"/>
              </a:rPr>
              <a:t>rắn</a:t>
            </a:r>
            <a:r>
              <a:rPr lang="en-US" altLang="en-US" sz="2700" b="1" dirty="0">
                <a:solidFill>
                  <a:srgbClr val="FF0000"/>
                </a:solidFill>
                <a:latin typeface="Times New Roman" panose="02020603050405020304" pitchFamily="18" charset="0"/>
                <a:cs typeface="Times New Roman" panose="02020603050405020304" pitchFamily="18" charset="0"/>
                <a:sym typeface="+mn-ea"/>
              </a:rPr>
              <a:t> (</a:t>
            </a:r>
            <a:r>
              <a:rPr lang="en-US" altLang="en-US" sz="2700" b="1" dirty="0" err="1">
                <a:solidFill>
                  <a:srgbClr val="FF0000"/>
                </a:solidFill>
                <a:latin typeface="Times New Roman" panose="02020603050405020304" pitchFamily="18" charset="0"/>
                <a:cs typeface="Times New Roman" panose="02020603050405020304" pitchFamily="18" charset="0"/>
                <a:sym typeface="+mn-ea"/>
              </a:rPr>
              <a:t>trừ</a:t>
            </a:r>
            <a:r>
              <a:rPr lang="en-US" altLang="en-US" sz="2700" b="1" dirty="0">
                <a:solidFill>
                  <a:srgbClr val="FF0000"/>
                </a:solidFill>
                <a:latin typeface="Times New Roman" panose="02020603050405020304" pitchFamily="18" charset="0"/>
                <a:cs typeface="Times New Roman" panose="02020603050405020304" pitchFamily="18" charset="0"/>
                <a:sym typeface="+mn-ea"/>
              </a:rPr>
              <a:t> Hg </a:t>
            </a:r>
            <a:r>
              <a:rPr lang="en-US" altLang="en-US" sz="2700" b="1" dirty="0" err="1">
                <a:solidFill>
                  <a:srgbClr val="FF0000"/>
                </a:solidFill>
                <a:latin typeface="Times New Roman" panose="02020603050405020304" pitchFamily="18" charset="0"/>
                <a:cs typeface="Times New Roman" panose="02020603050405020304" pitchFamily="18" charset="0"/>
                <a:sym typeface="+mn-ea"/>
              </a:rPr>
              <a:t>lỏng</a:t>
            </a:r>
            <a:endParaRPr lang="en-US" altLang="en-US" sz="2700" b="1" dirty="0">
              <a:solidFill>
                <a:srgbClr val="FF0000"/>
              </a:solidFill>
              <a:latin typeface="Times New Roman" panose="02020603050405020304" pitchFamily="18" charset="0"/>
              <a:cs typeface="Times New Roman" panose="02020603050405020304" pitchFamily="18" charset="0"/>
              <a:sym typeface="+mn-ea"/>
            </a:endParaRPr>
          </a:p>
        </p:txBody>
      </p:sp>
      <p:sp>
        <p:nvSpPr>
          <p:cNvPr id="6" name="Text Box 5"/>
          <p:cNvSpPr txBox="1">
            <a:spLocks noChangeArrowheads="1"/>
          </p:cNvSpPr>
          <p:nvPr/>
        </p:nvSpPr>
        <p:spPr bwMode="auto">
          <a:xfrm>
            <a:off x="8397876" y="2616234"/>
            <a:ext cx="246859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700" b="1" dirty="0" err="1">
                <a:solidFill>
                  <a:srgbClr val="FF0000"/>
                </a:solidFill>
                <a:latin typeface="Times New Roman" panose="02020603050405020304" pitchFamily="18" charset="0"/>
                <a:cs typeface="Times New Roman" panose="02020603050405020304" pitchFamily="18" charset="0"/>
                <a:sym typeface="+mn-ea"/>
              </a:rPr>
              <a:t>Hầu</a:t>
            </a:r>
            <a:r>
              <a:rPr lang="en-US" altLang="en-US" sz="2700" b="1" dirty="0">
                <a:solidFill>
                  <a:srgbClr val="FF0000"/>
                </a:solidFill>
                <a:latin typeface="Times New Roman" panose="02020603050405020304" pitchFamily="18" charset="0"/>
                <a:cs typeface="Times New Roman" panose="02020603050405020304" pitchFamily="18" charset="0"/>
                <a:sym typeface="+mn-ea"/>
              </a:rPr>
              <a:t> </a:t>
            </a:r>
            <a:r>
              <a:rPr lang="en-US" altLang="en-US" sz="2700" b="1" dirty="0" err="1">
                <a:solidFill>
                  <a:srgbClr val="FF0000"/>
                </a:solidFill>
                <a:latin typeface="Times New Roman" panose="02020603050405020304" pitchFamily="18" charset="0"/>
                <a:cs typeface="Times New Roman" panose="02020603050405020304" pitchFamily="18" charset="0"/>
                <a:sym typeface="+mn-ea"/>
              </a:rPr>
              <a:t>hết</a:t>
            </a:r>
            <a:r>
              <a:rPr lang="en-US" altLang="en-US" sz="2700" b="1" dirty="0">
                <a:solidFill>
                  <a:srgbClr val="FF0000"/>
                </a:solidFill>
                <a:latin typeface="Times New Roman" panose="02020603050405020304" pitchFamily="18" charset="0"/>
                <a:cs typeface="Times New Roman" panose="02020603050405020304" pitchFamily="18" charset="0"/>
                <a:sym typeface="+mn-ea"/>
              </a:rPr>
              <a:t> </a:t>
            </a:r>
            <a:r>
              <a:rPr lang="en-US" altLang="en-US" sz="2700" b="1" dirty="0" err="1">
                <a:solidFill>
                  <a:srgbClr val="FF0000"/>
                </a:solidFill>
                <a:latin typeface="Times New Roman" panose="02020603050405020304" pitchFamily="18" charset="0"/>
                <a:cs typeface="Times New Roman" panose="02020603050405020304" pitchFamily="18" charset="0"/>
                <a:sym typeface="+mn-ea"/>
              </a:rPr>
              <a:t>không</a:t>
            </a:r>
            <a:r>
              <a:rPr lang="vi-VN" altLang="en-US" sz="2700" b="1" dirty="0">
                <a:solidFill>
                  <a:srgbClr val="FF0000"/>
                </a:solidFill>
                <a:latin typeface="Times New Roman" panose="02020603050405020304" pitchFamily="18" charset="0"/>
                <a:cs typeface="Times New Roman" panose="02020603050405020304" pitchFamily="18" charset="0"/>
                <a:sym typeface="+mn-ea"/>
              </a:rPr>
              <a:t> </a:t>
            </a:r>
            <a:endParaRPr lang="en-US" altLang="en-US" sz="2700" b="1" dirty="0">
              <a:solidFill>
                <a:srgbClr val="FF0000"/>
              </a:solidFill>
              <a:latin typeface="Times New Roman" panose="02020603050405020304" pitchFamily="18" charset="0"/>
              <a:cs typeface="Times New Roman" panose="02020603050405020304" pitchFamily="18" charset="0"/>
              <a:sym typeface="+mn-ea"/>
            </a:endParaRPr>
          </a:p>
        </p:txBody>
      </p:sp>
      <p:sp>
        <p:nvSpPr>
          <p:cNvPr id="8" name="Text Box 7"/>
          <p:cNvSpPr txBox="1">
            <a:spLocks noChangeArrowheads="1"/>
          </p:cNvSpPr>
          <p:nvPr/>
        </p:nvSpPr>
        <p:spPr bwMode="auto">
          <a:xfrm>
            <a:off x="4337900" y="4184543"/>
            <a:ext cx="13684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700" b="1" dirty="0">
                <a:solidFill>
                  <a:srgbClr val="FF0000"/>
                </a:solidFill>
                <a:latin typeface="Times New Roman" panose="02020603050405020304" pitchFamily="18" charset="0"/>
                <a:cs typeface="Times New Roman" panose="02020603050405020304" pitchFamily="18" charset="0"/>
                <a:sym typeface="+mn-ea"/>
              </a:rPr>
              <a:t>cao  </a:t>
            </a:r>
            <a:endParaRPr lang="en-US" altLang="en-US" sz="2700" b="1" dirty="0">
              <a:solidFill>
                <a:srgbClr val="FF0000"/>
              </a:solidFill>
              <a:latin typeface="Times New Roman" panose="02020603050405020304" pitchFamily="18" charset="0"/>
              <a:cs typeface="Times New Roman" panose="02020603050405020304" pitchFamily="18" charset="0"/>
              <a:sym typeface="+mn-ea"/>
            </a:endParaRPr>
          </a:p>
        </p:txBody>
      </p:sp>
      <p:sp>
        <p:nvSpPr>
          <p:cNvPr id="9" name="Text Box 8"/>
          <p:cNvSpPr txBox="1">
            <a:spLocks noChangeArrowheads="1"/>
          </p:cNvSpPr>
          <p:nvPr/>
        </p:nvSpPr>
        <p:spPr bwMode="auto">
          <a:xfrm>
            <a:off x="8236027" y="4142013"/>
            <a:ext cx="13700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700" b="1" dirty="0">
                <a:solidFill>
                  <a:srgbClr val="FF0000"/>
                </a:solidFill>
                <a:latin typeface="Times New Roman" panose="02020603050405020304" pitchFamily="18" charset="0"/>
                <a:cs typeface="Times New Roman" panose="02020603050405020304" pitchFamily="18" charset="0"/>
                <a:sym typeface="+mn-ea"/>
              </a:rPr>
              <a:t>   </a:t>
            </a:r>
            <a:r>
              <a:rPr lang="vi-VN" altLang="en-US" sz="2700" b="1" dirty="0">
                <a:solidFill>
                  <a:srgbClr val="FF0000"/>
                </a:solidFill>
                <a:latin typeface="Times New Roman" panose="02020603050405020304" pitchFamily="18" charset="0"/>
                <a:cs typeface="Times New Roman" panose="02020603050405020304" pitchFamily="18" charset="0"/>
                <a:sym typeface="+mn-ea"/>
              </a:rPr>
              <a:t>thấp </a:t>
            </a:r>
            <a:endParaRPr lang="en-US" altLang="en-US" sz="2700" b="1" dirty="0">
              <a:solidFill>
                <a:srgbClr val="FF0000"/>
              </a:solidFill>
              <a:latin typeface="Times New Roman" panose="02020603050405020304" pitchFamily="18" charset="0"/>
              <a:cs typeface="Times New Roman" panose="02020603050405020304" pitchFamily="18" charset="0"/>
              <a:sym typeface="+mn-ea"/>
            </a:endParaRPr>
          </a:p>
        </p:txBody>
      </p:sp>
      <p:sp>
        <p:nvSpPr>
          <p:cNvPr id="10" name="Text Box 9"/>
          <p:cNvSpPr txBox="1">
            <a:spLocks noChangeArrowheads="1"/>
          </p:cNvSpPr>
          <p:nvPr/>
        </p:nvSpPr>
        <p:spPr bwMode="auto">
          <a:xfrm>
            <a:off x="4142818" y="5310962"/>
            <a:ext cx="17129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700" b="1" dirty="0" err="1">
                <a:solidFill>
                  <a:srgbClr val="FF0000"/>
                </a:solidFill>
                <a:latin typeface="Times New Roman" panose="02020603050405020304" pitchFamily="18" charset="0"/>
                <a:cs typeface="Times New Roman" panose="02020603050405020304" pitchFamily="18" charset="0"/>
                <a:sym typeface="+mn-ea"/>
              </a:rPr>
              <a:t>có</a:t>
            </a:r>
            <a:endParaRPr lang="vi-VN" altLang="en-US" sz="2700" b="1" dirty="0">
              <a:solidFill>
                <a:srgbClr val="FF0000"/>
              </a:solidFill>
              <a:latin typeface="Times New Roman" panose="02020603050405020304" pitchFamily="18" charset="0"/>
              <a:cs typeface="Times New Roman" panose="02020603050405020304" pitchFamily="18" charset="0"/>
              <a:sym typeface="+mn-ea"/>
            </a:endParaRPr>
          </a:p>
        </p:txBody>
      </p:sp>
      <p:sp>
        <p:nvSpPr>
          <p:cNvPr id="2" name="Rectangle 1"/>
          <p:cNvSpPr/>
          <p:nvPr/>
        </p:nvSpPr>
        <p:spPr>
          <a:xfrm>
            <a:off x="955157" y="323851"/>
            <a:ext cx="8879957" cy="461665"/>
          </a:xfrm>
          <a:prstGeom prst="rect">
            <a:avLst/>
          </a:prstGeom>
        </p:spPr>
        <p:txBody>
          <a:bodyPr wrap="square">
            <a:spAutoFit/>
          </a:bodyPr>
          <a:lstStyle/>
          <a:p>
            <a:pPr algn="ctr">
              <a:defRPr/>
            </a:pPr>
            <a:r>
              <a:rPr lang="en-US" sz="2400" b="1" i="1" kern="10" dirty="0" err="1">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Sự</a:t>
            </a:r>
            <a:r>
              <a:rPr lang="en-US" sz="2400" b="1" i="1" kern="10" dirty="0">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400" b="1" i="1" kern="10" dirty="0" err="1">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khác</a:t>
            </a:r>
            <a:r>
              <a:rPr lang="en-US" sz="2400" b="1" i="1" kern="10" dirty="0">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400" b="1" i="1" kern="10" dirty="0" err="1">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nhau</a:t>
            </a:r>
            <a:r>
              <a:rPr lang="en-US" sz="2400" b="1" i="1" kern="10" dirty="0">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400" b="1" i="1" kern="10" dirty="0" err="1">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cơ</a:t>
            </a:r>
            <a:r>
              <a:rPr lang="en-US" sz="2400" b="1" i="1" kern="10" dirty="0">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400" b="1" i="1" kern="10" dirty="0" err="1">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bản</a:t>
            </a:r>
            <a:r>
              <a:rPr lang="en-US" sz="2400" b="1" i="1" kern="10" dirty="0">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400" b="1" i="1" kern="10" dirty="0" err="1">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về</a:t>
            </a:r>
            <a:r>
              <a:rPr lang="en-US" sz="2400" b="1" i="1" kern="10" dirty="0">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400" b="1" i="1" kern="10" dirty="0" err="1">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tính</a:t>
            </a:r>
            <a:r>
              <a:rPr lang="en-US" sz="2400" b="1" i="1" kern="10" dirty="0">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400" b="1" i="1" kern="10" dirty="0" err="1">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chất</a:t>
            </a:r>
            <a:r>
              <a:rPr lang="en-US" sz="2400" b="1" i="1" kern="10" dirty="0">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400" b="1" i="1" kern="10" dirty="0" err="1">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vật</a:t>
            </a:r>
            <a:r>
              <a:rPr lang="en-US" sz="2400" b="1" i="1" kern="10" dirty="0">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400" b="1" i="1" kern="10" dirty="0" err="1">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lí</a:t>
            </a:r>
            <a:r>
              <a:rPr lang="en-US" sz="2400" b="1" i="1" kern="10" dirty="0">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400" b="1" i="1" kern="10" dirty="0" err="1">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của</a:t>
            </a:r>
            <a:r>
              <a:rPr lang="en-US" sz="2400" b="1" i="1" kern="10" dirty="0">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400" b="1" i="1" kern="10" dirty="0" err="1">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của</a:t>
            </a:r>
            <a:r>
              <a:rPr lang="en-US" sz="2400" b="1" i="1" kern="10" dirty="0">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phi </a:t>
            </a:r>
            <a:r>
              <a:rPr lang="en-US" sz="2400" b="1" i="1" kern="10" dirty="0" err="1">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kim</a:t>
            </a:r>
            <a:r>
              <a:rPr lang="en-US" sz="2400" b="1" i="1" kern="10" dirty="0">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400" b="1" i="1" kern="10" dirty="0" err="1">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và</a:t>
            </a:r>
            <a:r>
              <a:rPr lang="en-US" sz="2400" b="1" i="1" kern="10" dirty="0">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400" b="1" i="1" kern="10" dirty="0" err="1">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kim</a:t>
            </a:r>
            <a:r>
              <a:rPr lang="en-US" sz="2400" b="1" i="1" kern="10" dirty="0">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400" b="1" i="1" kern="10" dirty="0" err="1">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loại</a:t>
            </a:r>
            <a:endParaRPr lang="en-US" sz="2400" b="1" i="1" kern="10" dirty="0">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14" name="Text Box 6">
            <a:extLst>
              <a:ext uri="{FF2B5EF4-FFF2-40B4-BE49-F238E27FC236}">
                <a16:creationId xmlns:a16="http://schemas.microsoft.com/office/drawing/2014/main" id="{8DC3DD1A-8C0D-44FB-A60A-2262EB3C6FF1}"/>
              </a:ext>
            </a:extLst>
          </p:cNvPr>
          <p:cNvSpPr txBox="1">
            <a:spLocks noChangeArrowheads="1"/>
          </p:cNvSpPr>
          <p:nvPr/>
        </p:nvSpPr>
        <p:spPr bwMode="auto">
          <a:xfrm>
            <a:off x="4157331" y="2602503"/>
            <a:ext cx="3080084"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700" b="1" dirty="0" err="1">
                <a:solidFill>
                  <a:srgbClr val="FF0000"/>
                </a:solidFill>
                <a:latin typeface="Times New Roman" panose="02020603050405020304" pitchFamily="18" charset="0"/>
                <a:cs typeface="Times New Roman" panose="02020603050405020304" pitchFamily="18" charset="0"/>
                <a:sym typeface="+mn-ea"/>
              </a:rPr>
              <a:t>có</a:t>
            </a:r>
            <a:r>
              <a:rPr lang="vi-VN" altLang="en-US" sz="2700" b="1" dirty="0">
                <a:solidFill>
                  <a:srgbClr val="FF0000"/>
                </a:solidFill>
                <a:latin typeface="Times New Roman" panose="02020603050405020304" pitchFamily="18" charset="0"/>
                <a:cs typeface="Times New Roman" panose="02020603050405020304" pitchFamily="18" charset="0"/>
                <a:sym typeface="+mn-ea"/>
              </a:rPr>
              <a:t> </a:t>
            </a:r>
            <a:endParaRPr lang="en-US" altLang="en-US" sz="2700" b="1" dirty="0">
              <a:solidFill>
                <a:srgbClr val="FF0000"/>
              </a:solidFill>
              <a:latin typeface="Times New Roman" panose="02020603050405020304" pitchFamily="18" charset="0"/>
              <a:cs typeface="Times New Roman" panose="02020603050405020304" pitchFamily="18" charset="0"/>
              <a:sym typeface="+mn-ea"/>
            </a:endParaRPr>
          </a:p>
        </p:txBody>
      </p:sp>
      <p:sp>
        <p:nvSpPr>
          <p:cNvPr id="15" name="Text Box 6">
            <a:extLst>
              <a:ext uri="{FF2B5EF4-FFF2-40B4-BE49-F238E27FC236}">
                <a16:creationId xmlns:a16="http://schemas.microsoft.com/office/drawing/2014/main" id="{7C31EF10-9FE9-48C2-AC21-F58D4D665EBE}"/>
              </a:ext>
            </a:extLst>
          </p:cNvPr>
          <p:cNvSpPr txBox="1">
            <a:spLocks noChangeArrowheads="1"/>
          </p:cNvSpPr>
          <p:nvPr/>
        </p:nvSpPr>
        <p:spPr bwMode="auto">
          <a:xfrm>
            <a:off x="8397876" y="1794420"/>
            <a:ext cx="361691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700" b="1" dirty="0" err="1">
                <a:solidFill>
                  <a:srgbClr val="FF0000"/>
                </a:solidFill>
                <a:latin typeface="Times New Roman" panose="02020603050405020304" pitchFamily="18" charset="0"/>
                <a:cs typeface="Times New Roman" panose="02020603050405020304" pitchFamily="18" charset="0"/>
                <a:sym typeface="+mn-ea"/>
              </a:rPr>
              <a:t>Rắn</a:t>
            </a:r>
            <a:r>
              <a:rPr lang="en-US" altLang="en-US" sz="2700" b="1" dirty="0">
                <a:solidFill>
                  <a:srgbClr val="FF0000"/>
                </a:solidFill>
                <a:latin typeface="Times New Roman" panose="02020603050405020304" pitchFamily="18" charset="0"/>
                <a:cs typeface="Times New Roman" panose="02020603050405020304" pitchFamily="18" charset="0"/>
                <a:sym typeface="+mn-ea"/>
              </a:rPr>
              <a:t>, </a:t>
            </a:r>
            <a:r>
              <a:rPr lang="en-US" altLang="en-US" sz="2700" b="1" dirty="0" err="1">
                <a:solidFill>
                  <a:srgbClr val="FF0000"/>
                </a:solidFill>
                <a:latin typeface="Times New Roman" panose="02020603050405020304" pitchFamily="18" charset="0"/>
                <a:cs typeface="Times New Roman" panose="02020603050405020304" pitchFamily="18" charset="0"/>
                <a:sym typeface="+mn-ea"/>
              </a:rPr>
              <a:t>lỏng</a:t>
            </a:r>
            <a:r>
              <a:rPr lang="en-US" altLang="en-US" sz="2700" b="1" dirty="0">
                <a:solidFill>
                  <a:srgbClr val="FF0000"/>
                </a:solidFill>
                <a:latin typeface="Times New Roman" panose="02020603050405020304" pitchFamily="18" charset="0"/>
                <a:cs typeface="Times New Roman" panose="02020603050405020304" pitchFamily="18" charset="0"/>
                <a:sym typeface="+mn-ea"/>
              </a:rPr>
              <a:t>, </a:t>
            </a:r>
            <a:r>
              <a:rPr lang="en-US" altLang="en-US" sz="2700" b="1" dirty="0" err="1">
                <a:solidFill>
                  <a:srgbClr val="FF0000"/>
                </a:solidFill>
                <a:latin typeface="Times New Roman" panose="02020603050405020304" pitchFamily="18" charset="0"/>
                <a:cs typeface="Times New Roman" panose="02020603050405020304" pitchFamily="18" charset="0"/>
                <a:sym typeface="+mn-ea"/>
              </a:rPr>
              <a:t>khí</a:t>
            </a:r>
            <a:r>
              <a:rPr lang="vi-VN" altLang="en-US" sz="2700" b="1" dirty="0">
                <a:solidFill>
                  <a:srgbClr val="FF0000"/>
                </a:solidFill>
                <a:latin typeface="Times New Roman" panose="02020603050405020304" pitchFamily="18" charset="0"/>
                <a:cs typeface="Times New Roman" panose="02020603050405020304" pitchFamily="18" charset="0"/>
                <a:sym typeface="+mn-ea"/>
              </a:rPr>
              <a:t> </a:t>
            </a:r>
            <a:endParaRPr lang="en-US" altLang="en-US" sz="2700" b="1" dirty="0">
              <a:solidFill>
                <a:srgbClr val="FF0000"/>
              </a:solidFill>
              <a:latin typeface="Times New Roman" panose="02020603050405020304" pitchFamily="18" charset="0"/>
              <a:cs typeface="Times New Roman" panose="02020603050405020304" pitchFamily="18" charset="0"/>
              <a:sym typeface="+mn-ea"/>
            </a:endParaRPr>
          </a:p>
        </p:txBody>
      </p:sp>
      <p:sp>
        <p:nvSpPr>
          <p:cNvPr id="16" name="Text Box 6">
            <a:extLst>
              <a:ext uri="{FF2B5EF4-FFF2-40B4-BE49-F238E27FC236}">
                <a16:creationId xmlns:a16="http://schemas.microsoft.com/office/drawing/2014/main" id="{264C3ED4-89D6-4FCD-8D7F-72B9CEC46662}"/>
              </a:ext>
            </a:extLst>
          </p:cNvPr>
          <p:cNvSpPr txBox="1">
            <a:spLocks noChangeArrowheads="1"/>
          </p:cNvSpPr>
          <p:nvPr/>
        </p:nvSpPr>
        <p:spPr bwMode="auto">
          <a:xfrm>
            <a:off x="4309731" y="3350329"/>
            <a:ext cx="3080084"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700" b="1" dirty="0" err="1">
                <a:solidFill>
                  <a:srgbClr val="FF0000"/>
                </a:solidFill>
                <a:latin typeface="Times New Roman" panose="02020603050405020304" pitchFamily="18" charset="0"/>
                <a:cs typeface="Times New Roman" panose="02020603050405020304" pitchFamily="18" charset="0"/>
                <a:sym typeface="+mn-ea"/>
              </a:rPr>
              <a:t>có</a:t>
            </a:r>
            <a:r>
              <a:rPr lang="vi-VN" altLang="en-US" sz="2700" b="1" dirty="0">
                <a:solidFill>
                  <a:srgbClr val="FF0000"/>
                </a:solidFill>
                <a:latin typeface="Times New Roman" panose="02020603050405020304" pitchFamily="18" charset="0"/>
                <a:cs typeface="Times New Roman" panose="02020603050405020304" pitchFamily="18" charset="0"/>
                <a:sym typeface="+mn-ea"/>
              </a:rPr>
              <a:t> </a:t>
            </a:r>
            <a:endParaRPr lang="en-US" altLang="en-US" sz="2700" b="1" dirty="0">
              <a:solidFill>
                <a:srgbClr val="FF0000"/>
              </a:solidFill>
              <a:latin typeface="Times New Roman" panose="02020603050405020304" pitchFamily="18" charset="0"/>
              <a:cs typeface="Times New Roman" panose="02020603050405020304" pitchFamily="18" charset="0"/>
              <a:sym typeface="+mn-ea"/>
            </a:endParaRPr>
          </a:p>
        </p:txBody>
      </p:sp>
      <p:sp>
        <p:nvSpPr>
          <p:cNvPr id="17" name="Text Box 6">
            <a:extLst>
              <a:ext uri="{FF2B5EF4-FFF2-40B4-BE49-F238E27FC236}">
                <a16:creationId xmlns:a16="http://schemas.microsoft.com/office/drawing/2014/main" id="{8462308E-1FDA-4E72-8865-B93379514176}"/>
              </a:ext>
            </a:extLst>
          </p:cNvPr>
          <p:cNvSpPr txBox="1">
            <a:spLocks noChangeArrowheads="1"/>
          </p:cNvSpPr>
          <p:nvPr/>
        </p:nvSpPr>
        <p:spPr bwMode="auto">
          <a:xfrm>
            <a:off x="8566309" y="3332606"/>
            <a:ext cx="1885496"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700" b="1" dirty="0" err="1">
                <a:solidFill>
                  <a:srgbClr val="FF0000"/>
                </a:solidFill>
                <a:latin typeface="Times New Roman" panose="02020603050405020304" pitchFamily="18" charset="0"/>
                <a:cs typeface="Times New Roman" panose="02020603050405020304" pitchFamily="18" charset="0"/>
                <a:sym typeface="+mn-ea"/>
              </a:rPr>
              <a:t>kém</a:t>
            </a:r>
            <a:r>
              <a:rPr lang="vi-VN" altLang="en-US" sz="2700" b="1" dirty="0">
                <a:solidFill>
                  <a:srgbClr val="FF0000"/>
                </a:solidFill>
                <a:latin typeface="Times New Roman" panose="02020603050405020304" pitchFamily="18" charset="0"/>
                <a:cs typeface="Times New Roman" panose="02020603050405020304" pitchFamily="18" charset="0"/>
                <a:sym typeface="+mn-ea"/>
              </a:rPr>
              <a:t> </a:t>
            </a:r>
            <a:endParaRPr lang="en-US" altLang="en-US" sz="2700" b="1" dirty="0">
              <a:solidFill>
                <a:srgbClr val="FF0000"/>
              </a:solidFill>
              <a:latin typeface="Times New Roman" panose="02020603050405020304" pitchFamily="18" charset="0"/>
              <a:cs typeface="Times New Roman" panose="02020603050405020304" pitchFamily="18" charset="0"/>
              <a:sym typeface="+mn-ea"/>
            </a:endParaRPr>
          </a:p>
        </p:txBody>
      </p:sp>
      <p:sp>
        <p:nvSpPr>
          <p:cNvPr id="18" name="Text Box 9">
            <a:extLst>
              <a:ext uri="{FF2B5EF4-FFF2-40B4-BE49-F238E27FC236}">
                <a16:creationId xmlns:a16="http://schemas.microsoft.com/office/drawing/2014/main" id="{D0D05DB8-0D6A-4A40-A7AA-F89C9CF97D2E}"/>
              </a:ext>
            </a:extLst>
          </p:cNvPr>
          <p:cNvSpPr txBox="1">
            <a:spLocks noChangeArrowheads="1"/>
          </p:cNvSpPr>
          <p:nvPr/>
        </p:nvSpPr>
        <p:spPr bwMode="auto">
          <a:xfrm>
            <a:off x="8441925" y="5388931"/>
            <a:ext cx="17129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700" b="1" dirty="0" err="1">
                <a:solidFill>
                  <a:srgbClr val="FF0000"/>
                </a:solidFill>
                <a:latin typeface="Times New Roman" panose="02020603050405020304" pitchFamily="18" charset="0"/>
                <a:cs typeface="Times New Roman" panose="02020603050405020304" pitchFamily="18" charset="0"/>
                <a:sym typeface="+mn-ea"/>
              </a:rPr>
              <a:t>không</a:t>
            </a:r>
            <a:endParaRPr lang="vi-VN" altLang="en-US" sz="2700" b="1" dirty="0">
              <a:solidFill>
                <a:srgbClr val="FF0000"/>
              </a:solidFill>
              <a:latin typeface="Times New Roman" panose="02020603050405020304" pitchFamily="18" charset="0"/>
              <a:cs typeface="Times New Roman" panose="02020603050405020304" pitchFamily="18" charset="0"/>
              <a:sym typeface="+mn-ea"/>
            </a:endParaRPr>
          </a:p>
        </p:txBody>
      </p:sp>
      <p:sp>
        <p:nvSpPr>
          <p:cNvPr id="19" name="Text Box 9">
            <a:extLst>
              <a:ext uri="{FF2B5EF4-FFF2-40B4-BE49-F238E27FC236}">
                <a16:creationId xmlns:a16="http://schemas.microsoft.com/office/drawing/2014/main" id="{09330B4A-710E-4132-80D0-4629E6207C82}"/>
              </a:ext>
            </a:extLst>
          </p:cNvPr>
          <p:cNvSpPr txBox="1">
            <a:spLocks noChangeArrowheads="1"/>
          </p:cNvSpPr>
          <p:nvPr/>
        </p:nvSpPr>
        <p:spPr bwMode="auto">
          <a:xfrm>
            <a:off x="4295218" y="6175745"/>
            <a:ext cx="17129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700" b="1" dirty="0" err="1">
                <a:solidFill>
                  <a:srgbClr val="FF0000"/>
                </a:solidFill>
                <a:latin typeface="Times New Roman" panose="02020603050405020304" pitchFamily="18" charset="0"/>
                <a:cs typeface="Times New Roman" panose="02020603050405020304" pitchFamily="18" charset="0"/>
                <a:sym typeface="+mn-ea"/>
              </a:rPr>
              <a:t>lớn</a:t>
            </a:r>
            <a:endParaRPr lang="vi-VN" altLang="en-US" sz="2700" b="1" dirty="0">
              <a:solidFill>
                <a:srgbClr val="FF0000"/>
              </a:solidFill>
              <a:latin typeface="Times New Roman" panose="02020603050405020304" pitchFamily="18" charset="0"/>
              <a:cs typeface="Times New Roman" panose="02020603050405020304" pitchFamily="18" charset="0"/>
              <a:sym typeface="+mn-ea"/>
            </a:endParaRPr>
          </a:p>
        </p:txBody>
      </p:sp>
      <p:sp>
        <p:nvSpPr>
          <p:cNvPr id="20" name="Text Box 9">
            <a:extLst>
              <a:ext uri="{FF2B5EF4-FFF2-40B4-BE49-F238E27FC236}">
                <a16:creationId xmlns:a16="http://schemas.microsoft.com/office/drawing/2014/main" id="{889FB68F-B285-45A6-814C-77E786D81869}"/>
              </a:ext>
            </a:extLst>
          </p:cNvPr>
          <p:cNvSpPr txBox="1">
            <a:spLocks noChangeArrowheads="1"/>
          </p:cNvSpPr>
          <p:nvPr/>
        </p:nvSpPr>
        <p:spPr bwMode="auto">
          <a:xfrm>
            <a:off x="8275350" y="6189920"/>
            <a:ext cx="17129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700" b="1" dirty="0" err="1">
                <a:solidFill>
                  <a:srgbClr val="FF0000"/>
                </a:solidFill>
                <a:latin typeface="Times New Roman" panose="02020603050405020304" pitchFamily="18" charset="0"/>
                <a:cs typeface="Times New Roman" panose="02020603050405020304" pitchFamily="18" charset="0"/>
                <a:sym typeface="+mn-ea"/>
              </a:rPr>
              <a:t>nhỏ</a:t>
            </a:r>
            <a:endParaRPr lang="vi-VN" altLang="en-US" sz="2700" b="1" dirty="0">
              <a:solidFill>
                <a:srgbClr val="FF0000"/>
              </a:solidFill>
              <a:latin typeface="Times New Roman" panose="02020603050405020304" pitchFamily="18" charset="0"/>
              <a:cs typeface="Times New Roman" panose="02020603050405020304" pitchFamily="18" charset="0"/>
              <a:sym typeface="+mn-ea"/>
            </a:endParaRPr>
          </a:p>
        </p:txBody>
      </p:sp>
    </p:spTree>
    <p:extLst>
      <p:ext uri="{BB962C8B-B14F-4D97-AF65-F5344CB8AC3E}">
        <p14:creationId xmlns:p14="http://schemas.microsoft.com/office/powerpoint/2010/main" val="7491383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1000"/>
                                        <p:tgtEl>
                                          <p:spTgt spid="18"/>
                                        </p:tgtEl>
                                      </p:cBhvr>
                                    </p:animEffect>
                                    <p:anim calcmode="lin" valueType="num">
                                      <p:cBhvr>
                                        <p:cTn id="62" dur="1000" fill="hold"/>
                                        <p:tgtEl>
                                          <p:spTgt spid="18"/>
                                        </p:tgtEl>
                                        <p:attrNameLst>
                                          <p:attrName>ppt_x</p:attrName>
                                        </p:attrNameLst>
                                      </p:cBhvr>
                                      <p:tavLst>
                                        <p:tav tm="0">
                                          <p:val>
                                            <p:strVal val="#ppt_x"/>
                                          </p:val>
                                        </p:tav>
                                        <p:tav tm="100000">
                                          <p:val>
                                            <p:strVal val="#ppt_x"/>
                                          </p:val>
                                        </p:tav>
                                      </p:tavLst>
                                    </p:anim>
                                    <p:anim calcmode="lin" valueType="num">
                                      <p:cBhvr>
                                        <p:cTn id="6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1000"/>
                                        <p:tgtEl>
                                          <p:spTgt spid="19"/>
                                        </p:tgtEl>
                                      </p:cBhvr>
                                    </p:animEffect>
                                    <p:anim calcmode="lin" valueType="num">
                                      <p:cBhvr>
                                        <p:cTn id="69" dur="1000" fill="hold"/>
                                        <p:tgtEl>
                                          <p:spTgt spid="19"/>
                                        </p:tgtEl>
                                        <p:attrNameLst>
                                          <p:attrName>ppt_x</p:attrName>
                                        </p:attrNameLst>
                                      </p:cBhvr>
                                      <p:tavLst>
                                        <p:tav tm="0">
                                          <p:val>
                                            <p:strVal val="#ppt_x"/>
                                          </p:val>
                                        </p:tav>
                                        <p:tav tm="100000">
                                          <p:val>
                                            <p:strVal val="#ppt_x"/>
                                          </p:val>
                                        </p:tav>
                                      </p:tavLst>
                                    </p:anim>
                                    <p:anim calcmode="lin" valueType="num">
                                      <p:cBhvr>
                                        <p:cTn id="70" dur="1000" fill="hold"/>
                                        <p:tgtEl>
                                          <p:spTgt spid="19"/>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1000"/>
                                        <p:tgtEl>
                                          <p:spTgt spid="20"/>
                                        </p:tgtEl>
                                      </p:cBhvr>
                                    </p:animEffect>
                                    <p:anim calcmode="lin" valueType="num">
                                      <p:cBhvr>
                                        <p:cTn id="74" dur="1000" fill="hold"/>
                                        <p:tgtEl>
                                          <p:spTgt spid="20"/>
                                        </p:tgtEl>
                                        <p:attrNameLst>
                                          <p:attrName>ppt_x</p:attrName>
                                        </p:attrNameLst>
                                      </p:cBhvr>
                                      <p:tavLst>
                                        <p:tav tm="0">
                                          <p:val>
                                            <p:strVal val="#ppt_x"/>
                                          </p:val>
                                        </p:tav>
                                        <p:tav tm="100000">
                                          <p:val>
                                            <p:strVal val="#ppt_x"/>
                                          </p:val>
                                        </p:tav>
                                      </p:tavLst>
                                    </p:anim>
                                    <p:anim calcmode="lin" valueType="num">
                                      <p:cBhvr>
                                        <p:cTn id="7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P spid="9" grpId="0"/>
      <p:bldP spid="10" grpId="0"/>
      <p:bldP spid="14" grpId="0"/>
      <p:bldP spid="15" grpId="0"/>
      <p:bldP spid="16" grpId="0"/>
      <p:bldP spid="17" grpId="0"/>
      <p:bldP spid="18"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9367" y="-2408945"/>
            <a:ext cx="8791434" cy="48178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C:\Users\HT\Desktop\Untitled-3.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87460" y="4085256"/>
            <a:ext cx="2631752" cy="301744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1610047" y="2514599"/>
            <a:ext cx="985235" cy="763891"/>
          </a:xfrm>
          <a:prstGeom prst="ellipse">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A</a:t>
            </a:r>
            <a:endParaRPr lang="vi-VN" sz="4000" b="1" dirty="0">
              <a:solidFill>
                <a:schemeClr val="tx2">
                  <a:lumMod val="50000"/>
                </a:schemeClr>
              </a:solidFill>
              <a:latin typeface="+mj-lt"/>
            </a:endParaRPr>
          </a:p>
        </p:txBody>
      </p:sp>
      <p:sp>
        <p:nvSpPr>
          <p:cNvPr id="9" name="Rectangle 8"/>
          <p:cNvSpPr/>
          <p:nvPr/>
        </p:nvSpPr>
        <p:spPr>
          <a:xfrm>
            <a:off x="2877671" y="2541495"/>
            <a:ext cx="4921624" cy="79337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b="1" dirty="0">
                <a:latin typeface="Times New Roman" panose="02020603050405020304" pitchFamily="18" charset="0"/>
                <a:cs typeface="Times New Roman" panose="02020603050405020304" pitchFamily="18" charset="0"/>
              </a:rPr>
              <a:t>copper.</a:t>
            </a:r>
          </a:p>
        </p:txBody>
      </p:sp>
      <p:sp>
        <p:nvSpPr>
          <p:cNvPr id="10" name="Oval 9"/>
          <p:cNvSpPr/>
          <p:nvPr/>
        </p:nvSpPr>
        <p:spPr>
          <a:xfrm>
            <a:off x="1668316" y="3534821"/>
            <a:ext cx="886625" cy="808579"/>
          </a:xfrm>
          <a:prstGeom prst="ellipse">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B</a:t>
            </a:r>
            <a:endParaRPr lang="vi-VN" sz="4000" b="1" dirty="0">
              <a:solidFill>
                <a:schemeClr val="tx2">
                  <a:lumMod val="50000"/>
                </a:schemeClr>
              </a:solidFill>
              <a:latin typeface="+mj-lt"/>
            </a:endParaRPr>
          </a:p>
        </p:txBody>
      </p:sp>
      <p:sp>
        <p:nvSpPr>
          <p:cNvPr id="11" name="Rectangle 10"/>
          <p:cNvSpPr/>
          <p:nvPr/>
        </p:nvSpPr>
        <p:spPr>
          <a:xfrm>
            <a:off x="2877671" y="3563469"/>
            <a:ext cx="4894727" cy="72614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b="1" dirty="0" err="1">
                <a:latin typeface="Times New Roman" panose="02020603050405020304" pitchFamily="18" charset="0"/>
                <a:cs typeface="Times New Roman" panose="02020603050405020304" pitchFamily="18" charset="0"/>
              </a:rPr>
              <a:t>aluminium</a:t>
            </a:r>
            <a:r>
              <a:rPr lang="en-US" sz="4800" b="1" dirty="0">
                <a:latin typeface="Times New Roman" panose="02020603050405020304" pitchFamily="18" charset="0"/>
                <a:cs typeface="Times New Roman" panose="02020603050405020304" pitchFamily="18" charset="0"/>
              </a:rPr>
              <a:t>.</a:t>
            </a:r>
          </a:p>
        </p:txBody>
      </p:sp>
      <p:sp>
        <p:nvSpPr>
          <p:cNvPr id="12" name="Oval 11"/>
          <p:cNvSpPr/>
          <p:nvPr/>
        </p:nvSpPr>
        <p:spPr>
          <a:xfrm>
            <a:off x="1664583" y="4598894"/>
            <a:ext cx="890359" cy="807680"/>
          </a:xfrm>
          <a:prstGeom prst="ellipse">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C</a:t>
            </a:r>
            <a:endParaRPr lang="vi-VN" sz="4000" b="1" dirty="0">
              <a:solidFill>
                <a:schemeClr val="tx2">
                  <a:lumMod val="50000"/>
                </a:schemeClr>
              </a:solidFill>
              <a:latin typeface="+mj-lt"/>
            </a:endParaRPr>
          </a:p>
        </p:txBody>
      </p:sp>
      <p:sp>
        <p:nvSpPr>
          <p:cNvPr id="13" name="Rectangle 12"/>
          <p:cNvSpPr/>
          <p:nvPr/>
        </p:nvSpPr>
        <p:spPr>
          <a:xfrm>
            <a:off x="2931457" y="4531659"/>
            <a:ext cx="4773708" cy="80682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b="1" dirty="0">
                <a:latin typeface="Times New Roman" panose="02020603050405020304" pitchFamily="18" charset="0"/>
                <a:cs typeface="Times New Roman" panose="02020603050405020304" pitchFamily="18" charset="0"/>
              </a:rPr>
              <a:t>lead.</a:t>
            </a:r>
          </a:p>
        </p:txBody>
      </p:sp>
      <p:sp>
        <p:nvSpPr>
          <p:cNvPr id="33" name="WordArt 15"/>
          <p:cNvSpPr>
            <a:spLocks noChangeArrowheads="1" noChangeShapeType="1" noTextEdit="1"/>
          </p:cNvSpPr>
          <p:nvPr/>
        </p:nvSpPr>
        <p:spPr bwMode="auto">
          <a:xfrm>
            <a:off x="6972538" y="2565742"/>
            <a:ext cx="54357" cy="89935"/>
          </a:xfrm>
          <a:prstGeom prst="rect">
            <a:avLst/>
          </a:prstGeom>
        </p:spPr>
        <p:txBody>
          <a:bodyPr wrap="none" fromWordArt="1">
            <a:prstTxWarp prst="textPlain">
              <a:avLst>
                <a:gd name="adj" fmla="val 50000"/>
              </a:avLst>
            </a:prstTxWarp>
          </a:bodyPr>
          <a:lstStyle/>
          <a:p>
            <a:pPr algn="ctr"/>
            <a:endParaRPr lang="en-US" sz="3600" kern="10">
              <a:ln w="19050">
                <a:solidFill>
                  <a:srgbClr val="99CCFF"/>
                </a:solidFill>
                <a:round/>
              </a:ln>
              <a:solidFill>
                <a:srgbClr val="0066CC"/>
              </a:solidFill>
              <a:effectLst>
                <a:outerShdw dist="35921" dir="2700000" algn="ctr" rotWithShape="0">
                  <a:srgbClr val="990000"/>
                </a:outerShdw>
              </a:effectLst>
              <a:latin typeface="Impact" panose="020B0806030902050204"/>
            </a:endParaRPr>
          </a:p>
        </p:txBody>
      </p:sp>
      <p:pic>
        <p:nvPicPr>
          <p:cNvPr id="154" name="Picture 14" descr="kim phut"/>
          <p:cNvPicPr>
            <a:picLocks noChangeAspect="1" noChangeArrowheads="1"/>
          </p:cNvPicPr>
          <p:nvPr/>
        </p:nvPicPr>
        <p:blipFill>
          <a:blip r:embed="rId7" cstate="print"/>
          <a:srcRect/>
          <a:stretch>
            <a:fillRect/>
          </a:stretch>
        </p:blipFill>
        <p:spPr bwMode="auto">
          <a:xfrm>
            <a:off x="8628317" y="3469341"/>
            <a:ext cx="1676725" cy="1382431"/>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8" cstate="print"/>
          <a:srcRect/>
          <a:stretch>
            <a:fillRect/>
          </a:stretch>
        </p:blipFill>
        <p:spPr bwMode="auto">
          <a:xfrm>
            <a:off x="8269944" y="2864223"/>
            <a:ext cx="2350733" cy="2312895"/>
          </a:xfrm>
          <a:prstGeom prst="rect">
            <a:avLst/>
          </a:prstGeom>
          <a:noFill/>
        </p:spPr>
      </p:pic>
      <p:pic>
        <p:nvPicPr>
          <p:cNvPr id="156" name="Picture 22" descr="slide0002_image021"/>
          <p:cNvPicPr>
            <a:picLocks noChangeAspect="1" noChangeArrowheads="1" noCrop="1"/>
          </p:cNvPicPr>
          <p:nvPr/>
        </p:nvPicPr>
        <p:blipFill>
          <a:blip r:embed="rId9"/>
          <a:srcRect/>
          <a:stretch>
            <a:fillRect/>
          </a:stretch>
        </p:blipFill>
        <p:spPr bwMode="auto">
          <a:xfrm>
            <a:off x="9195661" y="5311032"/>
            <a:ext cx="495073" cy="432537"/>
          </a:xfrm>
          <a:prstGeom prst="rect">
            <a:avLst/>
          </a:prstGeom>
          <a:noFill/>
        </p:spPr>
      </p:pic>
      <p:sp>
        <p:nvSpPr>
          <p:cNvPr id="157" name="Line 23"/>
          <p:cNvSpPr>
            <a:spLocks noChangeShapeType="1"/>
          </p:cNvSpPr>
          <p:nvPr/>
        </p:nvSpPr>
        <p:spPr bwMode="auto">
          <a:xfrm>
            <a:off x="8835729" y="5739187"/>
            <a:ext cx="1125641" cy="0"/>
          </a:xfrm>
          <a:prstGeom prst="line">
            <a:avLst/>
          </a:prstGeom>
          <a:noFill/>
          <a:ln w="9525">
            <a:solidFill>
              <a:schemeClr val="tx1"/>
            </a:solidFill>
            <a:round/>
          </a:ln>
          <a:effectLst/>
        </p:spPr>
        <p:txBody>
          <a:bodyPr/>
          <a:lstStyle/>
          <a:p>
            <a:endParaRPr lang="en-US"/>
          </a:p>
        </p:txBody>
      </p:sp>
      <p:pic>
        <p:nvPicPr>
          <p:cNvPr id="158" name="Picture 24" descr="CHAY XE DAP"/>
          <p:cNvPicPr>
            <a:picLocks noChangeAspect="1" noChangeArrowheads="1"/>
          </p:cNvPicPr>
          <p:nvPr/>
        </p:nvPicPr>
        <p:blipFill>
          <a:blip r:embed="rId10" cstate="print"/>
          <a:srcRect/>
          <a:stretch>
            <a:fillRect/>
          </a:stretch>
        </p:blipFill>
        <p:spPr bwMode="auto">
          <a:xfrm>
            <a:off x="9131633" y="5217603"/>
            <a:ext cx="593496" cy="518264"/>
          </a:xfrm>
          <a:prstGeom prst="rect">
            <a:avLst/>
          </a:prstGeom>
          <a:noFill/>
        </p:spPr>
      </p:pic>
      <p:sp>
        <p:nvSpPr>
          <p:cNvPr id="161" name="Rectangle 160"/>
          <p:cNvSpPr/>
          <p:nvPr/>
        </p:nvSpPr>
        <p:spPr>
          <a:xfrm>
            <a:off x="2971801" y="5661212"/>
            <a:ext cx="4867836" cy="72614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b="1" dirty="0">
                <a:latin typeface="Times New Roman" panose="02020603050405020304" pitchFamily="18" charset="0"/>
                <a:cs typeface="Times New Roman" panose="02020603050405020304" pitchFamily="18" charset="0"/>
              </a:rPr>
              <a:t>barium.</a:t>
            </a:r>
          </a:p>
        </p:txBody>
      </p:sp>
      <p:sp>
        <p:nvSpPr>
          <p:cNvPr id="162" name="Oval 161"/>
          <p:cNvSpPr/>
          <p:nvPr/>
        </p:nvSpPr>
        <p:spPr>
          <a:xfrm>
            <a:off x="1642171" y="5665694"/>
            <a:ext cx="890359" cy="807680"/>
          </a:xfrm>
          <a:prstGeom prst="ellipse">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D</a:t>
            </a:r>
            <a:endParaRPr lang="vi-VN" sz="4000" b="1" dirty="0">
              <a:solidFill>
                <a:schemeClr val="tx2">
                  <a:lumMod val="50000"/>
                </a:schemeClr>
              </a:solidFill>
              <a:latin typeface="+mj-lt"/>
            </a:endParaRPr>
          </a:p>
        </p:txBody>
      </p:sp>
      <p:sp>
        <p:nvSpPr>
          <p:cNvPr id="4" name="Rectangle 3"/>
          <p:cNvSpPr/>
          <p:nvPr/>
        </p:nvSpPr>
        <p:spPr>
          <a:xfrm>
            <a:off x="2412183" y="343383"/>
            <a:ext cx="6783478" cy="1938992"/>
          </a:xfrm>
          <a:prstGeom prst="rect">
            <a:avLst/>
          </a:prstGeom>
        </p:spPr>
        <p:txBody>
          <a:bodyPr wrap="square">
            <a:spAutoFit/>
          </a:bodyPr>
          <a:lstStyle/>
          <a:p>
            <a:pPr marL="30480" marR="30480" algn="just">
              <a:lnSpc>
                <a:spcPct val="150000"/>
              </a:lnSpc>
              <a:spcAft>
                <a:spcPts val="1200"/>
              </a:spcAft>
            </a:pPr>
            <a:r>
              <a:rPr lang="en-US" sz="4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 Kim </a:t>
            </a:r>
            <a:r>
              <a:rPr lang="en-US" sz="4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4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4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4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4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4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4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tốt</a:t>
            </a:r>
            <a:r>
              <a:rPr lang="en-US" sz="4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4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10" presetClass="entr" presetSubtype="0" fill="hold" grpId="0" nodeType="withEffect" nodePh="1">
                                  <p:stCondLst>
                                    <p:cond delay="60000"/>
                                  </p:stCondLst>
                                  <p:endCondLst>
                                    <p:cond evt="begin" delay="0">
                                      <p:tn val="21"/>
                                    </p:cond>
                                  </p:end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subTnLst>
                                    <p:audio>
                                      <p:cMediaNode>
                                        <p:cTn display="0" masterRel="sameClick">
                                          <p:stCondLst>
                                            <p:cond evt="begin" delay="0">
                                              <p:tn val="21"/>
                                            </p:cond>
                                          </p:stCondLst>
                                          <p:endCondLst>
                                            <p:cond evt="onStopAudio" delay="0">
                                              <p:tgtEl>
                                                <p:sldTgt/>
                                              </p:tgtEl>
                                            </p:cond>
                                          </p:endCondLst>
                                        </p:cTn>
                                        <p:tgtEl>
                                          <p:sndTgt r:embed="rId2" name="bomb.wav"/>
                                        </p:tgtEl>
                                      </p:cMediaNode>
                                    </p:audio>
                                  </p:subTnLst>
                                </p:cTn>
                              </p:par>
                              <p:par>
                                <p:cTn id="24" presetID="3" presetClass="emph" presetSubtype="2" fill="hold" grpId="1" nodeType="withEffect" nodePh="1">
                                  <p:stCondLst>
                                    <p:cond delay="60500"/>
                                  </p:stCondLst>
                                  <p:endCondLst>
                                    <p:cond evt="begin" delay="0">
                                      <p:tn val="24"/>
                                    </p:cond>
                                  </p:endCondLst>
                                  <p:childTnLst>
                                    <p:animClr clrSpc="rgb" dir="cw">
                                      <p:cBhvr>
                                        <p:cTn id="25" dur="500" fill="hold"/>
                                        <p:tgtEl>
                                          <p:spTgt spid="33"/>
                                        </p:tgtEl>
                                        <p:attrNameLst>
                                          <p:attrName>style.color</p:attrName>
                                        </p:attrNameLst>
                                      </p:cBhvr>
                                      <p:to>
                                        <a:schemeClr val="bg1"/>
                                      </p:to>
                                    </p:animClr>
                                    <p:set>
                                      <p:cBhvr>
                                        <p:cTn id="26" dur="500" fill="hold"/>
                                        <p:tgtEl>
                                          <p:spTgt spid="33"/>
                                        </p:tgtEl>
                                        <p:attrNameLst>
                                          <p:attrName>fill.type</p:attrName>
                                        </p:attrNameLst>
                                      </p:cBhvr>
                                      <p:to>
                                        <p:strVal val="solid"/>
                                      </p:to>
                                    </p:set>
                                    <p:set>
                                      <p:cBhvr>
                                        <p:cTn id="27" dur="500" fill="hold"/>
                                        <p:tgtEl>
                                          <p:spTgt spid="3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7"/>
                                        </p:tgtEl>
                                        <p:attrNameLst>
                                          <p:attrName>fillcolor</p:attrName>
                                        </p:attrNameLst>
                                      </p:cBhvr>
                                      <p:to>
                                        <a:schemeClr val="accent1"/>
                                      </p:to>
                                    </p:animClr>
                                    <p:set>
                                      <p:cBhvr>
                                        <p:cTn id="33" dur="2000" fill="hold"/>
                                        <p:tgtEl>
                                          <p:spTgt spid="7"/>
                                        </p:tgtEl>
                                        <p:attrNameLst>
                                          <p:attrName>fill.type</p:attrName>
                                        </p:attrNameLst>
                                      </p:cBhvr>
                                      <p:to>
                                        <p:strVal val="solid"/>
                                      </p:to>
                                    </p:set>
                                    <p:set>
                                      <p:cBhvr>
                                        <p:cTn id="34" dur="2000" fill="hold"/>
                                        <p:tgtEl>
                                          <p:spTgt spid="7"/>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10"/>
                                        </p:tgtEl>
                                        <p:attrNameLst>
                                          <p:attrName>fillcolor</p:attrName>
                                        </p:attrNameLst>
                                      </p:cBhvr>
                                      <p:to>
                                        <a:srgbClr val="FC2722"/>
                                      </p:to>
                                    </p:animClr>
                                    <p:set>
                                      <p:cBhvr>
                                        <p:cTn id="40" dur="2000" fill="hold"/>
                                        <p:tgtEl>
                                          <p:spTgt spid="10"/>
                                        </p:tgtEl>
                                        <p:attrNameLst>
                                          <p:attrName>fill.type</p:attrName>
                                        </p:attrNameLst>
                                      </p:cBhvr>
                                      <p:to>
                                        <p:strVal val="solid"/>
                                      </p:to>
                                    </p:set>
                                    <p:set>
                                      <p:cBhvr>
                                        <p:cTn id="41"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2"/>
                                        </p:tgtEl>
                                        <p:attrNameLst>
                                          <p:attrName>fillcolor</p:attrName>
                                        </p:attrNameLst>
                                      </p:cBhvr>
                                      <p:to>
                                        <a:srgbClr val="FC2722"/>
                                      </p:to>
                                    </p:animClr>
                                    <p:set>
                                      <p:cBhvr>
                                        <p:cTn id="47" dur="2000" fill="hold"/>
                                        <p:tgtEl>
                                          <p:spTgt spid="12"/>
                                        </p:tgtEl>
                                        <p:attrNameLst>
                                          <p:attrName>fill.type</p:attrName>
                                        </p:attrNameLst>
                                      </p:cBhvr>
                                      <p:to>
                                        <p:strVal val="solid"/>
                                      </p:to>
                                    </p:set>
                                    <p:set>
                                      <p:cBhvr>
                                        <p:cTn id="48"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158"/>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withEffect">
                                  <p:stCondLst>
                                    <p:cond delay="0"/>
                                  </p:stCondLst>
                                  <p:childTnLst>
                                    <p:animEffect transition="out" filter="fade">
                                      <p:cBhvr>
                                        <p:cTn id="53" dur="500"/>
                                        <p:tgtEl>
                                          <p:spTgt spid="158"/>
                                        </p:tgtEl>
                                      </p:cBhvr>
                                    </p:animEffect>
                                    <p:set>
                                      <p:cBhvr>
                                        <p:cTn id="54" dur="1" fill="hold">
                                          <p:stCondLst>
                                            <p:cond delay="499"/>
                                          </p:stCondLst>
                                        </p:cTn>
                                        <p:tgtEl>
                                          <p:spTgt spid="158"/>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56"/>
                                        </p:tgtEl>
                                        <p:attrNameLst>
                                          <p:attrName>style.visibility</p:attrName>
                                        </p:attrNameLst>
                                      </p:cBhvr>
                                      <p:to>
                                        <p:strVal val="visible"/>
                                      </p:to>
                                    </p:set>
                                    <p:animEffect transition="in" filter="fade">
                                      <p:cBhvr>
                                        <p:cTn id="57" dur="500"/>
                                        <p:tgtEl>
                                          <p:spTgt spid="156"/>
                                        </p:tgtEl>
                                      </p:cBhvr>
                                    </p:animEffect>
                                  </p:childTnLst>
                                </p:cTn>
                              </p:par>
                            </p:childTnLst>
                          </p:cTn>
                        </p:par>
                        <p:par>
                          <p:cTn id="58" fill="hold">
                            <p:stCondLst>
                              <p:cond delay="500"/>
                            </p:stCondLst>
                            <p:childTnLst>
                              <p:par>
                                <p:cTn id="59" presetID="8" presetClass="emph" presetSubtype="0" fill="hold" nodeType="afterEffect">
                                  <p:stCondLst>
                                    <p:cond delay="0"/>
                                  </p:stCondLst>
                                  <p:childTnLst>
                                    <p:animRot by="-21600000">
                                      <p:cBhvr>
                                        <p:cTn id="60" dur="15000" fill="hold"/>
                                        <p:tgtEl>
                                          <p:spTgt spid="154"/>
                                        </p:tgtEl>
                                        <p:attrNameLst>
                                          <p:attrName>r</p:attrName>
                                        </p:attrNameLst>
                                      </p:cBhvr>
                                    </p:animRot>
                                  </p:childTnLst>
                                </p:cTn>
                              </p:par>
                              <p:par>
                                <p:cTn id="61" presetID="10" presetClass="exit" presetSubtype="0" fill="hold" nodeType="withEffect">
                                  <p:stCondLst>
                                    <p:cond delay="60500"/>
                                  </p:stCondLst>
                                  <p:childTnLst>
                                    <p:animEffect transition="out" filter="fade">
                                      <p:cBhvr>
                                        <p:cTn id="62" dur="500"/>
                                        <p:tgtEl>
                                          <p:spTgt spid="156"/>
                                        </p:tgtEl>
                                      </p:cBhvr>
                                    </p:animEffect>
                                    <p:set>
                                      <p:cBhvr>
                                        <p:cTn id="63" dur="1" fill="hold">
                                          <p:stCondLst>
                                            <p:cond delay="499"/>
                                          </p:stCondLst>
                                        </p:cTn>
                                        <p:tgtEl>
                                          <p:spTgt spid="156"/>
                                        </p:tgtEl>
                                        <p:attrNameLst>
                                          <p:attrName>style.visibility</p:attrName>
                                        </p:attrNameLst>
                                      </p:cBhvr>
                                      <p:to>
                                        <p:strVal val="hidden"/>
                                      </p:to>
                                    </p:set>
                                  </p:childTnLst>
                                </p:cTn>
                              </p:par>
                              <p:par>
                                <p:cTn id="64" presetID="10" presetClass="entr" presetSubtype="0" fill="hold" nodeType="withEffect">
                                  <p:stCondLst>
                                    <p:cond delay="60500"/>
                                  </p:stCondLst>
                                  <p:childTnLst>
                                    <p:set>
                                      <p:cBhvr>
                                        <p:cTn id="65" dur="1" fill="hold">
                                          <p:stCondLst>
                                            <p:cond delay="0"/>
                                          </p:stCondLst>
                                        </p:cTn>
                                        <p:tgtEl>
                                          <p:spTgt spid="158"/>
                                        </p:tgtEl>
                                        <p:attrNameLst>
                                          <p:attrName>style.visibility</p:attrName>
                                        </p:attrNameLst>
                                      </p:cBhvr>
                                      <p:to>
                                        <p:strVal val="visible"/>
                                      </p:to>
                                    </p:set>
                                    <p:animEffect transition="in" filter="fade">
                                      <p:cBhvr>
                                        <p:cTn id="66" dur="500"/>
                                        <p:tgtEl>
                                          <p:spTgt spid="158"/>
                                        </p:tgtEl>
                                      </p:cBhvr>
                                    </p:animEffect>
                                  </p:childTnLst>
                                </p:cTn>
                              </p:par>
                            </p:childTnLst>
                          </p:cTn>
                        </p:par>
                      </p:childTnLst>
                    </p:cTn>
                  </p:par>
                </p:childTnLst>
              </p:cTn>
              <p:nextCondLst>
                <p:cond evt="onClick" delay="0">
                  <p:tgtEl>
                    <p:spTgt spid="158"/>
                  </p:tgtEl>
                </p:cond>
              </p:nextCondLst>
            </p:seq>
            <p:seq concurrent="1" nextAc="seek">
              <p:cTn id="67" restart="whenNotActive" fill="hold" evtFilter="cancelBubble" nodeType="interactiveSeq">
                <p:stCondLst>
                  <p:cond evt="onClick" delay="0">
                    <p:tgtEl>
                      <p:spTgt spid="162"/>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000" fill="hold"/>
                                        <p:tgtEl>
                                          <p:spTgt spid="162"/>
                                        </p:tgtEl>
                                        <p:attrNameLst>
                                          <p:attrName>fillcolor</p:attrName>
                                        </p:attrNameLst>
                                      </p:cBhvr>
                                      <p:to>
                                        <a:srgbClr val="FC2722"/>
                                      </p:to>
                                    </p:animClr>
                                    <p:set>
                                      <p:cBhvr>
                                        <p:cTn id="72" dur="2000" fill="hold"/>
                                        <p:tgtEl>
                                          <p:spTgt spid="162"/>
                                        </p:tgtEl>
                                        <p:attrNameLst>
                                          <p:attrName>fill.type</p:attrName>
                                        </p:attrNameLst>
                                      </p:cBhvr>
                                      <p:to>
                                        <p:strVal val="solid"/>
                                      </p:to>
                                    </p:set>
                                    <p:set>
                                      <p:cBhvr>
                                        <p:cTn id="73" dur="2000" fill="hold"/>
                                        <p:tgtEl>
                                          <p:spTgt spid="162"/>
                                        </p:tgtEl>
                                        <p:attrNameLst>
                                          <p:attrName>fill.on</p:attrName>
                                        </p:attrNameLst>
                                      </p:cBhvr>
                                      <p:to>
                                        <p:strVal val="true"/>
                                      </p:to>
                                    </p:set>
                                  </p:childTnLst>
                                </p:cTn>
                              </p:par>
                            </p:childTnLst>
                          </p:cTn>
                        </p:par>
                      </p:childTnLst>
                    </p:cTn>
                  </p:par>
                </p:childTnLst>
              </p:cTn>
              <p:nextCondLst>
                <p:cond evt="onClick" delay="0">
                  <p:tgtEl>
                    <p:spTgt spid="162"/>
                  </p:tgtEl>
                </p:cond>
              </p:nextCondLst>
            </p:seq>
          </p:childTnLst>
        </p:cTn>
      </p:par>
    </p:tnLst>
    <p:bldLst>
      <p:bldP spid="33" grpId="0" animBg="1"/>
      <p:bldP spid="3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7788" y="-2408945"/>
            <a:ext cx="9395011" cy="49128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55601" y="677304"/>
            <a:ext cx="8435299" cy="1200329"/>
          </a:xfrm>
          <a:prstGeom prst="rect">
            <a:avLst/>
          </a:prstGeom>
          <a:noFill/>
        </p:spPr>
        <p:txBody>
          <a:bodyPr wrap="square" rtlCol="0">
            <a:spAutoFit/>
          </a:bodyPr>
          <a:lstStyle/>
          <a:p>
            <a:pPr algn="ctr"/>
            <a:r>
              <a:rPr lang="en-US" sz="3600" b="1">
                <a:solidFill>
                  <a:schemeClr val="bg1"/>
                </a:solidFill>
                <a:latin typeface="Times New Roman" panose="02020603050405020304" pitchFamily="18" charset="0"/>
                <a:cs typeface="Times New Roman" panose="02020603050405020304" pitchFamily="18" charset="0"/>
              </a:rPr>
              <a:t>Câu 2:Trong các kim loại sau đây, kim loại có nhiệt độ nóng chảy cao nhất là:</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6" name="Picture 7" descr="C:\Users\HT\Desktop\Untitled-3.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87460" y="4085256"/>
            <a:ext cx="2631752" cy="301744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1623495" y="3805517"/>
            <a:ext cx="864212" cy="817679"/>
          </a:xfrm>
          <a:prstGeom prst="ellipse">
            <a:avLst/>
          </a:prstGeom>
          <a:solidFill>
            <a:schemeClr val="accent4">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Times New Roman" panose="02020603050405020304" pitchFamily="18" charset="0"/>
                <a:cs typeface="Times New Roman" panose="02020603050405020304" pitchFamily="18" charset="0"/>
              </a:rPr>
              <a:t>B</a:t>
            </a:r>
            <a:endParaRPr lang="vi-VN" sz="40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9" name="Rectangle 8"/>
          <p:cNvSpPr/>
          <p:nvPr/>
        </p:nvSpPr>
        <p:spPr>
          <a:xfrm>
            <a:off x="2998694" y="3805519"/>
            <a:ext cx="4625788" cy="793376"/>
          </a:xfrm>
          <a:prstGeom prst="rect">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r>
              <a:rPr lang="en-US" sz="4800" b="1" dirty="0">
                <a:latin typeface="Times New Roman" panose="02020603050405020304" pitchFamily="18" charset="0"/>
                <a:cs typeface="Times New Roman" panose="02020603050405020304" pitchFamily="18" charset="0"/>
              </a:rPr>
              <a:t>tungsten (W).</a:t>
            </a:r>
          </a:p>
        </p:txBody>
      </p:sp>
      <p:sp>
        <p:nvSpPr>
          <p:cNvPr id="10" name="Oval 9"/>
          <p:cNvSpPr/>
          <p:nvPr/>
        </p:nvSpPr>
        <p:spPr>
          <a:xfrm>
            <a:off x="1694329" y="2687656"/>
            <a:ext cx="806824" cy="768238"/>
          </a:xfrm>
          <a:prstGeom prst="ellipse">
            <a:avLst/>
          </a:prstGeom>
          <a:solidFill>
            <a:schemeClr val="accent4">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Times New Roman" panose="02020603050405020304" pitchFamily="18" charset="0"/>
                <a:cs typeface="Times New Roman" panose="02020603050405020304" pitchFamily="18" charset="0"/>
              </a:rPr>
              <a:t>A</a:t>
            </a:r>
            <a:endParaRPr lang="vi-VN" sz="40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2971800" y="2729751"/>
            <a:ext cx="4625789" cy="726142"/>
          </a:xfrm>
          <a:prstGeom prst="rect">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r>
              <a:rPr lang="en-US" sz="4800" b="1" dirty="0">
                <a:latin typeface="Times New Roman" panose="02020603050405020304" pitchFamily="18" charset="0"/>
                <a:cs typeface="Times New Roman" panose="02020603050405020304" pitchFamily="18" charset="0"/>
              </a:rPr>
              <a:t>copper (Cu).</a:t>
            </a:r>
          </a:p>
        </p:txBody>
      </p:sp>
      <p:sp>
        <p:nvSpPr>
          <p:cNvPr id="12" name="Oval 11"/>
          <p:cNvSpPr/>
          <p:nvPr/>
        </p:nvSpPr>
        <p:spPr>
          <a:xfrm>
            <a:off x="1624242" y="4932279"/>
            <a:ext cx="876912" cy="782721"/>
          </a:xfrm>
          <a:prstGeom prst="ellipse">
            <a:avLst/>
          </a:prstGeom>
          <a:solidFill>
            <a:schemeClr val="accent4">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Times New Roman" panose="02020603050405020304" pitchFamily="18" charset="0"/>
                <a:cs typeface="Times New Roman" panose="02020603050405020304" pitchFamily="18" charset="0"/>
              </a:rPr>
              <a:t>C</a:t>
            </a:r>
            <a:endParaRPr lang="vi-VN" sz="40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012142" y="4908177"/>
            <a:ext cx="4531660" cy="766482"/>
          </a:xfrm>
          <a:prstGeom prst="rect">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r>
              <a:rPr lang="en-US" sz="4800" b="1" dirty="0">
                <a:latin typeface="Times New Roman" panose="02020603050405020304" pitchFamily="18" charset="0"/>
                <a:cs typeface="Times New Roman" panose="02020603050405020304" pitchFamily="18" charset="0"/>
              </a:rPr>
              <a:t>iron (Fe).</a:t>
            </a:r>
          </a:p>
        </p:txBody>
      </p:sp>
      <p:pic>
        <p:nvPicPr>
          <p:cNvPr id="154" name="Picture 14" descr="kim phut"/>
          <p:cNvPicPr>
            <a:picLocks noChangeAspect="1" noChangeArrowheads="1"/>
          </p:cNvPicPr>
          <p:nvPr/>
        </p:nvPicPr>
        <p:blipFill>
          <a:blip r:embed="rId6" cstate="print"/>
          <a:srcRect/>
          <a:stretch>
            <a:fillRect/>
          </a:stretch>
        </p:blipFill>
        <p:spPr bwMode="auto">
          <a:xfrm>
            <a:off x="8628317" y="3469341"/>
            <a:ext cx="1676725" cy="1382431"/>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7" cstate="print"/>
          <a:srcRect/>
          <a:stretch>
            <a:fillRect/>
          </a:stretch>
        </p:blipFill>
        <p:spPr bwMode="auto">
          <a:xfrm>
            <a:off x="8269944" y="2864223"/>
            <a:ext cx="2350733" cy="2312895"/>
          </a:xfrm>
          <a:prstGeom prst="rect">
            <a:avLst/>
          </a:prstGeom>
          <a:noFill/>
        </p:spPr>
      </p:pic>
      <p:pic>
        <p:nvPicPr>
          <p:cNvPr id="156" name="Picture 22" descr="slide0002_image021"/>
          <p:cNvPicPr>
            <a:picLocks noChangeAspect="1" noChangeArrowheads="1" noCrop="1"/>
          </p:cNvPicPr>
          <p:nvPr/>
        </p:nvPicPr>
        <p:blipFill>
          <a:blip r:embed="rId8"/>
          <a:srcRect/>
          <a:stretch>
            <a:fillRect/>
          </a:stretch>
        </p:blipFill>
        <p:spPr bwMode="auto">
          <a:xfrm>
            <a:off x="9195661" y="5311032"/>
            <a:ext cx="495073" cy="432537"/>
          </a:xfrm>
          <a:prstGeom prst="rect">
            <a:avLst/>
          </a:prstGeom>
          <a:noFill/>
        </p:spPr>
      </p:pic>
      <p:sp>
        <p:nvSpPr>
          <p:cNvPr id="157" name="Line 23"/>
          <p:cNvSpPr>
            <a:spLocks noChangeShapeType="1"/>
          </p:cNvSpPr>
          <p:nvPr/>
        </p:nvSpPr>
        <p:spPr bwMode="auto">
          <a:xfrm>
            <a:off x="8835729" y="5739187"/>
            <a:ext cx="1125641" cy="0"/>
          </a:xfrm>
          <a:prstGeom prst="line">
            <a:avLst/>
          </a:prstGeom>
          <a:noFill/>
          <a:ln w="9525">
            <a:solidFill>
              <a:schemeClr val="tx1"/>
            </a:solidFill>
            <a:round/>
          </a:ln>
          <a:effectLst/>
        </p:spPr>
        <p:txBody>
          <a:bodyPr/>
          <a:lstStyle/>
          <a:p>
            <a:endParaRPr lang="en-US"/>
          </a:p>
        </p:txBody>
      </p:sp>
      <p:pic>
        <p:nvPicPr>
          <p:cNvPr id="158" name="Picture 24" descr="CHAY XE DAP"/>
          <p:cNvPicPr>
            <a:picLocks noChangeAspect="1" noChangeArrowheads="1"/>
          </p:cNvPicPr>
          <p:nvPr/>
        </p:nvPicPr>
        <p:blipFill>
          <a:blip r:embed="rId9" cstate="print"/>
          <a:srcRect/>
          <a:stretch>
            <a:fillRect/>
          </a:stretch>
        </p:blipFill>
        <p:spPr bwMode="auto">
          <a:xfrm>
            <a:off x="9131633" y="5217603"/>
            <a:ext cx="593496" cy="518264"/>
          </a:xfrm>
          <a:prstGeom prst="rect">
            <a:avLst/>
          </a:prstGeom>
          <a:noFill/>
        </p:spPr>
      </p:pic>
      <p:sp>
        <p:nvSpPr>
          <p:cNvPr id="18" name="Oval 17"/>
          <p:cNvSpPr/>
          <p:nvPr/>
        </p:nvSpPr>
        <p:spPr>
          <a:xfrm>
            <a:off x="1642171" y="6075279"/>
            <a:ext cx="876912" cy="782721"/>
          </a:xfrm>
          <a:prstGeom prst="ellipse">
            <a:avLst/>
          </a:prstGeom>
          <a:solidFill>
            <a:schemeClr val="accent4">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Times New Roman" panose="02020603050405020304" pitchFamily="18" charset="0"/>
                <a:cs typeface="Times New Roman" panose="02020603050405020304" pitchFamily="18" charset="0"/>
              </a:rPr>
              <a:t>D</a:t>
            </a:r>
            <a:endParaRPr lang="vi-VN" sz="40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3030071" y="6051177"/>
            <a:ext cx="4531660" cy="766482"/>
          </a:xfrm>
          <a:prstGeom prst="rect">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r>
              <a:rPr lang="en-US" sz="4800" b="1" dirty="0">
                <a:latin typeface="Times New Roman" panose="02020603050405020304" pitchFamily="18" charset="0"/>
                <a:cs typeface="Times New Roman" panose="02020603050405020304" pitchFamily="18" charset="0"/>
              </a:rPr>
              <a:t>zinc (Zn).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chemeClr val="accent1"/>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0"/>
                                        </p:tgtEl>
                                        <p:attrNameLst>
                                          <p:attrName>fillcolor</p:attrName>
                                        </p:attrNameLst>
                                      </p:cBhvr>
                                      <p:to>
                                        <a:srgbClr val="FC2722"/>
                                      </p:to>
                                    </p:animClr>
                                    <p:set>
                                      <p:cBhvr>
                                        <p:cTn id="49" dur="2000" fill="hold"/>
                                        <p:tgtEl>
                                          <p:spTgt spid="10"/>
                                        </p:tgtEl>
                                        <p:attrNameLst>
                                          <p:attrName>fill.type</p:attrName>
                                        </p:attrNameLst>
                                      </p:cBhvr>
                                      <p:to>
                                        <p:strVal val="solid"/>
                                      </p:to>
                                    </p:set>
                                    <p:set>
                                      <p:cBhvr>
                                        <p:cTn id="50"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1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2"/>
                                        </p:tgtEl>
                                        <p:attrNameLst>
                                          <p:attrName>fillcolor</p:attrName>
                                        </p:attrNameLst>
                                      </p:cBhvr>
                                      <p:to>
                                        <a:srgbClr val="FC2722"/>
                                      </p:to>
                                    </p:animClr>
                                    <p:set>
                                      <p:cBhvr>
                                        <p:cTn id="56" dur="2000" fill="hold"/>
                                        <p:tgtEl>
                                          <p:spTgt spid="12"/>
                                        </p:tgtEl>
                                        <p:attrNameLst>
                                          <p:attrName>fill.type</p:attrName>
                                        </p:attrNameLst>
                                      </p:cBhvr>
                                      <p:to>
                                        <p:strVal val="solid"/>
                                      </p:to>
                                    </p:set>
                                    <p:set>
                                      <p:cBhvr>
                                        <p:cTn id="57"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8" restart="whenNotActive" fill="hold" evtFilter="cancelBubble" nodeType="interactiveSeq">
                <p:stCondLst>
                  <p:cond evt="onClick" delay="0">
                    <p:tgtEl>
                      <p:spTgt spid="158"/>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withEffect">
                                  <p:stCondLst>
                                    <p:cond delay="0"/>
                                  </p:stCondLst>
                                  <p:childTnLst>
                                    <p:animEffect transition="out" filter="fade">
                                      <p:cBhvr>
                                        <p:cTn id="62" dur="500"/>
                                        <p:tgtEl>
                                          <p:spTgt spid="158"/>
                                        </p:tgtEl>
                                      </p:cBhvr>
                                    </p:animEffect>
                                    <p:set>
                                      <p:cBhvr>
                                        <p:cTn id="63" dur="1" fill="hold">
                                          <p:stCondLst>
                                            <p:cond delay="499"/>
                                          </p:stCondLst>
                                        </p:cTn>
                                        <p:tgtEl>
                                          <p:spTgt spid="158"/>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156"/>
                                        </p:tgtEl>
                                        <p:attrNameLst>
                                          <p:attrName>style.visibility</p:attrName>
                                        </p:attrNameLst>
                                      </p:cBhvr>
                                      <p:to>
                                        <p:strVal val="visible"/>
                                      </p:to>
                                    </p:set>
                                    <p:animEffect transition="in" filter="fade">
                                      <p:cBhvr>
                                        <p:cTn id="66" dur="500"/>
                                        <p:tgtEl>
                                          <p:spTgt spid="156"/>
                                        </p:tgtEl>
                                      </p:cBhvr>
                                    </p:animEffect>
                                  </p:childTnLst>
                                </p:cTn>
                              </p:par>
                            </p:childTnLst>
                          </p:cTn>
                        </p:par>
                        <p:par>
                          <p:cTn id="67" fill="hold">
                            <p:stCondLst>
                              <p:cond delay="500"/>
                            </p:stCondLst>
                            <p:childTnLst>
                              <p:par>
                                <p:cTn id="68" presetID="8" presetClass="emph" presetSubtype="0" fill="hold" nodeType="afterEffect">
                                  <p:stCondLst>
                                    <p:cond delay="0"/>
                                  </p:stCondLst>
                                  <p:childTnLst>
                                    <p:animRot by="-21600000">
                                      <p:cBhvr>
                                        <p:cTn id="69" dur="15000" fill="hold"/>
                                        <p:tgtEl>
                                          <p:spTgt spid="154"/>
                                        </p:tgtEl>
                                        <p:attrNameLst>
                                          <p:attrName>r</p:attrName>
                                        </p:attrNameLst>
                                      </p:cBhvr>
                                    </p:animRot>
                                  </p:childTnLst>
                                </p:cTn>
                              </p:par>
                              <p:par>
                                <p:cTn id="70" presetID="10" presetClass="exit" presetSubtype="0" fill="hold" nodeType="withEffect">
                                  <p:stCondLst>
                                    <p:cond delay="60500"/>
                                  </p:stCondLst>
                                  <p:childTnLst>
                                    <p:animEffect transition="out" filter="fade">
                                      <p:cBhvr>
                                        <p:cTn id="71" dur="500"/>
                                        <p:tgtEl>
                                          <p:spTgt spid="156"/>
                                        </p:tgtEl>
                                      </p:cBhvr>
                                    </p:animEffect>
                                    <p:set>
                                      <p:cBhvr>
                                        <p:cTn id="72" dur="1" fill="hold">
                                          <p:stCondLst>
                                            <p:cond delay="499"/>
                                          </p:stCondLst>
                                        </p:cTn>
                                        <p:tgtEl>
                                          <p:spTgt spid="156"/>
                                        </p:tgtEl>
                                        <p:attrNameLst>
                                          <p:attrName>style.visibility</p:attrName>
                                        </p:attrNameLst>
                                      </p:cBhvr>
                                      <p:to>
                                        <p:strVal val="hidden"/>
                                      </p:to>
                                    </p:set>
                                  </p:childTnLst>
                                </p:cTn>
                              </p:par>
                              <p:par>
                                <p:cTn id="73" presetID="10" presetClass="entr" presetSubtype="0" fill="hold" nodeType="withEffect">
                                  <p:stCondLst>
                                    <p:cond delay="60500"/>
                                  </p:stCondLst>
                                  <p:childTnLst>
                                    <p:set>
                                      <p:cBhvr>
                                        <p:cTn id="74" dur="1" fill="hold">
                                          <p:stCondLst>
                                            <p:cond delay="0"/>
                                          </p:stCondLst>
                                        </p:cTn>
                                        <p:tgtEl>
                                          <p:spTgt spid="158"/>
                                        </p:tgtEl>
                                        <p:attrNameLst>
                                          <p:attrName>style.visibility</p:attrName>
                                        </p:attrNameLst>
                                      </p:cBhvr>
                                      <p:to>
                                        <p:strVal val="visible"/>
                                      </p:to>
                                    </p:set>
                                    <p:animEffect transition="in" filter="fade">
                                      <p:cBhvr>
                                        <p:cTn id="75" dur="500"/>
                                        <p:tgtEl>
                                          <p:spTgt spid="158"/>
                                        </p:tgtEl>
                                      </p:cBhvr>
                                    </p:animEffect>
                                  </p:childTnLst>
                                </p:cTn>
                              </p:par>
                            </p:childTnLst>
                          </p:cTn>
                        </p:par>
                      </p:childTnLst>
                    </p:cTn>
                  </p:par>
                </p:childTnLst>
              </p:cTn>
              <p:nextCondLst>
                <p:cond evt="onClick" delay="0">
                  <p:tgtEl>
                    <p:spTgt spid="158"/>
                  </p:tgtEl>
                </p:cond>
              </p:nextCondLst>
            </p:seq>
            <p:seq concurrent="1" nextAc="seek">
              <p:cTn id="76" restart="whenNotActive" fill="hold" evtFilter="cancelBubble" nodeType="interactiveSeq">
                <p:stCondLst>
                  <p:cond evt="onClick" delay="0">
                    <p:tgtEl>
                      <p:spTgt spid="18"/>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18"/>
                                        </p:tgtEl>
                                        <p:attrNameLst>
                                          <p:attrName>fillcolor</p:attrName>
                                        </p:attrNameLst>
                                      </p:cBhvr>
                                      <p:to>
                                        <a:srgbClr val="FC2722"/>
                                      </p:to>
                                    </p:animClr>
                                    <p:set>
                                      <p:cBhvr>
                                        <p:cTn id="81" dur="2000" fill="hold"/>
                                        <p:tgtEl>
                                          <p:spTgt spid="18"/>
                                        </p:tgtEl>
                                        <p:attrNameLst>
                                          <p:attrName>fill.type</p:attrName>
                                        </p:attrNameLst>
                                      </p:cBhvr>
                                      <p:to>
                                        <p:strVal val="solid"/>
                                      </p:to>
                                    </p:set>
                                    <p:set>
                                      <p:cBhvr>
                                        <p:cTn id="82"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7788" y="-2677887"/>
            <a:ext cx="8431306" cy="48178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32543" y="459495"/>
            <a:ext cx="7521796" cy="1200329"/>
          </a:xfrm>
          <a:prstGeom prst="rect">
            <a:avLst/>
          </a:prstGeom>
          <a:noFill/>
        </p:spPr>
        <p:txBody>
          <a:bodyPr wrap="square" rtlCol="0">
            <a:spAutoFit/>
          </a:bodyPr>
          <a:lstStyle/>
          <a:p>
            <a:pPr algn="ctr"/>
            <a:r>
              <a:rPr lang="en-US" sz="3600" b="1">
                <a:solidFill>
                  <a:schemeClr val="bg1"/>
                </a:solidFill>
                <a:latin typeface="Times New Roman" panose="02020603050405020304" pitchFamily="18" charset="0"/>
                <a:cs typeface="Times New Roman" panose="02020603050405020304" pitchFamily="18" charset="0"/>
              </a:rPr>
              <a:t>Câu 3: Trong các kim loại sau đây, kim loại dẻo nhất là:</a:t>
            </a:r>
            <a:endParaRPr lang="en-US" sz="3600" b="1" dirty="0">
              <a:solidFill>
                <a:schemeClr val="bg1"/>
              </a:solidFill>
              <a:latin typeface="Times New Roman" panose="02020603050405020304" pitchFamily="18" charset="0"/>
              <a:cs typeface="Times New Roman" panose="02020603050405020304" pitchFamily="18" charset="0"/>
            </a:endParaRPr>
          </a:p>
        </p:txBody>
      </p:sp>
      <p:pic>
        <p:nvPicPr>
          <p:cNvPr id="6" name="Picture 7" descr="C:\Users\HT\Desktop\Untitled-3.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87460" y="4085256"/>
            <a:ext cx="2631752" cy="301744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1610047" y="5699580"/>
            <a:ext cx="1020123" cy="9144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D</a:t>
            </a:r>
            <a:endParaRPr lang="vi-VN" sz="4000" b="1" dirty="0">
              <a:solidFill>
                <a:schemeClr val="tx2">
                  <a:lumMod val="50000"/>
                </a:schemeClr>
              </a:solidFill>
              <a:latin typeface="+mj-lt"/>
            </a:endParaRPr>
          </a:p>
        </p:txBody>
      </p:sp>
      <p:sp>
        <p:nvSpPr>
          <p:cNvPr id="9" name="Rectangle 8"/>
          <p:cNvSpPr/>
          <p:nvPr/>
        </p:nvSpPr>
        <p:spPr>
          <a:xfrm>
            <a:off x="3065930" y="5647765"/>
            <a:ext cx="4679578" cy="79337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b="1" dirty="0">
                <a:latin typeface="Times New Roman" panose="02020603050405020304" pitchFamily="18" charset="0"/>
                <a:cs typeface="Times New Roman" panose="02020603050405020304" pitchFamily="18" charset="0"/>
              </a:rPr>
              <a:t>gold.</a:t>
            </a:r>
          </a:p>
        </p:txBody>
      </p:sp>
      <p:sp>
        <p:nvSpPr>
          <p:cNvPr id="10" name="Oval 9"/>
          <p:cNvSpPr/>
          <p:nvPr/>
        </p:nvSpPr>
        <p:spPr>
          <a:xfrm>
            <a:off x="1654869" y="3256699"/>
            <a:ext cx="1020123" cy="9144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B</a:t>
            </a:r>
            <a:endParaRPr lang="vi-VN" sz="4000" b="1" dirty="0">
              <a:solidFill>
                <a:schemeClr val="tx2">
                  <a:lumMod val="50000"/>
                </a:schemeClr>
              </a:solidFill>
              <a:latin typeface="+mj-lt"/>
            </a:endParaRPr>
          </a:p>
        </p:txBody>
      </p:sp>
      <p:sp>
        <p:nvSpPr>
          <p:cNvPr id="11" name="Rectangle 10"/>
          <p:cNvSpPr/>
          <p:nvPr/>
        </p:nvSpPr>
        <p:spPr>
          <a:xfrm>
            <a:off x="2998696" y="3375210"/>
            <a:ext cx="4894728" cy="72614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b="1" dirty="0">
                <a:latin typeface="Times New Roman" panose="02020603050405020304" pitchFamily="18" charset="0"/>
                <a:cs typeface="Times New Roman" panose="02020603050405020304" pitchFamily="18" charset="0"/>
              </a:rPr>
              <a:t>copper.</a:t>
            </a:r>
          </a:p>
        </p:txBody>
      </p:sp>
      <p:sp>
        <p:nvSpPr>
          <p:cNvPr id="12" name="Oval 11"/>
          <p:cNvSpPr/>
          <p:nvPr/>
        </p:nvSpPr>
        <p:spPr>
          <a:xfrm>
            <a:off x="1667435" y="4425559"/>
            <a:ext cx="954742" cy="9144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C</a:t>
            </a:r>
            <a:endParaRPr lang="vi-VN" sz="4000" b="1" dirty="0">
              <a:solidFill>
                <a:schemeClr val="tx2">
                  <a:lumMod val="50000"/>
                </a:schemeClr>
              </a:solidFill>
              <a:latin typeface="+mj-lt"/>
            </a:endParaRPr>
          </a:p>
        </p:txBody>
      </p:sp>
      <p:sp>
        <p:nvSpPr>
          <p:cNvPr id="13" name="Rectangle 12"/>
          <p:cNvSpPr/>
          <p:nvPr/>
        </p:nvSpPr>
        <p:spPr>
          <a:xfrm>
            <a:off x="2998695" y="4464424"/>
            <a:ext cx="4867836" cy="72614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b="1" dirty="0" err="1">
                <a:latin typeface="Times New Roman" panose="02020603050405020304" pitchFamily="18" charset="0"/>
                <a:cs typeface="Times New Roman" panose="02020603050405020304" pitchFamily="18" charset="0"/>
              </a:rPr>
              <a:t>aluminium</a:t>
            </a:r>
            <a:r>
              <a:rPr lang="en-US" sz="4800" b="1" dirty="0">
                <a:latin typeface="Times New Roman" panose="02020603050405020304" pitchFamily="18" charset="0"/>
                <a:cs typeface="Times New Roman" panose="02020603050405020304" pitchFamily="18" charset="0"/>
              </a:rPr>
              <a:t>.</a:t>
            </a:r>
          </a:p>
        </p:txBody>
      </p:sp>
      <p:pic>
        <p:nvPicPr>
          <p:cNvPr id="154" name="Picture 14" descr="kim phut"/>
          <p:cNvPicPr>
            <a:picLocks noChangeAspect="1" noChangeArrowheads="1"/>
          </p:cNvPicPr>
          <p:nvPr/>
        </p:nvPicPr>
        <p:blipFill>
          <a:blip r:embed="rId6" cstate="print"/>
          <a:srcRect/>
          <a:stretch>
            <a:fillRect/>
          </a:stretch>
        </p:blipFill>
        <p:spPr bwMode="auto">
          <a:xfrm>
            <a:off x="8628317" y="3469341"/>
            <a:ext cx="1676725" cy="1382431"/>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7" cstate="print"/>
          <a:srcRect/>
          <a:stretch>
            <a:fillRect/>
          </a:stretch>
        </p:blipFill>
        <p:spPr bwMode="auto">
          <a:xfrm>
            <a:off x="8269944" y="2864223"/>
            <a:ext cx="2350733" cy="2312895"/>
          </a:xfrm>
          <a:prstGeom prst="rect">
            <a:avLst/>
          </a:prstGeom>
          <a:noFill/>
        </p:spPr>
      </p:pic>
      <p:pic>
        <p:nvPicPr>
          <p:cNvPr id="156" name="Picture 22" descr="slide0002_image021"/>
          <p:cNvPicPr>
            <a:picLocks noChangeAspect="1" noChangeArrowheads="1" noCrop="1"/>
          </p:cNvPicPr>
          <p:nvPr/>
        </p:nvPicPr>
        <p:blipFill>
          <a:blip r:embed="rId8"/>
          <a:srcRect/>
          <a:stretch>
            <a:fillRect/>
          </a:stretch>
        </p:blipFill>
        <p:spPr bwMode="auto">
          <a:xfrm>
            <a:off x="9195661" y="5311032"/>
            <a:ext cx="495073" cy="432537"/>
          </a:xfrm>
          <a:prstGeom prst="rect">
            <a:avLst/>
          </a:prstGeom>
          <a:noFill/>
        </p:spPr>
      </p:pic>
      <p:sp>
        <p:nvSpPr>
          <p:cNvPr id="157" name="Line 23"/>
          <p:cNvSpPr>
            <a:spLocks noChangeShapeType="1"/>
          </p:cNvSpPr>
          <p:nvPr/>
        </p:nvSpPr>
        <p:spPr bwMode="auto">
          <a:xfrm>
            <a:off x="8835729" y="5739187"/>
            <a:ext cx="1125641" cy="0"/>
          </a:xfrm>
          <a:prstGeom prst="line">
            <a:avLst/>
          </a:prstGeom>
          <a:noFill/>
          <a:ln w="9525">
            <a:solidFill>
              <a:schemeClr val="tx1"/>
            </a:solidFill>
            <a:round/>
          </a:ln>
          <a:effectLst/>
        </p:spPr>
        <p:txBody>
          <a:bodyPr/>
          <a:lstStyle/>
          <a:p>
            <a:endParaRPr lang="en-US"/>
          </a:p>
        </p:txBody>
      </p:sp>
      <p:pic>
        <p:nvPicPr>
          <p:cNvPr id="158" name="Picture 24" descr="CHAY XE DAP"/>
          <p:cNvPicPr>
            <a:picLocks noChangeAspect="1" noChangeArrowheads="1"/>
          </p:cNvPicPr>
          <p:nvPr/>
        </p:nvPicPr>
        <p:blipFill>
          <a:blip r:embed="rId9" cstate="print"/>
          <a:srcRect/>
          <a:stretch>
            <a:fillRect/>
          </a:stretch>
        </p:blipFill>
        <p:spPr bwMode="auto">
          <a:xfrm>
            <a:off x="9131633" y="5217603"/>
            <a:ext cx="593496" cy="518264"/>
          </a:xfrm>
          <a:prstGeom prst="rect">
            <a:avLst/>
          </a:prstGeom>
          <a:noFill/>
        </p:spPr>
      </p:pic>
      <p:sp>
        <p:nvSpPr>
          <p:cNvPr id="18" name="Oval 17"/>
          <p:cNvSpPr/>
          <p:nvPr/>
        </p:nvSpPr>
        <p:spPr>
          <a:xfrm>
            <a:off x="1645905" y="2212312"/>
            <a:ext cx="1020123" cy="9144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A</a:t>
            </a:r>
            <a:endParaRPr lang="vi-VN" sz="4000" b="1" dirty="0">
              <a:solidFill>
                <a:schemeClr val="tx2">
                  <a:lumMod val="50000"/>
                </a:schemeClr>
              </a:solidFill>
              <a:latin typeface="+mj-lt"/>
            </a:endParaRPr>
          </a:p>
        </p:txBody>
      </p:sp>
      <p:sp>
        <p:nvSpPr>
          <p:cNvPr id="19" name="Rectangle 18"/>
          <p:cNvSpPr/>
          <p:nvPr/>
        </p:nvSpPr>
        <p:spPr>
          <a:xfrm>
            <a:off x="2868707" y="2290481"/>
            <a:ext cx="4894728" cy="72614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b="1" dirty="0">
                <a:latin typeface="Times New Roman" panose="02020603050405020304" pitchFamily="18" charset="0"/>
                <a:cs typeface="Times New Roman" panose="02020603050405020304" pitchFamily="18" charset="0"/>
              </a:rPr>
              <a:t>Lead.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chemeClr val="accent1"/>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0"/>
                                        </p:tgtEl>
                                        <p:attrNameLst>
                                          <p:attrName>fillcolor</p:attrName>
                                        </p:attrNameLst>
                                      </p:cBhvr>
                                      <p:to>
                                        <a:srgbClr val="FC2722"/>
                                      </p:to>
                                    </p:animClr>
                                    <p:set>
                                      <p:cBhvr>
                                        <p:cTn id="49" dur="2000" fill="hold"/>
                                        <p:tgtEl>
                                          <p:spTgt spid="10"/>
                                        </p:tgtEl>
                                        <p:attrNameLst>
                                          <p:attrName>fill.type</p:attrName>
                                        </p:attrNameLst>
                                      </p:cBhvr>
                                      <p:to>
                                        <p:strVal val="solid"/>
                                      </p:to>
                                    </p:set>
                                    <p:set>
                                      <p:cBhvr>
                                        <p:cTn id="50"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1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2"/>
                                        </p:tgtEl>
                                        <p:attrNameLst>
                                          <p:attrName>fillcolor</p:attrName>
                                        </p:attrNameLst>
                                      </p:cBhvr>
                                      <p:to>
                                        <a:srgbClr val="FC2722"/>
                                      </p:to>
                                    </p:animClr>
                                    <p:set>
                                      <p:cBhvr>
                                        <p:cTn id="56" dur="2000" fill="hold"/>
                                        <p:tgtEl>
                                          <p:spTgt spid="12"/>
                                        </p:tgtEl>
                                        <p:attrNameLst>
                                          <p:attrName>fill.type</p:attrName>
                                        </p:attrNameLst>
                                      </p:cBhvr>
                                      <p:to>
                                        <p:strVal val="solid"/>
                                      </p:to>
                                    </p:set>
                                    <p:set>
                                      <p:cBhvr>
                                        <p:cTn id="57"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8" restart="whenNotActive" fill="hold" evtFilter="cancelBubble" nodeType="interactiveSeq">
                <p:stCondLst>
                  <p:cond evt="onClick" delay="0">
                    <p:tgtEl>
                      <p:spTgt spid="158"/>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withEffect">
                                  <p:stCondLst>
                                    <p:cond delay="0"/>
                                  </p:stCondLst>
                                  <p:childTnLst>
                                    <p:animEffect transition="out" filter="fade">
                                      <p:cBhvr>
                                        <p:cTn id="62" dur="500"/>
                                        <p:tgtEl>
                                          <p:spTgt spid="158"/>
                                        </p:tgtEl>
                                      </p:cBhvr>
                                    </p:animEffect>
                                    <p:set>
                                      <p:cBhvr>
                                        <p:cTn id="63" dur="1" fill="hold">
                                          <p:stCondLst>
                                            <p:cond delay="499"/>
                                          </p:stCondLst>
                                        </p:cTn>
                                        <p:tgtEl>
                                          <p:spTgt spid="158"/>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156"/>
                                        </p:tgtEl>
                                        <p:attrNameLst>
                                          <p:attrName>style.visibility</p:attrName>
                                        </p:attrNameLst>
                                      </p:cBhvr>
                                      <p:to>
                                        <p:strVal val="visible"/>
                                      </p:to>
                                    </p:set>
                                    <p:animEffect transition="in" filter="fade">
                                      <p:cBhvr>
                                        <p:cTn id="66" dur="500"/>
                                        <p:tgtEl>
                                          <p:spTgt spid="156"/>
                                        </p:tgtEl>
                                      </p:cBhvr>
                                    </p:animEffect>
                                  </p:childTnLst>
                                </p:cTn>
                              </p:par>
                            </p:childTnLst>
                          </p:cTn>
                        </p:par>
                        <p:par>
                          <p:cTn id="67" fill="hold">
                            <p:stCondLst>
                              <p:cond delay="500"/>
                            </p:stCondLst>
                            <p:childTnLst>
                              <p:par>
                                <p:cTn id="68" presetID="8" presetClass="emph" presetSubtype="0" fill="hold" nodeType="afterEffect">
                                  <p:stCondLst>
                                    <p:cond delay="0"/>
                                  </p:stCondLst>
                                  <p:childTnLst>
                                    <p:animRot by="-21600000">
                                      <p:cBhvr>
                                        <p:cTn id="69" dur="15000" fill="hold"/>
                                        <p:tgtEl>
                                          <p:spTgt spid="154"/>
                                        </p:tgtEl>
                                        <p:attrNameLst>
                                          <p:attrName>r</p:attrName>
                                        </p:attrNameLst>
                                      </p:cBhvr>
                                    </p:animRot>
                                  </p:childTnLst>
                                </p:cTn>
                              </p:par>
                              <p:par>
                                <p:cTn id="70" presetID="10" presetClass="exit" presetSubtype="0" fill="hold" nodeType="withEffect">
                                  <p:stCondLst>
                                    <p:cond delay="60500"/>
                                  </p:stCondLst>
                                  <p:childTnLst>
                                    <p:animEffect transition="out" filter="fade">
                                      <p:cBhvr>
                                        <p:cTn id="71" dur="500"/>
                                        <p:tgtEl>
                                          <p:spTgt spid="156"/>
                                        </p:tgtEl>
                                      </p:cBhvr>
                                    </p:animEffect>
                                    <p:set>
                                      <p:cBhvr>
                                        <p:cTn id="72" dur="1" fill="hold">
                                          <p:stCondLst>
                                            <p:cond delay="499"/>
                                          </p:stCondLst>
                                        </p:cTn>
                                        <p:tgtEl>
                                          <p:spTgt spid="156"/>
                                        </p:tgtEl>
                                        <p:attrNameLst>
                                          <p:attrName>style.visibility</p:attrName>
                                        </p:attrNameLst>
                                      </p:cBhvr>
                                      <p:to>
                                        <p:strVal val="hidden"/>
                                      </p:to>
                                    </p:set>
                                  </p:childTnLst>
                                </p:cTn>
                              </p:par>
                              <p:par>
                                <p:cTn id="73" presetID="10" presetClass="entr" presetSubtype="0" fill="hold" nodeType="withEffect">
                                  <p:stCondLst>
                                    <p:cond delay="60500"/>
                                  </p:stCondLst>
                                  <p:childTnLst>
                                    <p:set>
                                      <p:cBhvr>
                                        <p:cTn id="74" dur="1" fill="hold">
                                          <p:stCondLst>
                                            <p:cond delay="0"/>
                                          </p:stCondLst>
                                        </p:cTn>
                                        <p:tgtEl>
                                          <p:spTgt spid="158"/>
                                        </p:tgtEl>
                                        <p:attrNameLst>
                                          <p:attrName>style.visibility</p:attrName>
                                        </p:attrNameLst>
                                      </p:cBhvr>
                                      <p:to>
                                        <p:strVal val="visible"/>
                                      </p:to>
                                    </p:set>
                                    <p:animEffect transition="in" filter="fade">
                                      <p:cBhvr>
                                        <p:cTn id="75" dur="500"/>
                                        <p:tgtEl>
                                          <p:spTgt spid="158"/>
                                        </p:tgtEl>
                                      </p:cBhvr>
                                    </p:animEffect>
                                  </p:childTnLst>
                                </p:cTn>
                              </p:par>
                            </p:childTnLst>
                          </p:cTn>
                        </p:par>
                      </p:childTnLst>
                    </p:cTn>
                  </p:par>
                </p:childTnLst>
              </p:cTn>
              <p:nextCondLst>
                <p:cond evt="onClick" delay="0">
                  <p:tgtEl>
                    <p:spTgt spid="158"/>
                  </p:tgtEl>
                </p:cond>
              </p:nextCondLst>
            </p:seq>
            <p:seq concurrent="1" nextAc="seek">
              <p:cTn id="76" restart="whenNotActive" fill="hold" evtFilter="cancelBubble" nodeType="interactiveSeq">
                <p:stCondLst>
                  <p:cond evt="onClick" delay="0">
                    <p:tgtEl>
                      <p:spTgt spid="18"/>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18"/>
                                        </p:tgtEl>
                                        <p:attrNameLst>
                                          <p:attrName>fillcolor</p:attrName>
                                        </p:attrNameLst>
                                      </p:cBhvr>
                                      <p:to>
                                        <a:srgbClr val="FC2722"/>
                                      </p:to>
                                    </p:animClr>
                                    <p:set>
                                      <p:cBhvr>
                                        <p:cTn id="81" dur="2000" fill="hold"/>
                                        <p:tgtEl>
                                          <p:spTgt spid="18"/>
                                        </p:tgtEl>
                                        <p:attrNameLst>
                                          <p:attrName>fill.type</p:attrName>
                                        </p:attrNameLst>
                                      </p:cBhvr>
                                      <p:to>
                                        <p:strVal val="solid"/>
                                      </p:to>
                                    </p:set>
                                    <p:set>
                                      <p:cBhvr>
                                        <p:cTn id="82"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7447" y="-2583757"/>
            <a:ext cx="8431306" cy="48178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60860" y="248023"/>
            <a:ext cx="6667026" cy="1754326"/>
          </a:xfrm>
          <a:prstGeom prst="rect">
            <a:avLst/>
          </a:prstGeom>
          <a:noFill/>
        </p:spPr>
        <p:txBody>
          <a:bodyPr wrap="square" rtlCol="0">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Câu</a:t>
            </a:r>
            <a:r>
              <a:rPr lang="en-US" sz="3600" b="1" dirty="0">
                <a:solidFill>
                  <a:schemeClr val="bg1"/>
                </a:solidFill>
                <a:latin typeface="Times New Roman" panose="02020603050405020304" pitchFamily="18" charset="0"/>
                <a:cs typeface="Times New Roman" panose="02020603050405020304" pitchFamily="18" charset="0"/>
              </a:rPr>
              <a:t> 4: Kim </a:t>
            </a:r>
            <a:r>
              <a:rPr lang="en-US" sz="3600" b="1" dirty="0" err="1">
                <a:solidFill>
                  <a:schemeClr val="bg1"/>
                </a:solidFill>
                <a:latin typeface="Times New Roman" panose="02020603050405020304" pitchFamily="18" charset="0"/>
                <a:cs typeface="Times New Roman" panose="02020603050405020304" pitchFamily="18" charset="0"/>
              </a:rPr>
              <a:t>loại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nào</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được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dùng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làm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vật</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liệu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chế</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tạo</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vỏ</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máy</a:t>
            </a:r>
            <a:r>
              <a:rPr lang="en-US" sz="3600" b="1" dirty="0">
                <a:solidFill>
                  <a:schemeClr val="bg1"/>
                </a:solidFill>
                <a:latin typeface="Times New Roman" panose="02020603050405020304" pitchFamily="18" charset="0"/>
                <a:cs typeface="Times New Roman" panose="02020603050405020304" pitchFamily="18" charset="0"/>
              </a:rPr>
              <a:t> bay do </a:t>
            </a:r>
            <a:r>
              <a:rPr lang="en-US" sz="3600" b="1" dirty="0" err="1">
                <a:solidFill>
                  <a:schemeClr val="bg1"/>
                </a:solidFill>
                <a:latin typeface="Times New Roman" panose="02020603050405020304" pitchFamily="18" charset="0"/>
                <a:cs typeface="Times New Roman" panose="02020603050405020304" pitchFamily="18" charset="0"/>
              </a:rPr>
              <a:t>có</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tính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bền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và</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nhẹ</a:t>
            </a:r>
            <a:r>
              <a:rPr lang="en-US" sz="3600" b="1" dirty="0">
                <a:solidFill>
                  <a:schemeClr val="bg1"/>
                </a:solidFill>
                <a:latin typeface="Times New Roman" panose="02020603050405020304" pitchFamily="18" charset="0"/>
                <a:cs typeface="Times New Roman" panose="02020603050405020304" pitchFamily="18" charset="0"/>
              </a:rPr>
              <a:t>?</a:t>
            </a:r>
          </a:p>
        </p:txBody>
      </p:sp>
      <p:pic>
        <p:nvPicPr>
          <p:cNvPr id="6" name="Picture 7" descr="C:\Users\HT\Desktop\Untitled-3.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87460" y="4085256"/>
            <a:ext cx="2631752" cy="301744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1762380" y="4650235"/>
            <a:ext cx="914400" cy="914400"/>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C</a:t>
            </a:r>
            <a:endParaRPr lang="vi-VN" sz="4000" b="1" dirty="0">
              <a:solidFill>
                <a:schemeClr val="tx2">
                  <a:lumMod val="50000"/>
                </a:schemeClr>
              </a:solidFill>
              <a:latin typeface="+mj-lt"/>
            </a:endParaRPr>
          </a:p>
        </p:txBody>
      </p:sp>
      <p:sp>
        <p:nvSpPr>
          <p:cNvPr id="9" name="Rectangle 8"/>
          <p:cNvSpPr/>
          <p:nvPr/>
        </p:nvSpPr>
        <p:spPr>
          <a:xfrm>
            <a:off x="3133164" y="4598896"/>
            <a:ext cx="4518211" cy="79337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b="1">
                <a:latin typeface="Times New Roman" panose="02020603050405020304" pitchFamily="18" charset="0"/>
                <a:cs typeface="Times New Roman" panose="02020603050405020304" pitchFamily="18" charset="0"/>
              </a:rPr>
              <a:t>Aluminium</a:t>
            </a:r>
            <a:endParaRPr lang="en-US" sz="4800" b="1" dirty="0">
              <a:latin typeface="Times New Roman" panose="02020603050405020304" pitchFamily="18" charset="0"/>
              <a:cs typeface="Times New Roman" panose="02020603050405020304" pitchFamily="18" charset="0"/>
            </a:endParaRPr>
          </a:p>
        </p:txBody>
      </p:sp>
      <p:sp>
        <p:nvSpPr>
          <p:cNvPr id="10" name="Oval 9"/>
          <p:cNvSpPr/>
          <p:nvPr/>
        </p:nvSpPr>
        <p:spPr>
          <a:xfrm>
            <a:off x="1762380" y="2526291"/>
            <a:ext cx="914400" cy="914400"/>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A</a:t>
            </a:r>
            <a:endParaRPr lang="vi-VN" sz="4000" b="1" dirty="0">
              <a:solidFill>
                <a:schemeClr val="tx2">
                  <a:lumMod val="50000"/>
                </a:schemeClr>
              </a:solidFill>
              <a:latin typeface="+mj-lt"/>
            </a:endParaRPr>
          </a:p>
        </p:txBody>
      </p:sp>
      <p:sp>
        <p:nvSpPr>
          <p:cNvPr id="11" name="Rectangle 10"/>
          <p:cNvSpPr/>
          <p:nvPr/>
        </p:nvSpPr>
        <p:spPr>
          <a:xfrm>
            <a:off x="3092823" y="2541492"/>
            <a:ext cx="4625789" cy="72614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b="1" dirty="0">
                <a:latin typeface="Times New Roman" panose="02020603050405020304" pitchFamily="18" charset="0"/>
                <a:cs typeface="Times New Roman" panose="02020603050405020304" pitchFamily="18" charset="0"/>
              </a:rPr>
              <a:t>Zinc</a:t>
            </a:r>
          </a:p>
        </p:txBody>
      </p:sp>
      <p:sp>
        <p:nvSpPr>
          <p:cNvPr id="12" name="Oval 11"/>
          <p:cNvSpPr/>
          <p:nvPr/>
        </p:nvSpPr>
        <p:spPr>
          <a:xfrm>
            <a:off x="1762380" y="3588263"/>
            <a:ext cx="914400" cy="914400"/>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B</a:t>
            </a:r>
            <a:endParaRPr lang="vi-VN" sz="4000" b="1" dirty="0">
              <a:solidFill>
                <a:schemeClr val="tx2">
                  <a:lumMod val="50000"/>
                </a:schemeClr>
              </a:solidFill>
              <a:latin typeface="+mj-lt"/>
            </a:endParaRPr>
          </a:p>
        </p:txBody>
      </p:sp>
      <p:sp>
        <p:nvSpPr>
          <p:cNvPr id="13" name="Rectangle 12"/>
          <p:cNvSpPr/>
          <p:nvPr/>
        </p:nvSpPr>
        <p:spPr>
          <a:xfrm>
            <a:off x="3079377" y="3509684"/>
            <a:ext cx="4531660" cy="76648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b="1">
                <a:latin typeface="Times New Roman" panose="02020603050405020304" pitchFamily="18" charset="0"/>
                <a:cs typeface="Times New Roman" panose="02020603050405020304" pitchFamily="18" charset="0"/>
              </a:rPr>
              <a:t>Sodium</a:t>
            </a:r>
            <a:endParaRPr lang="en-US" sz="4800" b="1" dirty="0">
              <a:latin typeface="Times New Roman" panose="02020603050405020304" pitchFamily="18" charset="0"/>
              <a:cs typeface="Times New Roman" panose="02020603050405020304" pitchFamily="18" charset="0"/>
            </a:endParaRPr>
          </a:p>
        </p:txBody>
      </p:sp>
      <p:pic>
        <p:nvPicPr>
          <p:cNvPr id="154" name="Picture 14" descr="kim phut"/>
          <p:cNvPicPr>
            <a:picLocks noChangeAspect="1" noChangeArrowheads="1"/>
          </p:cNvPicPr>
          <p:nvPr/>
        </p:nvPicPr>
        <p:blipFill>
          <a:blip r:embed="rId6" cstate="print"/>
          <a:srcRect/>
          <a:stretch>
            <a:fillRect/>
          </a:stretch>
        </p:blipFill>
        <p:spPr bwMode="auto">
          <a:xfrm>
            <a:off x="8628317" y="3469341"/>
            <a:ext cx="1676725" cy="1382431"/>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7" cstate="print"/>
          <a:srcRect/>
          <a:stretch>
            <a:fillRect/>
          </a:stretch>
        </p:blipFill>
        <p:spPr bwMode="auto">
          <a:xfrm>
            <a:off x="8269944" y="2864223"/>
            <a:ext cx="2350733" cy="2312895"/>
          </a:xfrm>
          <a:prstGeom prst="rect">
            <a:avLst/>
          </a:prstGeom>
          <a:noFill/>
        </p:spPr>
      </p:pic>
      <p:pic>
        <p:nvPicPr>
          <p:cNvPr id="156" name="Picture 22" descr="slide0002_image021"/>
          <p:cNvPicPr>
            <a:picLocks noChangeAspect="1" noChangeArrowheads="1" noCrop="1"/>
          </p:cNvPicPr>
          <p:nvPr/>
        </p:nvPicPr>
        <p:blipFill>
          <a:blip r:embed="rId8"/>
          <a:srcRect/>
          <a:stretch>
            <a:fillRect/>
          </a:stretch>
        </p:blipFill>
        <p:spPr bwMode="auto">
          <a:xfrm>
            <a:off x="9195661" y="5311032"/>
            <a:ext cx="495073" cy="432537"/>
          </a:xfrm>
          <a:prstGeom prst="rect">
            <a:avLst/>
          </a:prstGeom>
          <a:noFill/>
        </p:spPr>
      </p:pic>
      <p:sp>
        <p:nvSpPr>
          <p:cNvPr id="157" name="Line 23"/>
          <p:cNvSpPr>
            <a:spLocks noChangeShapeType="1"/>
          </p:cNvSpPr>
          <p:nvPr/>
        </p:nvSpPr>
        <p:spPr bwMode="auto">
          <a:xfrm>
            <a:off x="8835729" y="5739187"/>
            <a:ext cx="1125641" cy="0"/>
          </a:xfrm>
          <a:prstGeom prst="line">
            <a:avLst/>
          </a:prstGeom>
          <a:noFill/>
          <a:ln w="9525">
            <a:solidFill>
              <a:schemeClr val="tx1"/>
            </a:solidFill>
            <a:round/>
          </a:ln>
          <a:effectLst/>
        </p:spPr>
        <p:txBody>
          <a:bodyPr/>
          <a:lstStyle/>
          <a:p>
            <a:endParaRPr lang="en-US"/>
          </a:p>
        </p:txBody>
      </p:sp>
      <p:pic>
        <p:nvPicPr>
          <p:cNvPr id="158" name="Picture 24" descr="CHAY XE DAP"/>
          <p:cNvPicPr>
            <a:picLocks noChangeAspect="1" noChangeArrowheads="1"/>
          </p:cNvPicPr>
          <p:nvPr/>
        </p:nvPicPr>
        <p:blipFill>
          <a:blip r:embed="rId9" cstate="print"/>
          <a:srcRect/>
          <a:stretch>
            <a:fillRect/>
          </a:stretch>
        </p:blipFill>
        <p:spPr bwMode="auto">
          <a:xfrm>
            <a:off x="9131633" y="5217603"/>
            <a:ext cx="593496" cy="518264"/>
          </a:xfrm>
          <a:prstGeom prst="rect">
            <a:avLst/>
          </a:prstGeom>
          <a:noFill/>
        </p:spPr>
      </p:pic>
      <p:sp>
        <p:nvSpPr>
          <p:cNvPr id="18" name="Oval 17"/>
          <p:cNvSpPr/>
          <p:nvPr/>
        </p:nvSpPr>
        <p:spPr>
          <a:xfrm>
            <a:off x="1762380" y="5712208"/>
            <a:ext cx="914400" cy="914400"/>
          </a:xfrm>
          <a:prstGeom prst="ellipse">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D</a:t>
            </a:r>
            <a:endParaRPr lang="vi-VN" sz="4000" b="1" dirty="0">
              <a:solidFill>
                <a:schemeClr val="tx2">
                  <a:lumMod val="50000"/>
                </a:schemeClr>
              </a:solidFill>
              <a:latin typeface="+mj-lt"/>
            </a:endParaRPr>
          </a:p>
        </p:txBody>
      </p:sp>
      <p:sp>
        <p:nvSpPr>
          <p:cNvPr id="19" name="Rectangle 18"/>
          <p:cNvSpPr/>
          <p:nvPr/>
        </p:nvSpPr>
        <p:spPr>
          <a:xfrm>
            <a:off x="3110753" y="5728448"/>
            <a:ext cx="4531660" cy="76648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b="1">
                <a:latin typeface="Times New Roman" panose="02020603050405020304" pitchFamily="18" charset="0"/>
                <a:cs typeface="Times New Roman" panose="02020603050405020304" pitchFamily="18" charset="0"/>
              </a:rPr>
              <a:t>Potasium</a:t>
            </a:r>
            <a:endParaRPr lang="en-US" sz="4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chemeClr val="accent1"/>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0"/>
                                        </p:tgtEl>
                                        <p:attrNameLst>
                                          <p:attrName>fillcolor</p:attrName>
                                        </p:attrNameLst>
                                      </p:cBhvr>
                                      <p:to>
                                        <a:srgbClr val="FC2722"/>
                                      </p:to>
                                    </p:animClr>
                                    <p:set>
                                      <p:cBhvr>
                                        <p:cTn id="49" dur="2000" fill="hold"/>
                                        <p:tgtEl>
                                          <p:spTgt spid="10"/>
                                        </p:tgtEl>
                                        <p:attrNameLst>
                                          <p:attrName>fill.type</p:attrName>
                                        </p:attrNameLst>
                                      </p:cBhvr>
                                      <p:to>
                                        <p:strVal val="solid"/>
                                      </p:to>
                                    </p:set>
                                    <p:set>
                                      <p:cBhvr>
                                        <p:cTn id="50"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1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2"/>
                                        </p:tgtEl>
                                        <p:attrNameLst>
                                          <p:attrName>fillcolor</p:attrName>
                                        </p:attrNameLst>
                                      </p:cBhvr>
                                      <p:to>
                                        <a:srgbClr val="FC2722"/>
                                      </p:to>
                                    </p:animClr>
                                    <p:set>
                                      <p:cBhvr>
                                        <p:cTn id="56" dur="2000" fill="hold"/>
                                        <p:tgtEl>
                                          <p:spTgt spid="12"/>
                                        </p:tgtEl>
                                        <p:attrNameLst>
                                          <p:attrName>fill.type</p:attrName>
                                        </p:attrNameLst>
                                      </p:cBhvr>
                                      <p:to>
                                        <p:strVal val="solid"/>
                                      </p:to>
                                    </p:set>
                                    <p:set>
                                      <p:cBhvr>
                                        <p:cTn id="57"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8" restart="whenNotActive" fill="hold" evtFilter="cancelBubble" nodeType="interactiveSeq">
                <p:stCondLst>
                  <p:cond evt="onClick" delay="0">
                    <p:tgtEl>
                      <p:spTgt spid="158"/>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withEffect">
                                  <p:stCondLst>
                                    <p:cond delay="0"/>
                                  </p:stCondLst>
                                  <p:childTnLst>
                                    <p:animEffect transition="out" filter="fade">
                                      <p:cBhvr>
                                        <p:cTn id="62" dur="500"/>
                                        <p:tgtEl>
                                          <p:spTgt spid="158"/>
                                        </p:tgtEl>
                                      </p:cBhvr>
                                    </p:animEffect>
                                    <p:set>
                                      <p:cBhvr>
                                        <p:cTn id="63" dur="1" fill="hold">
                                          <p:stCondLst>
                                            <p:cond delay="499"/>
                                          </p:stCondLst>
                                        </p:cTn>
                                        <p:tgtEl>
                                          <p:spTgt spid="158"/>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156"/>
                                        </p:tgtEl>
                                        <p:attrNameLst>
                                          <p:attrName>style.visibility</p:attrName>
                                        </p:attrNameLst>
                                      </p:cBhvr>
                                      <p:to>
                                        <p:strVal val="visible"/>
                                      </p:to>
                                    </p:set>
                                    <p:animEffect transition="in" filter="fade">
                                      <p:cBhvr>
                                        <p:cTn id="66" dur="500"/>
                                        <p:tgtEl>
                                          <p:spTgt spid="156"/>
                                        </p:tgtEl>
                                      </p:cBhvr>
                                    </p:animEffect>
                                  </p:childTnLst>
                                </p:cTn>
                              </p:par>
                            </p:childTnLst>
                          </p:cTn>
                        </p:par>
                        <p:par>
                          <p:cTn id="67" fill="hold">
                            <p:stCondLst>
                              <p:cond delay="500"/>
                            </p:stCondLst>
                            <p:childTnLst>
                              <p:par>
                                <p:cTn id="68" presetID="8" presetClass="emph" presetSubtype="0" fill="hold" nodeType="afterEffect">
                                  <p:stCondLst>
                                    <p:cond delay="0"/>
                                  </p:stCondLst>
                                  <p:childTnLst>
                                    <p:animRot by="-21600000">
                                      <p:cBhvr>
                                        <p:cTn id="69" dur="15000" fill="hold"/>
                                        <p:tgtEl>
                                          <p:spTgt spid="154"/>
                                        </p:tgtEl>
                                        <p:attrNameLst>
                                          <p:attrName>r</p:attrName>
                                        </p:attrNameLst>
                                      </p:cBhvr>
                                    </p:animRot>
                                  </p:childTnLst>
                                </p:cTn>
                              </p:par>
                              <p:par>
                                <p:cTn id="70" presetID="10" presetClass="exit" presetSubtype="0" fill="hold" nodeType="withEffect">
                                  <p:stCondLst>
                                    <p:cond delay="60500"/>
                                  </p:stCondLst>
                                  <p:childTnLst>
                                    <p:animEffect transition="out" filter="fade">
                                      <p:cBhvr>
                                        <p:cTn id="71" dur="500"/>
                                        <p:tgtEl>
                                          <p:spTgt spid="156"/>
                                        </p:tgtEl>
                                      </p:cBhvr>
                                    </p:animEffect>
                                    <p:set>
                                      <p:cBhvr>
                                        <p:cTn id="72" dur="1" fill="hold">
                                          <p:stCondLst>
                                            <p:cond delay="499"/>
                                          </p:stCondLst>
                                        </p:cTn>
                                        <p:tgtEl>
                                          <p:spTgt spid="156"/>
                                        </p:tgtEl>
                                        <p:attrNameLst>
                                          <p:attrName>style.visibility</p:attrName>
                                        </p:attrNameLst>
                                      </p:cBhvr>
                                      <p:to>
                                        <p:strVal val="hidden"/>
                                      </p:to>
                                    </p:set>
                                  </p:childTnLst>
                                </p:cTn>
                              </p:par>
                              <p:par>
                                <p:cTn id="73" presetID="10" presetClass="entr" presetSubtype="0" fill="hold" nodeType="withEffect">
                                  <p:stCondLst>
                                    <p:cond delay="60500"/>
                                  </p:stCondLst>
                                  <p:childTnLst>
                                    <p:set>
                                      <p:cBhvr>
                                        <p:cTn id="74" dur="1" fill="hold">
                                          <p:stCondLst>
                                            <p:cond delay="0"/>
                                          </p:stCondLst>
                                        </p:cTn>
                                        <p:tgtEl>
                                          <p:spTgt spid="158"/>
                                        </p:tgtEl>
                                        <p:attrNameLst>
                                          <p:attrName>style.visibility</p:attrName>
                                        </p:attrNameLst>
                                      </p:cBhvr>
                                      <p:to>
                                        <p:strVal val="visible"/>
                                      </p:to>
                                    </p:set>
                                    <p:animEffect transition="in" filter="fade">
                                      <p:cBhvr>
                                        <p:cTn id="75" dur="500"/>
                                        <p:tgtEl>
                                          <p:spTgt spid="158"/>
                                        </p:tgtEl>
                                      </p:cBhvr>
                                    </p:animEffect>
                                  </p:childTnLst>
                                </p:cTn>
                              </p:par>
                            </p:childTnLst>
                          </p:cTn>
                        </p:par>
                      </p:childTnLst>
                    </p:cTn>
                  </p:par>
                </p:childTnLst>
              </p:cTn>
              <p:nextCondLst>
                <p:cond evt="onClick" delay="0">
                  <p:tgtEl>
                    <p:spTgt spid="158"/>
                  </p:tgtEl>
                </p:cond>
              </p:nextCondLst>
            </p:seq>
            <p:seq concurrent="1" nextAc="seek">
              <p:cTn id="76" restart="whenNotActive" fill="hold" evtFilter="cancelBubble" nodeType="interactiveSeq">
                <p:stCondLst>
                  <p:cond evt="onClick" delay="0">
                    <p:tgtEl>
                      <p:spTgt spid="18"/>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18"/>
                                        </p:tgtEl>
                                        <p:attrNameLst>
                                          <p:attrName>fillcolor</p:attrName>
                                        </p:attrNameLst>
                                      </p:cBhvr>
                                      <p:to>
                                        <a:srgbClr val="FC2722"/>
                                      </p:to>
                                    </p:animClr>
                                    <p:set>
                                      <p:cBhvr>
                                        <p:cTn id="81" dur="2000" fill="hold"/>
                                        <p:tgtEl>
                                          <p:spTgt spid="18"/>
                                        </p:tgtEl>
                                        <p:attrNameLst>
                                          <p:attrName>fill.type</p:attrName>
                                        </p:attrNameLst>
                                      </p:cBhvr>
                                      <p:to>
                                        <p:strVal val="solid"/>
                                      </p:to>
                                    </p:set>
                                    <p:set>
                                      <p:cBhvr>
                                        <p:cTn id="82"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4684" y="-2650992"/>
            <a:ext cx="8431306" cy="48178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97648" y="462149"/>
            <a:ext cx="6806298" cy="1200329"/>
          </a:xfrm>
          <a:prstGeom prst="rect">
            <a:avLst/>
          </a:prstGeom>
          <a:noFill/>
        </p:spPr>
        <p:txBody>
          <a:bodyPr wrap="square" rtlCol="0">
            <a:spAutoFit/>
          </a:bodyPr>
          <a:lstStyle/>
          <a:p>
            <a:pPr algn="ctr"/>
            <a:r>
              <a:rPr lang="en-US" sz="3600" b="1" dirty="0" err="1">
                <a:solidFill>
                  <a:schemeClr val="bg1"/>
                </a:solidFill>
                <a:latin typeface="Times New Roman" panose="02020603050405020304" pitchFamily="18" charset="0"/>
                <a:cs typeface="Times New Roman" panose="02020603050405020304" pitchFamily="18" charset="0"/>
              </a:rPr>
              <a:t>Câu</a:t>
            </a:r>
            <a:r>
              <a:rPr lang="en-US" sz="3600" b="1" dirty="0">
                <a:solidFill>
                  <a:schemeClr val="bg1"/>
                </a:solidFill>
                <a:latin typeface="Times New Roman" panose="02020603050405020304" pitchFamily="18" charset="0"/>
                <a:cs typeface="Times New Roman" panose="02020603050405020304" pitchFamily="18" charset="0"/>
              </a:rPr>
              <a:t> 5: Kim </a:t>
            </a:r>
            <a:r>
              <a:rPr lang="en-US" sz="3600" b="1" dirty="0" err="1">
                <a:solidFill>
                  <a:schemeClr val="bg1"/>
                </a:solidFill>
                <a:latin typeface="Times New Roman" panose="02020603050405020304" pitchFamily="18" charset="0"/>
                <a:cs typeface="Times New Roman" panose="02020603050405020304" pitchFamily="18" charset="0"/>
              </a:rPr>
              <a:t>loại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nào</a:t>
            </a:r>
            <a:r>
              <a:rPr lang="en-US" sz="3600" b="1" dirty="0">
                <a:solidFill>
                  <a:schemeClr val="bg1"/>
                </a:solidFill>
                <a:latin typeface="Times New Roman" panose="02020603050405020304" pitchFamily="18" charset="0"/>
                <a:cs typeface="Times New Roman" panose="02020603050405020304" pitchFamily="18" charset="0"/>
              </a:rPr>
              <a:t> ở </a:t>
            </a:r>
            <a:r>
              <a:rPr lang="en-US" sz="3600" b="1" dirty="0" err="1">
                <a:solidFill>
                  <a:schemeClr val="bg1"/>
                </a:solidFill>
                <a:latin typeface="Times New Roman" panose="02020603050405020304" pitchFamily="18" charset="0"/>
                <a:cs typeface="Times New Roman" panose="02020603050405020304" pitchFamily="18" charset="0"/>
              </a:rPr>
              <a:t>trạng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thái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lỏng</a:t>
            </a:r>
            <a:r>
              <a:rPr lang="en-US" sz="3600" b="1" dirty="0">
                <a:solidFill>
                  <a:schemeClr val="bg1"/>
                </a:solidFill>
                <a:latin typeface="Times New Roman" panose="02020603050405020304" pitchFamily="18" charset="0"/>
                <a:cs typeface="Times New Roman" panose="02020603050405020304" pitchFamily="18" charset="0"/>
              </a:rPr>
              <a:t> ở </a:t>
            </a:r>
            <a:r>
              <a:rPr lang="en-US" sz="3600" b="1" dirty="0" err="1">
                <a:solidFill>
                  <a:schemeClr val="bg1"/>
                </a:solidFill>
                <a:latin typeface="Times New Roman" panose="02020603050405020304" pitchFamily="18" charset="0"/>
                <a:cs typeface="Times New Roman" panose="02020603050405020304" pitchFamily="18" charset="0"/>
              </a:rPr>
              <a:t>điều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kiện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thường</a:t>
            </a:r>
            <a:r>
              <a:rPr lang="en-US" sz="3600" b="1" dirty="0">
                <a:solidFill>
                  <a:schemeClr val="bg1"/>
                </a:solidFill>
                <a:latin typeface="Times New Roman" panose="02020603050405020304" pitchFamily="18" charset="0"/>
                <a:cs typeface="Times New Roman" panose="02020603050405020304" pitchFamily="18" charset="0"/>
              </a:rPr>
              <a:t>?</a:t>
            </a:r>
          </a:p>
        </p:txBody>
      </p:sp>
      <p:pic>
        <p:nvPicPr>
          <p:cNvPr id="6" name="Picture 7" descr="C:\Users\HT\Desktop\Untitled-3.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87460" y="4085256"/>
            <a:ext cx="2631752" cy="301744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1816168" y="3521028"/>
            <a:ext cx="914400" cy="9144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Times New Roman" panose="02020603050405020304" pitchFamily="18" charset="0"/>
                <a:cs typeface="Times New Roman" panose="02020603050405020304" pitchFamily="18" charset="0"/>
              </a:rPr>
              <a:t>B</a:t>
            </a:r>
            <a:endParaRPr lang="vi-VN" sz="40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9" name="Rectangle 8"/>
          <p:cNvSpPr/>
          <p:nvPr/>
        </p:nvSpPr>
        <p:spPr>
          <a:xfrm>
            <a:off x="3072653" y="3469341"/>
            <a:ext cx="4625788" cy="79337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b="1" dirty="0">
                <a:latin typeface="Times New Roman" panose="02020603050405020304" pitchFamily="18" charset="0"/>
                <a:cs typeface="Times New Roman" panose="02020603050405020304" pitchFamily="18" charset="0"/>
              </a:rPr>
              <a:t>Mercury.</a:t>
            </a:r>
          </a:p>
        </p:txBody>
      </p:sp>
      <p:sp>
        <p:nvSpPr>
          <p:cNvPr id="10" name="Oval 9"/>
          <p:cNvSpPr/>
          <p:nvPr/>
        </p:nvSpPr>
        <p:spPr>
          <a:xfrm>
            <a:off x="1816168" y="2418715"/>
            <a:ext cx="914400" cy="9144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Times New Roman" panose="02020603050405020304" pitchFamily="18" charset="0"/>
                <a:cs typeface="Times New Roman" panose="02020603050405020304" pitchFamily="18" charset="0"/>
              </a:rPr>
              <a:t>A</a:t>
            </a:r>
            <a:endParaRPr lang="vi-VN" sz="40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3072653" y="2420468"/>
            <a:ext cx="4625789" cy="72614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b="1" dirty="0">
                <a:latin typeface="Times New Roman" panose="02020603050405020304" pitchFamily="18" charset="0"/>
                <a:cs typeface="Times New Roman" panose="02020603050405020304" pitchFamily="18" charset="0"/>
              </a:rPr>
              <a:t>Sodium.</a:t>
            </a:r>
          </a:p>
        </p:txBody>
      </p:sp>
      <p:sp>
        <p:nvSpPr>
          <p:cNvPr id="12" name="Oval 11"/>
          <p:cNvSpPr/>
          <p:nvPr/>
        </p:nvSpPr>
        <p:spPr>
          <a:xfrm>
            <a:off x="1816168" y="4623341"/>
            <a:ext cx="914400" cy="9144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Times New Roman" panose="02020603050405020304" pitchFamily="18" charset="0"/>
                <a:cs typeface="Times New Roman" panose="02020603050405020304" pitchFamily="18" charset="0"/>
              </a:rPr>
              <a:t>C</a:t>
            </a:r>
            <a:endParaRPr lang="vi-VN" sz="40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119717" y="4585448"/>
            <a:ext cx="4531660" cy="76648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b="1" dirty="0">
                <a:latin typeface="Times New Roman" panose="02020603050405020304" pitchFamily="18" charset="0"/>
                <a:cs typeface="Times New Roman" panose="02020603050405020304" pitchFamily="18" charset="0"/>
              </a:rPr>
              <a:t>Magnesium.</a:t>
            </a:r>
          </a:p>
        </p:txBody>
      </p:sp>
      <p:pic>
        <p:nvPicPr>
          <p:cNvPr id="154" name="Picture 14" descr="kim phut"/>
          <p:cNvPicPr>
            <a:picLocks noChangeAspect="1" noChangeArrowheads="1"/>
          </p:cNvPicPr>
          <p:nvPr/>
        </p:nvPicPr>
        <p:blipFill>
          <a:blip r:embed="rId6" cstate="print"/>
          <a:srcRect/>
          <a:stretch>
            <a:fillRect/>
          </a:stretch>
        </p:blipFill>
        <p:spPr bwMode="auto">
          <a:xfrm>
            <a:off x="8628317" y="3469341"/>
            <a:ext cx="1676725" cy="1382431"/>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7" cstate="print"/>
          <a:srcRect/>
          <a:stretch>
            <a:fillRect/>
          </a:stretch>
        </p:blipFill>
        <p:spPr bwMode="auto">
          <a:xfrm>
            <a:off x="8269944" y="2864223"/>
            <a:ext cx="2350733" cy="2312895"/>
          </a:xfrm>
          <a:prstGeom prst="rect">
            <a:avLst/>
          </a:prstGeom>
          <a:noFill/>
        </p:spPr>
      </p:pic>
      <p:pic>
        <p:nvPicPr>
          <p:cNvPr id="156" name="Picture 22" descr="slide0002_image021"/>
          <p:cNvPicPr>
            <a:picLocks noChangeAspect="1" noChangeArrowheads="1" noCrop="1"/>
          </p:cNvPicPr>
          <p:nvPr/>
        </p:nvPicPr>
        <p:blipFill>
          <a:blip r:embed="rId8"/>
          <a:srcRect/>
          <a:stretch>
            <a:fillRect/>
          </a:stretch>
        </p:blipFill>
        <p:spPr bwMode="auto">
          <a:xfrm>
            <a:off x="9195661" y="5311032"/>
            <a:ext cx="495073" cy="432537"/>
          </a:xfrm>
          <a:prstGeom prst="rect">
            <a:avLst/>
          </a:prstGeom>
          <a:noFill/>
        </p:spPr>
      </p:pic>
      <p:sp>
        <p:nvSpPr>
          <p:cNvPr id="157" name="Line 23"/>
          <p:cNvSpPr>
            <a:spLocks noChangeShapeType="1"/>
          </p:cNvSpPr>
          <p:nvPr/>
        </p:nvSpPr>
        <p:spPr bwMode="auto">
          <a:xfrm>
            <a:off x="8835729" y="5739187"/>
            <a:ext cx="1125641" cy="0"/>
          </a:xfrm>
          <a:prstGeom prst="line">
            <a:avLst/>
          </a:prstGeom>
          <a:noFill/>
          <a:ln w="9525">
            <a:solidFill>
              <a:schemeClr val="tx1"/>
            </a:solidFill>
            <a:round/>
          </a:ln>
          <a:effectLst/>
        </p:spPr>
        <p:txBody>
          <a:bodyPr/>
          <a:lstStyle/>
          <a:p>
            <a:endParaRPr lang="en-US"/>
          </a:p>
        </p:txBody>
      </p:sp>
      <p:pic>
        <p:nvPicPr>
          <p:cNvPr id="158" name="Picture 24" descr="CHAY XE DAP"/>
          <p:cNvPicPr>
            <a:picLocks noChangeAspect="1" noChangeArrowheads="1"/>
          </p:cNvPicPr>
          <p:nvPr/>
        </p:nvPicPr>
        <p:blipFill>
          <a:blip r:embed="rId9" cstate="print"/>
          <a:srcRect/>
          <a:stretch>
            <a:fillRect/>
          </a:stretch>
        </p:blipFill>
        <p:spPr bwMode="auto">
          <a:xfrm>
            <a:off x="9131633" y="5217603"/>
            <a:ext cx="593496" cy="518264"/>
          </a:xfrm>
          <a:prstGeom prst="rect">
            <a:avLst/>
          </a:prstGeom>
          <a:noFill/>
        </p:spPr>
      </p:pic>
      <p:sp>
        <p:nvSpPr>
          <p:cNvPr id="18" name="Oval 17"/>
          <p:cNvSpPr/>
          <p:nvPr/>
        </p:nvSpPr>
        <p:spPr>
          <a:xfrm>
            <a:off x="1816168" y="5725655"/>
            <a:ext cx="914400" cy="91440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Times New Roman" panose="02020603050405020304" pitchFamily="18" charset="0"/>
                <a:cs typeface="Times New Roman" panose="02020603050405020304" pitchFamily="18" charset="0"/>
              </a:rPr>
              <a:t>D</a:t>
            </a:r>
            <a:endParaRPr lang="vi-VN" sz="40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3119717" y="5674660"/>
            <a:ext cx="4531660" cy="76648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b="1" dirty="0">
                <a:latin typeface="Times New Roman" panose="02020603050405020304" pitchFamily="18" charset="0"/>
                <a:cs typeface="Times New Roman" panose="02020603050405020304" pitchFamily="18" charset="0"/>
              </a:rPr>
              <a:t>Barium.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chemeClr val="accent1"/>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0"/>
                                        </p:tgtEl>
                                        <p:attrNameLst>
                                          <p:attrName>fillcolor</p:attrName>
                                        </p:attrNameLst>
                                      </p:cBhvr>
                                      <p:to>
                                        <a:srgbClr val="FC2722"/>
                                      </p:to>
                                    </p:animClr>
                                    <p:set>
                                      <p:cBhvr>
                                        <p:cTn id="49" dur="2000" fill="hold"/>
                                        <p:tgtEl>
                                          <p:spTgt spid="10"/>
                                        </p:tgtEl>
                                        <p:attrNameLst>
                                          <p:attrName>fill.type</p:attrName>
                                        </p:attrNameLst>
                                      </p:cBhvr>
                                      <p:to>
                                        <p:strVal val="solid"/>
                                      </p:to>
                                    </p:set>
                                    <p:set>
                                      <p:cBhvr>
                                        <p:cTn id="50"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12"/>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2"/>
                                        </p:tgtEl>
                                        <p:attrNameLst>
                                          <p:attrName>fillcolor</p:attrName>
                                        </p:attrNameLst>
                                      </p:cBhvr>
                                      <p:to>
                                        <a:srgbClr val="FC2722"/>
                                      </p:to>
                                    </p:animClr>
                                    <p:set>
                                      <p:cBhvr>
                                        <p:cTn id="56" dur="2000" fill="hold"/>
                                        <p:tgtEl>
                                          <p:spTgt spid="12"/>
                                        </p:tgtEl>
                                        <p:attrNameLst>
                                          <p:attrName>fill.type</p:attrName>
                                        </p:attrNameLst>
                                      </p:cBhvr>
                                      <p:to>
                                        <p:strVal val="solid"/>
                                      </p:to>
                                    </p:set>
                                    <p:set>
                                      <p:cBhvr>
                                        <p:cTn id="57"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8" restart="whenNotActive" fill="hold" evtFilter="cancelBubble" nodeType="interactiveSeq">
                <p:stCondLst>
                  <p:cond evt="onClick" delay="0">
                    <p:tgtEl>
                      <p:spTgt spid="158"/>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withEffect">
                                  <p:stCondLst>
                                    <p:cond delay="0"/>
                                  </p:stCondLst>
                                  <p:childTnLst>
                                    <p:animEffect transition="out" filter="fade">
                                      <p:cBhvr>
                                        <p:cTn id="62" dur="500"/>
                                        <p:tgtEl>
                                          <p:spTgt spid="158"/>
                                        </p:tgtEl>
                                      </p:cBhvr>
                                    </p:animEffect>
                                    <p:set>
                                      <p:cBhvr>
                                        <p:cTn id="63" dur="1" fill="hold">
                                          <p:stCondLst>
                                            <p:cond delay="499"/>
                                          </p:stCondLst>
                                        </p:cTn>
                                        <p:tgtEl>
                                          <p:spTgt spid="158"/>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156"/>
                                        </p:tgtEl>
                                        <p:attrNameLst>
                                          <p:attrName>style.visibility</p:attrName>
                                        </p:attrNameLst>
                                      </p:cBhvr>
                                      <p:to>
                                        <p:strVal val="visible"/>
                                      </p:to>
                                    </p:set>
                                    <p:animEffect transition="in" filter="fade">
                                      <p:cBhvr>
                                        <p:cTn id="66" dur="500"/>
                                        <p:tgtEl>
                                          <p:spTgt spid="156"/>
                                        </p:tgtEl>
                                      </p:cBhvr>
                                    </p:animEffect>
                                  </p:childTnLst>
                                </p:cTn>
                              </p:par>
                            </p:childTnLst>
                          </p:cTn>
                        </p:par>
                        <p:par>
                          <p:cTn id="67" fill="hold">
                            <p:stCondLst>
                              <p:cond delay="500"/>
                            </p:stCondLst>
                            <p:childTnLst>
                              <p:par>
                                <p:cTn id="68" presetID="8" presetClass="emph" presetSubtype="0" fill="hold" nodeType="afterEffect">
                                  <p:stCondLst>
                                    <p:cond delay="0"/>
                                  </p:stCondLst>
                                  <p:childTnLst>
                                    <p:animRot by="-21600000">
                                      <p:cBhvr>
                                        <p:cTn id="69" dur="15000" fill="hold"/>
                                        <p:tgtEl>
                                          <p:spTgt spid="154"/>
                                        </p:tgtEl>
                                        <p:attrNameLst>
                                          <p:attrName>r</p:attrName>
                                        </p:attrNameLst>
                                      </p:cBhvr>
                                    </p:animRot>
                                  </p:childTnLst>
                                </p:cTn>
                              </p:par>
                              <p:par>
                                <p:cTn id="70" presetID="10" presetClass="exit" presetSubtype="0" fill="hold" nodeType="withEffect">
                                  <p:stCondLst>
                                    <p:cond delay="60500"/>
                                  </p:stCondLst>
                                  <p:childTnLst>
                                    <p:animEffect transition="out" filter="fade">
                                      <p:cBhvr>
                                        <p:cTn id="71" dur="500"/>
                                        <p:tgtEl>
                                          <p:spTgt spid="156"/>
                                        </p:tgtEl>
                                      </p:cBhvr>
                                    </p:animEffect>
                                    <p:set>
                                      <p:cBhvr>
                                        <p:cTn id="72" dur="1" fill="hold">
                                          <p:stCondLst>
                                            <p:cond delay="499"/>
                                          </p:stCondLst>
                                        </p:cTn>
                                        <p:tgtEl>
                                          <p:spTgt spid="156"/>
                                        </p:tgtEl>
                                        <p:attrNameLst>
                                          <p:attrName>style.visibility</p:attrName>
                                        </p:attrNameLst>
                                      </p:cBhvr>
                                      <p:to>
                                        <p:strVal val="hidden"/>
                                      </p:to>
                                    </p:set>
                                  </p:childTnLst>
                                </p:cTn>
                              </p:par>
                              <p:par>
                                <p:cTn id="73" presetID="10" presetClass="entr" presetSubtype="0" fill="hold" nodeType="withEffect">
                                  <p:stCondLst>
                                    <p:cond delay="60500"/>
                                  </p:stCondLst>
                                  <p:childTnLst>
                                    <p:set>
                                      <p:cBhvr>
                                        <p:cTn id="74" dur="1" fill="hold">
                                          <p:stCondLst>
                                            <p:cond delay="0"/>
                                          </p:stCondLst>
                                        </p:cTn>
                                        <p:tgtEl>
                                          <p:spTgt spid="158"/>
                                        </p:tgtEl>
                                        <p:attrNameLst>
                                          <p:attrName>style.visibility</p:attrName>
                                        </p:attrNameLst>
                                      </p:cBhvr>
                                      <p:to>
                                        <p:strVal val="visible"/>
                                      </p:to>
                                    </p:set>
                                    <p:animEffect transition="in" filter="fade">
                                      <p:cBhvr>
                                        <p:cTn id="75" dur="500"/>
                                        <p:tgtEl>
                                          <p:spTgt spid="158"/>
                                        </p:tgtEl>
                                      </p:cBhvr>
                                    </p:animEffect>
                                  </p:childTnLst>
                                </p:cTn>
                              </p:par>
                            </p:childTnLst>
                          </p:cTn>
                        </p:par>
                      </p:childTnLst>
                    </p:cTn>
                  </p:par>
                </p:childTnLst>
              </p:cTn>
              <p:nextCondLst>
                <p:cond evt="onClick" delay="0">
                  <p:tgtEl>
                    <p:spTgt spid="158"/>
                  </p:tgtEl>
                </p:cond>
              </p:nextCondLst>
            </p:seq>
            <p:seq concurrent="1" nextAc="seek">
              <p:cTn id="76" restart="whenNotActive" fill="hold" evtFilter="cancelBubble" nodeType="interactiveSeq">
                <p:stCondLst>
                  <p:cond evt="onClick" delay="0">
                    <p:tgtEl>
                      <p:spTgt spid="18"/>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18"/>
                                        </p:tgtEl>
                                        <p:attrNameLst>
                                          <p:attrName>fillcolor</p:attrName>
                                        </p:attrNameLst>
                                      </p:cBhvr>
                                      <p:to>
                                        <a:srgbClr val="FC2722"/>
                                      </p:to>
                                    </p:animClr>
                                    <p:set>
                                      <p:cBhvr>
                                        <p:cTn id="81" dur="2000" fill="hold"/>
                                        <p:tgtEl>
                                          <p:spTgt spid="18"/>
                                        </p:tgtEl>
                                        <p:attrNameLst>
                                          <p:attrName>fill.type</p:attrName>
                                        </p:attrNameLst>
                                      </p:cBhvr>
                                      <p:to>
                                        <p:strVal val="solid"/>
                                      </p:to>
                                    </p:set>
                                    <p:set>
                                      <p:cBhvr>
                                        <p:cTn id="82"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870*428"/>
  <p:tag name="TABLE_ENDDRAG_RECT" val="46*72*870*428"/>
</p:tagLst>
</file>

<file path=ppt/theme/theme1.xml><?xml version="1.0" encoding="utf-8"?>
<a:theme xmlns:a="http://schemas.openxmlformats.org/drawingml/2006/main" name="MỞ ĐẦU KHTN 7-HIỀ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MỞ ĐẦU KHTN 7-HIỀN</Template>
  <TotalTime>2040</TotalTime>
  <Words>1845</Words>
  <Application>Microsoft Office PowerPoint</Application>
  <PresentationFormat>Widescreen</PresentationFormat>
  <Paragraphs>293</Paragraphs>
  <Slides>43</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.VnTime</vt:lpstr>
      <vt:lpstr>Arial</vt:lpstr>
      <vt:lpstr>Arial Rounded MT Bold</vt:lpstr>
      <vt:lpstr>Calibri</vt:lpstr>
      <vt:lpstr>Calibri Light</vt:lpstr>
      <vt:lpstr>Impact</vt:lpstr>
      <vt:lpstr>Times New Roman</vt:lpstr>
      <vt:lpstr>VNI-Times</vt:lpstr>
      <vt:lpstr>MỞ ĐẦU KHTN 7-HIỀN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Bùi Thị Thu Hiền</dc:creator>
  <cp:lastModifiedBy>Admin</cp:lastModifiedBy>
  <cp:revision>376</cp:revision>
  <dcterms:created xsi:type="dcterms:W3CDTF">2022-07-11T10:05:56Z</dcterms:created>
  <dcterms:modified xsi:type="dcterms:W3CDTF">2024-12-08T14:26:30Z</dcterms:modified>
</cp:coreProperties>
</file>