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7" r:id="rId3"/>
    <p:sldId id="263" r:id="rId4"/>
    <p:sldId id="258" r:id="rId5"/>
    <p:sldId id="265" r:id="rId6"/>
    <p:sldId id="322" r:id="rId7"/>
    <p:sldId id="256" r:id="rId8"/>
    <p:sldId id="331" r:id="rId9"/>
    <p:sldId id="332" r:id="rId10"/>
    <p:sldId id="259" r:id="rId11"/>
    <p:sldId id="260" r:id="rId12"/>
    <p:sldId id="261" r:id="rId13"/>
    <p:sldId id="329" r:id="rId14"/>
    <p:sldId id="334" r:id="rId15"/>
    <p:sldId id="335" r:id="rId16"/>
    <p:sldId id="336" r:id="rId17"/>
    <p:sldId id="32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C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96DF4-1259-4A03-81BD-F8EF734CCF35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95A0A-E772-48ED-9F41-56B665EF3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69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95A0A-E772-48ED-9F41-56B665EF3D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60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240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122115-FE5F-4413-987B-4D0D521F5B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240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2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65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48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30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13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96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78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61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2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0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4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6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37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00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51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29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83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6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70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81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5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3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8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067">
                <a:solidFill>
                  <a:schemeClr val="tx1">
                    <a:tint val="75000"/>
                  </a:schemeClr>
                </a:solidFill>
              </a:defRPr>
            </a:lvl1pPr>
            <a:lvl2pPr marL="682707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36541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3pPr>
            <a:lvl4pPr marL="204812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73083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4135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409624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7789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5461661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6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4133"/>
            </a:lvl1pPr>
            <a:lvl2pPr>
              <a:defRPr sz="3600"/>
            </a:lvl2pPr>
            <a:lvl3pPr>
              <a:defRPr sz="3067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4133"/>
            </a:lvl1pPr>
            <a:lvl2pPr>
              <a:defRPr sz="3600"/>
            </a:lvl2pPr>
            <a:lvl3pPr>
              <a:defRPr sz="3067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1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2707" indent="0">
              <a:buNone/>
              <a:defRPr sz="3067" b="1"/>
            </a:lvl2pPr>
            <a:lvl3pPr marL="1365415" indent="0">
              <a:buNone/>
              <a:defRPr sz="2667" b="1"/>
            </a:lvl3pPr>
            <a:lvl4pPr marL="2048122" indent="0">
              <a:buNone/>
              <a:defRPr sz="2267" b="1"/>
            </a:lvl4pPr>
            <a:lvl5pPr marL="2730832" indent="0">
              <a:buNone/>
              <a:defRPr sz="2267" b="1"/>
            </a:lvl5pPr>
            <a:lvl6pPr marL="3413539" indent="0">
              <a:buNone/>
              <a:defRPr sz="2267" b="1"/>
            </a:lvl6pPr>
            <a:lvl7pPr marL="4096246" indent="0">
              <a:buNone/>
              <a:defRPr sz="2267" b="1"/>
            </a:lvl7pPr>
            <a:lvl8pPr marL="4778954" indent="0">
              <a:buNone/>
              <a:defRPr sz="2267" b="1"/>
            </a:lvl8pPr>
            <a:lvl9pPr marL="5461661" indent="0">
              <a:buNone/>
              <a:defRPr sz="22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600"/>
            </a:lvl1pPr>
            <a:lvl2pPr>
              <a:defRPr sz="3067"/>
            </a:lvl2pPr>
            <a:lvl3pPr>
              <a:defRPr sz="2667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2707" indent="0">
              <a:buNone/>
              <a:defRPr sz="3067" b="1"/>
            </a:lvl2pPr>
            <a:lvl3pPr marL="1365415" indent="0">
              <a:buNone/>
              <a:defRPr sz="2667" b="1"/>
            </a:lvl3pPr>
            <a:lvl4pPr marL="2048122" indent="0">
              <a:buNone/>
              <a:defRPr sz="2267" b="1"/>
            </a:lvl4pPr>
            <a:lvl5pPr marL="2730832" indent="0">
              <a:buNone/>
              <a:defRPr sz="2267" b="1"/>
            </a:lvl5pPr>
            <a:lvl6pPr marL="3413539" indent="0">
              <a:buNone/>
              <a:defRPr sz="2267" b="1"/>
            </a:lvl6pPr>
            <a:lvl7pPr marL="4096246" indent="0">
              <a:buNone/>
              <a:defRPr sz="2267" b="1"/>
            </a:lvl7pPr>
            <a:lvl8pPr marL="4778954" indent="0">
              <a:buNone/>
              <a:defRPr sz="2267" b="1"/>
            </a:lvl8pPr>
            <a:lvl9pPr marL="5461661" indent="0">
              <a:buNone/>
              <a:defRPr sz="22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3600"/>
            </a:lvl1pPr>
            <a:lvl2pPr>
              <a:defRPr sz="3067"/>
            </a:lvl2pPr>
            <a:lvl3pPr>
              <a:defRPr sz="2667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7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39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30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5"/>
          </a:xfrm>
        </p:spPr>
        <p:txBody>
          <a:bodyPr/>
          <a:lstStyle>
            <a:lvl1pPr>
              <a:defRPr sz="4800"/>
            </a:lvl1pPr>
            <a:lvl2pPr>
              <a:defRPr sz="4133"/>
            </a:lvl2pPr>
            <a:lvl3pPr>
              <a:defRPr sz="3600"/>
            </a:lvl3pPr>
            <a:lvl4pPr>
              <a:defRPr sz="3067"/>
            </a:lvl4pPr>
            <a:lvl5pPr>
              <a:defRPr sz="3067"/>
            </a:lvl5pPr>
            <a:lvl6pPr>
              <a:defRPr sz="3067"/>
            </a:lvl6pPr>
            <a:lvl7pPr>
              <a:defRPr sz="3067"/>
            </a:lvl7pPr>
            <a:lvl8pPr>
              <a:defRPr sz="3067"/>
            </a:lvl8pPr>
            <a:lvl9pPr>
              <a:defRPr sz="3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2133"/>
            </a:lvl1pPr>
            <a:lvl2pPr marL="682707" indent="0">
              <a:buNone/>
              <a:defRPr sz="1733"/>
            </a:lvl2pPr>
            <a:lvl3pPr marL="1365415" indent="0">
              <a:buNone/>
              <a:defRPr sz="1467"/>
            </a:lvl3pPr>
            <a:lvl4pPr marL="2048122" indent="0">
              <a:buNone/>
              <a:defRPr sz="1200"/>
            </a:lvl4pPr>
            <a:lvl5pPr marL="2730832" indent="0">
              <a:buNone/>
              <a:defRPr sz="1200"/>
            </a:lvl5pPr>
            <a:lvl6pPr marL="3413539" indent="0">
              <a:buNone/>
              <a:defRPr sz="1200"/>
            </a:lvl6pPr>
            <a:lvl7pPr marL="4096246" indent="0">
              <a:buNone/>
              <a:defRPr sz="1200"/>
            </a:lvl7pPr>
            <a:lvl8pPr marL="4778954" indent="0">
              <a:buNone/>
              <a:defRPr sz="1200"/>
            </a:lvl8pPr>
            <a:lvl9pPr marL="546166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9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30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800"/>
            </a:lvl1pPr>
            <a:lvl2pPr marL="682707" indent="0">
              <a:buNone/>
              <a:defRPr sz="4133"/>
            </a:lvl2pPr>
            <a:lvl3pPr marL="1365415" indent="0">
              <a:buNone/>
              <a:defRPr sz="3600"/>
            </a:lvl3pPr>
            <a:lvl4pPr marL="2048122" indent="0">
              <a:buNone/>
              <a:defRPr sz="3067"/>
            </a:lvl4pPr>
            <a:lvl5pPr marL="2730832" indent="0">
              <a:buNone/>
              <a:defRPr sz="3067"/>
            </a:lvl5pPr>
            <a:lvl6pPr marL="3413539" indent="0">
              <a:buNone/>
              <a:defRPr sz="3067"/>
            </a:lvl6pPr>
            <a:lvl7pPr marL="4096246" indent="0">
              <a:buNone/>
              <a:defRPr sz="3067"/>
            </a:lvl7pPr>
            <a:lvl8pPr marL="4778954" indent="0">
              <a:buNone/>
              <a:defRPr sz="3067"/>
            </a:lvl8pPr>
            <a:lvl9pPr marL="5461661" indent="0">
              <a:buNone/>
              <a:defRPr sz="30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2133"/>
            </a:lvl1pPr>
            <a:lvl2pPr marL="682707" indent="0">
              <a:buNone/>
              <a:defRPr sz="1733"/>
            </a:lvl2pPr>
            <a:lvl3pPr marL="1365415" indent="0">
              <a:buNone/>
              <a:defRPr sz="1467"/>
            </a:lvl3pPr>
            <a:lvl4pPr marL="2048122" indent="0">
              <a:buNone/>
              <a:defRPr sz="1200"/>
            </a:lvl4pPr>
            <a:lvl5pPr marL="2730832" indent="0">
              <a:buNone/>
              <a:defRPr sz="1200"/>
            </a:lvl5pPr>
            <a:lvl6pPr marL="3413539" indent="0">
              <a:buNone/>
              <a:defRPr sz="1200"/>
            </a:lvl6pPr>
            <a:lvl7pPr marL="4096246" indent="0">
              <a:buNone/>
              <a:defRPr sz="1200"/>
            </a:lvl7pPr>
            <a:lvl8pPr marL="4778954" indent="0">
              <a:buNone/>
              <a:defRPr sz="1200"/>
            </a:lvl8pPr>
            <a:lvl9pPr marL="546166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7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02409" tIns="51204" rIns="102409" bIns="5120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02409" tIns="51204" rIns="102409" bIns="5120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7"/>
          </a:xfrm>
          <a:prstGeom prst="rect">
            <a:avLst/>
          </a:prstGeom>
        </p:spPr>
        <p:txBody>
          <a:bodyPr vert="horz" lIns="102409" tIns="51204" rIns="102409" bIns="51204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20B8F-1247-4DF9-BCC1-B3A8738211D8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7"/>
          </a:xfrm>
          <a:prstGeom prst="rect">
            <a:avLst/>
          </a:prstGeom>
        </p:spPr>
        <p:txBody>
          <a:bodyPr vert="horz" lIns="102409" tIns="51204" rIns="102409" bIns="51204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7"/>
          </a:xfrm>
          <a:prstGeom prst="rect">
            <a:avLst/>
          </a:prstGeom>
        </p:spPr>
        <p:txBody>
          <a:bodyPr vert="horz" lIns="102409" tIns="51204" rIns="102409" bIns="51204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F4C61-098E-4D67-BF4D-67B31D832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365415" rtl="0" eaLnBrk="1" latinLnBrk="0" hangingPunct="1">
        <a:spcBef>
          <a:spcPct val="0"/>
        </a:spcBef>
        <a:buNone/>
        <a:defRPr sz="6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2031" indent="-512031" algn="l" defTabSz="136541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9399" indent="-426692" algn="l" defTabSz="1365415" rtl="0" eaLnBrk="1" latinLnBrk="0" hangingPunct="1">
        <a:spcBef>
          <a:spcPct val="20000"/>
        </a:spcBef>
        <a:buFont typeface="Arial" pitchFamily="34" charset="0"/>
        <a:buChar char="–"/>
        <a:defRPr sz="4133" kern="1200">
          <a:solidFill>
            <a:schemeClr val="tx1"/>
          </a:solidFill>
          <a:latin typeface="+mn-lt"/>
          <a:ea typeface="+mn-ea"/>
          <a:cs typeface="+mn-cs"/>
        </a:defRPr>
      </a:lvl2pPr>
      <a:lvl3pPr marL="1706769" indent="-341353" algn="l" defTabSz="136541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89476" indent="-341353" algn="l" defTabSz="1365415" rtl="0" eaLnBrk="1" latinLnBrk="0" hangingPunct="1">
        <a:spcBef>
          <a:spcPct val="20000"/>
        </a:spcBef>
        <a:buFont typeface="Arial" pitchFamily="34" charset="0"/>
        <a:buChar char="–"/>
        <a:defRPr sz="3067" kern="1200">
          <a:solidFill>
            <a:schemeClr val="tx1"/>
          </a:solidFill>
          <a:latin typeface="+mn-lt"/>
          <a:ea typeface="+mn-ea"/>
          <a:cs typeface="+mn-cs"/>
        </a:defRPr>
      </a:lvl4pPr>
      <a:lvl5pPr marL="3072185" indent="-341353" algn="l" defTabSz="1365415" rtl="0" eaLnBrk="1" latinLnBrk="0" hangingPunct="1">
        <a:spcBef>
          <a:spcPct val="20000"/>
        </a:spcBef>
        <a:buFont typeface="Arial" pitchFamily="34" charset="0"/>
        <a:buChar char="»"/>
        <a:defRPr sz="3067" kern="1200">
          <a:solidFill>
            <a:schemeClr val="tx1"/>
          </a:solidFill>
          <a:latin typeface="+mn-lt"/>
          <a:ea typeface="+mn-ea"/>
          <a:cs typeface="+mn-cs"/>
        </a:defRPr>
      </a:lvl5pPr>
      <a:lvl6pPr marL="3754891" indent="-341353" algn="l" defTabSz="1365415" rtl="0" eaLnBrk="1" latinLnBrk="0" hangingPunct="1">
        <a:spcBef>
          <a:spcPct val="20000"/>
        </a:spcBef>
        <a:buFont typeface="Arial" pitchFamily="34" charset="0"/>
        <a:buChar char="•"/>
        <a:defRPr sz="3067" kern="1200">
          <a:solidFill>
            <a:schemeClr val="tx1"/>
          </a:solidFill>
          <a:latin typeface="+mn-lt"/>
          <a:ea typeface="+mn-ea"/>
          <a:cs typeface="+mn-cs"/>
        </a:defRPr>
      </a:lvl6pPr>
      <a:lvl7pPr marL="4437600" indent="-341353" algn="l" defTabSz="1365415" rtl="0" eaLnBrk="1" latinLnBrk="0" hangingPunct="1">
        <a:spcBef>
          <a:spcPct val="20000"/>
        </a:spcBef>
        <a:buFont typeface="Arial" pitchFamily="34" charset="0"/>
        <a:buChar char="•"/>
        <a:defRPr sz="3067" kern="1200">
          <a:solidFill>
            <a:schemeClr val="tx1"/>
          </a:solidFill>
          <a:latin typeface="+mn-lt"/>
          <a:ea typeface="+mn-ea"/>
          <a:cs typeface="+mn-cs"/>
        </a:defRPr>
      </a:lvl7pPr>
      <a:lvl8pPr marL="5120307" indent="-341353" algn="l" defTabSz="1365415" rtl="0" eaLnBrk="1" latinLnBrk="0" hangingPunct="1">
        <a:spcBef>
          <a:spcPct val="20000"/>
        </a:spcBef>
        <a:buFont typeface="Arial" pitchFamily="34" charset="0"/>
        <a:buChar char="•"/>
        <a:defRPr sz="3067" kern="1200">
          <a:solidFill>
            <a:schemeClr val="tx1"/>
          </a:solidFill>
          <a:latin typeface="+mn-lt"/>
          <a:ea typeface="+mn-ea"/>
          <a:cs typeface="+mn-cs"/>
        </a:defRPr>
      </a:lvl8pPr>
      <a:lvl9pPr marL="5803014" indent="-341353" algn="l" defTabSz="1365415" rtl="0" eaLnBrk="1" latinLnBrk="0" hangingPunct="1">
        <a:spcBef>
          <a:spcPct val="20000"/>
        </a:spcBef>
        <a:buFont typeface="Arial" pitchFamily="34" charset="0"/>
        <a:buChar char="•"/>
        <a:defRPr sz="30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5415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82707" algn="l" defTabSz="1365415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365415" algn="l" defTabSz="1365415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048122" algn="l" defTabSz="1365415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30832" algn="l" defTabSz="1365415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413539" algn="l" defTabSz="1365415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4096246" algn="l" defTabSz="1365415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778954" algn="l" defTabSz="1365415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461661" algn="l" defTabSz="1365415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F1FC-8BB6-4DBB-9940-F696B5579502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7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0.jp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15.jpeg"/><Relationship Id="rId4" Type="http://schemas.openxmlformats.org/officeDocument/2006/relationships/image" Target="../media/image10.jpg"/><Relationship Id="rId9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8.xml"/><Relationship Id="rId7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slide" Target="slide10.xml"/><Relationship Id="rId10" Type="http://schemas.openxmlformats.org/officeDocument/2006/relationships/image" Target="../media/image9.gif"/><Relationship Id="rId4" Type="http://schemas.openxmlformats.org/officeDocument/2006/relationships/slide" Target="slide11.xml"/><Relationship Id="rId9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5.jpeg"/><Relationship Id="rId5" Type="http://schemas.openxmlformats.org/officeDocument/2006/relationships/image" Target="../media/image10.jpg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10" Type="http://schemas.openxmlformats.org/officeDocument/2006/relationships/image" Target="../media/image15.jpeg"/><Relationship Id="rId4" Type="http://schemas.openxmlformats.org/officeDocument/2006/relationships/image" Target="../media/image10.jp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5.jpeg"/><Relationship Id="rId5" Type="http://schemas.openxmlformats.org/officeDocument/2006/relationships/image" Target="../media/image17.png"/><Relationship Id="rId10" Type="http://schemas.openxmlformats.org/officeDocument/2006/relationships/image" Target="../media/image70.png"/><Relationship Id="rId4" Type="http://schemas.openxmlformats.org/officeDocument/2006/relationships/image" Target="../media/image10.jp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0F8F68-40CC-B84A-647C-9CB1CB3CF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1278"/>
          </a:xfrm>
          <a:prstGeom prst="rect">
            <a:avLst/>
          </a:prstGeom>
        </p:spPr>
      </p:pic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917677" y="70161"/>
            <a:ext cx="11074400" cy="3228975"/>
          </a:xfrm>
          <a:prstGeom prst="rect">
            <a:avLst/>
          </a:prstGeom>
        </p:spPr>
        <p:txBody>
          <a:bodyPr wrap="none" lIns="136545" tIns="68272" rIns="136545" bIns="68272" numCol="1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defTabSz="1365415"/>
            <a:r>
              <a:rPr lang="en-US" sz="6667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NHIỆT LIỆT CHÀO MỪNG CÁC THẦY CÔ VỀ DỰ GIỜ THĂM LỚP!</a:t>
            </a:r>
            <a:endParaRPr lang="en-US" sz="144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8258" y="5613807"/>
            <a:ext cx="5325806" cy="999652"/>
          </a:xfrm>
          <a:prstGeom prst="rect">
            <a:avLst/>
          </a:prstGeom>
          <a:noFill/>
        </p:spPr>
        <p:txBody>
          <a:bodyPr wrap="square" lIns="136545" tIns="68272" rIns="136545" bIns="68272">
            <a:spAutoFit/>
          </a:bodyPr>
          <a:lstStyle/>
          <a:p>
            <a:pPr defTabSz="1365415">
              <a:defRPr/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HÌNH HỌC – LỚP 6A2.</a:t>
            </a:r>
          </a:p>
          <a:p>
            <a:pPr defTabSz="1365415">
              <a:defRPr/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LẠI THỊ 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EAAADFB-F5D4-0F60-CEDD-631D079BF2AB}"/>
              </a:ext>
            </a:extLst>
          </p:cNvPr>
          <p:cNvGrpSpPr/>
          <p:nvPr/>
        </p:nvGrpSpPr>
        <p:grpSpPr>
          <a:xfrm>
            <a:off x="5016535" y="4703674"/>
            <a:ext cx="2571508" cy="1493374"/>
            <a:chOff x="4306370" y="3641810"/>
            <a:chExt cx="3817454" cy="2463320"/>
          </a:xfrm>
        </p:grpSpPr>
        <p:sp>
          <p:nvSpPr>
            <p:cNvPr id="2" name="Explosion: 14 Points 1">
              <a:extLst>
                <a:ext uri="{FF2B5EF4-FFF2-40B4-BE49-F238E27FC236}">
                  <a16:creationId xmlns:a16="http://schemas.microsoft.com/office/drawing/2014/main" id="{5E357598-8DFD-7907-87CA-C039FAC4EA10}"/>
                </a:ext>
              </a:extLst>
            </p:cNvPr>
            <p:cNvSpPr/>
            <p:nvPr/>
          </p:nvSpPr>
          <p:spPr>
            <a:xfrm>
              <a:off x="4306370" y="3641810"/>
              <a:ext cx="3817454" cy="2463320"/>
            </a:xfrm>
            <a:prstGeom prst="irregularSeal2">
              <a:avLst/>
            </a:prstGeom>
            <a:solidFill>
              <a:srgbClr val="28C83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36A7ECD-22AB-1124-F504-E1DB55E8CDFC}"/>
                </a:ext>
              </a:extLst>
            </p:cNvPr>
            <p:cNvSpPr txBox="1"/>
            <p:nvPr/>
          </p:nvSpPr>
          <p:spPr>
            <a:xfrm>
              <a:off x="5471670" y="4299383"/>
              <a:ext cx="133718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Sai</a:t>
              </a:r>
            </a:p>
            <a:p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289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7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521109" y="250583"/>
            <a:ext cx="11149781" cy="266587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024087"/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25m,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300dm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defTabSz="1024087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defTabSz="1024087"/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 = 2.(25 + 300)= 650 (m).</a:t>
            </a:r>
          </a:p>
          <a:p>
            <a:pPr lvl="0" defTabSz="1024087"/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46877" y="3013502"/>
            <a:ext cx="52982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thưởng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ounded Rectangle 82">
            <a:extLst>
              <a:ext uri="{FF2B5EF4-FFF2-40B4-BE49-F238E27FC236}">
                <a16:creationId xmlns:a16="http://schemas.microsoft.com/office/drawing/2014/main" id="{94654990-D594-A416-4128-47FF0F016525}"/>
              </a:ext>
            </a:extLst>
          </p:cNvPr>
          <p:cNvSpPr/>
          <p:nvPr/>
        </p:nvSpPr>
        <p:spPr>
          <a:xfrm>
            <a:off x="10886495" y="1564757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6" name="Rounded Rectangle 83">
            <a:extLst>
              <a:ext uri="{FF2B5EF4-FFF2-40B4-BE49-F238E27FC236}">
                <a16:creationId xmlns:a16="http://schemas.microsoft.com/office/drawing/2014/main" id="{FE790348-4495-1FB7-59F6-FD0F7016CD81}"/>
              </a:ext>
            </a:extLst>
          </p:cNvPr>
          <p:cNvSpPr/>
          <p:nvPr/>
        </p:nvSpPr>
        <p:spPr>
          <a:xfrm>
            <a:off x="10888026" y="1561966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09</a:t>
            </a:r>
          </a:p>
        </p:txBody>
      </p:sp>
      <p:sp>
        <p:nvSpPr>
          <p:cNvPr id="7" name="Rounded Rectangle 84">
            <a:extLst>
              <a:ext uri="{FF2B5EF4-FFF2-40B4-BE49-F238E27FC236}">
                <a16:creationId xmlns:a16="http://schemas.microsoft.com/office/drawing/2014/main" id="{B5D5790F-3591-CA90-8E4C-39B554CE3DCE}"/>
              </a:ext>
            </a:extLst>
          </p:cNvPr>
          <p:cNvSpPr/>
          <p:nvPr/>
        </p:nvSpPr>
        <p:spPr>
          <a:xfrm>
            <a:off x="10897732" y="1552192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08</a:t>
            </a:r>
          </a:p>
        </p:txBody>
      </p:sp>
      <p:sp>
        <p:nvSpPr>
          <p:cNvPr id="8" name="Rounded Rectangle 85">
            <a:extLst>
              <a:ext uri="{FF2B5EF4-FFF2-40B4-BE49-F238E27FC236}">
                <a16:creationId xmlns:a16="http://schemas.microsoft.com/office/drawing/2014/main" id="{E1B75437-E538-75E5-CFDF-897704B07A09}"/>
              </a:ext>
            </a:extLst>
          </p:cNvPr>
          <p:cNvSpPr/>
          <p:nvPr/>
        </p:nvSpPr>
        <p:spPr>
          <a:xfrm>
            <a:off x="10873485" y="1559165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07</a:t>
            </a:r>
          </a:p>
        </p:txBody>
      </p:sp>
      <p:sp>
        <p:nvSpPr>
          <p:cNvPr id="10" name="Rounded Rectangle 86">
            <a:extLst>
              <a:ext uri="{FF2B5EF4-FFF2-40B4-BE49-F238E27FC236}">
                <a16:creationId xmlns:a16="http://schemas.microsoft.com/office/drawing/2014/main" id="{FC436963-3555-565B-9D65-24073AD2BF95}"/>
              </a:ext>
            </a:extLst>
          </p:cNvPr>
          <p:cNvSpPr/>
          <p:nvPr/>
        </p:nvSpPr>
        <p:spPr>
          <a:xfrm>
            <a:off x="10907466" y="1565523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06</a:t>
            </a:r>
          </a:p>
        </p:txBody>
      </p:sp>
      <p:sp>
        <p:nvSpPr>
          <p:cNvPr id="11" name="Rounded Rectangle 87">
            <a:extLst>
              <a:ext uri="{FF2B5EF4-FFF2-40B4-BE49-F238E27FC236}">
                <a16:creationId xmlns:a16="http://schemas.microsoft.com/office/drawing/2014/main" id="{6AD411D6-498E-C887-1FE4-2DBFC7F1484C}"/>
              </a:ext>
            </a:extLst>
          </p:cNvPr>
          <p:cNvSpPr/>
          <p:nvPr/>
        </p:nvSpPr>
        <p:spPr>
          <a:xfrm>
            <a:off x="10878632" y="1569200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05</a:t>
            </a:r>
          </a:p>
        </p:txBody>
      </p:sp>
      <p:sp>
        <p:nvSpPr>
          <p:cNvPr id="13" name="Rounded Rectangle 88">
            <a:extLst>
              <a:ext uri="{FF2B5EF4-FFF2-40B4-BE49-F238E27FC236}">
                <a16:creationId xmlns:a16="http://schemas.microsoft.com/office/drawing/2014/main" id="{0B85CA6A-4B26-869E-ACDF-01B6E9FA81F7}"/>
              </a:ext>
            </a:extLst>
          </p:cNvPr>
          <p:cNvSpPr/>
          <p:nvPr/>
        </p:nvSpPr>
        <p:spPr>
          <a:xfrm>
            <a:off x="10874195" y="1564910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</a:t>
            </a:r>
          </a:p>
        </p:txBody>
      </p:sp>
      <p:sp>
        <p:nvSpPr>
          <p:cNvPr id="14" name="Rounded Rectangle 89">
            <a:extLst>
              <a:ext uri="{FF2B5EF4-FFF2-40B4-BE49-F238E27FC236}">
                <a16:creationId xmlns:a16="http://schemas.microsoft.com/office/drawing/2014/main" id="{06312D4F-F7EB-1483-9E7D-0B8B0E5E697B}"/>
              </a:ext>
            </a:extLst>
          </p:cNvPr>
          <p:cNvSpPr/>
          <p:nvPr/>
        </p:nvSpPr>
        <p:spPr>
          <a:xfrm>
            <a:off x="10876750" y="1586937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</a:t>
            </a:r>
          </a:p>
        </p:txBody>
      </p:sp>
      <p:sp>
        <p:nvSpPr>
          <p:cNvPr id="16" name="Rounded Rectangle 90">
            <a:extLst>
              <a:ext uri="{FF2B5EF4-FFF2-40B4-BE49-F238E27FC236}">
                <a16:creationId xmlns:a16="http://schemas.microsoft.com/office/drawing/2014/main" id="{D2E6F7CE-8E7B-10ED-7520-236E6CDE5A49}"/>
              </a:ext>
            </a:extLst>
          </p:cNvPr>
          <p:cNvSpPr/>
          <p:nvPr/>
        </p:nvSpPr>
        <p:spPr>
          <a:xfrm>
            <a:off x="10895287" y="1567583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</a:t>
            </a:r>
          </a:p>
        </p:txBody>
      </p:sp>
      <p:sp>
        <p:nvSpPr>
          <p:cNvPr id="19" name="Rounded Rectangle 91">
            <a:extLst>
              <a:ext uri="{FF2B5EF4-FFF2-40B4-BE49-F238E27FC236}">
                <a16:creationId xmlns:a16="http://schemas.microsoft.com/office/drawing/2014/main" id="{9ADC4097-4A1B-59B1-29C2-3FFF16D17C25}"/>
              </a:ext>
            </a:extLst>
          </p:cNvPr>
          <p:cNvSpPr/>
          <p:nvPr/>
        </p:nvSpPr>
        <p:spPr>
          <a:xfrm>
            <a:off x="10890811" y="1566170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</a:t>
            </a:r>
          </a:p>
        </p:txBody>
      </p:sp>
      <p:sp>
        <p:nvSpPr>
          <p:cNvPr id="20" name="Rounded Rectangle 92">
            <a:extLst>
              <a:ext uri="{FF2B5EF4-FFF2-40B4-BE49-F238E27FC236}">
                <a16:creationId xmlns:a16="http://schemas.microsoft.com/office/drawing/2014/main" id="{CD975BF5-C97E-A456-0668-2F3DBF7AD791}"/>
              </a:ext>
            </a:extLst>
          </p:cNvPr>
          <p:cNvSpPr/>
          <p:nvPr/>
        </p:nvSpPr>
        <p:spPr>
          <a:xfrm>
            <a:off x="10883780" y="1559813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</a:t>
            </a:r>
          </a:p>
        </p:txBody>
      </p:sp>
      <p:pic>
        <p:nvPicPr>
          <p:cNvPr id="21" name="Picture 2" descr="Káº¿t quáº£ hÃ¬nh áº£nh cho icon Äá»ng há»">
            <a:extLst>
              <a:ext uri="{FF2B5EF4-FFF2-40B4-BE49-F238E27FC236}">
                <a16:creationId xmlns:a16="http://schemas.microsoft.com/office/drawing/2014/main" id="{6E5962CF-339D-26EB-708C-CEC1F4BF5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011" y="769799"/>
            <a:ext cx="78936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0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04837" y="338214"/>
            <a:ext cx="7192996" cy="1729986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kích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lvl="0"/>
            <a:r>
              <a:rPr lang="en-US" sz="3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Chu vi </a:t>
            </a:r>
            <a:r>
              <a:rPr lang="en-US" sz="32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khu</a:t>
            </a:r>
            <a:r>
              <a:rPr lang="en-US" sz="3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3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FD3203-DA9A-B1B8-206A-9D12265BB6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3207" y="333987"/>
            <a:ext cx="2421358" cy="17299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274841E-60CF-9BB3-9FA7-4E7C339999EA}"/>
              </a:ext>
            </a:extLst>
          </p:cNvPr>
          <p:cNvSpPr/>
          <p:nvPr/>
        </p:nvSpPr>
        <p:spPr>
          <a:xfrm>
            <a:off x="2703443" y="2335778"/>
            <a:ext cx="1789044" cy="385532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44 m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DD2668-6797-7AFE-BB39-86B355477360}"/>
              </a:ext>
            </a:extLst>
          </p:cNvPr>
          <p:cNvSpPr/>
          <p:nvPr/>
        </p:nvSpPr>
        <p:spPr>
          <a:xfrm>
            <a:off x="7132147" y="2360392"/>
            <a:ext cx="1789044" cy="385532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52 m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AA7ADB-DD3F-2560-3965-E3C2979DDE3D}"/>
              </a:ext>
            </a:extLst>
          </p:cNvPr>
          <p:cNvSpPr/>
          <p:nvPr/>
        </p:nvSpPr>
        <p:spPr>
          <a:xfrm>
            <a:off x="2703443" y="4748496"/>
            <a:ext cx="6542072" cy="486935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vi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vườn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lang="en-US" sz="3600" kern="0" dirty="0">
                <a:solidFill>
                  <a:prstClr val="white"/>
                </a:solidFill>
                <a:latin typeface="Calibri"/>
              </a:rPr>
              <a:t>: A.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44 m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5E7344-6CC6-8877-5E53-D43E7E004153}"/>
              </a:ext>
            </a:extLst>
          </p:cNvPr>
          <p:cNvSpPr/>
          <p:nvPr/>
        </p:nvSpPr>
        <p:spPr>
          <a:xfrm>
            <a:off x="2703443" y="5483559"/>
            <a:ext cx="6542072" cy="385532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Diện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tích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vườn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lang="en-US" sz="3600" kern="0" dirty="0">
                <a:solidFill>
                  <a:prstClr val="white"/>
                </a:solidFill>
                <a:latin typeface="Calibri"/>
              </a:rPr>
              <a:t>: 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6A85D1-F671-EAB9-B5CA-C5FAD36FF405}"/>
              </a:ext>
            </a:extLst>
          </p:cNvPr>
          <p:cNvSpPr/>
          <p:nvPr/>
        </p:nvSpPr>
        <p:spPr>
          <a:xfrm>
            <a:off x="2703443" y="5474237"/>
            <a:ext cx="6542072" cy="385532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Diện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tích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vườn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lang="en-US" sz="3600" kern="0" dirty="0">
                <a:solidFill>
                  <a:prstClr val="white"/>
                </a:solidFill>
                <a:latin typeface="Calibri"/>
              </a:rPr>
              <a:t>: 99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en-US" sz="3600" b="0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37" y="196645"/>
            <a:ext cx="9279728" cy="656148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52706" y="3013501"/>
            <a:ext cx="90043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xứng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thưởng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800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800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Pentagon 8">
            <a:hlinkClick r:id="rId9" action="ppaction://hlinksldjump"/>
          </p:cNvPr>
          <p:cNvSpPr/>
          <p:nvPr/>
        </p:nvSpPr>
        <p:spPr>
          <a:xfrm flipH="1">
            <a:off x="10366765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5" name="Rounded Rectangle 82">
            <a:extLst>
              <a:ext uri="{FF2B5EF4-FFF2-40B4-BE49-F238E27FC236}">
                <a16:creationId xmlns:a16="http://schemas.microsoft.com/office/drawing/2014/main" id="{35D8725C-B9F5-8DB6-9078-AAD5DBB0510E}"/>
              </a:ext>
            </a:extLst>
          </p:cNvPr>
          <p:cNvSpPr/>
          <p:nvPr/>
        </p:nvSpPr>
        <p:spPr>
          <a:xfrm>
            <a:off x="10915069" y="1397608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0" name="Rounded Rectangle 83">
            <a:extLst>
              <a:ext uri="{FF2B5EF4-FFF2-40B4-BE49-F238E27FC236}">
                <a16:creationId xmlns:a16="http://schemas.microsoft.com/office/drawing/2014/main" id="{48541AE7-6CC6-EDE9-0E7A-C11C941A72B5}"/>
              </a:ext>
            </a:extLst>
          </p:cNvPr>
          <p:cNvSpPr/>
          <p:nvPr/>
        </p:nvSpPr>
        <p:spPr>
          <a:xfrm>
            <a:off x="10916600" y="1394817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09</a:t>
            </a:r>
          </a:p>
        </p:txBody>
      </p:sp>
      <p:sp>
        <p:nvSpPr>
          <p:cNvPr id="11" name="Rounded Rectangle 84">
            <a:extLst>
              <a:ext uri="{FF2B5EF4-FFF2-40B4-BE49-F238E27FC236}">
                <a16:creationId xmlns:a16="http://schemas.microsoft.com/office/drawing/2014/main" id="{7AAE739F-6635-1283-EF35-AF396090FCD5}"/>
              </a:ext>
            </a:extLst>
          </p:cNvPr>
          <p:cNvSpPr/>
          <p:nvPr/>
        </p:nvSpPr>
        <p:spPr>
          <a:xfrm>
            <a:off x="10926306" y="1385043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08</a:t>
            </a:r>
          </a:p>
        </p:txBody>
      </p:sp>
      <p:sp>
        <p:nvSpPr>
          <p:cNvPr id="13" name="Rounded Rectangle 85">
            <a:extLst>
              <a:ext uri="{FF2B5EF4-FFF2-40B4-BE49-F238E27FC236}">
                <a16:creationId xmlns:a16="http://schemas.microsoft.com/office/drawing/2014/main" id="{6887459D-F0BF-70A5-04FB-616CB055A5AD}"/>
              </a:ext>
            </a:extLst>
          </p:cNvPr>
          <p:cNvSpPr/>
          <p:nvPr/>
        </p:nvSpPr>
        <p:spPr>
          <a:xfrm>
            <a:off x="10902059" y="1392016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07</a:t>
            </a:r>
          </a:p>
        </p:txBody>
      </p:sp>
      <p:sp>
        <p:nvSpPr>
          <p:cNvPr id="14" name="Rounded Rectangle 86">
            <a:extLst>
              <a:ext uri="{FF2B5EF4-FFF2-40B4-BE49-F238E27FC236}">
                <a16:creationId xmlns:a16="http://schemas.microsoft.com/office/drawing/2014/main" id="{F478BB02-94BC-3FEB-1FFF-C624A98928C0}"/>
              </a:ext>
            </a:extLst>
          </p:cNvPr>
          <p:cNvSpPr/>
          <p:nvPr/>
        </p:nvSpPr>
        <p:spPr>
          <a:xfrm>
            <a:off x="10936040" y="1398374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06</a:t>
            </a:r>
          </a:p>
        </p:txBody>
      </p:sp>
      <p:sp>
        <p:nvSpPr>
          <p:cNvPr id="16" name="Rounded Rectangle 87">
            <a:extLst>
              <a:ext uri="{FF2B5EF4-FFF2-40B4-BE49-F238E27FC236}">
                <a16:creationId xmlns:a16="http://schemas.microsoft.com/office/drawing/2014/main" id="{60E9159B-CB1B-7A16-1B2A-CA004647235F}"/>
              </a:ext>
            </a:extLst>
          </p:cNvPr>
          <p:cNvSpPr/>
          <p:nvPr/>
        </p:nvSpPr>
        <p:spPr>
          <a:xfrm>
            <a:off x="10907206" y="1402051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05</a:t>
            </a:r>
          </a:p>
        </p:txBody>
      </p:sp>
      <p:sp>
        <p:nvSpPr>
          <p:cNvPr id="19" name="Rounded Rectangle 88">
            <a:extLst>
              <a:ext uri="{FF2B5EF4-FFF2-40B4-BE49-F238E27FC236}">
                <a16:creationId xmlns:a16="http://schemas.microsoft.com/office/drawing/2014/main" id="{EAD11686-21E0-FA39-95DA-A69B6C15040C}"/>
              </a:ext>
            </a:extLst>
          </p:cNvPr>
          <p:cNvSpPr/>
          <p:nvPr/>
        </p:nvSpPr>
        <p:spPr>
          <a:xfrm>
            <a:off x="10902769" y="1397761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</a:t>
            </a:r>
          </a:p>
        </p:txBody>
      </p:sp>
      <p:sp>
        <p:nvSpPr>
          <p:cNvPr id="20" name="Rounded Rectangle 89">
            <a:extLst>
              <a:ext uri="{FF2B5EF4-FFF2-40B4-BE49-F238E27FC236}">
                <a16:creationId xmlns:a16="http://schemas.microsoft.com/office/drawing/2014/main" id="{5722B3D7-45CE-329B-058B-F94A184FE0E5}"/>
              </a:ext>
            </a:extLst>
          </p:cNvPr>
          <p:cNvSpPr/>
          <p:nvPr/>
        </p:nvSpPr>
        <p:spPr>
          <a:xfrm>
            <a:off x="10905324" y="1419788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</a:t>
            </a:r>
          </a:p>
        </p:txBody>
      </p:sp>
      <p:sp>
        <p:nvSpPr>
          <p:cNvPr id="21" name="Rounded Rectangle 90">
            <a:extLst>
              <a:ext uri="{FF2B5EF4-FFF2-40B4-BE49-F238E27FC236}">
                <a16:creationId xmlns:a16="http://schemas.microsoft.com/office/drawing/2014/main" id="{2A460801-1639-CD1B-FBDF-0104C0CAFC43}"/>
              </a:ext>
            </a:extLst>
          </p:cNvPr>
          <p:cNvSpPr/>
          <p:nvPr/>
        </p:nvSpPr>
        <p:spPr>
          <a:xfrm>
            <a:off x="10923861" y="1400434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</a:t>
            </a:r>
          </a:p>
        </p:txBody>
      </p:sp>
      <p:sp>
        <p:nvSpPr>
          <p:cNvPr id="22" name="Rounded Rectangle 91">
            <a:extLst>
              <a:ext uri="{FF2B5EF4-FFF2-40B4-BE49-F238E27FC236}">
                <a16:creationId xmlns:a16="http://schemas.microsoft.com/office/drawing/2014/main" id="{B6330749-881E-E606-1E98-D80969717AFD}"/>
              </a:ext>
            </a:extLst>
          </p:cNvPr>
          <p:cNvSpPr/>
          <p:nvPr/>
        </p:nvSpPr>
        <p:spPr>
          <a:xfrm>
            <a:off x="10919385" y="1399021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</a:t>
            </a:r>
          </a:p>
        </p:txBody>
      </p:sp>
      <p:sp>
        <p:nvSpPr>
          <p:cNvPr id="23" name="Rounded Rectangle 92">
            <a:extLst>
              <a:ext uri="{FF2B5EF4-FFF2-40B4-BE49-F238E27FC236}">
                <a16:creationId xmlns:a16="http://schemas.microsoft.com/office/drawing/2014/main" id="{7C28395F-BE41-B4DA-89C3-8DCAC97861EB}"/>
              </a:ext>
            </a:extLst>
          </p:cNvPr>
          <p:cNvSpPr/>
          <p:nvPr/>
        </p:nvSpPr>
        <p:spPr>
          <a:xfrm>
            <a:off x="10912354" y="1392664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</a:t>
            </a:r>
          </a:p>
        </p:txBody>
      </p:sp>
      <p:pic>
        <p:nvPicPr>
          <p:cNvPr id="24" name="Picture 2" descr="Káº¿t quáº£ hÃ¬nh áº£nh cho icon Äá»ng há»">
            <a:extLst>
              <a:ext uri="{FF2B5EF4-FFF2-40B4-BE49-F238E27FC236}">
                <a16:creationId xmlns:a16="http://schemas.microsoft.com/office/drawing/2014/main" id="{7570DC67-EA22-56DC-83AD-F039A2475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585" y="602650"/>
            <a:ext cx="78936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18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" grpId="0"/>
      <p:bldP spid="15" grpId="1"/>
      <p:bldP spid="5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12800" y="3447116"/>
                <a:ext cx="8113315" cy="1478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85783" indent="-685783">
                  <a:buAutoNum type="alphaLcParenR"/>
                </a:pPr>
                <a:r>
                  <a:rPr lang="en-US" sz="3733" dirty="0" err="1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Diện</a:t>
                </a:r>
                <a:r>
                  <a:rPr lang="en-US" sz="3733" dirty="0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3733" dirty="0" err="1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tích</a:t>
                </a:r>
                <a:r>
                  <a:rPr lang="en-US" sz="3733" dirty="0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3733" dirty="0" err="1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hình</a:t>
                </a:r>
                <a:r>
                  <a:rPr lang="en-US" sz="3733" dirty="0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3733" dirty="0" err="1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thoi</a:t>
                </a:r>
                <a:r>
                  <a:rPr lang="en-US" sz="3733" dirty="0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MPNQ </a:t>
                </a:r>
                <a:r>
                  <a:rPr lang="en-US" sz="3733" dirty="0" err="1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3733" dirty="0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3733" dirty="0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    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733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3733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rPr>
                      <m:t>𝑀𝑁</m:t>
                    </m:r>
                    <m:r>
                      <a:rPr lang="en-US" sz="3733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r>
                      <a:rPr lang="en-US" sz="3733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𝑃𝑄</m:t>
                    </m:r>
                    <m:r>
                      <a:rPr lang="en-US" sz="3733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733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733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3733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∙8∙6=24</m:t>
                    </m:r>
                  </m:oMath>
                </a14:m>
                <a:r>
                  <a:rPr lang="en-US" sz="3733" dirty="0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(cm</a:t>
                </a:r>
                <a:r>
                  <a:rPr lang="en-US" sz="3733" baseline="30000" dirty="0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sz="3733" dirty="0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00" y="3447116"/>
                <a:ext cx="8113315" cy="1478290"/>
              </a:xfrm>
              <a:prstGeom prst="rect">
                <a:avLst/>
              </a:prstGeom>
              <a:blipFill>
                <a:blip r:embed="rId2"/>
                <a:stretch>
                  <a:fillRect l="-2329" t="-6584" r="-451" b="-6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768" y="2498870"/>
            <a:ext cx="4165600" cy="1679013"/>
          </a:xfrm>
          <a:prstGeom prst="rect">
            <a:avLst/>
          </a:prstGeom>
        </p:spPr>
      </p:pic>
      <p:sp>
        <p:nvSpPr>
          <p:cNvPr id="16" name="WordArt 18"/>
          <p:cNvSpPr>
            <a:spLocks noChangeArrowheads="1" noChangeShapeType="1" noTextEdit="1"/>
          </p:cNvSpPr>
          <p:nvPr/>
        </p:nvSpPr>
        <p:spPr bwMode="auto">
          <a:xfrm>
            <a:off x="1016000" y="2543837"/>
            <a:ext cx="2438400" cy="685800"/>
          </a:xfrm>
          <a:prstGeom prst="rect">
            <a:avLst/>
          </a:prstGeom>
        </p:spPr>
        <p:txBody>
          <a:bodyPr wrap="none" lIns="136545" tIns="68272" rIns="136545" bIns="68272" numCol="1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5333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Giải</a:t>
            </a:r>
            <a:r>
              <a:rPr lang="en-US" sz="5333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2800" y="4925406"/>
            <a:ext cx="7213600" cy="1697215"/>
          </a:xfrm>
          <a:prstGeom prst="rect">
            <a:avLst/>
          </a:prstGeom>
          <a:noFill/>
        </p:spPr>
        <p:txBody>
          <a:bodyPr wrap="square" lIns="136545" tIns="68272" rIns="136545" bIns="68272" rtlCol="0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b) Chu vi </a:t>
            </a:r>
            <a:r>
              <a:rPr lang="en-US" sz="36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thoi</a:t>
            </a:r>
            <a:r>
              <a:rPr lang="en-US" sz="36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MPNQ </a:t>
            </a:r>
            <a:r>
              <a:rPr lang="en-US" sz="36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C = 4.MP = 4.5 = 20 (cm).</a:t>
            </a:r>
          </a:p>
          <a:p>
            <a:endParaRPr lang="en-US" sz="2933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84979" y="219811"/>
            <a:ext cx="11579201" cy="235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6545" tIns="68272" rIns="136545" bIns="68272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Bài </a:t>
            </a:r>
            <a:r>
              <a:rPr lang="en-US" sz="3600" b="1" dirty="0" err="1">
                <a:solidFill>
                  <a:srgbClr val="00B050"/>
                </a:solidFill>
              </a:rPr>
              <a:t>tập</a:t>
            </a:r>
            <a:r>
              <a:rPr lang="en-US" sz="3600" b="1" dirty="0">
                <a:solidFill>
                  <a:srgbClr val="00B050"/>
                </a:solidFill>
              </a:rPr>
              <a:t> 4.24/ SGK - 96 </a:t>
            </a:r>
          </a:p>
          <a:p>
            <a:r>
              <a:rPr lang="en-US" sz="3600" i="1" dirty="0">
                <a:solidFill>
                  <a:srgbClr val="002060"/>
                </a:solidFill>
              </a:rPr>
              <a:t>Cho </a:t>
            </a:r>
            <a:r>
              <a:rPr lang="en-US" sz="3600" i="1" dirty="0" err="1">
                <a:solidFill>
                  <a:srgbClr val="002060"/>
                </a:solidFill>
              </a:rPr>
              <a:t>hình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thoi</a:t>
            </a:r>
            <a:r>
              <a:rPr lang="en-US" sz="3600" i="1" dirty="0">
                <a:solidFill>
                  <a:srgbClr val="002060"/>
                </a:solidFill>
              </a:rPr>
              <a:t> MNPQ </a:t>
            </a:r>
            <a:r>
              <a:rPr lang="en-US" sz="3600" i="1" dirty="0" err="1">
                <a:solidFill>
                  <a:srgbClr val="002060"/>
                </a:solidFill>
              </a:rPr>
              <a:t>như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hình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dưới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với</a:t>
            </a:r>
            <a:r>
              <a:rPr lang="en-US" sz="3600" i="1" dirty="0">
                <a:solidFill>
                  <a:srgbClr val="002060"/>
                </a:solidFill>
              </a:rPr>
              <a:t> MN = 8cm, PQ = 6cm.</a:t>
            </a:r>
          </a:p>
          <a:p>
            <a:pPr marL="768046" indent="-768046">
              <a:buAutoNum type="alphaLcParenR"/>
            </a:pPr>
            <a:r>
              <a:rPr lang="en-US" sz="3600" i="1" dirty="0" err="1">
                <a:solidFill>
                  <a:srgbClr val="002060"/>
                </a:solidFill>
              </a:rPr>
              <a:t>Tính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diện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tích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hình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thoi</a:t>
            </a:r>
            <a:r>
              <a:rPr lang="en-US" sz="3600" i="1" dirty="0">
                <a:solidFill>
                  <a:srgbClr val="002060"/>
                </a:solidFill>
              </a:rPr>
              <a:t> MPNQ.</a:t>
            </a:r>
          </a:p>
          <a:p>
            <a:pPr marL="768046" indent="-768046">
              <a:buAutoNum type="alphaLcParenR"/>
            </a:pPr>
            <a:r>
              <a:rPr lang="en-US" sz="3600" i="1" dirty="0" err="1">
                <a:solidFill>
                  <a:srgbClr val="002060"/>
                </a:solidFill>
              </a:rPr>
              <a:t>Biết</a:t>
            </a:r>
            <a:r>
              <a:rPr lang="en-US" sz="3600" i="1" dirty="0">
                <a:solidFill>
                  <a:srgbClr val="002060"/>
                </a:solidFill>
              </a:rPr>
              <a:t> MP = 5 cm, </a:t>
            </a:r>
            <a:r>
              <a:rPr lang="en-US" sz="3600" i="1" dirty="0" err="1">
                <a:solidFill>
                  <a:srgbClr val="002060"/>
                </a:solidFill>
              </a:rPr>
              <a:t>tính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chu</a:t>
            </a:r>
            <a:r>
              <a:rPr lang="en-US" sz="3600" i="1" dirty="0">
                <a:solidFill>
                  <a:srgbClr val="002060"/>
                </a:solidFill>
              </a:rPr>
              <a:t> vi của </a:t>
            </a:r>
            <a:r>
              <a:rPr lang="en-US" sz="3600" i="1" dirty="0" err="1">
                <a:solidFill>
                  <a:srgbClr val="002060"/>
                </a:solidFill>
              </a:rPr>
              <a:t>hình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thoi</a:t>
            </a:r>
            <a:r>
              <a:rPr lang="en-US" sz="3600" i="1" dirty="0">
                <a:solidFill>
                  <a:srgbClr val="002060"/>
                </a:solidFill>
              </a:rPr>
              <a:t> MPNQ.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0985" y="3999180"/>
            <a:ext cx="10374956" cy="122264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1365415">
              <a:lnSpc>
                <a:spcPct val="120000"/>
              </a:lnSpc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defTabSz="1365415">
              <a:lnSpc>
                <a:spcPct val="120000"/>
              </a:lnSpc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(25 – 1): 2 = 12 (m)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(2đ)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5"/>
              <p:cNvSpPr txBox="1">
                <a:spLocks noChangeArrowheads="1"/>
              </p:cNvSpPr>
              <p:nvPr/>
            </p:nvSpPr>
            <p:spPr bwMode="auto">
              <a:xfrm>
                <a:off x="75075" y="22989"/>
                <a:ext cx="12116925" cy="22691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1365415"/>
                <a:r>
                  <a:rPr lang="en-US" sz="3200" b="1" dirty="0" err="1">
                    <a:solidFill>
                      <a:srgbClr val="00B050"/>
                    </a:solidFill>
                    <a:latin typeface="Calibri"/>
                  </a:rPr>
                  <a:t>Bài</a:t>
                </a:r>
                <a:r>
                  <a:rPr lang="en-US" sz="3200" b="1" dirty="0">
                    <a:solidFill>
                      <a:srgbClr val="00B050"/>
                    </a:solidFill>
                    <a:latin typeface="Calibri"/>
                  </a:rPr>
                  <a:t> 4.27/ SGK: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/>
                  </a:rPr>
                  <a:t>Một</a:t>
                </a:r>
                <a:r>
                  <a:rPr lang="en-US" sz="3200" dirty="0">
                    <a:solidFill>
                      <a:srgbClr val="002060"/>
                    </a:solidFill>
                    <a:latin typeface="Calibri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/>
                  </a:rPr>
                  <a:t>mảnh</a:t>
                </a:r>
                <a:r>
                  <a:rPr lang="en-US" sz="3200" dirty="0">
                    <a:solidFill>
                      <a:srgbClr val="002060"/>
                    </a:solidFill>
                    <a:latin typeface="Calibri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/>
                  </a:rPr>
                  <a:t>vườn</a:t>
                </a:r>
                <a:r>
                  <a:rPr lang="en-US" sz="3200" dirty="0">
                    <a:solidFill>
                      <a:srgbClr val="002060"/>
                    </a:solidFill>
                    <a:latin typeface="Calibri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/>
                  </a:rPr>
                  <a:t>hình</a:t>
                </a:r>
                <a:r>
                  <a:rPr lang="en-US" sz="3200" dirty="0">
                    <a:solidFill>
                      <a:srgbClr val="002060"/>
                    </a:solidFill>
                    <a:latin typeface="Calibri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/>
                  </a:rPr>
                  <a:t>chữ</a:t>
                </a:r>
                <a:r>
                  <a:rPr lang="en-US" sz="3200" dirty="0">
                    <a:solidFill>
                      <a:srgbClr val="002060"/>
                    </a:solidFill>
                    <a:latin typeface="Calibri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/>
                  </a:rPr>
                  <a:t>nhật</a:t>
                </a:r>
                <a:r>
                  <a:rPr lang="en-US" sz="3200" dirty="0">
                    <a:solidFill>
                      <a:srgbClr val="002060"/>
                    </a:solidFill>
                    <a:latin typeface="Calibri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/>
                  </a:rPr>
                  <a:t>có</a:t>
                </a:r>
                <a:r>
                  <a:rPr lang="en-US" sz="3200" dirty="0">
                    <a:solidFill>
                      <a:srgbClr val="002060"/>
                    </a:solidFill>
                    <a:latin typeface="Calibri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/>
                  </a:rPr>
                  <a:t>chiều</a:t>
                </a:r>
                <a:r>
                  <a:rPr lang="en-US" sz="3200" dirty="0">
                    <a:solidFill>
                      <a:srgbClr val="002060"/>
                    </a:solidFill>
                    <a:latin typeface="Calibri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/>
                  </a:rPr>
                  <a:t>dài</a:t>
                </a:r>
                <a:r>
                  <a:rPr lang="en-US" sz="3200" dirty="0">
                    <a:solidFill>
                      <a:srgbClr val="002060"/>
                    </a:solidFill>
                    <a:latin typeface="Calibri"/>
                  </a:rPr>
                  <a:t> 25 m.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/>
                  </a:rPr>
                  <a:t>Chiều</a:t>
                </a:r>
                <a:r>
                  <a:rPr lang="en-US" sz="3200" dirty="0">
                    <a:solidFill>
                      <a:srgbClr val="002060"/>
                    </a:solidFill>
                    <a:latin typeface="Calibri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/>
                  </a:rPr>
                  <a:t>rộng</a:t>
                </a:r>
                <a:r>
                  <a:rPr lang="en-US" sz="3200" dirty="0">
                    <a:solidFill>
                      <a:srgbClr val="002060"/>
                    </a:solidFill>
                    <a:latin typeface="Calibri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/>
                  </a:rPr>
                  <a:t>bằng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Calibri"/>
                  </a:rPr>
                  <a:t> chiều dài.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/>
                  </a:rPr>
                  <a:t>Người</a:t>
                </a:r>
                <a:r>
                  <a:rPr lang="en-US" sz="3200" dirty="0">
                    <a:solidFill>
                      <a:srgbClr val="002060"/>
                    </a:solidFill>
                    <a:latin typeface="Calibri"/>
                  </a:rPr>
                  <a:t> ta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/>
                  </a:rPr>
                  <a:t>làm</a:t>
                </a:r>
                <a:r>
                  <a:rPr lang="en-US" sz="3200" dirty="0">
                    <a:solidFill>
                      <a:srgbClr val="002060"/>
                    </a:solidFill>
                    <a:latin typeface="Calibri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/>
                  </a:rPr>
                  <a:t>hai</a:t>
                </a:r>
                <a:r>
                  <a:rPr lang="en-US" sz="3200" dirty="0">
                    <a:solidFill>
                      <a:srgbClr val="002060"/>
                    </a:solidFill>
                    <a:latin typeface="Calibri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/>
                  </a:rPr>
                  <a:t>lối</a:t>
                </a:r>
                <a:r>
                  <a:rPr lang="en-US" sz="3200" dirty="0">
                    <a:solidFill>
                      <a:srgbClr val="002060"/>
                    </a:solidFill>
                    <a:latin typeface="Calibri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/>
                  </a:rPr>
                  <a:t>đi</a:t>
                </a:r>
                <a:r>
                  <a:rPr lang="en-US" sz="3200" dirty="0">
                    <a:solidFill>
                      <a:srgbClr val="002060"/>
                    </a:solidFill>
                    <a:latin typeface="Calibri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/>
                  </a:rPr>
                  <a:t>rộng</a:t>
                </a:r>
                <a:r>
                  <a:rPr lang="en-US" sz="3200" dirty="0">
                    <a:solidFill>
                      <a:srgbClr val="002060"/>
                    </a:solidFill>
                    <a:latin typeface="Calibri"/>
                  </a:rPr>
                  <a:t> 1 m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/>
                  </a:rPr>
                  <a:t>như</a:t>
                </a:r>
                <a:r>
                  <a:rPr lang="en-US" sz="3200" dirty="0">
                    <a:solidFill>
                      <a:srgbClr val="002060"/>
                    </a:solidFill>
                    <a:latin typeface="Calibri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/>
                  </a:rPr>
                  <a:t>hình</a:t>
                </a:r>
                <a:r>
                  <a:rPr lang="en-US" sz="3200" dirty="0">
                    <a:solidFill>
                      <a:srgbClr val="002060"/>
                    </a:solidFill>
                    <a:latin typeface="Calibri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/>
                  </a:rPr>
                  <a:t>vẽ</a:t>
                </a:r>
                <a:r>
                  <a:rPr lang="en-US" sz="3200" dirty="0">
                    <a:solidFill>
                      <a:srgbClr val="002060"/>
                    </a:solidFill>
                    <a:latin typeface="Calibri"/>
                  </a:rPr>
                  <a:t>. </a:t>
                </a:r>
              </a:p>
              <a:p>
                <a:pPr defTabSz="1365415"/>
                <a:r>
                  <a:rPr lang="en-US" sz="3200" dirty="0" err="1">
                    <a:solidFill>
                      <a:srgbClr val="002060"/>
                    </a:solidFill>
                    <a:latin typeface="Calibri"/>
                  </a:rPr>
                  <a:t>Phần</a:t>
                </a:r>
                <a:r>
                  <a:rPr lang="en-US" sz="3200" dirty="0">
                    <a:solidFill>
                      <a:srgbClr val="002060"/>
                    </a:solidFill>
                    <a:latin typeface="Calibri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/>
                  </a:rPr>
                  <a:t>đất</a:t>
                </a:r>
                <a:r>
                  <a:rPr lang="en-US" sz="3200" dirty="0">
                    <a:solidFill>
                      <a:srgbClr val="002060"/>
                    </a:solidFill>
                    <a:latin typeface="Calibri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/>
                  </a:rPr>
                  <a:t>còn</a:t>
                </a:r>
                <a:r>
                  <a:rPr lang="en-US" sz="3200" dirty="0">
                    <a:solidFill>
                      <a:srgbClr val="002060"/>
                    </a:solidFill>
                    <a:latin typeface="Calibri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/>
                  </a:rPr>
                  <a:t>lại</a:t>
                </a:r>
                <a:r>
                  <a:rPr lang="en-US" sz="3200" dirty="0">
                    <a:solidFill>
                      <a:srgbClr val="002060"/>
                    </a:solidFill>
                    <a:latin typeface="Calibri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/>
                  </a:rPr>
                  <a:t>dùng</a:t>
                </a:r>
                <a:r>
                  <a:rPr lang="en-US" sz="3200" dirty="0">
                    <a:solidFill>
                      <a:srgbClr val="002060"/>
                    </a:solidFill>
                    <a:latin typeface="Calibri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/>
                  </a:rPr>
                  <a:t>để</a:t>
                </a:r>
                <a:r>
                  <a:rPr lang="en-US" sz="3200" dirty="0">
                    <a:solidFill>
                      <a:srgbClr val="002060"/>
                    </a:solidFill>
                    <a:latin typeface="Calibri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/>
                  </a:rPr>
                  <a:t>trồng</a:t>
                </a:r>
                <a:r>
                  <a:rPr lang="en-US" sz="3200" dirty="0">
                    <a:solidFill>
                      <a:srgbClr val="002060"/>
                    </a:solidFill>
                    <a:latin typeface="Calibri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/>
                  </a:rPr>
                  <a:t>cây</a:t>
                </a:r>
                <a:r>
                  <a:rPr lang="en-US" sz="3200" dirty="0">
                    <a:solidFill>
                      <a:srgbClr val="002060"/>
                    </a:solidFill>
                    <a:latin typeface="Calibri"/>
                  </a:rPr>
                  <a:t>. </a:t>
                </a:r>
              </a:p>
              <a:p>
                <a:pPr defTabSz="1365415"/>
                <a:r>
                  <a:rPr lang="en-US" sz="3200" dirty="0" err="1">
                    <a:solidFill>
                      <a:srgbClr val="002060"/>
                    </a:solidFill>
                    <a:latin typeface="Calibri"/>
                  </a:rPr>
                  <a:t>Tính</a:t>
                </a:r>
                <a:r>
                  <a:rPr lang="en-US" sz="3200" dirty="0">
                    <a:solidFill>
                      <a:srgbClr val="002060"/>
                    </a:solidFill>
                    <a:latin typeface="Calibri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/>
                  </a:rPr>
                  <a:t>diện</a:t>
                </a:r>
                <a:r>
                  <a:rPr lang="en-US" sz="3200" dirty="0">
                    <a:solidFill>
                      <a:srgbClr val="002060"/>
                    </a:solidFill>
                    <a:latin typeface="Calibri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/>
                  </a:rPr>
                  <a:t>tích</a:t>
                </a:r>
                <a:r>
                  <a:rPr lang="en-US" sz="3200" dirty="0">
                    <a:solidFill>
                      <a:srgbClr val="002060"/>
                    </a:solidFill>
                    <a:latin typeface="Calibri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/>
                  </a:rPr>
                  <a:t>đất</a:t>
                </a:r>
                <a:r>
                  <a:rPr lang="en-US" sz="3200" dirty="0">
                    <a:solidFill>
                      <a:srgbClr val="002060"/>
                    </a:solidFill>
                    <a:latin typeface="Calibri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/>
                  </a:rPr>
                  <a:t>dùng</a:t>
                </a:r>
                <a:r>
                  <a:rPr lang="en-US" sz="3200" dirty="0">
                    <a:solidFill>
                      <a:srgbClr val="002060"/>
                    </a:solidFill>
                    <a:latin typeface="Calibri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/>
                  </a:rPr>
                  <a:t>để</a:t>
                </a:r>
                <a:r>
                  <a:rPr lang="en-US" sz="3200" dirty="0">
                    <a:solidFill>
                      <a:srgbClr val="002060"/>
                    </a:solidFill>
                    <a:latin typeface="Calibri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/>
                  </a:rPr>
                  <a:t>trồng</a:t>
                </a:r>
                <a:r>
                  <a:rPr lang="en-US" sz="3200" dirty="0">
                    <a:solidFill>
                      <a:srgbClr val="002060"/>
                    </a:solidFill>
                    <a:latin typeface="Calibri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/>
                  </a:rPr>
                  <a:t>cây</a:t>
                </a:r>
                <a:r>
                  <a:rPr lang="en-US" sz="3200" dirty="0">
                    <a:solidFill>
                      <a:srgbClr val="002060"/>
                    </a:solidFill>
                    <a:latin typeface="Calibri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075" y="22989"/>
                <a:ext cx="12116925" cy="2269147"/>
              </a:xfrm>
              <a:prstGeom prst="rect">
                <a:avLst/>
              </a:prstGeom>
              <a:blipFill>
                <a:blip r:embed="rId2"/>
                <a:stretch>
                  <a:fillRect l="-1258" t="-3495" b="-806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WordArt 18"/>
          <p:cNvSpPr>
            <a:spLocks noChangeArrowheads="1" noChangeShapeType="1" noTextEdit="1"/>
          </p:cNvSpPr>
          <p:nvPr/>
        </p:nvSpPr>
        <p:spPr bwMode="auto">
          <a:xfrm>
            <a:off x="508000" y="2414748"/>
            <a:ext cx="2438400" cy="685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defTabSz="1365415"/>
            <a:r>
              <a:rPr lang="en-US" sz="48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Giải</a:t>
            </a:r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4956" y="3418234"/>
                <a:ext cx="10160000" cy="674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365415"/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mảnh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vườn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67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den>
                    </m:f>
                    <m:r>
                      <a:rPr lang="en-US" sz="2667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∙25=15</m:t>
                    </m:r>
                    <m:r>
                      <a:rPr lang="en-US" sz="2667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(m)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56" y="3418234"/>
                <a:ext cx="10160000" cy="674928"/>
              </a:xfrm>
              <a:prstGeom prst="rect">
                <a:avLst/>
              </a:prstGeom>
              <a:blipFill>
                <a:blip r:embed="rId3"/>
                <a:stretch>
                  <a:fillRect t="-10909" b="-1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81869" y="1109589"/>
            <a:ext cx="3966048" cy="24701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4276" y="5182017"/>
            <a:ext cx="1210468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365415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(15 – 1): 2 = 7 (m)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(2đ)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70985" y="5833548"/>
            <a:ext cx="116840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365415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4. 12.7 = 336 (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sz="3200" baseline="300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(3đ)</a:t>
            </a:r>
          </a:p>
          <a:p>
            <a:pPr defTabSz="1365415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		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ràng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(1đ)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18"/>
          <p:cNvSpPr>
            <a:spLocks noChangeArrowheads="1" noChangeShapeType="1" noTextEdit="1"/>
          </p:cNvSpPr>
          <p:nvPr/>
        </p:nvSpPr>
        <p:spPr bwMode="auto">
          <a:xfrm>
            <a:off x="1101806" y="2220636"/>
            <a:ext cx="6442893" cy="880131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defTabSz="1365415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HOẠT ĐỘNG NHÓM: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32800" y="3445412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65415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2đ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7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  <p:bldP spid="6" grpId="0" animBg="1"/>
      <p:bldP spid="8" grpId="0" build="allAtOnce" animBg="1"/>
      <p:bldP spid="5" grpId="0" build="allAtOnce" animBg="1"/>
      <p:bldP spid="9" grpId="0" build="allAtOnce" animBg="1"/>
      <p:bldP spid="10" grpId="0" animBg="1"/>
      <p:bldP spid="10" grpId="1"/>
      <p:bldP spid="11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5FAF1-4302-79BD-C175-E250AC9DE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B4A410-50CA-3EA3-4606-1D214BE23FAC}"/>
              </a:ext>
            </a:extLst>
          </p:cNvPr>
          <p:cNvSpPr/>
          <p:nvPr/>
        </p:nvSpPr>
        <p:spPr>
          <a:xfrm>
            <a:off x="170985" y="3999180"/>
            <a:ext cx="10374956" cy="12226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136541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36541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(25 – 1): 2 = 12 (m)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id="{34B61AEB-D404-32CA-A468-2D3039A4EC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922" y="124630"/>
                <a:ext cx="11812125" cy="199695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1365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4.27: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mảnh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vườn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 m.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chiều dài.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lối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1m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 lvl="0" indent="0" algn="l" defTabSz="1365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 lvl="0" indent="0" algn="l" defTabSz="1365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id="{34B61AEB-D404-32CA-A468-2D3039A4E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922" y="124630"/>
                <a:ext cx="11812125" cy="1996957"/>
              </a:xfrm>
              <a:prstGeom prst="rect">
                <a:avLst/>
              </a:prstGeom>
              <a:blipFill>
                <a:blip r:embed="rId2"/>
                <a:stretch>
                  <a:fillRect l="-1084" t="-3049" b="-76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2F2E0E-AEA1-0633-78D6-5F50235A0AAB}"/>
                  </a:ext>
                </a:extLst>
              </p:cNvPr>
              <p:cNvSpPr txBox="1"/>
              <p:nvPr/>
            </p:nvSpPr>
            <p:spPr>
              <a:xfrm>
                <a:off x="-4956" y="3418234"/>
                <a:ext cx="10160000" cy="674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365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mảnh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vườn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667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2667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en-US" sz="2667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den>
                    </m:f>
                    <m:r>
                      <a:rPr kumimoji="0" lang="en-US" sz="2667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∙25=15</m:t>
                    </m:r>
                    <m:r>
                      <a:rPr kumimoji="0" lang="en-US" sz="2667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(m)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2F2E0E-AEA1-0633-78D6-5F50235A0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56" y="3418234"/>
                <a:ext cx="10160000" cy="674928"/>
              </a:xfrm>
              <a:prstGeom prst="rect">
                <a:avLst/>
              </a:prstGeom>
              <a:blipFill>
                <a:blip r:embed="rId3"/>
                <a:stretch>
                  <a:fillRect t="-10909" b="-1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F0A96F46-4414-80FA-9EC9-ECBF877F6D2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58850" y="1023712"/>
            <a:ext cx="3966048" cy="24701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E50720-CB38-745F-A284-19CDD342920D}"/>
              </a:ext>
            </a:extLst>
          </p:cNvPr>
          <p:cNvSpPr/>
          <p:nvPr/>
        </p:nvSpPr>
        <p:spPr>
          <a:xfrm>
            <a:off x="364276" y="5182017"/>
            <a:ext cx="101816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65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(15 – 1): 2 = 7 (m</a:t>
            </a:r>
            <a:r>
              <a:rPr lang="en-US" sz="3200" noProof="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42FD88-41FD-83B4-D800-398FEE66C362}"/>
              </a:ext>
            </a:extLst>
          </p:cNvPr>
          <p:cNvSpPr/>
          <p:nvPr/>
        </p:nvSpPr>
        <p:spPr>
          <a:xfrm>
            <a:off x="170985" y="5833548"/>
            <a:ext cx="101430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65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4. 12.7 = 336 (m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1FEF60-C6FE-1A70-8946-68BE9E8723CA}"/>
              </a:ext>
            </a:extLst>
          </p:cNvPr>
          <p:cNvSpPr txBox="1"/>
          <p:nvPr/>
        </p:nvSpPr>
        <p:spPr>
          <a:xfrm>
            <a:off x="471509" y="2044005"/>
            <a:ext cx="70931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65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85.000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765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C9F8E-9284-B716-91A8-D2F2D83B8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A9D576D-D25E-CF30-5B99-18DB2793CD37}"/>
              </a:ext>
            </a:extLst>
          </p:cNvPr>
          <p:cNvSpPr/>
          <p:nvPr/>
        </p:nvSpPr>
        <p:spPr>
          <a:xfrm>
            <a:off x="170985" y="3999180"/>
            <a:ext cx="10374956" cy="12226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136541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36541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(25 – 1): 2 = 12 (m)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id="{74923EEA-498C-1C45-BAC9-FDECCC9BD1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922" y="124630"/>
                <a:ext cx="11812125" cy="199695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1365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4.27: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mảnh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vườn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 m.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chiều dài.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lối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1m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 lvl="0" indent="0" algn="l" defTabSz="1365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 lvl="0" indent="0" algn="l" defTabSz="1365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id="{34B61AEB-D404-32CA-A468-2D3039A4E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922" y="124630"/>
                <a:ext cx="11812125" cy="1996957"/>
              </a:xfrm>
              <a:prstGeom prst="rect">
                <a:avLst/>
              </a:prstGeom>
              <a:blipFill>
                <a:blip r:embed="rId2"/>
                <a:stretch>
                  <a:fillRect l="-1084" t="-3049" b="-76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9BAE61-A6EC-7416-5E84-7BFD6CDA5E3D}"/>
                  </a:ext>
                </a:extLst>
              </p:cNvPr>
              <p:cNvSpPr txBox="1"/>
              <p:nvPr/>
            </p:nvSpPr>
            <p:spPr>
              <a:xfrm>
                <a:off x="-4956" y="3418234"/>
                <a:ext cx="10160000" cy="674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365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mảnh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vườn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667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2667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en-US" sz="2667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den>
                    </m:f>
                    <m:r>
                      <a:rPr kumimoji="0" lang="en-US" sz="2667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∙25=15</m:t>
                    </m:r>
                    <m:r>
                      <a:rPr kumimoji="0" lang="en-US" sz="2667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(m)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2F2E0E-AEA1-0633-78D6-5F50235A0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56" y="3418234"/>
                <a:ext cx="10160000" cy="674928"/>
              </a:xfrm>
              <a:prstGeom prst="rect">
                <a:avLst/>
              </a:prstGeom>
              <a:blipFill>
                <a:blip r:embed="rId3"/>
                <a:stretch>
                  <a:fillRect t="-10909" b="-1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B00E2D1-8347-E74D-9F66-7CDF0FE526D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58850" y="1023712"/>
            <a:ext cx="3966048" cy="24701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C3BAC8F-B420-19E0-4794-604CE76D3A5A}"/>
              </a:ext>
            </a:extLst>
          </p:cNvPr>
          <p:cNvSpPr/>
          <p:nvPr/>
        </p:nvSpPr>
        <p:spPr>
          <a:xfrm>
            <a:off x="364276" y="5182017"/>
            <a:ext cx="101816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65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(15 – 1): 2 = 7 (m</a:t>
            </a:r>
            <a:r>
              <a:rPr lang="en-US" sz="3200" noProof="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C32109-4FBF-D0F9-6556-41ECC8B546BC}"/>
              </a:ext>
            </a:extLst>
          </p:cNvPr>
          <p:cNvSpPr/>
          <p:nvPr/>
        </p:nvSpPr>
        <p:spPr>
          <a:xfrm>
            <a:off x="170985" y="5833548"/>
            <a:ext cx="101430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65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4. 12.7 = 336 (m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A8D6EE-C6E5-DE82-516E-1CE118BC3B33}"/>
              </a:ext>
            </a:extLst>
          </p:cNvPr>
          <p:cNvSpPr txBox="1"/>
          <p:nvPr/>
        </p:nvSpPr>
        <p:spPr>
          <a:xfrm>
            <a:off x="499041" y="2071004"/>
            <a:ext cx="68689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65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8870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07767" y="489289"/>
            <a:ext cx="11146582" cy="260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6545" tIns="68272" rIns="136545" bIns="68272">
            <a:spAutoFit/>
          </a:bodyPr>
          <a:lstStyle/>
          <a:p>
            <a:pPr defTabSz="1365415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/ SGK - 95: </a:t>
            </a:r>
          </a:p>
          <a:p>
            <a:pPr defTabSz="1365415"/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68046" indent="-768046" defTabSz="1365415">
              <a:buFontTx/>
              <a:buAutoNum type="alphaLcParenR"/>
            </a:pP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68046" indent="-768046" defTabSz="1365415">
              <a:buFontTx/>
              <a:buAutoNum type="alphaLcParenR"/>
            </a:pP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đủ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 m</a:t>
            </a:r>
            <a:r>
              <a:rPr lang="en-US" sz="3200" i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cần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5F3FA9DF-D33A-B5CD-3EB1-29AD196BD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72" y="3429000"/>
            <a:ext cx="10510531" cy="279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9741" y="2985730"/>
            <a:ext cx="393226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4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8"/>
          <p:cNvSpPr>
            <a:spLocks noChangeArrowheads="1" noChangeShapeType="1" noTextEdit="1"/>
          </p:cNvSpPr>
          <p:nvPr/>
        </p:nvSpPr>
        <p:spPr bwMode="auto">
          <a:xfrm>
            <a:off x="1346200" y="305652"/>
            <a:ext cx="9499600" cy="1371600"/>
          </a:xfrm>
          <a:prstGeom prst="rect">
            <a:avLst/>
          </a:prstGeom>
        </p:spPr>
        <p:txBody>
          <a:bodyPr wrap="none" lIns="136545" tIns="68272" rIns="136545" bIns="68272" numCol="1" fromWordArt="1">
            <a:prstTxWarp prst="textTriangle">
              <a:avLst>
                <a:gd name="adj" fmla="val 39370"/>
              </a:avLst>
            </a:prstTxWarp>
          </a:bodyPr>
          <a:lstStyle/>
          <a:p>
            <a:pPr algn="ctr" defTabSz="1365415"/>
            <a:r>
              <a:rPr lang="en-US" sz="5333" b="1" kern="10" dirty="0" err="1">
                <a:ln w="10541">
                  <a:solidFill>
                    <a:srgbClr val="4579B8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Hướng</a:t>
            </a:r>
            <a:r>
              <a:rPr lang="en-US" sz="5333" b="1" kern="10" dirty="0">
                <a:ln w="10541">
                  <a:solidFill>
                    <a:srgbClr val="4579B8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lang="en-US" sz="5333" b="1" kern="10" dirty="0" err="1">
                <a:ln w="10541">
                  <a:solidFill>
                    <a:srgbClr val="4579B8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dẫn</a:t>
            </a:r>
            <a:r>
              <a:rPr lang="en-US" sz="5333" b="1" kern="10" dirty="0">
                <a:ln w="10541">
                  <a:solidFill>
                    <a:srgbClr val="4579B8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lang="en-US" sz="5333" b="1" kern="10" dirty="0" err="1">
                <a:ln w="10541">
                  <a:solidFill>
                    <a:srgbClr val="4579B8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về</a:t>
            </a:r>
            <a:r>
              <a:rPr lang="en-US" sz="5333" b="1" kern="10" dirty="0">
                <a:ln w="10541">
                  <a:solidFill>
                    <a:srgbClr val="4579B8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lang="en-US" sz="5333" b="1" kern="10" dirty="0" err="1">
                <a:ln w="10541">
                  <a:solidFill>
                    <a:srgbClr val="4579B8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nhà</a:t>
            </a:r>
            <a:endParaRPr lang="en-US" sz="5333" b="1" kern="10" dirty="0">
              <a:ln w="10541">
                <a:solidFill>
                  <a:srgbClr val="4579B8"/>
                </a:solidFill>
                <a:round/>
                <a:headEnd/>
                <a:tailEnd/>
              </a:ln>
              <a:solidFill>
                <a:srgbClr val="3333FF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4240" y="1605123"/>
            <a:ext cx="11582400" cy="419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6545" tIns="68272" rIns="136545" bIns="68272">
            <a:spAutoFit/>
          </a:bodyPr>
          <a:lstStyle/>
          <a:p>
            <a:pPr defTabSz="1365415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b="1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Ôn</a:t>
            </a:r>
            <a:r>
              <a:rPr lang="en-US" sz="36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tập, </a:t>
            </a:r>
            <a:r>
              <a:rPr lang="en-US" sz="3600" b="1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nắm</a:t>
            </a:r>
            <a:r>
              <a:rPr lang="en-US" sz="36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kĩ</a:t>
            </a:r>
            <a:r>
              <a:rPr lang="en-US" sz="36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các </a:t>
            </a:r>
            <a:r>
              <a:rPr lang="en-US" sz="3600" b="1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học của </a:t>
            </a:r>
            <a:r>
              <a:rPr lang="en-US" sz="3600" b="1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chương</a:t>
            </a:r>
            <a:r>
              <a:rPr lang="en-US" sz="36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IV.</a:t>
            </a:r>
          </a:p>
          <a:p>
            <a:pPr defTabSz="1365415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b="1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các </a:t>
            </a:r>
            <a:r>
              <a:rPr lang="en-US" sz="3600" b="1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ví</a:t>
            </a:r>
            <a:r>
              <a:rPr lang="en-US" sz="36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dụ</a:t>
            </a:r>
            <a:r>
              <a:rPr lang="en-US" sz="36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tập </a:t>
            </a:r>
            <a:r>
              <a:rPr lang="en-US" sz="3600" b="1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defTabSz="1365415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/ SGK.</a:t>
            </a:r>
          </a:p>
          <a:p>
            <a:pPr defTabSz="1365415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b="1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Chuẩn</a:t>
            </a:r>
            <a:r>
              <a:rPr lang="en-US" sz="36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6600"/>
                </a:solidFill>
                <a:latin typeface="Calibri"/>
                <a:ea typeface="Cambria" panose="02040503050406030204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dung của </a:t>
            </a:r>
            <a:r>
              <a:rPr lang="en-US" sz="3600" b="1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:</a:t>
            </a:r>
          </a:p>
          <a:p>
            <a:pPr defTabSz="1365415">
              <a:lnSpc>
                <a:spcPct val="150000"/>
              </a:lnSpc>
            </a:pPr>
            <a:r>
              <a:rPr lang="en-US" sz="36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       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 TẬP CUỐI CHƯƠNG IV.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6034" y="506884"/>
            <a:ext cx="6323371" cy="656323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9132708" y="1673625"/>
            <a:ext cx="1317617" cy="1082321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" name="Hexagon 5"/>
          <p:cNvSpPr/>
          <p:nvPr/>
        </p:nvSpPr>
        <p:spPr>
          <a:xfrm>
            <a:off x="9369777" y="3182056"/>
            <a:ext cx="1298223" cy="1161344"/>
          </a:xfrm>
          <a:prstGeom prst="hexag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7280" y="1871133"/>
            <a:ext cx="898277" cy="7450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1669494" y="3062817"/>
            <a:ext cx="1538559" cy="651935"/>
          </a:xfrm>
          <a:prstGeom prst="rect">
            <a:avLst/>
          </a:prstGeom>
          <a:solidFill>
            <a:srgbClr val="7030A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1836034" y="5206295"/>
            <a:ext cx="1618364" cy="721077"/>
          </a:xfrm>
          <a:prstGeom prst="parallelogram">
            <a:avLst>
              <a:gd name="adj" fmla="val 60556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Diamond 9"/>
          <p:cNvSpPr/>
          <p:nvPr/>
        </p:nvSpPr>
        <p:spPr>
          <a:xfrm>
            <a:off x="2116243" y="3937001"/>
            <a:ext cx="1057943" cy="107456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Trapezoid 10"/>
          <p:cNvSpPr/>
          <p:nvPr/>
        </p:nvSpPr>
        <p:spPr>
          <a:xfrm>
            <a:off x="9232127" y="4827411"/>
            <a:ext cx="1730843" cy="833965"/>
          </a:xfrm>
          <a:prstGeom prst="trapezoid">
            <a:avLst>
              <a:gd name="adj" fmla="val 3714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67200" y="1193800"/>
            <a:ext cx="2946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55912" y="2006600"/>
            <a:ext cx="2946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67200" y="2765777"/>
            <a:ext cx="2946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7200" y="3457928"/>
            <a:ext cx="2946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44623" y="4217811"/>
            <a:ext cx="2946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55911" y="4957233"/>
            <a:ext cx="2946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67200" y="5765800"/>
            <a:ext cx="2946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>
            <a:endCxn id="13" idx="1"/>
          </p:cNvCxnSpPr>
          <p:nvPr/>
        </p:nvCxnSpPr>
        <p:spPr>
          <a:xfrm>
            <a:off x="2995557" y="2243667"/>
            <a:ext cx="1260355" cy="67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208052" y="3372555"/>
            <a:ext cx="1036571" cy="3421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186479" y="4474280"/>
            <a:ext cx="1058144" cy="338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9" idx="1"/>
          </p:cNvCxnSpPr>
          <p:nvPr/>
        </p:nvCxnSpPr>
        <p:spPr>
          <a:xfrm>
            <a:off x="3219339" y="5661376"/>
            <a:ext cx="1047861" cy="4092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stCxn id="5" idx="1"/>
          </p:cNvCxnSpPr>
          <p:nvPr/>
        </p:nvCxnSpPr>
        <p:spPr>
          <a:xfrm flipH="1" flipV="1">
            <a:off x="7213601" y="1488769"/>
            <a:ext cx="2248511" cy="7260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7191024" y="3029655"/>
            <a:ext cx="2178753" cy="685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7234765" y="5207001"/>
            <a:ext cx="2135011" cy="550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2116243" y="55107"/>
            <a:ext cx="3860800" cy="595038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KHỞI ĐỘNG</a:t>
            </a:r>
            <a:endParaRPr lang="en-US" sz="4267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800" y="685800"/>
            <a:ext cx="12446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45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039555"/>
              </p:ext>
            </p:extLst>
          </p:nvPr>
        </p:nvGraphicFramePr>
        <p:xfrm>
          <a:off x="1117600" y="889001"/>
          <a:ext cx="9448800" cy="5398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3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5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9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19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19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920"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10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Tam </a:t>
                      </a:r>
                      <a:r>
                        <a:rPr lang="en-US" sz="2100" i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giác</a:t>
                      </a:r>
                      <a:r>
                        <a:rPr lang="en-US" sz="210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i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đều</a:t>
                      </a:r>
                      <a:endParaRPr lang="en-US" sz="21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n-US" sz="2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1591"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1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vuông</a:t>
                      </a:r>
                      <a:endParaRPr lang="en-US" sz="21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n-US" sz="2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1591"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1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lục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giác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đều</a:t>
                      </a:r>
                      <a:endParaRPr lang="en-US" sz="2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1591"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1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nhật</a:t>
                      </a:r>
                      <a:endParaRPr lang="en-US" sz="2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n-US" sz="2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Isosceles Triangle 5"/>
          <p:cNvSpPr/>
          <p:nvPr/>
        </p:nvSpPr>
        <p:spPr>
          <a:xfrm>
            <a:off x="1579718" y="1536650"/>
            <a:ext cx="898012" cy="82272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Hexagon 7"/>
          <p:cNvSpPr/>
          <p:nvPr/>
        </p:nvSpPr>
        <p:spPr>
          <a:xfrm>
            <a:off x="1369168" y="3884560"/>
            <a:ext cx="1119221" cy="914400"/>
          </a:xfrm>
          <a:prstGeom prst="hexag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1499802" y="2564589"/>
            <a:ext cx="1017621" cy="9660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1256279" y="5359400"/>
            <a:ext cx="1474011" cy="660400"/>
          </a:xfrm>
          <a:prstGeom prst="rect">
            <a:avLst/>
          </a:prstGeom>
          <a:solidFill>
            <a:srgbClr val="7030A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1B36A0-A81A-3AFC-866D-4C331C7CB5E5}"/>
                  </a:ext>
                </a:extLst>
              </p:cNvPr>
              <p:cNvSpPr txBox="1"/>
              <p:nvPr/>
            </p:nvSpPr>
            <p:spPr>
              <a:xfrm>
                <a:off x="5230761" y="1548038"/>
                <a:ext cx="533563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300"/>
                  </a:spcBef>
                  <a:spcAft>
                    <a:spcPts val="300"/>
                  </a:spcAft>
                  <a:buFontTx/>
                  <a:buChar char="-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Ba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285750" indent="-285750">
                  <a:spcBef>
                    <a:spcPts val="300"/>
                  </a:spcBef>
                  <a:spcAft>
                    <a:spcPts val="300"/>
                  </a:spcAft>
                  <a:buFontTx/>
                  <a:buChar char="-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Ba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60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endParaRPr lang="en-US" dirty="0">
                  <a:latin typeface="Times New Roman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endParaRPr lang="en-US" sz="1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1B36A0-A81A-3AFC-866D-4C331C7CB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761" y="1548038"/>
                <a:ext cx="5335639" cy="830997"/>
              </a:xfrm>
              <a:prstGeom prst="rect">
                <a:avLst/>
              </a:prstGeom>
              <a:blipFill>
                <a:blip r:embed="rId2"/>
                <a:stretch>
                  <a:fillRect l="-686" t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22D4DF-0315-8A49-F63C-94BE745F0767}"/>
                  </a:ext>
                </a:extLst>
              </p:cNvPr>
              <p:cNvSpPr txBox="1"/>
              <p:nvPr/>
            </p:nvSpPr>
            <p:spPr>
              <a:xfrm>
                <a:off x="5230761" y="2459873"/>
                <a:ext cx="5335639" cy="1179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500"/>
                  </a:spcBef>
                  <a:spcAft>
                    <a:spcPts val="500"/>
                  </a:spcAft>
                  <a:buFontTx/>
                  <a:buChar char="-"/>
                </a:pPr>
                <a:r>
                  <a:rPr lang="en-US" sz="1800" b="0" baseline="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1800" baseline="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ốn</a:t>
                </a:r>
                <a:r>
                  <a:rPr lang="en-US" sz="1800" baseline="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baseline="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1800" baseline="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baseline="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1800" baseline="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baseline="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endParaRPr lang="en-US" sz="1800" baseline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>
                  <a:spcBef>
                    <a:spcPts val="500"/>
                  </a:spcBef>
                  <a:spcAft>
                    <a:spcPts val="500"/>
                  </a:spcAft>
                  <a:buFontTx/>
                  <a:buChar char="-"/>
                </a:pPr>
                <a:r>
                  <a:rPr lang="en-US" sz="1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Bốn</a:t>
                </a:r>
                <a:r>
                  <a:rPr lang="en-US" sz="1800" baseline="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baseline="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1800" baseline="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baseline="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1800" baseline="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baseline="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1800" baseline="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baseline="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1800" baseline="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baseline="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1800" baseline="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baseline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a:rPr lang="en-US" sz="1800" b="0" i="1" baseline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>
                  <a:spcBef>
                    <a:spcPts val="500"/>
                  </a:spcBef>
                  <a:spcAft>
                    <a:spcPts val="500"/>
                  </a:spcAft>
                  <a:buFontTx/>
                  <a:buChar char="-"/>
                </a:pPr>
                <a:r>
                  <a:rPr 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Hai </a:t>
                </a:r>
                <a:r>
                  <a:rPr lang="en-US" sz="1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1800" baseline="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baseline="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chéo</a:t>
                </a:r>
                <a:r>
                  <a:rPr lang="en-US" sz="1800" baseline="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baseline="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1800" baseline="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baseline="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endParaRPr lang="en-US" sz="1600" baseline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22D4DF-0315-8A49-F63C-94BE745F0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761" y="2459873"/>
                <a:ext cx="5335639" cy="1179810"/>
              </a:xfrm>
              <a:prstGeom prst="rect">
                <a:avLst/>
              </a:prstGeom>
              <a:blipFill>
                <a:blip r:embed="rId3"/>
                <a:stretch>
                  <a:fillRect l="-686" t="-3109" b="-7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95D246-FDDC-8370-2CC0-F36DAFCB1B67}"/>
                  </a:ext>
                </a:extLst>
              </p:cNvPr>
              <p:cNvSpPr txBox="1"/>
              <p:nvPr/>
            </p:nvSpPr>
            <p:spPr>
              <a:xfrm>
                <a:off x="5230761" y="3737130"/>
                <a:ext cx="5335639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1365415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Sáu </a:t>
                </a:r>
                <a:r>
                  <a:rPr kumimoji="0" lang="en-US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nhau</a:t>
                </a: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  <a:p>
                <a:pPr marL="285750" marR="0" lvl="0" indent="-285750" algn="l" defTabSz="1365415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Sáu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120</m:t>
                        </m:r>
                      </m:e>
                      <m:sup>
                        <m: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  <a:p>
                <a:pPr marL="285750" marR="0" lvl="0" indent="-285750" algn="l" defTabSz="1365415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Ba </a:t>
                </a:r>
                <a:r>
                  <a:rPr kumimoji="0" lang="en-US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chéo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chính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aseline="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endParaRPr lang="en-US" baseline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95D246-FDDC-8370-2CC0-F36DAFCB1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761" y="3737130"/>
                <a:ext cx="5335639" cy="1231106"/>
              </a:xfrm>
              <a:prstGeom prst="rect">
                <a:avLst/>
              </a:prstGeom>
              <a:blipFill>
                <a:blip r:embed="rId4"/>
                <a:stretch>
                  <a:fillRect l="-686" t="-2475"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943A78-66CA-8B7D-955E-ADE2E36F58A5}"/>
                  </a:ext>
                </a:extLst>
              </p:cNvPr>
              <p:cNvSpPr txBox="1"/>
              <p:nvPr/>
            </p:nvSpPr>
            <p:spPr>
              <a:xfrm>
                <a:off x="5230761" y="5026355"/>
                <a:ext cx="5335639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Tx/>
                  <a:buChar char="-"/>
                </a:pP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Bốn</a:t>
                </a:r>
                <a:r>
                  <a:rPr lang="en-US" baseline="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aseline="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baseline="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aseline="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baseline="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aseline="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baseline="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aseline="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baseline="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aseline="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baseline="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Tx/>
                  <a:buChar char="-"/>
                </a:pP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baseline="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aseline="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baseline="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aseline="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baseline="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aseline="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baseline="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aseline="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baseline="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aseline="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song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song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endParaRPr lang="en-US" baseline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Tx/>
                  <a:buChar char="-"/>
                </a:pP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baseline="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aseline="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chéo</a:t>
                </a:r>
                <a:r>
                  <a:rPr lang="en-US" baseline="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aseline="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baseline="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aseline="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943A78-66CA-8B7D-955E-ADE2E36F5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761" y="5026355"/>
                <a:ext cx="5335639" cy="1231106"/>
              </a:xfrm>
              <a:prstGeom prst="rect">
                <a:avLst/>
              </a:prstGeom>
              <a:blipFill>
                <a:blip r:embed="rId5"/>
                <a:stretch>
                  <a:fillRect l="-686" t="-2985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284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194708"/>
              </p:ext>
            </p:extLst>
          </p:nvPr>
        </p:nvGraphicFramePr>
        <p:xfrm>
          <a:off x="1002891" y="688261"/>
          <a:ext cx="10477912" cy="4986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7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1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3507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19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19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5389"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thoi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5999"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1781"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Parallelogram 4"/>
          <p:cNvSpPr/>
          <p:nvPr/>
        </p:nvSpPr>
        <p:spPr>
          <a:xfrm>
            <a:off x="1086209" y="3182551"/>
            <a:ext cx="1805111" cy="720950"/>
          </a:xfrm>
          <a:prstGeom prst="parallelogram">
            <a:avLst>
              <a:gd name="adj" fmla="val 60556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Diamond 5"/>
          <p:cNvSpPr/>
          <p:nvPr/>
        </p:nvSpPr>
        <p:spPr>
          <a:xfrm>
            <a:off x="1086209" y="1632157"/>
            <a:ext cx="1888429" cy="121674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rapezoid 6"/>
          <p:cNvSpPr/>
          <p:nvPr/>
        </p:nvSpPr>
        <p:spPr>
          <a:xfrm>
            <a:off x="1086209" y="4493114"/>
            <a:ext cx="1805111" cy="806475"/>
          </a:xfrm>
          <a:prstGeom prst="trapezoid">
            <a:avLst>
              <a:gd name="adj" fmla="val 520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8D775C-A2F3-932D-896E-3A6F457DB0B8}"/>
              </a:ext>
            </a:extLst>
          </p:cNvPr>
          <p:cNvSpPr txBox="1"/>
          <p:nvPr/>
        </p:nvSpPr>
        <p:spPr>
          <a:xfrm>
            <a:off x="5614219" y="1377040"/>
            <a:ext cx="58665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BCC410-58D4-4A55-08D5-0FFC2A1667A4}"/>
              </a:ext>
            </a:extLst>
          </p:cNvPr>
          <p:cNvSpPr txBox="1"/>
          <p:nvPr/>
        </p:nvSpPr>
        <p:spPr>
          <a:xfrm>
            <a:off x="5614219" y="3127527"/>
            <a:ext cx="58665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baseline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aseline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baseline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baseline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1B355A-70B0-988D-DF0D-31957D81CFF0}"/>
              </a:ext>
            </a:extLst>
          </p:cNvPr>
          <p:cNvSpPr txBox="1"/>
          <p:nvPr/>
        </p:nvSpPr>
        <p:spPr>
          <a:xfrm>
            <a:off x="5614219" y="4230673"/>
            <a:ext cx="58665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aseline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00" baseline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4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baseline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00" baseline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4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4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76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712290" y="452783"/>
            <a:ext cx="11452648" cy="79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6545" tIns="68272" rIns="136545" bIns="6827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67" b="1" i="1" dirty="0">
                <a:solidFill>
                  <a:srgbClr val="00B050"/>
                </a:solidFill>
              </a:rPr>
              <a:t>CHU VI, DIỆN TÍCH CỦA MỘT SỐ TỨ GIÁC ĐÃ HỌC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7314"/>
            <a:ext cx="12191999" cy="532686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190122" y="3691105"/>
            <a:ext cx="1622295" cy="712330"/>
          </a:xfrm>
          <a:prstGeom prst="rect">
            <a:avLst/>
          </a:prstGeom>
          <a:noFill/>
        </p:spPr>
        <p:txBody>
          <a:bodyPr wrap="square" lIns="136545" tIns="68272" rIns="136545" bIns="68272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 = 4a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12417" y="3649107"/>
            <a:ext cx="2347866" cy="691875"/>
          </a:xfrm>
          <a:prstGeom prst="rect">
            <a:avLst/>
          </a:prstGeom>
          <a:noFill/>
        </p:spPr>
        <p:txBody>
          <a:bodyPr wrap="square" lIns="136545" tIns="68272" rIns="136545" bIns="68272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C=2(</a:t>
            </a:r>
            <a:r>
              <a:rPr lang="en-US" sz="3600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a+b</a:t>
            </a:r>
            <a:r>
              <a:rPr lang="en-US" sz="3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67332" y="3424334"/>
            <a:ext cx="2630022" cy="1245873"/>
          </a:xfrm>
          <a:prstGeom prst="rect">
            <a:avLst/>
          </a:prstGeom>
          <a:noFill/>
        </p:spPr>
        <p:txBody>
          <a:bodyPr wrap="square" lIns="136545" tIns="68272" rIns="136545" bIns="68272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 = </a:t>
            </a:r>
          </a:p>
          <a:p>
            <a:pPr algn="ctr">
              <a:defRPr/>
            </a:pPr>
            <a:r>
              <a:rPr lang="en-US" sz="3600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a+b+c+d</a:t>
            </a:r>
            <a:endParaRPr lang="en-US" sz="36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15199" y="3564811"/>
            <a:ext cx="2613727" cy="691875"/>
          </a:xfrm>
          <a:prstGeom prst="rect">
            <a:avLst/>
          </a:prstGeom>
          <a:noFill/>
        </p:spPr>
        <p:txBody>
          <a:bodyPr wrap="square" lIns="136545" tIns="68272" rIns="136545" bIns="68272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 = 2(</a:t>
            </a:r>
            <a:r>
              <a:rPr lang="en-US" sz="3600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a+b</a:t>
            </a:r>
            <a:r>
              <a:rPr lang="en-US" sz="3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35943" y="3576318"/>
            <a:ext cx="2449039" cy="691875"/>
          </a:xfrm>
          <a:prstGeom prst="rect">
            <a:avLst/>
          </a:prstGeom>
          <a:noFill/>
        </p:spPr>
        <p:txBody>
          <a:bodyPr wrap="square" lIns="136545" tIns="68272" rIns="136545" bIns="68272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 = 4m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90122" y="5261353"/>
            <a:ext cx="1684594" cy="691875"/>
          </a:xfrm>
          <a:prstGeom prst="rect">
            <a:avLst/>
          </a:prstGeom>
          <a:noFill/>
        </p:spPr>
        <p:txBody>
          <a:bodyPr wrap="square" lIns="136545" tIns="68272" rIns="136545" bIns="68272">
            <a:spAutoFit/>
          </a:bodyPr>
          <a:lstStyle/>
          <a:p>
            <a:pPr algn="ctr">
              <a:defRPr/>
            </a:pP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 = a</a:t>
            </a:r>
            <a:r>
              <a:rPr lang="en-US" sz="36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69558" y="5223742"/>
            <a:ext cx="1684594" cy="691875"/>
          </a:xfrm>
          <a:prstGeom prst="rect">
            <a:avLst/>
          </a:prstGeom>
          <a:noFill/>
        </p:spPr>
        <p:txBody>
          <a:bodyPr wrap="square" lIns="136545" tIns="68272" rIns="136545" bIns="68272">
            <a:spAutoFit/>
          </a:bodyPr>
          <a:lstStyle/>
          <a:p>
            <a:pPr algn="ctr">
              <a:defRPr/>
            </a:pP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 = ab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80778" y="5261353"/>
            <a:ext cx="1684594" cy="630320"/>
          </a:xfrm>
          <a:prstGeom prst="rect">
            <a:avLst/>
          </a:prstGeom>
          <a:noFill/>
        </p:spPr>
        <p:txBody>
          <a:bodyPr wrap="square" lIns="136545" tIns="68272" rIns="136545" bIns="68272">
            <a:spAutoFit/>
          </a:bodyPr>
          <a:lstStyle/>
          <a:p>
            <a:pPr algn="ctr">
              <a:defRPr/>
            </a:pP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 = ah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A2F2875-6DDF-FDD5-00F9-FEE77DEB577D}"/>
                  </a:ext>
                </a:extLst>
              </p:cNvPr>
              <p:cNvSpPr/>
              <p:nvPr/>
            </p:nvSpPr>
            <p:spPr>
              <a:xfrm>
                <a:off x="4665557" y="5362545"/>
                <a:ext cx="2931797" cy="571500"/>
              </a:xfrm>
              <a:prstGeom prst="rect">
                <a:avLst/>
              </a:prstGeom>
              <a:noFill/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     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3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a</m:t>
                    </m:r>
                    <m:r>
                      <a: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b</m:t>
                    </m:r>
                    <m:r>
                      <a: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)</m:t>
                    </m:r>
                    <m:r>
                      <m:rPr>
                        <m:sty m:val="p"/>
                      </m:rPr>
                      <a: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h</m:t>
                    </m:r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A2F2875-6DDF-FDD5-00F9-FEE77DEB5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557" y="5362545"/>
                <a:ext cx="2931797" cy="571500"/>
              </a:xfrm>
              <a:prstGeom prst="rect">
                <a:avLst/>
              </a:prstGeom>
              <a:blipFill>
                <a:blip r:embed="rId3"/>
                <a:stretch>
                  <a:fillRect t="-17204" b="-34409"/>
                </a:stretch>
              </a:blipFill>
              <a:ln w="158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DB62E96-D820-41CD-BF8D-5459110400B3}"/>
                  </a:ext>
                </a:extLst>
              </p:cNvPr>
              <p:cNvSpPr/>
              <p:nvPr/>
            </p:nvSpPr>
            <p:spPr>
              <a:xfrm>
                <a:off x="9715899" y="5321540"/>
                <a:ext cx="2449039" cy="571500"/>
              </a:xfrm>
              <a:prstGeom prst="rect">
                <a:avLst/>
              </a:prstGeom>
              <a:noFill/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     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=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kumimoji="0" lang="en-US" sz="3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a</m:t>
                    </m:r>
                    <m:r>
                      <a:rPr kumimoji="0" lang="en-US" sz="3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b</m:t>
                    </m:r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DB62E96-D820-41CD-BF8D-5459110400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899" y="5321540"/>
                <a:ext cx="2449039" cy="571500"/>
              </a:xfrm>
              <a:prstGeom prst="rect">
                <a:avLst/>
              </a:prstGeom>
              <a:blipFill>
                <a:blip r:embed="rId4"/>
                <a:stretch>
                  <a:fillRect t="-17021" b="-32979"/>
                </a:stretch>
              </a:blipFill>
              <a:ln w="158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D135FFC-92B6-A389-3994-AE839E1552F1}"/>
              </a:ext>
            </a:extLst>
          </p:cNvPr>
          <p:cNvSpPr txBox="1"/>
          <p:nvPr/>
        </p:nvSpPr>
        <p:spPr>
          <a:xfrm>
            <a:off x="1435696" y="2801545"/>
            <a:ext cx="1209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055102-1494-025C-7596-28AF469B39C5}"/>
              </a:ext>
            </a:extLst>
          </p:cNvPr>
          <p:cNvSpPr txBox="1"/>
          <p:nvPr/>
        </p:nvSpPr>
        <p:spPr>
          <a:xfrm>
            <a:off x="3418658" y="2805837"/>
            <a:ext cx="1498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2C9FE6-1D28-4AD1-A2AB-A8BDBDCB260B}"/>
              </a:ext>
            </a:extLst>
          </p:cNvPr>
          <p:cNvSpPr txBox="1"/>
          <p:nvPr/>
        </p:nvSpPr>
        <p:spPr>
          <a:xfrm>
            <a:off x="5515030" y="2829299"/>
            <a:ext cx="1632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873144-ED4B-29F7-F519-E38B8AAAD270}"/>
              </a:ext>
            </a:extLst>
          </p:cNvPr>
          <p:cNvSpPr txBox="1"/>
          <p:nvPr/>
        </p:nvSpPr>
        <p:spPr>
          <a:xfrm>
            <a:off x="7786832" y="2812736"/>
            <a:ext cx="1902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337CA-77CF-7222-FBD3-E219858901BB}"/>
              </a:ext>
            </a:extLst>
          </p:cNvPr>
          <p:cNvSpPr txBox="1"/>
          <p:nvPr/>
        </p:nvSpPr>
        <p:spPr>
          <a:xfrm>
            <a:off x="10335734" y="2825690"/>
            <a:ext cx="1209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3729858" y="4992693"/>
            <a:ext cx="3900652" cy="185043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56706" y="19515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2701" y="4319752"/>
            <a:ext cx="5350548" cy="2538248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5-Point Star 50">
            <a:hlinkClick r:id="rId2" action="ppaction://hlinksldjump"/>
          </p:cNvPr>
          <p:cNvSpPr/>
          <p:nvPr/>
        </p:nvSpPr>
        <p:spPr>
          <a:xfrm>
            <a:off x="2846789" y="622578"/>
            <a:ext cx="612890" cy="612890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64398" y="146405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53" name="5-Point Star 52">
            <a:hlinkClick r:id="rId3" action="ppaction://hlinksldjump"/>
          </p:cNvPr>
          <p:cNvSpPr/>
          <p:nvPr/>
        </p:nvSpPr>
        <p:spPr>
          <a:xfrm>
            <a:off x="5267870" y="1957505"/>
            <a:ext cx="859141" cy="85914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064118" y="71163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55" name="5-Point Star 54">
            <a:hlinkClick r:id="rId4" action="ppaction://hlinksldjump"/>
          </p:cNvPr>
          <p:cNvSpPr/>
          <p:nvPr/>
        </p:nvSpPr>
        <p:spPr>
          <a:xfrm>
            <a:off x="8831076" y="1249114"/>
            <a:ext cx="859141" cy="859141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5-Point Star 56">
            <a:hlinkClick r:id="rId2" action="ppaction://hlinksldjump"/>
          </p:cNvPr>
          <p:cNvSpPr/>
          <p:nvPr/>
        </p:nvSpPr>
        <p:spPr>
          <a:xfrm>
            <a:off x="9893413" y="2997472"/>
            <a:ext cx="531375" cy="547024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99091" y="27895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59" name="5-Point Star 58">
            <a:hlinkClick r:id="rId5" action="ppaction://hlinksldjump"/>
          </p:cNvPr>
          <p:cNvSpPr/>
          <p:nvPr/>
        </p:nvSpPr>
        <p:spPr>
          <a:xfrm>
            <a:off x="7487472" y="3381945"/>
            <a:ext cx="626099" cy="626099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5-Point Star 60">
            <a:hlinkClick r:id="rId6" action="ppaction://hlinksldjump"/>
          </p:cNvPr>
          <p:cNvSpPr/>
          <p:nvPr/>
        </p:nvSpPr>
        <p:spPr>
          <a:xfrm>
            <a:off x="11077166" y="496548"/>
            <a:ext cx="636957" cy="520372"/>
          </a:xfrm>
          <a:prstGeom prst="star5">
            <a:avLst>
              <a:gd name="adj" fmla="val 1411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244477" y="166511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3" name="5-Point Star 62">
            <a:hlinkClick r:id="rId7" action="ppaction://hlinksldjump"/>
          </p:cNvPr>
          <p:cNvSpPr/>
          <p:nvPr/>
        </p:nvSpPr>
        <p:spPr>
          <a:xfrm>
            <a:off x="1090569" y="2185857"/>
            <a:ext cx="700873" cy="6036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5-Point Star 64">
            <a:hlinkClick r:id="rId8" action="ppaction://hlinksldjump"/>
          </p:cNvPr>
          <p:cNvSpPr/>
          <p:nvPr/>
        </p:nvSpPr>
        <p:spPr>
          <a:xfrm>
            <a:off x="4548891" y="3546480"/>
            <a:ext cx="522451" cy="52245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5-Point Star 66">
            <a:hlinkClick r:id="rId8" action="ppaction://hlinksldjump"/>
          </p:cNvPr>
          <p:cNvSpPr/>
          <p:nvPr/>
        </p:nvSpPr>
        <p:spPr>
          <a:xfrm>
            <a:off x="7079023" y="393939"/>
            <a:ext cx="469212" cy="457277"/>
          </a:xfrm>
          <a:prstGeom prst="star5">
            <a:avLst>
              <a:gd name="adj" fmla="val 293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5-Point Star 68">
            <a:hlinkClick r:id="rId4" action="ppaction://hlinksldjump"/>
          </p:cNvPr>
          <p:cNvSpPr/>
          <p:nvPr/>
        </p:nvSpPr>
        <p:spPr>
          <a:xfrm>
            <a:off x="2248461" y="3019931"/>
            <a:ext cx="503500" cy="362014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Pentagon 69">
            <a:hlinkClick r:id="rId9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pipi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82448" y="4848027"/>
            <a:ext cx="57415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LUCKY STAR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74" y="3081916"/>
            <a:ext cx="149974" cy="13266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30" y="1336023"/>
            <a:ext cx="247650" cy="2190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66" y="1866180"/>
            <a:ext cx="206475" cy="18265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80" y="1889180"/>
            <a:ext cx="174279" cy="1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7" grpId="0" animBg="1"/>
      <p:bldP spid="57" grpId="1" animBg="1"/>
      <p:bldP spid="58" grpId="0"/>
      <p:bldP spid="59" grpId="0" animBg="1"/>
      <p:bldP spid="59" grpId="1" animBg="1"/>
      <p:bldP spid="61" grpId="0" animBg="1"/>
      <p:bldP spid="61" grpId="1" animBg="1"/>
      <p:bldP spid="62" grpId="0"/>
      <p:bldP spid="63" grpId="0" animBg="1"/>
      <p:bldP spid="63" grpId="1" animBg="1"/>
      <p:bldP spid="65" grpId="0" animBg="1"/>
      <p:bldP spid="65" grpId="1" animBg="1"/>
      <p:bldP spid="67" grpId="0" animBg="1"/>
      <p:bldP spid="67" grpId="1" animBg="1"/>
      <p:bldP spid="69" grpId="0" animBg="1"/>
      <p:bldP spid="69" grpId="1" animBg="1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EDBBC2-D6BF-0211-DB01-D38EB4F8DC3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40000"/>
          </a:blip>
          <a:stretch>
            <a:fillRect/>
          </a:stretch>
        </p:blipFill>
        <p:spPr>
          <a:xfrm>
            <a:off x="6095995" y="1019637"/>
            <a:ext cx="3860289" cy="3021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16632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9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783282" y="305967"/>
            <a:ext cx="9375819" cy="653005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 </a:t>
            </a:r>
            <a:r>
              <a:rPr lang="en-US" sz="3200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6567" y="4907572"/>
            <a:ext cx="6153758" cy="1233796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tam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thoi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thang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lục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28223" y="3013502"/>
            <a:ext cx="81355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Bạn được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thưởng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tràng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pháo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tay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3" name="Rounded Rectangle 82">
            <a:extLst>
              <a:ext uri="{FF2B5EF4-FFF2-40B4-BE49-F238E27FC236}">
                <a16:creationId xmlns:a16="http://schemas.microsoft.com/office/drawing/2014/main" id="{A79BCE14-1A68-3F00-354B-3A9D7FD89AAA}"/>
              </a:ext>
            </a:extLst>
          </p:cNvPr>
          <p:cNvSpPr/>
          <p:nvPr/>
        </p:nvSpPr>
        <p:spPr>
          <a:xfrm>
            <a:off x="10697545" y="1106379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4" name="Rounded Rectangle 83">
            <a:extLst>
              <a:ext uri="{FF2B5EF4-FFF2-40B4-BE49-F238E27FC236}">
                <a16:creationId xmlns:a16="http://schemas.microsoft.com/office/drawing/2014/main" id="{7957F78A-B69D-B325-DD7A-36BE811DFEBA}"/>
              </a:ext>
            </a:extLst>
          </p:cNvPr>
          <p:cNvSpPr/>
          <p:nvPr/>
        </p:nvSpPr>
        <p:spPr>
          <a:xfrm>
            <a:off x="10699076" y="1103588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09</a:t>
            </a:r>
          </a:p>
        </p:txBody>
      </p:sp>
      <p:sp>
        <p:nvSpPr>
          <p:cNvPr id="25" name="Rounded Rectangle 84">
            <a:extLst>
              <a:ext uri="{FF2B5EF4-FFF2-40B4-BE49-F238E27FC236}">
                <a16:creationId xmlns:a16="http://schemas.microsoft.com/office/drawing/2014/main" id="{93084D28-A02F-BD0F-BC53-03B693AFDE06}"/>
              </a:ext>
            </a:extLst>
          </p:cNvPr>
          <p:cNvSpPr/>
          <p:nvPr/>
        </p:nvSpPr>
        <p:spPr>
          <a:xfrm>
            <a:off x="10708782" y="1093814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08</a:t>
            </a:r>
          </a:p>
        </p:txBody>
      </p:sp>
      <p:sp>
        <p:nvSpPr>
          <p:cNvPr id="26" name="Rounded Rectangle 85">
            <a:extLst>
              <a:ext uri="{FF2B5EF4-FFF2-40B4-BE49-F238E27FC236}">
                <a16:creationId xmlns:a16="http://schemas.microsoft.com/office/drawing/2014/main" id="{0567C5F8-ABAD-121A-CFC5-8D07116AB7F8}"/>
              </a:ext>
            </a:extLst>
          </p:cNvPr>
          <p:cNvSpPr/>
          <p:nvPr/>
        </p:nvSpPr>
        <p:spPr>
          <a:xfrm>
            <a:off x="10684535" y="1100787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07</a:t>
            </a:r>
          </a:p>
        </p:txBody>
      </p:sp>
      <p:sp>
        <p:nvSpPr>
          <p:cNvPr id="27" name="Rounded Rectangle 86">
            <a:extLst>
              <a:ext uri="{FF2B5EF4-FFF2-40B4-BE49-F238E27FC236}">
                <a16:creationId xmlns:a16="http://schemas.microsoft.com/office/drawing/2014/main" id="{AE762F6F-EB6B-2823-A412-00FA79105C4A}"/>
              </a:ext>
            </a:extLst>
          </p:cNvPr>
          <p:cNvSpPr/>
          <p:nvPr/>
        </p:nvSpPr>
        <p:spPr>
          <a:xfrm>
            <a:off x="10718516" y="1107145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06</a:t>
            </a:r>
          </a:p>
        </p:txBody>
      </p:sp>
      <p:sp>
        <p:nvSpPr>
          <p:cNvPr id="28" name="Rounded Rectangle 87">
            <a:extLst>
              <a:ext uri="{FF2B5EF4-FFF2-40B4-BE49-F238E27FC236}">
                <a16:creationId xmlns:a16="http://schemas.microsoft.com/office/drawing/2014/main" id="{7A06E03C-938A-71B3-776F-2FA63AE2FF56}"/>
              </a:ext>
            </a:extLst>
          </p:cNvPr>
          <p:cNvSpPr/>
          <p:nvPr/>
        </p:nvSpPr>
        <p:spPr>
          <a:xfrm>
            <a:off x="10689682" y="1110822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05</a:t>
            </a:r>
          </a:p>
        </p:txBody>
      </p:sp>
      <p:sp>
        <p:nvSpPr>
          <p:cNvPr id="29" name="Rounded Rectangle 88">
            <a:extLst>
              <a:ext uri="{FF2B5EF4-FFF2-40B4-BE49-F238E27FC236}">
                <a16:creationId xmlns:a16="http://schemas.microsoft.com/office/drawing/2014/main" id="{F9DBF427-D09B-9C9E-A311-8BE7A1F60EFD}"/>
              </a:ext>
            </a:extLst>
          </p:cNvPr>
          <p:cNvSpPr/>
          <p:nvPr/>
        </p:nvSpPr>
        <p:spPr>
          <a:xfrm>
            <a:off x="10685245" y="1106532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</a:t>
            </a:r>
          </a:p>
        </p:txBody>
      </p:sp>
      <p:sp>
        <p:nvSpPr>
          <p:cNvPr id="30" name="Rounded Rectangle 89">
            <a:extLst>
              <a:ext uri="{FF2B5EF4-FFF2-40B4-BE49-F238E27FC236}">
                <a16:creationId xmlns:a16="http://schemas.microsoft.com/office/drawing/2014/main" id="{7FA3AED4-9346-E939-F592-B55EDD165F91}"/>
              </a:ext>
            </a:extLst>
          </p:cNvPr>
          <p:cNvSpPr/>
          <p:nvPr/>
        </p:nvSpPr>
        <p:spPr>
          <a:xfrm>
            <a:off x="10687800" y="1128559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</a:t>
            </a:r>
          </a:p>
        </p:txBody>
      </p:sp>
      <p:sp>
        <p:nvSpPr>
          <p:cNvPr id="31" name="Rounded Rectangle 90">
            <a:extLst>
              <a:ext uri="{FF2B5EF4-FFF2-40B4-BE49-F238E27FC236}">
                <a16:creationId xmlns:a16="http://schemas.microsoft.com/office/drawing/2014/main" id="{EC2D16E7-8143-A7A6-0BFE-28139C36F103}"/>
              </a:ext>
            </a:extLst>
          </p:cNvPr>
          <p:cNvSpPr/>
          <p:nvPr/>
        </p:nvSpPr>
        <p:spPr>
          <a:xfrm>
            <a:off x="10706337" y="1109205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</a:t>
            </a:r>
          </a:p>
        </p:txBody>
      </p:sp>
      <p:sp>
        <p:nvSpPr>
          <p:cNvPr id="32" name="Rounded Rectangle 91">
            <a:extLst>
              <a:ext uri="{FF2B5EF4-FFF2-40B4-BE49-F238E27FC236}">
                <a16:creationId xmlns:a16="http://schemas.microsoft.com/office/drawing/2014/main" id="{3DDDB0FD-67FD-B72A-7080-5AD51DC2CFA4}"/>
              </a:ext>
            </a:extLst>
          </p:cNvPr>
          <p:cNvSpPr/>
          <p:nvPr/>
        </p:nvSpPr>
        <p:spPr>
          <a:xfrm>
            <a:off x="10701861" y="1107792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</a:t>
            </a:r>
          </a:p>
        </p:txBody>
      </p:sp>
      <p:sp>
        <p:nvSpPr>
          <p:cNvPr id="33" name="Rounded Rectangle 92">
            <a:extLst>
              <a:ext uri="{FF2B5EF4-FFF2-40B4-BE49-F238E27FC236}">
                <a16:creationId xmlns:a16="http://schemas.microsoft.com/office/drawing/2014/main" id="{E3260357-9D72-AA31-29BE-C977CC665B08}"/>
              </a:ext>
            </a:extLst>
          </p:cNvPr>
          <p:cNvSpPr/>
          <p:nvPr/>
        </p:nvSpPr>
        <p:spPr>
          <a:xfrm>
            <a:off x="10694830" y="1101435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</a:t>
            </a:r>
          </a:p>
        </p:txBody>
      </p:sp>
      <p:pic>
        <p:nvPicPr>
          <p:cNvPr id="34" name="Picture 2" descr="Káº¿t quáº£ hÃ¬nh áº£nh cho icon Äá»ng há»">
            <a:extLst>
              <a:ext uri="{FF2B5EF4-FFF2-40B4-BE49-F238E27FC236}">
                <a16:creationId xmlns:a16="http://schemas.microsoft.com/office/drawing/2014/main" id="{B89055F4-F3E8-1BD5-24CA-28426D43C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061" y="311421"/>
            <a:ext cx="78936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0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7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nip Diagonal Corner Rectangle 11"/>
              <p:cNvSpPr/>
              <p:nvPr/>
            </p:nvSpPr>
            <p:spPr>
              <a:xfrm>
                <a:off x="441314" y="459014"/>
                <a:ext cx="9717787" cy="1213221"/>
              </a:xfrm>
              <a:prstGeom prst="snip2DiagRect">
                <a:avLst>
                  <a:gd name="adj1" fmla="val 0"/>
                  <a:gd name="adj2" fmla="val 24222"/>
                </a:avLst>
              </a:prstGeom>
              <a:blipFill dpi="0" rotWithShape="1">
                <a:blip r:embed="rId8" cstate="print">
                  <a:extLst>
                    <a:ext uri="{28A0092B-C50C-407E-A947-70E740481C1C}">
                      <a14:useLocalDpi val="0"/>
                    </a:ext>
                  </a:extLst>
                </a:blip>
                <a:srcRect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Câu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2: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Một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mảnh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giấy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h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ình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96c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 cm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 vi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Snip Diagonal Corner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14" y="459014"/>
                <a:ext cx="9717787" cy="1213221"/>
              </a:xfrm>
              <a:prstGeom prst="snip2DiagRect">
                <a:avLst>
                  <a:gd name="adj1" fmla="val 0"/>
                  <a:gd name="adj2" fmla="val 24222"/>
                </a:avLst>
              </a:prstGeom>
              <a:blipFill>
                <a:blip r:embed="rId9"/>
                <a:stretch>
                  <a:fillRect b="-8780"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138061" y="2012033"/>
            <a:ext cx="7915878" cy="198972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   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96 : 12 = 8 (cm).</a:t>
            </a:r>
          </a:p>
          <a:p>
            <a:pPr lvl="0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Chu vi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C = 2.( 12 + 8) = 2. 20 = 40 (cm).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27936" y="3013502"/>
            <a:ext cx="67361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thưởng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chiếc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bút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Rounded Rectangle 82">
            <a:extLst>
              <a:ext uri="{FF2B5EF4-FFF2-40B4-BE49-F238E27FC236}">
                <a16:creationId xmlns:a16="http://schemas.microsoft.com/office/drawing/2014/main" id="{57C2FAF2-80B4-BF4D-0CBE-94D0A6E4C86F}"/>
              </a:ext>
            </a:extLst>
          </p:cNvPr>
          <p:cNvSpPr/>
          <p:nvPr/>
        </p:nvSpPr>
        <p:spPr>
          <a:xfrm>
            <a:off x="10662915" y="1102640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3" name="Rounded Rectangle 83">
            <a:extLst>
              <a:ext uri="{FF2B5EF4-FFF2-40B4-BE49-F238E27FC236}">
                <a16:creationId xmlns:a16="http://schemas.microsoft.com/office/drawing/2014/main" id="{8E243C83-DE73-C83A-BEFB-63D52B10660C}"/>
              </a:ext>
            </a:extLst>
          </p:cNvPr>
          <p:cNvSpPr/>
          <p:nvPr/>
        </p:nvSpPr>
        <p:spPr>
          <a:xfrm>
            <a:off x="10664446" y="1099849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09</a:t>
            </a:r>
          </a:p>
        </p:txBody>
      </p:sp>
      <p:sp>
        <p:nvSpPr>
          <p:cNvPr id="4" name="Rounded Rectangle 84">
            <a:extLst>
              <a:ext uri="{FF2B5EF4-FFF2-40B4-BE49-F238E27FC236}">
                <a16:creationId xmlns:a16="http://schemas.microsoft.com/office/drawing/2014/main" id="{E457E2F5-A765-1785-042F-0C247E0E54E9}"/>
              </a:ext>
            </a:extLst>
          </p:cNvPr>
          <p:cNvSpPr/>
          <p:nvPr/>
        </p:nvSpPr>
        <p:spPr>
          <a:xfrm>
            <a:off x="10674152" y="1090075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08</a:t>
            </a:r>
          </a:p>
        </p:txBody>
      </p:sp>
      <p:sp>
        <p:nvSpPr>
          <p:cNvPr id="6" name="Rounded Rectangle 85">
            <a:extLst>
              <a:ext uri="{FF2B5EF4-FFF2-40B4-BE49-F238E27FC236}">
                <a16:creationId xmlns:a16="http://schemas.microsoft.com/office/drawing/2014/main" id="{E3EA90A7-9E17-FAEC-9B35-B8948E0DA16B}"/>
              </a:ext>
            </a:extLst>
          </p:cNvPr>
          <p:cNvSpPr/>
          <p:nvPr/>
        </p:nvSpPr>
        <p:spPr>
          <a:xfrm>
            <a:off x="10649905" y="1097048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07</a:t>
            </a:r>
          </a:p>
        </p:txBody>
      </p:sp>
      <p:sp>
        <p:nvSpPr>
          <p:cNvPr id="7" name="Rounded Rectangle 86">
            <a:extLst>
              <a:ext uri="{FF2B5EF4-FFF2-40B4-BE49-F238E27FC236}">
                <a16:creationId xmlns:a16="http://schemas.microsoft.com/office/drawing/2014/main" id="{728A5510-1B61-9AB1-52FF-245EEFEE818F}"/>
              </a:ext>
            </a:extLst>
          </p:cNvPr>
          <p:cNvSpPr/>
          <p:nvPr/>
        </p:nvSpPr>
        <p:spPr>
          <a:xfrm>
            <a:off x="10683886" y="1103406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06</a:t>
            </a:r>
          </a:p>
        </p:txBody>
      </p:sp>
      <p:sp>
        <p:nvSpPr>
          <p:cNvPr id="8" name="Rounded Rectangle 87">
            <a:extLst>
              <a:ext uri="{FF2B5EF4-FFF2-40B4-BE49-F238E27FC236}">
                <a16:creationId xmlns:a16="http://schemas.microsoft.com/office/drawing/2014/main" id="{D8AD9612-7087-84CD-9240-26020D7165B2}"/>
              </a:ext>
            </a:extLst>
          </p:cNvPr>
          <p:cNvSpPr/>
          <p:nvPr/>
        </p:nvSpPr>
        <p:spPr>
          <a:xfrm>
            <a:off x="10655052" y="1107083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05</a:t>
            </a:r>
          </a:p>
        </p:txBody>
      </p:sp>
      <p:sp>
        <p:nvSpPr>
          <p:cNvPr id="10" name="Rounded Rectangle 88">
            <a:extLst>
              <a:ext uri="{FF2B5EF4-FFF2-40B4-BE49-F238E27FC236}">
                <a16:creationId xmlns:a16="http://schemas.microsoft.com/office/drawing/2014/main" id="{7A8B7869-AC8B-9312-BAB6-379EB83C78E2}"/>
              </a:ext>
            </a:extLst>
          </p:cNvPr>
          <p:cNvSpPr/>
          <p:nvPr/>
        </p:nvSpPr>
        <p:spPr>
          <a:xfrm>
            <a:off x="10650615" y="1102793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</a:t>
            </a:r>
          </a:p>
        </p:txBody>
      </p:sp>
      <p:sp>
        <p:nvSpPr>
          <p:cNvPr id="11" name="Rounded Rectangle 89">
            <a:extLst>
              <a:ext uri="{FF2B5EF4-FFF2-40B4-BE49-F238E27FC236}">
                <a16:creationId xmlns:a16="http://schemas.microsoft.com/office/drawing/2014/main" id="{86BD577D-1869-865A-DEFB-8C90480EE8FC}"/>
              </a:ext>
            </a:extLst>
          </p:cNvPr>
          <p:cNvSpPr/>
          <p:nvPr/>
        </p:nvSpPr>
        <p:spPr>
          <a:xfrm>
            <a:off x="10653170" y="1124820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</a:t>
            </a:r>
          </a:p>
        </p:txBody>
      </p:sp>
      <p:sp>
        <p:nvSpPr>
          <p:cNvPr id="13" name="Rounded Rectangle 90">
            <a:extLst>
              <a:ext uri="{FF2B5EF4-FFF2-40B4-BE49-F238E27FC236}">
                <a16:creationId xmlns:a16="http://schemas.microsoft.com/office/drawing/2014/main" id="{18BF25D5-BD8B-DD65-147B-950776E9D22A}"/>
              </a:ext>
            </a:extLst>
          </p:cNvPr>
          <p:cNvSpPr/>
          <p:nvPr/>
        </p:nvSpPr>
        <p:spPr>
          <a:xfrm>
            <a:off x="10671707" y="1105466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</a:t>
            </a:r>
          </a:p>
        </p:txBody>
      </p:sp>
      <p:sp>
        <p:nvSpPr>
          <p:cNvPr id="14" name="Rounded Rectangle 91">
            <a:extLst>
              <a:ext uri="{FF2B5EF4-FFF2-40B4-BE49-F238E27FC236}">
                <a16:creationId xmlns:a16="http://schemas.microsoft.com/office/drawing/2014/main" id="{FA127C0A-FA02-E302-9805-032417AA8740}"/>
              </a:ext>
            </a:extLst>
          </p:cNvPr>
          <p:cNvSpPr/>
          <p:nvPr/>
        </p:nvSpPr>
        <p:spPr>
          <a:xfrm>
            <a:off x="10667231" y="1104053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</a:t>
            </a:r>
          </a:p>
        </p:txBody>
      </p:sp>
      <p:sp>
        <p:nvSpPr>
          <p:cNvPr id="16" name="Rounded Rectangle 92">
            <a:extLst>
              <a:ext uri="{FF2B5EF4-FFF2-40B4-BE49-F238E27FC236}">
                <a16:creationId xmlns:a16="http://schemas.microsoft.com/office/drawing/2014/main" id="{4B3937C6-5848-1EAB-7858-1DDA63EEE8AF}"/>
              </a:ext>
            </a:extLst>
          </p:cNvPr>
          <p:cNvSpPr/>
          <p:nvPr/>
        </p:nvSpPr>
        <p:spPr>
          <a:xfrm>
            <a:off x="10660200" y="1097696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</a:t>
            </a:r>
          </a:p>
        </p:txBody>
      </p:sp>
      <p:pic>
        <p:nvPicPr>
          <p:cNvPr id="19" name="Picture 2" descr="Káº¿t quáº£ hÃ¬nh áº£nh cho icon Äá»ng há»">
            <a:extLst>
              <a:ext uri="{FF2B5EF4-FFF2-40B4-BE49-F238E27FC236}">
                <a16:creationId xmlns:a16="http://schemas.microsoft.com/office/drawing/2014/main" id="{8B3B1045-482B-50A0-61CE-8F96BEEC2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431" y="307682"/>
            <a:ext cx="78936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35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65496D3-BDF9-FA4F-A166-7B33C182B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691" y="2342979"/>
            <a:ext cx="3653712" cy="204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8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503383" y="402638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18360" y="4457101"/>
                <a:ext cx="7955280" cy="1439743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(a + b)h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60" y="4457101"/>
                <a:ext cx="7955280" cy="14397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492298" y="3013502"/>
            <a:ext cx="72074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thưởng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tràng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Rounded Rectangle 82">
            <a:extLst>
              <a:ext uri="{FF2B5EF4-FFF2-40B4-BE49-F238E27FC236}">
                <a16:creationId xmlns:a16="http://schemas.microsoft.com/office/drawing/2014/main" id="{78C93F0C-C4E3-4035-51E7-63F5AFF0E964}"/>
              </a:ext>
            </a:extLst>
          </p:cNvPr>
          <p:cNvSpPr/>
          <p:nvPr/>
        </p:nvSpPr>
        <p:spPr>
          <a:xfrm>
            <a:off x="11010668" y="1197596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4" name="Rounded Rectangle 83">
            <a:extLst>
              <a:ext uri="{FF2B5EF4-FFF2-40B4-BE49-F238E27FC236}">
                <a16:creationId xmlns:a16="http://schemas.microsoft.com/office/drawing/2014/main" id="{430E997F-C305-D025-CCD3-BDC85A329E78}"/>
              </a:ext>
            </a:extLst>
          </p:cNvPr>
          <p:cNvSpPr/>
          <p:nvPr/>
        </p:nvSpPr>
        <p:spPr>
          <a:xfrm>
            <a:off x="11012199" y="1194805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09</a:t>
            </a:r>
          </a:p>
        </p:txBody>
      </p:sp>
      <p:sp>
        <p:nvSpPr>
          <p:cNvPr id="6" name="Rounded Rectangle 84">
            <a:extLst>
              <a:ext uri="{FF2B5EF4-FFF2-40B4-BE49-F238E27FC236}">
                <a16:creationId xmlns:a16="http://schemas.microsoft.com/office/drawing/2014/main" id="{1D3C81F0-CDEC-C9F1-6694-A3838B04FD89}"/>
              </a:ext>
            </a:extLst>
          </p:cNvPr>
          <p:cNvSpPr/>
          <p:nvPr/>
        </p:nvSpPr>
        <p:spPr>
          <a:xfrm>
            <a:off x="11021905" y="1185031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08</a:t>
            </a:r>
          </a:p>
        </p:txBody>
      </p:sp>
      <p:sp>
        <p:nvSpPr>
          <p:cNvPr id="7" name="Rounded Rectangle 85">
            <a:extLst>
              <a:ext uri="{FF2B5EF4-FFF2-40B4-BE49-F238E27FC236}">
                <a16:creationId xmlns:a16="http://schemas.microsoft.com/office/drawing/2014/main" id="{F491C474-5160-16AE-D8EA-95F3C75C788D}"/>
              </a:ext>
            </a:extLst>
          </p:cNvPr>
          <p:cNvSpPr/>
          <p:nvPr/>
        </p:nvSpPr>
        <p:spPr>
          <a:xfrm>
            <a:off x="10997658" y="1192004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07</a:t>
            </a:r>
          </a:p>
        </p:txBody>
      </p:sp>
      <p:sp>
        <p:nvSpPr>
          <p:cNvPr id="8" name="Rounded Rectangle 86">
            <a:extLst>
              <a:ext uri="{FF2B5EF4-FFF2-40B4-BE49-F238E27FC236}">
                <a16:creationId xmlns:a16="http://schemas.microsoft.com/office/drawing/2014/main" id="{5805377C-D14F-093F-EA0D-A2BC5233797D}"/>
              </a:ext>
            </a:extLst>
          </p:cNvPr>
          <p:cNvSpPr/>
          <p:nvPr/>
        </p:nvSpPr>
        <p:spPr>
          <a:xfrm>
            <a:off x="11031639" y="1198362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06</a:t>
            </a:r>
          </a:p>
        </p:txBody>
      </p:sp>
      <p:sp>
        <p:nvSpPr>
          <p:cNvPr id="10" name="Rounded Rectangle 87">
            <a:extLst>
              <a:ext uri="{FF2B5EF4-FFF2-40B4-BE49-F238E27FC236}">
                <a16:creationId xmlns:a16="http://schemas.microsoft.com/office/drawing/2014/main" id="{22C6146E-6C38-8BC0-A0EC-4AA7E64D8483}"/>
              </a:ext>
            </a:extLst>
          </p:cNvPr>
          <p:cNvSpPr/>
          <p:nvPr/>
        </p:nvSpPr>
        <p:spPr>
          <a:xfrm>
            <a:off x="11002805" y="1202039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05</a:t>
            </a:r>
          </a:p>
        </p:txBody>
      </p:sp>
      <p:sp>
        <p:nvSpPr>
          <p:cNvPr id="11" name="Rounded Rectangle 88">
            <a:extLst>
              <a:ext uri="{FF2B5EF4-FFF2-40B4-BE49-F238E27FC236}">
                <a16:creationId xmlns:a16="http://schemas.microsoft.com/office/drawing/2014/main" id="{083B666C-31B8-56E5-48EB-001972E1F464}"/>
              </a:ext>
            </a:extLst>
          </p:cNvPr>
          <p:cNvSpPr/>
          <p:nvPr/>
        </p:nvSpPr>
        <p:spPr>
          <a:xfrm>
            <a:off x="10998368" y="1197749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</a:t>
            </a:r>
          </a:p>
        </p:txBody>
      </p:sp>
      <p:sp>
        <p:nvSpPr>
          <p:cNvPr id="13" name="Rounded Rectangle 89">
            <a:extLst>
              <a:ext uri="{FF2B5EF4-FFF2-40B4-BE49-F238E27FC236}">
                <a16:creationId xmlns:a16="http://schemas.microsoft.com/office/drawing/2014/main" id="{38D22487-A73B-3712-E113-F0750626C2CD}"/>
              </a:ext>
            </a:extLst>
          </p:cNvPr>
          <p:cNvSpPr/>
          <p:nvPr/>
        </p:nvSpPr>
        <p:spPr>
          <a:xfrm>
            <a:off x="11000923" y="1219776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</a:t>
            </a:r>
          </a:p>
        </p:txBody>
      </p:sp>
      <p:sp>
        <p:nvSpPr>
          <p:cNvPr id="14" name="Rounded Rectangle 90">
            <a:extLst>
              <a:ext uri="{FF2B5EF4-FFF2-40B4-BE49-F238E27FC236}">
                <a16:creationId xmlns:a16="http://schemas.microsoft.com/office/drawing/2014/main" id="{A1AE7B3C-8664-2FA1-30DC-95F26052984F}"/>
              </a:ext>
            </a:extLst>
          </p:cNvPr>
          <p:cNvSpPr/>
          <p:nvPr/>
        </p:nvSpPr>
        <p:spPr>
          <a:xfrm>
            <a:off x="11019460" y="1200422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</a:t>
            </a:r>
          </a:p>
        </p:txBody>
      </p:sp>
      <p:sp>
        <p:nvSpPr>
          <p:cNvPr id="16" name="Rounded Rectangle 91">
            <a:extLst>
              <a:ext uri="{FF2B5EF4-FFF2-40B4-BE49-F238E27FC236}">
                <a16:creationId xmlns:a16="http://schemas.microsoft.com/office/drawing/2014/main" id="{DF45AE3D-F569-A120-87FE-35F7E6307EF7}"/>
              </a:ext>
            </a:extLst>
          </p:cNvPr>
          <p:cNvSpPr/>
          <p:nvPr/>
        </p:nvSpPr>
        <p:spPr>
          <a:xfrm>
            <a:off x="11014984" y="1199009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</a:t>
            </a:r>
          </a:p>
        </p:txBody>
      </p:sp>
      <p:sp>
        <p:nvSpPr>
          <p:cNvPr id="19" name="Rounded Rectangle 92">
            <a:extLst>
              <a:ext uri="{FF2B5EF4-FFF2-40B4-BE49-F238E27FC236}">
                <a16:creationId xmlns:a16="http://schemas.microsoft.com/office/drawing/2014/main" id="{77326989-705E-9C51-7565-70E007A27853}"/>
              </a:ext>
            </a:extLst>
          </p:cNvPr>
          <p:cNvSpPr/>
          <p:nvPr/>
        </p:nvSpPr>
        <p:spPr>
          <a:xfrm>
            <a:off x="11007953" y="1192652"/>
            <a:ext cx="1066800" cy="4000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2409" tIns="51204" rIns="102409" bIns="51204" rtlCol="0" anchor="ctr"/>
          <a:lstStyle/>
          <a:p>
            <a:pPr marL="0" marR="0" lvl="0" indent="0" algn="ctr" defTabSz="1024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</a:t>
            </a:r>
          </a:p>
        </p:txBody>
      </p:sp>
      <p:pic>
        <p:nvPicPr>
          <p:cNvPr id="20" name="Picture 2" descr="Káº¿t quáº£ hÃ¬nh áº£nh cho icon Äá»ng há»">
            <a:extLst>
              <a:ext uri="{FF2B5EF4-FFF2-40B4-BE49-F238E27FC236}">
                <a16:creationId xmlns:a16="http://schemas.microsoft.com/office/drawing/2014/main" id="{66D1C33F-3000-59E6-5C60-47532D25B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184" y="402638"/>
            <a:ext cx="78936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0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  <p:bldP spid="3" grpId="0" animBg="1"/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1376</Words>
  <Application>Microsoft Office PowerPoint</Application>
  <PresentationFormat>Widescreen</PresentationFormat>
  <Paragraphs>215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Cambria Math</vt:lpstr>
      <vt:lpstr>Century Gothic</vt:lpstr>
      <vt:lpstr>Times New Roman</vt:lpstr>
      <vt:lpstr>Wingdings</vt:lpstr>
      <vt:lpstr>1_Office Theme</vt:lpstr>
      <vt:lpstr>Office Theme</vt:lpstr>
      <vt:lpstr>PowerPoint Presentation</vt:lpstr>
      <vt:lpstr>? Em hãy nối tên của các hình sau.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12</cp:revision>
  <dcterms:created xsi:type="dcterms:W3CDTF">2024-11-14T15:15:03Z</dcterms:created>
  <dcterms:modified xsi:type="dcterms:W3CDTF">2024-11-16T03:19:16Z</dcterms:modified>
</cp:coreProperties>
</file>