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6" r:id="rId2"/>
    <p:sldMasterId id="2147483678" r:id="rId3"/>
    <p:sldMasterId id="2147483691" r:id="rId4"/>
  </p:sldMasterIdLst>
  <p:notesMasterIdLst>
    <p:notesMasterId r:id="rId33"/>
  </p:notesMasterIdLst>
  <p:sldIdLst>
    <p:sldId id="291" r:id="rId5"/>
    <p:sldId id="277" r:id="rId6"/>
    <p:sldId id="357" r:id="rId7"/>
    <p:sldId id="256" r:id="rId8"/>
    <p:sldId id="257" r:id="rId9"/>
    <p:sldId id="356" r:id="rId10"/>
    <p:sldId id="355" r:id="rId11"/>
    <p:sldId id="327" r:id="rId12"/>
    <p:sldId id="310" r:id="rId13"/>
    <p:sldId id="334" r:id="rId14"/>
    <p:sldId id="358" r:id="rId15"/>
    <p:sldId id="321" r:id="rId16"/>
    <p:sldId id="359" r:id="rId17"/>
    <p:sldId id="360" r:id="rId18"/>
    <p:sldId id="361" r:id="rId19"/>
    <p:sldId id="314" r:id="rId20"/>
    <p:sldId id="362" r:id="rId21"/>
    <p:sldId id="349" r:id="rId22"/>
    <p:sldId id="348" r:id="rId23"/>
    <p:sldId id="347" r:id="rId24"/>
    <p:sldId id="320" r:id="rId25"/>
    <p:sldId id="351" r:id="rId26"/>
    <p:sldId id="318" r:id="rId27"/>
    <p:sldId id="328" r:id="rId28"/>
    <p:sldId id="346" r:id="rId29"/>
    <p:sldId id="352" r:id="rId30"/>
    <p:sldId id="353" r:id="rId31"/>
    <p:sldId id="33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775EB"/>
    <a:srgbClr val="E2F11B"/>
    <a:srgbClr val="990033"/>
    <a:srgbClr val="455907"/>
    <a:srgbClr val="6736E2"/>
    <a:srgbClr val="FFFF00"/>
    <a:srgbClr val="A56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1" d="100"/>
          <a:sy n="61" d="100"/>
        </p:scale>
        <p:origin x="14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49CBD7A-5E06-8DEA-E86E-5D4C6EA2AC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66A7298-2FDA-F736-C6FB-7A9BD15389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7964A77-641D-6251-766D-2EAF2B5563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809D7A7C-5763-C898-0D6A-260014ABBA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9B641E00-D3F5-AB9D-32E0-A1CF84C7D0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7B40BEAA-D7A7-BB74-63D7-0A9D29D56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6C36E6-66E2-40AD-B550-D0310F41C7C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C36E6-66E2-40AD-B550-D0310F41C7C9}" type="slidenum">
              <a:rPr lang="vi-VN" altLang="en-US" smtClean="0"/>
              <a:pPr>
                <a:defRPr/>
              </a:pPr>
              <a:t>2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250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E758-A66E-4A49-93E3-9125F4E3B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E758-A66E-4A49-93E3-9125F4E3B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B96CC-8FFD-E3C9-054F-8992E1175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F521FB-7D82-A41F-7B3F-119A8D121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CAA91-4A89-6C25-90D5-A269DDA9C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523D-AA6E-4B77-9799-A9426DCD083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074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A2339-D0B3-FABC-AACF-A063A97AD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93B1A-2280-C1EF-8C7D-76E582A6F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74DCA-E19B-D783-8ED8-25EA9DBAA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19F-EF74-471A-9AFE-68941005303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506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27DCCA-46F5-6E9A-8031-363065272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AA299-6D01-7A93-69F2-FBC0A7400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089B5-54BC-EFB7-4E60-23324B506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6B79-A663-4EC2-B3E9-9E235492433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572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345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50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90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95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93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51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633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81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DD3A4-B05D-AD85-DC38-3F052A1EE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A38B5-2F90-7DA5-38CB-C45B402DB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7EE11-9B99-8B4D-3936-60D2AD568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054C-CCE4-4342-BF7F-EA28BA3415C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181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38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684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49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E8F5E-AB63-40D5-A71D-81253B8A9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26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30995-D23E-496D-A1ED-E4710625D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1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3B07-308E-4208-B204-A753644279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66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2A58-59F2-4969-9E7E-A80AA65B0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65491-B275-47AD-A857-65E98861B8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23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77F17-8C25-46B1-9476-07AB9B3B95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8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FA04-7555-4E30-A455-6665031B3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57E7A-DDE7-47E7-96C7-398B08809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63F37-9A78-6321-28FA-1A9081756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5F5EE1-4E83-5DCA-E4E6-C6E2D924A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90CE-B81C-417D-BF94-A5750C34726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24945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CEE4-F5AB-40BF-8C25-616623ED80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69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2E04-A012-40CF-B6FE-730E058B71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83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377EF-1CF7-45DF-8017-0264AB83C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46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19200-53BF-4F6D-9A05-1A826E6C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66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EC6502-1393-418D-AB14-5F237D841B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96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B96CC-8FFD-E3C9-054F-8992E1175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F521FB-7D82-A41F-7B3F-119A8D121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CAA91-4A89-6C25-90D5-A269DDA9C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523D-AA6E-4B77-9799-A9426DCD083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6924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DD3A4-B05D-AD85-DC38-3F052A1EE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A38B5-2F90-7DA5-38CB-C45B402DB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7EE11-9B99-8B4D-3936-60D2AD568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054C-CCE4-4342-BF7F-EA28BA3415C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52026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57E7A-DDE7-47E7-96C7-398B08809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63F37-9A78-6321-28FA-1A9081756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5F5EE1-4E83-5DCA-E4E6-C6E2D924A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90CE-B81C-417D-BF94-A5750C34726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80199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C5D0E-733F-DC2A-0C09-DE16652F0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0E5ED-3058-93D7-87C0-3F60A5F34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9CEFF-11C1-FF14-F0DD-6250A94CC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F88B-6650-445A-AD8C-08BE126A20B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29271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D4F4C6-BEA8-F28A-8FDC-85397370D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997A25-E63B-40F9-7BC0-2C04C599D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958FF5-CED2-022A-9241-BA002536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AB04-4B79-481C-B24A-A030E69115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639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C5D0E-733F-DC2A-0C09-DE16652F0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0E5ED-3058-93D7-87C0-3F60A5F34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9CEFF-11C1-FF14-F0DD-6250A94CC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F88B-6650-445A-AD8C-08BE126A20B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5113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C3AC37-6A67-9BCD-1CCB-1C48A77DB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CBDDC5-5DBA-533F-A6EA-6DC4544B5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D7B113-AD96-AAD1-B2DD-AF9E295E5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E269-A886-4285-9DF2-646CD555FDE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97290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7AD7FF-30CF-D64F-AA4B-9A08CD285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DAF25-4C65-B5A7-6213-CF370A6A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7710A0-2282-31EC-5BF6-91D41A0C3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CFB1-F009-4EF2-A4A9-9489F3B92B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611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EF48F-865D-ACA2-25B5-15C7690C4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84AA3-94A6-CC54-E9CC-A6FB370F7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48A23-3C6C-C7AD-3A24-7D8B51F8A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3C0A4-D400-4481-88F8-21B11526903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53815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216E4-7051-2477-7288-3E299372D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01E52-B6B0-6B7F-D4FC-65B7D5A96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04BA4-6119-AABD-D7F6-548AF3C65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9EA9-2432-4D80-BAA9-AF34A3C0B4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9791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A2339-D0B3-FABC-AACF-A063A97AD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93B1A-2280-C1EF-8C7D-76E582A6F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74DCA-E19B-D783-8ED8-25EA9DBAA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19F-EF74-471A-9AFE-68941005303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67598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27DCCA-46F5-6E9A-8031-363065272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AA299-6D01-7A93-69F2-FBC0A7400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089B5-54BC-EFB7-4E60-23324B506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6B79-A663-4EC2-B3E9-9E235492433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22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D4F4C6-BEA8-F28A-8FDC-85397370D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997A25-E63B-40F9-7BC0-2C04C599D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958FF5-CED2-022A-9241-BA002536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AB04-4B79-481C-B24A-A030E69115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103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C3AC37-6A67-9BCD-1CCB-1C48A77DB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CBDDC5-5DBA-533F-A6EA-6DC4544B5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D7B113-AD96-AAD1-B2DD-AF9E295E5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E269-A886-4285-9DF2-646CD555FDE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82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7AD7FF-30CF-D64F-AA4B-9A08CD285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DAF25-4C65-B5A7-6213-CF370A6A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7710A0-2282-31EC-5BF6-91D41A0C3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CFB1-F009-4EF2-A4A9-9489F3B92B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466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EF48F-865D-ACA2-25B5-15C7690C4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84AA3-94A6-CC54-E9CC-A6FB370F7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48A23-3C6C-C7AD-3A24-7D8B51F8A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3C0A4-D400-4481-88F8-21B11526903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7239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216E4-7051-2477-7288-3E299372D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01E52-B6B0-6B7F-D4FC-65B7D5A96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04BA4-6119-AABD-D7F6-548AF3C65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9EA9-2432-4D80-BAA9-AF34A3C0B4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80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463A224-AACB-B124-00A4-367F06024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FC6F55A-C0A5-37CF-22F9-4A9518534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09AB75C9-64B3-D4AF-7674-B7046B24DE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AE8FB61F-062D-E233-DB0B-02FC21EB63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19F0943E-AF62-9F14-175F-A24FC5077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DB4D2F-E547-40EF-8FAF-C4E25A4FBB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48D8">
                <a:gamma/>
                <a:tint val="57255"/>
                <a:invGamma/>
              </a:srgbClr>
            </a:gs>
            <a:gs pos="100000">
              <a:srgbClr val="004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40E5-07C5-47F0-883F-2507B4C2374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463A224-AACB-B124-00A4-367F06024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FC6F55A-C0A5-37CF-22F9-4A9518534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09AB75C9-64B3-D4AF-7674-B7046B24DE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AE8FB61F-062D-E233-DB0B-02FC21EB63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19F0943E-AF62-9F14-175F-A24FC5077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DB4D2F-E547-40EF-8FAF-C4E25A4FBB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4297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7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>
            <a:off x="1295400" y="2971800"/>
            <a:ext cx="6792684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-Compressed" pitchFamily="18" charset="0"/>
                <a:ea typeface="Helvetica-Compressed" pitchFamily="18" charset="0"/>
                <a:cs typeface="Helvetica-Compressed" pitchFamily="18" charset="0"/>
              </a:rPr>
              <a:t>MĨ THUẬT 8</a:t>
            </a:r>
          </a:p>
        </p:txBody>
      </p:sp>
    </p:spTree>
    <p:extLst>
      <p:ext uri="{BB962C8B-B14F-4D97-AF65-F5344CB8AC3E}">
        <p14:creationId xmlns:p14="http://schemas.microsoft.com/office/powerpoint/2010/main" val="248838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D4A9924-71EE-60B3-5B10-E186D94F9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47700"/>
            <a:ext cx="4419600" cy="6430963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 err="1">
                <a:solidFill>
                  <a:srgbClr val="FF0000"/>
                </a:solidFill>
              </a:rPr>
              <a:t>Bài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dự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án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/>
              <a:t>Quan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bìa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truyện</a:t>
            </a:r>
            <a:r>
              <a:rPr lang="en-US" altLang="en-US" sz="2000" dirty="0"/>
              <a:t> Trang 23 SGK</a:t>
            </a:r>
            <a:br>
              <a:rPr lang="en-US" altLang="en-US" sz="2000" dirty="0"/>
            </a:br>
            <a:r>
              <a:rPr lang="en-US" altLang="en-US" sz="2000" b="1" u="sng" dirty="0" err="1"/>
              <a:t>Nhóm</a:t>
            </a:r>
            <a:r>
              <a:rPr lang="en-US" altLang="en-US" sz="2000" b="1" u="sng" dirty="0"/>
              <a:t> 1</a:t>
            </a:r>
            <a:r>
              <a:rPr lang="en-US" altLang="en-US" sz="2000" dirty="0"/>
              <a:t>: </a:t>
            </a:r>
            <a:r>
              <a:rPr lang="en-US" altLang="en-US" sz="2000" dirty="0" err="1">
                <a:solidFill>
                  <a:srgbClr val="FF0000"/>
                </a:solidFill>
              </a:rPr>
              <a:t>Nêu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cấu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tạo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của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bìa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truyện</a:t>
            </a:r>
            <a:br>
              <a:rPr lang="en-US" altLang="en-US" sz="2000" dirty="0"/>
            </a:br>
            <a:r>
              <a:rPr lang="en-US" altLang="en-US" sz="2000" b="1" u="sng" dirty="0" err="1"/>
              <a:t>Nhóm</a:t>
            </a:r>
            <a:r>
              <a:rPr lang="en-US" altLang="en-US" sz="2000" b="1" u="sng" dirty="0"/>
              <a:t> 2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Nhận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xét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11267" name="Content Placeholder 1">
            <a:extLst>
              <a:ext uri="{FF2B5EF4-FFF2-40B4-BE49-F238E27FC236}">
                <a16:creationId xmlns:a16="http://schemas.microsoft.com/office/drawing/2014/main" id="{128DF9C4-3A57-AE9F-00BB-2341D1C35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647700"/>
            <a:ext cx="4115957" cy="55625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8782E-483D-3FE2-7F77-6514EE62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8983"/>
            <a:ext cx="7924800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nen1">
            <a:extLst>
              <a:ext uri="{FF2B5EF4-FFF2-40B4-BE49-F238E27FC236}">
                <a16:creationId xmlns:a16="http://schemas.microsoft.com/office/drawing/2014/main" id="{AB032B22-F08C-3EE0-5502-03EBBD6B0C5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3" name="Rectangle 5">
            <a:extLst>
              <a:ext uri="{FF2B5EF4-FFF2-40B4-BE49-F238E27FC236}">
                <a16:creationId xmlns:a16="http://schemas.microsoft.com/office/drawing/2014/main" id="{1430A3AC-CAF8-C6C6-574D-7B3D2034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Một số hình biểu trưng các nhà sản xuất</a:t>
            </a:r>
            <a:r>
              <a:rPr lang="en-US" altLang="en-US" sz="180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99FAEF24-0243-B5A8-07BB-4AEFCEDA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30000" r="40001" b="39333"/>
          <a:stretch>
            <a:fillRect/>
          </a:stretch>
        </p:blipFill>
        <p:spPr bwMode="auto">
          <a:xfrm>
            <a:off x="914400" y="1346200"/>
            <a:ext cx="1558925" cy="1901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DD9A9026-9A32-F33F-BEFE-17296134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27333" r="36000" b="32668"/>
          <a:stretch>
            <a:fillRect/>
          </a:stretch>
        </p:blipFill>
        <p:spPr bwMode="auto">
          <a:xfrm>
            <a:off x="914400" y="3357563"/>
            <a:ext cx="1558925" cy="20018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11D72D5-CAC0-C7FD-5E95-CA3D89FD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6667" b="44667"/>
          <a:stretch>
            <a:fillRect/>
          </a:stretch>
        </p:blipFill>
        <p:spPr bwMode="auto">
          <a:xfrm>
            <a:off x="2819400" y="1371600"/>
            <a:ext cx="5200650" cy="6969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EA6314B1-D425-F999-1FDD-BE41C29E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35333" r="9000" b="42000"/>
          <a:stretch>
            <a:fillRect/>
          </a:stretch>
        </p:blipFill>
        <p:spPr bwMode="auto">
          <a:xfrm>
            <a:off x="2819400" y="2286000"/>
            <a:ext cx="51816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3FC575F-76A7-32D2-E6BD-EA4ED3DC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1334" r="2000" b="40666"/>
          <a:stretch>
            <a:fillRect/>
          </a:stretch>
        </p:blipFill>
        <p:spPr bwMode="auto">
          <a:xfrm>
            <a:off x="2819400" y="3416300"/>
            <a:ext cx="5232400" cy="758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3DFA198C-2148-52C5-7C54-ADA6F144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7334" r="999" b="46666"/>
          <a:stretch>
            <a:fillRect/>
          </a:stretch>
        </p:blipFill>
        <p:spPr bwMode="auto">
          <a:xfrm>
            <a:off x="2819400" y="4419600"/>
            <a:ext cx="5199063" cy="7540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1B014-6084-95CF-4693-1C6A27D3A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5600A1-B32D-28AB-A781-3A5408A2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8983"/>
            <a:ext cx="7924800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0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D22CA-E11B-FEBF-93F7-1F7B792A6FA7}"/>
              </a:ext>
            </a:extLst>
          </p:cNvPr>
          <p:cNvSpPr txBox="1"/>
          <p:nvPr/>
        </p:nvSpPr>
        <p:spPr>
          <a:xfrm>
            <a:off x="495300" y="282161"/>
            <a:ext cx="8153400" cy="611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SHS tr.23: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Thông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tin"Truyện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Nam".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7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0143F-4A67-CE1D-F3BB-41B68366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EC3D2-1373-22C7-1AE3-C6644356F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8983"/>
            <a:ext cx="7924800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2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6">
            <a:extLst>
              <a:ext uri="{FF2B5EF4-FFF2-40B4-BE49-F238E27FC236}">
                <a16:creationId xmlns:a16="http://schemas.microsoft.com/office/drawing/2014/main" id="{7246A843-37C7-6CDE-A0BC-8ACDC3CB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"/>
            <a:ext cx="553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B5884905-DB50-C6EB-1683-F7B238D0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.VnTime" panose="020B7200000000000000" pitchFamily="34" charset="0"/>
              </a:rPr>
              <a:t>+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3EF28AD3-8BCB-EC08-D4DD-156AF98B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vi-VN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+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có chữ </a:t>
            </a: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8199" name="Picture 12">
            <a:extLst>
              <a:ext uri="{FF2B5EF4-FFF2-40B4-BE49-F238E27FC236}">
                <a16:creationId xmlns:a16="http://schemas.microsoft.com/office/drawing/2014/main" id="{6A4F8D96-48F7-54B3-00A9-E115954878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4640" r="27956" b="12642"/>
          <a:stretch>
            <a:fillRect/>
          </a:stretch>
        </p:blipFill>
        <p:spPr bwMode="auto">
          <a:xfrm>
            <a:off x="5334000" y="1143000"/>
            <a:ext cx="2901950" cy="404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>
            <a:extLst>
              <a:ext uri="{FF2B5EF4-FFF2-40B4-BE49-F238E27FC236}">
                <a16:creationId xmlns:a16="http://schemas.microsoft.com/office/drawing/2014/main" id="{0B043C99-849C-3031-8C52-CDCC53F6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      So sánh sự khác nhau giữa 2 bìa truyện?</a:t>
            </a:r>
          </a:p>
        </p:txBody>
      </p:sp>
      <p:pic>
        <p:nvPicPr>
          <p:cNvPr id="8201" name="Picture 10" descr="C:\Users\TUAN HANG\Desktop\thiet-ke-bia-sach-003.jpg">
            <a:extLst>
              <a:ext uri="{FF2B5EF4-FFF2-40B4-BE49-F238E27FC236}">
                <a16:creationId xmlns:a16="http://schemas.microsoft.com/office/drawing/2014/main" id="{CBEDACE1-836D-633A-401A-425C61A3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42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BBCAE-FCEF-848C-D920-954F3E3F7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A0F36-7526-F78F-41C0-91A3CF4F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8983"/>
            <a:ext cx="7924800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>
            <a:extLst>
              <a:ext uri="{FF2B5EF4-FFF2-40B4-BE49-F238E27FC236}">
                <a16:creationId xmlns:a16="http://schemas.microsoft.com/office/drawing/2014/main" id="{A830C505-FE50-FE0C-AA24-B66F1F8F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461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II. LUYỆN TẬP VÀ SÁNG TẠO: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07D2A15E-E477-EC7B-4844-64015FA7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46150"/>
            <a:ext cx="72390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Nêu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tiến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hành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bìa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truyện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tranh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24E29C0D-ED37-72EC-6734-DDD7A019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805930"/>
            <a:ext cx="758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+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thảo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cục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B8E02EBE-FD45-CDDD-E483-1397C30D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229100" cy="2981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48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>
            <a:extLst>
              <a:ext uri="{FF2B5EF4-FFF2-40B4-BE49-F238E27FC236}">
                <a16:creationId xmlns:a16="http://schemas.microsoft.com/office/drawing/2014/main" id="{50420A7D-FB29-9122-7338-24D51993C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461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  <a:latin typeface="Times New Roman" panose="02020603050405020304" pitchFamily="18" charset="0"/>
              </a:rPr>
              <a:t>II. LUYỆN TẬP VÀ SÁNG TẠO: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9D319FF2-F47F-A42D-76D7-DBEE7C71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100553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+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chi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kiểu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20FC27D8-5704-9900-59D8-1963907EE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24458"/>
            <a:ext cx="4838700" cy="3409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162800" cy="1600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                            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98784" y="529116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838200" y="1216254"/>
            <a:ext cx="784860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9 + 10: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5.T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HIẾT KẾ BÌA 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TRUYỆN 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2286000"/>
            <a:ext cx="8610600" cy="525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 tiêu (HS cần đạt được)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>
            <a:extLst>
              <a:ext uri="{FF2B5EF4-FFF2-40B4-BE49-F238E27FC236}">
                <a16:creationId xmlns:a16="http://schemas.microsoft.com/office/drawing/2014/main" id="{B836DDB4-8CE4-0E88-9F3A-5C1D18D20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461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  <a:latin typeface="Times New Roman" panose="02020603050405020304" pitchFamily="18" charset="0"/>
              </a:rPr>
              <a:t>II. LUYỆN TẬP VÀ SÁNG TẠO:</a:t>
            </a:r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D8192731-5B58-BC2E-0455-6E35EE27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11" y="1524000"/>
            <a:ext cx="314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+ Bước 3: Phối Màu</a:t>
            </a:r>
          </a:p>
        </p:txBody>
      </p:sp>
      <p:pic>
        <p:nvPicPr>
          <p:cNvPr id="14344" name="Picture 3">
            <a:extLst>
              <a:ext uri="{FF2B5EF4-FFF2-40B4-BE49-F238E27FC236}">
                <a16:creationId xmlns:a16="http://schemas.microsoft.com/office/drawing/2014/main" id="{60BCA7F1-9C1D-0C00-C330-6ED75035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27" y="2209800"/>
            <a:ext cx="5358581" cy="381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>
            <a:extLst>
              <a:ext uri="{FF2B5EF4-FFF2-40B4-BE49-F238E27FC236}">
                <a16:creationId xmlns:a16="http://schemas.microsoft.com/office/drawing/2014/main" id="{B3730476-3EEF-30F7-9573-F46627F9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461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  <a:latin typeface="Times New Roman" panose="02020603050405020304" pitchFamily="18" charset="0"/>
              </a:rPr>
              <a:t>II. LUYỆN TẬP VÀ SÁNG TẠO:</a:t>
            </a:r>
          </a:p>
        </p:txBody>
      </p:sp>
      <p:sp>
        <p:nvSpPr>
          <p:cNvPr id="48143" name="Rectangle 15">
            <a:extLst>
              <a:ext uri="{FF2B5EF4-FFF2-40B4-BE49-F238E27FC236}">
                <a16:creationId xmlns:a16="http://schemas.microsoft.com/office/drawing/2014/main" id="{1272C788-A102-B49B-7931-2B94EE5A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066800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+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4: Hoàn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phẩm</a:t>
            </a:r>
            <a:endParaRPr lang="en-US" altLang="en-US" sz="2400" b="1" dirty="0"/>
          </a:p>
        </p:txBody>
      </p:sp>
      <p:pic>
        <p:nvPicPr>
          <p:cNvPr id="15369" name="Picture 4">
            <a:extLst>
              <a:ext uri="{FF2B5EF4-FFF2-40B4-BE49-F238E27FC236}">
                <a16:creationId xmlns:a16="http://schemas.microsoft.com/office/drawing/2014/main" id="{BD3827A9-A59C-E674-38DA-6DB771C6F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68" y="1952625"/>
            <a:ext cx="4208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ECFE77F-50FC-8CC0-87F9-AD764FE0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57200"/>
            <a:ext cx="84105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DSC01773">
            <a:extLst>
              <a:ext uri="{FF2B5EF4-FFF2-40B4-BE49-F238E27FC236}">
                <a16:creationId xmlns:a16="http://schemas.microsoft.com/office/drawing/2014/main" id="{A4D4B732-AF61-D1FD-BB15-FA1C3570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7" y="363688"/>
            <a:ext cx="1808163" cy="2362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DSC01779">
            <a:extLst>
              <a:ext uri="{FF2B5EF4-FFF2-40B4-BE49-F238E27FC236}">
                <a16:creationId xmlns:a16="http://schemas.microsoft.com/office/drawing/2014/main" id="{C82BD2E2-6C97-B0B3-72A1-49A3567A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16613"/>
            <a:ext cx="3048000" cy="1985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>
            <a:extLst>
              <a:ext uri="{FF2B5EF4-FFF2-40B4-BE49-F238E27FC236}">
                <a16:creationId xmlns:a16="http://schemas.microsoft.com/office/drawing/2014/main" id="{DFF08A0E-7690-086E-92BE-5C791215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" r="31000" b="11333"/>
          <a:stretch>
            <a:fillRect/>
          </a:stretch>
        </p:blipFill>
        <p:spPr bwMode="auto">
          <a:xfrm>
            <a:off x="3352800" y="406400"/>
            <a:ext cx="1717675" cy="2362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>
            <a:extLst>
              <a:ext uri="{FF2B5EF4-FFF2-40B4-BE49-F238E27FC236}">
                <a16:creationId xmlns:a16="http://schemas.microsoft.com/office/drawing/2014/main" id="{162E9994-16FC-D49B-429F-A1EBE156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4666" r="28999" b="12666"/>
          <a:stretch>
            <a:fillRect/>
          </a:stretch>
        </p:blipFill>
        <p:spPr bwMode="auto">
          <a:xfrm>
            <a:off x="990600" y="390634"/>
            <a:ext cx="1752600" cy="2362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09-07-08_1443">
            <a:extLst>
              <a:ext uri="{FF2B5EF4-FFF2-40B4-BE49-F238E27FC236}">
                <a16:creationId xmlns:a16="http://schemas.microsoft.com/office/drawing/2014/main" id="{6762C763-AFFE-B668-9CC4-3161C511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3099894"/>
            <a:ext cx="2020887" cy="28194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7" name="Picture 9" descr="http://d2.violet.vn/uploads/thumbnails/244/thumbnails2/CIMG3922.jpg.jpg">
            <a:extLst>
              <a:ext uri="{FF2B5EF4-FFF2-40B4-BE49-F238E27FC236}">
                <a16:creationId xmlns:a16="http://schemas.microsoft.com/office/drawing/2014/main" id="{7027B4CA-7E72-EF27-53B1-FE5DECAD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195513" cy="2819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Rectangle 1">
            <a:extLst>
              <a:ext uri="{FF2B5EF4-FFF2-40B4-BE49-F238E27FC236}">
                <a16:creationId xmlns:a16="http://schemas.microsoft.com/office/drawing/2014/main" id="{FA62EE29-6361-CC6B-3C3A-AC65578A2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98273"/>
            <a:ext cx="363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Một số bài vẽ của học sinh</a:t>
            </a:r>
            <a:endParaRPr lang="en-US" altLang="en-US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nen1">
            <a:extLst>
              <a:ext uri="{FF2B5EF4-FFF2-40B4-BE49-F238E27FC236}">
                <a16:creationId xmlns:a16="http://schemas.microsoft.com/office/drawing/2014/main" id="{67A52048-57BA-D5AE-4699-4AB1BEDD568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5" name="Text Box 11">
            <a:extLst>
              <a:ext uri="{FF2B5EF4-FFF2-40B4-BE49-F238E27FC236}">
                <a16:creationId xmlns:a16="http://schemas.microsoft.com/office/drawing/2014/main" id="{55545BD4-70AB-A2AE-07BC-FCE47B220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2800" b="1" u="sng">
                <a:solidFill>
                  <a:srgbClr val="A50021"/>
                </a:solidFill>
                <a:latin typeface="Times New Roman" panose="02020603050405020304" pitchFamily="18" charset="0"/>
              </a:rPr>
              <a:t>Phân tích và đánh giá</a:t>
            </a:r>
          </a:p>
        </p:txBody>
      </p:sp>
      <p:sp>
        <p:nvSpPr>
          <p:cNvPr id="16388" name="Text Box 12">
            <a:extLst>
              <a:ext uri="{FF2B5EF4-FFF2-40B4-BE49-F238E27FC236}">
                <a16:creationId xmlns:a16="http://schemas.microsoft.com/office/drawing/2014/main" id="{F432D373-886C-C0A9-D595-C1B98C75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792480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Nêu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cảm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phẩm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bìa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truyện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theo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gợi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ý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    +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Nội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dung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thức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quy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thể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hiện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    +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thiết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kế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sắc,hình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bố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cục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…)?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    + Ý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tưởng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mới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giúp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cho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phẩm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được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tốt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Đánh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giá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thẩm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mĩ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ứng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dụng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Arial" charset="0"/>
              </a:rPr>
              <a:t>phẩm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600" dirty="0">
              <a:solidFill>
                <a:srgbClr val="FF006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dirty="0">
              <a:solidFill>
                <a:srgbClr val="FF006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9286363-D205-8847-BFCE-55C8DBEF9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733800" cy="1036638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IV.Vận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88D6-4443-CEBD-0597-3A15AFDB8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cảm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bìa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cuốn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thích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gợi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ý.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truyện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Nội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dung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truyện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bìa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cục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kiểu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đặc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biệt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69D2D8F-C1A8-15F2-E11E-D8C96F840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733800" cy="1036638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IV.Vận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33A06-4E2D-99F7-8DD9-438A9169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127125"/>
            <a:ext cx="3886200" cy="5349875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bìa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hiểu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nội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dung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cuốn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đối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tượng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Xây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dựng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tưởng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bìa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lựa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kiểu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minh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họa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sắc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quy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kích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thước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tin,…)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phù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ACC9C016-DB95-168F-126D-7CBCACA1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5814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1">
            <a:extLst>
              <a:ext uri="{FF2B5EF4-FFF2-40B4-BE49-F238E27FC236}">
                <a16:creationId xmlns:a16="http://schemas.microsoft.com/office/drawing/2014/main" id="{BD329068-F314-E79F-29AD-476B8DA2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12">
            <a:extLst>
              <a:ext uri="{FF2B5EF4-FFF2-40B4-BE49-F238E27FC236}">
                <a16:creationId xmlns:a16="http://schemas.microsoft.com/office/drawing/2014/main" id="{B485BEA2-4753-45AB-AF64-84BB1698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760538"/>
            <a:ext cx="8686800" cy="50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+ </a:t>
            </a:r>
            <a:r>
              <a:rPr lang="en-US" sz="2667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DẶN DÒ: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5146AB3E-718D-1032-E700-2C82A159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0488"/>
            <a:ext cx="7259637" cy="15287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67" b="1" i="1" dirty="0">
                <a:solidFill>
                  <a:srgbClr val="000099"/>
                </a:solidFill>
              </a:rPr>
              <a:t>- </a:t>
            </a:r>
            <a:r>
              <a:rPr lang="en-US" sz="2667" b="1" i="1" dirty="0" err="1">
                <a:solidFill>
                  <a:srgbClr val="000099"/>
                </a:solidFill>
              </a:rPr>
              <a:t>Hoàn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thành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sản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phẩm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nếu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chưa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xong</a:t>
            </a:r>
            <a:r>
              <a:rPr lang="en-US" sz="2667" b="1" i="1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667" b="1" i="1" dirty="0">
                <a:solidFill>
                  <a:srgbClr val="000099"/>
                </a:solidFill>
              </a:rPr>
              <a:t>- </a:t>
            </a:r>
            <a:r>
              <a:rPr lang="en-US" sz="2667" b="1" i="1" dirty="0" err="1">
                <a:solidFill>
                  <a:srgbClr val="000099"/>
                </a:solidFill>
              </a:rPr>
              <a:t>Chuẩn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bị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tiết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sau</a:t>
            </a:r>
            <a:r>
              <a:rPr lang="en-US" sz="2667" b="1" i="1" dirty="0">
                <a:solidFill>
                  <a:srgbClr val="000099"/>
                </a:solidFill>
              </a:rPr>
              <a:t> : </a:t>
            </a:r>
            <a:r>
              <a:rPr lang="en-US" sz="2667" b="1" i="1" dirty="0" err="1">
                <a:solidFill>
                  <a:srgbClr val="000099"/>
                </a:solidFill>
              </a:rPr>
              <a:t>tạo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hình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nhân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vật</a:t>
            </a:r>
            <a:r>
              <a:rPr lang="en-US" sz="2667" b="1" i="1" dirty="0">
                <a:solidFill>
                  <a:srgbClr val="000099"/>
                </a:solidFill>
              </a:rPr>
              <a:t> minh </a:t>
            </a:r>
            <a:r>
              <a:rPr lang="en-US" sz="2667" b="1" i="1" dirty="0" err="1">
                <a:solidFill>
                  <a:srgbClr val="000099"/>
                </a:solidFill>
              </a:rPr>
              <a:t>họa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truyện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cổ</a:t>
            </a:r>
            <a:r>
              <a:rPr lang="en-US" sz="2667" b="1" i="1" dirty="0">
                <a:solidFill>
                  <a:srgbClr val="000099"/>
                </a:solidFill>
              </a:rPr>
              <a:t> </a:t>
            </a:r>
            <a:r>
              <a:rPr lang="en-US" sz="2667" b="1" i="1" dirty="0" err="1">
                <a:solidFill>
                  <a:srgbClr val="000099"/>
                </a:solidFill>
              </a:rPr>
              <a:t>tích</a:t>
            </a:r>
            <a:r>
              <a:rPr lang="en-US" sz="2667" b="1" i="1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2" grpId="1"/>
      <p:bldP spid="25612" grpId="2"/>
      <p:bldP spid="645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heme-canh11">
            <a:extLst>
              <a:ext uri="{FF2B5EF4-FFF2-40B4-BE49-F238E27FC236}">
                <a16:creationId xmlns:a16="http://schemas.microsoft.com/office/drawing/2014/main" id="{D371123C-0859-135A-2696-9B19453F1A2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6516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673C99-0665-094A-4301-F8EB1EC45907}"/>
              </a:ext>
            </a:extLst>
          </p:cNvPr>
          <p:cNvSpPr/>
          <p:nvPr/>
        </p:nvSpPr>
        <p:spPr>
          <a:xfrm>
            <a:off x="533400" y="2546169"/>
            <a:ext cx="8077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Xin </a:t>
            </a:r>
            <a:r>
              <a:rPr lang="en-US" sz="54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Chaân</a:t>
            </a:r>
            <a:r>
              <a:rPr lang="en-US" sz="54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 </a:t>
            </a:r>
            <a:r>
              <a:rPr lang="en-US" sz="54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thaønh</a:t>
            </a:r>
            <a:r>
              <a:rPr lang="en-US" sz="54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 </a:t>
            </a:r>
            <a:r>
              <a:rPr lang="en-US" sz="54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caùm</a:t>
            </a:r>
            <a:r>
              <a:rPr lang="en-US" sz="54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 </a:t>
            </a:r>
            <a:r>
              <a:rPr lang="en-US" sz="54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ôn</a:t>
            </a:r>
            <a:r>
              <a:rPr lang="en-US" sz="54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effectLst>
                  <a:outerShdw dist="53882" dir="18900000" algn="ctr" rotWithShape="0">
                    <a:prstClr val="black"/>
                  </a:outerShdw>
                </a:effectLst>
                <a:latin typeface="VNI-Bandit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8BBBD-BDC9-3AC7-8511-F655F91AD37E}"/>
              </a:ext>
            </a:extLst>
          </p:cNvPr>
          <p:cNvSpPr/>
          <p:nvPr/>
        </p:nvSpPr>
        <p:spPr>
          <a:xfrm>
            <a:off x="762000" y="4038600"/>
            <a:ext cx="7620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QUÝ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thÇy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 c«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gi¸o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vµ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c¸c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em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 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häc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TimeH" pitchFamily="34" charset="0"/>
                <a:cs typeface="+mn-cs"/>
              </a:rPr>
              <a:t>sinh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.VnTimeH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884699-7A87-F773-528F-72A058159899}"/>
              </a:ext>
            </a:extLst>
          </p:cNvPr>
          <p:cNvSpPr txBox="1"/>
          <p:nvPr/>
        </p:nvSpPr>
        <p:spPr>
          <a:xfrm>
            <a:off x="814577" y="2694388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* </a:t>
            </a:r>
            <a:r>
              <a:rPr lang="en-US" sz="2800" dirty="0" err="1">
                <a:solidFill>
                  <a:srgbClr val="FF0000"/>
                </a:solidFill>
              </a:rPr>
              <a:t>Luật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/>
              <a:t>: Chia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. Trong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2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0820B-4573-39F4-274A-9B4448FF0FE4}"/>
              </a:ext>
            </a:extLst>
          </p:cNvPr>
          <p:cNvSpPr txBox="1"/>
          <p:nvPr/>
        </p:nvSpPr>
        <p:spPr>
          <a:xfrm>
            <a:off x="374650" y="358077"/>
            <a:ext cx="617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QUAN SÁT VÀ NHẬN  THỨC: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7A301-4D97-326A-1CBE-0CA0BD5B7943}"/>
              </a:ext>
            </a:extLst>
          </p:cNvPr>
          <p:cNvSpPr/>
          <p:nvPr/>
        </p:nvSpPr>
        <p:spPr>
          <a:xfrm>
            <a:off x="557022" y="1295400"/>
            <a:ext cx="802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Ai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hơn</a:t>
            </a:r>
            <a:endParaRPr lang="en-US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83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913755"/>
            <a:ext cx="8001000" cy="5797776"/>
            <a:chOff x="609600" y="808980"/>
            <a:chExt cx="8001000" cy="5797776"/>
          </a:xfrm>
        </p:grpSpPr>
        <p:pic>
          <p:nvPicPr>
            <p:cNvPr id="5" name="Picture 18" descr="18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0900" y="808980"/>
              <a:ext cx="2428875" cy="2734319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7" name="Picture 16" descr="18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124" y="819150"/>
              <a:ext cx="2352675" cy="277177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8" name="Picture 17" descr="18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6608" y="827870"/>
              <a:ext cx="2353992" cy="27249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9" name="Picture 15" descr="18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3695700"/>
              <a:ext cx="2362200" cy="28956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0" name="Picture 14" descr="180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1850" y="3695699"/>
              <a:ext cx="2447925" cy="290512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1" name="Picture 13" descr="14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" y="3724275"/>
              <a:ext cx="2362200" cy="288248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057400" y="161925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TRUYỆN TRANH VIỆT NAM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The-Little-Mermaid-Poster-C1031339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277" t="1589" r="2070" b="2614"/>
          <a:stretch/>
        </p:blipFill>
        <p:spPr bwMode="auto">
          <a:xfrm>
            <a:off x="105467" y="1495425"/>
            <a:ext cx="2933700" cy="418338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Picture 20" descr="1217402453_co%20be%20quang%20khan%20do"/>
          <p:cNvPicPr>
            <a:picLocks noChangeAspect="1" noChangeArrowheads="1"/>
          </p:cNvPicPr>
          <p:nvPr/>
        </p:nvPicPr>
        <p:blipFill rotWithShape="1">
          <a:blip r:embed="rId4" cstate="print"/>
          <a:srcRect t="837" r="1425"/>
          <a:stretch/>
        </p:blipFill>
        <p:spPr bwMode="auto">
          <a:xfrm>
            <a:off x="3149600" y="1482725"/>
            <a:ext cx="2930525" cy="418845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21" descr="51P5TWSA64L_SS50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661" y="1481570"/>
            <a:ext cx="2819400" cy="418086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62200" y="533400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TRUYỆN TRANH THẾ GIỚI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D1AC69-012D-7A6E-7254-15B2E206AB8C}"/>
              </a:ext>
            </a:extLst>
          </p:cNvPr>
          <p:cNvGrpSpPr/>
          <p:nvPr/>
        </p:nvGrpSpPr>
        <p:grpSpPr>
          <a:xfrm>
            <a:off x="767934" y="381000"/>
            <a:ext cx="7623898" cy="6209539"/>
            <a:chOff x="767934" y="381000"/>
            <a:chExt cx="7623898" cy="6209539"/>
          </a:xfrm>
        </p:grpSpPr>
        <p:pic>
          <p:nvPicPr>
            <p:cNvPr id="1026" name="Picture 2" descr="Giới thiệu Bộ sách Truyện tranh Lịch sử Việt Nam">
              <a:extLst>
                <a:ext uri="{FF2B5EF4-FFF2-40B4-BE49-F238E27FC236}">
                  <a16:creationId xmlns:a16="http://schemas.microsoft.com/office/drawing/2014/main" id="{3DE2A1B0-7ACE-AC27-FA61-1FC5C4E8E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30" y="390524"/>
              <a:ext cx="2124074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ranh Truyện Lịch Sử Việt Nam - Lê Thánh Tông">
              <a:extLst>
                <a:ext uri="{FF2B5EF4-FFF2-40B4-BE49-F238E27FC236}">
                  <a16:creationId xmlns:a16="http://schemas.microsoft.com/office/drawing/2014/main" id="{38058C73-77BB-F338-44C1-C6F2E29AD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23" y="381000"/>
              <a:ext cx="2038023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ư mục chuyên đề giới thiệu sách “Tranh truyện lịch sử Việt Nam">
              <a:extLst>
                <a:ext uri="{FF2B5EF4-FFF2-40B4-BE49-F238E27FC236}">
                  <a16:creationId xmlns:a16="http://schemas.microsoft.com/office/drawing/2014/main" id="{D669604F-E0A9-0DE1-54BC-A63DE8D76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188" y="419098"/>
              <a:ext cx="1996965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RANH TRUYỆN DÂN GIAN VIỆT NAM - SỌ DỪA - Sách thiết bị Quảng Ngãi">
              <a:extLst>
                <a:ext uri="{FF2B5EF4-FFF2-40B4-BE49-F238E27FC236}">
                  <a16:creationId xmlns:a16="http://schemas.microsoft.com/office/drawing/2014/main" id="{B6FC4ACB-0138-E82E-ABE9-600EE3539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30" y="3571219"/>
              <a:ext cx="2272204" cy="2630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Tranh truyện dân gian Việt Nam - Sự tích cái chổi – Nhà xuất bản Kim Đồng">
              <a:extLst>
                <a:ext uri="{FF2B5EF4-FFF2-40B4-BE49-F238E27FC236}">
                  <a16:creationId xmlns:a16="http://schemas.microsoft.com/office/drawing/2014/main" id="{1AF682D2-2FEA-EC3F-A87F-9110F70F6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758" y="3571218"/>
              <a:ext cx="2124074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4" descr="mtf1280890998">
              <a:extLst>
                <a:ext uri="{FF2B5EF4-FFF2-40B4-BE49-F238E27FC236}">
                  <a16:creationId xmlns:a16="http://schemas.microsoft.com/office/drawing/2014/main" id="{C9EEB9C9-4CE3-A66D-2190-D93EB2B58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34" y="3571218"/>
              <a:ext cx="2286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266D54-96FC-81C4-1586-8AD5B1C16D8C}"/>
                </a:ext>
              </a:extLst>
            </p:cNvPr>
            <p:cNvSpPr txBox="1"/>
            <p:nvPr/>
          </p:nvSpPr>
          <p:spPr>
            <a:xfrm>
              <a:off x="3738563" y="3015405"/>
              <a:ext cx="303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Truyện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lịch</a:t>
              </a:r>
              <a:r>
                <a:rPr lang="en-US" sz="2000" b="1" dirty="0"/>
                <a:t> </a:t>
              </a:r>
              <a:r>
                <a:rPr lang="en-US" sz="2000" b="1" dirty="0" err="1"/>
                <a:t>sử</a:t>
              </a:r>
              <a:endParaRPr lang="en-US" sz="20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F1C7F6-DBDB-3EB7-348E-85A46EFE6382}"/>
                </a:ext>
              </a:extLst>
            </p:cNvPr>
            <p:cNvSpPr txBox="1"/>
            <p:nvPr/>
          </p:nvSpPr>
          <p:spPr>
            <a:xfrm>
              <a:off x="3810000" y="6190429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Truyện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dân</a:t>
              </a:r>
              <a:r>
                <a:rPr lang="en-US" sz="2000" b="1" dirty="0"/>
                <a:t> </a:t>
              </a:r>
              <a:r>
                <a:rPr lang="en-US" sz="2000" b="1" dirty="0" err="1"/>
                <a:t>gian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3102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uyện Trạng cười Việt Nam – huyhoangbookstore">
            <a:extLst>
              <a:ext uri="{FF2B5EF4-FFF2-40B4-BE49-F238E27FC236}">
                <a16:creationId xmlns:a16="http://schemas.microsoft.com/office/drawing/2014/main" id="{3175C0AF-8213-C8F9-66C2-4AFEB896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5" y="1319050"/>
            <a:ext cx="2360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UYỆN CƯỜI | VĂN HỌC VIỆT NAM">
            <a:extLst>
              <a:ext uri="{FF2B5EF4-FFF2-40B4-BE49-F238E27FC236}">
                <a16:creationId xmlns:a16="http://schemas.microsoft.com/office/drawing/2014/main" id="{5DB1521B-1ED6-3F54-2D69-A92A21A7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99" y="1261241"/>
            <a:ext cx="2659206" cy="32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a Truyện Cười Dân Gian Việt Nam Hay Nhất | Tiki">
            <a:extLst>
              <a:ext uri="{FF2B5EF4-FFF2-40B4-BE49-F238E27FC236}">
                <a16:creationId xmlns:a16="http://schemas.microsoft.com/office/drawing/2014/main" id="{FE41C78B-C9D0-B41B-FA0C-5B094449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02" y="1311167"/>
            <a:ext cx="2453972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C6269-2357-49B5-E286-06D1814039C8}"/>
              </a:ext>
            </a:extLst>
          </p:cNvPr>
          <p:cNvSpPr txBox="1"/>
          <p:nvPr/>
        </p:nvSpPr>
        <p:spPr>
          <a:xfrm>
            <a:off x="3657600" y="4761249"/>
            <a:ext cx="305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Truyện</a:t>
            </a:r>
            <a:r>
              <a:rPr lang="en-US" sz="2400" b="1" dirty="0"/>
              <a:t> </a:t>
            </a:r>
            <a:r>
              <a:rPr lang="en-US" sz="2400" b="1" dirty="0" err="1"/>
              <a:t>cười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544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D01416-837B-0F46-138B-22A9E8D239F4}"/>
              </a:ext>
            </a:extLst>
          </p:cNvPr>
          <p:cNvGrpSpPr/>
          <p:nvPr/>
        </p:nvGrpSpPr>
        <p:grpSpPr>
          <a:xfrm>
            <a:off x="224987" y="1371600"/>
            <a:ext cx="8824420" cy="5410200"/>
            <a:chOff x="224987" y="1371600"/>
            <a:chExt cx="8824420" cy="5410200"/>
          </a:xfrm>
        </p:grpSpPr>
        <p:pic>
          <p:nvPicPr>
            <p:cNvPr id="9219" name="Picture 8" descr="C:\Users\TUAN HANG\Desktop\phan-tich-y-nghia-truyen-co-tich-viet-nam-cau-be-tich-chu-202208250128576592.jpg">
              <a:extLst>
                <a:ext uri="{FF2B5EF4-FFF2-40B4-BE49-F238E27FC236}">
                  <a16:creationId xmlns:a16="http://schemas.microsoft.com/office/drawing/2014/main" id="{D38EBE9D-C7EE-0C72-3B78-FF465A7B1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4724400"/>
              <a:ext cx="31242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1819">
              <a:extLst>
                <a:ext uri="{FF2B5EF4-FFF2-40B4-BE49-F238E27FC236}">
                  <a16:creationId xmlns:a16="http://schemas.microsoft.com/office/drawing/2014/main" id="{C894612D-C54F-A5A3-BBBE-BB1B6AFA3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350" y="4191000"/>
              <a:ext cx="200025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659FCA-7440-0941-478D-A7A9147FAE2A}"/>
                </a:ext>
              </a:extLst>
            </p:cNvPr>
            <p:cNvSpPr/>
            <p:nvPr/>
          </p:nvSpPr>
          <p:spPr>
            <a:xfrm>
              <a:off x="4601232" y="2057400"/>
              <a:ext cx="2133600" cy="220980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57150">
              <a:solidFill>
                <a:srgbClr val="9775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4F849D5-FBDC-71AB-07AF-7FD3934342B4}"/>
                </a:ext>
              </a:extLst>
            </p:cNvPr>
            <p:cNvSpPr/>
            <p:nvPr/>
          </p:nvSpPr>
          <p:spPr>
            <a:xfrm>
              <a:off x="6839607" y="1371600"/>
              <a:ext cx="2209800" cy="2438400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BFA5B220-4CD6-C76E-D986-212120BFEC75}"/>
                </a:ext>
              </a:extLst>
            </p:cNvPr>
            <p:cNvSpPr/>
            <p:nvPr/>
          </p:nvSpPr>
          <p:spPr>
            <a:xfrm>
              <a:off x="3733800" y="4648200"/>
              <a:ext cx="3048000" cy="2133600"/>
            </a:xfrm>
            <a:prstGeom prst="heart">
              <a:avLst/>
            </a:prstGeom>
            <a:blipFill>
              <a:blip r:embed="rId6"/>
              <a:stretch>
                <a:fillRect/>
              </a:stretch>
            </a:blipFill>
            <a:ln w="571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B2F7B29-64CD-C1C6-8FDD-F009A9C80F47}"/>
                </a:ext>
              </a:extLst>
            </p:cNvPr>
            <p:cNvSpPr/>
            <p:nvPr/>
          </p:nvSpPr>
          <p:spPr>
            <a:xfrm>
              <a:off x="2387162" y="2362200"/>
              <a:ext cx="2057400" cy="1981200"/>
            </a:xfrm>
            <a:prstGeom prst="hexagon">
              <a:avLst/>
            </a:prstGeom>
            <a:blipFill>
              <a:blip r:embed="rId7" cstate="print"/>
              <a:stretch>
                <a:fillRect/>
              </a:stretch>
            </a:blip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22C7B40B-D33B-701C-23C1-8D2D696162D8}"/>
                </a:ext>
              </a:extLst>
            </p:cNvPr>
            <p:cNvSpPr/>
            <p:nvPr/>
          </p:nvSpPr>
          <p:spPr>
            <a:xfrm>
              <a:off x="224987" y="2400300"/>
              <a:ext cx="2057400" cy="213360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A45479-E89D-B2CF-B418-9EA0AE242678}"/>
              </a:ext>
            </a:extLst>
          </p:cNvPr>
          <p:cNvSpPr txBox="1"/>
          <p:nvPr/>
        </p:nvSpPr>
        <p:spPr>
          <a:xfrm>
            <a:off x="1600200" y="9730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65722-ECD9-CF2D-F25C-2BB63C8560AF}"/>
              </a:ext>
            </a:extLst>
          </p:cNvPr>
          <p:cNvSpPr txBox="1"/>
          <p:nvPr/>
        </p:nvSpPr>
        <p:spPr>
          <a:xfrm>
            <a:off x="427969" y="909816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2">
            <a:extLst>
              <a:ext uri="{FF2B5EF4-FFF2-40B4-BE49-F238E27FC236}">
                <a16:creationId xmlns:a16="http://schemas.microsoft.com/office/drawing/2014/main" id="{9AEB40A9-9622-E114-E4BE-DA27DCD7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21" y="1600200"/>
            <a:ext cx="3487460" cy="44370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Bìa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cuốn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Bìa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“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gương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quyển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nhằm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hút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A03B2-2386-ADD0-59F0-ADBD5E1399A7}"/>
              </a:ext>
            </a:extLst>
          </p:cNvPr>
          <p:cNvSpPr/>
          <p:nvPr/>
        </p:nvSpPr>
        <p:spPr>
          <a:xfrm>
            <a:off x="246021" y="5867400"/>
            <a:ext cx="889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Em haõy cho bieát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bìa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coù taùc duïng gì ñoái vôùi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quyeån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7BD956-8639-A1FC-AF50-A8888E9714D4}"/>
              </a:ext>
            </a:extLst>
          </p:cNvPr>
          <p:cNvGrpSpPr/>
          <p:nvPr/>
        </p:nvGrpSpPr>
        <p:grpSpPr>
          <a:xfrm>
            <a:off x="3810000" y="850900"/>
            <a:ext cx="4876800" cy="4711700"/>
            <a:chOff x="3886200" y="838200"/>
            <a:chExt cx="4800600" cy="4724400"/>
          </a:xfrm>
        </p:grpSpPr>
        <p:pic>
          <p:nvPicPr>
            <p:cNvPr id="36878" name="Picture 16" descr="h_kebnvbao_b1">
              <a:extLst>
                <a:ext uri="{FF2B5EF4-FFF2-40B4-BE49-F238E27FC236}">
                  <a16:creationId xmlns:a16="http://schemas.microsoft.com/office/drawing/2014/main" id="{E94F78C0-84F2-0F59-7E8B-1D92A4F62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890588"/>
              <a:ext cx="1484312" cy="2209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9" name="Picture 20" descr="h_toivotduong_b1">
              <a:extLst>
                <a:ext uri="{FF2B5EF4-FFF2-40B4-BE49-F238E27FC236}">
                  <a16:creationId xmlns:a16="http://schemas.microsoft.com/office/drawing/2014/main" id="{2662EF55-94BA-369D-B3DF-0E318AEB9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332163"/>
              <a:ext cx="1508125" cy="2209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0" name="Picture 21" descr="vietnam_11001479_harry-1">
              <a:extLst>
                <a:ext uri="{FF2B5EF4-FFF2-40B4-BE49-F238E27FC236}">
                  <a16:creationId xmlns:a16="http://schemas.microsoft.com/office/drawing/2014/main" id="{B89B006C-9F6F-7B57-51BC-1F60437CD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332163"/>
              <a:ext cx="1517650" cy="2209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2" name="Picture 25">
              <a:extLst>
                <a:ext uri="{FF2B5EF4-FFF2-40B4-BE49-F238E27FC236}">
                  <a16:creationId xmlns:a16="http://schemas.microsoft.com/office/drawing/2014/main" id="{1EAEB22E-BDCE-46B2-F8E5-A1D2D9B5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6" t="4640" r="29036" b="12642"/>
            <a:stretch>
              <a:fillRect/>
            </a:stretch>
          </p:blipFill>
          <p:spPr bwMode="auto">
            <a:xfrm>
              <a:off x="5562600" y="850900"/>
              <a:ext cx="1493838" cy="213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1815">
              <a:extLst>
                <a:ext uri="{FF2B5EF4-FFF2-40B4-BE49-F238E27FC236}">
                  <a16:creationId xmlns:a16="http://schemas.microsoft.com/office/drawing/2014/main" id="{A8823E42-F470-C9F6-8B20-7AC3AF01E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276600"/>
              <a:ext cx="1524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1819">
              <a:extLst>
                <a:ext uri="{FF2B5EF4-FFF2-40B4-BE49-F238E27FC236}">
                  <a16:creationId xmlns:a16="http://schemas.microsoft.com/office/drawing/2014/main" id="{FDBF0CC5-9BCA-98AE-5886-0E1D748D2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838200"/>
              <a:ext cx="15240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02D493D-3BEA-0018-D65B-73FBF2D761E0}"/>
              </a:ext>
            </a:extLst>
          </p:cNvPr>
          <p:cNvSpPr txBox="1"/>
          <p:nvPr/>
        </p:nvSpPr>
        <p:spPr>
          <a:xfrm>
            <a:off x="374650" y="358077"/>
            <a:ext cx="617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u="sng" dirty="0">
                <a:latin typeface="Times New Roman" pitchFamily="18" charset="0"/>
                <a:cs typeface="Arial" charset="0"/>
              </a:rPr>
              <a:t>. QUAN SÁT VÀ NHẬN  THỨC: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2183</TotalTime>
  <Words>902</Words>
  <Application>Microsoft Office PowerPoint</Application>
  <PresentationFormat>On-screen Show (4:3)</PresentationFormat>
  <Paragraphs>68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.VnTime</vt:lpstr>
      <vt:lpstr>.VnTimeH</vt:lpstr>
      <vt:lpstr>Arial</vt:lpstr>
      <vt:lpstr>Calibri</vt:lpstr>
      <vt:lpstr>Helvetica-Compressed</vt:lpstr>
      <vt:lpstr>Times New Roman</vt:lpstr>
      <vt:lpstr>VNI-Bandit</vt:lpstr>
      <vt:lpstr>VNI-Times</vt:lpstr>
      <vt:lpstr>Default Design</vt:lpstr>
      <vt:lpstr>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*Bài tập dự án Quan sát bìa truyện Trang 23 SGK Nhóm 1: Nêu cấu tạo của bìa truyện Nhóm 2: Nhận xét  + Ý nghĩa các dòng chữ trên bìa truyện + Đặc điểm, nội dung hình minh họa thể hiện điều gì? + Đâu là hình ảnh/thông tin trọng tâm + Vị trí các thành phần trên bìa chính, phụ, gáy truyện và cách phối màu + Kiểu chữ, hình và chữ kết hợp với nhau như nào?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IV.Vận dụng</vt:lpstr>
      <vt:lpstr>IV.Vận dụng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VỀ DỰ GiỜ THĂM LỚP.</dc:title>
  <dc:creator>Anh Thu</dc:creator>
  <cp:lastModifiedBy>Hùng Cường Mai</cp:lastModifiedBy>
  <cp:revision>163</cp:revision>
  <dcterms:created xsi:type="dcterms:W3CDTF">2010-11-04T01:46:37Z</dcterms:created>
  <dcterms:modified xsi:type="dcterms:W3CDTF">2024-11-03T23:33:04Z</dcterms:modified>
</cp:coreProperties>
</file>