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257" r:id="rId4"/>
    <p:sldId id="497" r:id="rId5"/>
    <p:sldId id="495" r:id="rId6"/>
    <p:sldId id="260" r:id="rId7"/>
    <p:sldId id="484" r:id="rId8"/>
    <p:sldId id="485" r:id="rId9"/>
    <p:sldId id="289" r:id="rId10"/>
    <p:sldId id="261" r:id="rId11"/>
    <p:sldId id="486" r:id="rId12"/>
    <p:sldId id="487" r:id="rId13"/>
    <p:sldId id="488" r:id="rId14"/>
    <p:sldId id="265" r:id="rId15"/>
    <p:sldId id="4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3B547-9901-44C5-919E-80ABCE8D658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C2F4A-D550-43E2-917A-3C0BF0B0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4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0F44F-5CE6-441D-8355-81C478224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9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0F44F-5CE6-441D-8355-81C478224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2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5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785" y="182566"/>
            <a:ext cx="2194984" cy="3902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836" y="182566"/>
            <a:ext cx="6381750" cy="3902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7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AC8C869-A5CC-6D34-C4D5-F4041A2622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FA4F-3D05-4514-97EF-FBF9DE4B191A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6BAD33-A8F8-8D11-569C-0BB8BFC56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982982-46CD-7180-E7FE-297BBBCAC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4D33D-D6CF-4897-A4C2-2BB996B151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90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2D301-945A-1673-402B-9FF1D21705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64C07-30C6-424C-9ECD-6C1FDF2F4902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DA12C-A54B-E2EB-8684-4B36CA7DE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FCB454-16D4-560C-C3FE-55200C7E4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F57FA-CDD4-4388-8021-BA39072FA0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48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DC4185-B587-720D-A0DA-630AE119B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3EF47-4E5B-4C2A-A69B-BD1999EEB9CC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DF8C98-20AC-5D0A-3610-335BC5ACA8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DDC394-6C82-862F-3EC5-FA3113F8D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C0D7F-FECF-4F60-9E23-D44572382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856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FB3B3-F351-E7AB-B7BC-33779D9B57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C89A-6515-4C81-B264-BAC539FD8823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F5646-7DE6-9A7F-711C-0B45FF390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FCB2F-6FD9-35A2-E35C-14A84F3166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D4AD2-1F2A-442B-A62A-2F486B70AE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43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482D02-64EB-80F9-8CEB-AD4928B00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5586-347B-455F-B551-2ACE0D0DEFD3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4EB1A9-180E-9EF2-FDC3-FFCE50D623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1AB24B-EA94-C4F3-C1BA-4212FA10E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1D479-FB02-408E-870C-0FB529EAD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04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5308D5-88FB-C9FA-6189-19696E136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A3F26-96B4-4B81-8E52-70C9F95C6DEB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7BCC8E-B418-092A-B4DD-09EFE0E35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7AB1CF-4459-09D8-8886-1E4647EF4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415D0-B92B-431C-9675-55D20C0C0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369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1F5CAA-F915-5444-F34F-469087DC8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004C-0742-4F58-83E7-0F89532A8C39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FA8949-941B-E8DD-409F-CC6B74395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89B5F5-9306-7DFC-8DA5-5D1C0691E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C6516-AC25-422C-BA4E-EA14F8493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51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35F63-53D2-CBAD-385E-BBD2A3804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3D520-BB79-484C-8BA5-302806C4F2D9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CBEA1-B58C-3A73-875F-FB931AD8C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DE3030-11A5-DA07-FA66-A7B3636A5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35CB2-DD46-4778-A59F-3DB268A0A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41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0212D1-2EF2-B6EA-ABE4-329E006E8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99A-D8A8-4699-A430-0A6DE96381EE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35B58C-5CC8-3F21-257C-46198BC35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0BA7D-6937-EFC5-21D2-EAC548C3A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CE713-5816-42FC-B730-4AC0BA4C6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26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3D717A-DDE9-03D0-0B18-B0453CBC64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5B167-7E91-46F9-832A-66E45DF57A8D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B3CE6E-4FFB-C163-876E-DC13DBFF3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ADFF6F-B20E-E863-576C-DBA35ECA1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86798-DF96-4C38-841C-141975748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989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BEFC6B-A489-4893-5F8B-046E34401B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D625F-CE0D-4D10-8404-F23897D5AE3C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87CD7A-BA9F-A165-007A-79FE7C73A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E7B8FB-F694-620B-9135-E18B6FB4E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EE369-257D-418B-955B-337A205448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142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0FCDB9-53FD-D1FD-B013-D33FDA3FB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74DDB-1567-471B-9326-AFA38B994AF1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F21028-2BE6-68D0-B17F-B01AD82A9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EAF352-B0A1-7776-5E9D-40468134A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22D40-FB81-42B3-A90C-4CF2D29C9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677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263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495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36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085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286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071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6"/>
            <a:ext cx="10363200" cy="1500188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3129" indent="0">
              <a:buNone/>
              <a:defRPr sz="1926">
                <a:solidFill>
                  <a:schemeClr val="tx1">
                    <a:tint val="75000"/>
                  </a:schemeClr>
                </a:solidFill>
              </a:defRPr>
            </a:lvl2pPr>
            <a:lvl3pPr marL="10062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0938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201251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51564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3018777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352190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40250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6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938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3509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82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269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4024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3" y="1066800"/>
            <a:ext cx="4288367" cy="301783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8400" y="1066800"/>
            <a:ext cx="4288367" cy="301783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3129" indent="0">
              <a:buNone/>
              <a:defRPr sz="2222" b="1"/>
            </a:lvl2pPr>
            <a:lvl3pPr marL="1006259" indent="0">
              <a:buNone/>
              <a:defRPr sz="1926" b="1"/>
            </a:lvl3pPr>
            <a:lvl4pPr marL="1509388" indent="0">
              <a:buNone/>
              <a:defRPr sz="1778" b="1"/>
            </a:lvl4pPr>
            <a:lvl5pPr marL="2012518" indent="0">
              <a:buNone/>
              <a:defRPr sz="1778" b="1"/>
            </a:lvl5pPr>
            <a:lvl6pPr marL="2515648" indent="0">
              <a:buNone/>
              <a:defRPr sz="1778" b="1"/>
            </a:lvl6pPr>
            <a:lvl7pPr marL="3018777" indent="0">
              <a:buNone/>
              <a:defRPr sz="1778" b="1"/>
            </a:lvl7pPr>
            <a:lvl8pPr marL="3521906" indent="0">
              <a:buNone/>
              <a:defRPr sz="1778" b="1"/>
            </a:lvl8pPr>
            <a:lvl9pPr marL="4025035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1926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6" y="1535113"/>
            <a:ext cx="5389034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3129" indent="0">
              <a:buNone/>
              <a:defRPr sz="2222" b="1"/>
            </a:lvl2pPr>
            <a:lvl3pPr marL="1006259" indent="0">
              <a:buNone/>
              <a:defRPr sz="1926" b="1"/>
            </a:lvl3pPr>
            <a:lvl4pPr marL="1509388" indent="0">
              <a:buNone/>
              <a:defRPr sz="1778" b="1"/>
            </a:lvl4pPr>
            <a:lvl5pPr marL="2012518" indent="0">
              <a:buNone/>
              <a:defRPr sz="1778" b="1"/>
            </a:lvl5pPr>
            <a:lvl6pPr marL="2515648" indent="0">
              <a:buNone/>
              <a:defRPr sz="1778" b="1"/>
            </a:lvl6pPr>
            <a:lvl7pPr marL="3018777" indent="0">
              <a:buNone/>
              <a:defRPr sz="1778" b="1"/>
            </a:lvl7pPr>
            <a:lvl8pPr marL="3521906" indent="0">
              <a:buNone/>
              <a:defRPr sz="1778" b="1"/>
            </a:lvl8pPr>
            <a:lvl9pPr marL="4025035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6" y="2174875"/>
            <a:ext cx="5389034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1926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4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0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3" cy="1162050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3" cy="4691063"/>
          </a:xfrm>
        </p:spPr>
        <p:txBody>
          <a:bodyPr/>
          <a:lstStyle>
            <a:lvl1pPr marL="0" indent="0">
              <a:buNone/>
              <a:defRPr sz="1482"/>
            </a:lvl1pPr>
            <a:lvl2pPr marL="503129" indent="0">
              <a:buNone/>
              <a:defRPr sz="1333"/>
            </a:lvl2pPr>
            <a:lvl3pPr marL="1006259" indent="0">
              <a:buNone/>
              <a:defRPr sz="1037"/>
            </a:lvl3pPr>
            <a:lvl4pPr marL="1509388" indent="0">
              <a:buNone/>
              <a:defRPr sz="1037"/>
            </a:lvl4pPr>
            <a:lvl5pPr marL="2012518" indent="0">
              <a:buNone/>
              <a:defRPr sz="1037"/>
            </a:lvl5pPr>
            <a:lvl6pPr marL="2515648" indent="0">
              <a:buNone/>
              <a:defRPr sz="1037"/>
            </a:lvl6pPr>
            <a:lvl7pPr marL="3018777" indent="0">
              <a:buNone/>
              <a:defRPr sz="1037"/>
            </a:lvl7pPr>
            <a:lvl8pPr marL="3521906" indent="0">
              <a:buNone/>
              <a:defRPr sz="1037"/>
            </a:lvl8pPr>
            <a:lvl9pPr marL="4025035" indent="0">
              <a:buNone/>
              <a:defRPr sz="10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9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556"/>
            </a:lvl1pPr>
            <a:lvl2pPr marL="503129" indent="0">
              <a:buNone/>
              <a:defRPr sz="3111"/>
            </a:lvl2pPr>
            <a:lvl3pPr marL="1006259" indent="0">
              <a:buNone/>
              <a:defRPr sz="2667"/>
            </a:lvl3pPr>
            <a:lvl4pPr marL="1509388" indent="0">
              <a:buNone/>
              <a:defRPr sz="2222"/>
            </a:lvl4pPr>
            <a:lvl5pPr marL="2012518" indent="0">
              <a:buNone/>
              <a:defRPr sz="2222"/>
            </a:lvl5pPr>
            <a:lvl6pPr marL="2515648" indent="0">
              <a:buNone/>
              <a:defRPr sz="2222"/>
            </a:lvl6pPr>
            <a:lvl7pPr marL="3018777" indent="0">
              <a:buNone/>
              <a:defRPr sz="2222"/>
            </a:lvl7pPr>
            <a:lvl8pPr marL="3521906" indent="0">
              <a:buNone/>
              <a:defRPr sz="2222"/>
            </a:lvl8pPr>
            <a:lvl9pPr marL="4025035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82"/>
            </a:lvl1pPr>
            <a:lvl2pPr marL="503129" indent="0">
              <a:buNone/>
              <a:defRPr sz="1333"/>
            </a:lvl2pPr>
            <a:lvl3pPr marL="1006259" indent="0">
              <a:buNone/>
              <a:defRPr sz="1037"/>
            </a:lvl3pPr>
            <a:lvl4pPr marL="1509388" indent="0">
              <a:buNone/>
              <a:defRPr sz="1037"/>
            </a:lvl4pPr>
            <a:lvl5pPr marL="2012518" indent="0">
              <a:buNone/>
              <a:defRPr sz="1037"/>
            </a:lvl5pPr>
            <a:lvl6pPr marL="2515648" indent="0">
              <a:buNone/>
              <a:defRPr sz="1037"/>
            </a:lvl6pPr>
            <a:lvl7pPr marL="3018777" indent="0">
              <a:buNone/>
              <a:defRPr sz="1037"/>
            </a:lvl7pPr>
            <a:lvl8pPr marL="3521906" indent="0">
              <a:buNone/>
              <a:defRPr sz="1037"/>
            </a:lvl8pPr>
            <a:lvl9pPr marL="4025035" indent="0">
              <a:buNone/>
              <a:defRPr sz="10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2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4"/>
          </a:xfrm>
          <a:prstGeom prst="rect">
            <a:avLst/>
          </a:prstGeom>
        </p:spPr>
        <p:txBody>
          <a:bodyPr vert="horz" lIns="67922" tIns="33961" rIns="67922" bIns="339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18E7-283B-44E2-9AFD-97A1B6C202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6259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347" indent="-377347" algn="l" defTabSz="100625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17585" indent="-314456" algn="l" defTabSz="1006259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57823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60954" indent="-251565" algn="l" defTabSz="1006259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64083" indent="-251565" algn="l" defTabSz="1006259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67212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270342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773471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276600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1pPr>
      <a:lvl2pPr marL="503129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2pPr>
      <a:lvl3pPr marL="1006259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3pPr>
      <a:lvl4pPr marL="150938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4pPr>
      <a:lvl5pPr marL="201251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5pPr>
      <a:lvl6pPr marL="251564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6pPr>
      <a:lvl7pPr marL="3018777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7pPr>
      <a:lvl8pPr marL="3521906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8pPr>
      <a:lvl9pPr marL="4025035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EBF8E388-62A9-0131-E2D4-FFDF02A2F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FCEE4FEF-08B4-036F-9FDD-43453DFAD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7F688E0F-F614-4A28-2B46-44986B71D8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DBACC45-1EC4-4789-B1E7-6DF3A894266A}" type="datetimeFigureOut">
              <a:rPr lang="en-US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168965" name="Rectangle 5">
            <a:extLst>
              <a:ext uri="{FF2B5EF4-FFF2-40B4-BE49-F238E27FC236}">
                <a16:creationId xmlns:a16="http://schemas.microsoft.com/office/drawing/2014/main" id="{B0FBF179-4435-44F5-887D-2904B861EF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6" name="Rectangle 6">
            <a:extLst>
              <a:ext uri="{FF2B5EF4-FFF2-40B4-BE49-F238E27FC236}">
                <a16:creationId xmlns:a16="http://schemas.microsoft.com/office/drawing/2014/main" id="{E501B05C-6AC8-DBB1-4052-7E97B9744F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915E9DD1-3D38-42CD-9E2F-3D715C539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813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4325" y="1614647"/>
            <a:ext cx="11791950" cy="260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CỤM 6</a:t>
            </a:r>
          </a:p>
          <a:p>
            <a:pPr algn="ctr" defTabSz="1006259"/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 CÔ VỀ DỰ GIỜ MÔN NGHỆ THUẬT 7 </a:t>
            </a:r>
          </a:p>
          <a:p>
            <a:pPr algn="ctr" defTabSz="1006259"/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MÔN MĨ THUẬT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67801" y="472932"/>
            <a:ext cx="8947396" cy="67733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HUYỆN THUỶ NGUYÊN</a:t>
            </a:r>
            <a:b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THCS MINH ĐỨC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612975" y="4627118"/>
            <a:ext cx="7902222" cy="67733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Lê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Chung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1B767EFC-1469-8EA8-46CE-36A96285B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545482"/>
            <a:ext cx="5138057" cy="5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b="1" i="1" dirty="0">
                <a:solidFill>
                  <a:srgbClr val="FF0000"/>
                </a:solidFill>
                <a:latin typeface="Arial"/>
              </a:rPr>
              <a:t>Minh </a:t>
            </a:r>
            <a:r>
              <a:rPr lang="en-US" sz="2000" b="1" i="1" dirty="0" err="1">
                <a:solidFill>
                  <a:srgbClr val="FF0000"/>
                </a:solidFill>
                <a:latin typeface="Arial"/>
              </a:rPr>
              <a:t>Đức</a:t>
            </a:r>
            <a:r>
              <a:rPr lang="en-US" sz="2000" b="1" i="1" dirty="0">
                <a:solidFill>
                  <a:srgbClr val="FF0000"/>
                </a:solidFill>
                <a:latin typeface="Arial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Arial"/>
              </a:rPr>
              <a:t>ngày</a:t>
            </a:r>
            <a:r>
              <a:rPr lang="en-US" sz="2000" b="1" i="1" dirty="0">
                <a:solidFill>
                  <a:srgbClr val="FF0000"/>
                </a:solidFill>
                <a:latin typeface="Arial"/>
              </a:rPr>
              <a:t> 30 </a:t>
            </a:r>
            <a:r>
              <a:rPr lang="en-US" sz="2000" b="1" i="1" dirty="0" err="1">
                <a:solidFill>
                  <a:srgbClr val="FF0000"/>
                </a:solidFill>
                <a:latin typeface="Arial"/>
              </a:rPr>
              <a:t>tháng</a:t>
            </a:r>
            <a:r>
              <a:rPr lang="en-US" sz="2000" b="1" i="1" dirty="0">
                <a:solidFill>
                  <a:srgbClr val="FF0000"/>
                </a:solidFill>
                <a:latin typeface="Arial"/>
              </a:rPr>
              <a:t> 11 </a:t>
            </a:r>
            <a:r>
              <a:rPr lang="en-US" sz="2000" b="1" i="1" dirty="0" err="1">
                <a:solidFill>
                  <a:srgbClr val="FF0000"/>
                </a:solidFill>
                <a:latin typeface="Arial"/>
              </a:rPr>
              <a:t>năm</a:t>
            </a:r>
            <a:r>
              <a:rPr lang="en-US" sz="2000" b="1" i="1" dirty="0">
                <a:solidFill>
                  <a:srgbClr val="FF0000"/>
                </a:solidFill>
                <a:latin typeface="Arial"/>
              </a:rPr>
              <a:t> 2023</a:t>
            </a:r>
            <a:endParaRPr lang="en-US" sz="2000" b="1" i="1" dirty="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2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633EB8-2A32-3C26-F6E6-3A7A9CE6B781}"/>
              </a:ext>
            </a:extLst>
          </p:cNvPr>
          <p:cNvSpPr txBox="1"/>
          <p:nvPr/>
        </p:nvSpPr>
        <p:spPr>
          <a:xfrm>
            <a:off x="316526" y="16149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FF"/>
                </a:solidFill>
                <a:latin typeface="SVN-Times New Roman 2" panose="020406030505060202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00FF"/>
                </a:solidFill>
                <a:latin typeface="SVN-Times New Roman 2" panose="02040603050506020204" pitchFamily="18" charset="0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 -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</a:rPr>
              <a:t> </a:t>
            </a:r>
          </a:p>
        </p:txBody>
      </p:sp>
      <p:pic>
        <p:nvPicPr>
          <p:cNvPr id="8" name="Picture 7" descr="A stack of white plastic trays&#10;&#10;Description automatically generated">
            <a:extLst>
              <a:ext uri="{FF2B5EF4-FFF2-40B4-BE49-F238E27FC236}">
                <a16:creationId xmlns:a16="http://schemas.microsoft.com/office/drawing/2014/main" id="{BBE29FF5-2AF2-DEEF-38B9-93CCBC4BE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32" y="2349699"/>
            <a:ext cx="2905125" cy="2158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 row of paint cans and brushes&#10;&#10;Description automatically generated">
            <a:extLst>
              <a:ext uri="{FF2B5EF4-FFF2-40B4-BE49-F238E27FC236}">
                <a16:creationId xmlns:a16="http://schemas.microsoft.com/office/drawing/2014/main" id="{D1FC8BF8-C989-1C49-DF54-CC8D947F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40" y="2349699"/>
            <a:ext cx="3230880" cy="2158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25E897-34E1-02B1-6B81-CD1FF821C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6" y="2349700"/>
            <a:ext cx="2705100" cy="2158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9E4323-6B75-CD0B-4D4F-290B023094A8}"/>
              </a:ext>
            </a:extLst>
          </p:cNvPr>
          <p:cNvSpPr txBox="1"/>
          <p:nvPr/>
        </p:nvSpPr>
        <p:spPr>
          <a:xfrm>
            <a:off x="1219200" y="1300479"/>
            <a:ext cx="3891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</a:rPr>
              <a:t>* HS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</a:rPr>
              <a:t>chuẩn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</a:rPr>
              <a:t>bị</a:t>
            </a:r>
            <a:endParaRPr lang="en-US" sz="3200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031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2">
            <a:extLst>
              <a:ext uri="{FF2B5EF4-FFF2-40B4-BE49-F238E27FC236}">
                <a16:creationId xmlns:a16="http://schemas.microsoft.com/office/drawing/2014/main" id="{8DE0442A-E356-16DA-CFAE-19C020DF8F85}"/>
              </a:ext>
            </a:extLst>
          </p:cNvPr>
          <p:cNvSpPr txBox="1"/>
          <p:nvPr/>
        </p:nvSpPr>
        <p:spPr>
          <a:xfrm>
            <a:off x="3192764" y="402277"/>
            <a:ext cx="580647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368D00"/>
                </a:solidFill>
                <a:latin typeface="Arial" panose="020B0604020202020204" pitchFamily="34" charset="0"/>
              </a:rPr>
              <a:t>2. Luyện tập và sáng tạo</a:t>
            </a:r>
            <a:endParaRPr lang="en-US" sz="3600" b="1" dirty="0">
              <a:solidFill>
                <a:srgbClr val="368D00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4F9A8-FF18-6D5F-900C-F53014DAD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251" y="1293639"/>
            <a:ext cx="7562850" cy="52881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6AEFF-A022-307C-9095-CE466C597053}"/>
              </a:ext>
            </a:extLst>
          </p:cNvPr>
          <p:cNvCxnSpPr>
            <a:cxnSpLocks/>
          </p:cNvCxnSpPr>
          <p:nvPr/>
        </p:nvCxnSpPr>
        <p:spPr>
          <a:xfrm>
            <a:off x="150146" y="3703343"/>
            <a:ext cx="11854095" cy="0"/>
          </a:xfrm>
          <a:prstGeom prst="line">
            <a:avLst/>
          </a:prstGeom>
          <a:ln w="57150">
            <a:solidFill>
              <a:srgbClr val="EAAE1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AD668A-938C-5C23-C55B-9DD4CA04A3AC}"/>
              </a:ext>
            </a:extLst>
          </p:cNvPr>
          <p:cNvGrpSpPr/>
          <p:nvPr/>
        </p:nvGrpSpPr>
        <p:grpSpPr>
          <a:xfrm>
            <a:off x="197966" y="1910222"/>
            <a:ext cx="3003668" cy="2250321"/>
            <a:chOff x="296949" y="2865333"/>
            <a:chExt cx="4505502" cy="33754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D55F27-FC03-2989-3FF2-531F889BE9C3}"/>
                </a:ext>
              </a:extLst>
            </p:cNvPr>
            <p:cNvGrpSpPr/>
            <p:nvPr/>
          </p:nvGrpSpPr>
          <p:grpSpPr>
            <a:xfrm>
              <a:off x="1863900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15" name="Group 2">
                <a:extLst>
                  <a:ext uri="{FF2B5EF4-FFF2-40B4-BE49-F238E27FC236}">
                    <a16:creationId xmlns:a16="http://schemas.microsoft.com/office/drawing/2014/main" id="{DF997514-ABE2-3942-9036-0FF718FFB8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17" name="Freeform 3">
                  <a:extLst>
                    <a:ext uri="{FF2B5EF4-FFF2-40B4-BE49-F238E27FC236}">
                      <a16:creationId xmlns:a16="http://schemas.microsoft.com/office/drawing/2014/main" id="{C32CCB72-C072-5706-645D-4F5279773A9E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730F9-A3D9-4161-6A44-340BCA179310}"/>
                  </a:ext>
                </a:extLst>
              </p:cNvPr>
              <p:cNvSpPr txBox="1"/>
              <p:nvPr/>
            </p:nvSpPr>
            <p:spPr>
              <a:xfrm>
                <a:off x="881681" y="1358792"/>
                <a:ext cx="1144868" cy="1028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933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en-US" sz="2933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3375E2-B6FB-7C28-BBDD-38541A49131B}"/>
                </a:ext>
              </a:extLst>
            </p:cNvPr>
            <p:cNvSpPr txBox="1"/>
            <p:nvPr/>
          </p:nvSpPr>
          <p:spPr>
            <a:xfrm>
              <a:off x="296949" y="2865333"/>
              <a:ext cx="4505502" cy="1697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 hình trên xốp hoặc bìa.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0CC9B5A-715E-B2F2-6759-EEF5B27A5E04}"/>
              </a:ext>
            </a:extLst>
          </p:cNvPr>
          <p:cNvSpPr/>
          <p:nvPr/>
        </p:nvSpPr>
        <p:spPr>
          <a:xfrm>
            <a:off x="2802364" y="725562"/>
            <a:ext cx="70278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spcBef>
                <a:spcPts val="200"/>
              </a:spcBef>
              <a:spcAft>
                <a:spcPts val="20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bước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một bức tranh in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EB61E9-65AD-EF82-A0AA-6307BF77F1E9}"/>
              </a:ext>
            </a:extLst>
          </p:cNvPr>
          <p:cNvGrpSpPr/>
          <p:nvPr/>
        </p:nvGrpSpPr>
        <p:grpSpPr>
          <a:xfrm>
            <a:off x="2213431" y="3246142"/>
            <a:ext cx="3093905" cy="2620843"/>
            <a:chOff x="3320146" y="4869214"/>
            <a:chExt cx="4640857" cy="39312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EF19E6-3E8F-0A21-1617-0EBECB188179}"/>
                </a:ext>
              </a:extLst>
            </p:cNvPr>
            <p:cNvSpPr txBox="1"/>
            <p:nvPr/>
          </p:nvSpPr>
          <p:spPr>
            <a:xfrm>
              <a:off x="3320146" y="6271711"/>
              <a:ext cx="4640857" cy="2528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667"/>
                </a:spcAft>
              </a:pP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nét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lõm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bút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nhọn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bề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in.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F77937-B699-76D5-8890-F80CCAC39459}"/>
                </a:ext>
              </a:extLst>
            </p:cNvPr>
            <p:cNvGrpSpPr/>
            <p:nvPr/>
          </p:nvGrpSpPr>
          <p:grpSpPr>
            <a:xfrm>
              <a:off x="4954775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3FD47401-7EC2-8B5C-A335-27E69CB864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21" name="Freeform 3">
                  <a:extLst>
                    <a:ext uri="{FF2B5EF4-FFF2-40B4-BE49-F238E27FC236}">
                      <a16:creationId xmlns:a16="http://schemas.microsoft.com/office/drawing/2014/main" id="{723C89B5-4F0E-681C-88CC-CAF6DF499503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72767-4D8C-3F0C-FDA8-56C254DC1561}"/>
                  </a:ext>
                </a:extLst>
              </p:cNvPr>
              <p:cNvSpPr txBox="1"/>
              <p:nvPr/>
            </p:nvSpPr>
            <p:spPr>
              <a:xfrm>
                <a:off x="881681" y="1358792"/>
                <a:ext cx="1144868" cy="1028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933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en-US" sz="2933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BB95F75-0AF4-6885-1A08-B540D410A08A}"/>
              </a:ext>
            </a:extLst>
          </p:cNvPr>
          <p:cNvGrpSpPr/>
          <p:nvPr/>
        </p:nvGrpSpPr>
        <p:grpSpPr>
          <a:xfrm>
            <a:off x="4442706" y="1895071"/>
            <a:ext cx="2774719" cy="2265472"/>
            <a:chOff x="6664059" y="2842606"/>
            <a:chExt cx="4162078" cy="33982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8E62F7-6C32-A53F-407D-BC254CBC3D34}"/>
                </a:ext>
              </a:extLst>
            </p:cNvPr>
            <p:cNvSpPr txBox="1"/>
            <p:nvPr/>
          </p:nvSpPr>
          <p:spPr>
            <a:xfrm>
              <a:off x="6664059" y="2842606"/>
              <a:ext cx="4162078" cy="1697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667"/>
                </a:spcAft>
              </a:pP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màu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lên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xốp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/ </a:t>
              </a:r>
              <a:r>
                <a:rPr lang="fr-FR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bìa</a:t>
              </a:r>
              <a:r>
                <a:rPr lang="fr-FR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A3BB3D-0184-6642-3DBE-3BA65D93E037}"/>
                </a:ext>
              </a:extLst>
            </p:cNvPr>
            <p:cNvGrpSpPr/>
            <p:nvPr/>
          </p:nvGrpSpPr>
          <p:grpSpPr>
            <a:xfrm>
              <a:off x="8059298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23" name="Group 2">
                <a:extLst>
                  <a:ext uri="{FF2B5EF4-FFF2-40B4-BE49-F238E27FC236}">
                    <a16:creationId xmlns:a16="http://schemas.microsoft.com/office/drawing/2014/main" id="{8BC72425-62FE-4876-6B26-5F11268700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25" name="Freeform 3">
                  <a:extLst>
                    <a:ext uri="{FF2B5EF4-FFF2-40B4-BE49-F238E27FC236}">
                      <a16:creationId xmlns:a16="http://schemas.microsoft.com/office/drawing/2014/main" id="{DC5E2965-C3AB-F0B9-88DD-91F56B1D31F8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63789E-3CA0-AE42-3342-8034D326D4D0}"/>
                  </a:ext>
                </a:extLst>
              </p:cNvPr>
              <p:cNvSpPr txBox="1"/>
              <p:nvPr/>
            </p:nvSpPr>
            <p:spPr>
              <a:xfrm>
                <a:off x="881681" y="1358792"/>
                <a:ext cx="1144868" cy="1028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933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914BE96-2861-6377-D700-9BAAB5853DB5}"/>
              </a:ext>
            </a:extLst>
          </p:cNvPr>
          <p:cNvGrpSpPr/>
          <p:nvPr/>
        </p:nvGrpSpPr>
        <p:grpSpPr>
          <a:xfrm>
            <a:off x="6195568" y="3246142"/>
            <a:ext cx="3454401" cy="1543051"/>
            <a:chOff x="9293351" y="4869214"/>
            <a:chExt cx="5181601" cy="23145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D09AC2-02B8-C656-BF52-1368F4C4CAED}"/>
                </a:ext>
              </a:extLst>
            </p:cNvPr>
            <p:cNvSpPr txBox="1"/>
            <p:nvPr/>
          </p:nvSpPr>
          <p:spPr>
            <a:xfrm>
              <a:off x="9293351" y="6317016"/>
              <a:ext cx="5181601" cy="86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667"/>
                </a:spcAft>
              </a:pPr>
              <a:r>
                <a:rPr lang="vi-VN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 tranh.</a:t>
              </a:r>
              <a:endParaRPr lang="en-US" sz="24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41496F-F27A-5C0C-8DE7-350E02A1F9C4}"/>
                </a:ext>
              </a:extLst>
            </p:cNvPr>
            <p:cNvGrpSpPr/>
            <p:nvPr/>
          </p:nvGrpSpPr>
          <p:grpSpPr>
            <a:xfrm>
              <a:off x="11136525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32" name="Group 2">
                <a:extLst>
                  <a:ext uri="{FF2B5EF4-FFF2-40B4-BE49-F238E27FC236}">
                    <a16:creationId xmlns:a16="http://schemas.microsoft.com/office/drawing/2014/main" id="{F333662A-B483-FCEF-2C02-12164F983C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39" name="Freeform 3">
                  <a:extLst>
                    <a:ext uri="{FF2B5EF4-FFF2-40B4-BE49-F238E27FC236}">
                      <a16:creationId xmlns:a16="http://schemas.microsoft.com/office/drawing/2014/main" id="{5C411D65-C555-A5CA-D766-836CB00C0A5F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81658C-164A-CC2F-65BF-8D81061C538C}"/>
                  </a:ext>
                </a:extLst>
              </p:cNvPr>
              <p:cNvSpPr txBox="1"/>
              <p:nvPr/>
            </p:nvSpPr>
            <p:spPr>
              <a:xfrm>
                <a:off x="881681" y="1358792"/>
                <a:ext cx="1144868" cy="1028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933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C27BB1-C03C-3224-8EB0-8C3A5ABD1152}"/>
              </a:ext>
            </a:extLst>
          </p:cNvPr>
          <p:cNvGrpSpPr/>
          <p:nvPr/>
        </p:nvGrpSpPr>
        <p:grpSpPr>
          <a:xfrm>
            <a:off x="9013542" y="1885731"/>
            <a:ext cx="2088143" cy="2274812"/>
            <a:chOff x="13520313" y="2828596"/>
            <a:chExt cx="3132215" cy="341221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9F06FE3-6BA0-FA34-07D1-125B967B2B3F}"/>
                </a:ext>
              </a:extLst>
            </p:cNvPr>
            <p:cNvGrpSpPr/>
            <p:nvPr/>
          </p:nvGrpSpPr>
          <p:grpSpPr>
            <a:xfrm>
              <a:off x="14400620" y="4869214"/>
              <a:ext cx="1371600" cy="1371600"/>
              <a:chOff x="807348" y="1282590"/>
              <a:chExt cx="1371600" cy="1371600"/>
            </a:xfrm>
          </p:grpSpPr>
          <p:grpSp>
            <p:nvGrpSpPr>
              <p:cNvPr id="42" name="Group 2">
                <a:extLst>
                  <a:ext uri="{FF2B5EF4-FFF2-40B4-BE49-F238E27FC236}">
                    <a16:creationId xmlns:a16="http://schemas.microsoft.com/office/drawing/2014/main" id="{3B8F16AE-775F-FA34-0176-B22282C0E9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348" y="1282590"/>
                <a:ext cx="1371600" cy="1371600"/>
                <a:chOff x="-304822" y="-294662"/>
                <a:chExt cx="1175081" cy="1175082"/>
              </a:xfrm>
            </p:grpSpPr>
            <p:sp>
              <p:nvSpPr>
                <p:cNvPr id="44" name="Freeform 3">
                  <a:extLst>
                    <a:ext uri="{FF2B5EF4-FFF2-40B4-BE49-F238E27FC236}">
                      <a16:creationId xmlns:a16="http://schemas.microsoft.com/office/drawing/2014/main" id="{4CBA773B-8811-DD50-A616-805592F86C9A}"/>
                    </a:ext>
                  </a:extLst>
                </p:cNvPr>
                <p:cNvSpPr/>
                <p:nvPr/>
              </p:nvSpPr>
              <p:spPr>
                <a:xfrm>
                  <a:off x="-304822" y="-294662"/>
                  <a:ext cx="1175081" cy="117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E0F2B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4F8E006-637D-8596-61BE-0A5ABC767581}"/>
                  </a:ext>
                </a:extLst>
              </p:cNvPr>
              <p:cNvSpPr txBox="1"/>
              <p:nvPr/>
            </p:nvSpPr>
            <p:spPr>
              <a:xfrm>
                <a:off x="881681" y="1358792"/>
                <a:ext cx="1144868" cy="1028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933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C97C5F-542B-3BDB-24F7-0C9E84DC5F60}"/>
                </a:ext>
              </a:extLst>
            </p:cNvPr>
            <p:cNvSpPr txBox="1"/>
            <p:nvPr/>
          </p:nvSpPr>
          <p:spPr>
            <a:xfrm>
              <a:off x="13520313" y="2828596"/>
              <a:ext cx="3132215" cy="1697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667"/>
                </a:spcAft>
              </a:pP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 thiện sản phẩm.</a:t>
              </a:r>
              <a:endPara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42B737-A6A0-6933-3761-57789697F1DF}"/>
              </a:ext>
            </a:extLst>
          </p:cNvPr>
          <p:cNvSpPr txBox="1"/>
          <p:nvPr/>
        </p:nvSpPr>
        <p:spPr>
          <a:xfrm>
            <a:off x="0" y="2735287"/>
            <a:ext cx="47910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 hình trên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xốp hoặc bìa.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33DD08-0799-DEA9-DAF2-2224ECD9E295}"/>
              </a:ext>
            </a:extLst>
          </p:cNvPr>
          <p:cNvGrpSpPr/>
          <p:nvPr/>
        </p:nvGrpSpPr>
        <p:grpSpPr>
          <a:xfrm>
            <a:off x="488610" y="143412"/>
            <a:ext cx="11214801" cy="6240441"/>
            <a:chOff x="488610" y="143412"/>
            <a:chExt cx="11214801" cy="6240441"/>
          </a:xfrm>
        </p:grpSpPr>
        <p:sp>
          <p:nvSpPr>
            <p:cNvPr id="3" name="TextBox 42">
              <a:extLst>
                <a:ext uri="{FF2B5EF4-FFF2-40B4-BE49-F238E27FC236}">
                  <a16:creationId xmlns:a16="http://schemas.microsoft.com/office/drawing/2014/main" id="{8DE0442A-E356-16DA-CFAE-19C020DF8F85}"/>
                </a:ext>
              </a:extLst>
            </p:cNvPr>
            <p:cNvSpPr txBox="1"/>
            <p:nvPr/>
          </p:nvSpPr>
          <p:spPr>
            <a:xfrm>
              <a:off x="3192763" y="143412"/>
              <a:ext cx="580647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68D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2. Luyện tập và sáng tạo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8D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34F9A8-FF18-6D5F-900C-F53014DAD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9" r="43200" b="62862"/>
            <a:stretch/>
          </p:blipFill>
          <p:spPr>
            <a:xfrm>
              <a:off x="4503323" y="753924"/>
              <a:ext cx="3185352" cy="231468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1709D3-B5D5-B638-D51D-E51C248C8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4" b="8223"/>
            <a:stretch/>
          </p:blipFill>
          <p:spPr>
            <a:xfrm>
              <a:off x="488610" y="715559"/>
              <a:ext cx="3483334" cy="231468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6CD9F6-93C1-F588-83B6-442A39CE5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5386" y="3738192"/>
              <a:ext cx="3262094" cy="21351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CCB2EF-F80D-272E-18B7-C2E73D9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7997" y="3738192"/>
              <a:ext cx="3662144" cy="22262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62FD84-8AF6-FB8D-D051-F0212146C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2297" y="784578"/>
              <a:ext cx="3378560" cy="22533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6CF87-9C71-0193-7053-6586A6B37740}"/>
                </a:ext>
              </a:extLst>
            </p:cNvPr>
            <p:cNvSpPr txBox="1"/>
            <p:nvPr/>
          </p:nvSpPr>
          <p:spPr>
            <a:xfrm>
              <a:off x="3554604" y="2994415"/>
              <a:ext cx="4791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Bước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2: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nét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lõm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bề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8DD81A-D141-B49E-57A4-FF177623411A}"/>
                </a:ext>
              </a:extLst>
            </p:cNvPr>
            <p:cNvSpPr txBox="1"/>
            <p:nvPr/>
          </p:nvSpPr>
          <p:spPr>
            <a:xfrm>
              <a:off x="2965035" y="5983743"/>
              <a:ext cx="3076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4: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E60F66-8267-BFD7-B900-43A4D4019BE2}"/>
                </a:ext>
              </a:extLst>
            </p:cNvPr>
            <p:cNvSpPr txBox="1"/>
            <p:nvPr/>
          </p:nvSpPr>
          <p:spPr>
            <a:xfrm>
              <a:off x="6565386" y="5983743"/>
              <a:ext cx="3676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5: Hoàn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BCA413-FA83-384C-8D05-05D9C441D8ED}"/>
                </a:ext>
              </a:extLst>
            </p:cNvPr>
            <p:cNvSpPr txBox="1"/>
            <p:nvPr/>
          </p:nvSpPr>
          <p:spPr>
            <a:xfrm>
              <a:off x="8196433" y="3080045"/>
              <a:ext cx="3506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Bước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3: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Vẽ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mặt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xốp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1660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583FB9-4E01-7A61-5C3C-242CF377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6" b="8560"/>
          <a:stretch/>
        </p:blipFill>
        <p:spPr>
          <a:xfrm>
            <a:off x="6322061" y="1140195"/>
            <a:ext cx="5450839" cy="3999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50F4B-FF3E-60A4-D5B1-B91CDD2DD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3" t="9481" r="2554" b="16593"/>
          <a:stretch/>
        </p:blipFill>
        <p:spPr>
          <a:xfrm rot="16200000">
            <a:off x="1283527" y="452824"/>
            <a:ext cx="3931657" cy="5374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90B1D-5DC9-4464-4EF8-9D064F29DD51}"/>
              </a:ext>
            </a:extLst>
          </p:cNvPr>
          <p:cNvSpPr txBox="1"/>
          <p:nvPr/>
        </p:nvSpPr>
        <p:spPr>
          <a:xfrm>
            <a:off x="8751568" y="519230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  <a:ea typeface="+mn-ea"/>
                <a:cs typeface="+mn-cs"/>
              </a:rPr>
              <a:t>Tranh </a:t>
            </a:r>
            <a:r>
              <a:rPr lang="en-US" sz="2000" b="1" dirty="0">
                <a:solidFill>
                  <a:srgbClr val="0000FF"/>
                </a:solidFill>
                <a:latin typeface="SVN-Times New Roman 2" panose="02040603050506020204" pitchFamily="18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Times New Roman 2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3F9BE-C5BF-FC2B-03E6-610215C4B142}"/>
              </a:ext>
            </a:extLst>
          </p:cNvPr>
          <p:cNvSpPr txBox="1"/>
          <p:nvPr/>
        </p:nvSpPr>
        <p:spPr>
          <a:xfrm>
            <a:off x="2754632" y="5182174"/>
            <a:ext cx="1535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  <a:ea typeface="+mn-ea"/>
                <a:cs typeface="+mn-cs"/>
              </a:rPr>
              <a:t>Tranh </a:t>
            </a:r>
            <a:r>
              <a:rPr lang="en-US" sz="2000" b="1" dirty="0">
                <a:solidFill>
                  <a:srgbClr val="0000FF"/>
                </a:solidFill>
                <a:latin typeface="SVN-Times New Roman 2" panose="02040603050506020204" pitchFamily="18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Times New Roman 2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583FB9-4E01-7A61-5C3C-242CF377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6" b="8560"/>
          <a:stretch/>
        </p:blipFill>
        <p:spPr>
          <a:xfrm>
            <a:off x="6322061" y="1140195"/>
            <a:ext cx="5450839" cy="3999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50F4B-FF3E-60A4-D5B1-B91CDD2DD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3" t="9481" r="2554" b="16593"/>
          <a:stretch/>
        </p:blipFill>
        <p:spPr>
          <a:xfrm rot="16200000">
            <a:off x="1283527" y="452824"/>
            <a:ext cx="3931657" cy="5374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90B1D-5DC9-4464-4EF8-9D064F29DD51}"/>
              </a:ext>
            </a:extLst>
          </p:cNvPr>
          <p:cNvSpPr txBox="1"/>
          <p:nvPr/>
        </p:nvSpPr>
        <p:spPr>
          <a:xfrm>
            <a:off x="8751568" y="519230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  <a:ea typeface="+mn-ea"/>
                <a:cs typeface="+mn-cs"/>
              </a:rPr>
              <a:t>Tranh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3F9BE-C5BF-FC2B-03E6-610215C4B142}"/>
              </a:ext>
            </a:extLst>
          </p:cNvPr>
          <p:cNvSpPr txBox="1"/>
          <p:nvPr/>
        </p:nvSpPr>
        <p:spPr>
          <a:xfrm>
            <a:off x="2754632" y="5182174"/>
            <a:ext cx="1535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  <a:ea typeface="+mn-ea"/>
                <a:cs typeface="+mn-cs"/>
              </a:rPr>
              <a:t>Tranh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  <a:ea typeface="+mn-ea"/>
                <a:cs typeface="+mn-cs"/>
              </a:rPr>
              <a:t>vẽ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Times New Roman 2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flowers on a wall&#10;&#10;Description automatically generated">
            <a:extLst>
              <a:ext uri="{FF2B5EF4-FFF2-40B4-BE49-F238E27FC236}">
                <a16:creationId xmlns:a16="http://schemas.microsoft.com/office/drawing/2014/main" id="{B674CB76-E9F4-2DF5-98D9-6A64F56F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916759"/>
            <a:ext cx="5878830" cy="50244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77CA85-C084-D4F4-788C-0C3874B7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410" y="916760"/>
            <a:ext cx="5377452" cy="50244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077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8">
            <a:extLst>
              <a:ext uri="{FF2B5EF4-FFF2-40B4-BE49-F238E27FC236}">
                <a16:creationId xmlns:a16="http://schemas.microsoft.com/office/drawing/2014/main" id="{58C75201-989C-C34E-CAE7-7C51C6FC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049" y="0"/>
            <a:ext cx="124901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3">
            <a:extLst>
              <a:ext uri="{FF2B5EF4-FFF2-40B4-BE49-F238E27FC236}">
                <a16:creationId xmlns:a16="http://schemas.microsoft.com/office/drawing/2014/main" id="{BEF3A708-2FF8-7D30-51C7-11C56F4B2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114" y="974719"/>
            <a:ext cx="792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 4: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Thiên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muôn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màu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ea typeface="ShelleyAllegro"/>
              <a:cs typeface="Times New Roman" panose="02020603050405020304" pitchFamily="18" charset="0"/>
            </a:endParaRPr>
          </a:p>
        </p:txBody>
      </p:sp>
      <p:sp>
        <p:nvSpPr>
          <p:cNvPr id="3076" name="Title 3">
            <a:extLst>
              <a:ext uri="{FF2B5EF4-FFF2-40B4-BE49-F238E27FC236}">
                <a16:creationId xmlns:a16="http://schemas.microsoft.com/office/drawing/2014/main" id="{D8F8093C-C0AB-3C69-F7BD-A94F1BB7A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818" y="2380566"/>
            <a:ext cx="932939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BÀI 8: THIÊN NHIÊN TRONG TRANH 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ea typeface="ShelleyAllegro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7AD57-310E-73C8-CB74-F2EAA5CC1C75}"/>
              </a:ext>
            </a:extLst>
          </p:cNvPr>
          <p:cNvSpPr txBox="1"/>
          <p:nvPr/>
        </p:nvSpPr>
        <p:spPr>
          <a:xfrm>
            <a:off x="4165323" y="1640227"/>
            <a:ext cx="34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16+ 17: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E640CA-B3C7-D129-9BA9-7C51602B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4394201"/>
            <a:ext cx="12192000" cy="2463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A42A9-B9C9-D143-89CD-7303AF95D0BA}"/>
              </a:ext>
            </a:extLst>
          </p:cNvPr>
          <p:cNvSpPr txBox="1"/>
          <p:nvPr/>
        </p:nvSpPr>
        <p:spPr>
          <a:xfrm>
            <a:off x="3567103" y="600677"/>
            <a:ext cx="5057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556E3C-2C3A-E204-16A5-DA74EAAC0F7A}"/>
              </a:ext>
            </a:extLst>
          </p:cNvPr>
          <p:cNvGrpSpPr/>
          <p:nvPr/>
        </p:nvGrpSpPr>
        <p:grpSpPr>
          <a:xfrm>
            <a:off x="457200" y="1749771"/>
            <a:ext cx="3403600" cy="2540000"/>
            <a:chOff x="807348" y="1282591"/>
            <a:chExt cx="5669280" cy="5669280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916293D1-7554-E6EA-3FFF-1DAF69203A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2C85FC58-AEBD-512A-5875-D650EB27B4DF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5E90E4-C5DC-EB86-B58A-1007A4F20391}"/>
                </a:ext>
              </a:extLst>
            </p:cNvPr>
            <p:cNvSpPr txBox="1"/>
            <p:nvPr/>
          </p:nvSpPr>
          <p:spPr>
            <a:xfrm>
              <a:off x="1061196" y="2630587"/>
              <a:ext cx="4850054" cy="3041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Quan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endParaRPr lang="fr-FR" sz="2933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56E1E7-4CD6-1CD1-60D1-E9CF43DBF328}"/>
              </a:ext>
            </a:extLst>
          </p:cNvPr>
          <p:cNvGrpSpPr/>
          <p:nvPr/>
        </p:nvGrpSpPr>
        <p:grpSpPr>
          <a:xfrm>
            <a:off x="3567103" y="3424427"/>
            <a:ext cx="3403600" cy="2540000"/>
            <a:chOff x="807348" y="1282591"/>
            <a:chExt cx="5669280" cy="5669280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F255A692-FBAE-182D-3363-68F4FE025E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324F730E-C955-D6C8-84E9-C324D4A542AB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AFA48B-7685-4F64-4732-2B44B1986FDD}"/>
                </a:ext>
              </a:extLst>
            </p:cNvPr>
            <p:cNvSpPr txBox="1"/>
            <p:nvPr/>
          </p:nvSpPr>
          <p:spPr>
            <a:xfrm>
              <a:off x="1061196" y="2630587"/>
              <a:ext cx="4850054" cy="3041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endParaRPr lang="fr-FR" sz="2933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7C6355-5F19-9D44-7291-B10EBF963802}"/>
              </a:ext>
            </a:extLst>
          </p:cNvPr>
          <p:cNvGrpSpPr/>
          <p:nvPr/>
        </p:nvGrpSpPr>
        <p:grpSpPr>
          <a:xfrm>
            <a:off x="6413481" y="1496116"/>
            <a:ext cx="3403600" cy="2540000"/>
            <a:chOff x="807348" y="1282591"/>
            <a:chExt cx="5669280" cy="5669280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DD58D8CC-C100-4CEB-8C23-4F37764799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213CA88F-41D4-8298-C18C-C0AD138B88F7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230B83-AD24-00F7-73EC-58B9BD8FA6EA}"/>
                </a:ext>
              </a:extLst>
            </p:cNvPr>
            <p:cNvSpPr txBox="1"/>
            <p:nvPr/>
          </p:nvSpPr>
          <p:spPr>
            <a:xfrm>
              <a:off x="1061196" y="2630587"/>
              <a:ext cx="4850054" cy="3041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đánh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endParaRPr lang="fr-FR" sz="2933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9419AC-30FC-0B41-076B-BE8DDD0D0D27}"/>
              </a:ext>
            </a:extLst>
          </p:cNvPr>
          <p:cNvGrpSpPr/>
          <p:nvPr/>
        </p:nvGrpSpPr>
        <p:grpSpPr>
          <a:xfrm>
            <a:off x="7784804" y="4142452"/>
            <a:ext cx="3403600" cy="2540000"/>
            <a:chOff x="-229693" y="1476612"/>
            <a:chExt cx="5669280" cy="5669280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AF83255B-57B2-853B-9174-87CD282F77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29693" y="1476612"/>
              <a:ext cx="5669280" cy="5669280"/>
              <a:chOff x="-1193279" y="-128439"/>
              <a:chExt cx="4857004" cy="4857005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A6A3C661-A3DB-2FE3-1D25-806303EADED1}"/>
                  </a:ext>
                </a:extLst>
              </p:cNvPr>
              <p:cNvSpPr/>
              <p:nvPr/>
            </p:nvSpPr>
            <p:spPr>
              <a:xfrm>
                <a:off x="-1193279" y="-128439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D1B3E6-1792-7018-FDAA-909439030B53}"/>
                </a:ext>
              </a:extLst>
            </p:cNvPr>
            <p:cNvSpPr txBox="1"/>
            <p:nvPr/>
          </p:nvSpPr>
          <p:spPr>
            <a:xfrm>
              <a:off x="45739" y="3257489"/>
              <a:ext cx="4850053" cy="1530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fr-FR" sz="2933" b="1" dirty="0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933" b="1" dirty="0" err="1">
                  <a:solidFill>
                    <a:srgbClr val="0000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endParaRPr lang="fr-FR" sz="2933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5DEE68A6-9B9C-100B-4E17-9BBC1FDB7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97" y="4061202"/>
            <a:ext cx="2539903" cy="27872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18FD5E-FED4-DA9A-650B-30B7BB785E58}"/>
              </a:ext>
            </a:extLst>
          </p:cNvPr>
          <p:cNvGrpSpPr/>
          <p:nvPr/>
        </p:nvGrpSpPr>
        <p:grpSpPr>
          <a:xfrm>
            <a:off x="221692" y="121168"/>
            <a:ext cx="11875058" cy="6241958"/>
            <a:chOff x="221692" y="121168"/>
            <a:chExt cx="11875058" cy="62419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633EB8-2A32-3C26-F6E6-3A7A9CE6B781}"/>
                </a:ext>
              </a:extLst>
            </p:cNvPr>
            <p:cNvSpPr txBox="1"/>
            <p:nvPr/>
          </p:nvSpPr>
          <p:spPr>
            <a:xfrm>
              <a:off x="221692" y="121168"/>
              <a:ext cx="57006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vi-VN" sz="36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1. Quan sát và nhận thức</a:t>
              </a:r>
              <a:endParaRPr lang="en-US" sz="3600" b="1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DBB7F9-004B-F785-EEF6-EEB872787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1"/>
            <a:stretch/>
          </p:blipFill>
          <p:spPr>
            <a:xfrm>
              <a:off x="248120" y="931655"/>
              <a:ext cx="3458011" cy="24973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F3C082-862F-78DB-580E-2898314AD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06"/>
            <a:stretch/>
          </p:blipFill>
          <p:spPr>
            <a:xfrm>
              <a:off x="278842" y="3757313"/>
              <a:ext cx="3427289" cy="260581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9417FA-BB56-F5E5-FE40-F5A7636E1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600" b="10364"/>
            <a:stretch/>
          </p:blipFill>
          <p:spPr>
            <a:xfrm>
              <a:off x="3932584" y="3636298"/>
              <a:ext cx="3106658" cy="27268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9CC4B2-597C-E4E0-F63D-55B5A4461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180" r="1549" b="9959"/>
            <a:stretch/>
          </p:blipFill>
          <p:spPr>
            <a:xfrm>
              <a:off x="3932584" y="931655"/>
              <a:ext cx="3039716" cy="24973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72A19B-2E1A-E4D8-A369-2E868D698CFD}"/>
                </a:ext>
              </a:extLst>
            </p:cNvPr>
            <p:cNvSpPr txBox="1"/>
            <p:nvPr/>
          </p:nvSpPr>
          <p:spPr>
            <a:xfrm>
              <a:off x="8029576" y="1905000"/>
              <a:ext cx="4067174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     CÂU HỎI DỰ ÁN</a:t>
              </a:r>
            </a:p>
            <a:p>
              <a:endParaRPr lang="en-US" dirty="0"/>
            </a:p>
            <a:p>
              <a:r>
                <a:rPr lang="en-US" sz="2800" dirty="0">
                  <a:solidFill>
                    <a:srgbClr val="0000FF"/>
                  </a:solidFill>
                </a:rPr>
                <a:t>- </a:t>
              </a:r>
              <a:r>
                <a:rPr lang="en-US" sz="2800" dirty="0" err="1">
                  <a:solidFill>
                    <a:srgbClr val="0000FF"/>
                  </a:solidFill>
                </a:rPr>
                <a:t>Nhận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xét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về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hình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mảng</a:t>
              </a:r>
              <a:r>
                <a:rPr lang="en-US" sz="2800" dirty="0">
                  <a:solidFill>
                    <a:srgbClr val="0000FF"/>
                  </a:solidFill>
                </a:rPr>
                <a:t>, </a:t>
              </a:r>
              <a:r>
                <a:rPr lang="en-US" sz="2800" dirty="0" err="1">
                  <a:solidFill>
                    <a:srgbClr val="0000FF"/>
                  </a:solidFill>
                </a:rPr>
                <a:t>màu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sắc</a:t>
              </a:r>
              <a:r>
                <a:rPr lang="en-US" sz="2800" dirty="0">
                  <a:solidFill>
                    <a:srgbClr val="0000FF"/>
                  </a:solidFill>
                </a:rPr>
                <a:t>, </a:t>
              </a:r>
              <a:r>
                <a:rPr lang="en-US" sz="2800" dirty="0" err="1">
                  <a:solidFill>
                    <a:srgbClr val="0000FF"/>
                  </a:solidFill>
                </a:rPr>
                <a:t>nhịp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điệu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trong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tác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phẩm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đồ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hoạ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</a:rPr>
                <a:t>tranh</a:t>
              </a:r>
              <a:r>
                <a:rPr lang="en-US" sz="2800" dirty="0">
                  <a:solidFill>
                    <a:srgbClr val="0000FF"/>
                  </a:solidFill>
                </a:rPr>
                <a:t> 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00213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583FB9-4E01-7A61-5C3C-242CF377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6" b="8560"/>
          <a:stretch/>
        </p:blipFill>
        <p:spPr>
          <a:xfrm>
            <a:off x="590385" y="1240992"/>
            <a:ext cx="5307905" cy="3999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50F4B-FF3E-60A4-D5B1-B91CDD2DD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3" t="9481" r="2554" b="16593"/>
          <a:stretch/>
        </p:blipFill>
        <p:spPr>
          <a:xfrm rot="16200000">
            <a:off x="6722243" y="519500"/>
            <a:ext cx="3931657" cy="5374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90B1D-5DC9-4464-4EF8-9D064F29DD51}"/>
              </a:ext>
            </a:extLst>
          </p:cNvPr>
          <p:cNvSpPr txBox="1"/>
          <p:nvPr/>
        </p:nvSpPr>
        <p:spPr>
          <a:xfrm>
            <a:off x="2726055" y="5275315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SVN-Times New Roman 2" panose="02040603050506020204" pitchFamily="18" charset="0"/>
              </a:rPr>
              <a:t>Tranh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3F9BE-C5BF-FC2B-03E6-610215C4B142}"/>
              </a:ext>
            </a:extLst>
          </p:cNvPr>
          <p:cNvSpPr txBox="1"/>
          <p:nvPr/>
        </p:nvSpPr>
        <p:spPr>
          <a:xfrm>
            <a:off x="7922897" y="527589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Times New Roman 2" panose="02040603050506020204" pitchFamily="18" charset="0"/>
                <a:ea typeface="+mn-ea"/>
                <a:cs typeface="+mn-cs"/>
              </a:rPr>
              <a:t>Tranh </a:t>
            </a:r>
            <a:r>
              <a:rPr lang="en-US" sz="2000" b="1" dirty="0" err="1">
                <a:solidFill>
                  <a:srgbClr val="0000FF"/>
                </a:solidFill>
                <a:latin typeface="SVN-Times New Roman 2" panose="02040603050506020204" pitchFamily="18" charset="0"/>
              </a:rPr>
              <a:t>vẽ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Times New Roman 2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2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6BE8D3-84E0-EBA3-1FA1-EE6F923D6101}"/>
              </a:ext>
            </a:extLst>
          </p:cNvPr>
          <p:cNvGrpSpPr/>
          <p:nvPr/>
        </p:nvGrpSpPr>
        <p:grpSpPr>
          <a:xfrm>
            <a:off x="293602" y="523245"/>
            <a:ext cx="11898398" cy="5664885"/>
            <a:chOff x="160252" y="304170"/>
            <a:chExt cx="11898398" cy="5664885"/>
          </a:xfrm>
        </p:grpSpPr>
        <p:pic>
          <p:nvPicPr>
            <p:cNvPr id="3" name="Picture 2" descr="A stone carving of fish&#10;&#10;Description automatically generated">
              <a:extLst>
                <a:ext uri="{FF2B5EF4-FFF2-40B4-BE49-F238E27FC236}">
                  <a16:creationId xmlns:a16="http://schemas.microsoft.com/office/drawing/2014/main" id="{8987A11B-77CB-790E-0826-3C342574C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2" t="15961" r="7694" b="10133"/>
            <a:stretch/>
          </p:blipFill>
          <p:spPr>
            <a:xfrm>
              <a:off x="6796722" y="1020649"/>
              <a:ext cx="2856184" cy="232763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" name="Picture 4" descr="A stone carving of animals&#10;&#10;Description automatically generated">
              <a:extLst>
                <a:ext uri="{FF2B5EF4-FFF2-40B4-BE49-F238E27FC236}">
                  <a16:creationId xmlns:a16="http://schemas.microsoft.com/office/drawing/2014/main" id="{D3A304DC-72DA-B225-176D-37AF76B4B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15992" r="12026" b="16557"/>
            <a:stretch/>
          </p:blipFill>
          <p:spPr>
            <a:xfrm>
              <a:off x="3811492" y="1020650"/>
              <a:ext cx="2856184" cy="23596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 descr="A person holding a piece of art&#10;&#10;Description automatically generated">
              <a:extLst>
                <a:ext uri="{FF2B5EF4-FFF2-40B4-BE49-F238E27FC236}">
                  <a16:creationId xmlns:a16="http://schemas.microsoft.com/office/drawing/2014/main" id="{7A06B77E-0885-E62D-0AB8-ABE2F958F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6" t="-261" r="8384" b="4241"/>
            <a:stretch/>
          </p:blipFill>
          <p:spPr>
            <a:xfrm>
              <a:off x="9910998" y="1020649"/>
              <a:ext cx="1927664" cy="23596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3" name="Picture 12" descr="A person painting on the floor&#10;&#10;Description automatically generated">
              <a:extLst>
                <a:ext uri="{FF2B5EF4-FFF2-40B4-BE49-F238E27FC236}">
                  <a16:creationId xmlns:a16="http://schemas.microsoft.com/office/drawing/2014/main" id="{19B3E0BD-4A71-C30E-D4E0-987C6D236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42" y="1020649"/>
              <a:ext cx="3349827" cy="229561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A875B5-1C19-C7D5-DE18-D71EDC9B7005}"/>
                </a:ext>
              </a:extLst>
            </p:cNvPr>
            <p:cNvSpPr txBox="1"/>
            <p:nvPr/>
          </p:nvSpPr>
          <p:spPr>
            <a:xfrm>
              <a:off x="303127" y="304170"/>
              <a:ext cx="11755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Một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bản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khắc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tranh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thuộc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dòng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tranh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Hồ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Hàng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</a:rPr>
                <a:t>Trống</a:t>
              </a:r>
              <a:endParaRPr lang="en-US" sz="3200" dirty="0">
                <a:solidFill>
                  <a:srgbClr val="0000FF"/>
                </a:solidFill>
              </a:endParaRPr>
            </a:p>
          </p:txBody>
        </p:sp>
        <p:pic>
          <p:nvPicPr>
            <p:cNvPr id="4" name="Picture 3" descr="A close-up of a painting&#10;&#10;Description automatically generated">
              <a:extLst>
                <a:ext uri="{FF2B5EF4-FFF2-40B4-BE49-F238E27FC236}">
                  <a16:creationId xmlns:a16="http://schemas.microsoft.com/office/drawing/2014/main" id="{7E227CF9-A07B-7BB0-C2CA-1E363E97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52" y="3947036"/>
              <a:ext cx="2676525" cy="198935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Picture 2" descr="Còn đó vẻ đẹp tranh dân gian Đông Hồ">
              <a:extLst>
                <a:ext uri="{FF2B5EF4-FFF2-40B4-BE49-F238E27FC236}">
                  <a16:creationId xmlns:a16="http://schemas.microsoft.com/office/drawing/2014/main" id="{C706F07D-096A-7ABC-97C6-E1C3DB6F2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220" y="3947035"/>
              <a:ext cx="3131791" cy="198935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couple of paintings of fish and peacock&#10;&#10;Description automatically generated">
              <a:extLst>
                <a:ext uri="{FF2B5EF4-FFF2-40B4-BE49-F238E27FC236}">
                  <a16:creationId xmlns:a16="http://schemas.microsoft.com/office/drawing/2014/main" id="{2054BA07-9AB0-E9AF-29E1-7876F36BB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799" y="3947035"/>
              <a:ext cx="3046059" cy="202202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Picture 16" descr="A painting of a tiger&#10;&#10;Description automatically generated">
              <a:extLst>
                <a:ext uri="{FF2B5EF4-FFF2-40B4-BE49-F238E27FC236}">
                  <a16:creationId xmlns:a16="http://schemas.microsoft.com/office/drawing/2014/main" id="{BCBB9475-0A64-30F7-2447-7E19D5E1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434" y="3947035"/>
              <a:ext cx="2033914" cy="202202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53125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286</Words>
  <Application>Microsoft Office PowerPoint</Application>
  <PresentationFormat>Widescreen</PresentationFormat>
  <Paragraphs>51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SVN-Times New Roman 2</vt:lpstr>
      <vt:lpstr>.VnArial</vt:lpstr>
      <vt:lpstr>Arial</vt:lpstr>
      <vt:lpstr>Calibri</vt:lpstr>
      <vt:lpstr>Tahoma</vt:lpstr>
      <vt:lpstr>Times</vt:lpstr>
      <vt:lpstr>Times New Roman</vt:lpstr>
      <vt:lpstr>Wingdings</vt:lpstr>
      <vt:lpstr>1_Office Theme</vt:lpstr>
      <vt:lpstr>Textured</vt:lpstr>
      <vt:lpstr>2_Office Theme</vt:lpstr>
      <vt:lpstr>PHÒNG GIÁO DỤC VÀ ĐÀO TẠO HUYỆN THUỶ NGUYÊN TRƯỜNG THCS MINH ĐỨC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Hùng Cường Mai</dc:creator>
  <cp:lastModifiedBy>Hùng Cường Mai</cp:lastModifiedBy>
  <cp:revision>52</cp:revision>
  <dcterms:created xsi:type="dcterms:W3CDTF">2023-11-07T03:48:01Z</dcterms:created>
  <dcterms:modified xsi:type="dcterms:W3CDTF">2024-12-15T16:03:30Z</dcterms:modified>
</cp:coreProperties>
</file>