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852" r:id="rId2"/>
    <p:sldId id="848" r:id="rId3"/>
    <p:sldId id="829" r:id="rId4"/>
    <p:sldId id="828" r:id="rId5"/>
    <p:sldId id="734" r:id="rId6"/>
    <p:sldId id="830" r:id="rId7"/>
    <p:sldId id="831" r:id="rId8"/>
    <p:sldId id="832" r:id="rId9"/>
    <p:sldId id="851" r:id="rId10"/>
    <p:sldId id="849" r:id="rId11"/>
    <p:sldId id="833" r:id="rId12"/>
    <p:sldId id="834" r:id="rId13"/>
    <p:sldId id="632" r:id="rId14"/>
    <p:sldId id="841" r:id="rId15"/>
    <p:sldId id="842" r:id="rId16"/>
    <p:sldId id="845" r:id="rId17"/>
    <p:sldId id="835" r:id="rId18"/>
    <p:sldId id="836" r:id="rId19"/>
    <p:sldId id="837" r:id="rId20"/>
    <p:sldId id="838" r:id="rId21"/>
    <p:sldId id="804" r:id="rId22"/>
    <p:sldId id="847" r:id="rId23"/>
    <p:sldId id="805" r:id="rId24"/>
    <p:sldId id="843" r:id="rId2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2"/>
            <p14:sldId id="848"/>
            <p14:sldId id="829"/>
            <p14:sldId id="828"/>
            <p14:sldId id="734"/>
            <p14:sldId id="830"/>
            <p14:sldId id="831"/>
            <p14:sldId id="832"/>
            <p14:sldId id="851"/>
            <p14:sldId id="849"/>
            <p14:sldId id="833"/>
            <p14:sldId id="834"/>
            <p14:sldId id="632"/>
            <p14:sldId id="841"/>
            <p14:sldId id="842"/>
            <p14:sldId id="845"/>
            <p14:sldId id="835"/>
            <p14:sldId id="836"/>
            <p14:sldId id="837"/>
            <p14:sldId id="838"/>
            <p14:sldId id="804"/>
            <p14:sldId id="847"/>
            <p14:sldId id="805"/>
            <p14:sldId id="843"/>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423"/>
    <a:srgbClr val="F67B16"/>
    <a:srgbClr val="E96E09"/>
    <a:srgbClr val="F89D52"/>
    <a:srgbClr val="FDF4DB"/>
    <a:srgbClr val="E5F6DE"/>
    <a:srgbClr val="DEF3D5"/>
    <a:srgbClr val="C4E9B5"/>
    <a:srgbClr val="0E3E16"/>
    <a:srgbClr val="0B2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4" autoAdjust="0"/>
    <p:restoredTop sz="94719" autoAdjust="0"/>
  </p:normalViewPr>
  <p:slideViewPr>
    <p:cSldViewPr snapToGrid="0">
      <p:cViewPr varScale="1">
        <p:scale>
          <a:sx n="78" d="100"/>
          <a:sy n="78" d="100"/>
        </p:scale>
        <p:origin x="326" y="62"/>
      </p:cViewPr>
      <p:guideLst>
        <p:guide orient="horz" pos="2160"/>
        <p:guide pos="3839"/>
      </p:guideLst>
    </p:cSldViewPr>
  </p:slideViewPr>
  <p:notesTextViewPr>
    <p:cViewPr>
      <p:scale>
        <a:sx n="50" d="100"/>
        <a:sy n="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11/23/2024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04F1A-12EA-3694-0F23-0449F126D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1245A-4064-64B9-086B-1DD888593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24711-4C74-CDCF-416C-A0E5FF4FF4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B5F9AF-A405-5FCC-3B8B-212CEAA5478A}"/>
              </a:ext>
            </a:extLst>
          </p:cNvPr>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256524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611894-28B8-4005-BA35-73238799DD5F}"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611894-28B8-4005-BA35-73238799DD5F}"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11894-28B8-4005-BA35-73238799DD5F}"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611894-28B8-4005-BA35-73238799DD5F}"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11/23/2024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oleObject" Target="../embeddings/oleObject2.bin"/><Relationship Id="rId12" Type="http://schemas.openxmlformats.org/officeDocument/2006/relationships/image" Target="../media/image33.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oleObject" Target="../embeddings/oleObject4.bin"/><Relationship Id="rId5" Type="http://schemas.openxmlformats.org/officeDocument/2006/relationships/image" Target="../media/image30.png"/><Relationship Id="rId10" Type="http://schemas.openxmlformats.org/officeDocument/2006/relationships/image" Target="../media/image32.wmf"/><Relationship Id="rId4" Type="http://schemas.openxmlformats.org/officeDocument/2006/relationships/image" Target="../media/image1.png"/><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oleObject" Target="../embeddings/oleObject7.bin"/><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40.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oleObject" Target="../embeddings/oleObject6.bin"/><Relationship Id="rId5" Type="http://schemas.openxmlformats.org/officeDocument/2006/relationships/image" Target="../media/image38.png"/><Relationship Id="rId15" Type="http://schemas.openxmlformats.org/officeDocument/2006/relationships/image" Target="../media/image42.png"/><Relationship Id="rId10" Type="http://schemas.openxmlformats.org/officeDocument/2006/relationships/image" Target="../media/image39.wmf"/><Relationship Id="rId4" Type="http://schemas.openxmlformats.org/officeDocument/2006/relationships/image" Target="../media/image37.png"/><Relationship Id="rId9" Type="http://schemas.openxmlformats.org/officeDocument/2006/relationships/oleObject" Target="../embeddings/oleObject5.bin"/><Relationship Id="rId14" Type="http://schemas.openxmlformats.org/officeDocument/2006/relationships/image" Target="../media/image41.w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w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w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wmf"/></Relationships>
</file>

<file path=ppt/slides/_rels/slide17.xml.rels><?xml version="1.0" encoding="UTF-8" standalone="yes"?>
<Relationships xmlns="http://schemas.openxmlformats.org/package/2006/relationships"><Relationship Id="rId13" Type="http://schemas.openxmlformats.org/officeDocument/2006/relationships/image" Target="../media/image60.wmf"/><Relationship Id="rId7" Type="http://schemas.openxmlformats.org/officeDocument/2006/relationships/image" Target="../media/image58.png"/><Relationship Id="rId12" Type="http://schemas.openxmlformats.org/officeDocument/2006/relationships/oleObject" Target="../embeddings/oleObject12.bin"/><Relationship Id="rId17" Type="http://schemas.openxmlformats.org/officeDocument/2006/relationships/image" Target="../media/image63.png"/><Relationship Id="rId2" Type="http://schemas.openxmlformats.org/officeDocument/2006/relationships/notesSlide" Target="../notesSlides/notesSlide11.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59.wmf"/><Relationship Id="rId5" Type="http://schemas.openxmlformats.org/officeDocument/2006/relationships/image" Target="../media/image18.png"/><Relationship Id="rId15" Type="http://schemas.openxmlformats.org/officeDocument/2006/relationships/image" Target="../media/image61.wmf"/><Relationship Id="rId10" Type="http://schemas.openxmlformats.org/officeDocument/2006/relationships/oleObject" Target="../embeddings/oleObject11.bin"/><Relationship Id="rId4" Type="http://schemas.openxmlformats.org/officeDocument/2006/relationships/image" Target="../media/image93.png"/><Relationship Id="rId9" Type="http://schemas.openxmlformats.org/officeDocument/2006/relationships/image" Target="../media/image97.png"/><Relationship Id="rId1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oleObject" Target="../embeddings/oleObject16.bin"/><Relationship Id="rId18" Type="http://schemas.openxmlformats.org/officeDocument/2006/relationships/image" Target="../media/image69.wmf"/><Relationship Id="rId3" Type="http://schemas.openxmlformats.org/officeDocument/2006/relationships/image" Target="../media/image18.png"/><Relationship Id="rId12" Type="http://schemas.openxmlformats.org/officeDocument/2006/relationships/image" Target="../media/image66.wmf"/><Relationship Id="rId17" Type="http://schemas.openxmlformats.org/officeDocument/2006/relationships/oleObject" Target="../embeddings/oleObject18.bin"/><Relationship Id="rId2" Type="http://schemas.openxmlformats.org/officeDocument/2006/relationships/notesSlide" Target="../notesSlides/notesSlide12.xml"/><Relationship Id="rId16" Type="http://schemas.openxmlformats.org/officeDocument/2006/relationships/image" Target="../media/image68.wmf"/><Relationship Id="rId20" Type="http://schemas.openxmlformats.org/officeDocument/2006/relationships/image" Target="../media/image70.wmf"/><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oleObject" Target="../embeddings/oleObject15.bin"/><Relationship Id="rId5" Type="http://schemas.openxmlformats.org/officeDocument/2006/relationships/image" Target="../media/image58.png"/><Relationship Id="rId15" Type="http://schemas.openxmlformats.org/officeDocument/2006/relationships/oleObject" Target="../embeddings/oleObject17.bin"/><Relationship Id="rId10" Type="http://schemas.openxmlformats.org/officeDocument/2006/relationships/image" Target="../media/image65.wmf"/><Relationship Id="rId19" Type="http://schemas.openxmlformats.org/officeDocument/2006/relationships/oleObject" Target="../embeddings/oleObject19.bin"/><Relationship Id="rId4" Type="http://schemas.openxmlformats.org/officeDocument/2006/relationships/image" Target="../media/image57.png"/><Relationship Id="rId9" Type="http://schemas.openxmlformats.org/officeDocument/2006/relationships/oleObject" Target="../embeddings/oleObject14.bin"/><Relationship Id="rId14" Type="http://schemas.openxmlformats.org/officeDocument/2006/relationships/image" Target="../media/image67.wmf"/></Relationships>
</file>

<file path=ppt/slides/_rels/slide19.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oleObject" Target="../embeddings/oleObject20.bin"/><Relationship Id="rId3" Type="http://schemas.openxmlformats.org/officeDocument/2006/relationships/image" Target="../media/image18.png"/><Relationship Id="rId7" Type="http://schemas.openxmlformats.org/officeDocument/2006/relationships/image" Target="../media/image670.png"/><Relationship Id="rId12" Type="http://schemas.openxmlformats.org/officeDocument/2006/relationships/image" Target="../media/image720.pn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wmf"/><Relationship Id="rId1" Type="http://schemas.openxmlformats.org/officeDocument/2006/relationships/slideLayout" Target="../slideLayouts/slideLayout2.xml"/><Relationship Id="rId5" Type="http://schemas.openxmlformats.org/officeDocument/2006/relationships/image" Target="../media/image58.png"/><Relationship Id="rId15" Type="http://schemas.openxmlformats.org/officeDocument/2006/relationships/oleObject" Target="../embeddings/oleObject21.bin"/><Relationship Id="rId4" Type="http://schemas.openxmlformats.org/officeDocument/2006/relationships/image" Target="../media/image57.png"/><Relationship Id="rId14" Type="http://schemas.openxmlformats.org/officeDocument/2006/relationships/image" Target="../media/image71.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em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sites.google.com/view/thao-giang-k8-kntt/trang-ch%E1%BB%A7"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w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9.emf"/><Relationship Id="rId4" Type="http://schemas.openxmlformats.org/officeDocument/2006/relationships/image" Target="../media/image18.png"/><Relationship Id="rId9" Type="http://schemas.openxmlformats.org/officeDocument/2006/relationships/image" Target="../media/image200.png"/></Relationships>
</file>

<file path=ppt/slides/_rels/slide7.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3.png"/><Relationship Id="rId7"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2.emf"/><Relationship Id="rId10" Type="http://schemas.openxmlformats.org/officeDocument/2006/relationships/image" Target="NULL"/><Relationship Id="rId9" Type="http://schemas.openxmlformats.org/officeDocument/2006/relationships/oleObject" Target="../embeddings/oleObject110.bin"/></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110.bin"/><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oleObject" Target="../embeddings/oleObject1.bin"/><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3.emf"/><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7" Type="http://schemas.openxmlformats.org/officeDocument/2006/relationships/oleObject" Target="../embeddings/oleObject1.bin"/><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2.emf"/><Relationship Id="rId10" Type="http://schemas.openxmlformats.org/officeDocument/2006/relationships/image" Target="NULL"/><Relationship Id="rId9" Type="http://schemas.openxmlformats.org/officeDocument/2006/relationships/oleObject" Target="../embeddings/oleObject1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6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C1986-3F08-B545-3E1D-6BF92F30BCA5}"/>
              </a:ext>
            </a:extLst>
          </p:cNvPr>
          <p:cNvPicPr>
            <a:picLocks noChangeAspect="1"/>
          </p:cNvPicPr>
          <p:nvPr/>
        </p:nvPicPr>
        <p:blipFill>
          <a:blip r:embed="rId2"/>
          <a:stretch>
            <a:fillRect/>
          </a:stretch>
        </p:blipFill>
        <p:spPr>
          <a:xfrm>
            <a:off x="7237412" y="152400"/>
            <a:ext cx="4411980" cy="2944368"/>
          </a:xfrm>
          <a:prstGeom prst="rect">
            <a:avLst/>
          </a:prstGeom>
        </p:spPr>
      </p:pic>
      <p:sp>
        <p:nvSpPr>
          <p:cNvPr id="5" name="TextBox 4">
            <a:extLst>
              <a:ext uri="{FF2B5EF4-FFF2-40B4-BE49-F238E27FC236}">
                <a16:creationId xmlns:a16="http://schemas.microsoft.com/office/drawing/2014/main" id="{2962973C-663E-E955-57CE-9FB38E12FA98}"/>
              </a:ext>
            </a:extLst>
          </p:cNvPr>
          <p:cNvSpPr txBox="1"/>
          <p:nvPr/>
        </p:nvSpPr>
        <p:spPr>
          <a:xfrm>
            <a:off x="684212" y="613235"/>
            <a:ext cx="7526484" cy="553998"/>
          </a:xfrm>
          <a:prstGeom prst="rect">
            <a:avLst/>
          </a:prstGeom>
          <a:noFill/>
        </p:spPr>
        <p:txBody>
          <a:bodyPr wrap="none" rtlCol="0">
            <a:spAutoFit/>
          </a:bodyPr>
          <a:lstStyle/>
          <a:p>
            <a:r>
              <a:rPr lang="en-US" sz="3000" b="1" dirty="0"/>
              <a:t>Cho </a:t>
            </a:r>
            <a:r>
              <a:rPr lang="en-US" sz="3000" b="1" dirty="0" err="1"/>
              <a:t>hình</a:t>
            </a:r>
            <a:r>
              <a:rPr lang="en-US" sz="3000" b="1" dirty="0"/>
              <a:t> </a:t>
            </a:r>
            <a:r>
              <a:rPr lang="en-US" sz="3000" b="1" dirty="0" err="1"/>
              <a:t>vẽ</a:t>
            </a:r>
            <a:r>
              <a:rPr lang="en-US" sz="3000" b="1" dirty="0"/>
              <a:t>, </a:t>
            </a:r>
            <a:r>
              <a:rPr lang="en-US" sz="3000" b="1" dirty="0" err="1"/>
              <a:t>các</a:t>
            </a:r>
            <a:r>
              <a:rPr lang="en-US" sz="3000" b="1" dirty="0"/>
              <a:t> </a:t>
            </a:r>
            <a:r>
              <a:rPr lang="en-US" sz="3000" b="1" dirty="0" err="1"/>
              <a:t>khẳng</a:t>
            </a:r>
            <a:r>
              <a:rPr lang="en-US" sz="3000" b="1" dirty="0"/>
              <a:t> </a:t>
            </a:r>
            <a:r>
              <a:rPr lang="en-US" sz="3000" b="1" dirty="0" err="1"/>
              <a:t>định</a:t>
            </a:r>
            <a:r>
              <a:rPr lang="en-US" sz="3000" b="1" dirty="0"/>
              <a:t> </a:t>
            </a:r>
            <a:r>
              <a:rPr lang="en-US" sz="3000" b="1" dirty="0" err="1"/>
              <a:t>sau</a:t>
            </a:r>
            <a:r>
              <a:rPr lang="en-US" sz="3000" b="1" dirty="0"/>
              <a:t> </a:t>
            </a:r>
            <a:r>
              <a:rPr lang="en-US" sz="3000" b="1" dirty="0" err="1"/>
              <a:t>đúng</a:t>
            </a:r>
            <a:r>
              <a:rPr lang="en-US" sz="3000" b="1" dirty="0"/>
              <a:t> hay </a:t>
            </a:r>
            <a:r>
              <a:rPr lang="en-US" sz="3000" b="1" dirty="0" err="1"/>
              <a:t>sai</a:t>
            </a:r>
            <a:r>
              <a:rPr lang="en-US" sz="3000" b="1"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DB33428-5BB0-C4DC-3C1C-C2F64A60A9D2}"/>
                  </a:ext>
                </a:extLst>
              </p:cNvPr>
              <p:cNvSpPr txBox="1"/>
              <p:nvPr/>
            </p:nvSpPr>
            <p:spPr>
              <a:xfrm>
                <a:off x="1522412" y="1646707"/>
                <a:ext cx="1558825" cy="867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𝐺𝐹</m:t>
                          </m:r>
                        </m:num>
                        <m:den>
                          <m:r>
                            <a:rPr lang="en-US" sz="3000" b="0" i="1" smtClean="0">
                              <a:latin typeface="Cambria Math" panose="02040503050406030204" pitchFamily="18" charset="0"/>
                            </a:rPr>
                            <m:t>𝐺𝐻</m:t>
                          </m:r>
                        </m:den>
                      </m:f>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𝐼𝐻</m:t>
                          </m:r>
                        </m:num>
                        <m:den>
                          <m:r>
                            <a:rPr lang="en-US" sz="3000" b="0" i="1" smtClean="0">
                              <a:latin typeface="Cambria Math" panose="02040503050406030204" pitchFamily="18" charset="0"/>
                            </a:rPr>
                            <m:t>𝐼𝐹</m:t>
                          </m:r>
                        </m:den>
                      </m:f>
                    </m:oMath>
                  </m:oMathPara>
                </a14:m>
                <a:endParaRPr lang="en-US" sz="3000" dirty="0"/>
              </a:p>
            </p:txBody>
          </p:sp>
        </mc:Choice>
        <mc:Fallback xmlns="">
          <p:sp>
            <p:nvSpPr>
              <p:cNvPr id="6" name="TextBox 5">
                <a:extLst>
                  <a:ext uri="{FF2B5EF4-FFF2-40B4-BE49-F238E27FC236}">
                    <a16:creationId xmlns:a16="http://schemas.microsoft.com/office/drawing/2014/main" id="{FDB33428-5BB0-C4DC-3C1C-C2F64A60A9D2}"/>
                  </a:ext>
                </a:extLst>
              </p:cNvPr>
              <p:cNvSpPr txBox="1">
                <a:spLocks noRot="1" noChangeAspect="1" noMove="1" noResize="1" noEditPoints="1" noAdjustHandles="1" noChangeArrowheads="1" noChangeShapeType="1" noTextEdit="1"/>
              </p:cNvSpPr>
              <p:nvPr/>
            </p:nvSpPr>
            <p:spPr>
              <a:xfrm>
                <a:off x="1522412" y="1646707"/>
                <a:ext cx="1558825" cy="8675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2A4D68-EACA-3AF3-8B68-52E903ABA52C}"/>
                  </a:ext>
                </a:extLst>
              </p:cNvPr>
              <p:cNvSpPr txBox="1"/>
              <p:nvPr/>
            </p:nvSpPr>
            <p:spPr>
              <a:xfrm>
                <a:off x="1522412" y="2895600"/>
                <a:ext cx="1558825" cy="867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𝐺𝐹</m:t>
                          </m:r>
                        </m:num>
                        <m:den>
                          <m:r>
                            <a:rPr lang="en-US" sz="3000" b="0" i="1" smtClean="0">
                              <a:latin typeface="Cambria Math" panose="02040503050406030204" pitchFamily="18" charset="0"/>
                            </a:rPr>
                            <m:t>𝐺𝐻</m:t>
                          </m:r>
                        </m:den>
                      </m:f>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𝐼𝐹</m:t>
                          </m:r>
                        </m:num>
                        <m:den>
                          <m:r>
                            <a:rPr lang="en-US" sz="3000" b="0" i="1" smtClean="0">
                              <a:latin typeface="Cambria Math" panose="02040503050406030204" pitchFamily="18" charset="0"/>
                            </a:rPr>
                            <m:t>𝐼𝐻</m:t>
                          </m:r>
                        </m:den>
                      </m:f>
                    </m:oMath>
                  </m:oMathPara>
                </a14:m>
                <a:endParaRPr lang="en-US" sz="3000" dirty="0"/>
              </a:p>
            </p:txBody>
          </p:sp>
        </mc:Choice>
        <mc:Fallback xmlns="">
          <p:sp>
            <p:nvSpPr>
              <p:cNvPr id="7" name="TextBox 6">
                <a:extLst>
                  <a:ext uri="{FF2B5EF4-FFF2-40B4-BE49-F238E27FC236}">
                    <a16:creationId xmlns:a16="http://schemas.microsoft.com/office/drawing/2014/main" id="{BC2A4D68-EACA-3AF3-8B68-52E903ABA52C}"/>
                  </a:ext>
                </a:extLst>
              </p:cNvPr>
              <p:cNvSpPr txBox="1">
                <a:spLocks noRot="1" noChangeAspect="1" noMove="1" noResize="1" noEditPoints="1" noAdjustHandles="1" noChangeArrowheads="1" noChangeShapeType="1" noTextEdit="1"/>
              </p:cNvSpPr>
              <p:nvPr/>
            </p:nvSpPr>
            <p:spPr>
              <a:xfrm>
                <a:off x="1522412" y="2895600"/>
                <a:ext cx="1558825" cy="8675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EF42CD-29D8-FC87-5C63-26BA1177BF9F}"/>
                  </a:ext>
                </a:extLst>
              </p:cNvPr>
              <p:cNvSpPr txBox="1"/>
              <p:nvPr/>
            </p:nvSpPr>
            <p:spPr>
              <a:xfrm>
                <a:off x="1522412" y="4161655"/>
                <a:ext cx="1648593" cy="867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𝐺𝐹</m:t>
                          </m:r>
                        </m:num>
                        <m:den>
                          <m:r>
                            <a:rPr lang="en-US" sz="3000" b="0" i="1" smtClean="0">
                              <a:latin typeface="Cambria Math" panose="02040503050406030204" pitchFamily="18" charset="0"/>
                            </a:rPr>
                            <m:t>𝐺𝐻</m:t>
                          </m:r>
                        </m:den>
                      </m:f>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𝐹𝐻</m:t>
                          </m:r>
                        </m:num>
                        <m:den>
                          <m:r>
                            <a:rPr lang="en-US" sz="3000" b="0" i="1" smtClean="0">
                              <a:latin typeface="Cambria Math" panose="02040503050406030204" pitchFamily="18" charset="0"/>
                            </a:rPr>
                            <m:t>𝐼𝐻</m:t>
                          </m:r>
                        </m:den>
                      </m:f>
                    </m:oMath>
                  </m:oMathPara>
                </a14:m>
                <a:endParaRPr lang="en-US" sz="3000" dirty="0"/>
              </a:p>
            </p:txBody>
          </p:sp>
        </mc:Choice>
        <mc:Fallback xmlns="">
          <p:sp>
            <p:nvSpPr>
              <p:cNvPr id="8" name="TextBox 7">
                <a:extLst>
                  <a:ext uri="{FF2B5EF4-FFF2-40B4-BE49-F238E27FC236}">
                    <a16:creationId xmlns:a16="http://schemas.microsoft.com/office/drawing/2014/main" id="{23EF42CD-29D8-FC87-5C63-26BA1177BF9F}"/>
                  </a:ext>
                </a:extLst>
              </p:cNvPr>
              <p:cNvSpPr txBox="1">
                <a:spLocks noRot="1" noChangeAspect="1" noMove="1" noResize="1" noEditPoints="1" noAdjustHandles="1" noChangeArrowheads="1" noChangeShapeType="1" noTextEdit="1"/>
              </p:cNvSpPr>
              <p:nvPr/>
            </p:nvSpPr>
            <p:spPr>
              <a:xfrm>
                <a:off x="1522412" y="4161655"/>
                <a:ext cx="1648593" cy="86754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F073094-29DC-38F2-2B8B-25039EBF4D4A}"/>
                  </a:ext>
                </a:extLst>
              </p:cNvPr>
              <p:cNvSpPr txBox="1"/>
              <p:nvPr/>
            </p:nvSpPr>
            <p:spPr>
              <a:xfrm>
                <a:off x="1522412" y="5311877"/>
                <a:ext cx="1648593" cy="867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𝐺𝐹</m:t>
                          </m:r>
                        </m:num>
                        <m:den>
                          <m:r>
                            <a:rPr lang="en-US" sz="3000" b="0" i="1" smtClean="0">
                              <a:latin typeface="Cambria Math" panose="02040503050406030204" pitchFamily="18" charset="0"/>
                            </a:rPr>
                            <m:t>𝐺𝐻</m:t>
                          </m:r>
                        </m:den>
                      </m:f>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𝐼𝐻</m:t>
                          </m:r>
                        </m:num>
                        <m:den>
                          <m:r>
                            <a:rPr lang="en-US" sz="3000" b="0" i="1" smtClean="0">
                              <a:latin typeface="Cambria Math" panose="02040503050406030204" pitchFamily="18" charset="0"/>
                            </a:rPr>
                            <m:t>𝐹𝐻</m:t>
                          </m:r>
                        </m:den>
                      </m:f>
                    </m:oMath>
                  </m:oMathPara>
                </a14:m>
                <a:endParaRPr lang="en-US" sz="3000" dirty="0"/>
              </a:p>
            </p:txBody>
          </p:sp>
        </mc:Choice>
        <mc:Fallback xmlns="">
          <p:sp>
            <p:nvSpPr>
              <p:cNvPr id="9" name="TextBox 8">
                <a:extLst>
                  <a:ext uri="{FF2B5EF4-FFF2-40B4-BE49-F238E27FC236}">
                    <a16:creationId xmlns:a16="http://schemas.microsoft.com/office/drawing/2014/main" id="{9F073094-29DC-38F2-2B8B-25039EBF4D4A}"/>
                  </a:ext>
                </a:extLst>
              </p:cNvPr>
              <p:cNvSpPr txBox="1">
                <a:spLocks noRot="1" noChangeAspect="1" noMove="1" noResize="1" noEditPoints="1" noAdjustHandles="1" noChangeArrowheads="1" noChangeShapeType="1" noTextEdit="1"/>
              </p:cNvSpPr>
              <p:nvPr/>
            </p:nvSpPr>
            <p:spPr>
              <a:xfrm>
                <a:off x="1522412" y="5311877"/>
                <a:ext cx="1648593" cy="867545"/>
              </a:xfrm>
              <a:prstGeom prst="rect">
                <a:avLst/>
              </a:prstGeom>
              <a:blipFill>
                <a:blip r:embed="rId6"/>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2A1EE178-B1F1-97A2-E631-9EEB00D4FDC5}"/>
              </a:ext>
            </a:extLst>
          </p:cNvPr>
          <p:cNvSpPr txBox="1"/>
          <p:nvPr/>
        </p:nvSpPr>
        <p:spPr>
          <a:xfrm>
            <a:off x="3605432" y="1800479"/>
            <a:ext cx="762000" cy="553998"/>
          </a:xfrm>
          <a:prstGeom prst="rect">
            <a:avLst/>
          </a:prstGeom>
          <a:noFill/>
        </p:spPr>
        <p:txBody>
          <a:bodyPr wrap="square" rtlCol="0">
            <a:spAutoFit/>
          </a:bodyPr>
          <a:lstStyle/>
          <a:p>
            <a:pPr algn="ctr"/>
            <a:r>
              <a:rPr lang="en-US" sz="3000" b="1" dirty="0">
                <a:solidFill>
                  <a:srgbClr val="FF0000"/>
                </a:solidFill>
              </a:rPr>
              <a:t>S</a:t>
            </a:r>
          </a:p>
        </p:txBody>
      </p:sp>
      <p:sp>
        <p:nvSpPr>
          <p:cNvPr id="3" name="TextBox 2">
            <a:extLst>
              <a:ext uri="{FF2B5EF4-FFF2-40B4-BE49-F238E27FC236}">
                <a16:creationId xmlns:a16="http://schemas.microsoft.com/office/drawing/2014/main" id="{D2C1CF99-B895-4997-DA63-A8C842058090}"/>
              </a:ext>
            </a:extLst>
          </p:cNvPr>
          <p:cNvSpPr txBox="1"/>
          <p:nvPr/>
        </p:nvSpPr>
        <p:spPr>
          <a:xfrm>
            <a:off x="3579812" y="3101043"/>
            <a:ext cx="762000" cy="553998"/>
          </a:xfrm>
          <a:prstGeom prst="rect">
            <a:avLst/>
          </a:prstGeom>
          <a:noFill/>
        </p:spPr>
        <p:txBody>
          <a:bodyPr wrap="square" rtlCol="0">
            <a:spAutoFit/>
          </a:bodyPr>
          <a:lstStyle/>
          <a:p>
            <a:pPr algn="ctr"/>
            <a:r>
              <a:rPr lang="en-US" sz="3000" b="1" dirty="0">
                <a:solidFill>
                  <a:srgbClr val="FF0000"/>
                </a:solidFill>
              </a:rPr>
              <a:t>Đ</a:t>
            </a:r>
          </a:p>
        </p:txBody>
      </p:sp>
      <p:sp>
        <p:nvSpPr>
          <p:cNvPr id="10" name="TextBox 9">
            <a:extLst>
              <a:ext uri="{FF2B5EF4-FFF2-40B4-BE49-F238E27FC236}">
                <a16:creationId xmlns:a16="http://schemas.microsoft.com/office/drawing/2014/main" id="{4286245D-3780-D3EB-A3EA-0F313E6C0876}"/>
              </a:ext>
            </a:extLst>
          </p:cNvPr>
          <p:cNvSpPr txBox="1"/>
          <p:nvPr/>
        </p:nvSpPr>
        <p:spPr>
          <a:xfrm>
            <a:off x="3546162" y="4318428"/>
            <a:ext cx="762000" cy="553998"/>
          </a:xfrm>
          <a:prstGeom prst="rect">
            <a:avLst/>
          </a:prstGeom>
          <a:noFill/>
        </p:spPr>
        <p:txBody>
          <a:bodyPr wrap="square" rtlCol="0">
            <a:spAutoFit/>
          </a:bodyPr>
          <a:lstStyle/>
          <a:p>
            <a:pPr algn="ctr"/>
            <a:r>
              <a:rPr lang="en-US" sz="3000" b="1" dirty="0">
                <a:solidFill>
                  <a:srgbClr val="FF0000"/>
                </a:solidFill>
              </a:rPr>
              <a:t>S</a:t>
            </a:r>
          </a:p>
        </p:txBody>
      </p:sp>
      <p:sp>
        <p:nvSpPr>
          <p:cNvPr id="11" name="TextBox 10">
            <a:extLst>
              <a:ext uri="{FF2B5EF4-FFF2-40B4-BE49-F238E27FC236}">
                <a16:creationId xmlns:a16="http://schemas.microsoft.com/office/drawing/2014/main" id="{55B0A0F8-0079-17BC-6122-EF69E15568B4}"/>
              </a:ext>
            </a:extLst>
          </p:cNvPr>
          <p:cNvSpPr txBox="1"/>
          <p:nvPr/>
        </p:nvSpPr>
        <p:spPr>
          <a:xfrm>
            <a:off x="3546162" y="5468650"/>
            <a:ext cx="762000" cy="553998"/>
          </a:xfrm>
          <a:prstGeom prst="rect">
            <a:avLst/>
          </a:prstGeom>
          <a:noFill/>
        </p:spPr>
        <p:txBody>
          <a:bodyPr wrap="square" rtlCol="0">
            <a:spAutoFit/>
          </a:bodyPr>
          <a:lstStyle/>
          <a:p>
            <a:pPr algn="ctr"/>
            <a:r>
              <a:rPr lang="en-US" sz="3000" b="1" dirty="0">
                <a:solidFill>
                  <a:srgbClr val="FF0000"/>
                </a:solidFill>
              </a:rPr>
              <a:t>S</a:t>
            </a:r>
          </a:p>
        </p:txBody>
      </p:sp>
    </p:spTree>
    <p:extLst>
      <p:ext uri="{BB962C8B-B14F-4D97-AF65-F5344CB8AC3E}">
        <p14:creationId xmlns:p14="http://schemas.microsoft.com/office/powerpoint/2010/main" val="18431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2" y="244291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84212" y="2895600"/>
            <a:ext cx="7620000" cy="477054"/>
          </a:xfrm>
          <a:prstGeom prst="rect">
            <a:avLst/>
          </a:prstGeom>
          <a:noFill/>
        </p:spPr>
        <p:txBody>
          <a:bodyPr wrap="square" rtlCol="0">
            <a:spAutoFit/>
          </a:bodyPr>
          <a:lstStyle/>
          <a:p>
            <a:pPr algn="just"/>
            <a:r>
              <a:rPr lang="en-US" sz="2500" b="1" dirty="0">
                <a:latin typeface="Arial" pitchFamily="34" charset="0"/>
                <a:cs typeface="Arial" pitchFamily="34" charset="0"/>
                <a:sym typeface="Symbol" panose="05050102010706020507" pitchFamily="18" charset="2"/>
              </a:rPr>
              <a:t></a:t>
            </a:r>
            <a:r>
              <a:rPr lang="en-US" sz="2500" b="1" dirty="0">
                <a:latin typeface="Arial" pitchFamily="34" charset="0"/>
                <a:cs typeface="Arial" pitchFamily="34" charset="0"/>
              </a:rPr>
              <a:t>MNP </a:t>
            </a:r>
            <a:r>
              <a:rPr lang="en-US" sz="2500" b="1" dirty="0" err="1">
                <a:latin typeface="Arial" pitchFamily="34" charset="0"/>
                <a:cs typeface="Arial" pitchFamily="34" charset="0"/>
              </a:rPr>
              <a:t>có</a:t>
            </a:r>
            <a:r>
              <a:rPr lang="en-US" sz="2500" b="1" dirty="0">
                <a:latin typeface="Arial" pitchFamily="34" charset="0"/>
                <a:cs typeface="Arial" pitchFamily="34" charset="0"/>
              </a:rPr>
              <a:t> MI </a:t>
            </a:r>
            <a:r>
              <a:rPr lang="en-US" sz="2500" b="1" dirty="0" err="1">
                <a:latin typeface="Arial" pitchFamily="34" charset="0"/>
                <a:cs typeface="Arial" pitchFamily="34" charset="0"/>
              </a:rPr>
              <a:t>là</a:t>
            </a:r>
            <a:r>
              <a:rPr lang="en-US" sz="2500" b="1" dirty="0">
                <a:latin typeface="Arial" pitchFamily="34" charset="0"/>
                <a:cs typeface="Arial" pitchFamily="34" charset="0"/>
              </a:rPr>
              <a:t> </a:t>
            </a:r>
            <a:r>
              <a:rPr lang="vi-VN" sz="2500" b="1" dirty="0">
                <a:latin typeface="Arial" pitchFamily="34" charset="0"/>
                <a:cs typeface="Arial" pitchFamily="34" charset="0"/>
              </a:rPr>
              <a:t>đường phân giác</a:t>
            </a:r>
            <a:r>
              <a:rPr lang="en-US" sz="2500" b="1" dirty="0">
                <a:latin typeface="Arial" pitchFamily="34" charset="0"/>
                <a:cs typeface="Arial" pitchFamily="34" charset="0"/>
              </a:rPr>
              <a:t> </a:t>
            </a:r>
            <a:r>
              <a:rPr lang="en-US" sz="2500" b="1" dirty="0" err="1">
                <a:latin typeface="Arial" pitchFamily="34" charset="0"/>
                <a:cs typeface="Arial" pitchFamily="34" charset="0"/>
              </a:rPr>
              <a:t>của</a:t>
            </a:r>
            <a:r>
              <a:rPr lang="en-US" sz="2500" b="1" dirty="0">
                <a:latin typeface="Arial" pitchFamily="34" charset="0"/>
                <a:cs typeface="Arial" pitchFamily="34" charset="0"/>
              </a:rPr>
              <a:t> </a:t>
            </a:r>
            <a:r>
              <a:rPr lang="en-US" sz="2500" b="1" dirty="0" err="1">
                <a:latin typeface="Arial" pitchFamily="34" charset="0"/>
                <a:cs typeface="Arial" pitchFamily="34" charset="0"/>
              </a:rPr>
              <a:t>góc</a:t>
            </a:r>
            <a:r>
              <a:rPr lang="en-US" sz="2500" b="1" dirty="0">
                <a:latin typeface="Arial" pitchFamily="34" charset="0"/>
                <a:cs typeface="Arial" pitchFamily="34" charset="0"/>
              </a:rPr>
              <a:t> M </a:t>
            </a:r>
            <a:r>
              <a:rPr lang="en-US" sz="2500" b="1" dirty="0" err="1">
                <a:latin typeface="Arial" pitchFamily="34" charset="0"/>
                <a:cs typeface="Arial" pitchFamily="34" charset="0"/>
              </a:rPr>
              <a:t>nên</a:t>
            </a:r>
            <a:r>
              <a:rPr lang="en-US" sz="2500" b="1" dirty="0">
                <a:latin typeface="Arial" pitchFamily="34" charset="0"/>
                <a:cs typeface="Arial" pitchFamily="34" charset="0"/>
              </a:rPr>
              <a:t>:</a:t>
            </a:r>
          </a:p>
        </p:txBody>
      </p:sp>
      <p:grpSp>
        <p:nvGrpSpPr>
          <p:cNvPr id="4" name="Group 3"/>
          <p:cNvGrpSpPr/>
          <p:nvPr/>
        </p:nvGrpSpPr>
        <p:grpSpPr>
          <a:xfrm>
            <a:off x="303212" y="1114425"/>
            <a:ext cx="11582400" cy="1319855"/>
            <a:chOff x="303212" y="1114425"/>
            <a:chExt cx="11582400" cy="1319855"/>
          </a:xfrm>
        </p:grpSpPr>
        <p:sp>
          <p:nvSpPr>
            <p:cNvPr id="20" name="Rounded Rectangle 19"/>
            <p:cNvSpPr/>
            <p:nvPr/>
          </p:nvSpPr>
          <p:spPr>
            <a:xfrm>
              <a:off x="1812553" y="1200828"/>
              <a:ext cx="10044590" cy="1084088"/>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11144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2132012" y="1399837"/>
                  <a:ext cx="9753600" cy="553976"/>
                </a:xfrm>
                <a:prstGeom prst="rect">
                  <a:avLst/>
                </a:prstGeom>
                <a:noFill/>
              </p:spPr>
              <p:txBody>
                <a:bodyPr wrap="square" lIns="121899" tIns="60949" rIns="121899" bIns="60949" rtlCol="0">
                  <a:spAutoFit/>
                </a:bodyPr>
                <a:lstStyle/>
                <a:p>
                  <a:pPr algn="just"/>
                  <a:r>
                    <a:rPr lang="en-US" sz="2800" b="1" dirty="0" err="1">
                      <a:latin typeface="Arial" pitchFamily="34" charset="0"/>
                      <a:cs typeface="Arial" pitchFamily="34" charset="0"/>
                    </a:rPr>
                    <a:t>Tính</a:t>
                  </a:r>
                  <a:r>
                    <a:rPr lang="en-US" sz="2800" b="1" dirty="0">
                      <a:latin typeface="Arial" pitchFamily="34" charset="0"/>
                      <a:cs typeface="Arial" pitchFamily="34" charset="0"/>
                    </a:rPr>
                    <a:t> </a:t>
                  </a:r>
                  <a:r>
                    <a:rPr lang="en-US" sz="2800" b="1" dirty="0" err="1">
                      <a:latin typeface="Arial" pitchFamily="34" charset="0"/>
                      <a:cs typeface="Arial" pitchFamily="34" charset="0"/>
                    </a:rPr>
                    <a:t>độ</a:t>
                  </a:r>
                  <a:r>
                    <a:rPr lang="en-US" sz="2800" b="1" dirty="0">
                      <a:latin typeface="Arial" pitchFamily="34" charset="0"/>
                      <a:cs typeface="Arial" pitchFamily="34" charset="0"/>
                    </a:rPr>
                    <a:t> </a:t>
                  </a:r>
                  <a:r>
                    <a:rPr lang="en-US" sz="2800" b="1" dirty="0" err="1">
                      <a:latin typeface="Arial" pitchFamily="34" charset="0"/>
                      <a:cs typeface="Arial" pitchFamily="34" charset="0"/>
                    </a:rPr>
                    <a:t>dài</a:t>
                  </a:r>
                  <a:r>
                    <a:rPr lang="en-US" sz="2800" b="1" dirty="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𝒙</m:t>
                      </m:r>
                    </m:oMath>
                  </a14:m>
                  <a:r>
                    <a:rPr lang="en-US" sz="2800" b="1" dirty="0">
                      <a:latin typeface="Arial" pitchFamily="34" charset="0"/>
                      <a:cs typeface="Arial" pitchFamily="34" charset="0"/>
                    </a:rPr>
                    <a:t> </a:t>
                  </a:r>
                  <a:r>
                    <a:rPr lang="en-US" sz="2800" b="1" dirty="0" err="1">
                      <a:latin typeface="Arial" pitchFamily="34" charset="0"/>
                      <a:cs typeface="Arial" pitchFamily="34" charset="0"/>
                    </a:rPr>
                    <a:t>trong</a:t>
                  </a:r>
                  <a:r>
                    <a:rPr lang="en-US" sz="2800" b="1" dirty="0">
                      <a:latin typeface="Arial" pitchFamily="34" charset="0"/>
                      <a:cs typeface="Arial" pitchFamily="34" charset="0"/>
                    </a:rPr>
                    <a:t> </a:t>
                  </a:r>
                  <a:r>
                    <a:rPr lang="en-US" sz="2800" b="1" dirty="0" err="1">
                      <a:latin typeface="Arial" pitchFamily="34" charset="0"/>
                      <a:cs typeface="Arial" pitchFamily="34" charset="0"/>
                    </a:rPr>
                    <a:t>hình</a:t>
                  </a:r>
                  <a:r>
                    <a:rPr lang="en-US" sz="2800" b="1" dirty="0">
                      <a:latin typeface="Arial" pitchFamily="34" charset="0"/>
                      <a:cs typeface="Arial" pitchFamily="34" charset="0"/>
                    </a:rPr>
                    <a:t> 4.22</a:t>
                  </a:r>
                  <a:endParaRPr lang="vi-VN" sz="3200" b="1" dirty="0">
                    <a:solidFill>
                      <a:schemeClr val="accent2">
                        <a:lumMod val="75000"/>
                      </a:schemeClr>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132012" y="1399837"/>
                  <a:ext cx="9753600" cy="553976"/>
                </a:xfrm>
                <a:prstGeom prst="rect">
                  <a:avLst/>
                </a:prstGeom>
                <a:blipFill>
                  <a:blip r:embed="rId6"/>
                  <a:stretch>
                    <a:fillRect l="-1000" t="-8791" b="-26374"/>
                  </a:stretch>
                </a:blipFill>
              </p:spPr>
              <p:txBody>
                <a:bodyPr/>
                <a:lstStyle/>
                <a:p>
                  <a:r>
                    <a:rPr lang="en-US">
                      <a:noFill/>
                    </a:rPr>
                    <a:t> </a:t>
                  </a:r>
                </a:p>
              </p:txBody>
            </p:sp>
          </mc:Fallback>
        </mc:AlternateContent>
      </p:grpSp>
      <p:grpSp>
        <p:nvGrpSpPr>
          <p:cNvPr id="6" name="Group 5"/>
          <p:cNvGrpSpPr/>
          <p:nvPr/>
        </p:nvGrpSpPr>
        <p:grpSpPr>
          <a:xfrm>
            <a:off x="1359500" y="3910124"/>
            <a:ext cx="3505200" cy="881301"/>
            <a:chOff x="2436812" y="3810000"/>
            <a:chExt cx="3505200" cy="881301"/>
          </a:xfrm>
        </p:grpSpPr>
        <p:graphicFrame>
          <p:nvGraphicFramePr>
            <p:cNvPr id="3" name="Object 2"/>
            <p:cNvGraphicFramePr>
              <a:graphicFrameLocks noChangeAspect="1"/>
            </p:cNvGraphicFramePr>
            <p:nvPr>
              <p:extLst>
                <p:ext uri="{D42A27DB-BD31-4B8C-83A1-F6EECF244321}">
                  <p14:modId xmlns:p14="http://schemas.microsoft.com/office/powerpoint/2010/main" val="1103242888"/>
                </p:ext>
              </p:extLst>
            </p:nvPr>
          </p:nvGraphicFramePr>
          <p:xfrm>
            <a:off x="2436812" y="3847862"/>
            <a:ext cx="1440657" cy="843439"/>
          </p:xfrm>
          <a:graphic>
            <a:graphicData uri="http://schemas.openxmlformats.org/presentationml/2006/ole">
              <mc:AlternateContent xmlns:mc="http://schemas.openxmlformats.org/markup-compatibility/2006">
                <mc:Choice xmlns:v="urn:schemas-microsoft-com:vml" Requires="v">
                  <p:oleObj name="Equation" r:id="rId7" imgW="672840" imgH="393480" progId="Equation.DSMT4">
                    <p:embed/>
                  </p:oleObj>
                </mc:Choice>
                <mc:Fallback>
                  <p:oleObj name="Equation" r:id="rId7" imgW="672840" imgH="393480" progId="Equation.DSMT4">
                    <p:embed/>
                    <p:pic>
                      <p:nvPicPr>
                        <p:cNvPr id="0" name=""/>
                        <p:cNvPicPr>
                          <a:picLocks noChangeAspect="1" noChangeArrowheads="1"/>
                        </p:cNvPicPr>
                        <p:nvPr/>
                      </p:nvPicPr>
                      <p:blipFill>
                        <a:blip r:embed="rId8"/>
                        <a:srcRect/>
                        <a:stretch>
                          <a:fillRect/>
                        </a:stretch>
                      </p:blipFill>
                      <p:spPr bwMode="auto">
                        <a:xfrm>
                          <a:off x="2436812" y="3847862"/>
                          <a:ext cx="1440657" cy="84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837244199"/>
                </p:ext>
              </p:extLst>
            </p:nvPr>
          </p:nvGraphicFramePr>
          <p:xfrm>
            <a:off x="4801711" y="3810000"/>
            <a:ext cx="1140301" cy="843439"/>
          </p:xfrm>
          <a:graphic>
            <a:graphicData uri="http://schemas.openxmlformats.org/presentationml/2006/ole">
              <mc:AlternateContent xmlns:mc="http://schemas.openxmlformats.org/markup-compatibility/2006">
                <mc:Choice xmlns:v="urn:schemas-microsoft-com:vml" Requires="v">
                  <p:oleObj name="Equation" r:id="rId9" imgW="533160" imgH="393480" progId="Equation.DSMT4">
                    <p:embed/>
                  </p:oleObj>
                </mc:Choice>
                <mc:Fallback>
                  <p:oleObj name="Equation" r:id="rId9" imgW="533160" imgH="393480" progId="Equation.DSMT4">
                    <p:embed/>
                    <p:pic>
                      <p:nvPicPr>
                        <p:cNvPr id="0" name=""/>
                        <p:cNvPicPr>
                          <a:picLocks noChangeAspect="1" noChangeArrowheads="1"/>
                        </p:cNvPicPr>
                        <p:nvPr/>
                      </p:nvPicPr>
                      <p:blipFill>
                        <a:blip r:embed="rId10"/>
                        <a:srcRect/>
                        <a:stretch>
                          <a:fillRect/>
                        </a:stretch>
                      </p:blipFill>
                      <p:spPr bwMode="auto">
                        <a:xfrm>
                          <a:off x="4801711" y="3810000"/>
                          <a:ext cx="1140301" cy="84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4037012" y="3971925"/>
              <a:ext cx="838200" cy="461665"/>
            </a:xfrm>
            <a:prstGeom prst="rect">
              <a:avLst/>
            </a:prstGeom>
            <a:noFill/>
          </p:spPr>
          <p:txBody>
            <a:bodyPr wrap="square" rtlCol="0">
              <a:spAutoFit/>
            </a:bodyPr>
            <a:lstStyle/>
            <a:p>
              <a:pPr algn="just"/>
              <a:r>
                <a:rPr lang="en-US" b="1">
                  <a:latin typeface="Arial" pitchFamily="34" charset="0"/>
                  <a:cs typeface="Arial" pitchFamily="34" charset="0"/>
                </a:rPr>
                <a:t>hay</a:t>
              </a:r>
            </a:p>
          </p:txBody>
        </p:sp>
      </p:grpSp>
      <p:sp>
        <p:nvSpPr>
          <p:cNvPr id="33" name="TextBox 32"/>
          <p:cNvSpPr txBox="1"/>
          <p:nvPr/>
        </p:nvSpPr>
        <p:spPr>
          <a:xfrm>
            <a:off x="787603" y="5195999"/>
            <a:ext cx="2209800" cy="461665"/>
          </a:xfrm>
          <a:prstGeom prst="rect">
            <a:avLst/>
          </a:prstGeom>
          <a:noFill/>
        </p:spPr>
        <p:txBody>
          <a:bodyPr wrap="square" rtlCol="0">
            <a:spAutoFit/>
          </a:bodyPr>
          <a:lstStyle/>
          <a:p>
            <a:pPr algn="just"/>
            <a:r>
              <a:rPr lang="en-US" b="1">
                <a:latin typeface="Arial" pitchFamily="34" charset="0"/>
                <a:cs typeface="Arial" pitchFamily="34" charset="0"/>
              </a:rPr>
              <a:t>Từ đó suy ra </a:t>
            </a:r>
          </a:p>
        </p:txBody>
      </p:sp>
      <p:graphicFrame>
        <p:nvGraphicFramePr>
          <p:cNvPr id="34" name="Object 33"/>
          <p:cNvGraphicFramePr>
            <a:graphicFrameLocks noChangeAspect="1"/>
          </p:cNvGraphicFramePr>
          <p:nvPr>
            <p:extLst>
              <p:ext uri="{D42A27DB-BD31-4B8C-83A1-F6EECF244321}">
                <p14:modId xmlns:p14="http://schemas.microsoft.com/office/powerpoint/2010/main" val="2985948776"/>
              </p:ext>
            </p:extLst>
          </p:nvPr>
        </p:nvGraphicFramePr>
        <p:xfrm>
          <a:off x="2959700" y="4994272"/>
          <a:ext cx="2180192" cy="927782"/>
        </p:xfrm>
        <a:graphic>
          <a:graphicData uri="http://schemas.openxmlformats.org/presentationml/2006/ole">
            <mc:AlternateContent xmlns:mc="http://schemas.openxmlformats.org/markup-compatibility/2006">
              <mc:Choice xmlns:v="urn:schemas-microsoft-com:vml" Requires="v">
                <p:oleObj name="Equation" r:id="rId11" imgW="927000" imgH="393480" progId="Equation.DSMT4">
                  <p:embed/>
                </p:oleObj>
              </mc:Choice>
              <mc:Fallback>
                <p:oleObj name="Equation" r:id="rId11" imgW="927000" imgH="393480" progId="Equation.DSMT4">
                  <p:embed/>
                  <p:pic>
                    <p:nvPicPr>
                      <p:cNvPr id="0" name=""/>
                      <p:cNvPicPr>
                        <a:picLocks noChangeAspect="1" noChangeArrowheads="1"/>
                      </p:cNvPicPr>
                      <p:nvPr/>
                    </p:nvPicPr>
                    <p:blipFill>
                      <a:blip r:embed="rId12"/>
                      <a:srcRect/>
                      <a:stretch>
                        <a:fillRect/>
                      </a:stretch>
                    </p:blipFill>
                    <p:spPr bwMode="auto">
                      <a:xfrm>
                        <a:off x="2959700" y="4994272"/>
                        <a:ext cx="2180192" cy="9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F5FBEA5C-4E0B-4970-5405-81383D17EFC5}"/>
              </a:ext>
            </a:extLst>
          </p:cNvPr>
          <p:cNvPicPr>
            <a:picLocks noChangeAspect="1"/>
          </p:cNvPicPr>
          <p:nvPr/>
        </p:nvPicPr>
        <p:blipFill>
          <a:blip r:embed="rId13"/>
          <a:stretch>
            <a:fillRect/>
          </a:stretch>
        </p:blipFill>
        <p:spPr>
          <a:xfrm>
            <a:off x="8437586" y="2612302"/>
            <a:ext cx="3448026" cy="3160691"/>
          </a:xfrm>
          <a:prstGeom prst="rect">
            <a:avLst/>
          </a:prstGeom>
        </p:spPr>
      </p:pic>
    </p:spTree>
    <p:extLst>
      <p:ext uri="{BB962C8B-B14F-4D97-AF65-F5344CB8AC3E}">
        <p14:creationId xmlns:p14="http://schemas.microsoft.com/office/powerpoint/2010/main" val="3347821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03212" y="390342"/>
            <a:ext cx="11404417" cy="1296757"/>
            <a:chOff x="370905" y="1143000"/>
            <a:chExt cx="11404417" cy="1296757"/>
          </a:xfrm>
        </p:grpSpPr>
        <p:sp>
          <p:nvSpPr>
            <p:cNvPr id="21" name="Rounded Rectangle 20"/>
            <p:cNvSpPr/>
            <p:nvPr/>
          </p:nvSpPr>
          <p:spPr>
            <a:xfrm>
              <a:off x="2089841" y="1208510"/>
              <a:ext cx="9685481" cy="1077490"/>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62" y="1143000"/>
              <a:ext cx="1493010" cy="129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370905" y="1458391"/>
              <a:ext cx="1379731" cy="68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TextBox 9"/>
                <p:cNvSpPr txBox="1"/>
                <p:nvPr/>
              </p:nvSpPr>
              <p:spPr>
                <a:xfrm>
                  <a:off x="2436812" y="1351024"/>
                  <a:ext cx="6248400" cy="553976"/>
                </a:xfrm>
                <a:prstGeom prst="rect">
                  <a:avLst/>
                </a:prstGeom>
                <a:noFill/>
              </p:spPr>
              <p:txBody>
                <a:bodyPr wrap="square" lIns="121899" tIns="60949" rIns="121899" bIns="60949" rtlCol="0">
                  <a:spAutoFit/>
                </a:bodyPr>
                <a:lstStyle/>
                <a:p>
                  <a:pPr algn="just"/>
                  <a:r>
                    <a:rPr lang="en-US" sz="2800" b="1" dirty="0" err="1">
                      <a:latin typeface="Arial" pitchFamily="34" charset="0"/>
                      <a:cs typeface="Arial" pitchFamily="34" charset="0"/>
                    </a:rPr>
                    <a:t>Tính</a:t>
                  </a:r>
                  <a:r>
                    <a:rPr lang="en-US" sz="2800" b="1" dirty="0">
                      <a:latin typeface="Arial" pitchFamily="34" charset="0"/>
                      <a:cs typeface="Arial" pitchFamily="34" charset="0"/>
                    </a:rPr>
                    <a:t> </a:t>
                  </a:r>
                  <a:r>
                    <a:rPr lang="en-US" sz="2800" b="1" dirty="0" err="1">
                      <a:latin typeface="Arial" pitchFamily="34" charset="0"/>
                      <a:cs typeface="Arial" pitchFamily="34" charset="0"/>
                    </a:rPr>
                    <a:t>độ</a:t>
                  </a:r>
                  <a:r>
                    <a:rPr lang="en-US" sz="2800" b="1" dirty="0">
                      <a:latin typeface="Arial" pitchFamily="34" charset="0"/>
                      <a:cs typeface="Arial" pitchFamily="34" charset="0"/>
                    </a:rPr>
                    <a:t> </a:t>
                  </a:r>
                  <a:r>
                    <a:rPr lang="en-US" sz="2800" b="1" dirty="0" err="1">
                      <a:latin typeface="Arial" pitchFamily="34" charset="0"/>
                      <a:cs typeface="Arial" pitchFamily="34" charset="0"/>
                    </a:rPr>
                    <a:t>dài</a:t>
                  </a:r>
                  <a:r>
                    <a:rPr lang="en-US" sz="2800" b="1" dirty="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𝒙</m:t>
                      </m:r>
                    </m:oMath>
                  </a14:m>
                  <a:r>
                    <a:rPr lang="en-US" sz="2800" b="1" dirty="0">
                      <a:latin typeface="Arial" pitchFamily="34" charset="0"/>
                      <a:cs typeface="Arial" pitchFamily="34" charset="0"/>
                    </a:rPr>
                    <a:t> </a:t>
                  </a:r>
                  <a:r>
                    <a:rPr lang="en-US" sz="2800" b="1" dirty="0" err="1">
                      <a:latin typeface="Arial" pitchFamily="34" charset="0"/>
                      <a:cs typeface="Arial" pitchFamily="34" charset="0"/>
                    </a:rPr>
                    <a:t>trên</a:t>
                  </a:r>
                  <a:r>
                    <a:rPr lang="en-US" sz="2800" b="1" dirty="0">
                      <a:latin typeface="Arial" pitchFamily="34" charset="0"/>
                      <a:cs typeface="Arial" pitchFamily="34" charset="0"/>
                    </a:rPr>
                    <a:t> </a:t>
                  </a:r>
                  <a:r>
                    <a:rPr lang="en-US" sz="2800" b="1" dirty="0" err="1">
                      <a:latin typeface="Arial" pitchFamily="34" charset="0"/>
                      <a:cs typeface="Arial" pitchFamily="34" charset="0"/>
                    </a:rPr>
                    <a:t>hình</a:t>
                  </a:r>
                  <a:r>
                    <a:rPr lang="en-US" sz="2800" b="1" dirty="0">
                      <a:latin typeface="Arial" pitchFamily="34" charset="0"/>
                      <a:cs typeface="Arial" pitchFamily="34" charset="0"/>
                    </a:rPr>
                    <a:t> 4.23</a:t>
                  </a:r>
                  <a:endParaRPr lang="vi-VN" sz="2800" b="1" dirty="0">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436812" y="1351024"/>
                  <a:ext cx="6248400" cy="553976"/>
                </a:xfrm>
                <a:prstGeom prst="rect">
                  <a:avLst/>
                </a:prstGeom>
                <a:blipFill>
                  <a:blip r:embed="rId6"/>
                  <a:stretch>
                    <a:fillRect l="-1561" t="-8791" b="-2747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p:cNvSpPr txBox="1"/>
              <p:nvPr/>
            </p:nvSpPr>
            <p:spPr>
              <a:xfrm>
                <a:off x="627007" y="2908932"/>
                <a:ext cx="7239000" cy="487441"/>
              </a:xfrm>
              <a:prstGeom prst="rect">
                <a:avLst/>
              </a:prstGeom>
              <a:noFill/>
            </p:spPr>
            <p:txBody>
              <a:bodyPr wrap="square" rtlCol="0">
                <a:spAutoFit/>
              </a:bodyPr>
              <a:lstStyle/>
              <a:p>
                <a:pPr marL="342900" indent="-342900" algn="just">
                  <a:buFont typeface="Wingdings" pitchFamily="2" charset="2"/>
                  <a:buChar char="v"/>
                </a:pPr>
                <a:r>
                  <a:rPr lang="en-US" sz="2500" b="1" dirty="0">
                    <a:latin typeface="Arial" pitchFamily="34" charset="0"/>
                    <a:cs typeface="Arial" pitchFamily="34" charset="0"/>
                    <a:sym typeface="Symbol" panose="05050102010706020507" pitchFamily="18" charset="2"/>
                  </a:rPr>
                  <a:t>DEF </a:t>
                </a:r>
                <a:r>
                  <a:rPr lang="en-US" sz="2500" b="1" dirty="0" err="1">
                    <a:latin typeface="Arial" pitchFamily="34" charset="0"/>
                    <a:cs typeface="Arial" pitchFamily="34" charset="0"/>
                    <a:sym typeface="Symbol" panose="05050102010706020507" pitchFamily="18" charset="2"/>
                  </a:rPr>
                  <a:t>có</a:t>
                </a:r>
                <a:r>
                  <a:rPr lang="en-US" sz="2500" b="1" dirty="0">
                    <a:latin typeface="Arial" pitchFamily="34" charset="0"/>
                    <a:cs typeface="Arial" pitchFamily="34" charset="0"/>
                    <a:sym typeface="Symbol" panose="05050102010706020507" pitchFamily="18" charset="2"/>
                  </a:rPr>
                  <a:t> </a:t>
                </a:r>
                <a:r>
                  <a:rPr lang="en-US" sz="2500" b="1" dirty="0">
                    <a:latin typeface="Arial" pitchFamily="34" charset="0"/>
                    <a:cs typeface="Arial" pitchFamily="34" charset="0"/>
                  </a:rPr>
                  <a:t>EM </a:t>
                </a:r>
                <a:r>
                  <a:rPr lang="en-US" sz="2500" b="1" dirty="0" err="1">
                    <a:latin typeface="Arial" pitchFamily="34" charset="0"/>
                    <a:cs typeface="Arial" pitchFamily="34" charset="0"/>
                  </a:rPr>
                  <a:t>là</a:t>
                </a:r>
                <a:r>
                  <a:rPr lang="en-US" sz="2500" b="1" dirty="0">
                    <a:latin typeface="Arial" pitchFamily="34" charset="0"/>
                    <a:cs typeface="Arial" pitchFamily="34" charset="0"/>
                  </a:rPr>
                  <a:t> </a:t>
                </a:r>
                <a:r>
                  <a:rPr lang="en-US" sz="2500" b="1" dirty="0" err="1">
                    <a:latin typeface="Arial" pitchFamily="34" charset="0"/>
                    <a:cs typeface="Arial" pitchFamily="34" charset="0"/>
                  </a:rPr>
                  <a:t>tia</a:t>
                </a:r>
                <a:r>
                  <a:rPr lang="en-US" sz="2500" b="1" dirty="0">
                    <a:latin typeface="Arial" pitchFamily="34" charset="0"/>
                    <a:cs typeface="Arial" pitchFamily="34" charset="0"/>
                  </a:rPr>
                  <a:t> </a:t>
                </a:r>
                <a:r>
                  <a:rPr lang="en-US" sz="2500" b="1" dirty="0" err="1">
                    <a:latin typeface="Arial" pitchFamily="34" charset="0"/>
                    <a:cs typeface="Arial" pitchFamily="34" charset="0"/>
                  </a:rPr>
                  <a:t>phân</a:t>
                </a:r>
                <a:r>
                  <a:rPr lang="en-US" sz="2500" b="1" dirty="0">
                    <a:latin typeface="Arial" pitchFamily="34" charset="0"/>
                    <a:cs typeface="Arial" pitchFamily="34" charset="0"/>
                  </a:rPr>
                  <a:t> </a:t>
                </a:r>
                <a:r>
                  <a:rPr lang="en-US" sz="2500" b="1" dirty="0" err="1">
                    <a:latin typeface="Arial" pitchFamily="34" charset="0"/>
                    <a:cs typeface="Arial" pitchFamily="34" charset="0"/>
                  </a:rPr>
                  <a:t>giác</a:t>
                </a:r>
                <a:r>
                  <a:rPr lang="en-US" sz="2500" b="1" dirty="0">
                    <a:latin typeface="Arial" pitchFamily="34" charset="0"/>
                    <a:cs typeface="Arial" pitchFamily="34" charset="0"/>
                  </a:rPr>
                  <a:t> </a:t>
                </a:r>
                <a:r>
                  <a:rPr lang="en-US" sz="2500" b="1" dirty="0" err="1">
                    <a:latin typeface="Arial" pitchFamily="34" charset="0"/>
                    <a:cs typeface="Arial" pitchFamily="34" charset="0"/>
                  </a:rPr>
                  <a:t>của</a:t>
                </a:r>
                <a:r>
                  <a:rPr lang="en-US" sz="2500" b="1" dirty="0">
                    <a:latin typeface="Arial" pitchFamily="34" charset="0"/>
                    <a:cs typeface="Arial" pitchFamily="34" charset="0"/>
                  </a:rPr>
                  <a:t> </a:t>
                </a:r>
                <a14:m>
                  <m:oMath xmlns:m="http://schemas.openxmlformats.org/officeDocument/2006/math">
                    <m:acc>
                      <m:accPr>
                        <m:chr m:val="̂"/>
                        <m:ctrlPr>
                          <a:rPr lang="en-US" sz="2500" b="1" i="1" smtClean="0">
                            <a:latin typeface="Cambria Math" panose="02040503050406030204" pitchFamily="18" charset="0"/>
                            <a:cs typeface="Arial" pitchFamily="34" charset="0"/>
                          </a:rPr>
                        </m:ctrlPr>
                      </m:accPr>
                      <m:e>
                        <m:r>
                          <a:rPr lang="en-US" sz="2500" b="1" i="1" smtClean="0">
                            <a:latin typeface="Cambria Math"/>
                            <a:cs typeface="Arial" pitchFamily="34" charset="0"/>
                          </a:rPr>
                          <m:t>𝑫𝑬𝑭</m:t>
                        </m:r>
                      </m:e>
                    </m:acc>
                  </m:oMath>
                </a14:m>
                <a:r>
                  <a:rPr lang="en-US" sz="2500" b="1" dirty="0">
                    <a:latin typeface="Arial" pitchFamily="34" charset="0"/>
                    <a:cs typeface="Arial" pitchFamily="34" charset="0"/>
                  </a:rPr>
                  <a:t> nên:</a:t>
                </a:r>
              </a:p>
            </p:txBody>
          </p:sp>
        </mc:Choice>
        <mc:Fallback xmlns="">
          <p:sp>
            <p:nvSpPr>
              <p:cNvPr id="22" name="TextBox 21"/>
              <p:cNvSpPr txBox="1">
                <a:spLocks noRot="1" noChangeAspect="1" noMove="1" noResize="1" noEditPoints="1" noAdjustHandles="1" noChangeArrowheads="1" noChangeShapeType="1" noTextEdit="1"/>
              </p:cNvSpPr>
              <p:nvPr/>
            </p:nvSpPr>
            <p:spPr>
              <a:xfrm>
                <a:off x="627007" y="2908932"/>
                <a:ext cx="7239000" cy="487441"/>
              </a:xfrm>
              <a:prstGeom prst="rect">
                <a:avLst/>
              </a:prstGeom>
              <a:blipFill>
                <a:blip r:embed="rId7"/>
                <a:stretch>
                  <a:fillRect l="-1264" t="-8750" b="-28750"/>
                </a:stretch>
              </a:blipFill>
            </p:spPr>
            <p:txBody>
              <a:bodyPr/>
              <a:lstStyle/>
              <a:p>
                <a:r>
                  <a:rPr lang="en-US">
                    <a:noFill/>
                  </a:rPr>
                  <a:t> </a:t>
                </a:r>
              </a:p>
            </p:txBody>
          </p:sp>
        </mc:Fallback>
      </mc:AlternateContent>
      <p:pic>
        <p:nvPicPr>
          <p:cNvPr id="25"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8604" y="2438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703478" y="3783585"/>
            <a:ext cx="4114800" cy="988378"/>
            <a:chOff x="2272589" y="3766079"/>
            <a:chExt cx="4114800" cy="988378"/>
          </a:xfrm>
        </p:grpSpPr>
        <p:graphicFrame>
          <p:nvGraphicFramePr>
            <p:cNvPr id="24" name="Object 23"/>
            <p:cNvGraphicFramePr>
              <a:graphicFrameLocks noChangeAspect="1"/>
            </p:cNvGraphicFramePr>
            <p:nvPr>
              <p:extLst>
                <p:ext uri="{D42A27DB-BD31-4B8C-83A1-F6EECF244321}">
                  <p14:modId xmlns:p14="http://schemas.microsoft.com/office/powerpoint/2010/main" val="408570778"/>
                </p:ext>
              </p:extLst>
            </p:nvPr>
          </p:nvGraphicFramePr>
          <p:xfrm>
            <a:off x="2272589" y="3805291"/>
            <a:ext cx="1644968" cy="929005"/>
          </p:xfrm>
          <a:graphic>
            <a:graphicData uri="http://schemas.openxmlformats.org/presentationml/2006/ole">
              <mc:AlternateContent xmlns:mc="http://schemas.openxmlformats.org/markup-compatibility/2006">
                <mc:Choice xmlns:v="urn:schemas-microsoft-com:vml" Requires="v">
                  <p:oleObj name="Equation" r:id="rId9" imgW="698400" imgH="393480" progId="Equation.DSMT4">
                    <p:embed/>
                  </p:oleObj>
                </mc:Choice>
                <mc:Fallback>
                  <p:oleObj name="Equation" r:id="rId9" imgW="698400" imgH="393480" progId="Equation.DSMT4">
                    <p:embed/>
                    <p:pic>
                      <p:nvPicPr>
                        <p:cNvPr id="0" name=""/>
                        <p:cNvPicPr>
                          <a:picLocks noChangeAspect="1" noChangeArrowheads="1"/>
                        </p:cNvPicPr>
                        <p:nvPr/>
                      </p:nvPicPr>
                      <p:blipFill>
                        <a:blip r:embed="rId10"/>
                        <a:srcRect/>
                        <a:stretch>
                          <a:fillRect/>
                        </a:stretch>
                      </p:blipFill>
                      <p:spPr bwMode="auto">
                        <a:xfrm>
                          <a:off x="2272589" y="3805291"/>
                          <a:ext cx="1644968"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980858012"/>
                </p:ext>
              </p:extLst>
            </p:nvPr>
          </p:nvGraphicFramePr>
          <p:xfrm>
            <a:off x="4866406" y="3766079"/>
            <a:ext cx="1520983" cy="988378"/>
          </p:xfrm>
          <a:graphic>
            <a:graphicData uri="http://schemas.openxmlformats.org/presentationml/2006/ole">
              <mc:AlternateContent xmlns:mc="http://schemas.openxmlformats.org/markup-compatibility/2006">
                <mc:Choice xmlns:v="urn:schemas-microsoft-com:vml" Requires="v">
                  <p:oleObj name="Equation" r:id="rId11" imgW="647640" imgH="419040" progId="Equation.DSMT4">
                    <p:embed/>
                  </p:oleObj>
                </mc:Choice>
                <mc:Fallback>
                  <p:oleObj name="Equation" r:id="rId11" imgW="647640" imgH="419040" progId="Equation.DSMT4">
                    <p:embed/>
                    <p:pic>
                      <p:nvPicPr>
                        <p:cNvPr id="0" name=""/>
                        <p:cNvPicPr>
                          <a:picLocks noChangeAspect="1" noChangeArrowheads="1"/>
                        </p:cNvPicPr>
                        <p:nvPr/>
                      </p:nvPicPr>
                      <p:blipFill>
                        <a:blip r:embed="rId12"/>
                        <a:srcRect/>
                        <a:stretch>
                          <a:fillRect/>
                        </a:stretch>
                      </p:blipFill>
                      <p:spPr bwMode="auto">
                        <a:xfrm>
                          <a:off x="4866406" y="3766079"/>
                          <a:ext cx="1520983" cy="9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6"/>
            <p:cNvSpPr txBox="1"/>
            <p:nvPr/>
          </p:nvSpPr>
          <p:spPr>
            <a:xfrm>
              <a:off x="4037012" y="3971925"/>
              <a:ext cx="838200" cy="461665"/>
            </a:xfrm>
            <a:prstGeom prst="rect">
              <a:avLst/>
            </a:prstGeom>
            <a:noFill/>
          </p:spPr>
          <p:txBody>
            <a:bodyPr wrap="square" rtlCol="0">
              <a:spAutoFit/>
            </a:bodyPr>
            <a:lstStyle/>
            <a:p>
              <a:pPr algn="just"/>
              <a:r>
                <a:rPr lang="en-US" b="1">
                  <a:latin typeface="Arial" pitchFamily="34" charset="0"/>
                  <a:cs typeface="Arial" pitchFamily="34" charset="0"/>
                </a:rPr>
                <a:t>hay</a:t>
              </a:r>
            </a:p>
          </p:txBody>
        </p:sp>
      </p:grpSp>
      <p:graphicFrame>
        <p:nvGraphicFramePr>
          <p:cNvPr id="32" name="Object 31"/>
          <p:cNvGraphicFramePr>
            <a:graphicFrameLocks noChangeAspect="1"/>
          </p:cNvGraphicFramePr>
          <p:nvPr>
            <p:extLst>
              <p:ext uri="{D42A27DB-BD31-4B8C-83A1-F6EECF244321}">
                <p14:modId xmlns:p14="http://schemas.microsoft.com/office/powerpoint/2010/main" val="3529992268"/>
              </p:ext>
            </p:extLst>
          </p:nvPr>
        </p:nvGraphicFramePr>
        <p:xfrm>
          <a:off x="1455738" y="5043488"/>
          <a:ext cx="3014662" cy="987425"/>
        </p:xfrm>
        <a:graphic>
          <a:graphicData uri="http://schemas.openxmlformats.org/presentationml/2006/ole">
            <mc:AlternateContent xmlns:mc="http://schemas.openxmlformats.org/markup-compatibility/2006">
              <mc:Choice xmlns:v="urn:schemas-microsoft-com:vml" Requires="v">
                <p:oleObj name="Equation" r:id="rId13" imgW="1282680" imgH="419040" progId="Equation.DSMT4">
                  <p:embed/>
                </p:oleObj>
              </mc:Choice>
              <mc:Fallback>
                <p:oleObj name="Equation" r:id="rId13" imgW="1282680" imgH="419040" progId="Equation.DSMT4">
                  <p:embed/>
                  <p:pic>
                    <p:nvPicPr>
                      <p:cNvPr id="0" name=""/>
                      <p:cNvPicPr>
                        <a:picLocks noChangeAspect="1" noChangeArrowheads="1"/>
                      </p:cNvPicPr>
                      <p:nvPr/>
                    </p:nvPicPr>
                    <p:blipFill>
                      <a:blip r:embed="rId14"/>
                      <a:srcRect/>
                      <a:stretch>
                        <a:fillRect/>
                      </a:stretch>
                    </p:blipFill>
                    <p:spPr bwMode="auto">
                      <a:xfrm>
                        <a:off x="1455738" y="5043488"/>
                        <a:ext cx="30146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051C7450-3A6A-32EC-EF84-8B832F9FE7FB}"/>
              </a:ext>
            </a:extLst>
          </p:cNvPr>
          <p:cNvPicPr>
            <a:picLocks noChangeAspect="1"/>
          </p:cNvPicPr>
          <p:nvPr/>
        </p:nvPicPr>
        <p:blipFill>
          <a:blip r:embed="rId15"/>
          <a:stretch>
            <a:fillRect/>
          </a:stretch>
        </p:blipFill>
        <p:spPr>
          <a:xfrm>
            <a:off x="7961202" y="2685524"/>
            <a:ext cx="4153009" cy="3183973"/>
          </a:xfrm>
          <a:prstGeom prst="rect">
            <a:avLst/>
          </a:prstGeom>
        </p:spPr>
      </p:pic>
    </p:spTree>
    <p:extLst>
      <p:ext uri="{BB962C8B-B14F-4D97-AF65-F5344CB8AC3E}">
        <p14:creationId xmlns:p14="http://schemas.microsoft.com/office/powerpoint/2010/main" val="27778055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p:cNvSpPr txBox="1"/>
              <p:nvPr/>
            </p:nvSpPr>
            <p:spPr>
              <a:xfrm>
                <a:off x="3351212" y="2946175"/>
                <a:ext cx="8607246" cy="965649"/>
              </a:xfrm>
              <a:prstGeom prst="rect">
                <a:avLst/>
              </a:prstGeom>
              <a:noFill/>
            </p:spPr>
            <p:txBody>
              <a:bodyPr wrap="square" rtlCol="0">
                <a:spAutoFit/>
              </a:bodyPr>
              <a:lstStyle/>
              <a:p>
                <a:pPr marL="457200" indent="-457200">
                  <a:buFont typeface="Wingdings" pitchFamily="2" charset="2"/>
                  <a:buChar char="q"/>
                </a:pPr>
                <a:r>
                  <a:rPr lang="en-US" sz="2800" b="1" dirty="0" err="1">
                    <a:latin typeface="Arial" pitchFamily="34" charset="0"/>
                    <a:ea typeface="Times New Roman" panose="02020603050405020304" pitchFamily="18" charset="0"/>
                    <a:cs typeface="Arial" pitchFamily="34" charset="0"/>
                  </a:rPr>
                  <a:t>Giải</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thích</a:t>
                </a:r>
                <a:r>
                  <a:rPr lang="en-US" sz="2800" b="1" dirty="0">
                    <a:latin typeface="Arial" pitchFamily="34" charset="0"/>
                    <a:ea typeface="Times New Roman" panose="02020603050405020304" pitchFamily="18" charset="0"/>
                    <a:cs typeface="Arial" pitchFamily="34" charset="0"/>
                  </a:rPr>
                  <a:t>: </a:t>
                </a:r>
              </a:p>
              <a:p>
                <a:r>
                  <a:rPr lang="en-US" sz="2800" b="1" dirty="0">
                    <a:latin typeface="Arial" pitchFamily="34" charset="0"/>
                    <a:ea typeface="Times New Roman" panose="02020603050405020304" pitchFamily="18" charset="0"/>
                    <a:cs typeface="Arial" pitchFamily="34" charset="0"/>
                    <a:sym typeface="Symbol" panose="05050102010706020507" pitchFamily="18" charset="2"/>
                  </a:rPr>
                  <a:t>ABC </a:t>
                </a:r>
                <a:r>
                  <a:rPr lang="en-US" sz="2800" b="1" dirty="0" err="1">
                    <a:latin typeface="Arial" pitchFamily="34" charset="0"/>
                    <a:ea typeface="Times New Roman" panose="02020603050405020304" pitchFamily="18" charset="0"/>
                    <a:cs typeface="Arial" pitchFamily="34" charset="0"/>
                    <a:sym typeface="Symbol" panose="05050102010706020507" pitchFamily="18" charset="2"/>
                  </a:rPr>
                  <a:t>có</a:t>
                </a:r>
                <a:r>
                  <a:rPr lang="en-US" sz="2800" b="1" dirty="0">
                    <a:latin typeface="Arial" pitchFamily="34" charset="0"/>
                    <a:ea typeface="Times New Roman" panose="02020603050405020304" pitchFamily="18" charset="0"/>
                    <a:cs typeface="Arial" pitchFamily="34" charset="0"/>
                  </a:rPr>
                  <a:t> AD </a:t>
                </a:r>
                <a:r>
                  <a:rPr lang="en-US" sz="2800" b="1" dirty="0" err="1">
                    <a:latin typeface="Arial" pitchFamily="34" charset="0"/>
                    <a:ea typeface="Times New Roman" panose="02020603050405020304" pitchFamily="18" charset="0"/>
                    <a:cs typeface="Arial" pitchFamily="34" charset="0"/>
                  </a:rPr>
                  <a:t>là</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đường</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phân</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giác</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của</a:t>
                </a:r>
                <a:r>
                  <a:rPr lang="en-US" sz="2800" b="1" dirty="0">
                    <a:latin typeface="Arial" pitchFamily="34" charset="0"/>
                    <a:ea typeface="Times New Roman" panose="02020603050405020304" pitchFamily="18" charset="0"/>
                    <a:cs typeface="Arial" pitchFamily="34" charset="0"/>
                  </a:rPr>
                  <a:t> </a:t>
                </a:r>
                <a14:m>
                  <m:oMath xmlns:m="http://schemas.openxmlformats.org/officeDocument/2006/math">
                    <m:acc>
                      <m:accPr>
                        <m:chr m:val="̂"/>
                        <m:ctrlPr>
                          <a:rPr lang="en-US" sz="2800" b="1" i="1" smtClean="0">
                            <a:latin typeface="Cambria Math" panose="02040503050406030204" pitchFamily="18" charset="0"/>
                            <a:cs typeface="Arial" pitchFamily="34" charset="0"/>
                          </a:rPr>
                        </m:ctrlPr>
                      </m:accPr>
                      <m:e>
                        <m:r>
                          <a:rPr lang="en-US" sz="2800" b="1" i="1" smtClean="0">
                            <a:latin typeface="Cambria Math"/>
                            <a:cs typeface="Arial" pitchFamily="34" charset="0"/>
                          </a:rPr>
                          <m:t>𝑩𝑨𝑪</m:t>
                        </m:r>
                      </m:e>
                    </m:acc>
                  </m:oMath>
                </a14:m>
                <a:r>
                  <a:rPr lang="en-US" sz="2800" b="1" dirty="0">
                    <a:solidFill>
                      <a:srgbClr val="C00000"/>
                    </a:solidFill>
                    <a:latin typeface="Arial" pitchFamily="34" charset="0"/>
                    <a:ea typeface="Times New Roman" panose="02020603050405020304" pitchFamily="18" charset="0"/>
                    <a:cs typeface="Arial" pitchFamily="34" charset="0"/>
                  </a:rPr>
                  <a:t> </a:t>
                </a:r>
                <a:r>
                  <a:rPr lang="en-US" sz="2800" b="1" dirty="0">
                    <a:latin typeface="Arial" pitchFamily="34" charset="0"/>
                    <a:ea typeface="Times New Roman" panose="02020603050405020304" pitchFamily="18" charset="0"/>
                    <a:cs typeface="Arial" pitchFamily="34" charset="0"/>
                  </a:rPr>
                  <a:t>nên:</a:t>
                </a:r>
              </a:p>
            </p:txBody>
          </p:sp>
        </mc:Choice>
        <mc:Fallback xmlns="">
          <p:sp>
            <p:nvSpPr>
              <p:cNvPr id="21" name="TextBox 20"/>
              <p:cNvSpPr txBox="1">
                <a:spLocks noRot="1" noChangeAspect="1" noMove="1" noResize="1" noEditPoints="1" noAdjustHandles="1" noChangeArrowheads="1" noChangeShapeType="1" noTextEdit="1"/>
              </p:cNvSpPr>
              <p:nvPr/>
            </p:nvSpPr>
            <p:spPr>
              <a:xfrm>
                <a:off x="3351212" y="2946175"/>
                <a:ext cx="8607246" cy="965649"/>
              </a:xfrm>
              <a:prstGeom prst="rect">
                <a:avLst/>
              </a:prstGeom>
              <a:blipFill>
                <a:blip r:embed="rId3"/>
                <a:stretch>
                  <a:fillRect l="-1487" t="-6289" b="-16352"/>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3287824984"/>
              </p:ext>
            </p:extLst>
          </p:nvPr>
        </p:nvGraphicFramePr>
        <p:xfrm>
          <a:off x="5310187" y="4190999"/>
          <a:ext cx="3603625" cy="992187"/>
        </p:xfrm>
        <a:graphic>
          <a:graphicData uri="http://schemas.openxmlformats.org/presentationml/2006/ole">
            <mc:AlternateContent xmlns:mc="http://schemas.openxmlformats.org/markup-compatibility/2006">
              <mc:Choice xmlns:v="urn:schemas-microsoft-com:vml" Requires="v">
                <p:oleObj name="Equation" r:id="rId4" imgW="1536480" imgH="419040" progId="Equation.DSMT4">
                  <p:embed/>
                </p:oleObj>
              </mc:Choice>
              <mc:Fallback>
                <p:oleObj name="Equation" r:id="rId4" imgW="1536480" imgH="419040" progId="Equation.DSMT4">
                  <p:embed/>
                  <p:pic>
                    <p:nvPicPr>
                      <p:cNvPr id="0" name=""/>
                      <p:cNvPicPr>
                        <a:picLocks noChangeAspect="1" noChangeArrowheads="1"/>
                      </p:cNvPicPr>
                      <p:nvPr/>
                    </p:nvPicPr>
                    <p:blipFill>
                      <a:blip r:embed="rId5"/>
                      <a:srcRect/>
                      <a:stretch>
                        <a:fillRect/>
                      </a:stretch>
                    </p:blipFill>
                    <p:spPr bwMode="auto">
                      <a:xfrm>
                        <a:off x="5310187" y="4190999"/>
                        <a:ext cx="36036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Oval 25"/>
          <p:cNvSpPr/>
          <p:nvPr/>
        </p:nvSpPr>
        <p:spPr>
          <a:xfrm>
            <a:off x="8913812" y="1726407"/>
            <a:ext cx="7620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560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367" y="2667000"/>
            <a:ext cx="33242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23A3F237-82B6-2106-5451-01A7C954F225}"/>
              </a:ext>
            </a:extLst>
          </p:cNvPr>
          <p:cNvSpPr/>
          <p:nvPr/>
        </p:nvSpPr>
        <p:spPr>
          <a:xfrm>
            <a:off x="11047412" y="2514600"/>
            <a:ext cx="1141413" cy="553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065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Oval 15"/>
          <p:cNvSpPr/>
          <p:nvPr/>
        </p:nvSpPr>
        <p:spPr>
          <a:xfrm>
            <a:off x="1180840" y="1734235"/>
            <a:ext cx="7620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540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47" y="2819400"/>
            <a:ext cx="4137565" cy="314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4372179" y="3217949"/>
            <a:ext cx="7403417" cy="2349296"/>
            <a:chOff x="4037012" y="3599769"/>
            <a:chExt cx="7403417" cy="2349296"/>
          </a:xfrm>
        </p:grpSpPr>
        <p:sp>
          <p:nvSpPr>
            <p:cNvPr id="31" name="TextBox 30"/>
            <p:cNvSpPr txBox="1"/>
            <p:nvPr/>
          </p:nvSpPr>
          <p:spPr>
            <a:xfrm>
              <a:off x="4037012" y="3599769"/>
              <a:ext cx="7403417" cy="1015663"/>
            </a:xfrm>
            <a:prstGeom prst="rect">
              <a:avLst/>
            </a:prstGeom>
            <a:noFill/>
          </p:spPr>
          <p:txBody>
            <a:bodyPr wrap="square" rtlCol="0">
              <a:spAutoFit/>
            </a:bodyPr>
            <a:lstStyle/>
            <a:p>
              <a:pPr marL="457200" indent="-457200">
                <a:buFont typeface="Wingdings" pitchFamily="2" charset="2"/>
                <a:buChar char="q"/>
              </a:pPr>
              <a:r>
                <a:rPr lang="en-US" sz="3000" b="1" dirty="0" err="1">
                  <a:latin typeface="Arial" pitchFamily="34" charset="0"/>
                  <a:ea typeface="Times New Roman" panose="02020603050405020304" pitchFamily="18" charset="0"/>
                  <a:cs typeface="Arial" pitchFamily="34" charset="0"/>
                </a:rPr>
                <a:t>Giải</a:t>
              </a:r>
              <a:r>
                <a:rPr lang="en-US" sz="3000" b="1" dirty="0">
                  <a:latin typeface="Arial" pitchFamily="34" charset="0"/>
                  <a:ea typeface="Times New Roman" panose="02020603050405020304" pitchFamily="18" charset="0"/>
                  <a:cs typeface="Arial" pitchFamily="34" charset="0"/>
                </a:rPr>
                <a:t> </a:t>
              </a:r>
              <a:r>
                <a:rPr lang="en-US" sz="3000" b="1" dirty="0" err="1">
                  <a:latin typeface="Arial" pitchFamily="34" charset="0"/>
                  <a:ea typeface="Times New Roman" panose="02020603050405020304" pitchFamily="18" charset="0"/>
                  <a:cs typeface="Arial" pitchFamily="34" charset="0"/>
                </a:rPr>
                <a:t>thích</a:t>
              </a:r>
              <a:r>
                <a:rPr lang="en-US" sz="3000" b="1" dirty="0">
                  <a:latin typeface="Arial" pitchFamily="34" charset="0"/>
                  <a:ea typeface="Times New Roman" panose="02020603050405020304" pitchFamily="18" charset="0"/>
                  <a:cs typeface="Arial" pitchFamily="34" charset="0"/>
                </a:rPr>
                <a:t> :</a:t>
              </a:r>
              <a:br>
                <a:rPr lang="en-US" sz="3000" b="1" dirty="0">
                  <a:latin typeface="Arial" pitchFamily="34" charset="0"/>
                  <a:ea typeface="Times New Roman" panose="02020603050405020304" pitchFamily="18" charset="0"/>
                  <a:cs typeface="Arial" pitchFamily="34" charset="0"/>
                </a:rPr>
              </a:br>
              <a:r>
                <a:rPr lang="en-US" sz="3000" b="1" dirty="0">
                  <a:latin typeface="Arial" pitchFamily="34" charset="0"/>
                  <a:ea typeface="Times New Roman" panose="02020603050405020304" pitchFamily="18" charset="0"/>
                  <a:cs typeface="Arial" pitchFamily="34" charset="0"/>
                  <a:sym typeface="Symbol" panose="05050102010706020507" pitchFamily="18" charset="2"/>
                </a:rPr>
                <a:t>ABC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có</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t>
              </a:r>
              <a:r>
                <a:rPr lang="en-US" sz="2600" b="1" dirty="0">
                  <a:latin typeface="Arial" pitchFamily="34" charset="0"/>
                  <a:ea typeface="Times New Roman" panose="02020603050405020304" pitchFamily="18" charset="0"/>
                  <a:cs typeface="Arial" pitchFamily="34" charset="0"/>
                </a:rPr>
                <a:t>AD </a:t>
              </a:r>
              <a:r>
                <a:rPr lang="en-US" sz="2600" b="1" dirty="0" err="1">
                  <a:latin typeface="Arial" pitchFamily="34" charset="0"/>
                  <a:ea typeface="Times New Roman" panose="02020603050405020304" pitchFamily="18" charset="0"/>
                  <a:cs typeface="Arial" pitchFamily="34" charset="0"/>
                </a:rPr>
                <a:t>là</a:t>
              </a:r>
              <a:r>
                <a:rPr lang="en-US" sz="2600" b="1" dirty="0">
                  <a:latin typeface="Arial" pitchFamily="34" charset="0"/>
                  <a:ea typeface="Times New Roman" panose="02020603050405020304" pitchFamily="18" charset="0"/>
                  <a:cs typeface="Arial" pitchFamily="34" charset="0"/>
                </a:rPr>
                <a:t> </a:t>
              </a:r>
              <a:r>
                <a:rPr lang="en-US" sz="2600" b="1" dirty="0" err="1">
                  <a:latin typeface="Arial" pitchFamily="34" charset="0"/>
                  <a:ea typeface="Times New Roman" panose="02020603050405020304" pitchFamily="18" charset="0"/>
                  <a:cs typeface="Arial" pitchFamily="34" charset="0"/>
                </a:rPr>
                <a:t>tia</a:t>
              </a:r>
              <a:r>
                <a:rPr lang="en-US" sz="2600" b="1" dirty="0">
                  <a:latin typeface="Arial" pitchFamily="34" charset="0"/>
                  <a:ea typeface="Times New Roman" panose="02020603050405020304" pitchFamily="18" charset="0"/>
                  <a:cs typeface="Arial" pitchFamily="34" charset="0"/>
                </a:rPr>
                <a:t> </a:t>
              </a:r>
              <a:r>
                <a:rPr lang="en-US" sz="2600" b="1" dirty="0" err="1">
                  <a:latin typeface="Arial" pitchFamily="34" charset="0"/>
                  <a:ea typeface="Times New Roman" panose="02020603050405020304" pitchFamily="18" charset="0"/>
                  <a:cs typeface="Arial" pitchFamily="34" charset="0"/>
                </a:rPr>
                <a:t>phân</a:t>
              </a:r>
              <a:r>
                <a:rPr lang="en-US" sz="2600" b="1" dirty="0">
                  <a:latin typeface="Arial" pitchFamily="34" charset="0"/>
                  <a:ea typeface="Times New Roman" panose="02020603050405020304" pitchFamily="18" charset="0"/>
                  <a:cs typeface="Arial" pitchFamily="34" charset="0"/>
                </a:rPr>
                <a:t> </a:t>
              </a:r>
              <a:r>
                <a:rPr lang="en-US" sz="2600" b="1" dirty="0" err="1">
                  <a:latin typeface="Arial" pitchFamily="34" charset="0"/>
                  <a:ea typeface="Times New Roman" panose="02020603050405020304" pitchFamily="18" charset="0"/>
                  <a:cs typeface="Arial" pitchFamily="34" charset="0"/>
                </a:rPr>
                <a:t>giác</a:t>
              </a:r>
              <a:r>
                <a:rPr lang="en-US" sz="2600" b="1" dirty="0">
                  <a:latin typeface="Arial" pitchFamily="34" charset="0"/>
                  <a:ea typeface="Times New Roman" panose="02020603050405020304" pitchFamily="18" charset="0"/>
                  <a:cs typeface="Arial" pitchFamily="34" charset="0"/>
                </a:rPr>
                <a:t> </a:t>
              </a:r>
              <a:r>
                <a:rPr lang="en-US" sz="2600" b="1" dirty="0" err="1">
                  <a:latin typeface="Arial" pitchFamily="34" charset="0"/>
                  <a:ea typeface="Times New Roman" panose="02020603050405020304" pitchFamily="18" charset="0"/>
                  <a:cs typeface="Arial" pitchFamily="34" charset="0"/>
                </a:rPr>
                <a:t>nên</a:t>
              </a:r>
              <a:r>
                <a:rPr lang="en-US" sz="2600" b="1" dirty="0">
                  <a:latin typeface="Arial" pitchFamily="34" charset="0"/>
                  <a:ea typeface="Times New Roman" panose="02020603050405020304" pitchFamily="18" charset="0"/>
                  <a:cs typeface="Arial" pitchFamily="34" charset="0"/>
                </a:rPr>
                <a:t>:</a:t>
              </a:r>
              <a:endParaRPr lang="en-US" sz="2600" b="1" dirty="0">
                <a:solidFill>
                  <a:srgbClr val="C00000"/>
                </a:solidFill>
                <a:latin typeface="Arial" pitchFamily="34" charset="0"/>
                <a:ea typeface="Times New Roman" panose="02020603050405020304" pitchFamily="18"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2234632752"/>
                </p:ext>
              </p:extLst>
            </p:nvPr>
          </p:nvGraphicFramePr>
          <p:xfrm>
            <a:off x="4762072" y="4791777"/>
            <a:ext cx="5013325" cy="1157288"/>
          </p:xfrm>
          <a:graphic>
            <a:graphicData uri="http://schemas.openxmlformats.org/presentationml/2006/ole">
              <mc:AlternateContent xmlns:mc="http://schemas.openxmlformats.org/markup-compatibility/2006">
                <mc:Choice xmlns:v="urn:schemas-microsoft-com:vml" Requires="v">
                  <p:oleObj name="Equation" r:id="rId4" imgW="1942920" imgH="444240" progId="Equation.DSMT4">
                    <p:embed/>
                  </p:oleObj>
                </mc:Choice>
                <mc:Fallback>
                  <p:oleObj name="Equation" r:id="rId4" imgW="1942920" imgH="444240" progId="Equation.DSMT4">
                    <p:embed/>
                    <p:pic>
                      <p:nvPicPr>
                        <p:cNvPr id="0" name=""/>
                        <p:cNvPicPr>
                          <a:picLocks noChangeAspect="1" noChangeArrowheads="1"/>
                        </p:cNvPicPr>
                        <p:nvPr/>
                      </p:nvPicPr>
                      <p:blipFill>
                        <a:blip r:embed="rId5"/>
                        <a:srcRect/>
                        <a:stretch>
                          <a:fillRect/>
                        </a:stretch>
                      </p:blipFill>
                      <p:spPr bwMode="auto">
                        <a:xfrm>
                          <a:off x="4762072" y="4791777"/>
                          <a:ext cx="50133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1">
            <a:extLst>
              <a:ext uri="{FF2B5EF4-FFF2-40B4-BE49-F238E27FC236}">
                <a16:creationId xmlns:a16="http://schemas.microsoft.com/office/drawing/2014/main" id="{51B7A0EC-5B68-60A1-F19E-97D48460F541}"/>
              </a:ext>
            </a:extLst>
          </p:cNvPr>
          <p:cNvSpPr/>
          <p:nvPr/>
        </p:nvSpPr>
        <p:spPr>
          <a:xfrm>
            <a:off x="10818812" y="2496235"/>
            <a:ext cx="1217613" cy="553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576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4037012" y="2525643"/>
            <a:ext cx="2495566" cy="523220"/>
          </a:xfrm>
          <a:prstGeom prst="rect">
            <a:avLst/>
          </a:prstGeom>
          <a:noFill/>
        </p:spPr>
        <p:txBody>
          <a:bodyPr wrap="square" rtlCol="0">
            <a:spAutoFit/>
          </a:bodyPr>
          <a:lstStyle/>
          <a:p>
            <a:pPr marL="457200" indent="-457200">
              <a:buFont typeface="Wingdings" pitchFamily="2" charset="2"/>
              <a:buChar char="q"/>
            </a:pPr>
            <a:r>
              <a:rPr lang="en-US" sz="2800" b="1" dirty="0" err="1">
                <a:latin typeface="Arial" pitchFamily="34" charset="0"/>
                <a:ea typeface="Times New Roman" panose="02020603050405020304" pitchFamily="18" charset="0"/>
                <a:cs typeface="Arial" pitchFamily="34" charset="0"/>
              </a:rPr>
              <a:t>Giải</a:t>
            </a:r>
            <a:r>
              <a:rPr lang="en-US" sz="2800" b="1" dirty="0">
                <a:latin typeface="Arial" pitchFamily="34" charset="0"/>
                <a:ea typeface="Times New Roman" panose="02020603050405020304" pitchFamily="18" charset="0"/>
                <a:cs typeface="Arial" pitchFamily="34" charset="0"/>
              </a:rPr>
              <a:t> </a:t>
            </a:r>
            <a:r>
              <a:rPr lang="en-US" sz="2800" b="1" dirty="0" err="1">
                <a:latin typeface="Arial" pitchFamily="34" charset="0"/>
                <a:ea typeface="Times New Roman" panose="02020603050405020304" pitchFamily="18" charset="0"/>
                <a:cs typeface="Arial" pitchFamily="34" charset="0"/>
              </a:rPr>
              <a:t>thích</a:t>
            </a:r>
            <a:r>
              <a:rPr lang="en-US" sz="2800" b="1" dirty="0">
                <a:latin typeface="Arial" pitchFamily="34" charset="0"/>
                <a:ea typeface="Times New Roman" panose="02020603050405020304" pitchFamily="18" charset="0"/>
                <a:cs typeface="Arial" pitchFamily="34" charset="0"/>
              </a:rPr>
              <a:t> :</a:t>
            </a:r>
            <a:endParaRPr lang="en-US" sz="2800" b="1" dirty="0">
              <a:solidFill>
                <a:srgbClr val="C00000"/>
              </a:solidFill>
              <a:latin typeface="Arial" pitchFamily="34" charset="0"/>
              <a:ea typeface="Times New Roman" panose="02020603050405020304" pitchFamily="18"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201575187"/>
              </p:ext>
            </p:extLst>
          </p:nvPr>
        </p:nvGraphicFramePr>
        <p:xfrm>
          <a:off x="5408612" y="3124200"/>
          <a:ext cx="4519612" cy="3238500"/>
        </p:xfrm>
        <a:graphic>
          <a:graphicData uri="http://schemas.openxmlformats.org/presentationml/2006/ole">
            <mc:AlternateContent xmlns:mc="http://schemas.openxmlformats.org/markup-compatibility/2006">
              <mc:Choice xmlns:v="urn:schemas-microsoft-com:vml" Requires="v">
                <p:oleObj name="Equation" r:id="rId3" imgW="2145960" imgH="1523880" progId="Equation.DSMT4">
                  <p:embed/>
                </p:oleObj>
              </mc:Choice>
              <mc:Fallback>
                <p:oleObj name="Equation" r:id="rId3" imgW="2145960" imgH="1523880" progId="Equation.DSMT4">
                  <p:embed/>
                  <p:pic>
                    <p:nvPicPr>
                      <p:cNvPr id="0" name=""/>
                      <p:cNvPicPr>
                        <a:picLocks noChangeAspect="1" noChangeArrowheads="1"/>
                      </p:cNvPicPr>
                      <p:nvPr/>
                    </p:nvPicPr>
                    <p:blipFill>
                      <a:blip r:embed="rId4"/>
                      <a:srcRect/>
                      <a:stretch>
                        <a:fillRect/>
                      </a:stretch>
                    </p:blipFill>
                    <p:spPr bwMode="auto">
                      <a:xfrm>
                        <a:off x="5408612" y="3124200"/>
                        <a:ext cx="4519612" cy="3238500"/>
                      </a:xfrm>
                      <a:prstGeom prst="rect">
                        <a:avLst/>
                      </a:prstGeom>
                      <a:noFill/>
                      <a:ln>
                        <a:noFill/>
                      </a:ln>
                    </p:spPr>
                  </p:pic>
                </p:oleObj>
              </mc:Fallback>
            </mc:AlternateContent>
          </a:graphicData>
        </a:graphic>
      </p:graphicFrame>
      <p:sp>
        <p:nvSpPr>
          <p:cNvPr id="26" name="Oval 25"/>
          <p:cNvSpPr/>
          <p:nvPr/>
        </p:nvSpPr>
        <p:spPr>
          <a:xfrm>
            <a:off x="3732212" y="1524000"/>
            <a:ext cx="7620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39766" name="Picture 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79" y="2362200"/>
            <a:ext cx="29622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E66A2B3-95A4-0A39-3E1B-9B5D5F890A2F}"/>
              </a:ext>
            </a:extLst>
          </p:cNvPr>
          <p:cNvSpPr/>
          <p:nvPr/>
        </p:nvSpPr>
        <p:spPr>
          <a:xfrm>
            <a:off x="10971212" y="2057400"/>
            <a:ext cx="1217613"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9264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2064498" y="789894"/>
            <a:ext cx="9716445" cy="1170713"/>
          </a:xfrm>
          <a:prstGeom prst="roundRect">
            <a:avLst>
              <a:gd name="adj" fmla="val 5364"/>
            </a:avLst>
          </a:prstGeom>
          <a:gradFill flip="none" rotWithShape="1">
            <a:gsLst>
              <a:gs pos="0">
                <a:srgbClr val="94B0B7"/>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2436812" y="965931"/>
                <a:ext cx="8915400" cy="492443"/>
              </a:xfrm>
              <a:prstGeom prst="rect">
                <a:avLst/>
              </a:prstGeom>
              <a:noFill/>
            </p:spPr>
            <p:txBody>
              <a:bodyPr wrap="square" rtlCol="0">
                <a:spAutoFit/>
              </a:bodyPr>
              <a:lstStyle/>
              <a:p>
                <a:r>
                  <a:rPr lang="vi-VN" sz="2600" b="1">
                    <a:latin typeface="Arial" pitchFamily="34" charset="0"/>
                    <a:cs typeface="Arial" pitchFamily="34" charset="0"/>
                  </a:rPr>
                  <a:t>Tính độ dài </a:t>
                </a:r>
                <a14:m>
                  <m:oMath xmlns:m="http://schemas.openxmlformats.org/officeDocument/2006/math">
                    <m:r>
                      <a:rPr lang="vi-VN" sz="2600" b="1" i="1" smtClean="0">
                        <a:latin typeface="Cambria Math"/>
                        <a:cs typeface="Arial" pitchFamily="34" charset="0"/>
                      </a:rPr>
                      <m:t>𝒙</m:t>
                    </m:r>
                  </m:oMath>
                </a14:m>
                <a:r>
                  <a:rPr lang="vi-VN" sz="2600" b="1">
                    <a:latin typeface="Arial" pitchFamily="34" charset="0"/>
                    <a:cs typeface="Arial" pitchFamily="34" charset="0"/>
                  </a:rPr>
                  <a:t> trên Hình 4.24.</a:t>
                </a:r>
              </a:p>
            </p:txBody>
          </p:sp>
        </mc:Choice>
        <mc:Fallback xmlns="">
          <p:sp>
            <p:nvSpPr>
              <p:cNvPr id="43" name="TextBox 42"/>
              <p:cNvSpPr txBox="1">
                <a:spLocks noRot="1" noChangeAspect="1" noMove="1" noResize="1" noEditPoints="1" noAdjustHandles="1" noChangeArrowheads="1" noChangeShapeType="1" noTextEdit="1"/>
              </p:cNvSpPr>
              <p:nvPr/>
            </p:nvSpPr>
            <p:spPr>
              <a:xfrm>
                <a:off x="2436812" y="965931"/>
                <a:ext cx="8915400" cy="492443"/>
              </a:xfrm>
              <a:prstGeom prst="rect">
                <a:avLst/>
              </a:prstGeom>
              <a:blipFill rotWithShape="1">
                <a:blip r:embed="rId4"/>
                <a:stretch>
                  <a:fillRect l="-1231" t="-11111" b="-29630"/>
                </a:stretch>
              </a:blipFill>
            </p:spPr>
            <p:txBody>
              <a:bodyPr/>
              <a:lstStyle/>
              <a:p>
                <a:r>
                  <a:rPr lang="en-US">
                    <a:noFill/>
                  </a:rPr>
                  <a:t> </a:t>
                </a:r>
              </a:p>
            </p:txBody>
          </p:sp>
        </mc:Fallback>
      </mc:AlternateContent>
      <p:pic>
        <p:nvPicPr>
          <p:cNvPr id="4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7055" y="2115658"/>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35" y="711605"/>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93575" y="1191166"/>
            <a:ext cx="1333122"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4.10</a:t>
            </a:r>
            <a:endParaRPr lang="en-US" sz="5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573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03" y="942295"/>
            <a:ext cx="130714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TextBox 24"/>
              <p:cNvSpPr txBox="1"/>
              <p:nvPr/>
            </p:nvSpPr>
            <p:spPr>
              <a:xfrm>
                <a:off x="989012" y="2577128"/>
                <a:ext cx="6781800" cy="902363"/>
              </a:xfrm>
              <a:prstGeom prst="rect">
                <a:avLst/>
              </a:prstGeom>
              <a:noFill/>
            </p:spPr>
            <p:txBody>
              <a:bodyPr wrap="square" rtlCol="0">
                <a:spAutoFit/>
              </a:bodyPr>
              <a:lstStyle/>
              <a:p>
                <a:pPr marL="342900" indent="-342900" algn="just">
                  <a:buFont typeface="Wingdings" pitchFamily="2" charset="2"/>
                  <a:buChar char="v"/>
                </a:pPr>
                <a:r>
                  <a:rPr lang="en-US" sz="2500" b="1">
                    <a:latin typeface="Arial" pitchFamily="34" charset="0"/>
                    <a:cs typeface="Arial" pitchFamily="34" charset="0"/>
                  </a:rPr>
                  <a:t>Trong Hình 4.24 có</a:t>
                </a:r>
                <a:r>
                  <a:rPr lang="vi-VN" sz="2500" b="1">
                    <a:latin typeface="Arial" pitchFamily="34" charset="0"/>
                    <a:cs typeface="Arial" pitchFamily="34" charset="0"/>
                  </a:rPr>
                  <a:t> </a:t>
                </a:r>
                <a14:m>
                  <m:oMath xmlns:m="http://schemas.openxmlformats.org/officeDocument/2006/math">
                    <m:acc>
                      <m:accPr>
                        <m:chr m:val="̂"/>
                        <m:ctrlPr>
                          <a:rPr lang="vi-VN" sz="2500" b="1" i="1" smtClean="0">
                            <a:latin typeface="Cambria Math" panose="02040503050406030204" pitchFamily="18" charset="0"/>
                            <a:cs typeface="Arial" pitchFamily="34" charset="0"/>
                          </a:rPr>
                        </m:ctrlPr>
                      </m:accPr>
                      <m:e>
                        <m:r>
                          <a:rPr lang="en-US" sz="2500" b="1" i="1" smtClean="0">
                            <a:latin typeface="Cambria Math"/>
                            <a:cs typeface="Arial" pitchFamily="34" charset="0"/>
                          </a:rPr>
                          <m:t>𝑴𝑷𝑯</m:t>
                        </m:r>
                      </m:e>
                    </m:acc>
                    <m:r>
                      <a:rPr lang="en-US" sz="2500" b="1" i="1" smtClean="0">
                        <a:latin typeface="Cambria Math"/>
                        <a:cs typeface="Arial" pitchFamily="34" charset="0"/>
                      </a:rPr>
                      <m:t>=</m:t>
                    </m:r>
                    <m:acc>
                      <m:accPr>
                        <m:chr m:val="̂"/>
                        <m:ctrlPr>
                          <a:rPr lang="en-US" sz="2500" b="1" i="1" smtClean="0">
                            <a:latin typeface="Cambria Math" panose="02040503050406030204" pitchFamily="18" charset="0"/>
                            <a:cs typeface="Arial" pitchFamily="34" charset="0"/>
                          </a:rPr>
                        </m:ctrlPr>
                      </m:accPr>
                      <m:e>
                        <m:r>
                          <a:rPr lang="en-US" sz="2500" b="1" i="1" smtClean="0">
                            <a:latin typeface="Cambria Math"/>
                            <a:cs typeface="Arial" pitchFamily="34" charset="0"/>
                          </a:rPr>
                          <m:t>𝑵𝑷𝑯</m:t>
                        </m:r>
                      </m:e>
                    </m:acc>
                  </m:oMath>
                </a14:m>
                <a:r>
                  <a:rPr lang="en-US" sz="2500" b="1">
                    <a:solidFill>
                      <a:schemeClr val="accent2">
                        <a:lumMod val="75000"/>
                      </a:schemeClr>
                    </a:solidFill>
                    <a:latin typeface="Arial" pitchFamily="34" charset="0"/>
                    <a:cs typeface="Arial" pitchFamily="34" charset="0"/>
                  </a:rPr>
                  <a:t> </a:t>
                </a:r>
                <a:r>
                  <a:rPr lang="en-US" sz="2500" b="1">
                    <a:latin typeface="Arial" pitchFamily="34" charset="0"/>
                    <a:cs typeface="Arial" pitchFamily="34" charset="0"/>
                  </a:rPr>
                  <a:t>nên PH là tia phân giác của </a:t>
                </a:r>
                <a14:m>
                  <m:oMath xmlns:m="http://schemas.openxmlformats.org/officeDocument/2006/math">
                    <m:acc>
                      <m:accPr>
                        <m:chr m:val="̂"/>
                        <m:ctrlPr>
                          <a:rPr lang="en-US" sz="2500" b="1" i="1" smtClean="0">
                            <a:latin typeface="Cambria Math" panose="02040503050406030204" pitchFamily="18" charset="0"/>
                            <a:cs typeface="Arial" pitchFamily="34" charset="0"/>
                          </a:rPr>
                        </m:ctrlPr>
                      </m:accPr>
                      <m:e>
                        <m:r>
                          <a:rPr lang="en-US" sz="2500" b="1" i="1" smtClean="0">
                            <a:latin typeface="Cambria Math"/>
                            <a:cs typeface="Arial" pitchFamily="34" charset="0"/>
                          </a:rPr>
                          <m:t>𝑴𝑷𝑵</m:t>
                        </m:r>
                      </m:e>
                    </m:acc>
                  </m:oMath>
                </a14:m>
                <a:r>
                  <a:rPr lang="en-US" sz="2500" b="1">
                    <a:latin typeface="Arial" pitchFamily="34" charset="0"/>
                    <a:cs typeface="Arial" pitchFamily="34" charset="0"/>
                  </a:rPr>
                  <a:t> </a:t>
                </a:r>
              </a:p>
            </p:txBody>
          </p:sp>
        </mc:Choice>
        <mc:Fallback xmlns="">
          <p:sp>
            <p:nvSpPr>
              <p:cNvPr id="25" name="TextBox 24"/>
              <p:cNvSpPr txBox="1">
                <a:spLocks noRot="1" noChangeAspect="1" noMove="1" noResize="1" noEditPoints="1" noAdjustHandles="1" noChangeArrowheads="1" noChangeShapeType="1" noTextEdit="1"/>
              </p:cNvSpPr>
              <p:nvPr/>
            </p:nvSpPr>
            <p:spPr>
              <a:xfrm>
                <a:off x="989012" y="2577128"/>
                <a:ext cx="6781800" cy="902363"/>
              </a:xfrm>
              <a:prstGeom prst="rect">
                <a:avLst/>
              </a:prstGeom>
              <a:blipFill rotWithShape="1">
                <a:blip r:embed="rId9"/>
                <a:stretch>
                  <a:fillRect l="-1258" t="-4054" r="-1438" b="-13514"/>
                </a:stretch>
              </a:blipFill>
            </p:spPr>
            <p:txBody>
              <a:bodyPr/>
              <a:lstStyle/>
              <a:p>
                <a:r>
                  <a:rPr lang="en-US">
                    <a:noFill/>
                  </a:rPr>
                  <a:t> </a:t>
                </a:r>
              </a:p>
            </p:txBody>
          </p:sp>
        </mc:Fallback>
      </mc:AlternateContent>
      <p:sp>
        <p:nvSpPr>
          <p:cNvPr id="27" name="TextBox 26"/>
          <p:cNvSpPr txBox="1"/>
          <p:nvPr/>
        </p:nvSpPr>
        <p:spPr>
          <a:xfrm>
            <a:off x="1292243" y="3527442"/>
            <a:ext cx="6478569" cy="861774"/>
          </a:xfrm>
          <a:prstGeom prst="rect">
            <a:avLst/>
          </a:prstGeom>
          <a:noFill/>
        </p:spPr>
        <p:txBody>
          <a:bodyPr wrap="square" rtlCol="0">
            <a:spAutoFit/>
          </a:bodyPr>
          <a:lstStyle/>
          <a:p>
            <a:pPr algn="just"/>
            <a:r>
              <a:rPr lang="en-US" sz="2500" b="1">
                <a:latin typeface="Arial" pitchFamily="34" charset="0"/>
                <a:cs typeface="Arial" pitchFamily="34" charset="0"/>
              </a:rPr>
              <a:t>Áp dụng tính chất </a:t>
            </a:r>
            <a:r>
              <a:rPr lang="vi-VN" sz="2500" b="1">
                <a:latin typeface="Arial" pitchFamily="34" charset="0"/>
                <a:cs typeface="Arial" pitchFamily="34" charset="0"/>
              </a:rPr>
              <a:t>đường phân giác</a:t>
            </a:r>
            <a:r>
              <a:rPr lang="en-US" sz="2500" b="1">
                <a:latin typeface="Arial" pitchFamily="34" charset="0"/>
                <a:cs typeface="Arial" pitchFamily="34" charset="0"/>
              </a:rPr>
              <a:t> của tam giác MNP , ta có :</a:t>
            </a:r>
            <a:endParaRPr lang="en-US" sz="2500" b="1">
              <a:solidFill>
                <a:schemeClr val="accent2">
                  <a:lumMod val="75000"/>
                </a:schemeClr>
              </a:solidFill>
              <a:latin typeface="Arial" pitchFamily="34" charset="0"/>
              <a:cs typeface="Arial" pitchFamily="34" charset="0"/>
            </a:endParaRPr>
          </a:p>
        </p:txBody>
      </p:sp>
      <p:grpSp>
        <p:nvGrpSpPr>
          <p:cNvPr id="28" name="Group 27"/>
          <p:cNvGrpSpPr/>
          <p:nvPr/>
        </p:nvGrpSpPr>
        <p:grpSpPr>
          <a:xfrm>
            <a:off x="3215993" y="4451505"/>
            <a:ext cx="3678714" cy="988378"/>
            <a:chOff x="2367840" y="3766079"/>
            <a:chExt cx="3678714" cy="988378"/>
          </a:xfrm>
        </p:grpSpPr>
        <p:graphicFrame>
          <p:nvGraphicFramePr>
            <p:cNvPr id="29" name="Object 28"/>
            <p:cNvGraphicFramePr>
              <a:graphicFrameLocks noChangeAspect="1"/>
            </p:cNvGraphicFramePr>
            <p:nvPr>
              <p:extLst>
                <p:ext uri="{D42A27DB-BD31-4B8C-83A1-F6EECF244321}">
                  <p14:modId xmlns:p14="http://schemas.microsoft.com/office/powerpoint/2010/main" val="3757500421"/>
                </p:ext>
              </p:extLst>
            </p:nvPr>
          </p:nvGraphicFramePr>
          <p:xfrm>
            <a:off x="2367840" y="3847518"/>
            <a:ext cx="1577975" cy="844550"/>
          </p:xfrm>
          <a:graphic>
            <a:graphicData uri="http://schemas.openxmlformats.org/presentationml/2006/ole">
              <mc:AlternateContent xmlns:mc="http://schemas.openxmlformats.org/markup-compatibility/2006">
                <mc:Choice xmlns:v="urn:schemas-microsoft-com:vml" Requires="v">
                  <p:oleObj name="Equation" r:id="rId10" imgW="736560" imgH="393480" progId="Equation.DSMT4">
                    <p:embed/>
                  </p:oleObj>
                </mc:Choice>
                <mc:Fallback>
                  <p:oleObj name="Equation" r:id="rId10" imgW="736560" imgH="393480" progId="Equation.DSMT4">
                    <p:embed/>
                    <p:pic>
                      <p:nvPicPr>
                        <p:cNvPr id="0" name=""/>
                        <p:cNvPicPr>
                          <a:picLocks noChangeAspect="1" noChangeArrowheads="1"/>
                        </p:cNvPicPr>
                        <p:nvPr/>
                      </p:nvPicPr>
                      <p:blipFill>
                        <a:blip r:embed="rId11"/>
                        <a:srcRect/>
                        <a:stretch>
                          <a:fillRect/>
                        </a:stretch>
                      </p:blipFill>
                      <p:spPr bwMode="auto">
                        <a:xfrm>
                          <a:off x="2367840" y="3847518"/>
                          <a:ext cx="15779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792014980"/>
                </p:ext>
              </p:extLst>
            </p:nvPr>
          </p:nvGraphicFramePr>
          <p:xfrm>
            <a:off x="4883551" y="3766079"/>
            <a:ext cx="1163003" cy="988378"/>
          </p:xfrm>
          <a:graphic>
            <a:graphicData uri="http://schemas.openxmlformats.org/presentationml/2006/ole">
              <mc:AlternateContent xmlns:mc="http://schemas.openxmlformats.org/markup-compatibility/2006">
                <mc:Choice xmlns:v="urn:schemas-microsoft-com:vml" Requires="v">
                  <p:oleObj name="Equation" r:id="rId12" imgW="495000" imgH="419040" progId="Equation.DSMT4">
                    <p:embed/>
                  </p:oleObj>
                </mc:Choice>
                <mc:Fallback>
                  <p:oleObj name="Equation" r:id="rId12" imgW="495000" imgH="419040" progId="Equation.DSMT4">
                    <p:embed/>
                    <p:pic>
                      <p:nvPicPr>
                        <p:cNvPr id="0" name=""/>
                        <p:cNvPicPr>
                          <a:picLocks noChangeAspect="1" noChangeArrowheads="1"/>
                        </p:cNvPicPr>
                        <p:nvPr/>
                      </p:nvPicPr>
                      <p:blipFill>
                        <a:blip r:embed="rId13"/>
                        <a:srcRect/>
                        <a:stretch>
                          <a:fillRect/>
                        </a:stretch>
                      </p:blipFill>
                      <p:spPr bwMode="auto">
                        <a:xfrm>
                          <a:off x="4883551" y="3766079"/>
                          <a:ext cx="1163003" cy="9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4037012" y="3971925"/>
              <a:ext cx="838200" cy="461665"/>
            </a:xfrm>
            <a:prstGeom prst="rect">
              <a:avLst/>
            </a:prstGeom>
            <a:noFill/>
          </p:spPr>
          <p:txBody>
            <a:bodyPr wrap="square" rtlCol="0">
              <a:spAutoFit/>
            </a:bodyPr>
            <a:lstStyle/>
            <a:p>
              <a:pPr algn="just"/>
              <a:r>
                <a:rPr lang="en-US" b="1">
                  <a:latin typeface="Arial" pitchFamily="34" charset="0"/>
                  <a:cs typeface="Arial" pitchFamily="34" charset="0"/>
                </a:rPr>
                <a:t>hay</a:t>
              </a:r>
            </a:p>
          </p:txBody>
        </p:sp>
      </p:grpSp>
      <p:sp>
        <p:nvSpPr>
          <p:cNvPr id="33" name="TextBox 32"/>
          <p:cNvSpPr txBox="1"/>
          <p:nvPr/>
        </p:nvSpPr>
        <p:spPr>
          <a:xfrm>
            <a:off x="2111093" y="5622444"/>
            <a:ext cx="2209800" cy="477054"/>
          </a:xfrm>
          <a:prstGeom prst="rect">
            <a:avLst/>
          </a:prstGeom>
          <a:noFill/>
        </p:spPr>
        <p:txBody>
          <a:bodyPr wrap="square" rtlCol="0">
            <a:spAutoFit/>
          </a:bodyPr>
          <a:lstStyle/>
          <a:p>
            <a:pPr algn="just"/>
            <a:r>
              <a:rPr lang="en-US" sz="2500" b="1">
                <a:latin typeface="Arial" pitchFamily="34" charset="0"/>
                <a:cs typeface="Arial" pitchFamily="34" charset="0"/>
              </a:rPr>
              <a:t>Từ đó suy ra </a:t>
            </a:r>
          </a:p>
        </p:txBody>
      </p:sp>
      <p:graphicFrame>
        <p:nvGraphicFramePr>
          <p:cNvPr id="34" name="Object 33"/>
          <p:cNvGraphicFramePr>
            <a:graphicFrameLocks noChangeAspect="1"/>
          </p:cNvGraphicFramePr>
          <p:nvPr>
            <p:extLst>
              <p:ext uri="{D42A27DB-BD31-4B8C-83A1-F6EECF244321}">
                <p14:modId xmlns:p14="http://schemas.microsoft.com/office/powerpoint/2010/main" val="4003963753"/>
              </p:ext>
            </p:extLst>
          </p:nvPr>
        </p:nvGraphicFramePr>
        <p:xfrm>
          <a:off x="4288869" y="5397341"/>
          <a:ext cx="2177573" cy="927259"/>
        </p:xfrm>
        <a:graphic>
          <a:graphicData uri="http://schemas.openxmlformats.org/presentationml/2006/ole">
            <mc:AlternateContent xmlns:mc="http://schemas.openxmlformats.org/markup-compatibility/2006">
              <mc:Choice xmlns:v="urn:schemas-microsoft-com:vml" Requires="v">
                <p:oleObj name="Equation" r:id="rId14" imgW="927000" imgH="393480" progId="Equation.DSMT4">
                  <p:embed/>
                </p:oleObj>
              </mc:Choice>
              <mc:Fallback>
                <p:oleObj name="Equation" r:id="rId14" imgW="927000" imgH="393480" progId="Equation.DSMT4">
                  <p:embed/>
                  <p:pic>
                    <p:nvPicPr>
                      <p:cNvPr id="0" name=""/>
                      <p:cNvPicPr>
                        <a:picLocks noChangeAspect="1" noChangeArrowheads="1"/>
                      </p:cNvPicPr>
                      <p:nvPr/>
                    </p:nvPicPr>
                    <p:blipFill>
                      <a:blip r:embed="rId15"/>
                      <a:srcRect/>
                      <a:stretch>
                        <a:fillRect/>
                      </a:stretch>
                    </p:blipFill>
                    <p:spPr bwMode="auto">
                      <a:xfrm>
                        <a:off x="4288869" y="5397341"/>
                        <a:ext cx="2177573" cy="9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49952" name="Picture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08210" y="2128063"/>
            <a:ext cx="387667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4DE7622-8387-9056-7F8C-A4ACF4F270C1}"/>
              </a:ext>
            </a:extLst>
          </p:cNvPr>
          <p:cNvPicPr>
            <a:picLocks noChangeAspect="1"/>
          </p:cNvPicPr>
          <p:nvPr/>
        </p:nvPicPr>
        <p:blipFill>
          <a:blip r:embed="rId17"/>
          <a:stretch>
            <a:fillRect/>
          </a:stretch>
        </p:blipFill>
        <p:spPr>
          <a:xfrm>
            <a:off x="7923212" y="2313493"/>
            <a:ext cx="4244708" cy="2728196"/>
          </a:xfrm>
          <a:prstGeom prst="rect">
            <a:avLst/>
          </a:prstGeom>
        </p:spPr>
      </p:pic>
    </p:spTree>
    <p:extLst>
      <p:ext uri="{BB962C8B-B14F-4D97-AF65-F5344CB8AC3E}">
        <p14:creationId xmlns:p14="http://schemas.microsoft.com/office/powerpoint/2010/main" val="42219745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2064498" y="226811"/>
            <a:ext cx="9716445" cy="1373389"/>
          </a:xfrm>
          <a:prstGeom prst="roundRect">
            <a:avLst>
              <a:gd name="adj" fmla="val 5364"/>
            </a:avLst>
          </a:prstGeom>
          <a:gradFill flip="none" rotWithShape="1">
            <a:gsLst>
              <a:gs pos="0">
                <a:srgbClr val="94B0B7"/>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3" name="TextBox 42"/>
          <p:cNvSpPr txBox="1"/>
          <p:nvPr/>
        </p:nvSpPr>
        <p:spPr>
          <a:xfrm>
            <a:off x="2360612" y="304800"/>
            <a:ext cx="9261764" cy="1200329"/>
          </a:xfrm>
          <a:prstGeom prst="rect">
            <a:avLst/>
          </a:prstGeom>
          <a:noFill/>
        </p:spPr>
        <p:txBody>
          <a:bodyPr wrap="square" rtlCol="0">
            <a:spAutoFit/>
          </a:bodyPr>
          <a:lstStyle/>
          <a:p>
            <a:r>
              <a:rPr lang="vi-VN" b="1">
                <a:latin typeface="Arial" pitchFamily="34" charset="0"/>
                <a:cs typeface="Arial" pitchFamily="34" charset="0"/>
              </a:rPr>
              <a:t>Cho tam giác ABC. Đường phân giác trong của góc A cắt BC tại D. Tính độ dài đoạn thẳng DC biết AB = 4,5 m; AC = 7,0 m và CB = 3,5 m (làm tròn kết quả đến hàng phần chục).</a:t>
            </a:r>
          </a:p>
        </p:txBody>
      </p:sp>
      <p:pic>
        <p:nvPicPr>
          <p:cNvPr id="4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442" y="173961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35" y="148522"/>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6362" y="628083"/>
            <a:ext cx="134754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4.11</a:t>
            </a:r>
            <a:endParaRPr lang="en-US" sz="5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03" y="379212"/>
            <a:ext cx="130714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2" name="Picture 1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5612" y="1676400"/>
            <a:ext cx="3771900" cy="318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2" name="TextBox 31"/>
              <p:cNvSpPr txBox="1"/>
              <p:nvPr/>
            </p:nvSpPr>
            <p:spPr>
              <a:xfrm>
                <a:off x="989012" y="2062127"/>
                <a:ext cx="6781800" cy="812145"/>
              </a:xfrm>
              <a:prstGeom prst="rect">
                <a:avLst/>
              </a:prstGeom>
              <a:noFill/>
            </p:spPr>
            <p:txBody>
              <a:bodyPr wrap="square" rtlCol="0">
                <a:spAutoFit/>
              </a:bodyPr>
              <a:lstStyle/>
              <a:p>
                <a:pPr marL="342900" indent="-342900" algn="just">
                  <a:buFont typeface="Wingdings" pitchFamily="2" charset="2"/>
                  <a:buChar char="v"/>
                </a:pPr>
                <a:r>
                  <a:rPr lang="vi-VN" sz="2300" b="1">
                    <a:latin typeface="Arial" pitchFamily="34" charset="0"/>
                    <a:cs typeface="Arial" pitchFamily="34" charset="0"/>
                  </a:rPr>
                  <a:t>Đường phân giác</a:t>
                </a:r>
                <a:r>
                  <a:rPr lang="en-US" sz="2300" b="1">
                    <a:latin typeface="Arial" pitchFamily="34" charset="0"/>
                    <a:cs typeface="Arial" pitchFamily="34" charset="0"/>
                  </a:rPr>
                  <a:t> trong của góc A cắt BC tại D nên AD là tia phân giác của </a:t>
                </a:r>
                <a14:m>
                  <m:oMath xmlns:m="http://schemas.openxmlformats.org/officeDocument/2006/math">
                    <m:acc>
                      <m:accPr>
                        <m:chr m:val="̂"/>
                        <m:ctrlPr>
                          <a:rPr lang="en-US" sz="2300" b="1" i="1" smtClean="0">
                            <a:latin typeface="Cambria Math" panose="02040503050406030204" pitchFamily="18" charset="0"/>
                            <a:cs typeface="Arial" pitchFamily="34" charset="0"/>
                          </a:rPr>
                        </m:ctrlPr>
                      </m:accPr>
                      <m:e>
                        <m:r>
                          <a:rPr lang="en-US" sz="2300" b="1" i="1" smtClean="0">
                            <a:latin typeface="Cambria Math"/>
                            <a:cs typeface="Arial" pitchFamily="34" charset="0"/>
                          </a:rPr>
                          <m:t>𝑩𝑨𝑪</m:t>
                        </m:r>
                      </m:e>
                    </m:acc>
                  </m:oMath>
                </a14:m>
                <a:endParaRPr lang="en-US" sz="23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89012" y="2062127"/>
                <a:ext cx="6781800" cy="812145"/>
              </a:xfrm>
              <a:prstGeom prst="rect">
                <a:avLst/>
              </a:prstGeom>
              <a:blipFill rotWithShape="1">
                <a:blip r:embed="rId8"/>
                <a:stretch>
                  <a:fillRect l="-988" t="-5224" r="-1258" b="-14925"/>
                </a:stretch>
              </a:blipFill>
            </p:spPr>
            <p:txBody>
              <a:bodyPr/>
              <a:lstStyle/>
              <a:p>
                <a:r>
                  <a:rPr lang="en-US">
                    <a:noFill/>
                  </a:rPr>
                  <a:t> </a:t>
                </a:r>
              </a:p>
            </p:txBody>
          </p:sp>
        </mc:Fallback>
      </mc:AlternateContent>
      <p:sp>
        <p:nvSpPr>
          <p:cNvPr id="33" name="TextBox 32"/>
          <p:cNvSpPr txBox="1"/>
          <p:nvPr/>
        </p:nvSpPr>
        <p:spPr>
          <a:xfrm>
            <a:off x="1292243" y="2860041"/>
            <a:ext cx="6478569" cy="800219"/>
          </a:xfrm>
          <a:prstGeom prst="rect">
            <a:avLst/>
          </a:prstGeom>
          <a:noFill/>
        </p:spPr>
        <p:txBody>
          <a:bodyPr wrap="square" rtlCol="0">
            <a:spAutoFit/>
          </a:bodyPr>
          <a:lstStyle/>
          <a:p>
            <a:pPr algn="just"/>
            <a:r>
              <a:rPr lang="en-US" sz="2300" b="1">
                <a:latin typeface="Arial" pitchFamily="34" charset="0"/>
                <a:cs typeface="Arial" pitchFamily="34" charset="0"/>
              </a:rPr>
              <a:t>Áp dụng tính chất </a:t>
            </a:r>
            <a:r>
              <a:rPr lang="vi-VN" sz="2300" b="1">
                <a:latin typeface="Arial" pitchFamily="34" charset="0"/>
                <a:cs typeface="Arial" pitchFamily="34" charset="0"/>
              </a:rPr>
              <a:t>đường phân giác</a:t>
            </a:r>
            <a:r>
              <a:rPr lang="en-US" sz="2300" b="1">
                <a:latin typeface="Arial" pitchFamily="34" charset="0"/>
                <a:cs typeface="Arial" pitchFamily="34" charset="0"/>
              </a:rPr>
              <a:t> của tam giác ABC , ta có :</a:t>
            </a:r>
            <a:endParaRPr lang="en-US" sz="2300" b="1">
              <a:solidFill>
                <a:schemeClr val="accent2">
                  <a:lumMod val="75000"/>
                </a:schemeClr>
              </a:solidFill>
              <a:latin typeface="Arial" pitchFamily="34" charset="0"/>
              <a:cs typeface="Arial" pitchFamily="34" charset="0"/>
            </a:endParaRPr>
          </a:p>
        </p:txBody>
      </p:sp>
      <p:grpSp>
        <p:nvGrpSpPr>
          <p:cNvPr id="6" name="Group 5"/>
          <p:cNvGrpSpPr/>
          <p:nvPr/>
        </p:nvGrpSpPr>
        <p:grpSpPr>
          <a:xfrm>
            <a:off x="1625599" y="3602495"/>
            <a:ext cx="6029326" cy="913096"/>
            <a:chOff x="1625599" y="3554413"/>
            <a:chExt cx="6029326" cy="913096"/>
          </a:xfrm>
        </p:grpSpPr>
        <p:graphicFrame>
          <p:nvGraphicFramePr>
            <p:cNvPr id="35" name="Object 34"/>
            <p:cNvGraphicFramePr>
              <a:graphicFrameLocks noChangeAspect="1"/>
            </p:cNvGraphicFramePr>
            <p:nvPr>
              <p:extLst>
                <p:ext uri="{D42A27DB-BD31-4B8C-83A1-F6EECF244321}">
                  <p14:modId xmlns:p14="http://schemas.microsoft.com/office/powerpoint/2010/main" val="145886149"/>
                </p:ext>
              </p:extLst>
            </p:nvPr>
          </p:nvGraphicFramePr>
          <p:xfrm>
            <a:off x="1625599" y="3622959"/>
            <a:ext cx="1470025" cy="844550"/>
          </p:xfrm>
          <a:graphic>
            <a:graphicData uri="http://schemas.openxmlformats.org/presentationml/2006/ole">
              <mc:AlternateContent xmlns:mc="http://schemas.openxmlformats.org/markup-compatibility/2006">
                <mc:Choice xmlns:v="urn:schemas-microsoft-com:vml" Requires="v">
                  <p:oleObj name="Equation" r:id="rId9" imgW="685800" imgH="393480" progId="Equation.DSMT4">
                    <p:embed/>
                  </p:oleObj>
                </mc:Choice>
                <mc:Fallback>
                  <p:oleObj name="Equation" r:id="rId9" imgW="685800" imgH="393480" progId="Equation.DSMT4">
                    <p:embed/>
                    <p:pic>
                      <p:nvPicPr>
                        <p:cNvPr id="0" name=""/>
                        <p:cNvPicPr>
                          <a:picLocks noChangeAspect="1" noChangeArrowheads="1"/>
                        </p:cNvPicPr>
                        <p:nvPr/>
                      </p:nvPicPr>
                      <p:blipFill>
                        <a:blip r:embed="rId10"/>
                        <a:srcRect/>
                        <a:stretch>
                          <a:fillRect/>
                        </a:stretch>
                      </p:blipFill>
                      <p:spPr bwMode="auto">
                        <a:xfrm>
                          <a:off x="1625599" y="3622959"/>
                          <a:ext cx="14700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743745358"/>
                </p:ext>
              </p:extLst>
            </p:nvPr>
          </p:nvGraphicFramePr>
          <p:xfrm>
            <a:off x="3957667" y="3581400"/>
            <a:ext cx="1436688" cy="844550"/>
          </p:xfrm>
          <a:graphic>
            <a:graphicData uri="http://schemas.openxmlformats.org/presentationml/2006/ole">
              <mc:AlternateContent xmlns:mc="http://schemas.openxmlformats.org/markup-compatibility/2006">
                <mc:Choice xmlns:v="urn:schemas-microsoft-com:vml" Requires="v">
                  <p:oleObj name="Equation" r:id="rId11" imgW="672840" imgH="393480" progId="Equation.DSMT4">
                    <p:embed/>
                  </p:oleObj>
                </mc:Choice>
                <mc:Fallback>
                  <p:oleObj name="Equation" r:id="rId11" imgW="672840" imgH="393480" progId="Equation.DSMT4">
                    <p:embed/>
                    <p:pic>
                      <p:nvPicPr>
                        <p:cNvPr id="0" name=""/>
                        <p:cNvPicPr>
                          <a:picLocks noChangeAspect="1" noChangeArrowheads="1"/>
                        </p:cNvPicPr>
                        <p:nvPr/>
                      </p:nvPicPr>
                      <p:blipFill>
                        <a:blip r:embed="rId12"/>
                        <a:srcRect/>
                        <a:stretch>
                          <a:fillRect/>
                        </a:stretch>
                      </p:blipFill>
                      <p:spPr bwMode="auto">
                        <a:xfrm>
                          <a:off x="3957667" y="3581400"/>
                          <a:ext cx="14366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36"/>
            <p:cNvSpPr txBox="1"/>
            <p:nvPr/>
          </p:nvSpPr>
          <p:spPr>
            <a:xfrm>
              <a:off x="3198812" y="3742319"/>
              <a:ext cx="838200" cy="461665"/>
            </a:xfrm>
            <a:prstGeom prst="rect">
              <a:avLst/>
            </a:prstGeom>
            <a:noFill/>
          </p:spPr>
          <p:txBody>
            <a:bodyPr wrap="square" rtlCol="0">
              <a:spAutoFit/>
            </a:bodyPr>
            <a:lstStyle/>
            <a:p>
              <a:pPr algn="just"/>
              <a:r>
                <a:rPr lang="en-US" b="1">
                  <a:latin typeface="Arial" pitchFamily="34" charset="0"/>
                  <a:cs typeface="Arial" pitchFamily="34" charset="0"/>
                </a:rPr>
                <a:t>hay</a:t>
              </a:r>
            </a:p>
          </p:txBody>
        </p:sp>
        <p:sp>
          <p:nvSpPr>
            <p:cNvPr id="39" name="TextBox 38"/>
            <p:cNvSpPr txBox="1"/>
            <p:nvPr/>
          </p:nvSpPr>
          <p:spPr>
            <a:xfrm>
              <a:off x="5484812" y="3733800"/>
              <a:ext cx="838200" cy="461665"/>
            </a:xfrm>
            <a:prstGeom prst="rect">
              <a:avLst/>
            </a:prstGeom>
            <a:noFill/>
          </p:spPr>
          <p:txBody>
            <a:bodyPr wrap="square" rtlCol="0">
              <a:spAutoFit/>
            </a:bodyPr>
            <a:lstStyle/>
            <a:p>
              <a:pPr algn="just"/>
              <a:r>
                <a:rPr lang="en-US" b="1">
                  <a:latin typeface="Arial" pitchFamily="34" charset="0"/>
                  <a:cs typeface="Arial" pitchFamily="34" charset="0"/>
                </a:rPr>
                <a:t>nên</a:t>
              </a:r>
            </a:p>
          </p:txBody>
        </p:sp>
        <p:graphicFrame>
          <p:nvGraphicFramePr>
            <p:cNvPr id="40" name="Object 39"/>
            <p:cNvGraphicFramePr>
              <a:graphicFrameLocks noChangeAspect="1"/>
            </p:cNvGraphicFramePr>
            <p:nvPr>
              <p:extLst>
                <p:ext uri="{D42A27DB-BD31-4B8C-83A1-F6EECF244321}">
                  <p14:modId xmlns:p14="http://schemas.microsoft.com/office/powerpoint/2010/main" val="1198125957"/>
                </p:ext>
              </p:extLst>
            </p:nvPr>
          </p:nvGraphicFramePr>
          <p:xfrm>
            <a:off x="6191250" y="3554413"/>
            <a:ext cx="1463675" cy="898525"/>
          </p:xfrm>
          <a:graphic>
            <a:graphicData uri="http://schemas.openxmlformats.org/presentationml/2006/ole">
              <mc:AlternateContent xmlns:mc="http://schemas.openxmlformats.org/markup-compatibility/2006">
                <mc:Choice xmlns:v="urn:schemas-microsoft-com:vml" Requires="v">
                  <p:oleObj name="Equation" r:id="rId13" imgW="685800" imgH="419040" progId="Equation.DSMT4">
                    <p:embed/>
                  </p:oleObj>
                </mc:Choice>
                <mc:Fallback>
                  <p:oleObj name="Equation" r:id="rId13" imgW="685800" imgH="419040" progId="Equation.DSMT4">
                    <p:embed/>
                    <p:pic>
                      <p:nvPicPr>
                        <p:cNvPr id="0" name=""/>
                        <p:cNvPicPr>
                          <a:picLocks noChangeAspect="1" noChangeArrowheads="1"/>
                        </p:cNvPicPr>
                        <p:nvPr/>
                      </p:nvPicPr>
                      <p:blipFill>
                        <a:blip r:embed="rId14"/>
                        <a:srcRect/>
                        <a:stretch>
                          <a:fillRect/>
                        </a:stretch>
                      </p:blipFill>
                      <p:spPr bwMode="auto">
                        <a:xfrm>
                          <a:off x="6191250" y="3554413"/>
                          <a:ext cx="14636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1" name="TextBox 40"/>
          <p:cNvSpPr txBox="1"/>
          <p:nvPr/>
        </p:nvSpPr>
        <p:spPr>
          <a:xfrm>
            <a:off x="1292243" y="4620082"/>
            <a:ext cx="6478569" cy="446276"/>
          </a:xfrm>
          <a:prstGeom prst="rect">
            <a:avLst/>
          </a:prstGeom>
          <a:noFill/>
        </p:spPr>
        <p:txBody>
          <a:bodyPr wrap="square" rtlCol="0">
            <a:spAutoFit/>
          </a:bodyPr>
          <a:lstStyle/>
          <a:p>
            <a:pPr algn="just"/>
            <a:r>
              <a:rPr lang="en-US" sz="2300" b="1">
                <a:latin typeface="Arial" pitchFamily="34" charset="0"/>
                <a:cs typeface="Arial" pitchFamily="34" charset="0"/>
              </a:rPr>
              <a:t>Áp dụng tính chất dãy tỉ số bằng nhau, ta có:</a:t>
            </a:r>
            <a:endParaRPr lang="en-US" sz="2300" b="1">
              <a:solidFill>
                <a:schemeClr val="accent2">
                  <a:lumMod val="75000"/>
                </a:schemeClr>
              </a:solidFill>
              <a:latin typeface="Arial" pitchFamily="34" charset="0"/>
              <a:cs typeface="Arial" pitchFamily="34"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1434554564"/>
              </p:ext>
            </p:extLst>
          </p:nvPr>
        </p:nvGraphicFramePr>
        <p:xfrm>
          <a:off x="1827212" y="5093157"/>
          <a:ext cx="3063875" cy="898525"/>
        </p:xfrm>
        <a:graphic>
          <a:graphicData uri="http://schemas.openxmlformats.org/presentationml/2006/ole">
            <mc:AlternateContent xmlns:mc="http://schemas.openxmlformats.org/markup-compatibility/2006">
              <mc:Choice xmlns:v="urn:schemas-microsoft-com:vml" Requires="v">
                <p:oleObj name="Equation" r:id="rId15" imgW="1434960" imgH="419040" progId="Equation.DSMT4">
                  <p:embed/>
                </p:oleObj>
              </mc:Choice>
              <mc:Fallback>
                <p:oleObj name="Equation" r:id="rId15" imgW="1434960" imgH="419040" progId="Equation.DSMT4">
                  <p:embed/>
                  <p:pic>
                    <p:nvPicPr>
                      <p:cNvPr id="0" name=""/>
                      <p:cNvPicPr>
                        <a:picLocks noChangeAspect="1" noChangeArrowheads="1"/>
                      </p:cNvPicPr>
                      <p:nvPr/>
                    </p:nvPicPr>
                    <p:blipFill>
                      <a:blip r:embed="rId16"/>
                      <a:srcRect/>
                      <a:stretch>
                        <a:fillRect/>
                      </a:stretch>
                    </p:blipFill>
                    <p:spPr bwMode="auto">
                      <a:xfrm>
                        <a:off x="1827212" y="5093157"/>
                        <a:ext cx="30638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047171272"/>
              </p:ext>
            </p:extLst>
          </p:nvPr>
        </p:nvGraphicFramePr>
        <p:xfrm>
          <a:off x="4951412" y="5055057"/>
          <a:ext cx="2520950" cy="898525"/>
        </p:xfrm>
        <a:graphic>
          <a:graphicData uri="http://schemas.openxmlformats.org/presentationml/2006/ole">
            <mc:AlternateContent xmlns:mc="http://schemas.openxmlformats.org/markup-compatibility/2006">
              <mc:Choice xmlns:v="urn:schemas-microsoft-com:vml" Requires="v">
                <p:oleObj name="Equation" r:id="rId17" imgW="1180800" imgH="419040" progId="Equation.DSMT4">
                  <p:embed/>
                </p:oleObj>
              </mc:Choice>
              <mc:Fallback>
                <p:oleObj name="Equation" r:id="rId17" imgW="1180800" imgH="419040" progId="Equation.DSMT4">
                  <p:embed/>
                  <p:pic>
                    <p:nvPicPr>
                      <p:cNvPr id="0" name=""/>
                      <p:cNvPicPr>
                        <a:picLocks noChangeAspect="1" noChangeArrowheads="1"/>
                      </p:cNvPicPr>
                      <p:nvPr/>
                    </p:nvPicPr>
                    <p:blipFill>
                      <a:blip r:embed="rId18"/>
                      <a:srcRect/>
                      <a:stretch>
                        <a:fillRect/>
                      </a:stretch>
                    </p:blipFill>
                    <p:spPr bwMode="auto">
                      <a:xfrm>
                        <a:off x="4951412" y="5055057"/>
                        <a:ext cx="25209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 name="TextBox 45"/>
          <p:cNvSpPr txBox="1"/>
          <p:nvPr/>
        </p:nvSpPr>
        <p:spPr>
          <a:xfrm>
            <a:off x="1292243" y="6144082"/>
            <a:ext cx="1373169" cy="430887"/>
          </a:xfrm>
          <a:prstGeom prst="rect">
            <a:avLst/>
          </a:prstGeom>
          <a:noFill/>
        </p:spPr>
        <p:txBody>
          <a:bodyPr wrap="square" rtlCol="0">
            <a:spAutoFit/>
          </a:bodyPr>
          <a:lstStyle/>
          <a:p>
            <a:pPr algn="just"/>
            <a:r>
              <a:rPr lang="en-US" sz="2200" b="1">
                <a:latin typeface="Arial" pitchFamily="34" charset="0"/>
                <a:cs typeface="Arial" pitchFamily="34" charset="0"/>
              </a:rPr>
              <a:t>Suy ra :</a:t>
            </a:r>
            <a:endParaRPr lang="en-US" sz="2800" b="1">
              <a:solidFill>
                <a:schemeClr val="accent2">
                  <a:lumMod val="75000"/>
                </a:schemeClr>
              </a:solidFill>
              <a:latin typeface="Arial" pitchFamily="34" charset="0"/>
              <a:cs typeface="Arial" pitchFamily="34" charset="0"/>
            </a:endParaRPr>
          </a:p>
        </p:txBody>
      </p:sp>
      <p:graphicFrame>
        <p:nvGraphicFramePr>
          <p:cNvPr id="47" name="Object 46"/>
          <p:cNvGraphicFramePr>
            <a:graphicFrameLocks noChangeAspect="1"/>
          </p:cNvGraphicFramePr>
          <p:nvPr>
            <p:extLst>
              <p:ext uri="{D42A27DB-BD31-4B8C-83A1-F6EECF244321}">
                <p14:modId xmlns:p14="http://schemas.microsoft.com/office/powerpoint/2010/main" val="2937015665"/>
              </p:ext>
            </p:extLst>
          </p:nvPr>
        </p:nvGraphicFramePr>
        <p:xfrm>
          <a:off x="2589212" y="5937250"/>
          <a:ext cx="2576512" cy="844550"/>
        </p:xfrm>
        <a:graphic>
          <a:graphicData uri="http://schemas.openxmlformats.org/presentationml/2006/ole">
            <mc:AlternateContent xmlns:mc="http://schemas.openxmlformats.org/markup-compatibility/2006">
              <mc:Choice xmlns:v="urn:schemas-microsoft-com:vml" Requires="v">
                <p:oleObj name="Equation" r:id="rId19" imgW="1206360" imgH="393480" progId="Equation.DSMT4">
                  <p:embed/>
                </p:oleObj>
              </mc:Choice>
              <mc:Fallback>
                <p:oleObj name="Equation" r:id="rId19" imgW="1206360" imgH="393480" progId="Equation.DSMT4">
                  <p:embed/>
                  <p:pic>
                    <p:nvPicPr>
                      <p:cNvPr id="0" name=""/>
                      <p:cNvPicPr>
                        <a:picLocks noChangeAspect="1" noChangeArrowheads="1"/>
                      </p:cNvPicPr>
                      <p:nvPr/>
                    </p:nvPicPr>
                    <p:blipFill>
                      <a:blip r:embed="rId20"/>
                      <a:srcRect/>
                      <a:stretch>
                        <a:fillRect/>
                      </a:stretch>
                    </p:blipFill>
                    <p:spPr bwMode="auto">
                      <a:xfrm>
                        <a:off x="2589212" y="5937250"/>
                        <a:ext cx="25765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7932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3502"/>
                                        </p:tgtEl>
                                        <p:attrNameLst>
                                          <p:attrName>style.visibility</p:attrName>
                                        </p:attrNameLst>
                                      </p:cBhvr>
                                      <p:to>
                                        <p:strVal val="visible"/>
                                      </p:to>
                                    </p:set>
                                    <p:animEffect transition="in" filter="wipe(left)">
                                      <p:cBhvr>
                                        <p:cTn id="7" dur="500"/>
                                        <p:tgtEl>
                                          <p:spTgt spid="1435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left)">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1"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2064498" y="150611"/>
            <a:ext cx="9716445" cy="1858880"/>
          </a:xfrm>
          <a:prstGeom prst="roundRect">
            <a:avLst>
              <a:gd name="adj" fmla="val 5364"/>
            </a:avLst>
          </a:prstGeom>
          <a:gradFill flip="none" rotWithShape="1">
            <a:gsLst>
              <a:gs pos="0">
                <a:srgbClr val="94B0B7"/>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3" name="TextBox 42"/>
          <p:cNvSpPr txBox="1"/>
          <p:nvPr/>
        </p:nvSpPr>
        <p:spPr>
          <a:xfrm>
            <a:off x="2360612" y="228600"/>
            <a:ext cx="9261764" cy="1785104"/>
          </a:xfrm>
          <a:prstGeom prst="rect">
            <a:avLst/>
          </a:prstGeom>
          <a:noFill/>
        </p:spPr>
        <p:txBody>
          <a:bodyPr wrap="square" rtlCol="0">
            <a:spAutoFit/>
          </a:bodyPr>
          <a:lstStyle/>
          <a:p>
            <a:r>
              <a:rPr lang="vi-VN" sz="2200" b="1">
                <a:latin typeface="Arial" pitchFamily="34" charset="0"/>
                <a:cs typeface="Arial" pitchFamily="34" charset="0"/>
              </a:rPr>
              <a:t>Nhà bạn Mai ở vị trí M, nhà bạn Dung ở vị trí D (Hình 4.25), biết rằng tứ giác ABCD là hình vuông và M là trung điểm của AB. Hai bạn đi bộ với cùng một vận tốc trên con đường MD để đến điểm I. Bạn Mai xuất phát lúc 7h. Hỏi bạn Dung xuất phát lúc mấy giờ để gặp bạn Mai lúc 7h30 tại điểm I?</a:t>
            </a:r>
          </a:p>
        </p:txBody>
      </p:sp>
      <p:pic>
        <p:nvPicPr>
          <p:cNvPr id="4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599" y="210082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35" y="148522"/>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6362" y="628083"/>
            <a:ext cx="134754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4.12</a:t>
            </a:r>
            <a:endParaRPr lang="en-US" sz="5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03" y="379212"/>
            <a:ext cx="130714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2" name="TextBox 31"/>
              <p:cNvSpPr txBox="1"/>
              <p:nvPr/>
            </p:nvSpPr>
            <p:spPr>
              <a:xfrm>
                <a:off x="392303" y="2455644"/>
                <a:ext cx="7378509" cy="744756"/>
              </a:xfrm>
              <a:prstGeom prst="rect">
                <a:avLst/>
              </a:prstGeom>
              <a:noFill/>
            </p:spPr>
            <p:txBody>
              <a:bodyPr wrap="square" rtlCol="0">
                <a:spAutoFit/>
              </a:bodyPr>
              <a:lstStyle/>
              <a:p>
                <a:pPr marL="342900" indent="-342900" algn="just">
                  <a:buFont typeface="Wingdings" pitchFamily="2" charset="2"/>
                  <a:buChar char="v"/>
                </a:pPr>
                <a:r>
                  <a:rPr lang="en-US" sz="2000" b="1">
                    <a:latin typeface="Arial" pitchFamily="34" charset="0"/>
                    <a:cs typeface="Arial" pitchFamily="34" charset="0"/>
                  </a:rPr>
                  <a:t>ABCD là hình vuông nên AB = AD và AC là tia phân giác của </a:t>
                </a:r>
                <a14:m>
                  <m:oMath xmlns:m="http://schemas.openxmlformats.org/officeDocument/2006/math">
                    <m:acc>
                      <m:accPr>
                        <m:chr m:val="̂"/>
                        <m:ctrlPr>
                          <a:rPr lang="en-US" sz="2000" b="1" i="1" smtClean="0">
                            <a:latin typeface="Cambria Math" panose="02040503050406030204" pitchFamily="18" charset="0"/>
                            <a:cs typeface="Arial" pitchFamily="34" charset="0"/>
                          </a:rPr>
                        </m:ctrlPr>
                      </m:accPr>
                      <m:e>
                        <m:r>
                          <a:rPr lang="en-US" sz="2000" b="1" i="1" smtClean="0">
                            <a:latin typeface="Cambria Math"/>
                            <a:cs typeface="Arial" pitchFamily="34" charset="0"/>
                          </a:rPr>
                          <m:t>𝑩𝑨𝑫</m:t>
                        </m:r>
                      </m:e>
                    </m:acc>
                  </m:oMath>
                </a14:m>
                <a:endParaRPr lang="en-US" sz="20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92303" y="2455644"/>
                <a:ext cx="7378509" cy="744756"/>
              </a:xfrm>
              <a:prstGeom prst="rect">
                <a:avLst/>
              </a:prstGeom>
              <a:blipFill rotWithShape="1">
                <a:blip r:embed="rId7"/>
                <a:stretch>
                  <a:fillRect l="-661" t="-3279" r="-826" b="-10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08012" y="3124200"/>
                <a:ext cx="7696199" cy="625812"/>
              </a:xfrm>
              <a:prstGeom prst="rect">
                <a:avLst/>
              </a:prstGeom>
              <a:noFill/>
            </p:spPr>
            <p:txBody>
              <a:bodyPr wrap="square" rtlCol="0">
                <a:spAutoFit/>
              </a:bodyPr>
              <a:lstStyle/>
              <a:p>
                <a:pPr algn="just"/>
                <a:r>
                  <a:rPr lang="en-US" sz="2000" b="1">
                    <a:latin typeface="Arial" pitchFamily="34" charset="0"/>
                    <a:cs typeface="Arial" pitchFamily="34" charset="0"/>
                  </a:rPr>
                  <a:t>M là trung điểm BC nên  </a:t>
                </a:r>
                <a14:m>
                  <m:oMath xmlns:m="http://schemas.openxmlformats.org/officeDocument/2006/math">
                    <m:r>
                      <a:rPr lang="en-US" sz="2000" b="1" i="1" smtClean="0">
                        <a:latin typeface="Cambria Math"/>
                        <a:cs typeface="Arial" pitchFamily="34" charset="0"/>
                      </a:rPr>
                      <m:t>𝑨𝑴</m:t>
                    </m:r>
                    <m:r>
                      <a:rPr lang="en-US" sz="2000" b="1" i="1" smtClean="0">
                        <a:latin typeface="Cambria Math"/>
                        <a:cs typeface="Arial" pitchFamily="34" charset="0"/>
                      </a:rPr>
                      <m:t>=</m:t>
                    </m:r>
                    <m:r>
                      <a:rPr lang="en-US" sz="2000" b="1" i="1" smtClean="0">
                        <a:latin typeface="Cambria Math"/>
                        <a:cs typeface="Arial" pitchFamily="34" charset="0"/>
                      </a:rPr>
                      <m:t>𝑩𝑴</m:t>
                    </m:r>
                    <m:r>
                      <a:rPr lang="en-US" sz="2000" b="1" i="1" smtClean="0">
                        <a:latin typeface="Cambria Math"/>
                        <a:cs typeface="Arial" pitchFamily="34" charset="0"/>
                      </a:rPr>
                      <m:t>=</m:t>
                    </m:r>
                    <m:f>
                      <m:fPr>
                        <m:ctrlPr>
                          <a:rPr lang="en-US" sz="2000" b="1" i="1" smtClean="0">
                            <a:latin typeface="Cambria Math" panose="02040503050406030204" pitchFamily="18" charset="0"/>
                            <a:cs typeface="Arial" pitchFamily="34" charset="0"/>
                          </a:rPr>
                        </m:ctrlPr>
                      </m:fPr>
                      <m:num>
                        <m:r>
                          <a:rPr lang="en-US" sz="2000" b="1" i="1" smtClean="0">
                            <a:latin typeface="Cambria Math"/>
                            <a:cs typeface="Arial" pitchFamily="34" charset="0"/>
                          </a:rPr>
                          <m:t>𝟏</m:t>
                        </m:r>
                      </m:num>
                      <m:den>
                        <m:r>
                          <a:rPr lang="en-US" sz="2000" b="1" i="1" smtClean="0">
                            <a:latin typeface="Cambria Math"/>
                            <a:cs typeface="Arial" pitchFamily="34" charset="0"/>
                          </a:rPr>
                          <m:t>𝟐</m:t>
                        </m:r>
                      </m:den>
                    </m:f>
                    <m:r>
                      <a:rPr lang="en-US" sz="2000" b="1" i="1" smtClean="0">
                        <a:latin typeface="Cambria Math"/>
                        <a:cs typeface="Arial" pitchFamily="34" charset="0"/>
                      </a:rPr>
                      <m:t>𝑨𝑩</m:t>
                    </m:r>
                    <m:r>
                      <a:rPr lang="en-US" sz="2000" b="1" i="1" smtClean="0">
                        <a:latin typeface="Cambria Math"/>
                        <a:cs typeface="Arial" pitchFamily="34" charset="0"/>
                      </a:rPr>
                      <m:t>=</m:t>
                    </m:r>
                    <m:f>
                      <m:fPr>
                        <m:ctrlPr>
                          <a:rPr lang="en-US" sz="2000" b="1" i="1">
                            <a:latin typeface="Cambria Math" panose="02040503050406030204" pitchFamily="18" charset="0"/>
                            <a:cs typeface="Arial" pitchFamily="34" charset="0"/>
                          </a:rPr>
                        </m:ctrlPr>
                      </m:fPr>
                      <m:num>
                        <m:r>
                          <a:rPr lang="en-US" sz="2000" b="1" i="1">
                            <a:latin typeface="Cambria Math"/>
                            <a:cs typeface="Arial" pitchFamily="34" charset="0"/>
                          </a:rPr>
                          <m:t>𝟏</m:t>
                        </m:r>
                      </m:num>
                      <m:den>
                        <m:r>
                          <a:rPr lang="en-US" sz="2000" b="1" i="1">
                            <a:latin typeface="Cambria Math"/>
                            <a:cs typeface="Arial" pitchFamily="34" charset="0"/>
                          </a:rPr>
                          <m:t>𝟐</m:t>
                        </m:r>
                      </m:den>
                    </m:f>
                    <m:r>
                      <a:rPr lang="en-US" sz="2000" b="1" i="1">
                        <a:latin typeface="Cambria Math"/>
                        <a:cs typeface="Arial" pitchFamily="34" charset="0"/>
                      </a:rPr>
                      <m:t>𝑨</m:t>
                    </m:r>
                    <m:r>
                      <a:rPr lang="en-US" sz="2000" b="1" i="1" smtClean="0">
                        <a:latin typeface="Cambria Math"/>
                        <a:cs typeface="Arial" pitchFamily="34" charset="0"/>
                      </a:rPr>
                      <m:t>𝑫</m:t>
                    </m:r>
                  </m:oMath>
                </a14:m>
                <a:r>
                  <a:rPr lang="en-US" sz="2000" b="1">
                    <a:solidFill>
                      <a:schemeClr val="accent2">
                        <a:lumMod val="75000"/>
                      </a:schemeClr>
                    </a:solidFill>
                    <a:latin typeface="Arial" pitchFamily="34" charset="0"/>
                    <a:cs typeface="Arial" pitchFamily="34" charset="0"/>
                  </a:rPr>
                  <a:t> </a:t>
                </a:r>
                <a:r>
                  <a:rPr lang="en-US" sz="2000" b="1">
                    <a:solidFill>
                      <a:schemeClr val="tx1"/>
                    </a:solidFill>
                    <a:latin typeface="Arial" pitchFamily="34" charset="0"/>
                    <a:cs typeface="Arial" pitchFamily="34" charset="0"/>
                  </a:rPr>
                  <a:t>hay </a:t>
                </a:r>
                <a14:m>
                  <m:oMath xmlns:m="http://schemas.openxmlformats.org/officeDocument/2006/math">
                    <m:f>
                      <m:fPr>
                        <m:ctrlPr>
                          <a:rPr lang="en-US" b="1" i="1" smtClean="0">
                            <a:solidFill>
                              <a:schemeClr val="tx1"/>
                            </a:solidFill>
                            <a:latin typeface="Cambria Math" panose="02040503050406030204" pitchFamily="18" charset="0"/>
                            <a:cs typeface="Arial" pitchFamily="34" charset="0"/>
                          </a:rPr>
                        </m:ctrlPr>
                      </m:fPr>
                      <m:num>
                        <m:r>
                          <a:rPr lang="en-US" b="1" i="1" smtClean="0">
                            <a:solidFill>
                              <a:schemeClr val="tx1"/>
                            </a:solidFill>
                            <a:latin typeface="Cambria Math"/>
                            <a:cs typeface="Arial" pitchFamily="34" charset="0"/>
                          </a:rPr>
                          <m:t>𝑨𝑴</m:t>
                        </m:r>
                      </m:num>
                      <m:den>
                        <m:r>
                          <a:rPr lang="en-US" b="1" i="1" smtClean="0">
                            <a:solidFill>
                              <a:schemeClr val="tx1"/>
                            </a:solidFill>
                            <a:latin typeface="Cambria Math"/>
                            <a:cs typeface="Arial" pitchFamily="34" charset="0"/>
                          </a:rPr>
                          <m:t>𝑨𝑫</m:t>
                        </m:r>
                      </m:den>
                    </m:f>
                    <m:r>
                      <a:rPr lang="en-US" b="1" i="1" smtClean="0">
                        <a:solidFill>
                          <a:schemeClr val="tx1"/>
                        </a:solidFill>
                        <a:latin typeface="Cambria Math"/>
                        <a:cs typeface="Arial" pitchFamily="34" charset="0"/>
                      </a:rPr>
                      <m:t>=</m:t>
                    </m:r>
                    <m:f>
                      <m:fPr>
                        <m:ctrlPr>
                          <a:rPr lang="en-US" b="1" i="1" smtClean="0">
                            <a:solidFill>
                              <a:schemeClr val="tx1"/>
                            </a:solidFill>
                            <a:latin typeface="Cambria Math" panose="02040503050406030204" pitchFamily="18" charset="0"/>
                            <a:cs typeface="Arial" pitchFamily="34" charset="0"/>
                          </a:rPr>
                        </m:ctrlPr>
                      </m:fPr>
                      <m:num>
                        <m:r>
                          <a:rPr lang="en-US" b="1" i="1" smtClean="0">
                            <a:solidFill>
                              <a:schemeClr val="tx1"/>
                            </a:solidFill>
                            <a:latin typeface="Cambria Math"/>
                            <a:cs typeface="Arial" pitchFamily="34" charset="0"/>
                          </a:rPr>
                          <m:t>𝟏</m:t>
                        </m:r>
                      </m:num>
                      <m:den>
                        <m:r>
                          <a:rPr lang="en-US" b="1" i="1" smtClean="0">
                            <a:solidFill>
                              <a:schemeClr val="tx1"/>
                            </a:solidFill>
                            <a:latin typeface="Cambria Math"/>
                            <a:cs typeface="Arial" pitchFamily="34" charset="0"/>
                          </a:rPr>
                          <m:t>𝟑</m:t>
                        </m:r>
                      </m:den>
                    </m:f>
                  </m:oMath>
                </a14:m>
                <a:endParaRPr lang="en-US" sz="2000" b="1">
                  <a:solidFill>
                    <a:schemeClr val="tx1"/>
                  </a:solidFill>
                  <a:latin typeface="Arial" pitchFamily="34" charset="0"/>
                  <a:cs typeface="Arial"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08012" y="3124200"/>
                <a:ext cx="7696199" cy="625812"/>
              </a:xfrm>
              <a:prstGeom prst="rect">
                <a:avLst/>
              </a:prstGeom>
              <a:blipFill rotWithShape="1">
                <a:blip r:embed="rId8"/>
                <a:stretch>
                  <a:fillRect l="-872" b="-980"/>
                </a:stretch>
              </a:blipFill>
            </p:spPr>
            <p:txBody>
              <a:bodyPr/>
              <a:lstStyle/>
              <a:p>
                <a:r>
                  <a:rPr lang="en-US">
                    <a:noFill/>
                  </a:rPr>
                  <a:t> </a:t>
                </a:r>
              </a:p>
            </p:txBody>
          </p:sp>
        </mc:Fallback>
      </mc:AlternateContent>
      <p:sp>
        <p:nvSpPr>
          <p:cNvPr id="2" name="AutoShape 6" descr="Đoạn văn tả ngôi nhà của em chọn lọc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29" name="TextBox 28"/>
              <p:cNvSpPr txBox="1"/>
              <p:nvPr/>
            </p:nvSpPr>
            <p:spPr>
              <a:xfrm>
                <a:off x="608013" y="3934955"/>
                <a:ext cx="4953000" cy="408445"/>
              </a:xfrm>
              <a:prstGeom prst="rect">
                <a:avLst/>
              </a:prstGeom>
              <a:noFill/>
            </p:spPr>
            <p:txBody>
              <a:bodyPr wrap="square" rtlCol="0">
                <a:spAutoFit/>
              </a:bodyPr>
              <a:lstStyle/>
              <a:p>
                <a:pPr algn="just"/>
                <a:r>
                  <a:rPr lang="en-US" sz="2000" b="1">
                    <a:latin typeface="Arial" pitchFamily="34" charset="0"/>
                    <a:cs typeface="Arial" pitchFamily="34" charset="0"/>
                  </a:rPr>
                  <a:t>Vì AC là tia phân giác của </a:t>
                </a:r>
                <a14:m>
                  <m:oMath xmlns:m="http://schemas.openxmlformats.org/officeDocument/2006/math">
                    <m:acc>
                      <m:accPr>
                        <m:chr m:val="̂"/>
                        <m:ctrlPr>
                          <a:rPr lang="en-US" sz="2000" b="1" i="1" smtClean="0">
                            <a:latin typeface="Cambria Math" panose="02040503050406030204" pitchFamily="18" charset="0"/>
                            <a:cs typeface="Arial" pitchFamily="34" charset="0"/>
                          </a:rPr>
                        </m:ctrlPr>
                      </m:accPr>
                      <m:e>
                        <m:r>
                          <a:rPr lang="en-US" sz="2000" b="1" i="1" smtClean="0">
                            <a:latin typeface="Cambria Math"/>
                            <a:cs typeface="Arial" pitchFamily="34" charset="0"/>
                          </a:rPr>
                          <m:t>𝑩𝑨𝑫</m:t>
                        </m:r>
                      </m:e>
                    </m:acc>
                  </m:oMath>
                </a14:m>
                <a:r>
                  <a:rPr lang="en-US" sz="2000" b="1">
                    <a:solidFill>
                      <a:schemeClr val="tx1"/>
                    </a:solidFill>
                    <a:latin typeface="Arial" pitchFamily="34" charset="0"/>
                    <a:cs typeface="Arial" pitchFamily="34" charset="0"/>
                  </a:rPr>
                  <a:t> , ta có :</a:t>
                </a:r>
              </a:p>
            </p:txBody>
          </p:sp>
        </mc:Choice>
        <mc:Fallback xmlns="">
          <p:sp>
            <p:nvSpPr>
              <p:cNvPr id="29" name="TextBox 28"/>
              <p:cNvSpPr txBox="1">
                <a:spLocks noRot="1" noChangeAspect="1" noMove="1" noResize="1" noEditPoints="1" noAdjustHandles="1" noChangeArrowheads="1" noChangeShapeType="1" noTextEdit="1"/>
              </p:cNvSpPr>
              <p:nvPr/>
            </p:nvSpPr>
            <p:spPr>
              <a:xfrm>
                <a:off x="608013" y="3934955"/>
                <a:ext cx="4953000" cy="408445"/>
              </a:xfrm>
              <a:prstGeom prst="rect">
                <a:avLst/>
              </a:prstGeom>
              <a:blipFill rotWithShape="1">
                <a:blip r:embed="rId12"/>
                <a:stretch>
                  <a:fillRect l="-1355" t="-7353" r="-5419" b="-25000"/>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3357434482"/>
              </p:ext>
            </p:extLst>
          </p:nvPr>
        </p:nvGraphicFramePr>
        <p:xfrm>
          <a:off x="5484812" y="3838470"/>
          <a:ext cx="1704266" cy="696664"/>
        </p:xfrm>
        <a:graphic>
          <a:graphicData uri="http://schemas.openxmlformats.org/presentationml/2006/ole">
            <mc:AlternateContent xmlns:mc="http://schemas.openxmlformats.org/markup-compatibility/2006">
              <mc:Choice xmlns:v="urn:schemas-microsoft-com:vml" Requires="v">
                <p:oleObj name="Equation" r:id="rId13" imgW="965160" imgH="393480" progId="Equation.DSMT4">
                  <p:embed/>
                </p:oleObj>
              </mc:Choice>
              <mc:Fallback>
                <p:oleObj name="Equation" r:id="rId13" imgW="965160" imgH="393480" progId="Equation.DSMT4">
                  <p:embed/>
                  <p:pic>
                    <p:nvPicPr>
                      <p:cNvPr id="0" name=""/>
                      <p:cNvPicPr>
                        <a:picLocks noChangeAspect="1" noChangeArrowheads="1"/>
                      </p:cNvPicPr>
                      <p:nvPr/>
                    </p:nvPicPr>
                    <p:blipFill>
                      <a:blip r:embed="rId14"/>
                      <a:srcRect/>
                      <a:stretch>
                        <a:fillRect/>
                      </a:stretch>
                    </p:blipFill>
                    <p:spPr bwMode="auto">
                      <a:xfrm>
                        <a:off x="5484812" y="3838470"/>
                        <a:ext cx="1704266" cy="69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615950" y="4450336"/>
            <a:ext cx="1211262" cy="408445"/>
          </a:xfrm>
          <a:prstGeom prst="rect">
            <a:avLst/>
          </a:prstGeom>
          <a:noFill/>
        </p:spPr>
        <p:txBody>
          <a:bodyPr wrap="square" rtlCol="0">
            <a:spAutoFit/>
          </a:bodyPr>
          <a:lstStyle/>
          <a:p>
            <a:pPr algn="just"/>
            <a:r>
              <a:rPr lang="en-US" sz="2000" b="1">
                <a:latin typeface="Arial" pitchFamily="34" charset="0"/>
                <a:cs typeface="Arial" pitchFamily="34" charset="0"/>
              </a:rPr>
              <a:t>Suy ra :</a:t>
            </a:r>
            <a:endParaRPr lang="en-US" sz="2000" b="1">
              <a:solidFill>
                <a:schemeClr val="tx1"/>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618924034"/>
              </p:ext>
            </p:extLst>
          </p:nvPr>
        </p:nvGraphicFramePr>
        <p:xfrm>
          <a:off x="1751012" y="4493946"/>
          <a:ext cx="1283493" cy="321310"/>
        </p:xfrm>
        <a:graphic>
          <a:graphicData uri="http://schemas.openxmlformats.org/presentationml/2006/ole">
            <mc:AlternateContent xmlns:mc="http://schemas.openxmlformats.org/markup-compatibility/2006">
              <mc:Choice xmlns:v="urn:schemas-microsoft-com:vml" Requires="v">
                <p:oleObj name="Equation" r:id="rId15" imgW="660240" imgH="164880" progId="Equation.DSMT4">
                  <p:embed/>
                </p:oleObj>
              </mc:Choice>
              <mc:Fallback>
                <p:oleObj name="Equation" r:id="rId15" imgW="660240" imgH="164880" progId="Equation.DSMT4">
                  <p:embed/>
                  <p:pic>
                    <p:nvPicPr>
                      <p:cNvPr id="0" name=""/>
                      <p:cNvPicPr>
                        <a:picLocks noChangeAspect="1" noChangeArrowheads="1"/>
                      </p:cNvPicPr>
                      <p:nvPr/>
                    </p:nvPicPr>
                    <p:blipFill>
                      <a:blip r:embed="rId16"/>
                      <a:srcRect/>
                      <a:stretch>
                        <a:fillRect/>
                      </a:stretch>
                    </p:blipFill>
                    <p:spPr bwMode="auto">
                      <a:xfrm>
                        <a:off x="1751012" y="4493946"/>
                        <a:ext cx="1283493" cy="32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 name="TextBox 47"/>
          <p:cNvSpPr txBox="1"/>
          <p:nvPr/>
        </p:nvSpPr>
        <p:spPr>
          <a:xfrm>
            <a:off x="591823" y="4876800"/>
            <a:ext cx="7864790" cy="800219"/>
          </a:xfrm>
          <a:prstGeom prst="rect">
            <a:avLst/>
          </a:prstGeom>
          <a:noFill/>
        </p:spPr>
        <p:txBody>
          <a:bodyPr wrap="square" rtlCol="0">
            <a:spAutoFit/>
          </a:bodyPr>
          <a:lstStyle/>
          <a:p>
            <a:pPr algn="just"/>
            <a:r>
              <a:rPr lang="vi-VN" sz="2300" b="1">
                <a:latin typeface="Arial" pitchFamily="34" charset="0"/>
                <a:cs typeface="Arial" pitchFamily="34" charset="0"/>
              </a:rPr>
              <a:t>I là địa điểm gặp nhau nên bạn Mai đi theo quãng đường MI, bạn Dung đi theo quãng đường DI.</a:t>
            </a:r>
            <a:endParaRPr lang="en-US" sz="2300" b="1">
              <a:solidFill>
                <a:schemeClr val="tx1"/>
              </a:solidFill>
              <a:latin typeface="Arial" pitchFamily="34" charset="0"/>
              <a:cs typeface="Arial" pitchFamily="34" charset="0"/>
            </a:endParaRPr>
          </a:p>
        </p:txBody>
      </p:sp>
      <p:sp>
        <p:nvSpPr>
          <p:cNvPr id="49" name="TextBox 48"/>
          <p:cNvSpPr txBox="1"/>
          <p:nvPr/>
        </p:nvSpPr>
        <p:spPr>
          <a:xfrm>
            <a:off x="591822" y="5621624"/>
            <a:ext cx="11350939" cy="1154162"/>
          </a:xfrm>
          <a:prstGeom prst="rect">
            <a:avLst/>
          </a:prstGeom>
          <a:noFill/>
        </p:spPr>
        <p:txBody>
          <a:bodyPr wrap="square" rtlCol="0">
            <a:spAutoFit/>
          </a:bodyPr>
          <a:lstStyle/>
          <a:p>
            <a:pPr algn="just"/>
            <a:r>
              <a:rPr lang="vi-VN" sz="2300" b="1">
                <a:latin typeface="Arial" pitchFamily="34" charset="0"/>
                <a:cs typeface="Arial" pitchFamily="34" charset="0"/>
              </a:rPr>
              <a:t>Ta có S = vt, mà quãng đường bạn Dung đi gấp 2 lần quãng đường bạn Mai đi và vận tốc đi bộ của hai bạn đều bằng nhau nên thời gian bạn Dung đi gấp 2 lần thời gian bạn Mai đi thì hai bạn mới gặp nhau tại địa điểm I.</a:t>
            </a:r>
            <a:endParaRPr lang="en-US" sz="2300" b="1">
              <a:solidFill>
                <a:schemeClr val="tx1"/>
              </a:solidFill>
              <a:latin typeface="Arial" pitchFamily="34" charset="0"/>
              <a:cs typeface="Arial" pitchFamily="34" charset="0"/>
            </a:endParaRPr>
          </a:p>
        </p:txBody>
      </p:sp>
      <p:pic>
        <p:nvPicPr>
          <p:cNvPr id="851990"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1481" y="2155150"/>
            <a:ext cx="32004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882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9" grpId="0"/>
      <p:bldP spid="31"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FB1D8A-EF0A-1034-55DE-66FDD8B01E94}"/>
              </a:ext>
            </a:extLst>
          </p:cNvPr>
          <p:cNvGrpSpPr/>
          <p:nvPr/>
        </p:nvGrpSpPr>
        <p:grpSpPr>
          <a:xfrm>
            <a:off x="455612" y="388083"/>
            <a:ext cx="11567608" cy="1283493"/>
            <a:chOff x="447216" y="1086762"/>
            <a:chExt cx="11400298" cy="1800724"/>
          </a:xfrm>
        </p:grpSpPr>
        <p:sp>
          <p:nvSpPr>
            <p:cNvPr id="5" name="Rounded Rectangle 16">
              <a:extLst>
                <a:ext uri="{FF2B5EF4-FFF2-40B4-BE49-F238E27FC236}">
                  <a16:creationId xmlns:a16="http://schemas.microsoft.com/office/drawing/2014/main" id="{DA32E5B0-9A5F-3897-9E5B-7722B1A5FCB3}"/>
                </a:ext>
              </a:extLst>
            </p:cNvPr>
            <p:cNvSpPr/>
            <p:nvPr/>
          </p:nvSpPr>
          <p:spPr>
            <a:xfrm>
              <a:off x="447216" y="1086762"/>
              <a:ext cx="11400298" cy="180072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6" name="TextBox 5">
              <a:extLst>
                <a:ext uri="{FF2B5EF4-FFF2-40B4-BE49-F238E27FC236}">
                  <a16:creationId xmlns:a16="http://schemas.microsoft.com/office/drawing/2014/main" id="{0B79A750-F3FF-B80B-EB61-625A936F81B3}"/>
                </a:ext>
              </a:extLst>
            </p:cNvPr>
            <p:cNvSpPr txBox="1"/>
            <p:nvPr/>
          </p:nvSpPr>
          <p:spPr>
            <a:xfrm>
              <a:off x="608012" y="1182011"/>
              <a:ext cx="11125200" cy="1554504"/>
            </a:xfrm>
            <a:prstGeom prst="rect">
              <a:avLst/>
            </a:prstGeom>
            <a:noFill/>
          </p:spPr>
          <p:txBody>
            <a:bodyPr wrap="square" rtlCol="0">
              <a:spAutoFit/>
            </a:bodyPr>
            <a:lstStyle/>
            <a:p>
              <a:r>
                <a:rPr lang="en-US" sz="2200" b="1" dirty="0" err="1">
                  <a:latin typeface="Arial" pitchFamily="34" charset="0"/>
                  <a:cs typeface="Arial" pitchFamily="34" charset="0"/>
                </a:rPr>
                <a:t>Phát</a:t>
              </a:r>
              <a:r>
                <a:rPr lang="en-US" sz="2200" b="1" dirty="0">
                  <a:latin typeface="Arial" pitchFamily="34" charset="0"/>
                  <a:cs typeface="Arial" pitchFamily="34" charset="0"/>
                </a:rPr>
                <a:t> </a:t>
              </a:r>
              <a:r>
                <a:rPr lang="en-US" sz="2200" b="1" dirty="0" err="1">
                  <a:latin typeface="Arial" pitchFamily="34" charset="0"/>
                  <a:cs typeface="Arial" pitchFamily="34" charset="0"/>
                </a:rPr>
                <a:t>biểu</a:t>
              </a:r>
              <a:r>
                <a:rPr lang="en-US" sz="2200" b="1" dirty="0">
                  <a:latin typeface="Arial" pitchFamily="34" charset="0"/>
                  <a:cs typeface="Arial" pitchFamily="34" charset="0"/>
                </a:rPr>
                <a:t> </a:t>
              </a:r>
              <a:r>
                <a:rPr lang="en-US" sz="2200" b="1" dirty="0" err="1">
                  <a:latin typeface="Arial" pitchFamily="34" charset="0"/>
                  <a:cs typeface="Arial" pitchFamily="34" charset="0"/>
                </a:rPr>
                <a:t>định</a:t>
              </a:r>
              <a:r>
                <a:rPr lang="en-US" sz="2200" b="1" dirty="0">
                  <a:latin typeface="Arial" pitchFamily="34" charset="0"/>
                  <a:cs typeface="Arial" pitchFamily="34" charset="0"/>
                </a:rPr>
                <a:t> </a:t>
              </a:r>
              <a:r>
                <a:rPr lang="en-US" sz="2200" b="1" dirty="0" err="1">
                  <a:latin typeface="Arial" pitchFamily="34" charset="0"/>
                  <a:cs typeface="Arial" pitchFamily="34" charset="0"/>
                </a:rPr>
                <a:t>lí</a:t>
              </a:r>
              <a:r>
                <a:rPr lang="en-US" sz="2200" b="1" dirty="0">
                  <a:latin typeface="Arial" pitchFamily="34" charset="0"/>
                  <a:cs typeface="Arial" pitchFamily="34" charset="0"/>
                </a:rPr>
                <a:t> Thales?</a:t>
              </a:r>
            </a:p>
            <a:p>
              <a:r>
                <a:rPr lang="en-US" sz="2200" b="1" dirty="0">
                  <a:latin typeface="Arial" pitchFamily="34" charset="0"/>
                  <a:cs typeface="Arial" pitchFamily="34" charset="0"/>
                </a:rPr>
                <a:t>Quan </a:t>
              </a:r>
              <a:r>
                <a:rPr lang="en-US" sz="2200" b="1" dirty="0" err="1">
                  <a:latin typeface="Arial" pitchFamily="34" charset="0"/>
                  <a:cs typeface="Arial" pitchFamily="34" charset="0"/>
                </a:rPr>
                <a:t>sát</a:t>
              </a:r>
              <a:r>
                <a:rPr lang="en-US" sz="2200" b="1" dirty="0">
                  <a:latin typeface="Arial" pitchFamily="34" charset="0"/>
                  <a:cs typeface="Arial" pitchFamily="34" charset="0"/>
                </a:rPr>
                <a:t> </a:t>
              </a:r>
              <a:r>
                <a:rPr lang="en-US" sz="2200" b="1" dirty="0" err="1">
                  <a:latin typeface="Arial" pitchFamily="34" charset="0"/>
                  <a:cs typeface="Arial" pitchFamily="34" charset="0"/>
                </a:rPr>
                <a:t>hình</a:t>
              </a:r>
              <a:r>
                <a:rPr lang="en-US" sz="2200" b="1" dirty="0">
                  <a:latin typeface="Arial" pitchFamily="34" charset="0"/>
                  <a:cs typeface="Arial" pitchFamily="34" charset="0"/>
                </a:rPr>
                <a:t> </a:t>
              </a:r>
              <a:r>
                <a:rPr lang="en-US" sz="2200" b="1" dirty="0" err="1">
                  <a:latin typeface="Arial" pitchFamily="34" charset="0"/>
                  <a:cs typeface="Arial" pitchFamily="34" charset="0"/>
                </a:rPr>
                <a:t>vẽ</a:t>
              </a:r>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en-US" sz="2200" b="1" dirty="0">
                  <a:latin typeface="Arial" pitchFamily="34" charset="0"/>
                  <a:cs typeface="Arial" pitchFamily="34" charset="0"/>
                </a:rPr>
                <a:t> </a:t>
              </a:r>
              <a:r>
                <a:rPr lang="en-US" sz="2200" b="1" dirty="0" err="1">
                  <a:latin typeface="Arial" pitchFamily="34" charset="0"/>
                  <a:cs typeface="Arial" pitchFamily="34" charset="0"/>
                </a:rPr>
                <a:t>vận</a:t>
              </a:r>
              <a:r>
                <a:rPr lang="en-US" sz="2200" b="1" dirty="0">
                  <a:latin typeface="Arial" pitchFamily="34" charset="0"/>
                  <a:cs typeface="Arial" pitchFamily="34" charset="0"/>
                </a:rPr>
                <a:t> </a:t>
              </a:r>
              <a:r>
                <a:rPr lang="en-US" sz="2200" b="1" dirty="0" err="1">
                  <a:latin typeface="Arial" pitchFamily="34" charset="0"/>
                  <a:cs typeface="Arial" pitchFamily="34" charset="0"/>
                </a:rPr>
                <a:t>dụng</a:t>
              </a:r>
              <a:r>
                <a:rPr lang="en-US" sz="2200" b="1" dirty="0">
                  <a:latin typeface="Arial" pitchFamily="34" charset="0"/>
                  <a:cs typeface="Arial" pitchFamily="34" charset="0"/>
                </a:rPr>
                <a:t> </a:t>
              </a:r>
              <a:r>
                <a:rPr lang="en-US" sz="2200" b="1" dirty="0" err="1">
                  <a:latin typeface="Arial" pitchFamily="34" charset="0"/>
                  <a:cs typeface="Arial" pitchFamily="34" charset="0"/>
                </a:rPr>
                <a:t>định</a:t>
              </a:r>
              <a:r>
                <a:rPr lang="en-US" sz="2200" b="1" dirty="0">
                  <a:latin typeface="Arial" pitchFamily="34" charset="0"/>
                  <a:cs typeface="Arial" pitchFamily="34" charset="0"/>
                </a:rPr>
                <a:t> </a:t>
              </a:r>
              <a:r>
                <a:rPr lang="en-US" sz="2200" b="1" dirty="0" err="1">
                  <a:latin typeface="Arial" pitchFamily="34" charset="0"/>
                  <a:cs typeface="Arial" pitchFamily="34" charset="0"/>
                </a:rPr>
                <a:t>lí</a:t>
              </a:r>
              <a:r>
                <a:rPr lang="en-US" sz="2200" b="1" dirty="0">
                  <a:latin typeface="Arial" pitchFamily="34" charset="0"/>
                  <a:cs typeface="Arial" pitchFamily="34" charset="0"/>
                </a:rPr>
                <a:t> </a:t>
              </a:r>
              <a:r>
                <a:rPr lang="en-US" sz="2200" b="1" dirty="0" err="1">
                  <a:latin typeface="Arial" pitchFamily="34" charset="0"/>
                  <a:cs typeface="Arial" pitchFamily="34" charset="0"/>
                </a:rPr>
                <a:t>để</a:t>
              </a:r>
              <a:r>
                <a:rPr lang="en-US" sz="2200" b="1" dirty="0">
                  <a:latin typeface="Arial" pitchFamily="34" charset="0"/>
                  <a:cs typeface="Arial" pitchFamily="34" charset="0"/>
                </a:rPr>
                <a:t> </a:t>
              </a:r>
              <a:r>
                <a:rPr lang="en-US" sz="2200" b="1" dirty="0" err="1">
                  <a:latin typeface="Arial" pitchFamily="34" charset="0"/>
                  <a:cs typeface="Arial" pitchFamily="34" charset="0"/>
                </a:rPr>
                <a:t>hoàn</a:t>
              </a:r>
              <a:r>
                <a:rPr lang="en-US" sz="2200" b="1" dirty="0">
                  <a:latin typeface="Arial" pitchFamily="34" charset="0"/>
                  <a:cs typeface="Arial" pitchFamily="34" charset="0"/>
                </a:rPr>
                <a:t> </a:t>
              </a:r>
              <a:r>
                <a:rPr lang="en-US" sz="2200" b="1" dirty="0" err="1">
                  <a:latin typeface="Arial" pitchFamily="34" charset="0"/>
                  <a:cs typeface="Arial" pitchFamily="34" charset="0"/>
                </a:rPr>
                <a:t>thành</a:t>
              </a:r>
              <a:r>
                <a:rPr lang="en-US" sz="2200" b="1" dirty="0">
                  <a:latin typeface="Arial" pitchFamily="34" charset="0"/>
                  <a:cs typeface="Arial" pitchFamily="34" charset="0"/>
                </a:rPr>
                <a:t> </a:t>
              </a:r>
              <a:r>
                <a:rPr lang="en-US" sz="2200" b="1" dirty="0" err="1">
                  <a:latin typeface="Arial" pitchFamily="34" charset="0"/>
                  <a:cs typeface="Arial" pitchFamily="34" charset="0"/>
                </a:rPr>
                <a:t>các</a:t>
              </a:r>
              <a:r>
                <a:rPr lang="en-US" sz="2200" b="1" dirty="0">
                  <a:latin typeface="Arial" pitchFamily="34" charset="0"/>
                  <a:cs typeface="Arial" pitchFamily="34" charset="0"/>
                </a:rPr>
                <a:t> </a:t>
              </a:r>
              <a:r>
                <a:rPr lang="en-US" sz="2200" b="1" dirty="0" err="1">
                  <a:latin typeface="Arial" pitchFamily="34" charset="0"/>
                  <a:cs typeface="Arial" pitchFamily="34" charset="0"/>
                </a:rPr>
                <a:t>đẳng</a:t>
              </a:r>
              <a:r>
                <a:rPr lang="en-US" sz="2200" b="1" dirty="0">
                  <a:latin typeface="Arial" pitchFamily="34" charset="0"/>
                  <a:cs typeface="Arial" pitchFamily="34" charset="0"/>
                </a:rPr>
                <a:t> </a:t>
              </a:r>
              <a:r>
                <a:rPr lang="en-US" sz="2200" b="1" dirty="0" err="1">
                  <a:latin typeface="Arial" pitchFamily="34" charset="0"/>
                  <a:cs typeface="Arial" pitchFamily="34" charset="0"/>
                </a:rPr>
                <a:t>thức</a:t>
              </a:r>
              <a:r>
                <a:rPr lang="en-US" sz="2200" b="1" dirty="0">
                  <a:latin typeface="Arial" pitchFamily="34" charset="0"/>
                  <a:cs typeface="Arial" pitchFamily="34" charset="0"/>
                </a:rPr>
                <a:t> </a:t>
              </a:r>
              <a:r>
                <a:rPr lang="en-US" sz="2200" b="1" dirty="0" err="1">
                  <a:latin typeface="Arial" pitchFamily="34" charset="0"/>
                  <a:cs typeface="Arial" pitchFamily="34" charset="0"/>
                </a:rPr>
                <a:t>sau</a:t>
              </a:r>
              <a:r>
                <a:rPr lang="en-US" sz="2200" b="1" dirty="0">
                  <a:latin typeface="Arial" pitchFamily="34" charset="0"/>
                  <a:cs typeface="Arial" pitchFamily="34" charset="0"/>
                </a:rPr>
                <a:t>, </a:t>
              </a:r>
              <a:r>
                <a:rPr lang="en-US" sz="2200" b="1" dirty="0" err="1">
                  <a:latin typeface="Arial" pitchFamily="34" charset="0"/>
                  <a:cs typeface="Arial" pitchFamily="34" charset="0"/>
                </a:rPr>
                <a:t>biết</a:t>
              </a:r>
              <a:r>
                <a:rPr lang="en-US" sz="2200" b="1" dirty="0">
                  <a:latin typeface="Arial" pitchFamily="34" charset="0"/>
                  <a:cs typeface="Arial" pitchFamily="34" charset="0"/>
                </a:rPr>
                <a:t> AD//EB</a:t>
              </a:r>
            </a:p>
          </p:txBody>
        </p:sp>
      </p:grpSp>
      <p:pic>
        <p:nvPicPr>
          <p:cNvPr id="7" name="Picture 41">
            <a:extLst>
              <a:ext uri="{FF2B5EF4-FFF2-40B4-BE49-F238E27FC236}">
                <a16:creationId xmlns:a16="http://schemas.microsoft.com/office/drawing/2014/main" id="{74DAB19A-5ABB-C087-FCCE-9E64F87A0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159" y="1849789"/>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0E38BF41-20CA-5000-9B6E-458D1F2240E2}"/>
              </a:ext>
            </a:extLst>
          </p:cNvPr>
          <p:cNvSpPr txBox="1"/>
          <p:nvPr/>
        </p:nvSpPr>
        <p:spPr>
          <a:xfrm>
            <a:off x="455612" y="2326546"/>
            <a:ext cx="11201400" cy="1200329"/>
          </a:xfrm>
          <a:prstGeom prst="rect">
            <a:avLst/>
          </a:prstGeom>
          <a:noFill/>
        </p:spPr>
        <p:txBody>
          <a:bodyPr wrap="square" rtlCol="0">
            <a:spAutoFit/>
          </a:bodyPr>
          <a:lstStyle/>
          <a:p>
            <a:pPr marL="342900" indent="-342900" algn="just">
              <a:buFont typeface="Wingdings" pitchFamily="2" charset="2"/>
              <a:buChar char="v"/>
            </a:pPr>
            <a:r>
              <a:rPr lang="en-US" b="1" dirty="0" err="1">
                <a:solidFill>
                  <a:srgbClr val="FF0000"/>
                </a:solidFill>
                <a:latin typeface="Arial" pitchFamily="34" charset="0"/>
                <a:cs typeface="Arial" pitchFamily="34" charset="0"/>
              </a:rPr>
              <a:t>Nếu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một</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đường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thẳng</a:t>
            </a:r>
            <a:r>
              <a:rPr lang="en-US" b="1" dirty="0">
                <a:solidFill>
                  <a:srgbClr val="FF0000"/>
                </a:solidFill>
                <a:latin typeface="Arial" pitchFamily="34" charset="0"/>
                <a:cs typeface="Arial" pitchFamily="34" charset="0"/>
              </a:rPr>
              <a:t> song </a:t>
            </a:r>
            <a:r>
              <a:rPr lang="en-US" b="1" dirty="0" err="1">
                <a:solidFill>
                  <a:srgbClr val="FF0000"/>
                </a:solidFill>
                <a:latin typeface="Arial" pitchFamily="34" charset="0"/>
                <a:cs typeface="Arial" pitchFamily="34" charset="0"/>
              </a:rPr>
              <a:t>song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với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một</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cạnh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của</a:t>
            </a:r>
            <a:r>
              <a:rPr lang="en-US" b="1" dirty="0">
                <a:solidFill>
                  <a:srgbClr val="FF0000"/>
                </a:solidFill>
                <a:latin typeface="Arial" pitchFamily="34" charset="0"/>
                <a:cs typeface="Arial" pitchFamily="34" charset="0"/>
              </a:rPr>
              <a:t> tam </a:t>
            </a:r>
            <a:r>
              <a:rPr lang="en-US" b="1" dirty="0" err="1">
                <a:solidFill>
                  <a:srgbClr val="FF0000"/>
                </a:solidFill>
                <a:latin typeface="Arial" pitchFamily="34" charset="0"/>
                <a:cs typeface="Arial" pitchFamily="34" charset="0"/>
              </a:rPr>
              <a:t>giác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và</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cắt</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hai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cạnh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của</a:t>
            </a:r>
            <a:r>
              <a:rPr lang="en-US" b="1" dirty="0">
                <a:solidFill>
                  <a:srgbClr val="FF0000"/>
                </a:solidFill>
                <a:latin typeface="Arial" pitchFamily="34" charset="0"/>
                <a:cs typeface="Arial" pitchFamily="34" charset="0"/>
              </a:rPr>
              <a:t> tam </a:t>
            </a:r>
            <a:r>
              <a:rPr lang="en-US" b="1" dirty="0" err="1">
                <a:solidFill>
                  <a:srgbClr val="FF0000"/>
                </a:solidFill>
                <a:latin typeface="Arial" pitchFamily="34" charset="0"/>
                <a:cs typeface="Arial" pitchFamily="34" charset="0"/>
              </a:rPr>
              <a:t>giác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thì</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định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ra</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trên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hai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cạnh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đó</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các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đoạn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thẳng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tương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ứng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tỉ</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lệ</a:t>
            </a:r>
            <a:r>
              <a:rPr lang="vi-VN" b="1" dirty="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C5C38E-3DB8-0A22-76DA-891FB05E2FC6}"/>
                  </a:ext>
                </a:extLst>
              </p:cNvPr>
              <p:cNvSpPr txBox="1"/>
              <p:nvPr/>
            </p:nvSpPr>
            <p:spPr>
              <a:xfrm>
                <a:off x="2172421" y="3576794"/>
                <a:ext cx="1387473" cy="667427"/>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cs typeface="Arial" pitchFamily="34" charset="0"/>
                            </a:rPr>
                          </m:ctrlPr>
                        </m:fPr>
                        <m:num>
                          <m:r>
                            <a:rPr lang="en-US" sz="2000" b="1" i="1" smtClean="0">
                              <a:latin typeface="Cambria Math" panose="02040503050406030204" pitchFamily="18" charset="0"/>
                              <a:cs typeface="Arial" pitchFamily="34" charset="0"/>
                            </a:rPr>
                            <m:t>𝑨𝑬</m:t>
                          </m:r>
                        </m:num>
                        <m:den>
                          <m:r>
                            <a:rPr lang="en-US" sz="2000" b="1" i="1" smtClean="0">
                              <a:latin typeface="Cambria Math" panose="02040503050406030204" pitchFamily="18" charset="0"/>
                              <a:cs typeface="Arial" pitchFamily="34" charset="0"/>
                            </a:rPr>
                            <m:t>𝑨𝑪</m:t>
                          </m:r>
                        </m:den>
                      </m:f>
                      <m:r>
                        <a:rPr lang="en-US" sz="2000" b="1" i="1" smtClean="0">
                          <a:latin typeface="Cambria Math" panose="02040503050406030204" pitchFamily="18" charset="0"/>
                          <a:cs typeface="Arial" pitchFamily="34" charset="0"/>
                        </a:rPr>
                        <m:t>=</m:t>
                      </m:r>
                    </m:oMath>
                  </m:oMathPara>
                </a14:m>
                <a:endParaRPr lang="en-US" sz="2000" b="1" dirty="0">
                  <a:latin typeface="Arial" pitchFamily="34" charset="0"/>
                  <a:cs typeface="Arial" pitchFamily="34" charset="0"/>
                </a:endParaRPr>
              </a:p>
            </p:txBody>
          </p:sp>
        </mc:Choice>
        <mc:Fallback xmlns="">
          <p:sp>
            <p:nvSpPr>
              <p:cNvPr id="9" name="TextBox 8">
                <a:extLst>
                  <a:ext uri="{FF2B5EF4-FFF2-40B4-BE49-F238E27FC236}">
                    <a16:creationId xmlns:a16="http://schemas.microsoft.com/office/drawing/2014/main" id="{59C5C38E-3DB8-0A22-76DA-891FB05E2FC6}"/>
                  </a:ext>
                </a:extLst>
              </p:cNvPr>
              <p:cNvSpPr txBox="1">
                <a:spLocks noRot="1" noChangeAspect="1" noMove="1" noResize="1" noEditPoints="1" noAdjustHandles="1" noChangeArrowheads="1" noChangeShapeType="1" noTextEdit="1"/>
              </p:cNvSpPr>
              <p:nvPr/>
            </p:nvSpPr>
            <p:spPr>
              <a:xfrm>
                <a:off x="2172421" y="3576794"/>
                <a:ext cx="1387473" cy="667427"/>
              </a:xfrm>
              <a:prstGeom prst="rect">
                <a:avLst/>
              </a:prstGeom>
              <a:blipFill>
                <a:blip r:embed="rId3"/>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23D19AD-0915-3057-CDA0-2BA30AE78092}"/>
              </a:ext>
            </a:extLst>
          </p:cNvPr>
          <p:cNvPicPr>
            <a:picLocks noChangeAspect="1"/>
          </p:cNvPicPr>
          <p:nvPr/>
        </p:nvPicPr>
        <p:blipFill>
          <a:blip r:embed="rId4"/>
          <a:stretch>
            <a:fillRect/>
          </a:stretch>
        </p:blipFill>
        <p:spPr>
          <a:xfrm>
            <a:off x="7161212" y="3338708"/>
            <a:ext cx="4252408" cy="256406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5803FB-6D89-065B-59D8-8E4CC610B6CC}"/>
                  </a:ext>
                </a:extLst>
              </p:cNvPr>
              <p:cNvSpPr txBox="1"/>
              <p:nvPr/>
            </p:nvSpPr>
            <p:spPr>
              <a:xfrm>
                <a:off x="2866157" y="3607918"/>
                <a:ext cx="1387473" cy="67698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solidFill>
                                <a:srgbClr val="FF0000"/>
                              </a:solidFill>
                              <a:latin typeface="Cambria Math" panose="02040503050406030204" pitchFamily="18" charset="0"/>
                              <a:cs typeface="Arial" pitchFamily="34" charset="0"/>
                            </a:rPr>
                          </m:ctrlPr>
                        </m:fPr>
                        <m:num>
                          <m:r>
                            <a:rPr lang="en-US" sz="2000" b="1" i="1" smtClean="0">
                              <a:solidFill>
                                <a:srgbClr val="FF0000"/>
                              </a:solidFill>
                              <a:latin typeface="Cambria Math" panose="02040503050406030204" pitchFamily="18" charset="0"/>
                              <a:cs typeface="Arial" pitchFamily="34" charset="0"/>
                            </a:rPr>
                            <m:t>𝑫𝑩</m:t>
                          </m:r>
                        </m:num>
                        <m:den>
                          <m:r>
                            <a:rPr lang="en-US" sz="2000" b="1" i="1" smtClean="0">
                              <a:solidFill>
                                <a:srgbClr val="FF0000"/>
                              </a:solidFill>
                              <a:latin typeface="Cambria Math" panose="02040503050406030204" pitchFamily="18" charset="0"/>
                              <a:cs typeface="Arial" pitchFamily="34" charset="0"/>
                            </a:rPr>
                            <m:t>𝑫𝑪</m:t>
                          </m:r>
                        </m:den>
                      </m:f>
                    </m:oMath>
                  </m:oMathPara>
                </a14:m>
                <a:endParaRPr lang="en-US" sz="2000" b="1" dirty="0">
                  <a:solidFill>
                    <a:srgbClr val="FF0000"/>
                  </a:solidFill>
                  <a:latin typeface="Arial" pitchFamily="34" charset="0"/>
                  <a:cs typeface="Arial" pitchFamily="34" charset="0"/>
                </a:endParaRPr>
              </a:p>
            </p:txBody>
          </p:sp>
        </mc:Choice>
        <mc:Fallback xmlns="">
          <p:sp>
            <p:nvSpPr>
              <p:cNvPr id="15" name="TextBox 14">
                <a:extLst>
                  <a:ext uri="{FF2B5EF4-FFF2-40B4-BE49-F238E27FC236}">
                    <a16:creationId xmlns:a16="http://schemas.microsoft.com/office/drawing/2014/main" id="{645803FB-6D89-065B-59D8-8E4CC610B6CC}"/>
                  </a:ext>
                </a:extLst>
              </p:cNvPr>
              <p:cNvSpPr txBox="1">
                <a:spLocks noRot="1" noChangeAspect="1" noMove="1" noResize="1" noEditPoints="1" noAdjustHandles="1" noChangeArrowheads="1" noChangeShapeType="1" noTextEdit="1"/>
              </p:cNvSpPr>
              <p:nvPr/>
            </p:nvSpPr>
            <p:spPr>
              <a:xfrm>
                <a:off x="2866157" y="3607918"/>
                <a:ext cx="1387473" cy="6769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2005C3F-B5C9-5603-7868-26398D5FA02C}"/>
                  </a:ext>
                </a:extLst>
              </p:cNvPr>
              <p:cNvSpPr txBox="1"/>
              <p:nvPr/>
            </p:nvSpPr>
            <p:spPr>
              <a:xfrm>
                <a:off x="2172421" y="4545888"/>
                <a:ext cx="1387473" cy="667427"/>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cs typeface="Arial" pitchFamily="34" charset="0"/>
                            </a:rPr>
                          </m:ctrlPr>
                        </m:fPr>
                        <m:num>
                          <m:r>
                            <a:rPr lang="en-US" sz="2000" b="1" i="1" smtClean="0">
                              <a:latin typeface="Cambria Math" panose="02040503050406030204" pitchFamily="18" charset="0"/>
                              <a:cs typeface="Arial" pitchFamily="34" charset="0"/>
                            </a:rPr>
                            <m:t>𝑨𝑪</m:t>
                          </m:r>
                        </m:num>
                        <m:den>
                          <m:r>
                            <a:rPr lang="en-US" sz="2000" b="1" i="1" smtClean="0">
                              <a:latin typeface="Cambria Math" panose="02040503050406030204" pitchFamily="18" charset="0"/>
                              <a:cs typeface="Arial" pitchFamily="34" charset="0"/>
                            </a:rPr>
                            <m:t>𝑬𝑪</m:t>
                          </m:r>
                        </m:den>
                      </m:f>
                      <m:r>
                        <a:rPr lang="en-US" sz="2000" b="1" i="1" smtClean="0">
                          <a:latin typeface="Cambria Math" panose="02040503050406030204" pitchFamily="18" charset="0"/>
                          <a:cs typeface="Arial" pitchFamily="34" charset="0"/>
                        </a:rPr>
                        <m:t>=</m:t>
                      </m:r>
                    </m:oMath>
                  </m:oMathPara>
                </a14:m>
                <a:endParaRPr lang="en-US" sz="2000" b="1" dirty="0">
                  <a:latin typeface="Arial" pitchFamily="34" charset="0"/>
                  <a:cs typeface="Arial" pitchFamily="34" charset="0"/>
                </a:endParaRPr>
              </a:p>
            </p:txBody>
          </p:sp>
        </mc:Choice>
        <mc:Fallback xmlns="">
          <p:sp>
            <p:nvSpPr>
              <p:cNvPr id="16" name="TextBox 15">
                <a:extLst>
                  <a:ext uri="{FF2B5EF4-FFF2-40B4-BE49-F238E27FC236}">
                    <a16:creationId xmlns:a16="http://schemas.microsoft.com/office/drawing/2014/main" id="{C2005C3F-B5C9-5603-7868-26398D5FA02C}"/>
                  </a:ext>
                </a:extLst>
              </p:cNvPr>
              <p:cNvSpPr txBox="1">
                <a:spLocks noRot="1" noChangeAspect="1" noMove="1" noResize="1" noEditPoints="1" noAdjustHandles="1" noChangeArrowheads="1" noChangeShapeType="1" noTextEdit="1"/>
              </p:cNvSpPr>
              <p:nvPr/>
            </p:nvSpPr>
            <p:spPr>
              <a:xfrm>
                <a:off x="2172421" y="4545888"/>
                <a:ext cx="1387473" cy="6674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5F5D86-E2B8-A9E7-D50F-46270122F17D}"/>
                  </a:ext>
                </a:extLst>
              </p:cNvPr>
              <p:cNvSpPr txBox="1"/>
              <p:nvPr/>
            </p:nvSpPr>
            <p:spPr>
              <a:xfrm>
                <a:off x="2866157" y="4577012"/>
                <a:ext cx="1387473" cy="669479"/>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solidFill>
                                <a:srgbClr val="FF0000"/>
                              </a:solidFill>
                              <a:latin typeface="Cambria Math" panose="02040503050406030204" pitchFamily="18" charset="0"/>
                              <a:cs typeface="Arial" pitchFamily="34" charset="0"/>
                            </a:rPr>
                          </m:ctrlPr>
                        </m:fPr>
                        <m:num>
                          <m:r>
                            <a:rPr lang="en-US" sz="2000" b="1" i="1" smtClean="0">
                              <a:solidFill>
                                <a:srgbClr val="FF0000"/>
                              </a:solidFill>
                              <a:latin typeface="Cambria Math" panose="02040503050406030204" pitchFamily="18" charset="0"/>
                              <a:cs typeface="Arial" pitchFamily="34" charset="0"/>
                            </a:rPr>
                            <m:t>𝑪𝑫</m:t>
                          </m:r>
                        </m:num>
                        <m:den>
                          <m:r>
                            <a:rPr lang="en-US" sz="2000" b="1" i="1" smtClean="0">
                              <a:solidFill>
                                <a:srgbClr val="FF0000"/>
                              </a:solidFill>
                              <a:latin typeface="Cambria Math" panose="02040503050406030204" pitchFamily="18" charset="0"/>
                              <a:cs typeface="Arial" pitchFamily="34" charset="0"/>
                            </a:rPr>
                            <m:t>𝑪𝑩</m:t>
                          </m:r>
                        </m:den>
                      </m:f>
                    </m:oMath>
                  </m:oMathPara>
                </a14:m>
                <a:endParaRPr lang="en-US" sz="2000" b="1" dirty="0">
                  <a:solidFill>
                    <a:srgbClr val="FF0000"/>
                  </a:solidFill>
                  <a:latin typeface="Arial" pitchFamily="34" charset="0"/>
                  <a:cs typeface="Arial" pitchFamily="34" charset="0"/>
                </a:endParaRPr>
              </a:p>
            </p:txBody>
          </p:sp>
        </mc:Choice>
        <mc:Fallback xmlns="">
          <p:sp>
            <p:nvSpPr>
              <p:cNvPr id="17" name="TextBox 16">
                <a:extLst>
                  <a:ext uri="{FF2B5EF4-FFF2-40B4-BE49-F238E27FC236}">
                    <a16:creationId xmlns:a16="http://schemas.microsoft.com/office/drawing/2014/main" id="{9E5F5D86-E2B8-A9E7-D50F-46270122F17D}"/>
                  </a:ext>
                </a:extLst>
              </p:cNvPr>
              <p:cNvSpPr txBox="1">
                <a:spLocks noRot="1" noChangeAspect="1" noMove="1" noResize="1" noEditPoints="1" noAdjustHandles="1" noChangeArrowheads="1" noChangeShapeType="1" noTextEdit="1"/>
              </p:cNvSpPr>
              <p:nvPr/>
            </p:nvSpPr>
            <p:spPr>
              <a:xfrm>
                <a:off x="2866157" y="4577012"/>
                <a:ext cx="1387473" cy="6694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90A8B9C-3C3F-4E9A-4DB8-4BB6D329950F}"/>
                  </a:ext>
                </a:extLst>
              </p:cNvPr>
              <p:cNvSpPr txBox="1"/>
              <p:nvPr/>
            </p:nvSpPr>
            <p:spPr>
              <a:xfrm>
                <a:off x="2047876" y="5533157"/>
                <a:ext cx="1387473" cy="667427"/>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cs typeface="Arial" pitchFamily="34" charset="0"/>
                            </a:rPr>
                          </m:ctrlPr>
                        </m:fPr>
                        <m:num>
                          <m:r>
                            <a:rPr lang="en-US" sz="2000" b="1" i="1" smtClean="0">
                              <a:latin typeface="Cambria Math" panose="02040503050406030204" pitchFamily="18" charset="0"/>
                              <a:cs typeface="Arial" pitchFamily="34" charset="0"/>
                            </a:rPr>
                            <m:t>𝑨𝑬</m:t>
                          </m:r>
                        </m:num>
                        <m:den>
                          <m:r>
                            <a:rPr lang="en-US" sz="2000" b="1" i="1" smtClean="0">
                              <a:latin typeface="Cambria Math" panose="02040503050406030204" pitchFamily="18" charset="0"/>
                              <a:cs typeface="Arial" pitchFamily="34" charset="0"/>
                            </a:rPr>
                            <m:t>𝑬𝑪</m:t>
                          </m:r>
                        </m:den>
                      </m:f>
                      <m:r>
                        <a:rPr lang="en-US" sz="2000" b="1" i="1" smtClean="0">
                          <a:latin typeface="Cambria Math" panose="02040503050406030204" pitchFamily="18" charset="0"/>
                          <a:cs typeface="Arial" pitchFamily="34" charset="0"/>
                        </a:rPr>
                        <m:t>=</m:t>
                      </m:r>
                    </m:oMath>
                  </m:oMathPara>
                </a14:m>
                <a:endParaRPr lang="en-US" sz="2000" b="1" dirty="0">
                  <a:latin typeface="Arial" pitchFamily="34" charset="0"/>
                  <a:cs typeface="Arial" pitchFamily="34" charset="0"/>
                </a:endParaRPr>
              </a:p>
            </p:txBody>
          </p:sp>
        </mc:Choice>
        <mc:Fallback xmlns="">
          <p:sp>
            <p:nvSpPr>
              <p:cNvPr id="18" name="TextBox 17">
                <a:extLst>
                  <a:ext uri="{FF2B5EF4-FFF2-40B4-BE49-F238E27FC236}">
                    <a16:creationId xmlns:a16="http://schemas.microsoft.com/office/drawing/2014/main" id="{A90A8B9C-3C3F-4E9A-4DB8-4BB6D329950F}"/>
                  </a:ext>
                </a:extLst>
              </p:cNvPr>
              <p:cNvSpPr txBox="1">
                <a:spLocks noRot="1" noChangeAspect="1" noMove="1" noResize="1" noEditPoints="1" noAdjustHandles="1" noChangeArrowheads="1" noChangeShapeType="1" noTextEdit="1"/>
              </p:cNvSpPr>
              <p:nvPr/>
            </p:nvSpPr>
            <p:spPr>
              <a:xfrm>
                <a:off x="2047876" y="5533157"/>
                <a:ext cx="1387473" cy="6674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7713D60-85EE-ADD5-390D-B4890C930D97}"/>
                  </a:ext>
                </a:extLst>
              </p:cNvPr>
              <p:cNvSpPr txBox="1"/>
              <p:nvPr/>
            </p:nvSpPr>
            <p:spPr>
              <a:xfrm>
                <a:off x="2741612" y="5564281"/>
                <a:ext cx="1387473" cy="67698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en-US" sz="2000" b="1" i="1" smtClean="0">
                              <a:solidFill>
                                <a:srgbClr val="FF0000"/>
                              </a:solidFill>
                              <a:latin typeface="Cambria Math" panose="02040503050406030204" pitchFamily="18" charset="0"/>
                              <a:cs typeface="Arial" pitchFamily="34" charset="0"/>
                            </a:rPr>
                          </m:ctrlPr>
                        </m:fPr>
                        <m:num>
                          <m:r>
                            <a:rPr lang="en-US" sz="2000" b="1" i="1" smtClean="0">
                              <a:solidFill>
                                <a:srgbClr val="FF0000"/>
                              </a:solidFill>
                              <a:latin typeface="Cambria Math" panose="02040503050406030204" pitchFamily="18" charset="0"/>
                              <a:cs typeface="Arial" pitchFamily="34" charset="0"/>
                            </a:rPr>
                            <m:t>𝑫𝑩</m:t>
                          </m:r>
                        </m:num>
                        <m:den>
                          <m:r>
                            <a:rPr lang="en-US" sz="2000" b="1" i="1" smtClean="0">
                              <a:solidFill>
                                <a:srgbClr val="FF0000"/>
                              </a:solidFill>
                              <a:latin typeface="Cambria Math" panose="02040503050406030204" pitchFamily="18" charset="0"/>
                              <a:cs typeface="Arial" pitchFamily="34" charset="0"/>
                            </a:rPr>
                            <m:t>𝑩𝑪</m:t>
                          </m:r>
                        </m:den>
                      </m:f>
                    </m:oMath>
                  </m:oMathPara>
                </a14:m>
                <a:endParaRPr lang="en-US" sz="2000" b="1" dirty="0">
                  <a:solidFill>
                    <a:srgbClr val="FF0000"/>
                  </a:solidFill>
                  <a:latin typeface="Arial" pitchFamily="34" charset="0"/>
                  <a:cs typeface="Arial" pitchFamily="34" charset="0"/>
                </a:endParaRPr>
              </a:p>
            </p:txBody>
          </p:sp>
        </mc:Choice>
        <mc:Fallback xmlns="">
          <p:sp>
            <p:nvSpPr>
              <p:cNvPr id="19" name="TextBox 18">
                <a:extLst>
                  <a:ext uri="{FF2B5EF4-FFF2-40B4-BE49-F238E27FC236}">
                    <a16:creationId xmlns:a16="http://schemas.microsoft.com/office/drawing/2014/main" id="{57713D60-85EE-ADD5-390D-B4890C930D97}"/>
                  </a:ext>
                </a:extLst>
              </p:cNvPr>
              <p:cNvSpPr txBox="1">
                <a:spLocks noRot="1" noChangeAspect="1" noMove="1" noResize="1" noEditPoints="1" noAdjustHandles="1" noChangeArrowheads="1" noChangeShapeType="1" noTextEdit="1"/>
              </p:cNvSpPr>
              <p:nvPr/>
            </p:nvSpPr>
            <p:spPr>
              <a:xfrm>
                <a:off x="2741612" y="5564281"/>
                <a:ext cx="1387473" cy="67698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7143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Horizontal)">
                                      <p:cBhvr>
                                        <p:cTn id="13" dur="500"/>
                                        <p:tgtEl>
                                          <p:spTgt spid="9"/>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Horizontal)">
                                      <p:cBhvr>
                                        <p:cTn id="16" dur="500"/>
                                        <p:tgtEl>
                                          <p:spTgt spid="16"/>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Horizontal)">
                                      <p:cBhvr>
                                        <p:cTn id="33" dur="500"/>
                                        <p:tgtEl>
                                          <p:spTgt spid="15"/>
                                        </p:tgtEl>
                                      </p:cBhvr>
                                    </p:animEffect>
                                  </p:childTnLst>
                                </p:cTn>
                              </p:par>
                              <p:par>
                                <p:cTn id="34" presetID="16" presetClass="entr" presetSubtype="2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2064498" y="150611"/>
            <a:ext cx="9716445" cy="1858880"/>
          </a:xfrm>
          <a:prstGeom prst="roundRect">
            <a:avLst>
              <a:gd name="adj" fmla="val 5364"/>
            </a:avLst>
          </a:prstGeom>
          <a:gradFill flip="none" rotWithShape="1">
            <a:gsLst>
              <a:gs pos="0">
                <a:srgbClr val="94B0B7"/>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3" name="TextBox 42"/>
          <p:cNvSpPr txBox="1"/>
          <p:nvPr/>
        </p:nvSpPr>
        <p:spPr>
          <a:xfrm>
            <a:off x="2360612" y="228600"/>
            <a:ext cx="9261764" cy="1785104"/>
          </a:xfrm>
          <a:prstGeom prst="rect">
            <a:avLst/>
          </a:prstGeom>
          <a:noFill/>
        </p:spPr>
        <p:txBody>
          <a:bodyPr wrap="square" rtlCol="0">
            <a:spAutoFit/>
          </a:bodyPr>
          <a:lstStyle/>
          <a:p>
            <a:r>
              <a:rPr lang="vi-VN" sz="2200" b="1">
                <a:latin typeface="Arial" pitchFamily="34" charset="0"/>
                <a:cs typeface="Arial" pitchFamily="34" charset="0"/>
              </a:rPr>
              <a:t>Nhà bạn Mai ở vị trí M, nhà bạn Dung ở vị trí D (Hình 4.25), biết rằng tứ giác ABCD là hình vuông và M là trung điểm của AB. Hai bạn đi bộ với cùng một vận tốc trên con đường MD để đến điểm I. Bạn Mai xuất phát lúc 7h. Hỏi bạn Dung xuất phát lúc mấy giờ để gặp bạn Mai lúc 7h30 tại điểm I?</a:t>
            </a:r>
          </a:p>
        </p:txBody>
      </p:sp>
      <p:pic>
        <p:nvPicPr>
          <p:cNvPr id="4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442" y="210082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35" y="148522"/>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6362" y="628083"/>
            <a:ext cx="134754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4.12</a:t>
            </a:r>
            <a:endParaRPr lang="en-US" sz="54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03" y="379212"/>
            <a:ext cx="130714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578258" y="2580412"/>
            <a:ext cx="7696199" cy="1246495"/>
          </a:xfrm>
          <a:prstGeom prst="rect">
            <a:avLst/>
          </a:prstGeom>
          <a:noFill/>
        </p:spPr>
        <p:txBody>
          <a:bodyPr wrap="square" rtlCol="0">
            <a:spAutoFit/>
          </a:bodyPr>
          <a:lstStyle/>
          <a:p>
            <a:r>
              <a:rPr lang="vi-VN" sz="2500" b="1">
                <a:latin typeface="Arial" pitchFamily="34" charset="0"/>
                <a:cs typeface="Arial" pitchFamily="34" charset="0"/>
              </a:rPr>
              <a:t>Bạn Dung gặp bạn Mai lúc 7h30 nên thời gian bạn Mai đi trên quãng đường MI là</a:t>
            </a:r>
            <a:r>
              <a:rPr lang="en-US" sz="2500" b="1">
                <a:latin typeface="Arial" pitchFamily="34" charset="0"/>
                <a:cs typeface="Arial" pitchFamily="34" charset="0"/>
              </a:rPr>
              <a:t> </a:t>
            </a:r>
            <a:r>
              <a:rPr lang="vi-VN" sz="2500" b="1">
                <a:latin typeface="Arial" pitchFamily="34" charset="0"/>
                <a:cs typeface="Arial" pitchFamily="34" charset="0"/>
              </a:rPr>
              <a:t>:</a:t>
            </a:r>
            <a:r>
              <a:rPr lang="en-US" sz="2500" b="1">
                <a:latin typeface="Arial" pitchFamily="34" charset="0"/>
                <a:cs typeface="Arial" pitchFamily="34" charset="0"/>
              </a:rPr>
              <a:t> </a:t>
            </a:r>
            <a:br>
              <a:rPr lang="en-US" sz="2500" b="1">
                <a:latin typeface="Arial" pitchFamily="34" charset="0"/>
                <a:cs typeface="Arial" pitchFamily="34" charset="0"/>
              </a:rPr>
            </a:br>
            <a:r>
              <a:rPr lang="en-US" sz="2500" b="1">
                <a:latin typeface="Arial" pitchFamily="34" charset="0"/>
                <a:cs typeface="Arial" pitchFamily="34" charset="0"/>
              </a:rPr>
              <a:t>	7h30 – 7h = </a:t>
            </a:r>
            <a:r>
              <a:rPr lang="en-US" sz="2500" b="1">
                <a:solidFill>
                  <a:srgbClr val="C00000"/>
                </a:solidFill>
                <a:latin typeface="Arial" pitchFamily="34" charset="0"/>
                <a:cs typeface="Arial" pitchFamily="34" charset="0"/>
              </a:rPr>
              <a:t>30</a:t>
            </a:r>
            <a:r>
              <a:rPr lang="en-US" sz="2500" b="1">
                <a:latin typeface="Arial" pitchFamily="34" charset="0"/>
                <a:cs typeface="Arial" pitchFamily="34" charset="0"/>
              </a:rPr>
              <a:t> phút.</a:t>
            </a:r>
            <a:endParaRPr lang="en-US" sz="2500" b="1">
              <a:solidFill>
                <a:schemeClr val="tx1"/>
              </a:solidFill>
              <a:latin typeface="Arial" pitchFamily="34" charset="0"/>
              <a:cs typeface="Arial" pitchFamily="34" charset="0"/>
            </a:endParaRPr>
          </a:p>
        </p:txBody>
      </p:sp>
      <p:sp>
        <p:nvSpPr>
          <p:cNvPr id="2" name="AutoShape 6" descr="Đoạn văn tả ngôi nhà của em chọn lọc hay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TextBox 28"/>
          <p:cNvSpPr txBox="1"/>
          <p:nvPr/>
        </p:nvSpPr>
        <p:spPr>
          <a:xfrm>
            <a:off x="578258" y="3871079"/>
            <a:ext cx="7677149" cy="861774"/>
          </a:xfrm>
          <a:prstGeom prst="rect">
            <a:avLst/>
          </a:prstGeom>
          <a:noFill/>
        </p:spPr>
        <p:txBody>
          <a:bodyPr wrap="square" rtlCol="0">
            <a:spAutoFit/>
          </a:bodyPr>
          <a:lstStyle/>
          <a:p>
            <a:pPr algn="just"/>
            <a:r>
              <a:rPr lang="vi-VN" sz="2500" b="1">
                <a:latin typeface="Arial" pitchFamily="34" charset="0"/>
                <a:cs typeface="Arial" pitchFamily="34" charset="0"/>
              </a:rPr>
              <a:t>Khi đó, thời gian bạn Dung đi là 1h. Do đó, bạn Dung xuất phát từ lúc</a:t>
            </a:r>
            <a:r>
              <a:rPr lang="en-US" sz="2500" b="1">
                <a:latin typeface="Arial" pitchFamily="34" charset="0"/>
                <a:cs typeface="Arial" pitchFamily="34" charset="0"/>
              </a:rPr>
              <a:t> </a:t>
            </a:r>
            <a:r>
              <a:rPr lang="vi-VN" sz="2500" b="1">
                <a:latin typeface="Arial" pitchFamily="34" charset="0"/>
                <a:cs typeface="Arial" pitchFamily="34" charset="0"/>
              </a:rPr>
              <a:t>:</a:t>
            </a:r>
            <a:r>
              <a:rPr lang="en-US" sz="2500" b="1">
                <a:latin typeface="Arial" pitchFamily="34" charset="0"/>
                <a:cs typeface="Arial" pitchFamily="34" charset="0"/>
              </a:rPr>
              <a:t> 7h30 – 1h = </a:t>
            </a:r>
            <a:r>
              <a:rPr lang="en-US" sz="2500" b="1">
                <a:solidFill>
                  <a:srgbClr val="C00000"/>
                </a:solidFill>
                <a:latin typeface="Arial" pitchFamily="34" charset="0"/>
                <a:cs typeface="Arial" pitchFamily="34" charset="0"/>
              </a:rPr>
              <a:t>6</a:t>
            </a:r>
            <a:r>
              <a:rPr lang="en-US" sz="2500" b="1" baseline="30000">
                <a:solidFill>
                  <a:srgbClr val="C00000"/>
                </a:solidFill>
                <a:latin typeface="Arial" pitchFamily="34" charset="0"/>
                <a:cs typeface="Arial" pitchFamily="34" charset="0"/>
              </a:rPr>
              <a:t>h</a:t>
            </a:r>
            <a:r>
              <a:rPr lang="en-US" sz="2500" b="1">
                <a:solidFill>
                  <a:srgbClr val="C00000"/>
                </a:solidFill>
                <a:latin typeface="Arial" pitchFamily="34" charset="0"/>
                <a:cs typeface="Arial" pitchFamily="34" charset="0"/>
              </a:rPr>
              <a:t>30</a:t>
            </a:r>
            <a:r>
              <a:rPr lang="en-US" sz="2500" b="1">
                <a:latin typeface="Arial" pitchFamily="34" charset="0"/>
                <a:cs typeface="Arial" pitchFamily="34" charset="0"/>
              </a:rPr>
              <a:t>.</a:t>
            </a:r>
            <a:endParaRPr lang="en-US" sz="2500" b="1">
              <a:solidFill>
                <a:schemeClr val="tx1"/>
              </a:solidFill>
              <a:latin typeface="Arial" pitchFamily="34" charset="0"/>
              <a:cs typeface="Arial" pitchFamily="34" charset="0"/>
            </a:endParaRPr>
          </a:p>
        </p:txBody>
      </p:sp>
      <p:sp>
        <p:nvSpPr>
          <p:cNvPr id="31" name="TextBox 30"/>
          <p:cNvSpPr txBox="1"/>
          <p:nvPr/>
        </p:nvSpPr>
        <p:spPr>
          <a:xfrm>
            <a:off x="578258" y="4777026"/>
            <a:ext cx="7573553" cy="861774"/>
          </a:xfrm>
          <a:prstGeom prst="rect">
            <a:avLst/>
          </a:prstGeom>
          <a:noFill/>
        </p:spPr>
        <p:txBody>
          <a:bodyPr wrap="square" rtlCol="0">
            <a:spAutoFit/>
          </a:bodyPr>
          <a:lstStyle/>
          <a:p>
            <a:pPr algn="just"/>
            <a:r>
              <a:rPr lang="vi-VN" sz="2500" b="1">
                <a:latin typeface="Arial" pitchFamily="34" charset="0"/>
                <a:cs typeface="Arial" pitchFamily="34" charset="0"/>
              </a:rPr>
              <a:t>Vậy bạn Dung xuất phát lúc 6h30 để gặp bạn Mai lúc 7h30 tại điểm I.</a:t>
            </a:r>
          </a:p>
        </p:txBody>
      </p:sp>
      <p:pic>
        <p:nvPicPr>
          <p:cNvPr id="8581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8972" y="2123439"/>
            <a:ext cx="3520440" cy="340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462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368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24" y="609600"/>
            <a:ext cx="5472284" cy="1199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a:latin typeface="Arial" pitchFamily="34" charset="0"/>
                <a:cs typeface="Arial" pitchFamily="34" charset="0"/>
              </a:rPr>
              <a:t>Xem bài mẫu thao giảng khác của Toán 8 – KNTT , tại đây :</a:t>
            </a:r>
          </a:p>
          <a:p>
            <a:pPr marL="342900" indent="-342900" algn="just">
              <a:buFont typeface="Wingdings" pitchFamily="2" charset="2"/>
              <a:buChar char="§"/>
            </a:pPr>
            <a:endParaRPr lang="en-US" sz="2000" b="1">
              <a:latin typeface="Arial" pitchFamily="34" charset="0"/>
              <a:cs typeface="Arial" pitchFamily="34" charset="0"/>
            </a:endParaRP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3"/>
              </a:rPr>
              <a:t>https://sites.google.com/view/thao-giang-k8-kntt/trang-ch%E1%BB%A7</a:t>
            </a:r>
            <a:endParaRPr lang="en-US" sz="2000" b="1">
              <a:solidFill>
                <a:schemeClr val="accent2">
                  <a:lumMod val="75000"/>
                </a:schemeClr>
              </a:solidFill>
              <a:latin typeface="Arial" pitchFamily="34" charset="0"/>
              <a:cs typeface="Arial" pitchFamily="34" charset="0"/>
            </a:endParaRPr>
          </a:p>
          <a:p>
            <a:pPr algn="ctr"/>
            <a:endParaRPr lang="en-US" sz="2000" b="1">
              <a:solidFill>
                <a:schemeClr val="accent2">
                  <a:lumMod val="75000"/>
                </a:schemeClr>
              </a:solidFill>
              <a:latin typeface="Arial" pitchFamily="34" charset="0"/>
              <a:cs typeface="Arial" pitchFamily="34" charset="0"/>
            </a:endParaRPr>
          </a:p>
          <a:p>
            <a:pPr algn="ctr"/>
            <a:br>
              <a:rPr lang="en-US" sz="2000" b="1">
                <a:solidFill>
                  <a:schemeClr val="accent2">
                    <a:lumMod val="75000"/>
                  </a:schemeClr>
                </a:solidFill>
                <a:latin typeface="Arial" pitchFamily="34" charset="0"/>
                <a:cs typeface="Arial" pitchFamily="34" charset="0"/>
              </a:rPr>
            </a:br>
            <a:r>
              <a:rPr lang="en-US" sz="2000" b="1" i="1">
                <a:latin typeface="Arial" pitchFamily="34" charset="0"/>
                <a:cs typeface="Arial" pitchFamily="34" charset="0"/>
              </a:rPr>
              <a:t>( Nội dung bài mới sẽ được cập nhật cho đến cuối năm)</a:t>
            </a:r>
          </a:p>
        </p:txBody>
      </p:sp>
    </p:spTree>
    <p:extLst>
      <p:ext uri="{BB962C8B-B14F-4D97-AF65-F5344CB8AC3E}">
        <p14:creationId xmlns:p14="http://schemas.microsoft.com/office/powerpoint/2010/main" val="3855537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6405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4612" y="2819400"/>
            <a:ext cx="7848600" cy="3534694"/>
            <a:chOff x="3903855" y="2923067"/>
            <a:chExt cx="7848600" cy="3534694"/>
          </a:xfrm>
        </p:grpSpPr>
        <p:sp>
          <p:nvSpPr>
            <p:cNvPr id="14" name="TextBox 13"/>
            <p:cNvSpPr txBox="1"/>
            <p:nvPr/>
          </p:nvSpPr>
          <p:spPr>
            <a:xfrm>
              <a:off x="3903855" y="2923067"/>
              <a:ext cx="7848600" cy="553998"/>
            </a:xfrm>
            <a:prstGeom prst="rect">
              <a:avLst/>
            </a:prstGeom>
            <a:noFill/>
          </p:spPr>
          <p:txBody>
            <a:bodyPr wrap="square" rtlCol="0">
              <a:spAutoFit/>
            </a:bodyPr>
            <a:lstStyle/>
            <a:p>
              <a:r>
                <a:rPr lang="en-US" sz="3000" b="1" dirty="0">
                  <a:latin typeface="Arial" pitchFamily="34" charset="0"/>
                  <a:ea typeface="Times New Roman" panose="02020603050405020304" pitchFamily="18" charset="0"/>
                  <a:cs typeface="Arial" pitchFamily="34" charset="0"/>
                  <a:sym typeface="Symbol" panose="05050102010706020507" pitchFamily="18" charset="2"/>
                </a:rPr>
                <a:t>ABC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có</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AD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là</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đường</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phân</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giác</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 </a:t>
              </a:r>
              <a:r>
                <a:rPr lang="en-US" sz="3000" b="1" dirty="0" err="1">
                  <a:latin typeface="Arial" pitchFamily="34" charset="0"/>
                  <a:ea typeface="Times New Roman" panose="02020603050405020304" pitchFamily="18" charset="0"/>
                  <a:cs typeface="Arial" pitchFamily="34" charset="0"/>
                  <a:sym typeface="Symbol" panose="05050102010706020507" pitchFamily="18" charset="2"/>
                </a:rPr>
                <a:t>nên</a:t>
              </a:r>
              <a:r>
                <a:rPr lang="en-US" sz="3000" b="1" dirty="0">
                  <a:latin typeface="Arial" pitchFamily="34" charset="0"/>
                  <a:ea typeface="Times New Roman" panose="02020603050405020304" pitchFamily="18" charset="0"/>
                  <a:cs typeface="Arial" pitchFamily="34" charset="0"/>
                  <a:sym typeface="Symbol" panose="05050102010706020507" pitchFamily="18" charset="2"/>
                </a:rPr>
                <a:t>:</a:t>
              </a:r>
              <a:endParaRPr lang="en-US" sz="3000" b="1" dirty="0">
                <a:solidFill>
                  <a:srgbClr val="C00000"/>
                </a:solidFill>
                <a:latin typeface="Arial" pitchFamily="34" charset="0"/>
                <a:ea typeface="Times New Roman" panose="02020603050405020304" pitchFamily="18"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180968239"/>
                </p:ext>
              </p:extLst>
            </p:nvPr>
          </p:nvGraphicFramePr>
          <p:xfrm>
            <a:off x="4258943" y="3477065"/>
            <a:ext cx="6130541" cy="2980696"/>
          </p:xfrm>
          <a:graphic>
            <a:graphicData uri="http://schemas.openxmlformats.org/presentationml/2006/ole">
              <mc:AlternateContent xmlns:mc="http://schemas.openxmlformats.org/markup-compatibility/2006">
                <mc:Choice xmlns:v="urn:schemas-microsoft-com:vml" Requires="v">
                  <p:oleObj name="Equation" r:id="rId3" imgW="3162240" imgH="1523880" progId="Equation.DSMT4">
                    <p:embed/>
                  </p:oleObj>
                </mc:Choice>
                <mc:Fallback>
                  <p:oleObj name="Equation" r:id="rId3" imgW="3162240" imgH="1523880" progId="Equation.DSMT4">
                    <p:embed/>
                    <p:pic>
                      <p:nvPicPr>
                        <p:cNvPr id="0" name=""/>
                        <p:cNvPicPr>
                          <a:picLocks noChangeAspect="1" noChangeArrowheads="1"/>
                        </p:cNvPicPr>
                        <p:nvPr/>
                      </p:nvPicPr>
                      <p:blipFill>
                        <a:blip r:embed="rId4"/>
                        <a:srcRect/>
                        <a:stretch>
                          <a:fillRect/>
                        </a:stretch>
                      </p:blipFill>
                      <p:spPr bwMode="auto">
                        <a:xfrm>
                          <a:off x="4258943" y="3477065"/>
                          <a:ext cx="6130541" cy="298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6" name="Oval 25"/>
          <p:cNvSpPr/>
          <p:nvPr/>
        </p:nvSpPr>
        <p:spPr>
          <a:xfrm>
            <a:off x="6627812" y="1484531"/>
            <a:ext cx="7620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41783" name="Picture 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254" y="2482215"/>
            <a:ext cx="341947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89BA17A-C6ED-6E47-0822-D218D254488A}"/>
              </a:ext>
            </a:extLst>
          </p:cNvPr>
          <p:cNvSpPr/>
          <p:nvPr/>
        </p:nvSpPr>
        <p:spPr>
          <a:xfrm>
            <a:off x="10971212" y="2057400"/>
            <a:ext cx="1217613"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648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449108" y="347145"/>
            <a:ext cx="11400298" cy="1495459"/>
            <a:chOff x="447216" y="1086762"/>
            <a:chExt cx="11400298" cy="1495459"/>
          </a:xfrm>
        </p:grpSpPr>
        <p:sp>
          <p:nvSpPr>
            <p:cNvPr id="17" name="Rounded Rectangle 16"/>
            <p:cNvSpPr/>
            <p:nvPr/>
          </p:nvSpPr>
          <p:spPr>
            <a:xfrm>
              <a:off x="447216" y="1086762"/>
              <a:ext cx="11400298" cy="149545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608012" y="1182011"/>
                  <a:ext cx="11125200" cy="1301895"/>
                </a:xfrm>
                <a:prstGeom prst="rect">
                  <a:avLst/>
                </a:prstGeom>
                <a:noFill/>
              </p:spPr>
              <p:txBody>
                <a:bodyPr wrap="square" rtlCol="0">
                  <a:spAutoFit/>
                </a:bodyPr>
                <a:lstStyle/>
                <a:p>
                  <a:r>
                    <a:rPr lang="vi-VN" sz="2200" b="1" dirty="0">
                      <a:latin typeface="Arial" pitchFamily="34" charset="0"/>
                      <a:cs typeface="Arial" pitchFamily="34" charset="0"/>
                    </a:rPr>
                    <a:t>Cho</a:t>
                  </a:r>
                  <a:r>
                    <a:rPr lang="en-US" sz="2200" b="1" dirty="0">
                      <a:latin typeface="Arial" pitchFamily="34" charset="0"/>
                      <a:cs typeface="Arial" pitchFamily="34" charset="0"/>
                    </a:rPr>
                    <a:t> </a:t>
                  </a:r>
                  <a:r>
                    <a:rPr lang="en-US" sz="2200" b="1" dirty="0" err="1">
                      <a:latin typeface="Arial" pitchFamily="34" charset="0"/>
                      <a:cs typeface="Arial" pitchFamily="34" charset="0"/>
                    </a:rPr>
                    <a:t>góc</a:t>
                  </a:r>
                  <a:r>
                    <a:rPr lang="en-US" sz="2200" b="1" dirty="0">
                      <a:latin typeface="Arial" pitchFamily="34" charset="0"/>
                      <a:cs typeface="Arial" pitchFamily="34" charset="0"/>
                    </a:rPr>
                    <a:t> </a:t>
                  </a:r>
                  <a:r>
                    <a:rPr lang="en-US" sz="2200" b="1" dirty="0" err="1">
                      <a:latin typeface="Arial" pitchFamily="34" charset="0"/>
                      <a:cs typeface="Arial" pitchFamily="34" charset="0"/>
                    </a:rPr>
                    <a:t>xAy</a:t>
                  </a:r>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vi-VN" sz="2200" b="1" dirty="0">
                      <a:latin typeface="Arial" pitchFamily="34" charset="0"/>
                      <a:cs typeface="Arial" pitchFamily="34" charset="0"/>
                    </a:rPr>
                    <a:t> tia phân giác At. </a:t>
                  </a:r>
                  <a:r>
                    <a:rPr lang="en-US" sz="2200" b="1" dirty="0">
                      <a:latin typeface="Arial" pitchFamily="34" charset="0"/>
                      <a:cs typeface="Arial" pitchFamily="34" charset="0"/>
                    </a:rPr>
                    <a:t>L</a:t>
                  </a:r>
                  <a:r>
                    <a:rPr lang="vi-VN" sz="2200" b="1" dirty="0">
                      <a:latin typeface="Arial" pitchFamily="34" charset="0"/>
                      <a:cs typeface="Arial" pitchFamily="34" charset="0"/>
                    </a:rPr>
                    <a:t>ấy điểm B trên tia Ax, điểm C trên tia Ay</a:t>
                  </a:r>
                  <a:r>
                    <a:rPr lang="en-US" sz="2200" b="1" dirty="0">
                      <a:latin typeface="Arial" pitchFamily="34" charset="0"/>
                      <a:cs typeface="Arial" pitchFamily="34" charset="0"/>
                    </a:rPr>
                    <a:t> </a:t>
                  </a:r>
                  <a:r>
                    <a:rPr lang="en-US" sz="2200" b="1" dirty="0" err="1">
                      <a:latin typeface="Arial" pitchFamily="34" charset="0"/>
                      <a:cs typeface="Arial" pitchFamily="34" charset="0"/>
                    </a:rPr>
                    <a:t>sao</a:t>
                  </a:r>
                  <a:r>
                    <a:rPr lang="en-US" sz="2200" b="1" dirty="0">
                      <a:latin typeface="Arial" pitchFamily="34" charset="0"/>
                      <a:cs typeface="Arial" pitchFamily="34" charset="0"/>
                    </a:rPr>
                    <a:t> </a:t>
                  </a:r>
                  <a:r>
                    <a:rPr lang="en-US" sz="2200" b="1" dirty="0" err="1">
                      <a:latin typeface="Arial" pitchFamily="34" charset="0"/>
                      <a:cs typeface="Arial" pitchFamily="34" charset="0"/>
                    </a:rPr>
                    <a:t>cho</a:t>
                  </a:r>
                  <a:r>
                    <a:rPr lang="en-US" sz="2200" b="1" dirty="0">
                      <a:latin typeface="Arial" pitchFamily="34" charset="0"/>
                      <a:cs typeface="Arial" pitchFamily="34" charset="0"/>
                    </a:rPr>
                    <a:t> AB = AC</a:t>
                  </a:r>
                  <a:r>
                    <a:rPr lang="vi-VN" sz="2200" b="1" dirty="0">
                      <a:latin typeface="Arial" pitchFamily="34" charset="0"/>
                      <a:cs typeface="Arial" pitchFamily="34" charset="0"/>
                    </a:rPr>
                    <a:t>. </a:t>
                  </a:r>
                  <a:r>
                    <a:rPr lang="en-US" sz="2200" b="1" dirty="0">
                      <a:latin typeface="Arial" pitchFamily="34" charset="0"/>
                      <a:cs typeface="Arial" pitchFamily="34" charset="0"/>
                    </a:rPr>
                    <a:t>T</a:t>
                  </a:r>
                  <a:r>
                    <a:rPr lang="vi-VN" sz="2200" b="1" dirty="0">
                      <a:latin typeface="Arial" pitchFamily="34" charset="0"/>
                      <a:cs typeface="Arial" pitchFamily="34" charset="0"/>
                    </a:rPr>
                    <a:t>ia phân giác At cắt BC tại điểm D.</a:t>
                  </a:r>
                  <a:endParaRPr lang="en-US" sz="2200" b="1" dirty="0">
                    <a:latin typeface="Arial" pitchFamily="34" charset="0"/>
                    <a:cs typeface="Arial" pitchFamily="34" charset="0"/>
                  </a:endParaRPr>
                </a:p>
                <a:p>
                  <a:r>
                    <a:rPr lang="en-US" sz="2200" b="1" dirty="0" err="1">
                      <a:latin typeface="Arial" pitchFamily="34" charset="0"/>
                      <a:cs typeface="Arial" pitchFamily="34" charset="0"/>
                    </a:rPr>
                    <a:t>Hãy</a:t>
                  </a:r>
                  <a:r>
                    <a:rPr lang="en-US" sz="2200" b="1" dirty="0">
                      <a:latin typeface="Arial" pitchFamily="34" charset="0"/>
                      <a:cs typeface="Arial" pitchFamily="34" charset="0"/>
                    </a:rPr>
                    <a:t> so </a:t>
                  </a:r>
                  <a:r>
                    <a:rPr lang="en-US" sz="2200" b="1" dirty="0" err="1">
                      <a:latin typeface="Arial" pitchFamily="34" charset="0"/>
                      <a:cs typeface="Arial" pitchFamily="34" charset="0"/>
                    </a:rPr>
                    <a:t>sánh</a:t>
                  </a:r>
                  <a:r>
                    <a:rPr lang="en-US" sz="2200" b="1" dirty="0">
                      <a:latin typeface="Arial" pitchFamily="34" charset="0"/>
                      <a:cs typeface="Arial" pitchFamily="34" charset="0"/>
                    </a:rPr>
                    <a:t> </a:t>
                  </a:r>
                  <a:r>
                    <a:rPr lang="en-US" sz="2200" b="1" dirty="0" err="1">
                      <a:latin typeface="Arial" pitchFamily="34" charset="0"/>
                      <a:cs typeface="Arial" pitchFamily="34" charset="0"/>
                    </a:rPr>
                    <a:t>tỉ</a:t>
                  </a:r>
                  <a:r>
                    <a:rPr lang="en-US" sz="2200" b="1" dirty="0">
                      <a:latin typeface="Arial" pitchFamily="34" charset="0"/>
                      <a:cs typeface="Arial" pitchFamily="34" charset="0"/>
                    </a:rPr>
                    <a:t> </a:t>
                  </a:r>
                  <a:r>
                    <a:rPr lang="en-US" sz="2200" b="1" dirty="0" err="1">
                      <a:latin typeface="Arial" pitchFamily="34" charset="0"/>
                      <a:cs typeface="Arial" pitchFamily="34" charset="0"/>
                    </a:rPr>
                    <a:t>số</a:t>
                  </a:r>
                  <a:r>
                    <a:rPr lang="en-US" sz="2200" b="1" dirty="0">
                      <a:latin typeface="Arial" pitchFamily="34" charset="0"/>
                      <a:cs typeface="Arial" pitchFamily="34" charset="0"/>
                    </a:rPr>
                    <a:t>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𝑫𝑩</m:t>
                          </m:r>
                        </m:num>
                        <m:den>
                          <m:r>
                            <a:rPr lang="en-US" b="1" i="1" smtClean="0">
                              <a:latin typeface="Cambria Math"/>
                              <a:cs typeface="Arial" pitchFamily="34" charset="0"/>
                            </a:rPr>
                            <m:t>𝑫𝑪</m:t>
                          </m:r>
                        </m:den>
                      </m:f>
                    </m:oMath>
                  </a14:m>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en-US" sz="2200" b="1" dirty="0">
                      <a:latin typeface="Arial" pitchFamily="34" charset="0"/>
                      <a:cs typeface="Arial" pitchFamily="34" charset="0"/>
                    </a:rPr>
                    <a:t>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𝑨𝑩</m:t>
                          </m:r>
                        </m:num>
                        <m:den>
                          <m:r>
                            <a:rPr lang="en-US" b="1" i="1" smtClean="0">
                              <a:latin typeface="Cambria Math"/>
                              <a:cs typeface="Arial" pitchFamily="34" charset="0"/>
                            </a:rPr>
                            <m:t>𝑨𝑪</m:t>
                          </m:r>
                        </m:den>
                      </m:f>
                    </m:oMath>
                  </a14:m>
                  <a:r>
                    <a:rPr lang="en-US" sz="2200" b="1" dirty="0">
                      <a:latin typeface="Arial" pitchFamily="34" charset="0"/>
                      <a:cs typeface="Arial"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608012" y="1182011"/>
                  <a:ext cx="11125200" cy="1301895"/>
                </a:xfrm>
                <a:prstGeom prst="rect">
                  <a:avLst/>
                </a:prstGeom>
                <a:blipFill>
                  <a:blip r:embed="rId4"/>
                  <a:stretch>
                    <a:fillRect l="-712" t="-2817" b="-1878"/>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915" y="21817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09904" y="2853721"/>
            <a:ext cx="8303596" cy="1015663"/>
          </a:xfrm>
          <a:prstGeom prst="rect">
            <a:avLst/>
          </a:prstGeom>
          <a:noFill/>
        </p:spPr>
        <p:txBody>
          <a:bodyPr wrap="square" rtlCol="0">
            <a:spAutoFit/>
          </a:bodyPr>
          <a:lstStyle/>
          <a:p>
            <a:pPr algn="just"/>
            <a:r>
              <a:rPr lang="vi-VN" sz="2000" b="1" dirty="0">
                <a:latin typeface="Arial" pitchFamily="34" charset="0"/>
                <a:cs typeface="Arial" pitchFamily="34" charset="0"/>
                <a:sym typeface="Symbol" panose="05050102010706020507" pitchFamily="18" charset="2"/>
              </a:rPr>
              <a:t></a:t>
            </a:r>
            <a:r>
              <a:rPr lang="vi-VN" sz="2000" b="1" dirty="0">
                <a:latin typeface="Arial" pitchFamily="34" charset="0"/>
                <a:cs typeface="Arial" pitchFamily="34" charset="0"/>
              </a:rPr>
              <a:t>ABC </a:t>
            </a:r>
            <a:r>
              <a:rPr lang="en-US" sz="2000" b="1" dirty="0" err="1">
                <a:latin typeface="Arial" pitchFamily="34" charset="0"/>
                <a:cs typeface="Arial" pitchFamily="34" charset="0"/>
              </a:rPr>
              <a:t>có</a:t>
            </a:r>
            <a:r>
              <a:rPr lang="en-US" sz="2000" b="1" dirty="0">
                <a:latin typeface="Arial" pitchFamily="34" charset="0"/>
                <a:cs typeface="Arial" pitchFamily="34" charset="0"/>
              </a:rPr>
              <a:t> </a:t>
            </a:r>
            <a:r>
              <a:rPr lang="vi-VN" sz="2000" b="1" dirty="0">
                <a:cs typeface="Arial" pitchFamily="34" charset="0"/>
              </a:rPr>
              <a:t>AB = AC </a:t>
            </a:r>
            <a:r>
              <a:rPr lang="en-US" sz="2000" b="1" dirty="0">
                <a:cs typeface="Arial" pitchFamily="34" charset="0"/>
              </a:rPr>
              <a:t>(</a:t>
            </a:r>
            <a:r>
              <a:rPr lang="en-US" sz="2000" b="1" dirty="0" err="1">
                <a:cs typeface="Arial" pitchFamily="34" charset="0"/>
              </a:rPr>
              <a:t>gt</a:t>
            </a:r>
            <a:r>
              <a:rPr lang="en-US" sz="2000" b="1" dirty="0">
                <a:cs typeface="Arial" pitchFamily="34" charset="0"/>
              </a:rPr>
              <a:t>) </a:t>
            </a:r>
            <a:r>
              <a:rPr lang="vi-VN" sz="2000" b="1" dirty="0">
                <a:latin typeface="Arial" pitchFamily="34" charset="0"/>
                <a:cs typeface="Arial" pitchFamily="34" charset="0"/>
                <a:sym typeface="Symbol" panose="05050102010706020507" pitchFamily="18" charset="2"/>
              </a:rPr>
              <a:t></a:t>
            </a:r>
            <a:r>
              <a:rPr lang="en-US" sz="2000" b="1" dirty="0">
                <a:latin typeface="Arial" pitchFamily="34" charset="0"/>
                <a:cs typeface="Arial" pitchFamily="34" charset="0"/>
                <a:sym typeface="Symbol" panose="05050102010706020507" pitchFamily="18" charset="2"/>
              </a:rPr>
              <a:t> </a:t>
            </a:r>
            <a:r>
              <a:rPr lang="vi-VN" sz="2000" b="1" dirty="0">
                <a:cs typeface="Arial" pitchFamily="34" charset="0"/>
                <a:sym typeface="Symbol" panose="05050102010706020507" pitchFamily="18" charset="2"/>
              </a:rPr>
              <a:t></a:t>
            </a:r>
            <a:r>
              <a:rPr lang="vi-VN" sz="2000" b="1" dirty="0">
                <a:cs typeface="Arial" pitchFamily="34" charset="0"/>
              </a:rPr>
              <a:t>ABC </a:t>
            </a:r>
            <a:r>
              <a:rPr lang="en-US" sz="2000" b="1" dirty="0" err="1">
                <a:cs typeface="Arial" pitchFamily="34" charset="0"/>
              </a:rPr>
              <a:t>cân</a:t>
            </a:r>
            <a:r>
              <a:rPr lang="en-US" sz="2000" b="1" dirty="0">
                <a:cs typeface="Arial" pitchFamily="34" charset="0"/>
              </a:rPr>
              <a:t> </a:t>
            </a:r>
            <a:r>
              <a:rPr lang="en-US" sz="2000" b="1" dirty="0" err="1">
                <a:cs typeface="Arial" pitchFamily="34" charset="0"/>
              </a:rPr>
              <a:t>tại</a:t>
            </a:r>
            <a:r>
              <a:rPr lang="en-US" sz="2000" b="1" dirty="0">
                <a:cs typeface="Arial" pitchFamily="34" charset="0"/>
              </a:rPr>
              <a:t> </a:t>
            </a:r>
            <a:r>
              <a:rPr lang="vi-VN" sz="2000" b="1" dirty="0">
                <a:latin typeface="Arial" pitchFamily="34" charset="0"/>
                <a:cs typeface="Arial" pitchFamily="34" charset="0"/>
              </a:rPr>
              <a:t>A </a:t>
            </a:r>
            <a:endParaRPr lang="en-US" sz="2000" b="1" dirty="0">
              <a:latin typeface="Arial" pitchFamily="34" charset="0"/>
              <a:cs typeface="Arial" pitchFamily="34" charset="0"/>
            </a:endParaRPr>
          </a:p>
          <a:p>
            <a:pPr algn="just"/>
            <a:r>
              <a:rPr lang="en-US" sz="2000" b="1" dirty="0" err="1">
                <a:latin typeface="Arial" pitchFamily="34" charset="0"/>
                <a:cs typeface="Arial" pitchFamily="34" charset="0"/>
              </a:rPr>
              <a:t>Lại</a:t>
            </a:r>
            <a:r>
              <a:rPr lang="en-US" sz="2000" b="1" dirty="0">
                <a:latin typeface="Arial" pitchFamily="34" charset="0"/>
                <a:cs typeface="Arial" pitchFamily="34" charset="0"/>
              </a:rPr>
              <a:t> </a:t>
            </a:r>
            <a:r>
              <a:rPr lang="en-US" sz="2000" b="1" dirty="0" err="1">
                <a:latin typeface="Arial" pitchFamily="34" charset="0"/>
                <a:cs typeface="Arial" pitchFamily="34" charset="0"/>
              </a:rPr>
              <a:t>có</a:t>
            </a:r>
            <a:r>
              <a:rPr lang="vi-VN" sz="2000" b="1" dirty="0">
                <a:latin typeface="Arial" pitchFamily="34" charset="0"/>
                <a:cs typeface="Arial" pitchFamily="34" charset="0"/>
              </a:rPr>
              <a:t> AD là tia phân giác của góc BAC nên AD cũng là đường trung tuyến của tam giác ABC.</a:t>
            </a:r>
            <a:endParaRPr lang="en-US" sz="2000"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8" name="TextBox 27"/>
              <p:cNvSpPr txBox="1"/>
              <p:nvPr/>
            </p:nvSpPr>
            <p:spPr>
              <a:xfrm>
                <a:off x="642729" y="3896496"/>
                <a:ext cx="7751761" cy="624017"/>
              </a:xfrm>
              <a:prstGeom prst="rect">
                <a:avLst/>
              </a:prstGeom>
              <a:noFill/>
            </p:spPr>
            <p:txBody>
              <a:bodyPr wrap="square" rtlCol="0">
                <a:spAutoFit/>
              </a:bodyPr>
              <a:lstStyle/>
              <a:p>
                <a:pPr algn="just"/>
                <a:r>
                  <a:rPr lang="vi-VN" sz="2000" b="1" dirty="0">
                    <a:latin typeface="Arial" pitchFamily="34" charset="0"/>
                    <a:cs typeface="Arial" pitchFamily="34" charset="0"/>
                  </a:rPr>
                  <a:t>Suy ra D là trung điểm của cạnh BC hay DB = DC nên</a:t>
                </a:r>
                <a:r>
                  <a:rPr lang="en-US" sz="2000" b="1" dirty="0">
                    <a:latin typeface="Arial" pitchFamily="34" charset="0"/>
                    <a:cs typeface="Arial" pitchFamily="34" charset="0"/>
                  </a:rPr>
                  <a:t>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𝑫𝑩</m:t>
                        </m:r>
                      </m:num>
                      <m:den>
                        <m:r>
                          <a:rPr lang="en-US" b="1" i="1" smtClean="0">
                            <a:latin typeface="Cambria Math"/>
                            <a:cs typeface="Arial" pitchFamily="34" charset="0"/>
                          </a:rPr>
                          <m:t>𝑫𝑪</m:t>
                        </m:r>
                      </m:den>
                    </m:f>
                    <m:r>
                      <a:rPr lang="en-US" b="1" i="1" smtClean="0">
                        <a:latin typeface="Cambria Math"/>
                        <a:cs typeface="Arial" pitchFamily="34" charset="0"/>
                      </a:rPr>
                      <m:t>=</m:t>
                    </m:r>
                    <m:r>
                      <a:rPr lang="en-US" b="1" i="1" smtClean="0">
                        <a:latin typeface="Cambria Math"/>
                        <a:cs typeface="Arial" pitchFamily="34" charset="0"/>
                      </a:rPr>
                      <m:t>𝟏</m:t>
                    </m:r>
                  </m:oMath>
                </a14:m>
                <a:endParaRPr lang="en-US" sz="2000" b="1" dirty="0">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42729" y="3896496"/>
                <a:ext cx="7751761" cy="624017"/>
              </a:xfrm>
              <a:prstGeom prst="rect">
                <a:avLst/>
              </a:prstGeom>
              <a:blipFill>
                <a:blip r:embed="rId6"/>
                <a:stretch>
                  <a:fillRect l="-786" b="-971"/>
                </a:stretch>
              </a:blipFill>
            </p:spPr>
            <p:txBody>
              <a:bodyPr/>
              <a:lstStyle/>
              <a:p>
                <a:r>
                  <a:rPr lang="en-US">
                    <a:noFill/>
                  </a:rPr>
                  <a:t> </a:t>
                </a:r>
              </a:p>
            </p:txBody>
          </p:sp>
        </mc:Fallback>
      </mc:AlternateContent>
      <p:pic>
        <p:nvPicPr>
          <p:cNvPr id="131115" name="Picture 4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226" y="1866070"/>
            <a:ext cx="2724150" cy="334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670224" y="4497394"/>
                <a:ext cx="3539485" cy="624786"/>
              </a:xfrm>
              <a:prstGeom prst="rect">
                <a:avLst/>
              </a:prstGeom>
              <a:noFill/>
            </p:spPr>
            <p:txBody>
              <a:bodyPr wrap="square" rtlCol="0">
                <a:spAutoFit/>
              </a:bodyPr>
              <a:lstStyle/>
              <a:p>
                <a:pPr algn="just"/>
                <a:r>
                  <a:rPr lang="en-US" sz="2300" b="1" dirty="0" err="1">
                    <a:latin typeface="Arial" pitchFamily="34" charset="0"/>
                    <a:cs typeface="Arial" pitchFamily="34" charset="0"/>
                  </a:rPr>
                  <a:t>Vì</a:t>
                </a:r>
                <a:r>
                  <a:rPr lang="en-US" sz="2300" b="1" dirty="0">
                    <a:latin typeface="Arial" pitchFamily="34" charset="0"/>
                    <a:cs typeface="Arial" pitchFamily="34" charset="0"/>
                  </a:rPr>
                  <a:t> AB = AC</a:t>
                </a:r>
                <a:r>
                  <a:rPr lang="vi-VN" sz="2300" b="1" dirty="0">
                    <a:latin typeface="Arial" pitchFamily="34" charset="0"/>
                    <a:cs typeface="Arial" pitchFamily="34" charset="0"/>
                  </a:rPr>
                  <a:t> nên</a:t>
                </a:r>
                <a:r>
                  <a:rPr lang="en-US" sz="2300" b="1" dirty="0">
                    <a:latin typeface="Arial" pitchFamily="34" charset="0"/>
                    <a:cs typeface="Arial" pitchFamily="34" charset="0"/>
                  </a:rPr>
                  <a:t> </a:t>
                </a:r>
                <a14:m>
                  <m:oMath xmlns:m="http://schemas.openxmlformats.org/officeDocument/2006/math">
                    <m:f>
                      <m:fPr>
                        <m:ctrlPr>
                          <a:rPr lang="en-US" sz="2300" b="1" i="1" smtClean="0">
                            <a:latin typeface="Cambria Math" panose="02040503050406030204" pitchFamily="18" charset="0"/>
                            <a:cs typeface="Arial" pitchFamily="34" charset="0"/>
                          </a:rPr>
                        </m:ctrlPr>
                      </m:fPr>
                      <m:num>
                        <m:r>
                          <a:rPr lang="en-US" sz="2300" b="1" i="1" smtClean="0">
                            <a:latin typeface="Cambria Math"/>
                            <a:cs typeface="Arial" pitchFamily="34" charset="0"/>
                          </a:rPr>
                          <m:t>𝑨𝑩</m:t>
                        </m:r>
                      </m:num>
                      <m:den>
                        <m:r>
                          <a:rPr lang="en-US" sz="2300" b="1" i="1" smtClean="0">
                            <a:latin typeface="Cambria Math"/>
                            <a:cs typeface="Arial" pitchFamily="34" charset="0"/>
                          </a:rPr>
                          <m:t>𝑨𝑪</m:t>
                        </m:r>
                      </m:den>
                    </m:f>
                    <m:r>
                      <a:rPr lang="en-US" sz="2300" b="1" i="1" smtClean="0">
                        <a:latin typeface="Cambria Math"/>
                        <a:cs typeface="Arial" pitchFamily="34" charset="0"/>
                      </a:rPr>
                      <m:t>=</m:t>
                    </m:r>
                    <m:r>
                      <a:rPr lang="en-US" sz="2300" b="1" i="1" smtClean="0">
                        <a:latin typeface="Cambria Math"/>
                        <a:cs typeface="Arial" pitchFamily="34" charset="0"/>
                      </a:rPr>
                      <m:t>𝟏</m:t>
                    </m:r>
                  </m:oMath>
                </a14:m>
                <a:endParaRPr lang="en-US" sz="2300" b="1" dirty="0">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70224" y="4497394"/>
                <a:ext cx="3539485" cy="624786"/>
              </a:xfrm>
              <a:prstGeom prst="rect">
                <a:avLst/>
              </a:prstGeom>
              <a:blipFill>
                <a:blip r:embed="rId8"/>
                <a:stretch>
                  <a:fillRect l="-2582" b="-4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70224" y="5159294"/>
                <a:ext cx="2994178" cy="669158"/>
              </a:xfrm>
              <a:prstGeom prst="rect">
                <a:avLst/>
              </a:prstGeom>
              <a:noFill/>
            </p:spPr>
            <p:txBody>
              <a:bodyPr wrap="square" rtlCol="0">
                <a:spAutoFit/>
              </a:bodyPr>
              <a:lstStyle/>
              <a:p>
                <a:pPr algn="just"/>
                <a:r>
                  <a:rPr lang="en-US" sz="2300" b="1" dirty="0" err="1">
                    <a:latin typeface="Arial" pitchFamily="34" charset="0"/>
                    <a:cs typeface="Arial" pitchFamily="34" charset="0"/>
                  </a:rPr>
                  <a:t>Vậy</a:t>
                </a:r>
                <a:r>
                  <a:rPr lang="en-US" sz="2300" b="1" dirty="0">
                    <a:solidFill>
                      <a:schemeClr val="accent2">
                        <a:lumMod val="75000"/>
                      </a:schemeClr>
                    </a:solidFill>
                    <a:latin typeface="Arial" pitchFamily="34" charset="0"/>
                    <a:cs typeface="Arial" pitchFamily="34" charset="0"/>
                  </a:rPr>
                  <a:t> </a:t>
                </a:r>
                <a14:m>
                  <m:oMath xmlns:m="http://schemas.openxmlformats.org/officeDocument/2006/math">
                    <m:f>
                      <m:fPr>
                        <m:ctrlPr>
                          <a:rPr lang="en-US" sz="2600" b="1" i="1" smtClean="0">
                            <a:solidFill>
                              <a:srgbClr val="C00000"/>
                            </a:solidFill>
                            <a:latin typeface="Cambria Math" panose="02040503050406030204" pitchFamily="18" charset="0"/>
                            <a:cs typeface="Arial" pitchFamily="34" charset="0"/>
                          </a:rPr>
                        </m:ctrlPr>
                      </m:fPr>
                      <m:num>
                        <m:r>
                          <a:rPr lang="en-US" sz="2600" b="1" i="1">
                            <a:solidFill>
                              <a:srgbClr val="C00000"/>
                            </a:solidFill>
                            <a:latin typeface="Cambria Math"/>
                            <a:cs typeface="Arial" pitchFamily="34" charset="0"/>
                          </a:rPr>
                          <m:t>𝑫𝑩</m:t>
                        </m:r>
                      </m:num>
                      <m:den>
                        <m:r>
                          <a:rPr lang="en-US" sz="2600" b="1" i="1">
                            <a:solidFill>
                              <a:srgbClr val="C00000"/>
                            </a:solidFill>
                            <a:latin typeface="Cambria Math"/>
                            <a:cs typeface="Arial" pitchFamily="34" charset="0"/>
                          </a:rPr>
                          <m:t>𝑫𝑪</m:t>
                        </m:r>
                      </m:den>
                    </m:f>
                    <m:r>
                      <a:rPr lang="en-US" sz="2600" b="1" i="1" smtClean="0">
                        <a:solidFill>
                          <a:srgbClr val="C00000"/>
                        </a:solidFill>
                        <a:latin typeface="Cambria Math"/>
                        <a:cs typeface="Arial" pitchFamily="34" charset="0"/>
                      </a:rPr>
                      <m:t>=</m:t>
                    </m:r>
                    <m:f>
                      <m:fPr>
                        <m:ctrlPr>
                          <a:rPr lang="en-US" sz="2600" b="1" i="1">
                            <a:solidFill>
                              <a:srgbClr val="C00000"/>
                            </a:solidFill>
                            <a:latin typeface="Cambria Math" panose="02040503050406030204" pitchFamily="18" charset="0"/>
                            <a:cs typeface="Arial" pitchFamily="34" charset="0"/>
                          </a:rPr>
                        </m:ctrlPr>
                      </m:fPr>
                      <m:num>
                        <m:r>
                          <a:rPr lang="en-US" sz="2600" b="1" i="1">
                            <a:solidFill>
                              <a:srgbClr val="C00000"/>
                            </a:solidFill>
                            <a:latin typeface="Cambria Math"/>
                            <a:cs typeface="Arial" pitchFamily="34" charset="0"/>
                          </a:rPr>
                          <m:t>𝑨𝑩</m:t>
                        </m:r>
                      </m:num>
                      <m:den>
                        <m:r>
                          <a:rPr lang="en-US" sz="2600" b="1" i="1">
                            <a:solidFill>
                              <a:srgbClr val="C00000"/>
                            </a:solidFill>
                            <a:latin typeface="Cambria Math"/>
                            <a:cs typeface="Arial" pitchFamily="34" charset="0"/>
                          </a:rPr>
                          <m:t>𝑨𝑪</m:t>
                        </m:r>
                      </m:den>
                    </m:f>
                  </m:oMath>
                </a14:m>
                <a:endParaRPr lang="en-US" sz="2600" b="1" dirty="0">
                  <a:solidFill>
                    <a:srgbClr val="C00000"/>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70224" y="5159294"/>
                <a:ext cx="2994178" cy="669158"/>
              </a:xfrm>
              <a:prstGeom prst="rect">
                <a:avLst/>
              </a:prstGeom>
              <a:blipFill>
                <a:blip r:embed="rId9"/>
                <a:stretch>
                  <a:fillRect l="-3055" b="-3636"/>
                </a:stretch>
              </a:blipFill>
            </p:spPr>
            <p:txBody>
              <a:bodyPr/>
              <a:lstStyle/>
              <a:p>
                <a:r>
                  <a:rPr lang="en-US">
                    <a:noFill/>
                  </a:rPr>
                  <a:t> </a:t>
                </a:r>
              </a:p>
            </p:txBody>
          </p:sp>
        </mc:Fallback>
      </mc:AlternateContent>
    </p:spTree>
    <p:extLst>
      <p:ext uri="{BB962C8B-B14F-4D97-AF65-F5344CB8AC3E}">
        <p14:creationId xmlns:p14="http://schemas.microsoft.com/office/powerpoint/2010/main" val="4220187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115"/>
                                        </p:tgtEl>
                                        <p:attrNameLst>
                                          <p:attrName>style.visibility</p:attrName>
                                        </p:attrNameLst>
                                      </p:cBhvr>
                                      <p:to>
                                        <p:strVal val="visible"/>
                                      </p:to>
                                    </p:set>
                                    <p:animEffect transition="in" filter="fade">
                                      <p:cBhvr>
                                        <p:cTn id="12" dur="500"/>
                                        <p:tgtEl>
                                          <p:spTgt spid="1311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60375" y="819151"/>
            <a:ext cx="7539037" cy="2076449"/>
            <a:chOff x="460375" y="840612"/>
            <a:chExt cx="7539037" cy="2076449"/>
          </a:xfrm>
        </p:grpSpPr>
        <p:sp>
          <p:nvSpPr>
            <p:cNvPr id="3" name="Rounded Rectangle 2"/>
            <p:cNvSpPr/>
            <p:nvPr/>
          </p:nvSpPr>
          <p:spPr>
            <a:xfrm>
              <a:off x="460375" y="840612"/>
              <a:ext cx="7539037" cy="2076449"/>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608012" y="1113158"/>
                  <a:ext cx="7162800" cy="1575303"/>
                </a:xfrm>
                <a:prstGeom prst="rect">
                  <a:avLst/>
                </a:prstGeom>
                <a:noFill/>
              </p:spPr>
              <p:txBody>
                <a:bodyPr wrap="square" rtlCol="0">
                  <a:spAutoFit/>
                </a:bodyPr>
                <a:lstStyle/>
                <a:p>
                  <a:pPr algn="just"/>
                  <a:r>
                    <a:rPr lang="vi-VN" sz="2800" b="1" dirty="0">
                      <a:solidFill>
                        <a:schemeClr val="tx1"/>
                      </a:solidFill>
                      <a:latin typeface="Arial" pitchFamily="34" charset="0"/>
                      <a:cs typeface="Arial" pitchFamily="34" charset="0"/>
                    </a:rPr>
                    <a:t>Trong </a:t>
                  </a:r>
                  <a:r>
                    <a:rPr lang="en-US" sz="2800" b="1" dirty="0" err="1">
                      <a:solidFill>
                        <a:schemeClr val="tx1"/>
                      </a:solidFill>
                      <a:latin typeface="Arial" pitchFamily="34" charset="0"/>
                      <a:cs typeface="Arial" pitchFamily="34" charset="0"/>
                    </a:rPr>
                    <a:t>hình</a:t>
                  </a:r>
                  <a:r>
                    <a:rPr lang="en-US" sz="2800" b="1" dirty="0">
                      <a:solidFill>
                        <a:schemeClr val="tx1"/>
                      </a:solidFill>
                      <a:latin typeface="Arial" pitchFamily="34" charset="0"/>
                      <a:cs typeface="Arial" pitchFamily="34" charset="0"/>
                    </a:rPr>
                    <a:t> </a:t>
                  </a:r>
                  <a:r>
                    <a:rPr lang="vi-VN" sz="2800" b="1" dirty="0">
                      <a:solidFill>
                        <a:schemeClr val="tx1"/>
                      </a:solidFill>
                      <a:latin typeface="Arial" pitchFamily="34" charset="0"/>
                      <a:cs typeface="Arial" pitchFamily="34" charset="0"/>
                    </a:rPr>
                    <a:t>4.19, AD là đường phân giác của tam giác ABC. </a:t>
                  </a:r>
                  <a:endParaRPr lang="en-US" sz="2800" b="1" dirty="0">
                    <a:solidFill>
                      <a:schemeClr val="tx1"/>
                    </a:solidFill>
                    <a:latin typeface="Arial" pitchFamily="34" charset="0"/>
                    <a:cs typeface="Arial" pitchFamily="34" charset="0"/>
                  </a:endParaRPr>
                </a:p>
                <a:p>
                  <a:pPr algn="just"/>
                  <a:r>
                    <a:rPr lang="vi-VN" sz="2800" b="1" dirty="0">
                      <a:solidFill>
                        <a:schemeClr val="tx1"/>
                      </a:solidFill>
                      <a:latin typeface="Arial" pitchFamily="34" charset="0"/>
                      <a:cs typeface="Arial" pitchFamily="34" charset="0"/>
                    </a:rPr>
                    <a:t>Hai tỉ số</a:t>
                  </a:r>
                  <a:r>
                    <a:rPr lang="en-US" sz="2800" b="1" dirty="0">
                      <a:solidFill>
                        <a:schemeClr val="tx1"/>
                      </a:solidFill>
                      <a:latin typeface="Arial" pitchFamily="34" charset="0"/>
                      <a:cs typeface="Arial" pitchFamily="34" charset="0"/>
                    </a:rPr>
                    <a:t> </a:t>
                  </a:r>
                  <a14:m>
                    <m:oMath xmlns:m="http://schemas.openxmlformats.org/officeDocument/2006/math">
                      <m:f>
                        <m:fPr>
                          <m:ctrlPr>
                            <a:rPr lang="en-US" sz="2800" b="1" i="1" smtClean="0">
                              <a:solidFill>
                                <a:srgbClr val="C00000"/>
                              </a:solidFill>
                              <a:latin typeface="Cambria Math" panose="02040503050406030204" pitchFamily="18" charset="0"/>
                              <a:cs typeface="Arial" pitchFamily="34" charset="0"/>
                            </a:rPr>
                          </m:ctrlPr>
                        </m:fPr>
                        <m:num>
                          <m:r>
                            <a:rPr lang="en-US" sz="2800" b="1" i="1" smtClean="0">
                              <a:solidFill>
                                <a:srgbClr val="C00000"/>
                              </a:solidFill>
                              <a:latin typeface="Cambria Math"/>
                              <a:cs typeface="Arial" pitchFamily="34" charset="0"/>
                            </a:rPr>
                            <m:t>𝑫𝑩</m:t>
                          </m:r>
                        </m:num>
                        <m:den>
                          <m:r>
                            <a:rPr lang="en-US" sz="2800" b="1" i="1" smtClean="0">
                              <a:solidFill>
                                <a:srgbClr val="C00000"/>
                              </a:solidFill>
                              <a:latin typeface="Cambria Math"/>
                              <a:cs typeface="Arial" pitchFamily="34" charset="0"/>
                            </a:rPr>
                            <m:t>𝑫𝑪</m:t>
                          </m:r>
                        </m:den>
                      </m:f>
                    </m:oMath>
                  </a14:m>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và</a:t>
                  </a:r>
                  <a:r>
                    <a:rPr lang="en-US" sz="2800" b="1" dirty="0">
                      <a:solidFill>
                        <a:schemeClr val="tx1"/>
                      </a:solidFill>
                      <a:latin typeface="Arial" pitchFamily="34" charset="0"/>
                      <a:cs typeface="Arial" pitchFamily="34" charset="0"/>
                    </a:rPr>
                    <a:t> </a:t>
                  </a:r>
                  <a14:m>
                    <m:oMath xmlns:m="http://schemas.openxmlformats.org/officeDocument/2006/math">
                      <m:f>
                        <m:fPr>
                          <m:ctrlPr>
                            <a:rPr lang="en-US" sz="2800" b="1" i="1" smtClean="0">
                              <a:solidFill>
                                <a:srgbClr val="C00000"/>
                              </a:solidFill>
                              <a:latin typeface="Cambria Math" panose="02040503050406030204" pitchFamily="18" charset="0"/>
                              <a:cs typeface="Arial" pitchFamily="34" charset="0"/>
                            </a:rPr>
                          </m:ctrlPr>
                        </m:fPr>
                        <m:num>
                          <m:r>
                            <a:rPr lang="en-US" sz="2800" b="1" i="1" smtClean="0">
                              <a:solidFill>
                                <a:srgbClr val="C00000"/>
                              </a:solidFill>
                              <a:latin typeface="Cambria Math"/>
                              <a:cs typeface="Arial" pitchFamily="34" charset="0"/>
                            </a:rPr>
                            <m:t>𝑨𝑩</m:t>
                          </m:r>
                        </m:num>
                        <m:den>
                          <m:r>
                            <a:rPr lang="en-US" sz="2800" b="1" i="1" smtClean="0">
                              <a:solidFill>
                                <a:srgbClr val="C00000"/>
                              </a:solidFill>
                              <a:latin typeface="Cambria Math"/>
                              <a:cs typeface="Arial" pitchFamily="34" charset="0"/>
                            </a:rPr>
                            <m:t>𝑨𝑪</m:t>
                          </m:r>
                        </m:den>
                      </m:f>
                    </m:oMath>
                  </a14:m>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có</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bằng</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nhau</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không</a:t>
                  </a:r>
                  <a:r>
                    <a:rPr lang="en-US" sz="2800" b="1" dirty="0">
                      <a:solidFill>
                        <a:schemeClr val="tx1"/>
                      </a:solidFill>
                      <a:latin typeface="Arial" pitchFamily="34" charset="0"/>
                      <a:cs typeface="Arial" pitchFamily="34" charset="0"/>
                    </a:rPr>
                    <a:t> ?</a:t>
                  </a:r>
                  <a:endParaRPr lang="vi-VN" sz="2800" b="1" dirty="0">
                    <a:solidFill>
                      <a:schemeClr val="tx1"/>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8012" y="1113158"/>
                  <a:ext cx="7162800" cy="1575303"/>
                </a:xfrm>
                <a:prstGeom prst="rect">
                  <a:avLst/>
                </a:prstGeom>
                <a:blipFill>
                  <a:blip r:embed="rId4"/>
                  <a:stretch>
                    <a:fillRect l="-1787" t="-3861" r="-1702" b="-3089"/>
                  </a:stretch>
                </a:blipFill>
              </p:spPr>
              <p:txBody>
                <a:bodyPr/>
                <a:lstStyle/>
                <a:p>
                  <a:r>
                    <a:rPr lang="en-US">
                      <a:noFill/>
                    </a:rPr>
                    <a:t> </a:t>
                  </a:r>
                </a:p>
              </p:txBody>
            </p:sp>
          </mc:Fallback>
        </mc:AlternateContent>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2589212" y="3569908"/>
            <a:ext cx="7543800" cy="1999292"/>
            <a:chOff x="-677468" y="3202317"/>
            <a:chExt cx="7543800" cy="1999292"/>
          </a:xfrm>
        </p:grpSpPr>
        <p:sp>
          <p:nvSpPr>
            <p:cNvPr id="20" name="AutoShape 26"/>
            <p:cNvSpPr>
              <a:spLocks noChangeArrowheads="1"/>
            </p:cNvSpPr>
            <p:nvPr/>
          </p:nvSpPr>
          <p:spPr bwMode="auto">
            <a:xfrm>
              <a:off x="-677468" y="3202317"/>
              <a:ext cx="6640619" cy="1742186"/>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21" name="TextBox 20"/>
            <p:cNvSpPr txBox="1"/>
            <p:nvPr/>
          </p:nvSpPr>
          <p:spPr>
            <a:xfrm>
              <a:off x="-426536" y="3677609"/>
              <a:ext cx="6226068" cy="923330"/>
            </a:xfrm>
            <a:prstGeom prst="rect">
              <a:avLst/>
            </a:prstGeom>
            <a:noFill/>
          </p:spPr>
          <p:txBody>
            <a:bodyPr wrap="square" rtlCol="0">
              <a:spAutoFit/>
            </a:bodyPr>
            <a:lstStyle/>
            <a:p>
              <a:pPr algn="ctr"/>
              <a:r>
                <a:rPr lang="en-US" sz="2700" b="1" dirty="0" err="1">
                  <a:latin typeface="Arial" pitchFamily="34" charset="0"/>
                  <a:cs typeface="Arial" pitchFamily="34" charset="0"/>
                </a:rPr>
                <a:t>Nội</a:t>
              </a:r>
              <a:r>
                <a:rPr lang="en-US" sz="2700" b="1" dirty="0">
                  <a:latin typeface="Arial" pitchFamily="34" charset="0"/>
                  <a:cs typeface="Arial" pitchFamily="34" charset="0"/>
                </a:rPr>
                <a:t> dung </a:t>
              </a:r>
              <a:r>
                <a:rPr lang="en-US" sz="2700" b="1" dirty="0" err="1">
                  <a:latin typeface="Arial" pitchFamily="34" charset="0"/>
                  <a:cs typeface="Arial" pitchFamily="34" charset="0"/>
                </a:rPr>
                <a:t>bài</a:t>
              </a:r>
              <a:r>
                <a:rPr lang="en-US" sz="2700" b="1" dirty="0">
                  <a:latin typeface="Arial" pitchFamily="34" charset="0"/>
                  <a:cs typeface="Arial" pitchFamily="34" charset="0"/>
                </a:rPr>
                <a:t> </a:t>
              </a:r>
              <a:r>
                <a:rPr lang="en-US" sz="2700" b="1" dirty="0" err="1">
                  <a:latin typeface="Arial" pitchFamily="34" charset="0"/>
                  <a:cs typeface="Arial" pitchFamily="34" charset="0"/>
                </a:rPr>
                <a:t>học</a:t>
              </a:r>
              <a:r>
                <a:rPr lang="en-US" sz="2700" b="1" dirty="0">
                  <a:latin typeface="Arial" pitchFamily="34" charset="0"/>
                  <a:cs typeface="Arial" pitchFamily="34" charset="0"/>
                </a:rPr>
                <a:t> </a:t>
              </a:r>
              <a:r>
                <a:rPr lang="en-US" sz="2700" b="1" dirty="0" err="1">
                  <a:latin typeface="Arial" pitchFamily="34" charset="0"/>
                  <a:cs typeface="Arial" pitchFamily="34" charset="0"/>
                </a:rPr>
                <a:t>này</a:t>
              </a:r>
              <a:r>
                <a:rPr lang="en-US" sz="2700" b="1" dirty="0">
                  <a:latin typeface="Arial" pitchFamily="34" charset="0"/>
                  <a:cs typeface="Arial" pitchFamily="34" charset="0"/>
                </a:rPr>
                <a:t> </a:t>
              </a:r>
              <a:r>
                <a:rPr lang="en-US" sz="2700" b="1" dirty="0" err="1">
                  <a:latin typeface="Arial" pitchFamily="34" charset="0"/>
                  <a:cs typeface="Arial" pitchFamily="34" charset="0"/>
                </a:rPr>
                <a:t>sẽ</a:t>
              </a:r>
              <a:r>
                <a:rPr lang="en-US" sz="2700" b="1" dirty="0">
                  <a:latin typeface="Arial" pitchFamily="34" charset="0"/>
                  <a:cs typeface="Arial" pitchFamily="34" charset="0"/>
                </a:rPr>
                <a:t> </a:t>
              </a:r>
              <a:r>
                <a:rPr lang="en-US" sz="2700" b="1" dirty="0" err="1">
                  <a:latin typeface="Arial" pitchFamily="34" charset="0"/>
                  <a:cs typeface="Arial" pitchFamily="34" charset="0"/>
                </a:rPr>
                <a:t>giải</a:t>
              </a:r>
              <a:r>
                <a:rPr lang="en-US" sz="2700" b="1" dirty="0">
                  <a:latin typeface="Arial" pitchFamily="34" charset="0"/>
                  <a:cs typeface="Arial" pitchFamily="34" charset="0"/>
                </a:rPr>
                <a:t> </a:t>
              </a:r>
              <a:r>
                <a:rPr lang="en-US" sz="2700" b="1" dirty="0" err="1">
                  <a:latin typeface="Arial" pitchFamily="34" charset="0"/>
                  <a:cs typeface="Arial" pitchFamily="34" charset="0"/>
                </a:rPr>
                <a:t>quyết</a:t>
              </a:r>
              <a:r>
                <a:rPr lang="en-US" sz="2700" b="1" dirty="0">
                  <a:latin typeface="Arial" pitchFamily="34" charset="0"/>
                  <a:cs typeface="Arial" pitchFamily="34" charset="0"/>
                </a:rPr>
                <a:t> </a:t>
              </a:r>
              <a:r>
                <a:rPr lang="en-US" sz="2700" b="1" dirty="0" err="1">
                  <a:latin typeface="Arial" pitchFamily="34" charset="0"/>
                  <a:cs typeface="Arial" pitchFamily="34" charset="0"/>
                </a:rPr>
                <a:t>bài</a:t>
              </a:r>
              <a:r>
                <a:rPr lang="en-US" sz="2700" b="1" dirty="0">
                  <a:latin typeface="Arial" pitchFamily="34" charset="0"/>
                  <a:cs typeface="Arial" pitchFamily="34" charset="0"/>
                </a:rPr>
                <a:t> </a:t>
              </a:r>
              <a:r>
                <a:rPr lang="en-US" sz="2700" b="1" dirty="0" err="1">
                  <a:latin typeface="Arial" pitchFamily="34" charset="0"/>
                  <a:cs typeface="Arial" pitchFamily="34" charset="0"/>
                </a:rPr>
                <a:t>toán</a:t>
              </a:r>
              <a:r>
                <a:rPr lang="en-US" sz="2700" b="1" dirty="0">
                  <a:latin typeface="Arial" pitchFamily="34" charset="0"/>
                  <a:cs typeface="Arial" pitchFamily="34" charset="0"/>
                </a:rPr>
                <a:t> </a:t>
              </a:r>
              <a:r>
                <a:rPr lang="en-US" sz="2700" b="1" dirty="0" err="1">
                  <a:latin typeface="Arial" pitchFamily="34" charset="0"/>
                  <a:cs typeface="Arial" pitchFamily="34" charset="0"/>
                </a:rPr>
                <a:t>nêu</a:t>
              </a:r>
              <a:r>
                <a:rPr lang="en-US" sz="2700" b="1" dirty="0">
                  <a:latin typeface="Arial" pitchFamily="34" charset="0"/>
                  <a:cs typeface="Arial" pitchFamily="34" charset="0"/>
                </a:rPr>
                <a:t> </a:t>
              </a:r>
              <a:r>
                <a:rPr lang="en-US" sz="2700" b="1" dirty="0" err="1">
                  <a:latin typeface="Arial" pitchFamily="34" charset="0"/>
                  <a:cs typeface="Arial" pitchFamily="34" charset="0"/>
                </a:rPr>
                <a:t>trên</a:t>
              </a:r>
              <a:r>
                <a:rPr lang="en-US" sz="2700" b="1" dirty="0">
                  <a:latin typeface="Arial" pitchFamily="34" charset="0"/>
                  <a:cs typeface="Arial" pitchFamily="34" charset="0"/>
                </a:rPr>
                <a:t>.</a:t>
              </a:r>
              <a:endParaRPr lang="vi-VN" sz="2700" b="1" dirty="0">
                <a:latin typeface="Arial" pitchFamily="34" charset="0"/>
                <a:cs typeface="Arial"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12371" y="3365132"/>
              <a:ext cx="1653961" cy="1836477"/>
            </a:xfrm>
            <a:prstGeom prst="rect">
              <a:avLst/>
            </a:prstGeom>
          </p:spPr>
        </p:pic>
      </p:grpSp>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320356" y="381000"/>
            <a:ext cx="3814858" cy="2952780"/>
            <a:chOff x="8517789" y="464552"/>
            <a:chExt cx="3814858" cy="2952780"/>
          </a:xfrm>
        </p:grpSpPr>
        <p:sp>
          <p:nvSpPr>
            <p:cNvPr id="16" name="TextBox 15"/>
            <p:cNvSpPr txBox="1"/>
            <p:nvPr/>
          </p:nvSpPr>
          <p:spPr>
            <a:xfrm>
              <a:off x="9721849" y="3048000"/>
              <a:ext cx="1333500" cy="369332"/>
            </a:xfrm>
            <a:prstGeom prst="rect">
              <a:avLst/>
            </a:prstGeom>
            <a:noFill/>
          </p:spPr>
          <p:txBody>
            <a:bodyPr wrap="square" rtlCol="0">
              <a:spAutoFit/>
            </a:bodyPr>
            <a:lstStyle/>
            <a:p>
              <a:pPr algn="ctr"/>
              <a:r>
                <a:rPr lang="en-US" sz="1800" b="1">
                  <a:solidFill>
                    <a:schemeClr val="accent6">
                      <a:lumMod val="75000"/>
                    </a:schemeClr>
                  </a:solidFill>
                  <a:latin typeface="Arial" pitchFamily="34" charset="0"/>
                  <a:cs typeface="Arial" pitchFamily="34" charset="0"/>
                </a:rPr>
                <a:t>Hình 4.19</a:t>
              </a:r>
            </a:p>
          </p:txBody>
        </p:sp>
        <p:pic>
          <p:nvPicPr>
            <p:cNvPr id="14950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7789" y="464552"/>
              <a:ext cx="3814858" cy="276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158765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75711"/>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4580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dirty="0">
                <a:solidFill>
                  <a:schemeClr val="bg1"/>
                </a:solidFill>
                <a:latin typeface="Arial" pitchFamily="34" charset="0"/>
                <a:cs typeface="Arial" pitchFamily="34" charset="0"/>
              </a:rPr>
              <a:t>  TÍNH CHẤT ĐƯỜNG PHÂN GIÁC</a:t>
            </a:r>
            <a:endParaRPr lang="vi-VN" sz="1900" b="1" dirty="0">
              <a:solidFill>
                <a:schemeClr val="bg1"/>
              </a:solidFill>
              <a:latin typeface="Arial" pitchFamily="34" charset="0"/>
              <a:cs typeface="Arial" pitchFamily="34" charset="0"/>
            </a:endParaRPr>
          </a:p>
        </p:txBody>
      </p:sp>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599" y="29739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55612" y="3352800"/>
            <a:ext cx="8305800" cy="800219"/>
          </a:xfrm>
          <a:prstGeom prst="rect">
            <a:avLst/>
          </a:prstGeom>
          <a:noFill/>
        </p:spPr>
        <p:txBody>
          <a:bodyPr wrap="square" rtlCol="0">
            <a:spAutoFit/>
          </a:bodyPr>
          <a:lstStyle/>
          <a:p>
            <a:pPr marL="342900" indent="-342900" algn="just">
              <a:buFont typeface="Wingdings" pitchFamily="2" charset="2"/>
              <a:buChar char="v"/>
            </a:pPr>
            <a:r>
              <a:rPr lang="vi-VN" sz="2300" b="1" dirty="0">
                <a:latin typeface="Arial" pitchFamily="34" charset="0"/>
                <a:cs typeface="Arial" pitchFamily="34" charset="0"/>
              </a:rPr>
              <a:t>Dùng thước có vạch chia đến milimét để đo độ dài các đoạn thẳng DB, DC, ta được:</a:t>
            </a:r>
            <a:endParaRPr lang="en-US" sz="2300" b="1" dirty="0">
              <a:latin typeface="Arial" pitchFamily="34" charset="0"/>
              <a:cs typeface="Arial" pitchFamily="34" charset="0"/>
            </a:endParaRPr>
          </a:p>
        </p:txBody>
      </p:sp>
      <p:sp>
        <p:nvSpPr>
          <p:cNvPr id="27" name="TextBox 26"/>
          <p:cNvSpPr txBox="1"/>
          <p:nvPr/>
        </p:nvSpPr>
        <p:spPr>
          <a:xfrm>
            <a:off x="760412" y="4162426"/>
            <a:ext cx="7940673" cy="446276"/>
          </a:xfrm>
          <a:prstGeom prst="rect">
            <a:avLst/>
          </a:prstGeom>
          <a:noFill/>
        </p:spPr>
        <p:txBody>
          <a:bodyPr wrap="square" rtlCol="0">
            <a:spAutoFit/>
          </a:bodyPr>
          <a:lstStyle/>
          <a:p>
            <a:pPr algn="just"/>
            <a:r>
              <a:rPr lang="vi-VN" sz="2300" b="1" dirty="0">
                <a:latin typeface="Arial" pitchFamily="34" charset="0"/>
                <a:cs typeface="Arial" pitchFamily="34" charset="0"/>
              </a:rPr>
              <a:t>DB = 11 mm và DC = 22 mm.</a:t>
            </a:r>
            <a:endParaRPr lang="en-US" sz="2300" b="1" dirty="0">
              <a:latin typeface="Arial" pitchFamily="34" charset="0"/>
              <a:cs typeface="Arial" pitchFamily="34" charset="0"/>
            </a:endParaRPr>
          </a:p>
        </p:txBody>
      </p:sp>
      <p:grpSp>
        <p:nvGrpSpPr>
          <p:cNvPr id="2" name="Group 1"/>
          <p:cNvGrpSpPr/>
          <p:nvPr/>
        </p:nvGrpSpPr>
        <p:grpSpPr>
          <a:xfrm>
            <a:off x="8942863" y="2895600"/>
            <a:ext cx="2923223" cy="3908108"/>
            <a:chOff x="8942863" y="2883877"/>
            <a:chExt cx="2923223" cy="3908108"/>
          </a:xfrm>
        </p:grpSpPr>
        <p:pic>
          <p:nvPicPr>
            <p:cNvPr id="1505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2863" y="2883877"/>
              <a:ext cx="2923223" cy="390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523412" y="5943545"/>
              <a:ext cx="1447800" cy="369332"/>
            </a:xfrm>
            <a:prstGeom prst="rect">
              <a:avLst/>
            </a:prstGeom>
            <a:noFill/>
          </p:spPr>
          <p:txBody>
            <a:bodyPr wrap="square" rtlCol="0">
              <a:spAutoFit/>
            </a:bodyPr>
            <a:lstStyle/>
            <a:p>
              <a:pPr algn="ctr"/>
              <a:r>
                <a:rPr lang="en-US" sz="1800" b="1">
                  <a:solidFill>
                    <a:schemeClr val="accent6">
                      <a:lumMod val="75000"/>
                    </a:schemeClr>
                  </a:solidFill>
                  <a:latin typeface="Arial" pitchFamily="34" charset="0"/>
                  <a:cs typeface="Arial" pitchFamily="34" charset="0"/>
                </a:rPr>
                <a:t>Hình 4.20b</a:t>
              </a:r>
            </a:p>
          </p:txBody>
        </p:sp>
      </p:grpSp>
      <p:grpSp>
        <p:nvGrpSpPr>
          <p:cNvPr id="4" name="Group 3"/>
          <p:cNvGrpSpPr/>
          <p:nvPr/>
        </p:nvGrpSpPr>
        <p:grpSpPr>
          <a:xfrm>
            <a:off x="445373" y="762000"/>
            <a:ext cx="11402141" cy="2074252"/>
            <a:chOff x="445373" y="762000"/>
            <a:chExt cx="11402141" cy="2074252"/>
          </a:xfrm>
        </p:grpSpPr>
        <p:sp>
          <p:nvSpPr>
            <p:cNvPr id="17" name="Rounded Rectangle 16"/>
            <p:cNvSpPr/>
            <p:nvPr/>
          </p:nvSpPr>
          <p:spPr>
            <a:xfrm>
              <a:off x="447216" y="762000"/>
              <a:ext cx="11400298" cy="207425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684212" y="857249"/>
                  <a:ext cx="11049000" cy="1979003"/>
                </a:xfrm>
                <a:prstGeom prst="rect">
                  <a:avLst/>
                </a:prstGeom>
                <a:noFill/>
              </p:spPr>
              <p:txBody>
                <a:bodyPr wrap="square" rtlCol="0">
                  <a:spAutoFit/>
                </a:bodyPr>
                <a:lstStyle/>
                <a:p>
                  <a:r>
                    <a:rPr lang="en-US" sz="2200" b="1">
                      <a:latin typeface="Arial" pitchFamily="34" charset="0"/>
                      <a:cs typeface="Arial" pitchFamily="34" charset="0"/>
                    </a:rPr>
                    <a:t>                     </a:t>
                  </a:r>
                  <a:r>
                    <a:rPr lang="vi-VN" sz="2200" b="1">
                      <a:latin typeface="Arial" pitchFamily="34" charset="0"/>
                      <a:cs typeface="Arial" pitchFamily="34" charset="0"/>
                    </a:rPr>
                    <a:t>Cho tia phân giác At của góc xAy (H.4.20). Nếu lấy điểm B trên tia Ax, điểm C trên tia Ay, ta được tam giác ABC. Giả sử tia phân giác At cắt BC tại điểm D.</a:t>
                  </a:r>
                  <a:r>
                    <a:rPr lang="en-US" sz="2200" b="1">
                      <a:latin typeface="Arial" pitchFamily="34" charset="0"/>
                      <a:cs typeface="Arial" pitchFamily="34" charset="0"/>
                    </a:rPr>
                    <a:t> </a:t>
                  </a:r>
                  <a:r>
                    <a:rPr lang="vi-VN" sz="2200" b="1">
                      <a:latin typeface="Arial" pitchFamily="34" charset="0"/>
                      <a:cs typeface="Arial" pitchFamily="34" charset="0"/>
                    </a:rPr>
                    <a:t>Khi lấy B và C sao cho AB = 2 cm và AC = 4 cm (H.4.20b)</a:t>
                  </a:r>
                  <a:endParaRPr lang="en-US" sz="2200" b="1">
                    <a:latin typeface="Arial" pitchFamily="34" charset="0"/>
                    <a:cs typeface="Arial" pitchFamily="34" charset="0"/>
                  </a:endParaRPr>
                </a:p>
                <a:p>
                  <a:r>
                    <a:rPr lang="en-US" sz="2200" b="1">
                      <a:latin typeface="Arial" pitchFamily="34" charset="0"/>
                      <a:cs typeface="Arial" pitchFamily="34" charset="0"/>
                    </a:rPr>
                    <a:t>H</a:t>
                  </a:r>
                  <a:r>
                    <a:rPr lang="vi-VN" sz="2200" b="1">
                      <a:latin typeface="Arial" pitchFamily="34" charset="0"/>
                      <a:cs typeface="Arial" pitchFamily="34" charset="0"/>
                    </a:rPr>
                    <a:t>ãy dùng thước có vạch chia đến milimét để đo độ dài các đoạn thẳng DB, DC rồi so sánh hai tỉ số</a:t>
                  </a:r>
                  <a:r>
                    <a:rPr lang="en-US" sz="2200" b="1">
                      <a:latin typeface="Arial" pitchFamily="34" charset="0"/>
                      <a:cs typeface="Arial" pitchFamily="34" charset="0"/>
                    </a:rPr>
                    <a:t>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𝑫𝑩</m:t>
                          </m:r>
                        </m:num>
                        <m:den>
                          <m:r>
                            <a:rPr lang="en-US" b="1" i="1" smtClean="0">
                              <a:latin typeface="Cambria Math"/>
                              <a:cs typeface="Arial" pitchFamily="34" charset="0"/>
                            </a:rPr>
                            <m:t>𝑫𝑪</m:t>
                          </m:r>
                        </m:den>
                      </m:f>
                    </m:oMath>
                  </a14:m>
                  <a:r>
                    <a:rPr lang="en-US" sz="2200" b="1">
                      <a:latin typeface="Arial" pitchFamily="34" charset="0"/>
                      <a:cs typeface="Arial" pitchFamily="34" charset="0"/>
                    </a:rPr>
                    <a:t> và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𝑨𝑩</m:t>
                          </m:r>
                        </m:num>
                        <m:den>
                          <m:r>
                            <a:rPr lang="en-US" b="1" i="1" smtClean="0">
                              <a:latin typeface="Cambria Math"/>
                              <a:cs typeface="Arial" pitchFamily="34" charset="0"/>
                            </a:rPr>
                            <m:t>𝑨𝑪</m:t>
                          </m:r>
                        </m:den>
                      </m:f>
                    </m:oMath>
                  </a14:m>
                  <a:r>
                    <a:rPr lang="en-US" sz="2200" b="1">
                      <a:latin typeface="Arial" pitchFamily="34" charset="0"/>
                      <a:cs typeface="Arial"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684212" y="857249"/>
                  <a:ext cx="11049000" cy="1979003"/>
                </a:xfrm>
                <a:prstGeom prst="rect">
                  <a:avLst/>
                </a:prstGeom>
                <a:blipFill rotWithShape="1">
                  <a:blip r:embed="rId6"/>
                  <a:stretch>
                    <a:fillRect l="-662" t="-1543" r="-938" b="-926"/>
                  </a:stretch>
                </a:blipFill>
              </p:spPr>
              <p:txBody>
                <a:bodyPr/>
                <a:lstStyle/>
                <a:p>
                  <a:r>
                    <a:rPr lang="en-US">
                      <a:noFill/>
                    </a:rPr>
                    <a:t> </a:t>
                  </a:r>
                </a:p>
              </p:txBody>
            </p:sp>
          </mc:Fallback>
        </mc:AlternateContent>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373" y="786470"/>
              <a:ext cx="1686639"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9" name="TextBox 28"/>
              <p:cNvSpPr txBox="1"/>
              <p:nvPr/>
            </p:nvSpPr>
            <p:spPr>
              <a:xfrm>
                <a:off x="760412" y="4728868"/>
                <a:ext cx="7940673" cy="603563"/>
              </a:xfrm>
              <a:prstGeom prst="rect">
                <a:avLst/>
              </a:prstGeom>
              <a:noFill/>
            </p:spPr>
            <p:txBody>
              <a:bodyPr wrap="square" rtlCol="0">
                <a:spAutoFit/>
              </a:bodyPr>
              <a:lstStyle/>
              <a:p>
                <a:pPr algn="just"/>
                <a:r>
                  <a:rPr lang="en-US" sz="2300" b="1" dirty="0">
                    <a:latin typeface="Arial" pitchFamily="34" charset="0"/>
                    <a:cs typeface="Arial" pitchFamily="34" charset="0"/>
                  </a:rPr>
                  <a:t>Khi </a:t>
                </a:r>
                <a:r>
                  <a:rPr lang="en-US" sz="2300" b="1" dirty="0" err="1">
                    <a:latin typeface="Arial" pitchFamily="34" charset="0"/>
                    <a:cs typeface="Arial" pitchFamily="34" charset="0"/>
                  </a:rPr>
                  <a:t>đó</a:t>
                </a:r>
                <a:r>
                  <a:rPr lang="en-US" sz="2300" b="1" dirty="0">
                    <a:latin typeface="Arial" pitchFamily="34" charset="0"/>
                    <a:cs typeface="Arial" pitchFamily="34" charset="0"/>
                  </a:rPr>
                  <a:t>   </a:t>
                </a:r>
                <a14:m>
                  <m:oMath xmlns:m="http://schemas.openxmlformats.org/officeDocument/2006/math">
                    <m:f>
                      <m:fPr>
                        <m:ctrlPr>
                          <a:rPr lang="en-US" sz="2300" b="1" i="1">
                            <a:latin typeface="Cambria Math" panose="02040503050406030204" pitchFamily="18" charset="0"/>
                            <a:cs typeface="Arial" pitchFamily="34" charset="0"/>
                          </a:rPr>
                        </m:ctrlPr>
                      </m:fPr>
                      <m:num>
                        <m:r>
                          <a:rPr lang="en-US" sz="2300" b="1" i="1">
                            <a:latin typeface="Cambria Math"/>
                            <a:cs typeface="Arial" pitchFamily="34" charset="0"/>
                          </a:rPr>
                          <m:t>𝑫𝑩</m:t>
                        </m:r>
                      </m:num>
                      <m:den>
                        <m:r>
                          <a:rPr lang="en-US" sz="2300" b="1" i="1">
                            <a:latin typeface="Cambria Math"/>
                            <a:cs typeface="Arial" pitchFamily="34" charset="0"/>
                          </a:rPr>
                          <m:t>𝑫𝑪</m:t>
                        </m:r>
                      </m:den>
                    </m:f>
                    <m:r>
                      <a:rPr lang="en-US" sz="2300" b="1" i="1" smtClean="0">
                        <a:latin typeface="Cambria Math"/>
                        <a:cs typeface="Arial" pitchFamily="34" charset="0"/>
                      </a:rPr>
                      <m:t>=</m:t>
                    </m:r>
                    <m:f>
                      <m:fPr>
                        <m:ctrlPr>
                          <a:rPr lang="en-US" sz="2300" b="1" i="1" smtClean="0">
                            <a:latin typeface="Cambria Math" panose="02040503050406030204" pitchFamily="18" charset="0"/>
                            <a:cs typeface="Arial" pitchFamily="34" charset="0"/>
                          </a:rPr>
                        </m:ctrlPr>
                      </m:fPr>
                      <m:num>
                        <m:r>
                          <a:rPr lang="en-US" sz="2300" b="1" i="1" smtClean="0">
                            <a:latin typeface="Cambria Math"/>
                            <a:cs typeface="Arial" pitchFamily="34" charset="0"/>
                          </a:rPr>
                          <m:t>𝟏𝟏</m:t>
                        </m:r>
                      </m:num>
                      <m:den>
                        <m:r>
                          <a:rPr lang="en-US" sz="2300" b="1" i="1" smtClean="0">
                            <a:latin typeface="Cambria Math"/>
                            <a:cs typeface="Arial" pitchFamily="34" charset="0"/>
                          </a:rPr>
                          <m:t>𝟐𝟐</m:t>
                        </m:r>
                      </m:den>
                    </m:f>
                    <m:r>
                      <a:rPr lang="en-US" sz="2300" b="1" i="1" smtClean="0">
                        <a:latin typeface="Cambria Math"/>
                        <a:cs typeface="Arial" pitchFamily="34" charset="0"/>
                      </a:rPr>
                      <m:t>=</m:t>
                    </m:r>
                    <m:f>
                      <m:fPr>
                        <m:ctrlPr>
                          <a:rPr lang="en-US" sz="2300" b="1" i="1" smtClean="0">
                            <a:latin typeface="Cambria Math" panose="02040503050406030204" pitchFamily="18" charset="0"/>
                            <a:cs typeface="Arial" pitchFamily="34" charset="0"/>
                          </a:rPr>
                        </m:ctrlPr>
                      </m:fPr>
                      <m:num>
                        <m:r>
                          <a:rPr lang="en-US" sz="2300" b="1" i="1" smtClean="0">
                            <a:latin typeface="Cambria Math"/>
                            <a:cs typeface="Arial" pitchFamily="34" charset="0"/>
                          </a:rPr>
                          <m:t>𝟏</m:t>
                        </m:r>
                      </m:num>
                      <m:den>
                        <m:r>
                          <a:rPr lang="en-US" sz="2300" b="1" i="1" smtClean="0">
                            <a:latin typeface="Cambria Math"/>
                            <a:cs typeface="Arial" pitchFamily="34" charset="0"/>
                          </a:rPr>
                          <m:t>𝟐</m:t>
                        </m:r>
                      </m:den>
                    </m:f>
                  </m:oMath>
                </a14:m>
                <a:r>
                  <a:rPr lang="en-US" sz="2300" b="1" dirty="0">
                    <a:latin typeface="Arial" pitchFamily="34" charset="0"/>
                    <a:cs typeface="Arial" pitchFamily="34" charset="0"/>
                  </a:rPr>
                  <a:t> ;  </a:t>
                </a:r>
                <a14:m>
                  <m:oMath xmlns:m="http://schemas.openxmlformats.org/officeDocument/2006/math">
                    <m:f>
                      <m:fPr>
                        <m:ctrlPr>
                          <a:rPr lang="en-US" sz="2300" b="1" i="1">
                            <a:latin typeface="Cambria Math" panose="02040503050406030204" pitchFamily="18" charset="0"/>
                            <a:cs typeface="Arial" pitchFamily="34" charset="0"/>
                          </a:rPr>
                        </m:ctrlPr>
                      </m:fPr>
                      <m:num>
                        <m:r>
                          <a:rPr lang="en-US" sz="2300" b="1" i="1" smtClean="0">
                            <a:latin typeface="Cambria Math"/>
                            <a:cs typeface="Arial" pitchFamily="34" charset="0"/>
                          </a:rPr>
                          <m:t>𝑨𝑩</m:t>
                        </m:r>
                      </m:num>
                      <m:den>
                        <m:r>
                          <a:rPr lang="en-US" sz="2300" b="1" i="1" smtClean="0">
                            <a:latin typeface="Cambria Math"/>
                            <a:cs typeface="Arial" pitchFamily="34" charset="0"/>
                          </a:rPr>
                          <m:t>𝑨</m:t>
                        </m:r>
                        <m:r>
                          <a:rPr lang="en-US" sz="2300" b="1" i="1">
                            <a:latin typeface="Cambria Math"/>
                            <a:cs typeface="Arial" pitchFamily="34" charset="0"/>
                          </a:rPr>
                          <m:t>𝑪</m:t>
                        </m:r>
                      </m:den>
                    </m:f>
                    <m:r>
                      <a:rPr lang="en-US" sz="2300" b="1" i="1">
                        <a:latin typeface="Cambria Math"/>
                        <a:cs typeface="Arial" pitchFamily="34" charset="0"/>
                      </a:rPr>
                      <m:t>=</m:t>
                    </m:r>
                    <m:f>
                      <m:fPr>
                        <m:ctrlPr>
                          <a:rPr lang="en-US" sz="2300" b="1" i="1">
                            <a:latin typeface="Cambria Math" panose="02040503050406030204" pitchFamily="18" charset="0"/>
                            <a:cs typeface="Arial" pitchFamily="34" charset="0"/>
                          </a:rPr>
                        </m:ctrlPr>
                      </m:fPr>
                      <m:num>
                        <m:r>
                          <a:rPr lang="en-US" sz="2300" b="1" i="1" smtClean="0">
                            <a:latin typeface="Cambria Math"/>
                            <a:cs typeface="Arial" pitchFamily="34" charset="0"/>
                          </a:rPr>
                          <m:t>𝟐</m:t>
                        </m:r>
                      </m:num>
                      <m:den>
                        <m:r>
                          <a:rPr lang="en-US" sz="2300" b="1" i="1" smtClean="0">
                            <a:latin typeface="Cambria Math"/>
                            <a:cs typeface="Arial" pitchFamily="34" charset="0"/>
                          </a:rPr>
                          <m:t>𝟒</m:t>
                        </m:r>
                      </m:den>
                    </m:f>
                    <m:r>
                      <a:rPr lang="en-US" sz="2300" b="1" i="1">
                        <a:latin typeface="Cambria Math"/>
                        <a:cs typeface="Arial" pitchFamily="34" charset="0"/>
                      </a:rPr>
                      <m:t>=</m:t>
                    </m:r>
                    <m:f>
                      <m:fPr>
                        <m:ctrlPr>
                          <a:rPr lang="en-US" sz="2300" b="1" i="1">
                            <a:latin typeface="Cambria Math" panose="02040503050406030204" pitchFamily="18" charset="0"/>
                            <a:cs typeface="Arial" pitchFamily="34" charset="0"/>
                          </a:rPr>
                        </m:ctrlPr>
                      </m:fPr>
                      <m:num>
                        <m:r>
                          <a:rPr lang="en-US" sz="2300" b="1" i="1">
                            <a:latin typeface="Cambria Math"/>
                            <a:cs typeface="Arial" pitchFamily="34" charset="0"/>
                          </a:rPr>
                          <m:t>𝟏</m:t>
                        </m:r>
                      </m:num>
                      <m:den>
                        <m:r>
                          <a:rPr lang="en-US" sz="2300" b="1" i="1">
                            <a:latin typeface="Cambria Math"/>
                            <a:cs typeface="Arial" pitchFamily="34" charset="0"/>
                          </a:rPr>
                          <m:t>𝟐</m:t>
                        </m:r>
                      </m:den>
                    </m:f>
                  </m:oMath>
                </a14:m>
                <a:endParaRPr lang="en-US" sz="2300" b="1" dirty="0">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60412" y="4728868"/>
                <a:ext cx="7940673" cy="603563"/>
              </a:xfrm>
              <a:prstGeom prst="rect">
                <a:avLst/>
              </a:prstGeom>
              <a:blipFill>
                <a:blip r:embed="rId8"/>
                <a:stretch>
                  <a:fillRect l="-1152" b="-8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60412" y="5479912"/>
                <a:ext cx="7389247" cy="956609"/>
              </a:xfrm>
              <a:prstGeom prst="rect">
                <a:avLst/>
              </a:prstGeom>
              <a:noFill/>
            </p:spPr>
            <p:txBody>
              <a:bodyPr wrap="square" rtlCol="0">
                <a:spAutoFit/>
              </a:bodyPr>
              <a:lstStyle/>
              <a:p>
                <a:pPr algn="just"/>
                <a:r>
                  <a:rPr lang="en-US" sz="2300" b="1" dirty="0" err="1">
                    <a:latin typeface="Arial" pitchFamily="34" charset="0"/>
                    <a:cs typeface="Arial" pitchFamily="34" charset="0"/>
                  </a:rPr>
                  <a:t>Vậy</a:t>
                </a:r>
                <a:r>
                  <a:rPr lang="en-US" sz="2300" b="1" dirty="0">
                    <a:latin typeface="Arial" pitchFamily="34" charset="0"/>
                    <a:cs typeface="Arial" pitchFamily="34" charset="0"/>
                  </a:rPr>
                  <a:t> </a:t>
                </a:r>
                <a:r>
                  <a:rPr lang="en-US" sz="2300" b="1" dirty="0" err="1">
                    <a:latin typeface="Arial" pitchFamily="34" charset="0"/>
                    <a:cs typeface="Arial" pitchFamily="34" charset="0"/>
                  </a:rPr>
                  <a:t>khi</a:t>
                </a:r>
                <a:r>
                  <a:rPr lang="en-US" sz="2300" b="1" dirty="0">
                    <a:latin typeface="Arial" pitchFamily="34" charset="0"/>
                    <a:cs typeface="Arial" pitchFamily="34" charset="0"/>
                  </a:rPr>
                  <a:t> </a:t>
                </a:r>
                <a:r>
                  <a:rPr lang="en-US" sz="2300" b="1" dirty="0" err="1">
                    <a:latin typeface="Arial" pitchFamily="34" charset="0"/>
                    <a:cs typeface="Arial" pitchFamily="34" charset="0"/>
                  </a:rPr>
                  <a:t>lấy</a:t>
                </a:r>
                <a:r>
                  <a:rPr lang="en-US" sz="2300" b="1" dirty="0">
                    <a:latin typeface="Arial" pitchFamily="34" charset="0"/>
                    <a:cs typeface="Arial" pitchFamily="34" charset="0"/>
                  </a:rPr>
                  <a:t> B </a:t>
                </a:r>
                <a:r>
                  <a:rPr lang="en-US" sz="2300" b="1" dirty="0" err="1">
                    <a:latin typeface="Arial" pitchFamily="34" charset="0"/>
                    <a:cs typeface="Arial" pitchFamily="34" charset="0"/>
                  </a:rPr>
                  <a:t>và</a:t>
                </a:r>
                <a:r>
                  <a:rPr lang="en-US" sz="2300" b="1" dirty="0">
                    <a:latin typeface="Arial" pitchFamily="34" charset="0"/>
                    <a:cs typeface="Arial" pitchFamily="34" charset="0"/>
                  </a:rPr>
                  <a:t> C </a:t>
                </a:r>
                <a:r>
                  <a:rPr lang="en-US" sz="2300" b="1" dirty="0" err="1">
                    <a:latin typeface="Arial" pitchFamily="34" charset="0"/>
                    <a:cs typeface="Arial" pitchFamily="34" charset="0"/>
                  </a:rPr>
                  <a:t>sao</a:t>
                </a:r>
                <a:r>
                  <a:rPr lang="en-US" sz="2300" b="1" dirty="0">
                    <a:latin typeface="Arial" pitchFamily="34" charset="0"/>
                    <a:cs typeface="Arial" pitchFamily="34" charset="0"/>
                  </a:rPr>
                  <a:t> </a:t>
                </a:r>
                <a:r>
                  <a:rPr lang="en-US" sz="2300" b="1" dirty="0" err="1">
                    <a:latin typeface="Arial" pitchFamily="34" charset="0"/>
                    <a:cs typeface="Arial" pitchFamily="34" charset="0"/>
                  </a:rPr>
                  <a:t>cho</a:t>
                </a:r>
                <a:r>
                  <a:rPr lang="en-US" sz="2300" b="1" dirty="0">
                    <a:latin typeface="Arial" pitchFamily="34" charset="0"/>
                    <a:cs typeface="Arial" pitchFamily="34" charset="0"/>
                  </a:rPr>
                  <a:t> AB = 2 cm </a:t>
                </a:r>
                <a:r>
                  <a:rPr lang="en-US" sz="2300" b="1" dirty="0" err="1">
                    <a:latin typeface="Arial" pitchFamily="34" charset="0"/>
                    <a:cs typeface="Arial" pitchFamily="34" charset="0"/>
                  </a:rPr>
                  <a:t>và</a:t>
                </a:r>
                <a:r>
                  <a:rPr lang="en-US" sz="2300" b="1" dirty="0">
                    <a:latin typeface="Arial" pitchFamily="34" charset="0"/>
                    <a:cs typeface="Arial" pitchFamily="34" charset="0"/>
                  </a:rPr>
                  <a:t> AC = 4 cm </a:t>
                </a:r>
                <a:r>
                  <a:rPr lang="en-US" sz="2300" b="1" dirty="0" err="1">
                    <a:latin typeface="Arial" pitchFamily="34" charset="0"/>
                    <a:cs typeface="Arial" pitchFamily="34" charset="0"/>
                  </a:rPr>
                  <a:t>thì</a:t>
                </a:r>
                <a:r>
                  <a:rPr lang="en-US" sz="2300" b="1" dirty="0">
                    <a:latin typeface="Arial" pitchFamily="34" charset="0"/>
                    <a:cs typeface="Arial" pitchFamily="34" charset="0"/>
                  </a:rPr>
                  <a:t>  </a:t>
                </a:r>
                <a14:m>
                  <m:oMath xmlns:m="http://schemas.openxmlformats.org/officeDocument/2006/math">
                    <m:f>
                      <m:fPr>
                        <m:ctrlPr>
                          <a:rPr lang="en-US" sz="2300" b="1" i="1" smtClean="0">
                            <a:solidFill>
                              <a:srgbClr val="C00000"/>
                            </a:solidFill>
                            <a:latin typeface="Cambria Math" panose="02040503050406030204" pitchFamily="18" charset="0"/>
                            <a:cs typeface="Arial" pitchFamily="34" charset="0"/>
                          </a:rPr>
                        </m:ctrlPr>
                      </m:fPr>
                      <m:num>
                        <m:r>
                          <a:rPr lang="en-US" sz="2300" b="1" i="1">
                            <a:solidFill>
                              <a:srgbClr val="C00000"/>
                            </a:solidFill>
                            <a:latin typeface="Cambria Math"/>
                            <a:cs typeface="Arial" pitchFamily="34" charset="0"/>
                          </a:rPr>
                          <m:t>𝑫𝑩</m:t>
                        </m:r>
                      </m:num>
                      <m:den>
                        <m:r>
                          <a:rPr lang="en-US" sz="2300" b="1" i="1">
                            <a:solidFill>
                              <a:srgbClr val="C00000"/>
                            </a:solidFill>
                            <a:latin typeface="Cambria Math"/>
                            <a:cs typeface="Arial" pitchFamily="34" charset="0"/>
                          </a:rPr>
                          <m:t>𝑫𝑪</m:t>
                        </m:r>
                      </m:den>
                    </m:f>
                    <m:r>
                      <a:rPr lang="en-US" sz="2300" b="1" i="1">
                        <a:solidFill>
                          <a:srgbClr val="C00000"/>
                        </a:solidFill>
                        <a:latin typeface="Cambria Math"/>
                        <a:cs typeface="Arial" pitchFamily="34" charset="0"/>
                      </a:rPr>
                      <m:t>=</m:t>
                    </m:r>
                    <m:f>
                      <m:fPr>
                        <m:ctrlPr>
                          <a:rPr lang="en-US" sz="2300" b="1" i="1">
                            <a:solidFill>
                              <a:srgbClr val="C00000"/>
                            </a:solidFill>
                            <a:latin typeface="Cambria Math" panose="02040503050406030204" pitchFamily="18" charset="0"/>
                            <a:cs typeface="Arial" pitchFamily="34" charset="0"/>
                          </a:rPr>
                        </m:ctrlPr>
                      </m:fPr>
                      <m:num>
                        <m:r>
                          <a:rPr lang="en-US" sz="2300" b="1" i="1">
                            <a:solidFill>
                              <a:srgbClr val="C00000"/>
                            </a:solidFill>
                            <a:latin typeface="Cambria Math"/>
                            <a:cs typeface="Arial" pitchFamily="34" charset="0"/>
                          </a:rPr>
                          <m:t>𝑨𝑩</m:t>
                        </m:r>
                      </m:num>
                      <m:den>
                        <m:r>
                          <a:rPr lang="en-US" sz="2300" b="1" i="1">
                            <a:solidFill>
                              <a:srgbClr val="C00000"/>
                            </a:solidFill>
                            <a:latin typeface="Cambria Math"/>
                            <a:cs typeface="Arial" pitchFamily="34" charset="0"/>
                          </a:rPr>
                          <m:t>𝑨𝑪</m:t>
                        </m:r>
                      </m:den>
                    </m:f>
                  </m:oMath>
                </a14:m>
                <a:r>
                  <a:rPr lang="en-US" sz="2300" b="1" dirty="0">
                    <a:solidFill>
                      <a:srgbClr val="C00000"/>
                    </a:solidFill>
                    <a:latin typeface="Arial" pitchFamily="34" charset="0"/>
                    <a:cs typeface="Arial" pitchFamily="34" charset="0"/>
                  </a:rPr>
                  <a:t> </a:t>
                </a:r>
              </a:p>
            </p:txBody>
          </p:sp>
        </mc:Choice>
        <mc:Fallback xmlns="">
          <p:sp>
            <p:nvSpPr>
              <p:cNvPr id="30" name="TextBox 29"/>
              <p:cNvSpPr txBox="1">
                <a:spLocks noRot="1" noChangeAspect="1" noMove="1" noResize="1" noEditPoints="1" noAdjustHandles="1" noChangeArrowheads="1" noChangeShapeType="1" noTextEdit="1"/>
              </p:cNvSpPr>
              <p:nvPr/>
            </p:nvSpPr>
            <p:spPr>
              <a:xfrm>
                <a:off x="760412" y="5479912"/>
                <a:ext cx="7389247" cy="956609"/>
              </a:xfrm>
              <a:prstGeom prst="rect">
                <a:avLst/>
              </a:prstGeom>
              <a:blipFill rotWithShape="1">
                <a:blip r:embed="rId9"/>
                <a:stretch>
                  <a:fillRect l="-1238" t="-4459" r="-1155" b="-4459"/>
                </a:stretch>
              </a:blipFill>
            </p:spPr>
            <p:txBody>
              <a:bodyPr/>
              <a:lstStyle/>
              <a:p>
                <a:r>
                  <a:rPr lang="en-US">
                    <a:noFill/>
                  </a:rPr>
                  <a:t> </a:t>
                </a:r>
              </a:p>
            </p:txBody>
          </p:sp>
        </mc:Fallback>
      </mc:AlternateContent>
    </p:spTree>
    <p:extLst>
      <p:ext uri="{BB962C8B-B14F-4D97-AF65-F5344CB8AC3E}">
        <p14:creationId xmlns:p14="http://schemas.microsoft.com/office/powerpoint/2010/main" val="22276559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303212" y="609600"/>
            <a:ext cx="8915400" cy="492443"/>
          </a:xfrm>
          <a:prstGeom prst="rect">
            <a:avLst/>
          </a:prstGeom>
          <a:noFill/>
        </p:spPr>
        <p:txBody>
          <a:bodyPr wrap="square" rtlCol="0">
            <a:spAutoFit/>
          </a:bodyPr>
          <a:lstStyle/>
          <a:p>
            <a:pPr marL="457200" indent="-457200" algn="just">
              <a:buFont typeface="Wingdings" pitchFamily="2" charset="2"/>
              <a:buChar char="v"/>
            </a:pPr>
            <a:r>
              <a:rPr lang="en-US" sz="2600" b="1" dirty="0" err="1">
                <a:solidFill>
                  <a:srgbClr val="C00000"/>
                </a:solidFill>
                <a:latin typeface="Arial" pitchFamily="34" charset="0"/>
                <a:cs typeface="Arial" pitchFamily="34" charset="0"/>
              </a:rPr>
              <a:t>Định</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lí</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tính</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chất</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đường</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phân</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giác</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của</a:t>
            </a:r>
            <a:r>
              <a:rPr lang="en-US" sz="2600" b="1" dirty="0">
                <a:solidFill>
                  <a:srgbClr val="C00000"/>
                </a:solidFill>
                <a:latin typeface="Arial" pitchFamily="34" charset="0"/>
                <a:cs typeface="Arial" pitchFamily="34" charset="0"/>
              </a:rPr>
              <a:t> tam </a:t>
            </a:r>
            <a:r>
              <a:rPr lang="en-US" sz="2600" b="1" dirty="0" err="1">
                <a:solidFill>
                  <a:srgbClr val="C00000"/>
                </a:solidFill>
                <a:latin typeface="Arial" pitchFamily="34" charset="0"/>
                <a:cs typeface="Arial" pitchFamily="34" charset="0"/>
              </a:rPr>
              <a:t>giác</a:t>
            </a:r>
            <a:r>
              <a:rPr lang="en-US" sz="2600" b="1" dirty="0">
                <a:solidFill>
                  <a:srgbClr val="C00000"/>
                </a:solidFill>
                <a:latin typeface="Arial" pitchFamily="34" charset="0"/>
                <a:cs typeface="Arial" pitchFamily="34" charset="0"/>
              </a:rPr>
              <a:t>)</a:t>
            </a:r>
            <a:endParaRPr lang="vi-VN" sz="2600" b="1" dirty="0">
              <a:solidFill>
                <a:srgbClr val="C00000"/>
              </a:solidFill>
              <a:latin typeface="Arial" pitchFamily="34" charset="0"/>
              <a:cs typeface="Arial" pitchFamily="34" charset="0"/>
            </a:endParaRPr>
          </a:p>
        </p:txBody>
      </p:sp>
      <p:grpSp>
        <p:nvGrpSpPr>
          <p:cNvPr id="29" name="Group 28"/>
          <p:cNvGrpSpPr/>
          <p:nvPr/>
        </p:nvGrpSpPr>
        <p:grpSpPr>
          <a:xfrm>
            <a:off x="566987" y="1142941"/>
            <a:ext cx="10668000" cy="1600259"/>
            <a:chOff x="684212" y="4800600"/>
            <a:chExt cx="10668000" cy="1600259"/>
          </a:xfrm>
        </p:grpSpPr>
        <p:sp>
          <p:nvSpPr>
            <p:cNvPr id="30" name="Rounded Rectangle 29"/>
            <p:cNvSpPr/>
            <p:nvPr/>
          </p:nvSpPr>
          <p:spPr>
            <a:xfrm>
              <a:off x="684212" y="4800600"/>
              <a:ext cx="10668000" cy="160025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1" name="TextBox 30"/>
            <p:cNvSpPr txBox="1"/>
            <p:nvPr/>
          </p:nvSpPr>
          <p:spPr>
            <a:xfrm>
              <a:off x="877638" y="4955797"/>
              <a:ext cx="10270854" cy="1292662"/>
            </a:xfrm>
            <a:prstGeom prst="rect">
              <a:avLst/>
            </a:prstGeom>
            <a:noFill/>
          </p:spPr>
          <p:txBody>
            <a:bodyPr wrap="square" rtlCol="0">
              <a:spAutoFit/>
            </a:bodyPr>
            <a:lstStyle/>
            <a:p>
              <a:pPr marL="457200" indent="-457200" algn="just">
                <a:buFont typeface="Wingdings" pitchFamily="2" charset="2"/>
                <a:buChar char="v"/>
              </a:pPr>
              <a:r>
                <a:rPr lang="en-US" sz="2600" b="1" dirty="0">
                  <a:latin typeface="Arial" pitchFamily="34" charset="0"/>
                  <a:cs typeface="Arial" pitchFamily="34" charset="0"/>
                </a:rPr>
                <a:t>Trong </a:t>
              </a:r>
              <a:r>
                <a:rPr lang="en-US" sz="2600" b="1" dirty="0" err="1">
                  <a:latin typeface="Arial" pitchFamily="34" charset="0"/>
                  <a:cs typeface="Arial" pitchFamily="34" charset="0"/>
                </a:rPr>
                <a:t>một</a:t>
              </a:r>
              <a:r>
                <a:rPr lang="en-US" sz="2600" b="1" dirty="0">
                  <a:latin typeface="Arial" pitchFamily="34" charset="0"/>
                  <a:cs typeface="Arial" pitchFamily="34" charset="0"/>
                </a:rPr>
                <a:t> tam </a:t>
              </a:r>
              <a:r>
                <a:rPr lang="en-US" sz="2600" b="1" dirty="0" err="1">
                  <a:latin typeface="Arial" pitchFamily="34" charset="0"/>
                  <a:cs typeface="Arial" pitchFamily="34" charset="0"/>
                </a:rPr>
                <a:t>giác</a:t>
              </a:r>
              <a:r>
                <a:rPr lang="en-US" sz="2600" b="1" dirty="0">
                  <a:latin typeface="Arial" pitchFamily="34" charset="0"/>
                  <a:cs typeface="Arial" pitchFamily="34" charset="0"/>
                </a:rPr>
                <a:t>, </a:t>
              </a:r>
              <a:r>
                <a:rPr lang="vi-VN" sz="2600" b="1" dirty="0">
                  <a:latin typeface="Arial" pitchFamily="34" charset="0"/>
                  <a:cs typeface="Arial" pitchFamily="34" charset="0"/>
                </a:rPr>
                <a:t>đường phân giác</a:t>
              </a:r>
              <a:r>
                <a:rPr lang="en-US" sz="2600" b="1" dirty="0">
                  <a:latin typeface="Arial" pitchFamily="34" charset="0"/>
                  <a:cs typeface="Arial" pitchFamily="34" charset="0"/>
                </a:rPr>
                <a:t> </a:t>
              </a:r>
              <a:r>
                <a:rPr lang="en-US" sz="2600" b="1" dirty="0" err="1">
                  <a:latin typeface="Arial" pitchFamily="34" charset="0"/>
                  <a:cs typeface="Arial" pitchFamily="34" charset="0"/>
                </a:rPr>
                <a:t>của</a:t>
              </a:r>
              <a:r>
                <a:rPr lang="en-US" sz="2600" b="1" dirty="0">
                  <a:latin typeface="Arial" pitchFamily="34" charset="0"/>
                  <a:cs typeface="Arial" pitchFamily="34" charset="0"/>
                </a:rPr>
                <a:t> </a:t>
              </a:r>
              <a:r>
                <a:rPr lang="en-US" sz="2600" b="1" dirty="0" err="1">
                  <a:latin typeface="Arial" pitchFamily="34" charset="0"/>
                  <a:cs typeface="Arial" pitchFamily="34" charset="0"/>
                </a:rPr>
                <a:t>một</a:t>
              </a:r>
              <a:r>
                <a:rPr lang="en-US" sz="2600" b="1" dirty="0">
                  <a:latin typeface="Arial" pitchFamily="34" charset="0"/>
                  <a:cs typeface="Arial" pitchFamily="34" charset="0"/>
                </a:rPr>
                <a:t> </a:t>
              </a:r>
              <a:r>
                <a:rPr lang="en-US" sz="2600" b="1" dirty="0" err="1">
                  <a:latin typeface="Arial" pitchFamily="34" charset="0"/>
                  <a:cs typeface="Arial" pitchFamily="34" charset="0"/>
                </a:rPr>
                <a:t>góc</a:t>
              </a:r>
              <a:r>
                <a:rPr lang="en-US" sz="2600" b="1" dirty="0">
                  <a:latin typeface="Arial" pitchFamily="34" charset="0"/>
                  <a:cs typeface="Arial" pitchFamily="34" charset="0"/>
                </a:rPr>
                <a:t> chia </a:t>
              </a:r>
              <a:r>
                <a:rPr lang="en-US" sz="2600" b="1" dirty="0" err="1">
                  <a:latin typeface="Arial" pitchFamily="34" charset="0"/>
                  <a:cs typeface="Arial" pitchFamily="34" charset="0"/>
                </a:rPr>
                <a:t>cạnh</a:t>
              </a:r>
              <a:r>
                <a:rPr lang="en-US" sz="2600" b="1" dirty="0">
                  <a:latin typeface="Arial" pitchFamily="34" charset="0"/>
                  <a:cs typeface="Arial" pitchFamily="34" charset="0"/>
                </a:rPr>
                <a:t> </a:t>
              </a:r>
              <a:r>
                <a:rPr lang="en-US" sz="2600" b="1" dirty="0" err="1">
                  <a:latin typeface="Arial" pitchFamily="34" charset="0"/>
                  <a:cs typeface="Arial" pitchFamily="34" charset="0"/>
                </a:rPr>
                <a:t>đối</a:t>
              </a:r>
              <a:r>
                <a:rPr lang="en-US" sz="2600" b="1" dirty="0">
                  <a:latin typeface="Arial" pitchFamily="34" charset="0"/>
                  <a:cs typeface="Arial" pitchFamily="34" charset="0"/>
                </a:rPr>
                <a:t> </a:t>
              </a:r>
              <a:r>
                <a:rPr lang="en-US" sz="2600" b="1" dirty="0" err="1">
                  <a:latin typeface="Arial" pitchFamily="34" charset="0"/>
                  <a:cs typeface="Arial" pitchFamily="34" charset="0"/>
                </a:rPr>
                <a:t>diện</a:t>
              </a:r>
              <a:r>
                <a:rPr lang="en-US" sz="2600" b="1" dirty="0">
                  <a:latin typeface="Arial" pitchFamily="34" charset="0"/>
                  <a:cs typeface="Arial" pitchFamily="34" charset="0"/>
                </a:rPr>
                <a:t> </a:t>
              </a:r>
              <a:r>
                <a:rPr lang="en-US" sz="2600" b="1" dirty="0" err="1">
                  <a:latin typeface="Arial" pitchFamily="34" charset="0"/>
                  <a:cs typeface="Arial" pitchFamily="34" charset="0"/>
                </a:rPr>
                <a:t>thành</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đoạn</a:t>
              </a:r>
              <a:r>
                <a:rPr lang="en-US" sz="2600" b="1" dirty="0">
                  <a:latin typeface="Arial" pitchFamily="34" charset="0"/>
                  <a:cs typeface="Arial" pitchFamily="34" charset="0"/>
                </a:rPr>
                <a:t> </a:t>
              </a:r>
              <a:r>
                <a:rPr lang="en-US" sz="2600" b="1" dirty="0" err="1">
                  <a:latin typeface="Arial" pitchFamily="34" charset="0"/>
                  <a:cs typeface="Arial" pitchFamily="34" charset="0"/>
                </a:rPr>
                <a:t>thẳng</a:t>
              </a:r>
              <a:r>
                <a:rPr lang="en-US" sz="2600" b="1" dirty="0">
                  <a:latin typeface="Arial" pitchFamily="34" charset="0"/>
                  <a:cs typeface="Arial" pitchFamily="34" charset="0"/>
                </a:rPr>
                <a:t> </a:t>
              </a:r>
              <a:r>
                <a:rPr lang="en-US" sz="2600" b="1" dirty="0" err="1">
                  <a:latin typeface="Arial" pitchFamily="34" charset="0"/>
                  <a:cs typeface="Arial" pitchFamily="34" charset="0"/>
                </a:rPr>
                <a:t>tỉ</a:t>
              </a:r>
              <a:r>
                <a:rPr lang="en-US" sz="2600" b="1" dirty="0">
                  <a:latin typeface="Arial" pitchFamily="34" charset="0"/>
                  <a:cs typeface="Arial" pitchFamily="34" charset="0"/>
                </a:rPr>
                <a:t> </a:t>
              </a:r>
              <a:r>
                <a:rPr lang="en-US" sz="2600" b="1" dirty="0" err="1">
                  <a:latin typeface="Arial" pitchFamily="34" charset="0"/>
                  <a:cs typeface="Arial" pitchFamily="34" charset="0"/>
                </a:rPr>
                <a:t>lệ</a:t>
              </a:r>
              <a:r>
                <a:rPr lang="en-US" sz="2600" b="1" dirty="0">
                  <a:latin typeface="Arial" pitchFamily="34" charset="0"/>
                  <a:cs typeface="Arial" pitchFamily="34" charset="0"/>
                </a:rPr>
                <a:t> </a:t>
              </a:r>
              <a:r>
                <a:rPr lang="en-US" sz="2600" b="1" dirty="0" err="1">
                  <a:latin typeface="Arial" pitchFamily="34" charset="0"/>
                  <a:cs typeface="Arial" pitchFamily="34" charset="0"/>
                </a:rPr>
                <a:t>với</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cạnh</a:t>
              </a:r>
              <a:r>
                <a:rPr lang="en-US" sz="2600" b="1" dirty="0">
                  <a:latin typeface="Arial" pitchFamily="34" charset="0"/>
                  <a:cs typeface="Arial" pitchFamily="34" charset="0"/>
                </a:rPr>
                <a:t> </a:t>
              </a:r>
              <a:r>
                <a:rPr lang="en-US" sz="2600" b="1" dirty="0" err="1">
                  <a:latin typeface="Arial" pitchFamily="34" charset="0"/>
                  <a:cs typeface="Arial" pitchFamily="34" charset="0"/>
                </a:rPr>
                <a:t>kề</a:t>
              </a:r>
              <a:r>
                <a:rPr lang="en-US" sz="2600" b="1" dirty="0">
                  <a:latin typeface="Arial" pitchFamily="34" charset="0"/>
                  <a:cs typeface="Arial" pitchFamily="34" charset="0"/>
                </a:rPr>
                <a:t> </a:t>
              </a:r>
              <a:r>
                <a:rPr lang="en-US" sz="2600" b="1" dirty="0" err="1">
                  <a:latin typeface="Arial" pitchFamily="34" charset="0"/>
                  <a:cs typeface="Arial" pitchFamily="34" charset="0"/>
                </a:rPr>
                <a:t>với</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đoạn</a:t>
              </a:r>
              <a:r>
                <a:rPr lang="en-US" sz="2600" b="1" dirty="0">
                  <a:latin typeface="Arial" pitchFamily="34" charset="0"/>
                  <a:cs typeface="Arial" pitchFamily="34" charset="0"/>
                </a:rPr>
                <a:t> </a:t>
              </a:r>
              <a:r>
                <a:rPr lang="en-US" sz="2600" b="1" dirty="0" err="1">
                  <a:latin typeface="Arial" pitchFamily="34" charset="0"/>
                  <a:cs typeface="Arial" pitchFamily="34" charset="0"/>
                </a:rPr>
                <a:t>ấy</a:t>
              </a:r>
              <a:r>
                <a:rPr lang="en-US" sz="2600" b="1" dirty="0">
                  <a:latin typeface="Arial" pitchFamily="34" charset="0"/>
                  <a:cs typeface="Arial" pitchFamily="34" charset="0"/>
                </a:rPr>
                <a:t>.</a:t>
              </a:r>
              <a:endParaRPr lang="en-US" sz="2600" b="1" dirty="0">
                <a:solidFill>
                  <a:schemeClr val="accent2">
                    <a:lumMod val="75000"/>
                  </a:schemeClr>
                </a:solidFill>
                <a:latin typeface="Arial" pitchFamily="34" charset="0"/>
                <a:cs typeface="Arial" pitchFamily="34" charset="0"/>
              </a:endParaRPr>
            </a:p>
          </p:txBody>
        </p:sp>
      </p:grpSp>
      <p:grpSp>
        <p:nvGrpSpPr>
          <p:cNvPr id="9" name="Group 8"/>
          <p:cNvGrpSpPr/>
          <p:nvPr/>
        </p:nvGrpSpPr>
        <p:grpSpPr>
          <a:xfrm>
            <a:off x="1731962" y="3332322"/>
            <a:ext cx="5200650" cy="1579323"/>
            <a:chOff x="1206499" y="3065622"/>
            <a:chExt cx="5200650" cy="1579323"/>
          </a:xfrm>
        </p:grpSpPr>
        <p:cxnSp>
          <p:nvCxnSpPr>
            <p:cNvPr id="6" name="Straight Connector 5"/>
            <p:cNvCxnSpPr/>
            <p:nvPr/>
          </p:nvCxnSpPr>
          <p:spPr>
            <a:xfrm>
              <a:off x="1370012" y="3875247"/>
              <a:ext cx="50371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3412" y="3065622"/>
              <a:ext cx="0" cy="1544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1979612" y="3065622"/>
                  <a:ext cx="4427537" cy="778675"/>
                </a:xfrm>
                <a:prstGeom prst="rect">
                  <a:avLst/>
                </a:prstGeom>
                <a:noFill/>
              </p:spPr>
              <p:txBody>
                <a:bodyPr wrap="square" rtlCol="0">
                  <a:spAutoFit/>
                </a:bodyPr>
                <a:lstStyle/>
                <a:p>
                  <a:pPr algn="just"/>
                  <a14:m>
                    <m:oMath xmlns:m="http://schemas.openxmlformats.org/officeDocument/2006/math">
                      <m:r>
                        <a:rPr lang="en-US" sz="2200" b="1" i="1" smtClean="0">
                          <a:solidFill>
                            <a:schemeClr val="tx1"/>
                          </a:solidFill>
                          <a:latin typeface="Cambria Math"/>
                          <a:ea typeface="Cambria Math"/>
                          <a:cs typeface="Arial" pitchFamily="34" charset="0"/>
                        </a:rPr>
                        <m:t>∆</m:t>
                      </m:r>
                    </m:oMath>
                  </a14:m>
                  <a:r>
                    <a:rPr lang="en-US" sz="2200" b="1">
                      <a:solidFill>
                        <a:schemeClr val="tx1"/>
                      </a:solidFill>
                      <a:latin typeface="Arial" pitchFamily="34" charset="0"/>
                      <a:cs typeface="Arial" pitchFamily="34" charset="0"/>
                    </a:rPr>
                    <a:t>ABC , AD là </a:t>
                  </a:r>
                  <a:r>
                    <a:rPr lang="vi-VN" sz="2200" b="1">
                      <a:solidFill>
                        <a:schemeClr val="tx1"/>
                      </a:solidFill>
                      <a:latin typeface="Arial" pitchFamily="34" charset="0"/>
                      <a:cs typeface="Arial" pitchFamily="34" charset="0"/>
                    </a:rPr>
                    <a:t>đường phân giác</a:t>
                  </a:r>
                  <a:r>
                    <a:rPr lang="en-US" sz="2200" b="1">
                      <a:solidFill>
                        <a:schemeClr val="tx1"/>
                      </a:solidFill>
                      <a:latin typeface="Arial" pitchFamily="34" charset="0"/>
                      <a:cs typeface="Arial" pitchFamily="34" charset="0"/>
                    </a:rPr>
                    <a:t> của </a:t>
                  </a:r>
                  <a14:m>
                    <m:oMath xmlns:m="http://schemas.openxmlformats.org/officeDocument/2006/math">
                      <m:acc>
                        <m:accPr>
                          <m:chr m:val="̂"/>
                          <m:ctrlPr>
                            <a:rPr lang="en-US" sz="2200" b="1" i="1" smtClean="0">
                              <a:solidFill>
                                <a:schemeClr val="tx1"/>
                              </a:solidFill>
                              <a:latin typeface="Cambria Math" panose="02040503050406030204" pitchFamily="18" charset="0"/>
                              <a:cs typeface="Arial" pitchFamily="34" charset="0"/>
                            </a:rPr>
                          </m:ctrlPr>
                        </m:accPr>
                        <m:e>
                          <m:r>
                            <a:rPr lang="en-US" sz="2200" b="1" i="1" smtClean="0">
                              <a:solidFill>
                                <a:schemeClr val="tx1"/>
                              </a:solidFill>
                              <a:latin typeface="Cambria Math"/>
                              <a:cs typeface="Arial" pitchFamily="34" charset="0"/>
                            </a:rPr>
                            <m:t>𝑩𝑨𝑪</m:t>
                          </m:r>
                        </m:e>
                      </m:acc>
                    </m:oMath>
                  </a14:m>
                  <a:r>
                    <a:rPr lang="en-US" sz="2200" b="1">
                      <a:solidFill>
                        <a:schemeClr val="tx1"/>
                      </a:solidFill>
                      <a:latin typeface="Arial" pitchFamily="34" charset="0"/>
                      <a:cs typeface="Arial" pitchFamily="34" charset="0"/>
                    </a:rPr>
                    <a:t> , </a:t>
                  </a:r>
                  <a14:m>
                    <m:oMath xmlns:m="http://schemas.openxmlformats.org/officeDocument/2006/math">
                      <m:r>
                        <a:rPr lang="en-US" sz="2200" b="1" i="1" smtClean="0">
                          <a:solidFill>
                            <a:schemeClr val="tx1"/>
                          </a:solidFill>
                          <a:latin typeface="Cambria Math"/>
                          <a:cs typeface="Arial" pitchFamily="34" charset="0"/>
                        </a:rPr>
                        <m:t>(</m:t>
                      </m:r>
                      <m:r>
                        <a:rPr lang="en-US" sz="2200" b="1" i="1" smtClean="0">
                          <a:solidFill>
                            <a:schemeClr val="tx1"/>
                          </a:solidFill>
                          <a:latin typeface="Cambria Math"/>
                          <a:cs typeface="Arial" pitchFamily="34" charset="0"/>
                        </a:rPr>
                        <m:t>𝑫</m:t>
                      </m:r>
                      <m:r>
                        <a:rPr lang="en-US" sz="2200" b="1" i="1" smtClean="0">
                          <a:solidFill>
                            <a:schemeClr val="tx1"/>
                          </a:solidFill>
                          <a:latin typeface="Cambria Math"/>
                          <a:ea typeface="Cambria Math"/>
                          <a:cs typeface="Arial" pitchFamily="34" charset="0"/>
                        </a:rPr>
                        <m:t>∈</m:t>
                      </m:r>
                      <m:r>
                        <a:rPr lang="en-US" sz="2200" b="1" i="1" smtClean="0">
                          <a:solidFill>
                            <a:schemeClr val="tx1"/>
                          </a:solidFill>
                          <a:latin typeface="Cambria Math"/>
                          <a:ea typeface="Cambria Math"/>
                          <a:cs typeface="Arial" pitchFamily="34" charset="0"/>
                        </a:rPr>
                        <m:t>𝑩𝑪</m:t>
                      </m:r>
                      <m:r>
                        <a:rPr lang="en-US" sz="2200" b="1" i="1" smtClean="0">
                          <a:solidFill>
                            <a:schemeClr val="tx1"/>
                          </a:solidFill>
                          <a:latin typeface="Cambria Math"/>
                          <a:ea typeface="Cambria Math"/>
                          <a:cs typeface="Arial" pitchFamily="34" charset="0"/>
                        </a:rPr>
                        <m:t>)</m:t>
                      </m:r>
                    </m:oMath>
                  </a14:m>
                  <a:endParaRPr lang="en-US" sz="2200" b="1">
                    <a:solidFill>
                      <a:schemeClr val="tx1"/>
                    </a:solidFill>
                    <a:latin typeface="Arial" pitchFamily="34" charset="0"/>
                    <a:cs typeface="Arial"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979612" y="3065622"/>
                  <a:ext cx="4427537" cy="778675"/>
                </a:xfrm>
                <a:prstGeom prst="rect">
                  <a:avLst/>
                </a:prstGeom>
                <a:blipFill rotWithShape="1">
                  <a:blip r:embed="rId6"/>
                  <a:stretch>
                    <a:fillRect l="-1791" t="-3937" r="-1791" b="-15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Object 7"/>
                <p:cNvGraphicFramePr>
                  <a:graphicFrameLocks noChangeAspect="1"/>
                </p:cNvGraphicFramePr>
                <p:nvPr>
                  <p:extLst>
                    <p:ext uri="{D42A27DB-BD31-4B8C-83A1-F6EECF244321}">
                      <p14:modId xmlns:p14="http://schemas.microsoft.com/office/powerpoint/2010/main" val="2082008886"/>
                    </p:ext>
                  </p:extLst>
                </p:nvPr>
              </p:nvGraphicFramePr>
              <p:xfrm>
                <a:off x="2251868" y="3878341"/>
                <a:ext cx="1335881" cy="766604"/>
              </p:xfrm>
              <a:graphic>
                <a:graphicData uri="http://schemas.openxmlformats.org/presentationml/2006/ole">
                  <mc:AlternateContent>
                    <mc:Choice xmlns:v="urn:schemas-microsoft-com:vml" Requires="v">
                      <p:oleObj name="Equation" r:id="rId7" imgW="685800" imgH="393480" progId="Equation.DSMT4">
                        <p:embed/>
                      </p:oleObj>
                    </mc:Choice>
                    <mc:Fallback>
                      <p:oleObj name="Equation" r:id="rId7" imgW="685800" imgH="393480" progId="Equation.DSMT4">
                        <p:embed/>
                        <p:pic>
                          <p:nvPicPr>
                            <p:cNvPr id="0" name=""/>
                            <p:cNvPicPr>
                              <a:picLocks noChangeAspect="1" noChangeArrowheads="1"/>
                            </p:cNvPicPr>
                            <p:nvPr/>
                          </p:nvPicPr>
                          <p:blipFill>
                            <a:blip r:embed="rId8"/>
                            <a:srcRect/>
                            <a:stretch>
                              <a:fillRect/>
                            </a:stretch>
                          </p:blipFill>
                          <p:spPr bwMode="auto">
                            <a:xfrm>
                              <a:off x="2251868" y="3878341"/>
                              <a:ext cx="1335881" cy="7666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876187082"/>
                    </p:ext>
                  </p:extLst>
                </p:nvPr>
              </p:nvGraphicFramePr>
              <p:xfrm>
                <a:off x="2251868" y="3878341"/>
                <a:ext cx="1335881" cy="766604"/>
              </p:xfrm>
              <a:graphic>
                <a:graphicData uri="http://schemas.openxmlformats.org/presentationml/2006/ole">
                  <mc:AlternateContent>
                    <mc:Choice xmlns:v="urn:schemas-microsoft-com:vml" Requires="v">
                      <p:oleObj spid="_x0000_s151567" name="Equation" r:id="rId9" imgW="685800" imgH="393480" progId="Equation.DSMT4">
                        <p:embed/>
                      </p:oleObj>
                    </mc:Choice>
                    <mc:Fallback>
                      <p:oleObj name="Equation" r:id="rId9" imgW="685800" imgH="393480" progId="Equation.DSMT4">
                        <p:embed/>
                        <p:pic>
                          <p:nvPicPr>
                            <p:cNvPr id="0" name=""/>
                            <p:cNvPicPr>
                              <a:picLocks noChangeAspect="1" noChangeArrowheads="1"/>
                            </p:cNvPicPr>
                            <p:nvPr/>
                          </p:nvPicPr>
                          <p:blipFill>
                            <a:blip r:embed="rId10"/>
                            <a:srcRect/>
                            <a:stretch>
                              <a:fillRect/>
                            </a:stretch>
                          </p:blipFill>
                          <p:spPr bwMode="auto">
                            <a:xfrm>
                              <a:off x="2251868" y="3878341"/>
                              <a:ext cx="1335881" cy="7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45" name="TextBox 44"/>
            <p:cNvSpPr txBox="1"/>
            <p:nvPr/>
          </p:nvSpPr>
          <p:spPr>
            <a:xfrm>
              <a:off x="1255712" y="3317557"/>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GT</a:t>
              </a:r>
              <a:endParaRPr lang="en-US" sz="2600" b="1">
                <a:solidFill>
                  <a:srgbClr val="C00000"/>
                </a:solidFill>
                <a:latin typeface="Arial" pitchFamily="34" charset="0"/>
                <a:cs typeface="Arial" pitchFamily="34" charset="0"/>
              </a:endParaRPr>
            </a:p>
          </p:txBody>
        </p:sp>
        <p:sp>
          <p:nvSpPr>
            <p:cNvPr id="46" name="TextBox 45"/>
            <p:cNvSpPr txBox="1"/>
            <p:nvPr/>
          </p:nvSpPr>
          <p:spPr>
            <a:xfrm>
              <a:off x="1206499" y="3943350"/>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KL</a:t>
              </a:r>
              <a:endParaRPr lang="en-US" sz="2600" b="1">
                <a:solidFill>
                  <a:srgbClr val="C00000"/>
                </a:solidFill>
                <a:latin typeface="Arial" pitchFamily="34" charset="0"/>
                <a:cs typeface="Arial" pitchFamily="34" charset="0"/>
              </a:endParaRPr>
            </a:p>
          </p:txBody>
        </p:sp>
      </p:grpSp>
      <p:pic>
        <p:nvPicPr>
          <p:cNvPr id="15155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16409" y="2872740"/>
            <a:ext cx="3814858" cy="276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9266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1555"/>
                                        </p:tgtEl>
                                        <p:attrNameLst>
                                          <p:attrName>style.visibility</p:attrName>
                                        </p:attrNameLst>
                                      </p:cBhvr>
                                      <p:to>
                                        <p:strVal val="visible"/>
                                      </p:to>
                                    </p:set>
                                    <p:animEffect transition="in" filter="wipe(left)">
                                      <p:cBhvr>
                                        <p:cTn id="15"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436307" y="2063665"/>
            <a:ext cx="2123120" cy="430887"/>
          </a:xfrm>
          <a:prstGeom prst="rect">
            <a:avLst/>
          </a:prstGeom>
          <a:noFill/>
        </p:spPr>
        <p:txBody>
          <a:bodyPr wrap="square" rtlCol="0">
            <a:spAutoFit/>
          </a:bodyPr>
          <a:lstStyle/>
          <a:p>
            <a:pPr algn="just"/>
            <a:r>
              <a:rPr lang="en-US" sz="2200" b="1" dirty="0" err="1">
                <a:solidFill>
                  <a:schemeClr val="accent5">
                    <a:lumMod val="50000"/>
                  </a:schemeClr>
                </a:solidFill>
                <a:latin typeface="Arial" pitchFamily="34" charset="0"/>
                <a:cs typeface="Arial" pitchFamily="34" charset="0"/>
              </a:rPr>
              <a:t>Chứng</a:t>
            </a:r>
            <a:r>
              <a:rPr lang="en-US" sz="2200" b="1" dirty="0">
                <a:solidFill>
                  <a:schemeClr val="accent5">
                    <a:lumMod val="50000"/>
                  </a:schemeClr>
                </a:solidFill>
                <a:latin typeface="Arial" pitchFamily="34" charset="0"/>
                <a:cs typeface="Arial" pitchFamily="34" charset="0"/>
              </a:rPr>
              <a:t> </a:t>
            </a:r>
            <a:r>
              <a:rPr lang="en-US" sz="2200" b="1" dirty="0" err="1">
                <a:solidFill>
                  <a:schemeClr val="accent5">
                    <a:lumMod val="50000"/>
                  </a:schemeClr>
                </a:solidFill>
                <a:latin typeface="Arial" pitchFamily="34" charset="0"/>
                <a:cs typeface="Arial" pitchFamily="34" charset="0"/>
              </a:rPr>
              <a:t>minh</a:t>
            </a:r>
            <a:r>
              <a:rPr lang="en-US" sz="2200" b="1" dirty="0">
                <a:solidFill>
                  <a:schemeClr val="accent5">
                    <a:lumMod val="50000"/>
                  </a:schemeClr>
                </a:solidFill>
                <a:latin typeface="Arial" pitchFamily="34" charset="0"/>
                <a:cs typeface="Arial" pitchFamily="34" charset="0"/>
              </a:rPr>
              <a:t>:</a:t>
            </a:r>
            <a:endParaRPr lang="en-US" b="1" dirty="0">
              <a:solidFill>
                <a:schemeClr val="accent5">
                  <a:lumMod val="50000"/>
                </a:schemeClr>
              </a:solidFill>
              <a:latin typeface="Arial" pitchFamily="34" charset="0"/>
              <a:cs typeface="Arial" pitchFamily="34" charset="0"/>
            </a:endParaRPr>
          </a:p>
        </p:txBody>
      </p:sp>
      <p:sp>
        <p:nvSpPr>
          <p:cNvPr id="19" name="TextBox 18"/>
          <p:cNvSpPr txBox="1"/>
          <p:nvPr/>
        </p:nvSpPr>
        <p:spPr>
          <a:xfrm>
            <a:off x="472819" y="2426106"/>
            <a:ext cx="7696200" cy="430887"/>
          </a:xfrm>
          <a:prstGeom prst="rect">
            <a:avLst/>
          </a:prstGeom>
          <a:noFill/>
        </p:spPr>
        <p:txBody>
          <a:bodyPr wrap="square" rtlCol="0">
            <a:spAutoFit/>
          </a:bodyPr>
          <a:lstStyle/>
          <a:p>
            <a:pPr algn="just"/>
            <a:r>
              <a:rPr lang="en-US" sz="2200" b="1" dirty="0" err="1">
                <a:latin typeface="Arial" pitchFamily="34" charset="0"/>
                <a:cs typeface="Arial" pitchFamily="34" charset="0"/>
              </a:rPr>
              <a:t>Vẽ</a:t>
            </a:r>
            <a:r>
              <a:rPr lang="en-US" sz="2200" b="1" dirty="0">
                <a:latin typeface="Arial" pitchFamily="34" charset="0"/>
                <a:cs typeface="Arial" pitchFamily="34" charset="0"/>
              </a:rPr>
              <a:t> </a:t>
            </a:r>
            <a:r>
              <a:rPr lang="vi-VN" sz="2200" b="1" dirty="0">
                <a:latin typeface="Arial" pitchFamily="34" charset="0"/>
                <a:cs typeface="Arial" pitchFamily="34" charset="0"/>
              </a:rPr>
              <a:t>đường thẳng</a:t>
            </a:r>
            <a:r>
              <a:rPr lang="en-US" sz="2200" b="1" dirty="0">
                <a:latin typeface="Arial" pitchFamily="34" charset="0"/>
                <a:cs typeface="Arial" pitchFamily="34" charset="0"/>
              </a:rPr>
              <a:t> qua B song </a:t>
            </a:r>
            <a:r>
              <a:rPr lang="en-US" sz="2200" b="1" dirty="0" err="1">
                <a:latin typeface="Arial" pitchFamily="34" charset="0"/>
                <a:cs typeface="Arial" pitchFamily="34" charset="0"/>
              </a:rPr>
              <a:t>song</a:t>
            </a:r>
            <a:r>
              <a:rPr lang="en-US" sz="2200" b="1" dirty="0">
                <a:latin typeface="Arial" pitchFamily="34" charset="0"/>
                <a:cs typeface="Arial" pitchFamily="34" charset="0"/>
              </a:rPr>
              <a:t> </a:t>
            </a:r>
            <a:r>
              <a:rPr lang="en-US" sz="2200" b="1" dirty="0" err="1">
                <a:latin typeface="Arial" pitchFamily="34" charset="0"/>
                <a:cs typeface="Arial" pitchFamily="34" charset="0"/>
              </a:rPr>
              <a:t>với</a:t>
            </a:r>
            <a:r>
              <a:rPr lang="en-US" sz="2200" b="1" dirty="0">
                <a:latin typeface="Arial" pitchFamily="34" charset="0"/>
                <a:cs typeface="Arial" pitchFamily="34" charset="0"/>
              </a:rPr>
              <a:t> AD, </a:t>
            </a:r>
            <a:r>
              <a:rPr lang="en-US" sz="2200" b="1" dirty="0" err="1">
                <a:latin typeface="Arial" pitchFamily="34" charset="0"/>
                <a:cs typeface="Arial" pitchFamily="34" charset="0"/>
              </a:rPr>
              <a:t>cắt</a:t>
            </a:r>
            <a:r>
              <a:rPr lang="en-US" sz="2200" b="1" dirty="0">
                <a:latin typeface="Arial" pitchFamily="34" charset="0"/>
                <a:cs typeface="Arial" pitchFamily="34" charset="0"/>
              </a:rPr>
              <a:t> AC </a:t>
            </a:r>
            <a:r>
              <a:rPr lang="en-US" sz="2200" b="1" dirty="0" err="1">
                <a:latin typeface="Arial" pitchFamily="34" charset="0"/>
                <a:cs typeface="Arial" pitchFamily="34" charset="0"/>
              </a:rPr>
              <a:t>tại</a:t>
            </a:r>
            <a:r>
              <a:rPr lang="en-US" sz="2200" b="1" dirty="0">
                <a:latin typeface="Arial" pitchFamily="34" charset="0"/>
                <a:cs typeface="Arial" pitchFamily="34" charset="0"/>
              </a:rPr>
              <a:t> E</a:t>
            </a:r>
            <a:endParaRPr lang="en-US"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472819" y="2878305"/>
                <a:ext cx="7696200" cy="472373"/>
              </a:xfrm>
              <a:prstGeom prst="rect">
                <a:avLst/>
              </a:prstGeom>
              <a:noFill/>
            </p:spPr>
            <p:txBody>
              <a:bodyPr wrap="square" rtlCol="0">
                <a:spAutoFit/>
              </a:bodyPr>
              <a:lstStyle/>
              <a:p>
                <a:pPr algn="just"/>
                <a:r>
                  <a:rPr lang="en-US" sz="2200" b="1">
                    <a:latin typeface="Arial" pitchFamily="34" charset="0"/>
                    <a:cs typeface="Arial" pitchFamily="34" charset="0"/>
                  </a:rPr>
                  <a:t>Theo giả thiết , AD là phân giác của góc A nên </a:t>
                </a:r>
                <a14:m>
                  <m:oMath xmlns:m="http://schemas.openxmlformats.org/officeDocument/2006/math">
                    <m:acc>
                      <m:accPr>
                        <m:chr m:val="̂"/>
                        <m:ctrlPr>
                          <a:rPr lang="en-US" b="1" i="1" smtClean="0">
                            <a:latin typeface="Cambria Math" panose="02040503050406030204" pitchFamily="18" charset="0"/>
                            <a:cs typeface="Arial" pitchFamily="34" charset="0"/>
                          </a:rPr>
                        </m:ctrlPr>
                      </m:accPr>
                      <m:e>
                        <m:sSub>
                          <m:sSubPr>
                            <m:ctrlPr>
                              <a:rPr lang="en-US" b="1" i="1" smtClean="0">
                                <a:latin typeface="Cambria Math" panose="02040503050406030204" pitchFamily="18" charset="0"/>
                                <a:cs typeface="Arial" pitchFamily="34" charset="0"/>
                              </a:rPr>
                            </m:ctrlPr>
                          </m:sSubPr>
                          <m:e>
                            <m:r>
                              <a:rPr lang="en-US" b="1" i="1" smtClean="0">
                                <a:latin typeface="Cambria Math"/>
                                <a:cs typeface="Arial" pitchFamily="34" charset="0"/>
                              </a:rPr>
                              <m:t>𝑨</m:t>
                            </m:r>
                          </m:e>
                          <m:sub>
                            <m:r>
                              <a:rPr lang="en-US" b="1" i="1" smtClean="0">
                                <a:latin typeface="Cambria Math"/>
                                <a:cs typeface="Arial" pitchFamily="34" charset="0"/>
                              </a:rPr>
                              <m:t>𝟏</m:t>
                            </m:r>
                          </m:sub>
                        </m:sSub>
                      </m:e>
                    </m:acc>
                    <m:r>
                      <a:rPr lang="en-US" b="1" i="1" smtClean="0">
                        <a:latin typeface="Cambria Math"/>
                        <a:cs typeface="Arial" pitchFamily="34" charset="0"/>
                      </a:rPr>
                      <m:t>=</m:t>
                    </m:r>
                    <m:acc>
                      <m:accPr>
                        <m:chr m:val="̂"/>
                        <m:ctrlPr>
                          <a:rPr lang="en-US" b="1" i="1">
                            <a:latin typeface="Cambria Math" panose="02040503050406030204" pitchFamily="18" charset="0"/>
                            <a:cs typeface="Arial" pitchFamily="34" charset="0"/>
                          </a:rPr>
                        </m:ctrlPr>
                      </m:accPr>
                      <m:e>
                        <m:sSub>
                          <m:sSubPr>
                            <m:ctrlPr>
                              <a:rPr lang="en-US" b="1" i="1">
                                <a:latin typeface="Cambria Math" panose="02040503050406030204" pitchFamily="18" charset="0"/>
                                <a:cs typeface="Arial" pitchFamily="34" charset="0"/>
                              </a:rPr>
                            </m:ctrlPr>
                          </m:sSubPr>
                          <m:e>
                            <m:r>
                              <a:rPr lang="en-US" b="1" i="1">
                                <a:latin typeface="Cambria Math"/>
                                <a:cs typeface="Arial" pitchFamily="34" charset="0"/>
                              </a:rPr>
                              <m:t>𝑨</m:t>
                            </m:r>
                          </m:e>
                          <m:sub>
                            <m:r>
                              <a:rPr lang="en-US" b="1" i="1" smtClean="0">
                                <a:latin typeface="Cambria Math"/>
                                <a:cs typeface="Arial" pitchFamily="34" charset="0"/>
                              </a:rPr>
                              <m:t>𝟐</m:t>
                            </m:r>
                          </m:sub>
                        </m:sSub>
                      </m:e>
                    </m:acc>
                  </m:oMath>
                </a14:m>
                <a:endParaRPr lang="en-US"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2819" y="2878305"/>
                <a:ext cx="7696200" cy="472373"/>
              </a:xfrm>
              <a:prstGeom prst="rect">
                <a:avLst/>
              </a:prstGeom>
              <a:blipFill>
                <a:blip r:embed="rId3"/>
                <a:stretch>
                  <a:fillRect l="-1030" t="-3846" r="-7765" b="-24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2819" y="3370375"/>
                <a:ext cx="7696200" cy="430887"/>
              </a:xfrm>
              <a:prstGeom prst="rect">
                <a:avLst/>
              </a:prstGeom>
              <a:noFill/>
            </p:spPr>
            <p:txBody>
              <a:bodyPr wrap="square" rtlCol="0">
                <a:spAutoFit/>
              </a:bodyPr>
              <a:lstStyle/>
              <a:p>
                <a:pPr algn="just"/>
                <a:r>
                  <a:rPr lang="en-US" sz="2200" b="1">
                    <a:latin typeface="Arial" pitchFamily="34" charset="0"/>
                    <a:cs typeface="Arial" pitchFamily="34" charset="0"/>
                  </a:rPr>
                  <a:t>Ta có EB // AD nên </a:t>
                </a:r>
                <a14:m>
                  <m:oMath xmlns:m="http://schemas.openxmlformats.org/officeDocument/2006/math">
                    <m:acc>
                      <m:accPr>
                        <m:chr m:val="̂"/>
                        <m:ctrlPr>
                          <a:rPr lang="en-US" sz="2000" b="1" i="1">
                            <a:latin typeface="Cambria Math" panose="02040503050406030204" pitchFamily="18" charset="0"/>
                            <a:cs typeface="Arial" pitchFamily="34" charset="0"/>
                          </a:rPr>
                        </m:ctrlPr>
                      </m:accPr>
                      <m:e>
                        <m:sSub>
                          <m:sSubPr>
                            <m:ctrlPr>
                              <a:rPr lang="en-US" sz="2000" b="1" i="1">
                                <a:latin typeface="Cambria Math" panose="02040503050406030204" pitchFamily="18" charset="0"/>
                                <a:cs typeface="Arial" pitchFamily="34" charset="0"/>
                              </a:rPr>
                            </m:ctrlPr>
                          </m:sSubPr>
                          <m:e>
                            <m:r>
                              <a:rPr lang="en-US" sz="2000" b="1" i="1">
                                <a:latin typeface="Cambria Math"/>
                                <a:cs typeface="Arial" pitchFamily="34" charset="0"/>
                              </a:rPr>
                              <m:t>𝑨</m:t>
                            </m:r>
                          </m:e>
                          <m:sub>
                            <m:r>
                              <a:rPr lang="en-US" sz="2000" b="1" i="1">
                                <a:latin typeface="Cambria Math"/>
                                <a:cs typeface="Arial" pitchFamily="34" charset="0"/>
                              </a:rPr>
                              <m:t>𝟏</m:t>
                            </m:r>
                          </m:sub>
                        </m:sSub>
                      </m:e>
                    </m:acc>
                    <m:r>
                      <a:rPr lang="en-US" sz="2000" b="1" i="1">
                        <a:latin typeface="Cambria Math"/>
                        <a:cs typeface="Arial" pitchFamily="34" charset="0"/>
                      </a:rPr>
                      <m:t>=</m:t>
                    </m:r>
                    <m:acc>
                      <m:accPr>
                        <m:chr m:val="̂"/>
                        <m:ctrlPr>
                          <a:rPr lang="en-US" sz="2000" b="1" i="1">
                            <a:latin typeface="Cambria Math" panose="02040503050406030204" pitchFamily="18" charset="0"/>
                            <a:cs typeface="Arial" pitchFamily="34" charset="0"/>
                          </a:rPr>
                        </m:ctrlPr>
                      </m:accPr>
                      <m:e>
                        <m:sSub>
                          <m:sSubPr>
                            <m:ctrlPr>
                              <a:rPr lang="en-US" sz="2000" b="1" i="1">
                                <a:latin typeface="Cambria Math" panose="02040503050406030204" pitchFamily="18" charset="0"/>
                                <a:cs typeface="Arial" pitchFamily="34" charset="0"/>
                              </a:rPr>
                            </m:ctrlPr>
                          </m:sSubPr>
                          <m:e>
                            <m:r>
                              <a:rPr lang="en-US" sz="2000" b="1" i="1" smtClean="0">
                                <a:latin typeface="Cambria Math"/>
                                <a:cs typeface="Arial" pitchFamily="34" charset="0"/>
                              </a:rPr>
                              <m:t>𝑩</m:t>
                            </m:r>
                          </m:e>
                          <m:sub>
                            <m:r>
                              <a:rPr lang="en-US" sz="2000" b="1" i="1" smtClean="0">
                                <a:latin typeface="Cambria Math"/>
                                <a:cs typeface="Arial" pitchFamily="34" charset="0"/>
                              </a:rPr>
                              <m:t>𝟏</m:t>
                            </m:r>
                          </m:sub>
                        </m:sSub>
                      </m:e>
                    </m:acc>
                  </m:oMath>
                </a14:m>
                <a:r>
                  <a:rPr lang="en-US" sz="2200" b="1">
                    <a:latin typeface="Arial" pitchFamily="34" charset="0"/>
                    <a:cs typeface="Arial" pitchFamily="34" charset="0"/>
                  </a:rPr>
                  <a:t> (hai góc so le trong) </a:t>
                </a:r>
                <a:endParaRPr lang="en-US"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2819" y="3370375"/>
                <a:ext cx="7696200" cy="430887"/>
              </a:xfrm>
              <a:prstGeom prst="rect">
                <a:avLst/>
              </a:prstGeom>
              <a:blipFill>
                <a:blip r:embed="rId4"/>
                <a:stretch>
                  <a:fillRect l="-1030" t="-8451"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87419" y="3900219"/>
                <a:ext cx="3429000" cy="430887"/>
              </a:xfrm>
              <a:prstGeom prst="rect">
                <a:avLst/>
              </a:prstGeom>
              <a:noFill/>
            </p:spPr>
            <p:txBody>
              <a:bodyPr wrap="square" rtlCol="0">
                <a:spAutoFit/>
              </a:bodyPr>
              <a:lstStyle/>
              <a:p>
                <a:pPr algn="just"/>
                <a14:m>
                  <m:oMath xmlns:m="http://schemas.openxmlformats.org/officeDocument/2006/math">
                    <m:acc>
                      <m:accPr>
                        <m:chr m:val="̂"/>
                        <m:ctrlPr>
                          <a:rPr lang="en-US" sz="2000" b="1" i="1" smtClean="0">
                            <a:latin typeface="Cambria Math" panose="02040503050406030204" pitchFamily="18" charset="0"/>
                            <a:cs typeface="Arial" pitchFamily="34" charset="0"/>
                          </a:rPr>
                        </m:ctrlPr>
                      </m:accPr>
                      <m:e>
                        <m:sSub>
                          <m:sSubPr>
                            <m:ctrlPr>
                              <a:rPr lang="en-US" sz="2000" b="1" i="1">
                                <a:latin typeface="Cambria Math" panose="02040503050406030204" pitchFamily="18" charset="0"/>
                                <a:cs typeface="Arial" pitchFamily="34" charset="0"/>
                              </a:rPr>
                            </m:ctrlPr>
                          </m:sSubPr>
                          <m:e>
                            <m:r>
                              <a:rPr lang="en-US" sz="2000" b="1" i="1">
                                <a:latin typeface="Cambria Math"/>
                                <a:cs typeface="Arial" pitchFamily="34" charset="0"/>
                              </a:rPr>
                              <m:t>𝑨</m:t>
                            </m:r>
                          </m:e>
                          <m:sub>
                            <m:r>
                              <a:rPr lang="en-US" sz="2000" b="1" i="1" smtClean="0">
                                <a:latin typeface="Cambria Math"/>
                                <a:cs typeface="Arial" pitchFamily="34" charset="0"/>
                              </a:rPr>
                              <m:t>𝟐</m:t>
                            </m:r>
                          </m:sub>
                        </m:sSub>
                      </m:e>
                    </m:acc>
                    <m:r>
                      <a:rPr lang="en-US" sz="2000" b="1" i="1">
                        <a:latin typeface="Cambria Math"/>
                        <a:cs typeface="Arial" pitchFamily="34" charset="0"/>
                      </a:rPr>
                      <m:t>=</m:t>
                    </m:r>
                    <m:acc>
                      <m:accPr>
                        <m:chr m:val="̂"/>
                        <m:ctrlPr>
                          <a:rPr lang="en-US" sz="2000" b="1" i="1">
                            <a:latin typeface="Cambria Math" panose="02040503050406030204" pitchFamily="18" charset="0"/>
                            <a:cs typeface="Arial" pitchFamily="34" charset="0"/>
                          </a:rPr>
                        </m:ctrlPr>
                      </m:accPr>
                      <m:e>
                        <m:r>
                          <a:rPr lang="en-US" sz="2000" b="1" i="1" smtClean="0">
                            <a:latin typeface="Cambria Math"/>
                            <a:cs typeface="Arial" pitchFamily="34" charset="0"/>
                          </a:rPr>
                          <m:t>𝑬</m:t>
                        </m:r>
                      </m:e>
                    </m:acc>
                  </m:oMath>
                </a14:m>
                <a:r>
                  <a:rPr lang="en-US" sz="2200" b="1">
                    <a:latin typeface="Arial" pitchFamily="34" charset="0"/>
                    <a:cs typeface="Arial" pitchFamily="34" charset="0"/>
                  </a:rPr>
                  <a:t> (hai góc đồng vị) </a:t>
                </a:r>
                <a:endParaRPr lang="en-US"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987419" y="3900219"/>
                <a:ext cx="3429000" cy="430887"/>
              </a:xfrm>
              <a:prstGeom prst="rect">
                <a:avLst/>
              </a:prstGeom>
              <a:blipFill>
                <a:blip r:embed="rId5"/>
                <a:stretch>
                  <a:fillRect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90281" y="4400458"/>
                <a:ext cx="7696200" cy="472373"/>
              </a:xfrm>
              <a:prstGeom prst="rect">
                <a:avLst/>
              </a:prstGeom>
              <a:noFill/>
            </p:spPr>
            <p:txBody>
              <a:bodyPr wrap="square" rtlCol="0">
                <a:spAutoFit/>
              </a:bodyPr>
              <a:lstStyle/>
              <a:p>
                <a:pPr algn="just"/>
                <a:r>
                  <a:rPr lang="en-US" sz="2200" b="1">
                    <a:latin typeface="Arial" pitchFamily="34" charset="0"/>
                    <a:cs typeface="Arial" pitchFamily="34" charset="0"/>
                  </a:rPr>
                  <a:t>Do đó </a:t>
                </a:r>
                <a14:m>
                  <m:oMath xmlns:m="http://schemas.openxmlformats.org/officeDocument/2006/math">
                    <m:acc>
                      <m:accPr>
                        <m:chr m:val="̂"/>
                        <m:ctrlPr>
                          <a:rPr lang="en-US" b="1" i="1">
                            <a:latin typeface="Cambria Math" panose="02040503050406030204" pitchFamily="18" charset="0"/>
                            <a:cs typeface="Arial" pitchFamily="34" charset="0"/>
                          </a:rPr>
                        </m:ctrlPr>
                      </m:accPr>
                      <m:e>
                        <m:sSub>
                          <m:sSubPr>
                            <m:ctrlPr>
                              <a:rPr lang="en-US" b="1" i="1">
                                <a:latin typeface="Cambria Math" panose="02040503050406030204" pitchFamily="18" charset="0"/>
                                <a:cs typeface="Arial" pitchFamily="34" charset="0"/>
                              </a:rPr>
                            </m:ctrlPr>
                          </m:sSubPr>
                          <m:e>
                            <m:r>
                              <a:rPr lang="en-US" b="1" i="1" smtClean="0">
                                <a:latin typeface="Cambria Math"/>
                                <a:cs typeface="Arial" pitchFamily="34" charset="0"/>
                              </a:rPr>
                              <m:t>𝑩</m:t>
                            </m:r>
                          </m:e>
                          <m:sub>
                            <m:r>
                              <a:rPr lang="en-US" b="1" i="1">
                                <a:latin typeface="Cambria Math"/>
                                <a:cs typeface="Arial" pitchFamily="34" charset="0"/>
                              </a:rPr>
                              <m:t>𝟏</m:t>
                            </m:r>
                          </m:sub>
                        </m:sSub>
                      </m:e>
                    </m:acc>
                    <m:r>
                      <a:rPr lang="en-US" b="1" i="1">
                        <a:latin typeface="Cambria Math"/>
                        <a:cs typeface="Arial" pitchFamily="34" charset="0"/>
                      </a:rPr>
                      <m:t>=</m:t>
                    </m:r>
                    <m:acc>
                      <m:accPr>
                        <m:chr m:val="̂"/>
                        <m:ctrlPr>
                          <a:rPr lang="en-US" b="1" i="1" smtClean="0">
                            <a:latin typeface="Cambria Math" panose="02040503050406030204" pitchFamily="18" charset="0"/>
                            <a:cs typeface="Arial" pitchFamily="34" charset="0"/>
                          </a:rPr>
                        </m:ctrlPr>
                      </m:accPr>
                      <m:e>
                        <m:r>
                          <a:rPr lang="en-US" b="1" i="1" smtClean="0">
                            <a:latin typeface="Cambria Math"/>
                            <a:cs typeface="Arial" pitchFamily="34" charset="0"/>
                          </a:rPr>
                          <m:t>𝑬</m:t>
                        </m:r>
                      </m:e>
                    </m:acc>
                    <m:r>
                      <a:rPr lang="en-US" b="1" i="1" smtClean="0">
                        <a:latin typeface="Cambria Math"/>
                        <a:cs typeface="Arial" pitchFamily="34" charset="0"/>
                      </a:rPr>
                      <m:t>(=</m:t>
                    </m:r>
                    <m:acc>
                      <m:accPr>
                        <m:chr m:val="̂"/>
                        <m:ctrlPr>
                          <a:rPr lang="en-US" b="1" i="1">
                            <a:latin typeface="Cambria Math" panose="02040503050406030204" pitchFamily="18" charset="0"/>
                            <a:cs typeface="Arial" pitchFamily="34" charset="0"/>
                          </a:rPr>
                        </m:ctrlPr>
                      </m:accPr>
                      <m:e>
                        <m:sSub>
                          <m:sSubPr>
                            <m:ctrlPr>
                              <a:rPr lang="en-US" b="1" i="1">
                                <a:latin typeface="Cambria Math" panose="02040503050406030204" pitchFamily="18" charset="0"/>
                                <a:cs typeface="Arial" pitchFamily="34" charset="0"/>
                              </a:rPr>
                            </m:ctrlPr>
                          </m:sSubPr>
                          <m:e>
                            <m:r>
                              <a:rPr lang="en-US" b="1" i="1">
                                <a:latin typeface="Cambria Math"/>
                                <a:cs typeface="Arial" pitchFamily="34" charset="0"/>
                              </a:rPr>
                              <m:t>𝑨</m:t>
                            </m:r>
                          </m:e>
                          <m:sub>
                            <m:r>
                              <a:rPr lang="en-US" b="1" i="1" smtClean="0">
                                <a:latin typeface="Cambria Math"/>
                                <a:cs typeface="Arial" pitchFamily="34" charset="0"/>
                              </a:rPr>
                              <m:t>𝟏</m:t>
                            </m:r>
                          </m:sub>
                        </m:sSub>
                      </m:e>
                    </m:acc>
                    <m:r>
                      <a:rPr lang="en-US" b="1" i="1" smtClean="0">
                        <a:latin typeface="Cambria Math"/>
                        <a:cs typeface="Arial" pitchFamily="34" charset="0"/>
                      </a:rPr>
                      <m:t>=</m:t>
                    </m:r>
                    <m:acc>
                      <m:accPr>
                        <m:chr m:val="̂"/>
                        <m:ctrlPr>
                          <a:rPr lang="en-US" b="1" i="1">
                            <a:latin typeface="Cambria Math" panose="02040503050406030204" pitchFamily="18" charset="0"/>
                            <a:cs typeface="Arial" pitchFamily="34" charset="0"/>
                          </a:rPr>
                        </m:ctrlPr>
                      </m:accPr>
                      <m:e>
                        <m:sSub>
                          <m:sSubPr>
                            <m:ctrlPr>
                              <a:rPr lang="en-US" b="1" i="1">
                                <a:latin typeface="Cambria Math" panose="02040503050406030204" pitchFamily="18" charset="0"/>
                                <a:cs typeface="Arial" pitchFamily="34" charset="0"/>
                              </a:rPr>
                            </m:ctrlPr>
                          </m:sSubPr>
                          <m:e>
                            <m:r>
                              <a:rPr lang="en-US" b="1" i="1">
                                <a:latin typeface="Cambria Math"/>
                                <a:cs typeface="Arial" pitchFamily="34" charset="0"/>
                              </a:rPr>
                              <m:t>𝑨</m:t>
                            </m:r>
                          </m:e>
                          <m:sub>
                            <m:r>
                              <a:rPr lang="en-US" b="1" i="1" smtClean="0">
                                <a:latin typeface="Cambria Math"/>
                                <a:cs typeface="Arial" pitchFamily="34" charset="0"/>
                              </a:rPr>
                              <m:t>𝟐</m:t>
                            </m:r>
                          </m:sub>
                        </m:sSub>
                      </m:e>
                    </m:acc>
                    <m:r>
                      <a:rPr lang="en-US" b="1" i="1" smtClean="0">
                        <a:latin typeface="Cambria Math"/>
                        <a:cs typeface="Arial" pitchFamily="34" charset="0"/>
                      </a:rPr>
                      <m:t>)</m:t>
                    </m:r>
                  </m:oMath>
                </a14:m>
                <a:r>
                  <a:rPr lang="en-US" b="1">
                    <a:latin typeface="Arial" pitchFamily="34" charset="0"/>
                    <a:cs typeface="Arial" pitchFamily="34" charset="0"/>
                  </a:rPr>
                  <a:t> nên tam giác AEB cân tại A</a:t>
                </a:r>
              </a:p>
            </p:txBody>
          </p:sp>
        </mc:Choice>
        <mc:Fallback xmlns="">
          <p:sp>
            <p:nvSpPr>
              <p:cNvPr id="29" name="TextBox 28"/>
              <p:cNvSpPr txBox="1">
                <a:spLocks noRot="1" noChangeAspect="1" noMove="1" noResize="1" noEditPoints="1" noAdjustHandles="1" noChangeArrowheads="1" noChangeShapeType="1" noTextEdit="1"/>
              </p:cNvSpPr>
              <p:nvPr/>
            </p:nvSpPr>
            <p:spPr>
              <a:xfrm>
                <a:off x="490281" y="4400458"/>
                <a:ext cx="7696200" cy="472373"/>
              </a:xfrm>
              <a:prstGeom prst="rect">
                <a:avLst/>
              </a:prstGeom>
              <a:blipFill>
                <a:blip r:embed="rId6"/>
                <a:stretch>
                  <a:fillRect l="-1029" t="-7792" r="-950" b="-29870"/>
                </a:stretch>
              </a:blipFill>
            </p:spPr>
            <p:txBody>
              <a:bodyPr/>
              <a:lstStyle/>
              <a:p>
                <a:r>
                  <a:rPr lang="en-US">
                    <a:noFill/>
                  </a:rPr>
                  <a:t> </a:t>
                </a:r>
              </a:p>
            </p:txBody>
          </p:sp>
        </mc:Fallback>
      </mc:AlternateContent>
      <p:sp>
        <p:nvSpPr>
          <p:cNvPr id="30" name="TextBox 29"/>
          <p:cNvSpPr txBox="1"/>
          <p:nvPr/>
        </p:nvSpPr>
        <p:spPr>
          <a:xfrm>
            <a:off x="490281" y="4940706"/>
            <a:ext cx="3106738" cy="430887"/>
          </a:xfrm>
          <a:prstGeom prst="rect">
            <a:avLst/>
          </a:prstGeom>
          <a:noFill/>
        </p:spPr>
        <p:txBody>
          <a:bodyPr wrap="square" rtlCol="0">
            <a:spAutoFit/>
          </a:bodyPr>
          <a:lstStyle/>
          <a:p>
            <a:pPr algn="just"/>
            <a:r>
              <a:rPr lang="en-US" sz="2200" b="1">
                <a:latin typeface="Arial" pitchFamily="34" charset="0"/>
                <a:cs typeface="Arial" pitchFamily="34" charset="0"/>
              </a:rPr>
              <a:t>Suy ra AE = AB	</a:t>
            </a:r>
            <a:r>
              <a:rPr lang="en-US" sz="2200" b="1">
                <a:solidFill>
                  <a:schemeClr val="accent2">
                    <a:lumMod val="75000"/>
                  </a:schemeClr>
                </a:solidFill>
                <a:latin typeface="Arial" pitchFamily="34" charset="0"/>
                <a:cs typeface="Arial" pitchFamily="34" charset="0"/>
              </a:rPr>
              <a:t>(1)</a:t>
            </a:r>
            <a:endParaRPr lang="en-US" b="1">
              <a:solidFill>
                <a:schemeClr val="accent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472819" y="5321706"/>
                <a:ext cx="10210800" cy="713529"/>
              </a:xfrm>
              <a:prstGeom prst="rect">
                <a:avLst/>
              </a:prstGeom>
              <a:noFill/>
            </p:spPr>
            <p:txBody>
              <a:bodyPr wrap="square" rtlCol="0">
                <a:spAutoFit/>
              </a:bodyPr>
              <a:lstStyle/>
              <a:p>
                <a:pPr algn="just"/>
                <a:r>
                  <a:rPr lang="en-US" sz="2200" b="1" dirty="0" err="1">
                    <a:latin typeface="Arial" pitchFamily="34" charset="0"/>
                    <a:cs typeface="Arial" pitchFamily="34" charset="0"/>
                  </a:rPr>
                  <a:t>Mặt</a:t>
                </a:r>
                <a:r>
                  <a:rPr lang="en-US" sz="2200" b="1" dirty="0">
                    <a:latin typeface="Arial" pitchFamily="34" charset="0"/>
                    <a:cs typeface="Arial" pitchFamily="34" charset="0"/>
                  </a:rPr>
                  <a:t> </a:t>
                </a:r>
                <a:r>
                  <a:rPr lang="en-US" sz="2200" b="1" dirty="0" err="1">
                    <a:latin typeface="Arial" pitchFamily="34" charset="0"/>
                    <a:cs typeface="Arial" pitchFamily="34" charset="0"/>
                  </a:rPr>
                  <a:t>khác</a:t>
                </a:r>
                <a:r>
                  <a:rPr lang="en-US" sz="2200" b="1" dirty="0">
                    <a:latin typeface="Arial" pitchFamily="34" charset="0"/>
                    <a:cs typeface="Arial" pitchFamily="34" charset="0"/>
                  </a:rPr>
                  <a:t> , </a:t>
                </a:r>
                <a:r>
                  <a:rPr lang="en-US" sz="2200" b="1" dirty="0" err="1">
                    <a:latin typeface="Arial" pitchFamily="34" charset="0"/>
                    <a:cs typeface="Arial" pitchFamily="34" charset="0"/>
                  </a:rPr>
                  <a:t>áp</a:t>
                </a:r>
                <a:r>
                  <a:rPr lang="en-US" sz="2200" b="1" dirty="0">
                    <a:latin typeface="Arial" pitchFamily="34" charset="0"/>
                    <a:cs typeface="Arial" pitchFamily="34" charset="0"/>
                  </a:rPr>
                  <a:t> </a:t>
                </a:r>
                <a:r>
                  <a:rPr lang="en-US" sz="2200" b="1" dirty="0" err="1">
                    <a:latin typeface="Arial" pitchFamily="34" charset="0"/>
                    <a:cs typeface="Arial" pitchFamily="34" charset="0"/>
                  </a:rPr>
                  <a:t>dụng</a:t>
                </a:r>
                <a:r>
                  <a:rPr lang="en-US" sz="2200" b="1" dirty="0">
                    <a:latin typeface="Arial" pitchFamily="34" charset="0"/>
                    <a:cs typeface="Arial" pitchFamily="34" charset="0"/>
                  </a:rPr>
                  <a:t> định lí Thales vào </a:t>
                </a:r>
                <a14:m>
                  <m:oMath xmlns:m="http://schemas.openxmlformats.org/officeDocument/2006/math">
                    <m:r>
                      <a:rPr lang="en-US" sz="2200" b="1" i="1" smtClean="0">
                        <a:latin typeface="Cambria Math"/>
                        <a:ea typeface="Cambria Math"/>
                        <a:cs typeface="Arial" pitchFamily="34" charset="0"/>
                      </a:rPr>
                      <m:t>∆</m:t>
                    </m:r>
                  </m:oMath>
                </a14:m>
                <a:r>
                  <a:rPr lang="en-US" b="1" dirty="0">
                    <a:latin typeface="Arial" pitchFamily="34" charset="0"/>
                    <a:cs typeface="Arial" pitchFamily="34" charset="0"/>
                  </a:rPr>
                  <a:t>CEB. Ta </a:t>
                </a:r>
                <a:r>
                  <a:rPr lang="en-US" b="1" dirty="0" err="1">
                    <a:latin typeface="Arial" pitchFamily="34" charset="0"/>
                    <a:cs typeface="Arial" pitchFamily="34" charset="0"/>
                  </a:rPr>
                  <a:t>có</a:t>
                </a:r>
                <a:r>
                  <a:rPr lang="en-US" b="1" dirty="0">
                    <a:latin typeface="Arial" pitchFamily="34" charset="0"/>
                    <a:cs typeface="Arial" pitchFamily="34" charset="0"/>
                  </a:rPr>
                  <a:t> </a:t>
                </a:r>
                <a:r>
                  <a:rPr lang="en-US" sz="2800" b="1" dirty="0">
                    <a:solidFill>
                      <a:schemeClr val="tx1"/>
                    </a:solidFill>
                    <a:latin typeface="Arial" pitchFamily="34" charset="0"/>
                    <a:cs typeface="Arial" pitchFamily="34" charset="0"/>
                  </a:rPr>
                  <a:t>: </a:t>
                </a:r>
                <a14:m>
                  <m:oMath xmlns:m="http://schemas.openxmlformats.org/officeDocument/2006/math">
                    <m:f>
                      <m:fPr>
                        <m:ctrlPr>
                          <a:rPr lang="en-US" sz="2800" b="1" i="1">
                            <a:solidFill>
                              <a:schemeClr val="tx1"/>
                            </a:solidFill>
                            <a:latin typeface="Cambria Math" panose="02040503050406030204" pitchFamily="18" charset="0"/>
                            <a:cs typeface="Arial" pitchFamily="34" charset="0"/>
                          </a:rPr>
                        </m:ctrlPr>
                      </m:fPr>
                      <m:num>
                        <m:r>
                          <a:rPr lang="en-US" sz="2800" b="1" i="1">
                            <a:solidFill>
                              <a:schemeClr val="tx1"/>
                            </a:solidFill>
                            <a:latin typeface="Cambria Math"/>
                            <a:cs typeface="Arial" pitchFamily="34" charset="0"/>
                          </a:rPr>
                          <m:t>𝑫𝑩</m:t>
                        </m:r>
                      </m:num>
                      <m:den>
                        <m:r>
                          <a:rPr lang="en-US" sz="2800" b="1" i="1">
                            <a:solidFill>
                              <a:schemeClr val="tx1"/>
                            </a:solidFill>
                            <a:latin typeface="Cambria Math"/>
                            <a:cs typeface="Arial" pitchFamily="34" charset="0"/>
                          </a:rPr>
                          <m:t>𝑫𝑪</m:t>
                        </m:r>
                      </m:den>
                    </m:f>
                    <m:r>
                      <a:rPr lang="en-US" sz="2800" b="1" i="1">
                        <a:solidFill>
                          <a:schemeClr val="tx1"/>
                        </a:solidFill>
                        <a:latin typeface="Cambria Math"/>
                        <a:cs typeface="Arial" pitchFamily="34" charset="0"/>
                      </a:rPr>
                      <m:t>=</m:t>
                    </m:r>
                    <m:f>
                      <m:fPr>
                        <m:ctrlPr>
                          <a:rPr lang="en-US" sz="2800" b="1" i="1">
                            <a:solidFill>
                              <a:schemeClr val="tx1"/>
                            </a:solidFill>
                            <a:latin typeface="Cambria Math" panose="02040503050406030204" pitchFamily="18" charset="0"/>
                            <a:cs typeface="Arial" pitchFamily="34" charset="0"/>
                          </a:rPr>
                        </m:ctrlPr>
                      </m:fPr>
                      <m:num>
                        <m:r>
                          <a:rPr lang="en-US" sz="2800" b="1" i="1">
                            <a:solidFill>
                              <a:schemeClr val="tx1"/>
                            </a:solidFill>
                            <a:latin typeface="Cambria Math"/>
                            <a:cs typeface="Arial" pitchFamily="34" charset="0"/>
                          </a:rPr>
                          <m:t>𝑨</m:t>
                        </m:r>
                        <m:r>
                          <a:rPr lang="en-US" sz="2800" b="1" i="1" smtClean="0">
                            <a:solidFill>
                              <a:schemeClr val="tx1"/>
                            </a:solidFill>
                            <a:latin typeface="Cambria Math"/>
                            <a:cs typeface="Arial" pitchFamily="34" charset="0"/>
                          </a:rPr>
                          <m:t>𝑬</m:t>
                        </m:r>
                      </m:num>
                      <m:den>
                        <m:r>
                          <a:rPr lang="en-US" sz="2800" b="1" i="1">
                            <a:solidFill>
                              <a:schemeClr val="tx1"/>
                            </a:solidFill>
                            <a:latin typeface="Cambria Math"/>
                            <a:cs typeface="Arial" pitchFamily="34" charset="0"/>
                          </a:rPr>
                          <m:t>𝑨𝑪</m:t>
                        </m:r>
                      </m:den>
                    </m:f>
                  </m:oMath>
                </a14:m>
                <a:r>
                  <a:rPr lang="en-US" sz="2800" b="1" dirty="0">
                    <a:solidFill>
                      <a:schemeClr val="tx1"/>
                    </a:solidFill>
                    <a:latin typeface="Arial" pitchFamily="34" charset="0"/>
                    <a:cs typeface="Arial" pitchFamily="34" charset="0"/>
                  </a:rPr>
                  <a:t>  </a:t>
                </a:r>
                <a:r>
                  <a:rPr lang="en-US" b="1" dirty="0">
                    <a:solidFill>
                      <a:schemeClr val="accent2">
                        <a:lumMod val="75000"/>
                      </a:schemeClr>
                    </a:solidFill>
                    <a:latin typeface="Arial" pitchFamily="34" charset="0"/>
                    <a:cs typeface="Arial" pitchFamily="34" charset="0"/>
                  </a:rPr>
                  <a:t>(2)</a:t>
                </a:r>
              </a:p>
            </p:txBody>
          </p:sp>
        </mc:Choice>
        <mc:Fallback xmlns="">
          <p:sp>
            <p:nvSpPr>
              <p:cNvPr id="31" name="TextBox 30"/>
              <p:cNvSpPr txBox="1">
                <a:spLocks noRot="1" noChangeAspect="1" noMove="1" noResize="1" noEditPoints="1" noAdjustHandles="1" noChangeArrowheads="1" noChangeShapeType="1" noTextEdit="1"/>
              </p:cNvSpPr>
              <p:nvPr/>
            </p:nvSpPr>
            <p:spPr>
              <a:xfrm>
                <a:off x="472819" y="5321706"/>
                <a:ext cx="10210800" cy="713529"/>
              </a:xfrm>
              <a:prstGeom prst="rect">
                <a:avLst/>
              </a:prstGeom>
              <a:blipFill>
                <a:blip r:embed="rId7"/>
                <a:stretch>
                  <a:fillRect l="-776" b="-8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90281" y="5903577"/>
                <a:ext cx="4325938" cy="713529"/>
              </a:xfrm>
              <a:prstGeom prst="rect">
                <a:avLst/>
              </a:prstGeom>
              <a:noFill/>
            </p:spPr>
            <p:txBody>
              <a:bodyPr wrap="square" rtlCol="0">
                <a:spAutoFit/>
              </a:bodyPr>
              <a:lstStyle/>
              <a:p>
                <a:pPr algn="just"/>
                <a:r>
                  <a:rPr lang="en-US" sz="2200" b="1" dirty="0" err="1">
                    <a:latin typeface="Arial" pitchFamily="34" charset="0"/>
                    <a:cs typeface="Arial" pitchFamily="34" charset="0"/>
                  </a:rPr>
                  <a:t>Từ</a:t>
                </a:r>
                <a:r>
                  <a:rPr lang="en-US" sz="2200" b="1" dirty="0">
                    <a:latin typeface="Arial" pitchFamily="34" charset="0"/>
                    <a:cs typeface="Arial" pitchFamily="34" charset="0"/>
                  </a:rPr>
                  <a:t> (1) </a:t>
                </a:r>
                <a:r>
                  <a:rPr lang="en-US" sz="2200" b="1" dirty="0" err="1">
                    <a:latin typeface="Arial" pitchFamily="34" charset="0"/>
                    <a:cs typeface="Arial" pitchFamily="34" charset="0"/>
                  </a:rPr>
                  <a:t>và</a:t>
                </a:r>
                <a:r>
                  <a:rPr lang="en-US" sz="2200" b="1" dirty="0">
                    <a:latin typeface="Arial" pitchFamily="34" charset="0"/>
                    <a:cs typeface="Arial" pitchFamily="34" charset="0"/>
                  </a:rPr>
                  <a:t> (2) </a:t>
                </a:r>
                <a:r>
                  <a:rPr lang="en-US" sz="2200" b="1" dirty="0" err="1">
                    <a:latin typeface="Arial" pitchFamily="34" charset="0"/>
                    <a:cs typeface="Arial" pitchFamily="34" charset="0"/>
                  </a:rPr>
                  <a:t>suy</a:t>
                </a:r>
                <a:r>
                  <a:rPr lang="en-US" sz="2200" b="1" dirty="0">
                    <a:latin typeface="Arial" pitchFamily="34" charset="0"/>
                    <a:cs typeface="Arial" pitchFamily="34" charset="0"/>
                  </a:rPr>
                  <a:t> </a:t>
                </a:r>
                <a:r>
                  <a:rPr lang="en-US" sz="2200" b="1" dirty="0" err="1">
                    <a:latin typeface="Arial" pitchFamily="34" charset="0"/>
                    <a:cs typeface="Arial" pitchFamily="34" charset="0"/>
                  </a:rPr>
                  <a:t>ra</a:t>
                </a:r>
                <a:r>
                  <a:rPr lang="en-US" sz="2800" b="1" dirty="0">
                    <a:latin typeface="Arial" pitchFamily="34" charset="0"/>
                    <a:cs typeface="Arial" pitchFamily="34" charset="0"/>
                  </a:rPr>
                  <a:t> </a:t>
                </a:r>
                <a14:m>
                  <m:oMath xmlns:m="http://schemas.openxmlformats.org/officeDocument/2006/math">
                    <m:f>
                      <m:fPr>
                        <m:ctrlPr>
                          <a:rPr lang="en-US" sz="2800" b="1" i="1" smtClean="0">
                            <a:solidFill>
                              <a:srgbClr val="C00000"/>
                            </a:solidFill>
                            <a:latin typeface="Cambria Math" panose="02040503050406030204" pitchFamily="18" charset="0"/>
                            <a:cs typeface="Arial" pitchFamily="34" charset="0"/>
                          </a:rPr>
                        </m:ctrlPr>
                      </m:fPr>
                      <m:num>
                        <m:r>
                          <a:rPr lang="en-US" sz="2800" b="1" i="1">
                            <a:solidFill>
                              <a:srgbClr val="C00000"/>
                            </a:solidFill>
                            <a:latin typeface="Cambria Math"/>
                            <a:cs typeface="Arial" pitchFamily="34" charset="0"/>
                          </a:rPr>
                          <m:t>𝑫𝑩</m:t>
                        </m:r>
                      </m:num>
                      <m:den>
                        <m:r>
                          <a:rPr lang="en-US" sz="2800" b="1" i="1">
                            <a:solidFill>
                              <a:srgbClr val="C00000"/>
                            </a:solidFill>
                            <a:latin typeface="Cambria Math"/>
                            <a:cs typeface="Arial" pitchFamily="34" charset="0"/>
                          </a:rPr>
                          <m:t>𝑫𝑪</m:t>
                        </m:r>
                      </m:den>
                    </m:f>
                    <m:r>
                      <a:rPr lang="en-US" sz="2800" b="1" i="1">
                        <a:solidFill>
                          <a:srgbClr val="C00000"/>
                        </a:solidFill>
                        <a:latin typeface="Cambria Math"/>
                        <a:cs typeface="Arial" pitchFamily="34" charset="0"/>
                      </a:rPr>
                      <m:t>=</m:t>
                    </m:r>
                    <m:f>
                      <m:fPr>
                        <m:ctrlPr>
                          <a:rPr lang="en-US" sz="2800" b="1" i="1">
                            <a:solidFill>
                              <a:srgbClr val="C00000"/>
                            </a:solidFill>
                            <a:latin typeface="Cambria Math" panose="02040503050406030204" pitchFamily="18" charset="0"/>
                            <a:cs typeface="Arial" pitchFamily="34" charset="0"/>
                          </a:rPr>
                        </m:ctrlPr>
                      </m:fPr>
                      <m:num>
                        <m:r>
                          <a:rPr lang="en-US" sz="2800" b="1" i="1">
                            <a:solidFill>
                              <a:srgbClr val="C00000"/>
                            </a:solidFill>
                            <a:latin typeface="Cambria Math"/>
                            <a:cs typeface="Arial" pitchFamily="34" charset="0"/>
                          </a:rPr>
                          <m:t>𝑨𝑩</m:t>
                        </m:r>
                      </m:num>
                      <m:den>
                        <m:r>
                          <a:rPr lang="en-US" sz="2800" b="1" i="1">
                            <a:solidFill>
                              <a:srgbClr val="C00000"/>
                            </a:solidFill>
                            <a:latin typeface="Cambria Math"/>
                            <a:cs typeface="Arial" pitchFamily="34" charset="0"/>
                          </a:rPr>
                          <m:t>𝑨𝑪</m:t>
                        </m:r>
                      </m:den>
                    </m:f>
                  </m:oMath>
                </a14:m>
                <a:r>
                  <a:rPr lang="en-US" sz="2200" b="1" dirty="0">
                    <a:solidFill>
                      <a:srgbClr val="C00000"/>
                    </a:solidFill>
                    <a:latin typeface="Arial" pitchFamily="34" charset="0"/>
                    <a:cs typeface="Arial" pitchFamily="34" charset="0"/>
                  </a:rPr>
                  <a:t> </a:t>
                </a:r>
                <a:endParaRPr lang="en-US" b="1" dirty="0">
                  <a:solidFill>
                    <a:srgbClr val="C00000"/>
                  </a:solidFill>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90281" y="5903577"/>
                <a:ext cx="4325938" cy="713529"/>
              </a:xfrm>
              <a:prstGeom prst="rect">
                <a:avLst/>
              </a:prstGeom>
              <a:blipFill>
                <a:blip r:embed="rId8"/>
                <a:stretch>
                  <a:fillRect l="-1831" b="-855"/>
                </a:stretch>
              </a:blipFill>
            </p:spPr>
            <p:txBody>
              <a:bodyPr/>
              <a:lstStyle/>
              <a:p>
                <a:r>
                  <a:rPr lang="en-US">
                    <a:noFill/>
                  </a:rPr>
                  <a:t> </a:t>
                </a:r>
              </a:p>
            </p:txBody>
          </p:sp>
        </mc:Fallback>
      </mc:AlternateContent>
      <p:grpSp>
        <p:nvGrpSpPr>
          <p:cNvPr id="2" name="Group 1"/>
          <p:cNvGrpSpPr/>
          <p:nvPr/>
        </p:nvGrpSpPr>
        <p:grpSpPr>
          <a:xfrm>
            <a:off x="8626219" y="1722060"/>
            <a:ext cx="3185160" cy="3092112"/>
            <a:chOff x="8685212" y="1053466"/>
            <a:chExt cx="3185160" cy="3092112"/>
          </a:xfrm>
        </p:grpSpPr>
        <p:sp>
          <p:nvSpPr>
            <p:cNvPr id="25" name="TextBox 24"/>
            <p:cNvSpPr txBox="1"/>
            <p:nvPr/>
          </p:nvSpPr>
          <p:spPr>
            <a:xfrm>
              <a:off x="9637712" y="3776246"/>
              <a:ext cx="1333500" cy="369332"/>
            </a:xfrm>
            <a:prstGeom prst="rect">
              <a:avLst/>
            </a:prstGeom>
            <a:noFill/>
          </p:spPr>
          <p:txBody>
            <a:bodyPr wrap="square" rtlCol="0">
              <a:spAutoFit/>
            </a:bodyPr>
            <a:lstStyle/>
            <a:p>
              <a:pPr algn="ctr"/>
              <a:r>
                <a:rPr lang="en-US" sz="1800" b="1">
                  <a:solidFill>
                    <a:schemeClr val="accent6">
                      <a:lumMod val="75000"/>
                    </a:schemeClr>
                  </a:solidFill>
                  <a:latin typeface="Arial" pitchFamily="34" charset="0"/>
                  <a:cs typeface="Arial" pitchFamily="34" charset="0"/>
                </a:rPr>
                <a:t>Hình 4.21</a:t>
              </a:r>
            </a:p>
          </p:txBody>
        </p:sp>
        <p:pic>
          <p:nvPicPr>
            <p:cNvPr id="15258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85212" y="1053466"/>
              <a:ext cx="3185160"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Freeform: Shape 3">
            <a:extLst>
              <a:ext uri="{FF2B5EF4-FFF2-40B4-BE49-F238E27FC236}">
                <a16:creationId xmlns:a16="http://schemas.microsoft.com/office/drawing/2014/main" id="{C3077B2A-3BCA-AA26-09A5-2DA46B565B12}"/>
              </a:ext>
            </a:extLst>
          </p:cNvPr>
          <p:cNvSpPr/>
          <p:nvPr/>
        </p:nvSpPr>
        <p:spPr>
          <a:xfrm>
            <a:off x="8555417" y="1674434"/>
            <a:ext cx="1363980" cy="2425700"/>
          </a:xfrm>
          <a:custGeom>
            <a:avLst/>
            <a:gdLst>
              <a:gd name="connsiteX0" fmla="*/ 1363980 w 1363980"/>
              <a:gd name="connsiteY0" fmla="*/ 1158240 h 2415540"/>
              <a:gd name="connsiteX1" fmla="*/ 792480 w 1363980"/>
              <a:gd name="connsiteY1" fmla="*/ 2415540 h 2415540"/>
              <a:gd name="connsiteX2" fmla="*/ 0 w 1363980"/>
              <a:gd name="connsiteY2" fmla="*/ 0 h 2415540"/>
              <a:gd name="connsiteX3" fmla="*/ 506730 w 1363980"/>
              <a:gd name="connsiteY3" fmla="*/ 41910 h 2415540"/>
              <a:gd name="connsiteX4" fmla="*/ 1363980 w 1363980"/>
              <a:gd name="connsiteY4" fmla="*/ 1158240 h 2415540"/>
              <a:gd name="connsiteX0" fmla="*/ 1363980 w 1363980"/>
              <a:gd name="connsiteY0" fmla="*/ 1158240 h 2425700"/>
              <a:gd name="connsiteX1" fmla="*/ 800100 w 1363980"/>
              <a:gd name="connsiteY1" fmla="*/ 2425700 h 2425700"/>
              <a:gd name="connsiteX2" fmla="*/ 0 w 1363980"/>
              <a:gd name="connsiteY2" fmla="*/ 0 h 2425700"/>
              <a:gd name="connsiteX3" fmla="*/ 506730 w 1363980"/>
              <a:gd name="connsiteY3" fmla="*/ 41910 h 2425700"/>
              <a:gd name="connsiteX4" fmla="*/ 1363980 w 1363980"/>
              <a:gd name="connsiteY4" fmla="*/ 1158240 h 24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980" h="2425700">
                <a:moveTo>
                  <a:pt x="1363980" y="1158240"/>
                </a:moveTo>
                <a:lnTo>
                  <a:pt x="800100" y="2425700"/>
                </a:lnTo>
                <a:lnTo>
                  <a:pt x="0" y="0"/>
                </a:lnTo>
                <a:lnTo>
                  <a:pt x="506730" y="41910"/>
                </a:lnTo>
                <a:lnTo>
                  <a:pt x="1363980" y="115824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E95E011-7BF4-9B9F-74A1-D56F69605F74}"/>
              </a:ext>
            </a:extLst>
          </p:cNvPr>
          <p:cNvGrpSpPr/>
          <p:nvPr/>
        </p:nvGrpSpPr>
        <p:grpSpPr>
          <a:xfrm>
            <a:off x="387094" y="374361"/>
            <a:ext cx="5200650" cy="1579323"/>
            <a:chOff x="1206499" y="3065622"/>
            <a:chExt cx="5200650" cy="1579323"/>
          </a:xfrm>
        </p:grpSpPr>
        <p:cxnSp>
          <p:nvCxnSpPr>
            <p:cNvPr id="6" name="Straight Connector 5">
              <a:extLst>
                <a:ext uri="{FF2B5EF4-FFF2-40B4-BE49-F238E27FC236}">
                  <a16:creationId xmlns:a16="http://schemas.microsoft.com/office/drawing/2014/main" id="{68FDDDF9-12D1-EF1B-0170-04D0B9C73B72}"/>
                </a:ext>
              </a:extLst>
            </p:cNvPr>
            <p:cNvCxnSpPr/>
            <p:nvPr/>
          </p:nvCxnSpPr>
          <p:spPr>
            <a:xfrm>
              <a:off x="1370012" y="3875247"/>
              <a:ext cx="50371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73E7A3-C358-1E99-582E-CB98D2BBE2F3}"/>
                </a:ext>
              </a:extLst>
            </p:cNvPr>
            <p:cNvCxnSpPr/>
            <p:nvPr/>
          </p:nvCxnSpPr>
          <p:spPr>
            <a:xfrm>
              <a:off x="1903412" y="3065622"/>
              <a:ext cx="0" cy="1544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C44E2B-5DB7-5553-10BD-C677C9895D96}"/>
                    </a:ext>
                  </a:extLst>
                </p:cNvPr>
                <p:cNvSpPr txBox="1"/>
                <p:nvPr/>
              </p:nvSpPr>
              <p:spPr>
                <a:xfrm>
                  <a:off x="1979612" y="3065622"/>
                  <a:ext cx="4427537" cy="778675"/>
                </a:xfrm>
                <a:prstGeom prst="rect">
                  <a:avLst/>
                </a:prstGeom>
                <a:noFill/>
              </p:spPr>
              <p:txBody>
                <a:bodyPr wrap="square" rtlCol="0">
                  <a:spAutoFit/>
                </a:bodyPr>
                <a:lstStyle/>
                <a:p>
                  <a:pPr algn="just"/>
                  <a14:m>
                    <m:oMath xmlns:m="http://schemas.openxmlformats.org/officeDocument/2006/math">
                      <m:r>
                        <a:rPr lang="en-US" sz="2200" b="1" i="1" smtClean="0">
                          <a:solidFill>
                            <a:schemeClr val="tx1"/>
                          </a:solidFill>
                          <a:latin typeface="Cambria Math"/>
                          <a:ea typeface="Cambria Math"/>
                          <a:cs typeface="Arial" pitchFamily="34" charset="0"/>
                        </a:rPr>
                        <m:t>∆</m:t>
                      </m:r>
                    </m:oMath>
                  </a14:m>
                  <a:r>
                    <a:rPr lang="en-US" sz="2200" b="1" dirty="0">
                      <a:solidFill>
                        <a:schemeClr val="tx1"/>
                      </a:solidFill>
                      <a:latin typeface="Arial" pitchFamily="34" charset="0"/>
                      <a:cs typeface="Arial" pitchFamily="34" charset="0"/>
                    </a:rPr>
                    <a:t>ABC , AD </a:t>
                  </a:r>
                  <a:r>
                    <a:rPr lang="en-US" sz="2200" b="1" dirty="0" err="1">
                      <a:solidFill>
                        <a:schemeClr val="tx1"/>
                      </a:solidFill>
                      <a:latin typeface="Arial" pitchFamily="34" charset="0"/>
                      <a:cs typeface="Arial" pitchFamily="34" charset="0"/>
                    </a:rPr>
                    <a:t>là</a:t>
                  </a:r>
                  <a:r>
                    <a:rPr lang="en-US" sz="2200" b="1" dirty="0">
                      <a:solidFill>
                        <a:schemeClr val="tx1"/>
                      </a:solidFill>
                      <a:latin typeface="Arial" pitchFamily="34" charset="0"/>
                      <a:cs typeface="Arial" pitchFamily="34" charset="0"/>
                    </a:rPr>
                    <a:t> </a:t>
                  </a:r>
                  <a:r>
                    <a:rPr lang="vi-VN" sz="2200" b="1" dirty="0">
                      <a:solidFill>
                        <a:schemeClr val="tx1"/>
                      </a:solidFill>
                      <a:latin typeface="Arial" pitchFamily="34" charset="0"/>
                      <a:cs typeface="Arial" pitchFamily="34" charset="0"/>
                    </a:rPr>
                    <a:t>đường phân giác</a:t>
                  </a:r>
                  <a:r>
                    <a:rPr lang="en-US" sz="2200" b="1" dirty="0">
                      <a:solidFill>
                        <a:schemeClr val="tx1"/>
                      </a:solidFill>
                      <a:latin typeface="Arial" pitchFamily="34" charset="0"/>
                      <a:cs typeface="Arial" pitchFamily="34" charset="0"/>
                    </a:rPr>
                    <a:t> </a:t>
                  </a:r>
                  <a:r>
                    <a:rPr lang="en-US" sz="2200" b="1" dirty="0" err="1">
                      <a:solidFill>
                        <a:schemeClr val="tx1"/>
                      </a:solidFill>
                      <a:latin typeface="Arial" pitchFamily="34" charset="0"/>
                      <a:cs typeface="Arial" pitchFamily="34" charset="0"/>
                    </a:rPr>
                    <a:t>của</a:t>
                  </a:r>
                  <a:r>
                    <a:rPr lang="en-US" sz="2200" b="1" dirty="0">
                      <a:solidFill>
                        <a:schemeClr val="tx1"/>
                      </a:solidFill>
                      <a:latin typeface="Arial" pitchFamily="34" charset="0"/>
                      <a:cs typeface="Arial" pitchFamily="34" charset="0"/>
                    </a:rPr>
                    <a:t> </a:t>
                  </a:r>
                  <a14:m>
                    <m:oMath xmlns:m="http://schemas.openxmlformats.org/officeDocument/2006/math">
                      <m:acc>
                        <m:accPr>
                          <m:chr m:val="̂"/>
                          <m:ctrlPr>
                            <a:rPr lang="en-US" sz="2200" b="1" i="1" smtClean="0">
                              <a:solidFill>
                                <a:schemeClr val="tx1"/>
                              </a:solidFill>
                              <a:latin typeface="Cambria Math" panose="02040503050406030204" pitchFamily="18" charset="0"/>
                              <a:cs typeface="Arial" pitchFamily="34" charset="0"/>
                            </a:rPr>
                          </m:ctrlPr>
                        </m:accPr>
                        <m:e>
                          <m:r>
                            <a:rPr lang="en-US" sz="2200" b="1" i="1" smtClean="0">
                              <a:solidFill>
                                <a:schemeClr val="tx1"/>
                              </a:solidFill>
                              <a:latin typeface="Cambria Math"/>
                              <a:cs typeface="Arial" pitchFamily="34" charset="0"/>
                            </a:rPr>
                            <m:t>𝑩𝑨𝑪</m:t>
                          </m:r>
                        </m:e>
                      </m:acc>
                    </m:oMath>
                  </a14:m>
                  <a:r>
                    <a:rPr lang="en-US" sz="2200" b="1" dirty="0">
                      <a:solidFill>
                        <a:schemeClr val="tx1"/>
                      </a:solidFill>
                      <a:latin typeface="Arial" pitchFamily="34" charset="0"/>
                      <a:cs typeface="Arial" pitchFamily="34" charset="0"/>
                    </a:rPr>
                    <a:t> , </a:t>
                  </a:r>
                  <a14:m>
                    <m:oMath xmlns:m="http://schemas.openxmlformats.org/officeDocument/2006/math">
                      <m:r>
                        <a:rPr lang="en-US" sz="2200" b="1" i="1" smtClean="0">
                          <a:solidFill>
                            <a:schemeClr val="tx1"/>
                          </a:solidFill>
                          <a:latin typeface="Cambria Math"/>
                          <a:cs typeface="Arial" pitchFamily="34" charset="0"/>
                        </a:rPr>
                        <m:t>(</m:t>
                      </m:r>
                      <m:r>
                        <a:rPr lang="en-US" sz="2200" b="1" i="1" smtClean="0">
                          <a:solidFill>
                            <a:schemeClr val="tx1"/>
                          </a:solidFill>
                          <a:latin typeface="Cambria Math"/>
                          <a:cs typeface="Arial" pitchFamily="34" charset="0"/>
                        </a:rPr>
                        <m:t>𝑫</m:t>
                      </m:r>
                      <m:r>
                        <a:rPr lang="en-US" sz="2200" b="1" i="1" smtClean="0">
                          <a:solidFill>
                            <a:schemeClr val="tx1"/>
                          </a:solidFill>
                          <a:latin typeface="Cambria Math"/>
                          <a:ea typeface="Cambria Math"/>
                          <a:cs typeface="Arial" pitchFamily="34" charset="0"/>
                        </a:rPr>
                        <m:t>∈</m:t>
                      </m:r>
                      <m:r>
                        <a:rPr lang="en-US" sz="2200" b="1" i="1" smtClean="0">
                          <a:solidFill>
                            <a:schemeClr val="tx1"/>
                          </a:solidFill>
                          <a:latin typeface="Cambria Math"/>
                          <a:ea typeface="Cambria Math"/>
                          <a:cs typeface="Arial" pitchFamily="34" charset="0"/>
                        </a:rPr>
                        <m:t>𝑩𝑪</m:t>
                      </m:r>
                      <m:r>
                        <a:rPr lang="en-US" sz="2200" b="1" i="1" smtClean="0">
                          <a:solidFill>
                            <a:schemeClr val="tx1"/>
                          </a:solidFill>
                          <a:latin typeface="Cambria Math"/>
                          <a:ea typeface="Cambria Math"/>
                          <a:cs typeface="Arial" pitchFamily="34" charset="0"/>
                        </a:rPr>
                        <m:t>)</m:t>
                      </m:r>
                    </m:oMath>
                  </a14:m>
                  <a:endParaRPr lang="en-US" sz="2200" b="1" dirty="0">
                    <a:solidFill>
                      <a:schemeClr val="tx1"/>
                    </a:solidFill>
                    <a:latin typeface="Arial" pitchFamily="34" charset="0"/>
                    <a:cs typeface="Arial"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979612" y="3065622"/>
                  <a:ext cx="4427537" cy="778675"/>
                </a:xfrm>
                <a:prstGeom prst="rect">
                  <a:avLst/>
                </a:prstGeom>
                <a:blipFill rotWithShape="1">
                  <a:blip r:embed="rId10"/>
                  <a:stretch>
                    <a:fillRect l="-1791" t="-3937" r="-1791" b="-15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a:extLst>
                    <a:ext uri="{FF2B5EF4-FFF2-40B4-BE49-F238E27FC236}">
                      <a16:creationId xmlns:a16="http://schemas.microsoft.com/office/drawing/2014/main" id="{AFC3E75B-845F-5E15-ED20-52CED65C68C9}"/>
                    </a:ext>
                  </a:extLst>
                </p:cNvPr>
                <p:cNvGraphicFramePr>
                  <a:graphicFrameLocks noChangeAspect="1"/>
                </p:cNvGraphicFramePr>
                <p:nvPr>
                  <p:extLst>
                    <p:ext uri="{D42A27DB-BD31-4B8C-83A1-F6EECF244321}">
                      <p14:modId xmlns:p14="http://schemas.microsoft.com/office/powerpoint/2010/main" val="739633815"/>
                    </p:ext>
                  </p:extLst>
                </p:nvPr>
              </p:nvGraphicFramePr>
              <p:xfrm>
                <a:off x="2251868" y="3878341"/>
                <a:ext cx="1335881" cy="766604"/>
              </p:xfrm>
              <a:graphic>
                <a:graphicData uri="http://schemas.openxmlformats.org/presentationml/2006/ole">
                  <mc:AlternateContent>
                    <mc:Choice xmlns:v="urn:schemas-microsoft-com:vml" Requires="v">
                      <p:oleObj name="Equation" r:id="rId11" imgW="685800" imgH="393480" progId="Equation.DSMT4">
                        <p:embed/>
                      </p:oleObj>
                    </mc:Choice>
                    <mc:Fallback>
                      <p:oleObj name="Equation" r:id="rId11" imgW="685800" imgH="393480" progId="Equation.DSMT4">
                        <p:embed/>
                        <p:pic>
                          <p:nvPicPr>
                            <p:cNvPr id="8" name="Object 7"/>
                            <p:cNvPicPr>
                              <a:picLocks noChangeAspect="1" noChangeArrowheads="1"/>
                            </p:cNvPicPr>
                            <p:nvPr/>
                          </p:nvPicPr>
                          <p:blipFill>
                            <a:blip r:embed="rId12"/>
                            <a:srcRect/>
                            <a:stretch>
                              <a:fillRect/>
                            </a:stretch>
                          </p:blipFill>
                          <p:spPr bwMode="auto">
                            <a:xfrm>
                              <a:off x="2251868" y="3878341"/>
                              <a:ext cx="1335881" cy="7666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876187082"/>
                    </p:ext>
                  </p:extLst>
                </p:nvPr>
              </p:nvGraphicFramePr>
              <p:xfrm>
                <a:off x="2251868" y="3878341"/>
                <a:ext cx="1335881" cy="766604"/>
              </p:xfrm>
              <a:graphic>
                <a:graphicData uri="http://schemas.openxmlformats.org/presentationml/2006/ole">
                  <mc:AlternateContent>
                    <mc:Choice xmlns:v="urn:schemas-microsoft-com:vml" Requires="v">
                      <p:oleObj spid="_x0000_s151567" name="Equation" r:id="rId13" imgW="685800" imgH="393480" progId="Equation.DSMT4">
                        <p:embed/>
                      </p:oleObj>
                    </mc:Choice>
                    <mc:Fallback>
                      <p:oleObj name="Equation" r:id="rId13" imgW="685800" imgH="393480" progId="Equation.DSMT4">
                        <p:embed/>
                        <p:pic>
                          <p:nvPicPr>
                            <p:cNvPr id="0" name=""/>
                            <p:cNvPicPr>
                              <a:picLocks noChangeAspect="1" noChangeArrowheads="1"/>
                            </p:cNvPicPr>
                            <p:nvPr/>
                          </p:nvPicPr>
                          <p:blipFill>
                            <a:blip r:embed="rId14"/>
                            <a:srcRect/>
                            <a:stretch>
                              <a:fillRect/>
                            </a:stretch>
                          </p:blipFill>
                          <p:spPr bwMode="auto">
                            <a:xfrm>
                              <a:off x="2251868" y="3878341"/>
                              <a:ext cx="1335881" cy="7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10" name="TextBox 9">
              <a:extLst>
                <a:ext uri="{FF2B5EF4-FFF2-40B4-BE49-F238E27FC236}">
                  <a16:creationId xmlns:a16="http://schemas.microsoft.com/office/drawing/2014/main" id="{E855BD9B-E14B-C730-28A9-652A667ED348}"/>
                </a:ext>
              </a:extLst>
            </p:cNvPr>
            <p:cNvSpPr txBox="1"/>
            <p:nvPr/>
          </p:nvSpPr>
          <p:spPr>
            <a:xfrm>
              <a:off x="1255712" y="3317557"/>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GT</a:t>
              </a:r>
              <a:endParaRPr lang="en-US" sz="2600" b="1">
                <a:solidFill>
                  <a:srgbClr val="C00000"/>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5A7A463C-53E6-71BA-0CB4-1FE631FA93E9}"/>
                </a:ext>
              </a:extLst>
            </p:cNvPr>
            <p:cNvSpPr txBox="1"/>
            <p:nvPr/>
          </p:nvSpPr>
          <p:spPr>
            <a:xfrm>
              <a:off x="1206499" y="3943350"/>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KL</a:t>
              </a:r>
              <a:endParaRPr lang="en-US" sz="2600" b="1">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21632512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7" grpId="0"/>
      <p:bldP spid="28" grpId="0"/>
      <p:bldP spid="29" grpId="0"/>
      <p:bldP spid="30" grpId="0"/>
      <p:bldP spid="31" grpId="0"/>
      <p:bldP spid="3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16CA9-A04B-F53F-091E-D6318A53CE5F}"/>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E675711F-75EA-AF7B-56F4-EC14C1305232}"/>
              </a:ext>
            </a:extLst>
          </p:cNvPr>
          <p:cNvSpPr txBox="1"/>
          <p:nvPr/>
        </p:nvSpPr>
        <p:spPr>
          <a:xfrm>
            <a:off x="261143" y="276015"/>
            <a:ext cx="8915400" cy="492443"/>
          </a:xfrm>
          <a:prstGeom prst="rect">
            <a:avLst/>
          </a:prstGeom>
          <a:noFill/>
        </p:spPr>
        <p:txBody>
          <a:bodyPr wrap="square" rtlCol="0">
            <a:spAutoFit/>
          </a:bodyPr>
          <a:lstStyle/>
          <a:p>
            <a:pPr marL="457200" indent="-457200" algn="just">
              <a:buFont typeface="Wingdings" pitchFamily="2" charset="2"/>
              <a:buChar char="v"/>
            </a:pPr>
            <a:r>
              <a:rPr lang="en-US" sz="2600" b="1" dirty="0" err="1">
                <a:solidFill>
                  <a:srgbClr val="C00000"/>
                </a:solidFill>
                <a:latin typeface="Arial" pitchFamily="34" charset="0"/>
                <a:cs typeface="Arial" pitchFamily="34" charset="0"/>
              </a:rPr>
              <a:t>Định</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lí</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tính</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chất</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đường</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phân</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giác</a:t>
            </a:r>
            <a:r>
              <a:rPr lang="en-US" sz="2600" b="1" dirty="0">
                <a:solidFill>
                  <a:srgbClr val="C00000"/>
                </a:solidFill>
                <a:latin typeface="Arial" pitchFamily="34" charset="0"/>
                <a:cs typeface="Arial" pitchFamily="34" charset="0"/>
              </a:rPr>
              <a:t> </a:t>
            </a:r>
            <a:r>
              <a:rPr lang="en-US" sz="2600" b="1" dirty="0" err="1">
                <a:solidFill>
                  <a:srgbClr val="C00000"/>
                </a:solidFill>
                <a:latin typeface="Arial" pitchFamily="34" charset="0"/>
                <a:cs typeface="Arial" pitchFamily="34" charset="0"/>
              </a:rPr>
              <a:t>của</a:t>
            </a:r>
            <a:r>
              <a:rPr lang="en-US" sz="2600" b="1" dirty="0">
                <a:solidFill>
                  <a:srgbClr val="C00000"/>
                </a:solidFill>
                <a:latin typeface="Arial" pitchFamily="34" charset="0"/>
                <a:cs typeface="Arial" pitchFamily="34" charset="0"/>
              </a:rPr>
              <a:t> tam </a:t>
            </a:r>
            <a:r>
              <a:rPr lang="en-US" sz="2600" b="1" dirty="0" err="1">
                <a:solidFill>
                  <a:srgbClr val="C00000"/>
                </a:solidFill>
                <a:latin typeface="Arial" pitchFamily="34" charset="0"/>
                <a:cs typeface="Arial" pitchFamily="34" charset="0"/>
              </a:rPr>
              <a:t>giác</a:t>
            </a:r>
            <a:r>
              <a:rPr lang="en-US" sz="2600" b="1" dirty="0">
                <a:solidFill>
                  <a:srgbClr val="C00000"/>
                </a:solidFill>
                <a:latin typeface="Arial" pitchFamily="34" charset="0"/>
                <a:cs typeface="Arial" pitchFamily="34" charset="0"/>
              </a:rPr>
              <a:t>)</a:t>
            </a:r>
            <a:endParaRPr lang="vi-VN" sz="2600" b="1" dirty="0">
              <a:solidFill>
                <a:srgbClr val="C00000"/>
              </a:solidFill>
              <a:latin typeface="Arial" pitchFamily="34" charset="0"/>
              <a:cs typeface="Arial" pitchFamily="34" charset="0"/>
            </a:endParaRPr>
          </a:p>
        </p:txBody>
      </p:sp>
      <p:grpSp>
        <p:nvGrpSpPr>
          <p:cNvPr id="29" name="Group 28">
            <a:extLst>
              <a:ext uri="{FF2B5EF4-FFF2-40B4-BE49-F238E27FC236}">
                <a16:creationId xmlns:a16="http://schemas.microsoft.com/office/drawing/2014/main" id="{84FA2AD7-2931-7196-C106-033C37D5493B}"/>
              </a:ext>
            </a:extLst>
          </p:cNvPr>
          <p:cNvGrpSpPr/>
          <p:nvPr/>
        </p:nvGrpSpPr>
        <p:grpSpPr>
          <a:xfrm>
            <a:off x="531812" y="1066800"/>
            <a:ext cx="10668000" cy="1600259"/>
            <a:chOff x="684212" y="4800600"/>
            <a:chExt cx="10668000" cy="1600259"/>
          </a:xfrm>
        </p:grpSpPr>
        <p:sp>
          <p:nvSpPr>
            <p:cNvPr id="30" name="Rounded Rectangle 29">
              <a:extLst>
                <a:ext uri="{FF2B5EF4-FFF2-40B4-BE49-F238E27FC236}">
                  <a16:creationId xmlns:a16="http://schemas.microsoft.com/office/drawing/2014/main" id="{F80D5000-323E-7B27-F31A-75A711A2EED2}"/>
                </a:ext>
              </a:extLst>
            </p:cNvPr>
            <p:cNvSpPr/>
            <p:nvPr/>
          </p:nvSpPr>
          <p:spPr>
            <a:xfrm>
              <a:off x="684212" y="4800600"/>
              <a:ext cx="10668000" cy="160025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1" name="TextBox 30">
              <a:extLst>
                <a:ext uri="{FF2B5EF4-FFF2-40B4-BE49-F238E27FC236}">
                  <a16:creationId xmlns:a16="http://schemas.microsoft.com/office/drawing/2014/main" id="{1B093F59-A7CE-2B08-9457-48845396CB27}"/>
                </a:ext>
              </a:extLst>
            </p:cNvPr>
            <p:cNvSpPr txBox="1"/>
            <p:nvPr/>
          </p:nvSpPr>
          <p:spPr>
            <a:xfrm>
              <a:off x="877638" y="4955797"/>
              <a:ext cx="10398374" cy="1292662"/>
            </a:xfrm>
            <a:prstGeom prst="rect">
              <a:avLst/>
            </a:prstGeom>
            <a:noFill/>
          </p:spPr>
          <p:txBody>
            <a:bodyPr wrap="square" rtlCol="0">
              <a:spAutoFit/>
            </a:bodyPr>
            <a:lstStyle/>
            <a:p>
              <a:pPr marL="457200" indent="-457200" algn="just">
                <a:buFont typeface="Wingdings" pitchFamily="2" charset="2"/>
                <a:buChar char="v"/>
              </a:pPr>
              <a:r>
                <a:rPr lang="en-US" sz="2600" b="1" dirty="0">
                  <a:latin typeface="Arial" pitchFamily="34" charset="0"/>
                  <a:cs typeface="Arial" pitchFamily="34" charset="0"/>
                </a:rPr>
                <a:t>Trong </a:t>
              </a:r>
              <a:r>
                <a:rPr lang="en-US" sz="2600" b="1" dirty="0" err="1">
                  <a:latin typeface="Arial" pitchFamily="34" charset="0"/>
                  <a:cs typeface="Arial" pitchFamily="34" charset="0"/>
                </a:rPr>
                <a:t>một</a:t>
              </a:r>
              <a:r>
                <a:rPr lang="en-US" sz="2600" b="1" dirty="0">
                  <a:latin typeface="Arial" pitchFamily="34" charset="0"/>
                  <a:cs typeface="Arial" pitchFamily="34" charset="0"/>
                </a:rPr>
                <a:t> tam </a:t>
              </a:r>
              <a:r>
                <a:rPr lang="en-US" sz="2600" b="1" dirty="0" err="1">
                  <a:latin typeface="Arial" pitchFamily="34" charset="0"/>
                  <a:cs typeface="Arial" pitchFamily="34" charset="0"/>
                </a:rPr>
                <a:t>giác</a:t>
              </a:r>
              <a:r>
                <a:rPr lang="en-US" sz="2600" b="1" dirty="0">
                  <a:latin typeface="Arial" pitchFamily="34" charset="0"/>
                  <a:cs typeface="Arial" pitchFamily="34" charset="0"/>
                </a:rPr>
                <a:t>, </a:t>
              </a:r>
              <a:r>
                <a:rPr lang="vi-VN" sz="2600" b="1" dirty="0">
                  <a:latin typeface="Arial" pitchFamily="34" charset="0"/>
                  <a:cs typeface="Arial" pitchFamily="34" charset="0"/>
                </a:rPr>
                <a:t>đường phân giác</a:t>
              </a:r>
              <a:r>
                <a:rPr lang="en-US" sz="2600" b="1" dirty="0">
                  <a:latin typeface="Arial" pitchFamily="34" charset="0"/>
                  <a:cs typeface="Arial" pitchFamily="34" charset="0"/>
                </a:rPr>
                <a:t> </a:t>
              </a:r>
              <a:r>
                <a:rPr lang="en-US" sz="2600" b="1" dirty="0" err="1">
                  <a:latin typeface="Arial" pitchFamily="34" charset="0"/>
                  <a:cs typeface="Arial" pitchFamily="34" charset="0"/>
                </a:rPr>
                <a:t>của</a:t>
              </a:r>
              <a:r>
                <a:rPr lang="en-US" sz="2600" b="1" dirty="0">
                  <a:latin typeface="Arial" pitchFamily="34" charset="0"/>
                  <a:cs typeface="Arial" pitchFamily="34" charset="0"/>
                </a:rPr>
                <a:t> </a:t>
              </a:r>
              <a:r>
                <a:rPr lang="en-US" sz="2600" b="1" dirty="0" err="1">
                  <a:latin typeface="Arial" pitchFamily="34" charset="0"/>
                  <a:cs typeface="Arial" pitchFamily="34" charset="0"/>
                </a:rPr>
                <a:t>một</a:t>
              </a:r>
              <a:r>
                <a:rPr lang="en-US" sz="2600" b="1" dirty="0">
                  <a:latin typeface="Arial" pitchFamily="34" charset="0"/>
                  <a:cs typeface="Arial" pitchFamily="34" charset="0"/>
                </a:rPr>
                <a:t> </a:t>
              </a:r>
              <a:r>
                <a:rPr lang="en-US" sz="2600" b="1" dirty="0" err="1">
                  <a:latin typeface="Arial" pitchFamily="34" charset="0"/>
                  <a:cs typeface="Arial" pitchFamily="34" charset="0"/>
                </a:rPr>
                <a:t>góc</a:t>
              </a:r>
              <a:r>
                <a:rPr lang="en-US" sz="2600" b="1" dirty="0">
                  <a:latin typeface="Arial" pitchFamily="34" charset="0"/>
                  <a:cs typeface="Arial" pitchFamily="34" charset="0"/>
                </a:rPr>
                <a:t> chia </a:t>
              </a:r>
              <a:r>
                <a:rPr lang="en-US" sz="2600" b="1" dirty="0" err="1">
                  <a:latin typeface="Arial" pitchFamily="34" charset="0"/>
                  <a:cs typeface="Arial" pitchFamily="34" charset="0"/>
                </a:rPr>
                <a:t>cạnh</a:t>
              </a:r>
              <a:r>
                <a:rPr lang="en-US" sz="2600" b="1" dirty="0">
                  <a:latin typeface="Arial" pitchFamily="34" charset="0"/>
                  <a:cs typeface="Arial" pitchFamily="34" charset="0"/>
                </a:rPr>
                <a:t> </a:t>
              </a:r>
              <a:r>
                <a:rPr lang="en-US" sz="2600" b="1" dirty="0" err="1">
                  <a:latin typeface="Arial" pitchFamily="34" charset="0"/>
                  <a:cs typeface="Arial" pitchFamily="34" charset="0"/>
                </a:rPr>
                <a:t>đối</a:t>
              </a:r>
              <a:r>
                <a:rPr lang="en-US" sz="2600" b="1" dirty="0">
                  <a:latin typeface="Arial" pitchFamily="34" charset="0"/>
                  <a:cs typeface="Arial" pitchFamily="34" charset="0"/>
                </a:rPr>
                <a:t> </a:t>
              </a:r>
              <a:r>
                <a:rPr lang="en-US" sz="2600" b="1" dirty="0" err="1">
                  <a:latin typeface="Arial" pitchFamily="34" charset="0"/>
                  <a:cs typeface="Arial" pitchFamily="34" charset="0"/>
                </a:rPr>
                <a:t>diện</a:t>
              </a:r>
              <a:r>
                <a:rPr lang="en-US" sz="2600" b="1" dirty="0">
                  <a:latin typeface="Arial" pitchFamily="34" charset="0"/>
                  <a:cs typeface="Arial" pitchFamily="34" charset="0"/>
                </a:rPr>
                <a:t> </a:t>
              </a:r>
              <a:r>
                <a:rPr lang="en-US" sz="2600" b="1" dirty="0" err="1">
                  <a:latin typeface="Arial" pitchFamily="34" charset="0"/>
                  <a:cs typeface="Arial" pitchFamily="34" charset="0"/>
                </a:rPr>
                <a:t>thành</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đoạn</a:t>
              </a:r>
              <a:r>
                <a:rPr lang="en-US" sz="2600" b="1" dirty="0">
                  <a:latin typeface="Arial" pitchFamily="34" charset="0"/>
                  <a:cs typeface="Arial" pitchFamily="34" charset="0"/>
                </a:rPr>
                <a:t> </a:t>
              </a:r>
              <a:r>
                <a:rPr lang="en-US" sz="2600" b="1" dirty="0" err="1">
                  <a:latin typeface="Arial" pitchFamily="34" charset="0"/>
                  <a:cs typeface="Arial" pitchFamily="34" charset="0"/>
                </a:rPr>
                <a:t>thẳng</a:t>
              </a:r>
              <a:r>
                <a:rPr lang="en-US" sz="2600" b="1" dirty="0">
                  <a:latin typeface="Arial" pitchFamily="34" charset="0"/>
                  <a:cs typeface="Arial" pitchFamily="34" charset="0"/>
                </a:rPr>
                <a:t> </a:t>
              </a:r>
              <a:r>
                <a:rPr lang="en-US" sz="2600" b="1" dirty="0" err="1">
                  <a:latin typeface="Arial" pitchFamily="34" charset="0"/>
                  <a:cs typeface="Arial" pitchFamily="34" charset="0"/>
                </a:rPr>
                <a:t>tỉ</a:t>
              </a:r>
              <a:r>
                <a:rPr lang="en-US" sz="2600" b="1" dirty="0">
                  <a:latin typeface="Arial" pitchFamily="34" charset="0"/>
                  <a:cs typeface="Arial" pitchFamily="34" charset="0"/>
                </a:rPr>
                <a:t> </a:t>
              </a:r>
              <a:r>
                <a:rPr lang="en-US" sz="2600" b="1" dirty="0" err="1">
                  <a:latin typeface="Arial" pitchFamily="34" charset="0"/>
                  <a:cs typeface="Arial" pitchFamily="34" charset="0"/>
                </a:rPr>
                <a:t>lệ</a:t>
              </a:r>
              <a:r>
                <a:rPr lang="en-US" sz="2600" b="1" dirty="0">
                  <a:latin typeface="Arial" pitchFamily="34" charset="0"/>
                  <a:cs typeface="Arial" pitchFamily="34" charset="0"/>
                </a:rPr>
                <a:t> </a:t>
              </a:r>
              <a:r>
                <a:rPr lang="en-US" sz="2600" b="1" dirty="0" err="1">
                  <a:latin typeface="Arial" pitchFamily="34" charset="0"/>
                  <a:cs typeface="Arial" pitchFamily="34" charset="0"/>
                </a:rPr>
                <a:t>với</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cạnh</a:t>
              </a:r>
              <a:r>
                <a:rPr lang="en-US" sz="2600" b="1" dirty="0">
                  <a:latin typeface="Arial" pitchFamily="34" charset="0"/>
                  <a:cs typeface="Arial" pitchFamily="34" charset="0"/>
                </a:rPr>
                <a:t> </a:t>
              </a:r>
              <a:r>
                <a:rPr lang="en-US" sz="2600" b="1" dirty="0" err="1">
                  <a:latin typeface="Arial" pitchFamily="34" charset="0"/>
                  <a:cs typeface="Arial" pitchFamily="34" charset="0"/>
                </a:rPr>
                <a:t>kề</a:t>
              </a:r>
              <a:r>
                <a:rPr lang="en-US" sz="2600" b="1" dirty="0">
                  <a:latin typeface="Arial" pitchFamily="34" charset="0"/>
                  <a:cs typeface="Arial" pitchFamily="34" charset="0"/>
                </a:rPr>
                <a:t> </a:t>
              </a:r>
              <a:r>
                <a:rPr lang="en-US" sz="2600" b="1" dirty="0" err="1">
                  <a:latin typeface="Arial" pitchFamily="34" charset="0"/>
                  <a:cs typeface="Arial" pitchFamily="34" charset="0"/>
                </a:rPr>
                <a:t>với</a:t>
              </a:r>
              <a:r>
                <a:rPr lang="en-US" sz="2600" b="1" dirty="0">
                  <a:latin typeface="Arial" pitchFamily="34" charset="0"/>
                  <a:cs typeface="Arial" pitchFamily="34" charset="0"/>
                </a:rPr>
                <a:t> </a:t>
              </a:r>
              <a:r>
                <a:rPr lang="en-US" sz="2600" b="1" dirty="0" err="1">
                  <a:latin typeface="Arial" pitchFamily="34" charset="0"/>
                  <a:cs typeface="Arial" pitchFamily="34" charset="0"/>
                </a:rPr>
                <a:t>hai</a:t>
              </a:r>
              <a:r>
                <a:rPr lang="en-US" sz="2600" b="1" dirty="0">
                  <a:latin typeface="Arial" pitchFamily="34" charset="0"/>
                  <a:cs typeface="Arial" pitchFamily="34" charset="0"/>
                </a:rPr>
                <a:t> </a:t>
              </a:r>
              <a:r>
                <a:rPr lang="en-US" sz="2600" b="1" dirty="0" err="1">
                  <a:latin typeface="Arial" pitchFamily="34" charset="0"/>
                  <a:cs typeface="Arial" pitchFamily="34" charset="0"/>
                </a:rPr>
                <a:t>đoạn</a:t>
              </a:r>
              <a:r>
                <a:rPr lang="en-US" sz="2600" b="1" dirty="0">
                  <a:latin typeface="Arial" pitchFamily="34" charset="0"/>
                  <a:cs typeface="Arial" pitchFamily="34" charset="0"/>
                </a:rPr>
                <a:t> </a:t>
              </a:r>
              <a:r>
                <a:rPr lang="en-US" sz="2600" b="1" dirty="0" err="1">
                  <a:latin typeface="Arial" pitchFamily="34" charset="0"/>
                  <a:cs typeface="Arial" pitchFamily="34" charset="0"/>
                </a:rPr>
                <a:t>ấy</a:t>
              </a:r>
              <a:r>
                <a:rPr lang="en-US" sz="2600" b="1" dirty="0">
                  <a:latin typeface="Arial" pitchFamily="34" charset="0"/>
                  <a:cs typeface="Arial" pitchFamily="34" charset="0"/>
                </a:rPr>
                <a:t>.</a:t>
              </a:r>
              <a:endParaRPr lang="en-US" sz="2600" b="1" dirty="0">
                <a:solidFill>
                  <a:schemeClr val="accent2">
                    <a:lumMod val="75000"/>
                  </a:schemeClr>
                </a:solidFill>
                <a:latin typeface="Arial" pitchFamily="34" charset="0"/>
                <a:cs typeface="Arial" pitchFamily="34" charset="0"/>
              </a:endParaRPr>
            </a:p>
          </p:txBody>
        </p:sp>
      </p:grpSp>
      <p:grpSp>
        <p:nvGrpSpPr>
          <p:cNvPr id="9" name="Group 8">
            <a:extLst>
              <a:ext uri="{FF2B5EF4-FFF2-40B4-BE49-F238E27FC236}">
                <a16:creationId xmlns:a16="http://schemas.microsoft.com/office/drawing/2014/main" id="{60BA7250-D77A-93CE-8D27-64DDE9DE884C}"/>
              </a:ext>
            </a:extLst>
          </p:cNvPr>
          <p:cNvGrpSpPr/>
          <p:nvPr/>
        </p:nvGrpSpPr>
        <p:grpSpPr>
          <a:xfrm>
            <a:off x="1696787" y="3256181"/>
            <a:ext cx="5200650" cy="1579323"/>
            <a:chOff x="1206499" y="3065622"/>
            <a:chExt cx="5200650" cy="1579323"/>
          </a:xfrm>
        </p:grpSpPr>
        <p:cxnSp>
          <p:nvCxnSpPr>
            <p:cNvPr id="6" name="Straight Connector 5">
              <a:extLst>
                <a:ext uri="{FF2B5EF4-FFF2-40B4-BE49-F238E27FC236}">
                  <a16:creationId xmlns:a16="http://schemas.microsoft.com/office/drawing/2014/main" id="{3F2E8C89-47C9-F571-A4B3-587C1FB98D7A}"/>
                </a:ext>
              </a:extLst>
            </p:cNvPr>
            <p:cNvCxnSpPr/>
            <p:nvPr/>
          </p:nvCxnSpPr>
          <p:spPr>
            <a:xfrm>
              <a:off x="1370012" y="3875247"/>
              <a:ext cx="50371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0FD7C1-302A-EE1F-D079-84B23D756C28}"/>
                </a:ext>
              </a:extLst>
            </p:cNvPr>
            <p:cNvCxnSpPr/>
            <p:nvPr/>
          </p:nvCxnSpPr>
          <p:spPr>
            <a:xfrm>
              <a:off x="1903412" y="3065622"/>
              <a:ext cx="0" cy="1544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8DC4B54-B513-9D69-3ACB-C45B0C1E3491}"/>
                    </a:ext>
                  </a:extLst>
                </p:cNvPr>
                <p:cNvSpPr txBox="1"/>
                <p:nvPr/>
              </p:nvSpPr>
              <p:spPr>
                <a:xfrm>
                  <a:off x="1979612" y="3065622"/>
                  <a:ext cx="4427537" cy="778675"/>
                </a:xfrm>
                <a:prstGeom prst="rect">
                  <a:avLst/>
                </a:prstGeom>
                <a:noFill/>
              </p:spPr>
              <p:txBody>
                <a:bodyPr wrap="square" rtlCol="0">
                  <a:spAutoFit/>
                </a:bodyPr>
                <a:lstStyle/>
                <a:p>
                  <a:pPr algn="just"/>
                  <a14:m>
                    <m:oMath xmlns:m="http://schemas.openxmlformats.org/officeDocument/2006/math">
                      <m:r>
                        <a:rPr lang="en-US" sz="2200" b="1" i="1" smtClean="0">
                          <a:solidFill>
                            <a:schemeClr val="tx1"/>
                          </a:solidFill>
                          <a:latin typeface="Cambria Math"/>
                          <a:ea typeface="Cambria Math"/>
                          <a:cs typeface="Arial" pitchFamily="34" charset="0"/>
                        </a:rPr>
                        <m:t>∆</m:t>
                      </m:r>
                    </m:oMath>
                  </a14:m>
                  <a:r>
                    <a:rPr lang="en-US" sz="2200" b="1">
                      <a:solidFill>
                        <a:schemeClr val="tx1"/>
                      </a:solidFill>
                      <a:latin typeface="Arial" pitchFamily="34" charset="0"/>
                      <a:cs typeface="Arial" pitchFamily="34" charset="0"/>
                    </a:rPr>
                    <a:t>ABC , AD là </a:t>
                  </a:r>
                  <a:r>
                    <a:rPr lang="vi-VN" sz="2200" b="1">
                      <a:solidFill>
                        <a:schemeClr val="tx1"/>
                      </a:solidFill>
                      <a:latin typeface="Arial" pitchFamily="34" charset="0"/>
                      <a:cs typeface="Arial" pitchFamily="34" charset="0"/>
                    </a:rPr>
                    <a:t>đường phân giác</a:t>
                  </a:r>
                  <a:r>
                    <a:rPr lang="en-US" sz="2200" b="1">
                      <a:solidFill>
                        <a:schemeClr val="tx1"/>
                      </a:solidFill>
                      <a:latin typeface="Arial" pitchFamily="34" charset="0"/>
                      <a:cs typeface="Arial" pitchFamily="34" charset="0"/>
                    </a:rPr>
                    <a:t> của </a:t>
                  </a:r>
                  <a14:m>
                    <m:oMath xmlns:m="http://schemas.openxmlformats.org/officeDocument/2006/math">
                      <m:acc>
                        <m:accPr>
                          <m:chr m:val="̂"/>
                          <m:ctrlPr>
                            <a:rPr lang="en-US" sz="2200" b="1" i="1" smtClean="0">
                              <a:solidFill>
                                <a:schemeClr val="tx1"/>
                              </a:solidFill>
                              <a:latin typeface="Cambria Math" panose="02040503050406030204" pitchFamily="18" charset="0"/>
                              <a:cs typeface="Arial" pitchFamily="34" charset="0"/>
                            </a:rPr>
                          </m:ctrlPr>
                        </m:accPr>
                        <m:e>
                          <m:r>
                            <a:rPr lang="en-US" sz="2200" b="1" i="1" smtClean="0">
                              <a:solidFill>
                                <a:schemeClr val="tx1"/>
                              </a:solidFill>
                              <a:latin typeface="Cambria Math"/>
                              <a:cs typeface="Arial" pitchFamily="34" charset="0"/>
                            </a:rPr>
                            <m:t>𝑩𝑨𝑪</m:t>
                          </m:r>
                        </m:e>
                      </m:acc>
                    </m:oMath>
                  </a14:m>
                  <a:r>
                    <a:rPr lang="en-US" sz="2200" b="1">
                      <a:solidFill>
                        <a:schemeClr val="tx1"/>
                      </a:solidFill>
                      <a:latin typeface="Arial" pitchFamily="34" charset="0"/>
                      <a:cs typeface="Arial" pitchFamily="34" charset="0"/>
                    </a:rPr>
                    <a:t> , </a:t>
                  </a:r>
                  <a14:m>
                    <m:oMath xmlns:m="http://schemas.openxmlformats.org/officeDocument/2006/math">
                      <m:r>
                        <a:rPr lang="en-US" sz="2200" b="1" i="1" smtClean="0">
                          <a:solidFill>
                            <a:schemeClr val="tx1"/>
                          </a:solidFill>
                          <a:latin typeface="Cambria Math"/>
                          <a:cs typeface="Arial" pitchFamily="34" charset="0"/>
                        </a:rPr>
                        <m:t>(</m:t>
                      </m:r>
                      <m:r>
                        <a:rPr lang="en-US" sz="2200" b="1" i="1" smtClean="0">
                          <a:solidFill>
                            <a:schemeClr val="tx1"/>
                          </a:solidFill>
                          <a:latin typeface="Cambria Math"/>
                          <a:cs typeface="Arial" pitchFamily="34" charset="0"/>
                        </a:rPr>
                        <m:t>𝑫</m:t>
                      </m:r>
                      <m:r>
                        <a:rPr lang="en-US" sz="2200" b="1" i="1" smtClean="0">
                          <a:solidFill>
                            <a:schemeClr val="tx1"/>
                          </a:solidFill>
                          <a:latin typeface="Cambria Math"/>
                          <a:ea typeface="Cambria Math"/>
                          <a:cs typeface="Arial" pitchFamily="34" charset="0"/>
                        </a:rPr>
                        <m:t>∈</m:t>
                      </m:r>
                      <m:r>
                        <a:rPr lang="en-US" sz="2200" b="1" i="1" smtClean="0">
                          <a:solidFill>
                            <a:schemeClr val="tx1"/>
                          </a:solidFill>
                          <a:latin typeface="Cambria Math"/>
                          <a:ea typeface="Cambria Math"/>
                          <a:cs typeface="Arial" pitchFamily="34" charset="0"/>
                        </a:rPr>
                        <m:t>𝑩𝑪</m:t>
                      </m:r>
                      <m:r>
                        <a:rPr lang="en-US" sz="2200" b="1" i="1" smtClean="0">
                          <a:solidFill>
                            <a:schemeClr val="tx1"/>
                          </a:solidFill>
                          <a:latin typeface="Cambria Math"/>
                          <a:ea typeface="Cambria Math"/>
                          <a:cs typeface="Arial" pitchFamily="34" charset="0"/>
                        </a:rPr>
                        <m:t>)</m:t>
                      </m:r>
                    </m:oMath>
                  </a14:m>
                  <a:endParaRPr lang="en-US" sz="2200" b="1">
                    <a:solidFill>
                      <a:schemeClr val="tx1"/>
                    </a:solidFill>
                    <a:latin typeface="Arial" pitchFamily="34" charset="0"/>
                    <a:cs typeface="Arial"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979612" y="3065622"/>
                  <a:ext cx="4427537" cy="778675"/>
                </a:xfrm>
                <a:prstGeom prst="rect">
                  <a:avLst/>
                </a:prstGeom>
                <a:blipFill rotWithShape="1">
                  <a:blip r:embed="rId6"/>
                  <a:stretch>
                    <a:fillRect l="-1791" t="-3937" r="-1791" b="-15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Object 7">
                  <a:extLst>
                    <a:ext uri="{FF2B5EF4-FFF2-40B4-BE49-F238E27FC236}">
                      <a16:creationId xmlns:a16="http://schemas.microsoft.com/office/drawing/2014/main" id="{84091D49-A4C1-39A9-3965-94CF82C659B8}"/>
                    </a:ext>
                  </a:extLst>
                </p:cNvPr>
                <p:cNvGraphicFramePr>
                  <a:graphicFrameLocks noChangeAspect="1"/>
                </p:cNvGraphicFramePr>
                <p:nvPr/>
              </p:nvGraphicFramePr>
              <p:xfrm>
                <a:off x="2251868" y="3878341"/>
                <a:ext cx="1335881" cy="766604"/>
              </p:xfrm>
              <a:graphic>
                <a:graphicData uri="http://schemas.openxmlformats.org/presentationml/2006/ole">
                  <mc:AlternateContent>
                    <mc:Choice xmlns:v="urn:schemas-microsoft-com:vml" Requires="v">
                      <p:oleObj name="Equation" r:id="rId7" imgW="685800" imgH="393480" progId="Equation.DSMT4">
                        <p:embed/>
                      </p:oleObj>
                    </mc:Choice>
                    <mc:Fallback>
                      <p:oleObj name="Equation" r:id="rId7" imgW="685800" imgH="393480" progId="Equation.DSMT4">
                        <p:embed/>
                        <p:pic>
                          <p:nvPicPr>
                            <p:cNvPr id="8" name="Object 7"/>
                            <p:cNvPicPr>
                              <a:picLocks noChangeAspect="1" noChangeArrowheads="1"/>
                            </p:cNvPicPr>
                            <p:nvPr/>
                          </p:nvPicPr>
                          <p:blipFill>
                            <a:blip r:embed="rId8"/>
                            <a:srcRect/>
                            <a:stretch>
                              <a:fillRect/>
                            </a:stretch>
                          </p:blipFill>
                          <p:spPr bwMode="auto">
                            <a:xfrm>
                              <a:off x="2251868" y="3878341"/>
                              <a:ext cx="1335881" cy="7666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876187082"/>
                    </p:ext>
                  </p:extLst>
                </p:nvPr>
              </p:nvGraphicFramePr>
              <p:xfrm>
                <a:off x="2251868" y="3878341"/>
                <a:ext cx="1335881" cy="766604"/>
              </p:xfrm>
              <a:graphic>
                <a:graphicData uri="http://schemas.openxmlformats.org/presentationml/2006/ole">
                  <mc:AlternateContent>
                    <mc:Choice xmlns:v="urn:schemas-microsoft-com:vml" Requires="v">
                      <p:oleObj spid="_x0000_s151567" name="Equation" r:id="rId9" imgW="685800" imgH="393480" progId="Equation.DSMT4">
                        <p:embed/>
                      </p:oleObj>
                    </mc:Choice>
                    <mc:Fallback>
                      <p:oleObj name="Equation" r:id="rId9" imgW="685800" imgH="393480" progId="Equation.DSMT4">
                        <p:embed/>
                        <p:pic>
                          <p:nvPicPr>
                            <p:cNvPr id="0" name=""/>
                            <p:cNvPicPr>
                              <a:picLocks noChangeAspect="1" noChangeArrowheads="1"/>
                            </p:cNvPicPr>
                            <p:nvPr/>
                          </p:nvPicPr>
                          <p:blipFill>
                            <a:blip r:embed="rId10"/>
                            <a:srcRect/>
                            <a:stretch>
                              <a:fillRect/>
                            </a:stretch>
                          </p:blipFill>
                          <p:spPr bwMode="auto">
                            <a:xfrm>
                              <a:off x="2251868" y="3878341"/>
                              <a:ext cx="1335881" cy="7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45" name="TextBox 44">
              <a:extLst>
                <a:ext uri="{FF2B5EF4-FFF2-40B4-BE49-F238E27FC236}">
                  <a16:creationId xmlns:a16="http://schemas.microsoft.com/office/drawing/2014/main" id="{E194A267-E439-5A28-9C34-86992A930D9F}"/>
                </a:ext>
              </a:extLst>
            </p:cNvPr>
            <p:cNvSpPr txBox="1"/>
            <p:nvPr/>
          </p:nvSpPr>
          <p:spPr>
            <a:xfrm>
              <a:off x="1255712" y="3317557"/>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GT</a:t>
              </a:r>
              <a:endParaRPr lang="en-US" sz="2600" b="1">
                <a:solidFill>
                  <a:srgbClr val="C00000"/>
                </a:solidFill>
                <a:latin typeface="Arial" pitchFamily="34" charset="0"/>
                <a:cs typeface="Arial" pitchFamily="34" charset="0"/>
              </a:endParaRPr>
            </a:p>
          </p:txBody>
        </p:sp>
        <p:sp>
          <p:nvSpPr>
            <p:cNvPr id="46" name="TextBox 45">
              <a:extLst>
                <a:ext uri="{FF2B5EF4-FFF2-40B4-BE49-F238E27FC236}">
                  <a16:creationId xmlns:a16="http://schemas.microsoft.com/office/drawing/2014/main" id="{CBC3EB83-9C11-8CFD-D194-1F247DAE32D0}"/>
                </a:ext>
              </a:extLst>
            </p:cNvPr>
            <p:cNvSpPr txBox="1"/>
            <p:nvPr/>
          </p:nvSpPr>
          <p:spPr>
            <a:xfrm>
              <a:off x="1206499" y="3943350"/>
              <a:ext cx="647700" cy="492443"/>
            </a:xfrm>
            <a:prstGeom prst="rect">
              <a:avLst/>
            </a:prstGeom>
            <a:noFill/>
          </p:spPr>
          <p:txBody>
            <a:bodyPr wrap="square" rtlCol="0">
              <a:spAutoFit/>
            </a:bodyPr>
            <a:lstStyle/>
            <a:p>
              <a:pPr algn="ctr"/>
              <a:r>
                <a:rPr lang="en-US" sz="2600" b="1" i="0">
                  <a:solidFill>
                    <a:srgbClr val="C00000"/>
                  </a:solidFill>
                  <a:latin typeface="+mj-lt"/>
                  <a:ea typeface="Cambria Math"/>
                  <a:cs typeface="Arial" pitchFamily="34" charset="0"/>
                </a:rPr>
                <a:t>KL</a:t>
              </a:r>
              <a:endParaRPr lang="en-US" sz="2600" b="1">
                <a:solidFill>
                  <a:srgbClr val="C00000"/>
                </a:solidFill>
                <a:latin typeface="Arial" pitchFamily="34" charset="0"/>
                <a:cs typeface="Arial" pitchFamily="34" charset="0"/>
              </a:endParaRPr>
            </a:p>
          </p:txBody>
        </p:sp>
      </p:grpSp>
      <p:pic>
        <p:nvPicPr>
          <p:cNvPr id="151555" name="Picture 3">
            <a:extLst>
              <a:ext uri="{FF2B5EF4-FFF2-40B4-BE49-F238E27FC236}">
                <a16:creationId xmlns:a16="http://schemas.microsoft.com/office/drawing/2014/main" id="{23893433-F922-29A6-0158-43DE1A6CFA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5136" y="2617529"/>
            <a:ext cx="3655545" cy="265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3" name="TextBox 32"/>
              <p:cNvSpPr txBox="1"/>
              <p:nvPr/>
            </p:nvSpPr>
            <p:spPr>
              <a:xfrm>
                <a:off x="455611" y="5410200"/>
                <a:ext cx="11277597" cy="1055161"/>
              </a:xfrm>
              <a:prstGeom prst="rect">
                <a:avLst/>
              </a:prstGeom>
              <a:solidFill>
                <a:schemeClr val="accent5">
                  <a:lumMod val="20000"/>
                  <a:lumOff val="80000"/>
                </a:schemeClr>
              </a:solidFill>
            </p:spPr>
            <p:txBody>
              <a:bodyPr wrap="square" rtlCol="0">
                <a:spAutoFit/>
              </a:bodyPr>
              <a:lstStyle/>
              <a:p>
                <a:pPr marL="342900" indent="-342900" algn="just">
                  <a:buFont typeface="Wingdings" pitchFamily="2" charset="2"/>
                  <a:buChar char="v"/>
                </a:pPr>
                <a:r>
                  <a:rPr lang="en-US" sz="2200" b="1" i="1" dirty="0">
                    <a:solidFill>
                      <a:srgbClr val="C00000"/>
                    </a:solidFill>
                    <a:latin typeface="Arial" pitchFamily="34" charset="0"/>
                    <a:cs typeface="Arial" pitchFamily="34" charset="0"/>
                  </a:rPr>
                  <a:t>Chú ý</a:t>
                </a:r>
                <a:r>
                  <a:rPr lang="en-US" sz="2200" b="1" dirty="0">
                    <a:solidFill>
                      <a:srgbClr val="C00000"/>
                    </a:solidFill>
                    <a:latin typeface="Arial" pitchFamily="34" charset="0"/>
                    <a:cs typeface="Arial" pitchFamily="34" charset="0"/>
                  </a:rPr>
                  <a:t>:</a:t>
                </a:r>
                <a:r>
                  <a:rPr lang="en-US" sz="2200" b="1" dirty="0">
                    <a:latin typeface="Arial" pitchFamily="34" charset="0"/>
                    <a:cs typeface="Arial" pitchFamily="34" charset="0"/>
                  </a:rPr>
                  <a:t> </a:t>
                </a:r>
                <a:r>
                  <a:rPr lang="en-US" sz="2500" b="1" dirty="0">
                    <a:latin typeface="Arial" pitchFamily="34" charset="0"/>
                    <a:cs typeface="Arial" pitchFamily="34" charset="0"/>
                  </a:rPr>
                  <a:t>Trong tam </a:t>
                </a:r>
                <a:r>
                  <a:rPr lang="en-US" sz="2500" b="1" dirty="0" err="1">
                    <a:latin typeface="Arial" pitchFamily="34" charset="0"/>
                    <a:cs typeface="Arial" pitchFamily="34" charset="0"/>
                  </a:rPr>
                  <a:t>giác</a:t>
                </a:r>
                <a:r>
                  <a:rPr lang="en-US" sz="2500" b="1" dirty="0">
                    <a:latin typeface="Arial" pitchFamily="34" charset="0"/>
                    <a:cs typeface="Arial" pitchFamily="34" charset="0"/>
                  </a:rPr>
                  <a:t> ABC, </a:t>
                </a:r>
                <a:r>
                  <a:rPr lang="en-US" sz="2500" b="1" dirty="0" err="1">
                    <a:latin typeface="Arial" pitchFamily="34" charset="0"/>
                    <a:cs typeface="Arial" pitchFamily="34" charset="0"/>
                  </a:rPr>
                  <a:t>nếu</a:t>
                </a:r>
                <a:r>
                  <a:rPr lang="en-US" sz="2500" b="1" dirty="0">
                    <a:latin typeface="Arial" pitchFamily="34" charset="0"/>
                    <a:cs typeface="Arial" pitchFamily="34" charset="0"/>
                  </a:rPr>
                  <a:t> D </a:t>
                </a:r>
                <a:r>
                  <a:rPr lang="en-US" sz="2500" b="1" dirty="0" err="1">
                    <a:latin typeface="Arial" pitchFamily="34" charset="0"/>
                    <a:cs typeface="Arial" pitchFamily="34" charset="0"/>
                  </a:rPr>
                  <a:t>là</a:t>
                </a:r>
                <a:r>
                  <a:rPr lang="en-US" sz="2500" b="1" dirty="0">
                    <a:latin typeface="Arial" pitchFamily="34" charset="0"/>
                    <a:cs typeface="Arial" pitchFamily="34" charset="0"/>
                  </a:rPr>
                  <a:t> </a:t>
                </a:r>
                <a:r>
                  <a:rPr lang="en-US" sz="2500" b="1" dirty="0" err="1">
                    <a:latin typeface="Arial" pitchFamily="34" charset="0"/>
                    <a:cs typeface="Arial" pitchFamily="34" charset="0"/>
                  </a:rPr>
                  <a:t>điểm</a:t>
                </a:r>
                <a:r>
                  <a:rPr lang="en-US" sz="2500" b="1" dirty="0">
                    <a:latin typeface="Arial" pitchFamily="34" charset="0"/>
                    <a:cs typeface="Arial" pitchFamily="34" charset="0"/>
                  </a:rPr>
                  <a:t> </a:t>
                </a:r>
                <a:r>
                  <a:rPr lang="en-US" sz="2500" b="1" dirty="0" err="1">
                    <a:latin typeface="Arial" pitchFamily="34" charset="0"/>
                    <a:cs typeface="Arial" pitchFamily="34" charset="0"/>
                  </a:rPr>
                  <a:t>thuộc</a:t>
                </a:r>
                <a:r>
                  <a:rPr lang="en-US" sz="2500" b="1" dirty="0">
                    <a:latin typeface="Arial" pitchFamily="34" charset="0"/>
                    <a:cs typeface="Arial" pitchFamily="34" charset="0"/>
                  </a:rPr>
                  <a:t> </a:t>
                </a:r>
                <a:r>
                  <a:rPr lang="en-US" sz="2500" b="1" dirty="0" err="1">
                    <a:latin typeface="Arial" pitchFamily="34" charset="0"/>
                    <a:cs typeface="Arial" pitchFamily="34" charset="0"/>
                  </a:rPr>
                  <a:t>đoạn</a:t>
                </a:r>
                <a:r>
                  <a:rPr lang="en-US" sz="2500" b="1" dirty="0">
                    <a:latin typeface="Arial" pitchFamily="34" charset="0"/>
                    <a:cs typeface="Arial" pitchFamily="34" charset="0"/>
                  </a:rPr>
                  <a:t> BC </a:t>
                </a:r>
                <a:r>
                  <a:rPr lang="en-US" sz="2500" b="1" dirty="0" err="1">
                    <a:latin typeface="Arial" pitchFamily="34" charset="0"/>
                    <a:cs typeface="Arial" pitchFamily="34" charset="0"/>
                  </a:rPr>
                  <a:t>và</a:t>
                </a:r>
                <a:r>
                  <a:rPr lang="en-US" sz="2500" b="1" dirty="0">
                    <a:latin typeface="Arial" pitchFamily="34" charset="0"/>
                    <a:cs typeface="Arial" pitchFamily="34" charset="0"/>
                  </a:rPr>
                  <a:t> </a:t>
                </a:r>
                <a:r>
                  <a:rPr lang="en-US" sz="2500" b="1" dirty="0" err="1">
                    <a:latin typeface="Arial" pitchFamily="34" charset="0"/>
                    <a:cs typeface="Arial" pitchFamily="34" charset="0"/>
                  </a:rPr>
                  <a:t>thoả</a:t>
                </a:r>
                <a:r>
                  <a:rPr lang="en-US" sz="2500" b="1" dirty="0">
                    <a:latin typeface="Arial" pitchFamily="34" charset="0"/>
                    <a:cs typeface="Arial" pitchFamily="34" charset="0"/>
                  </a:rPr>
                  <a:t> </a:t>
                </a:r>
                <a:r>
                  <a:rPr lang="en-US" sz="2500" b="1" dirty="0" err="1">
                    <a:latin typeface="Arial" pitchFamily="34" charset="0"/>
                    <a:cs typeface="Arial" pitchFamily="34" charset="0"/>
                  </a:rPr>
                  <a:t>mãn</a:t>
                </a:r>
                <a:r>
                  <a:rPr lang="en-US" sz="2500" b="1" dirty="0">
                    <a:latin typeface="Arial" pitchFamily="34" charset="0"/>
                    <a:cs typeface="Arial" pitchFamily="34" charset="0"/>
                  </a:rPr>
                  <a:t> </a:t>
                </a:r>
                <a14:m>
                  <m:oMath xmlns:m="http://schemas.openxmlformats.org/officeDocument/2006/math">
                    <m:f>
                      <m:fPr>
                        <m:ctrlPr>
                          <a:rPr lang="en-US" sz="2500" b="1" i="1" smtClean="0">
                            <a:latin typeface="Cambria Math" panose="02040503050406030204" pitchFamily="18" charset="0"/>
                            <a:cs typeface="Arial" pitchFamily="34" charset="0"/>
                          </a:rPr>
                        </m:ctrlPr>
                      </m:fPr>
                      <m:num>
                        <m:r>
                          <a:rPr lang="en-US" sz="2500" b="1" i="1" smtClean="0">
                            <a:latin typeface="Cambria Math" panose="02040503050406030204" pitchFamily="18" charset="0"/>
                            <a:cs typeface="Arial" pitchFamily="34" charset="0"/>
                          </a:rPr>
                          <m:t>𝑫𝑩</m:t>
                        </m:r>
                      </m:num>
                      <m:den>
                        <m:r>
                          <a:rPr lang="en-US" sz="2500" b="1" i="1" smtClean="0">
                            <a:latin typeface="Cambria Math" panose="02040503050406030204" pitchFamily="18" charset="0"/>
                            <a:cs typeface="Arial" pitchFamily="34" charset="0"/>
                          </a:rPr>
                          <m:t>𝑫𝑪</m:t>
                        </m:r>
                      </m:den>
                    </m:f>
                    <m:r>
                      <a:rPr lang="en-US" sz="2500" b="1" i="1" smtClean="0">
                        <a:latin typeface="Cambria Math" panose="02040503050406030204" pitchFamily="18" charset="0"/>
                        <a:cs typeface="Arial" pitchFamily="34" charset="0"/>
                      </a:rPr>
                      <m:t>=</m:t>
                    </m:r>
                    <m:f>
                      <m:fPr>
                        <m:ctrlPr>
                          <a:rPr lang="en-US" sz="2500" b="1" i="1" smtClean="0">
                            <a:latin typeface="Cambria Math" panose="02040503050406030204" pitchFamily="18" charset="0"/>
                            <a:cs typeface="Arial" pitchFamily="34" charset="0"/>
                          </a:rPr>
                        </m:ctrlPr>
                      </m:fPr>
                      <m:num>
                        <m:r>
                          <a:rPr lang="en-US" sz="2500" b="1" i="1" smtClean="0">
                            <a:latin typeface="Cambria Math" panose="02040503050406030204" pitchFamily="18" charset="0"/>
                            <a:cs typeface="Arial" pitchFamily="34" charset="0"/>
                          </a:rPr>
                          <m:t>𝑨𝑩</m:t>
                        </m:r>
                      </m:num>
                      <m:den>
                        <m:r>
                          <a:rPr lang="en-US" sz="2500" b="1" i="1" smtClean="0">
                            <a:latin typeface="Cambria Math" panose="02040503050406030204" pitchFamily="18" charset="0"/>
                            <a:cs typeface="Arial" pitchFamily="34" charset="0"/>
                          </a:rPr>
                          <m:t>𝑨𝑪</m:t>
                        </m:r>
                      </m:den>
                    </m:f>
                  </m:oMath>
                </a14:m>
                <a:r>
                  <a:rPr lang="en-US" sz="2500" b="1" dirty="0">
                    <a:latin typeface="Arial" pitchFamily="34" charset="0"/>
                    <a:cs typeface="Arial" pitchFamily="34" charset="0"/>
                  </a:rPr>
                  <a:t> </a:t>
                </a:r>
                <a:r>
                  <a:rPr lang="en-US" sz="2500" b="1" dirty="0" err="1">
                    <a:latin typeface="Arial" pitchFamily="34" charset="0"/>
                    <a:cs typeface="Arial" pitchFamily="34" charset="0"/>
                  </a:rPr>
                  <a:t>thì</a:t>
                </a:r>
                <a:r>
                  <a:rPr lang="en-US" sz="2500" b="1" dirty="0">
                    <a:latin typeface="Arial" pitchFamily="34" charset="0"/>
                    <a:cs typeface="Arial" pitchFamily="34" charset="0"/>
                  </a:rPr>
                  <a:t> AD </a:t>
                </a:r>
                <a:r>
                  <a:rPr lang="en-US" sz="2500" b="1" dirty="0" err="1">
                    <a:latin typeface="Arial" pitchFamily="34" charset="0"/>
                    <a:cs typeface="Arial" pitchFamily="34" charset="0"/>
                  </a:rPr>
                  <a:t>là</a:t>
                </a:r>
                <a:r>
                  <a:rPr lang="en-US" sz="2500" b="1" dirty="0">
                    <a:latin typeface="Arial" pitchFamily="34" charset="0"/>
                    <a:cs typeface="Arial" pitchFamily="34" charset="0"/>
                  </a:rPr>
                  <a:t> </a:t>
                </a:r>
                <a:r>
                  <a:rPr lang="vi-VN" sz="2500" b="1" dirty="0">
                    <a:latin typeface="Arial" pitchFamily="34" charset="0"/>
                    <a:cs typeface="Arial" pitchFamily="34" charset="0"/>
                  </a:rPr>
                  <a:t>đường phân giác</a:t>
                </a:r>
                <a:r>
                  <a:rPr lang="en-US" sz="2500" b="1" dirty="0">
                    <a:latin typeface="Arial" pitchFamily="34" charset="0"/>
                    <a:cs typeface="Arial" pitchFamily="34" charset="0"/>
                  </a:rPr>
                  <a:t> </a:t>
                </a:r>
                <a:r>
                  <a:rPr lang="en-US" sz="2500" b="1" dirty="0" err="1">
                    <a:latin typeface="Arial" pitchFamily="34" charset="0"/>
                    <a:cs typeface="Arial" pitchFamily="34" charset="0"/>
                  </a:rPr>
                  <a:t>của</a:t>
                </a:r>
                <a:r>
                  <a:rPr lang="en-US" sz="2500" b="1" dirty="0">
                    <a:latin typeface="Arial" pitchFamily="34" charset="0"/>
                    <a:cs typeface="Arial" pitchFamily="34" charset="0"/>
                  </a:rPr>
                  <a:t> </a:t>
                </a:r>
                <a:r>
                  <a:rPr lang="en-US" sz="2500" b="1" dirty="0" err="1">
                    <a:latin typeface="Arial" pitchFamily="34" charset="0"/>
                    <a:cs typeface="Arial" pitchFamily="34" charset="0"/>
                  </a:rPr>
                  <a:t>góc</a:t>
                </a:r>
                <a:r>
                  <a:rPr lang="en-US" sz="2500" b="1" dirty="0">
                    <a:latin typeface="Arial" pitchFamily="34" charset="0"/>
                    <a:cs typeface="Arial" pitchFamily="34" charset="0"/>
                  </a:rPr>
                  <a:t> A.</a:t>
                </a:r>
              </a:p>
            </p:txBody>
          </p:sp>
        </mc:Choice>
        <mc:Fallback xmlns="">
          <p:sp>
            <p:nvSpPr>
              <p:cNvPr id="33" name="TextBox 32"/>
              <p:cNvSpPr txBox="1">
                <a:spLocks noRot="1" noChangeAspect="1" noMove="1" noResize="1" noEditPoints="1" noAdjustHandles="1" noChangeArrowheads="1" noChangeShapeType="1" noTextEdit="1"/>
              </p:cNvSpPr>
              <p:nvPr/>
            </p:nvSpPr>
            <p:spPr>
              <a:xfrm>
                <a:off x="455611" y="5410200"/>
                <a:ext cx="11277597" cy="1055161"/>
              </a:xfrm>
              <a:prstGeom prst="rect">
                <a:avLst/>
              </a:prstGeom>
              <a:blipFill>
                <a:blip r:embed="rId12"/>
                <a:stretch>
                  <a:fillRect l="-595" t="-4624" r="-865" b="-1734"/>
                </a:stretch>
              </a:blipFill>
            </p:spPr>
            <p:txBody>
              <a:bodyPr/>
              <a:lstStyle/>
              <a:p>
                <a:r>
                  <a:rPr lang="en-US">
                    <a:noFill/>
                  </a:rPr>
                  <a:t> </a:t>
                </a:r>
              </a:p>
            </p:txBody>
          </p:sp>
        </mc:Fallback>
      </mc:AlternateContent>
    </p:spTree>
    <p:extLst>
      <p:ext uri="{BB962C8B-B14F-4D97-AF65-F5344CB8AC3E}">
        <p14:creationId xmlns:p14="http://schemas.microsoft.com/office/powerpoint/2010/main" val="6518091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34211</TotalTime>
  <Words>1362</Words>
  <Application>Microsoft Office PowerPoint</Application>
  <PresentationFormat>Custom</PresentationFormat>
  <Paragraphs>119</Paragraphs>
  <Slides>24</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.VnCentury SchoolbookH</vt:lpstr>
      <vt:lpstr>Arial</vt:lpstr>
      <vt:lpstr>Calibri</vt:lpstr>
      <vt:lpstr>Cambria Math</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Hùng Cường Mai</cp:lastModifiedBy>
  <cp:revision>1937</cp:revision>
  <dcterms:created xsi:type="dcterms:W3CDTF">2021-08-04T05:24:17Z</dcterms:created>
  <dcterms:modified xsi:type="dcterms:W3CDTF">2024-11-23T02:39:20Z</dcterms:modified>
</cp:coreProperties>
</file>