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09" r:id="rId3"/>
    <p:sldId id="305" r:id="rId4"/>
    <p:sldId id="306" r:id="rId5"/>
    <p:sldId id="260" r:id="rId6"/>
    <p:sldId id="307" r:id="rId7"/>
    <p:sldId id="283" r:id="rId8"/>
    <p:sldId id="284" r:id="rId9"/>
    <p:sldId id="285" r:id="rId10"/>
    <p:sldId id="286" r:id="rId11"/>
    <p:sldId id="308" r:id="rId12"/>
    <p:sldId id="287" r:id="rId13"/>
    <p:sldId id="288" r:id="rId14"/>
    <p:sldId id="294" r:id="rId15"/>
    <p:sldId id="295" r:id="rId16"/>
    <p:sldId id="289" r:id="rId17"/>
    <p:sldId id="290" r:id="rId18"/>
    <p:sldId id="304" r:id="rId19"/>
    <p:sldId id="297"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Cambria Math" panose="02040503050406030204" pitchFamily="18"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947"/>
    <a:srgbClr val="F4BA92"/>
    <a:srgbClr val="FF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3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microsoft.com/office/2007/relationships/hdphoto" Target="../media/hdphoto2.wdp"/><Relationship Id="rId18" Type="http://schemas.openxmlformats.org/officeDocument/2006/relationships/image" Target="../media/image38.png"/><Relationship Id="rId12" Type="http://schemas.openxmlformats.org/officeDocument/2006/relationships/image" Target="../media/image35.png"/><Relationship Id="rId17" Type="http://schemas.microsoft.com/office/2007/relationships/hdphoto" Target="../media/hdphoto4.wdp"/><Relationship Id="rId2" Type="http://schemas.openxmlformats.org/officeDocument/2006/relationships/image" Target="../media/image8.png"/><Relationship Id="rId16" Type="http://schemas.openxmlformats.org/officeDocument/2006/relationships/image" Target="../media/image37.png"/><Relationship Id="rId1"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image" Target="../media/image3.png"/><Relationship Id="rId15" Type="http://schemas.microsoft.com/office/2007/relationships/hdphoto" Target="../media/hdphoto3.wdp"/><Relationship Id="rId10" Type="http://schemas.openxmlformats.org/officeDocument/2006/relationships/image" Target="../media/image34.png"/><Relationship Id="rId19" Type="http://schemas.openxmlformats.org/officeDocument/2006/relationships/image" Target="../media/image39.png"/><Relationship Id="rId4" Type="http://schemas.openxmlformats.org/officeDocument/2006/relationships/image" Target="../media/image550.svg"/><Relationship Id="rId9" Type="http://schemas.openxmlformats.org/officeDocument/2006/relationships/image" Target="../media/image6.sv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13" Type="http://schemas.microsoft.com/office/2007/relationships/hdphoto" Target="../media/hdphoto2.wdp"/><Relationship Id="rId18" Type="http://schemas.openxmlformats.org/officeDocument/2006/relationships/image" Target="../media/image43.png"/><Relationship Id="rId3" Type="http://schemas.openxmlformats.org/officeDocument/2006/relationships/image" Target="../media/image550.svg"/><Relationship Id="rId12" Type="http://schemas.openxmlformats.org/officeDocument/2006/relationships/image" Target="../media/image35.png"/><Relationship Id="rId17" Type="http://schemas.microsoft.com/office/2007/relationships/hdphoto" Target="../media/hdphoto4.wdp"/><Relationship Id="rId2" Type="http://schemas.openxmlformats.org/officeDocument/2006/relationships/image" Target="../media/image8.png"/><Relationship Id="rId16" Type="http://schemas.openxmlformats.org/officeDocument/2006/relationships/image" Target="../media/image37.png"/><Relationship Id="rId1" Type="http://schemas.openxmlformats.org/officeDocument/2006/relationships/slideLayout" Target="../slideLayouts/slideLayout7.xml"/><Relationship Id="rId11" Type="http://schemas.microsoft.com/office/2007/relationships/hdphoto" Target="../media/hdphoto1.wdp"/><Relationship Id="rId15" Type="http://schemas.microsoft.com/office/2007/relationships/hdphoto" Target="../media/hdphoto3.wdp"/><Relationship Id="rId10" Type="http://schemas.openxmlformats.org/officeDocument/2006/relationships/image" Target="../media/image34.png"/><Relationship Id="rId19"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6.sv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13" Type="http://schemas.openxmlformats.org/officeDocument/2006/relationships/image" Target="../media/image144.png"/><Relationship Id="rId12" Type="http://schemas.openxmlformats.org/officeDocument/2006/relationships/image" Target="../media/image143.png"/><Relationship Id="rId1" Type="http://schemas.openxmlformats.org/officeDocument/2006/relationships/slideLayout" Target="../slideLayouts/slideLayout7.xml"/><Relationship Id="rId15" Type="http://schemas.openxmlformats.org/officeDocument/2006/relationships/image" Target="../media/image40.png"/><Relationship Id="rId14" Type="http://schemas.openxmlformats.org/officeDocument/2006/relationships/image" Target="../media/image145.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1.svg"/><Relationship Id="rId7" Type="http://schemas.openxmlformats.org/officeDocument/2006/relationships/image" Target="../media/image147.svg"/><Relationship Id="rId17" Type="http://schemas.openxmlformats.org/officeDocument/2006/relationships/image" Target="../media/image47.png"/><Relationship Id="rId2" Type="http://schemas.openxmlformats.org/officeDocument/2006/relationships/image" Target="../media/image15.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3.svg"/><Relationship Id="rId15" Type="http://schemas.openxmlformats.org/officeDocument/2006/relationships/image" Target="../media/image53.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oleObject" Target="../embeddings/oleObject1.bin"/><Relationship Id="rId3" Type="http://schemas.openxmlformats.org/officeDocument/2006/relationships/image" Target="../media/image23.png"/><Relationship Id="rId7" Type="http://schemas.openxmlformats.org/officeDocument/2006/relationships/image" Target="../media/image98.svg"/><Relationship Id="rId12" Type="http://schemas.openxmlformats.org/officeDocument/2006/relationships/image" Target="../media/image50.png"/><Relationship Id="rId17" Type="http://schemas.openxmlformats.org/officeDocument/2006/relationships/image" Target="../media/image53.png"/><Relationship Id="rId2" Type="http://schemas.openxmlformats.org/officeDocument/2006/relationships/slideLayout" Target="../slideLayouts/slideLayout7.xml"/><Relationship Id="rId16" Type="http://schemas.openxmlformats.org/officeDocument/2006/relationships/image" Target="../media/image48.png"/><Relationship Id="rId1" Type="http://schemas.openxmlformats.org/officeDocument/2006/relationships/vmlDrawing" Target="../drawings/vmlDrawing1.vml"/><Relationship Id="rId11" Type="http://schemas.openxmlformats.org/officeDocument/2006/relationships/image" Target="../media/image6.svg"/><Relationship Id="rId15" Type="http://schemas.openxmlformats.org/officeDocument/2006/relationships/image" Target="../media/image46.png"/><Relationship Id="rId14" Type="http://schemas.openxmlformats.org/officeDocument/2006/relationships/image" Target="../media/image42.wmf"/></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8.png"/><Relationship Id="rId7" Type="http://schemas.openxmlformats.org/officeDocument/2006/relationships/image" Target="../media/image31.svg"/><Relationship Id="rId12" Type="http://schemas.openxmlformats.org/officeDocument/2006/relationships/image" Target="../media/image540.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5.svg"/><Relationship Id="rId5" Type="http://schemas.openxmlformats.org/officeDocument/2006/relationships/image" Target="../media/image29.svg"/><Relationship Id="rId10" Type="http://schemas.openxmlformats.org/officeDocument/2006/relationships/image" Target="../media/image57.png"/><Relationship Id="rId9" Type="http://schemas.openxmlformats.org/officeDocument/2006/relationships/image" Target="../media/image63.sv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47.svg"/><Relationship Id="rId4" Type="http://schemas.openxmlformats.org/officeDocument/2006/relationships/image" Target="../media/image18.png"/><Relationship Id="rId9" Type="http://schemas.openxmlformats.org/officeDocument/2006/relationships/image" Target="../media/image152.png"/></Relationships>
</file>

<file path=ppt/slides/_rels/slide18.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77.sv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6.svg"/><Relationship Id="rId3" Type="http://schemas.openxmlformats.org/officeDocument/2006/relationships/image" Target="../media/image41.svg"/><Relationship Id="rId7" Type="http://schemas.openxmlformats.org/officeDocument/2006/relationships/image" Target="../media/image136.svg"/><Relationship Id="rId12"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124.svg"/><Relationship Id="rId5" Type="http://schemas.openxmlformats.org/officeDocument/2006/relationships/image" Target="../media/image29.svg"/><Relationship Id="rId10" Type="http://schemas.openxmlformats.org/officeDocument/2006/relationships/image" Target="../media/image67.png"/><Relationship Id="rId4" Type="http://schemas.openxmlformats.org/officeDocument/2006/relationships/image" Target="../media/image64.png"/><Relationship Id="rId9" Type="http://schemas.openxmlformats.org/officeDocument/2006/relationships/image" Target="../media/image116.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60.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8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10.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8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10.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47.sv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96.svg"/><Relationship Id="rId7" Type="http://schemas.openxmlformats.org/officeDocument/2006/relationships/image" Target="../media/image220.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10.png"/><Relationship Id="rId5" Type="http://schemas.openxmlformats.org/officeDocument/2006/relationships/image" Target="../media/image98.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6.svg"/><Relationship Id="rId2" Type="http://schemas.openxmlformats.org/officeDocument/2006/relationships/image" Target="../media/image24.png"/><Relationship Id="rId1" Type="http://schemas.openxmlformats.org/officeDocument/2006/relationships/slideLayout" Target="../slideLayouts/slideLayout7.xml"/><Relationship Id="rId10" Type="http://schemas.openxmlformats.org/officeDocument/2006/relationships/image" Target="../media/image26.png"/><Relationship Id="rId9" Type="http://schemas.openxmlformats.org/officeDocument/2006/relationships/image" Target="../media/image250.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5.svg"/><Relationship Id="rId18" Type="http://schemas.openxmlformats.org/officeDocument/2006/relationships/image" Target="../media/image33.png"/><Relationship Id="rId3" Type="http://schemas.openxmlformats.org/officeDocument/2006/relationships/image" Target="../media/image12.svg"/><Relationship Id="rId7" Type="http://schemas.openxmlformats.org/officeDocument/2006/relationships/image" Target="../media/image21.svg"/><Relationship Id="rId17" Type="http://schemas.openxmlformats.org/officeDocument/2006/relationships/image" Target="../media/image139.png"/><Relationship Id="rId2" Type="http://schemas.openxmlformats.org/officeDocument/2006/relationships/image" Target="../media/image2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9.svg"/><Relationship Id="rId15" Type="http://schemas.openxmlformats.org/officeDocument/2006/relationships/image" Target="../media/image27.sv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23.sv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78338" y="-425585"/>
            <a:ext cx="22444676" cy="11138170"/>
          </a:xfrm>
          <a:prstGeom prst="rect">
            <a:avLst/>
          </a:prstGeom>
        </p:spPr>
      </p:pic>
      <p:grpSp>
        <p:nvGrpSpPr>
          <p:cNvPr id="3" name="Group 3"/>
          <p:cNvGrpSpPr/>
          <p:nvPr/>
        </p:nvGrpSpPr>
        <p:grpSpPr>
          <a:xfrm>
            <a:off x="7600231" y="1409717"/>
            <a:ext cx="9415198" cy="9083308"/>
            <a:chOff x="0" y="0"/>
            <a:chExt cx="2479723" cy="2392311"/>
          </a:xfrm>
        </p:grpSpPr>
        <p:sp>
          <p:nvSpPr>
            <p:cNvPr id="4" name="Freeform 4"/>
            <p:cNvSpPr/>
            <p:nvPr/>
          </p:nvSpPr>
          <p:spPr>
            <a:xfrm>
              <a:off x="0" y="0"/>
              <a:ext cx="2479723" cy="2392312"/>
            </a:xfrm>
            <a:custGeom>
              <a:avLst/>
              <a:gdLst/>
              <a:ahLst/>
              <a:cxnLst/>
              <a:rect l="l" t="t" r="r" b="b"/>
              <a:pathLst>
                <a:path w="2479723" h="2392312">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4801471" y="1034622"/>
            <a:ext cx="11820488" cy="9158365"/>
            <a:chOff x="0" y="0"/>
            <a:chExt cx="2479723" cy="2412080"/>
          </a:xfrm>
        </p:grpSpPr>
        <p:sp>
          <p:nvSpPr>
            <p:cNvPr id="7" name="Freeform 7"/>
            <p:cNvSpPr/>
            <p:nvPr/>
          </p:nvSpPr>
          <p:spPr>
            <a:xfrm>
              <a:off x="0" y="0"/>
              <a:ext cx="2479723" cy="2412080"/>
            </a:xfrm>
            <a:custGeom>
              <a:avLst/>
              <a:gdLst/>
              <a:ahLst/>
              <a:cxnLst/>
              <a:rect l="l" t="t" r="r" b="b"/>
              <a:pathLst>
                <a:path w="2479723" h="2412080">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25328" y="4675848"/>
            <a:ext cx="6486131" cy="566062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194941" y="1269631"/>
            <a:ext cx="1816518" cy="159626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9509" y="-1248904"/>
            <a:ext cx="5659536" cy="411480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V="1">
            <a:off x="13019435" y="6682170"/>
            <a:ext cx="5891811" cy="4114800"/>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07672" y="-1028700"/>
            <a:ext cx="4784227" cy="4461332"/>
          </a:xfrm>
          <a:prstGeom prst="rect">
            <a:avLst/>
          </a:prstGeom>
        </p:spPr>
      </p:pic>
      <p:sp>
        <p:nvSpPr>
          <p:cNvPr id="22" name="TextBox 21">
            <a:extLst>
              <a:ext uri="{FF2B5EF4-FFF2-40B4-BE49-F238E27FC236}">
                <a16:creationId xmlns:a16="http://schemas.microsoft.com/office/drawing/2014/main" id="{10623AC9-451E-468B-9512-6616B2A63C1C}"/>
              </a:ext>
            </a:extLst>
          </p:cNvPr>
          <p:cNvSpPr txBox="1"/>
          <p:nvPr/>
        </p:nvSpPr>
        <p:spPr>
          <a:xfrm>
            <a:off x="5227923" y="1797545"/>
            <a:ext cx="11177447" cy="6186309"/>
          </a:xfrm>
          <a:prstGeom prst="rect">
            <a:avLst/>
          </a:prstGeom>
          <a:noFill/>
        </p:spPr>
        <p:txBody>
          <a:bodyPr wrap="square" rtlCol="0">
            <a:spAutoFit/>
          </a:bodyPr>
          <a:lstStyle/>
          <a:p>
            <a:pPr algn="ctr">
              <a:lnSpc>
                <a:spcPct val="150000"/>
              </a:lnSpc>
            </a:pPr>
            <a:r>
              <a:rPr lang="en-US" sz="6600" b="1" dirty="0">
                <a:latin typeface="Arial" panose="020B0604020202020204" pitchFamily="34" charset="0"/>
                <a:cs typeface="Arial" panose="020B0604020202020204" pitchFamily="34" charset="0"/>
              </a:rPr>
              <a:t>CHÀO </a:t>
            </a:r>
            <a:r>
              <a:rPr lang="en-US" sz="6600" b="1" dirty="0" err="1">
                <a:latin typeface="Arial" panose="020B0604020202020204" pitchFamily="34" charset="0"/>
                <a:cs typeface="Arial" panose="020B0604020202020204" pitchFamily="34" charset="0"/>
              </a:rPr>
              <a:t>MỪNG</a:t>
            </a:r>
            <a:r>
              <a:rPr lang="en-US" sz="6600" b="1" dirty="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CÁC</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THẦY</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CÔ</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VÀ</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CÁC</a:t>
            </a:r>
            <a:r>
              <a:rPr lang="en-US" sz="6600" b="1" dirty="0" smtClean="0">
                <a:latin typeface="Arial" panose="020B0604020202020204" pitchFamily="34" charset="0"/>
                <a:cs typeface="Arial" panose="020B0604020202020204" pitchFamily="34" charset="0"/>
              </a:rPr>
              <a:t> </a:t>
            </a:r>
            <a:r>
              <a:rPr lang="en-US" sz="6600" b="1" dirty="0">
                <a:latin typeface="Arial" panose="020B0604020202020204" pitchFamily="34" charset="0"/>
                <a:cs typeface="Arial" panose="020B0604020202020204" pitchFamily="34" charset="0"/>
              </a:rPr>
              <a:t>EM ĐẾN VỚI </a:t>
            </a:r>
            <a:r>
              <a:rPr lang="en-US" sz="6600" b="1" dirty="0" err="1">
                <a:latin typeface="Arial" panose="020B0604020202020204" pitchFamily="34" charset="0"/>
                <a:cs typeface="Arial" panose="020B0604020202020204" pitchFamily="34" charset="0"/>
              </a:rPr>
              <a:t>TIẾT</a:t>
            </a:r>
            <a:r>
              <a:rPr lang="en-US" sz="6600" b="1" dirty="0">
                <a:latin typeface="Arial" panose="020B0604020202020204" pitchFamily="34" charset="0"/>
                <a:cs typeface="Arial" panose="020B0604020202020204" pitchFamily="34" charset="0"/>
              </a:rPr>
              <a:t> </a:t>
            </a:r>
            <a:r>
              <a:rPr lang="en-US" sz="6600" b="1" dirty="0" smtClean="0">
                <a:latin typeface="Arial" panose="020B0604020202020204" pitchFamily="34" charset="0"/>
                <a:cs typeface="Arial" panose="020B0604020202020204" pitchFamily="34" charset="0"/>
              </a:rPr>
              <a:t>22 </a:t>
            </a:r>
            <a:r>
              <a:rPr lang="en-US" sz="6600" b="1" dirty="0" err="1" smtClean="0">
                <a:latin typeface="Arial" panose="020B0604020202020204" pitchFamily="34" charset="0"/>
                <a:cs typeface="Arial" panose="020B0604020202020204" pitchFamily="34" charset="0"/>
              </a:rPr>
              <a:t>PHẦN</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HÌNH</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HỌC</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VÀ</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ĐO</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LƯỜNG</a:t>
            </a:r>
            <a:r>
              <a:rPr lang="en-US" sz="6600" b="1" dirty="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TOÁN</a:t>
            </a:r>
            <a:r>
              <a:rPr lang="en-US" sz="6600" b="1" dirty="0" smtClean="0">
                <a:latin typeface="Arial" panose="020B0604020202020204" pitchFamily="34" charset="0"/>
                <a:cs typeface="Arial" panose="020B0604020202020204" pitchFamily="34" charset="0"/>
              </a:rPr>
              <a:t> 7</a:t>
            </a:r>
            <a:endParaRPr lang="en-US" sz="6600" b="1" dirty="0">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6682681">
            <a:off x="15658451" y="-1853840"/>
            <a:ext cx="4954495" cy="5688878"/>
          </a:xfrm>
          <a:prstGeom prst="rect">
            <a:avLst/>
          </a:prstGeom>
        </p:spPr>
      </p:pic>
      <p:pic>
        <p:nvPicPr>
          <p:cNvPr id="18"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880981" y="0"/>
            <a:ext cx="1816518" cy="1596265"/>
          </a:xfrm>
          <a:prstGeom prst="rect">
            <a:avLst/>
          </a:prstGeom>
        </p:spPr>
      </p:pic>
      <p:sp>
        <p:nvSpPr>
          <p:cNvPr id="17" name="TextBox 16">
            <a:extLst>
              <a:ext uri="{FF2B5EF4-FFF2-40B4-BE49-F238E27FC236}">
                <a16:creationId xmlns:a16="http://schemas.microsoft.com/office/drawing/2014/main" id="{1E3085B3-3F61-4F10-89DF-688AF8030F5B}"/>
              </a:ext>
            </a:extLst>
          </p:cNvPr>
          <p:cNvSpPr txBox="1"/>
          <p:nvPr/>
        </p:nvSpPr>
        <p:spPr>
          <a:xfrm>
            <a:off x="1371600" y="1700369"/>
            <a:ext cx="14249400" cy="1015663"/>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cặp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endParaRPr lang="en-US" sz="4000" dirty="0">
              <a:latin typeface="Arial" panose="020B0604020202020204" pitchFamily="34" charset="0"/>
              <a:cs typeface="Arial" panose="020B0604020202020204" pitchFamily="34" charset="0"/>
            </a:endParaRPr>
          </a:p>
        </p:txBody>
      </p:sp>
      <p:sp>
        <p:nvSpPr>
          <p:cNvPr id="9" name="Rectangle: Rounded Corners 27">
            <a:extLst>
              <a:ext uri="{FF2B5EF4-FFF2-40B4-BE49-F238E27FC236}">
                <a16:creationId xmlns:a16="http://schemas.microsoft.com/office/drawing/2014/main" id="{D6168169-EF93-4420-865F-3D09ADEC1481}"/>
              </a:ext>
            </a:extLst>
          </p:cNvPr>
          <p:cNvSpPr/>
          <p:nvPr/>
        </p:nvSpPr>
        <p:spPr>
          <a:xfrm>
            <a:off x="279387" y="260171"/>
            <a:ext cx="5511814"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Hoạt</a:t>
            </a:r>
            <a:r>
              <a:rPr kumimoji="0" lang="en-US" sz="48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động</a:t>
            </a:r>
            <a:r>
              <a:rPr kumimoji="0" lang="en-US" sz="48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nhóm</a:t>
            </a:r>
            <a:endPar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10">
            <a:extLst>
              <a:ext uri="{BEBA8EAE-BF5A-486C-A8C5-ECC9F3942E4B}">
                <a14:imgProps xmlns:a14="http://schemas.microsoft.com/office/drawing/2010/main">
                  <a14:imgLayer r:embed="rId11">
                    <a14:imgEffect>
                      <a14:saturation sat="0"/>
                    </a14:imgEffect>
                    <a14:imgEffect>
                      <a14:brightnessContrast bright="20000" contrast="20000"/>
                    </a14:imgEffect>
                  </a14:imgLayer>
                </a14:imgProps>
              </a:ext>
            </a:extLst>
          </a:blip>
          <a:stretch>
            <a:fillRect/>
          </a:stretch>
        </p:blipFill>
        <p:spPr>
          <a:xfrm>
            <a:off x="9906000" y="5527121"/>
            <a:ext cx="3581400" cy="4566758"/>
          </a:xfrm>
          <a:prstGeom prst="rect">
            <a:avLst/>
          </a:prstGeom>
        </p:spPr>
      </p:pic>
      <p:pic>
        <p:nvPicPr>
          <p:cNvPr id="6" name="Picture 5"/>
          <p:cNvPicPr>
            <a:picLocks noChangeAspect="1"/>
          </p:cNvPicPr>
          <p:nvPr/>
        </p:nvPicPr>
        <p:blipFill>
          <a:blip r:embed="rId12">
            <a:extLst>
              <a:ext uri="{BEBA8EAE-BF5A-486C-A8C5-ECC9F3942E4B}">
                <a14:imgProps xmlns:a14="http://schemas.microsoft.com/office/drawing/2010/main">
                  <a14:imgLayer r:embed="rId13">
                    <a14:imgEffect>
                      <a14:artisticCrisscrossEtching/>
                    </a14:imgEffect>
                    <a14:imgEffect>
                      <a14:sharpenSoften amount="50000"/>
                    </a14:imgEffect>
                    <a14:imgEffect>
                      <a14:saturation sat="0"/>
                    </a14:imgEffect>
                  </a14:imgLayer>
                </a14:imgProps>
              </a:ext>
            </a:extLst>
          </a:blip>
          <a:stretch>
            <a:fillRect/>
          </a:stretch>
        </p:blipFill>
        <p:spPr>
          <a:xfrm>
            <a:off x="-527293" y="3272009"/>
            <a:ext cx="5135163" cy="4670812"/>
          </a:xfrm>
          <a:prstGeom prst="rect">
            <a:avLst/>
          </a:prstGeom>
        </p:spPr>
      </p:pic>
      <p:pic>
        <p:nvPicPr>
          <p:cNvPr id="7" name="Picture 6"/>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colorTemperature colorTemp="7200"/>
                    </a14:imgEffect>
                    <a14:imgEffect>
                      <a14:saturation sat="0"/>
                    </a14:imgEffect>
                  </a14:imgLayer>
                </a14:imgProps>
              </a:ext>
            </a:extLst>
          </a:blip>
          <a:stretch>
            <a:fillRect/>
          </a:stretch>
        </p:blipFill>
        <p:spPr>
          <a:xfrm>
            <a:off x="4731243" y="6515100"/>
            <a:ext cx="4985419" cy="3140422"/>
          </a:xfrm>
          <a:prstGeom prst="rect">
            <a:avLst/>
          </a:prstGeom>
        </p:spPr>
      </p:pic>
      <p:pic>
        <p:nvPicPr>
          <p:cNvPr id="8" name="Picture 7"/>
          <p:cNvPicPr>
            <a:picLocks noChangeAspect="1"/>
          </p:cNvPicPr>
          <p:nvPr/>
        </p:nvPicPr>
        <p:blipFill>
          <a:blip r:embed="rId16">
            <a:biLevel thresh="75000"/>
            <a:extLst>
              <a:ext uri="{BEBA8EAE-BF5A-486C-A8C5-ECC9F3942E4B}">
                <a14:imgProps xmlns:a14="http://schemas.microsoft.com/office/drawing/2010/main">
                  <a14:imgLayer r:embed="rId17">
                    <a14:imgEffect>
                      <a14:sharpenSoften amount="50000"/>
                    </a14:imgEffect>
                    <a14:imgEffect>
                      <a14:colorTemperature colorTemp="5900"/>
                    </a14:imgEffect>
                    <a14:imgEffect>
                      <a14:saturation sat="0"/>
                    </a14:imgEffect>
                  </a14:imgLayer>
                </a14:imgProps>
              </a:ext>
            </a:extLst>
          </a:blip>
          <a:stretch>
            <a:fillRect/>
          </a:stretch>
        </p:blipFill>
        <p:spPr>
          <a:xfrm>
            <a:off x="13611614" y="2909285"/>
            <a:ext cx="4560478" cy="3264887"/>
          </a:xfrm>
          <a:prstGeom prst="rect">
            <a:avLst/>
          </a:prstGeom>
        </p:spPr>
      </p:pic>
      <p:cxnSp>
        <p:nvCxnSpPr>
          <p:cNvPr id="23" name="Straight Connector 22"/>
          <p:cNvCxnSpPr/>
          <p:nvPr/>
        </p:nvCxnSpPr>
        <p:spPr>
          <a:xfrm flipV="1">
            <a:off x="6934200" y="8343900"/>
            <a:ext cx="170336" cy="3810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15685542" y="3771900"/>
            <a:ext cx="468858" cy="15240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1028"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644775" cy="19510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3254375" cy="2955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225675" cy="28352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140075" cy="198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67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82681">
            <a:off x="15658451" y="-1853840"/>
            <a:ext cx="4954495" cy="5688878"/>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880981" y="0"/>
            <a:ext cx="1816518" cy="1596265"/>
          </a:xfrm>
          <a:prstGeom prst="rect">
            <a:avLst/>
          </a:prstGeom>
        </p:spPr>
      </p:pic>
      <p:sp>
        <p:nvSpPr>
          <p:cNvPr id="17" name="TextBox 16">
            <a:extLst>
              <a:ext uri="{FF2B5EF4-FFF2-40B4-BE49-F238E27FC236}">
                <a16:creationId xmlns:a16="http://schemas.microsoft.com/office/drawing/2014/main" id="{1E3085B3-3F61-4F10-89DF-688AF8030F5B}"/>
              </a:ext>
            </a:extLst>
          </p:cNvPr>
          <p:cNvSpPr txBox="1"/>
          <p:nvPr/>
        </p:nvSpPr>
        <p:spPr>
          <a:xfrm>
            <a:off x="1371600" y="1700369"/>
            <a:ext cx="14249400" cy="1015663"/>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cặp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endParaRPr lang="en-US" sz="4000" dirty="0">
              <a:latin typeface="Arial" panose="020B0604020202020204" pitchFamily="34" charset="0"/>
              <a:cs typeface="Arial" panose="020B0604020202020204" pitchFamily="34" charset="0"/>
            </a:endParaRPr>
          </a:p>
        </p:txBody>
      </p:sp>
      <p:sp>
        <p:nvSpPr>
          <p:cNvPr id="9" name="Rectangle: Rounded Corners 27">
            <a:extLst>
              <a:ext uri="{FF2B5EF4-FFF2-40B4-BE49-F238E27FC236}">
                <a16:creationId xmlns:a16="http://schemas.microsoft.com/office/drawing/2014/main" id="{D6168169-EF93-4420-865F-3D09ADEC1481}"/>
              </a:ext>
            </a:extLst>
          </p:cNvPr>
          <p:cNvSpPr/>
          <p:nvPr/>
        </p:nvSpPr>
        <p:spPr>
          <a:xfrm>
            <a:off x="279387" y="260171"/>
            <a:ext cx="5511814"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Hoạt</a:t>
            </a:r>
            <a:r>
              <a:rPr kumimoji="0" lang="en-US" sz="48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động</a:t>
            </a:r>
            <a:r>
              <a:rPr kumimoji="0" lang="en-US" sz="48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nhóm</a:t>
            </a:r>
            <a:endPar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10">
            <a:extLst>
              <a:ext uri="{BEBA8EAE-BF5A-486C-A8C5-ECC9F3942E4B}">
                <a14:imgProps xmlns:a14="http://schemas.microsoft.com/office/drawing/2010/main">
                  <a14:imgLayer r:embed="rId11">
                    <a14:imgEffect>
                      <a14:saturation sat="0"/>
                    </a14:imgEffect>
                    <a14:imgEffect>
                      <a14:brightnessContrast bright="20000" contrast="20000"/>
                    </a14:imgEffect>
                  </a14:imgLayer>
                </a14:imgProps>
              </a:ext>
            </a:extLst>
          </a:blip>
          <a:stretch>
            <a:fillRect/>
          </a:stretch>
        </p:blipFill>
        <p:spPr>
          <a:xfrm>
            <a:off x="5791201" y="3120351"/>
            <a:ext cx="3581400" cy="4566758"/>
          </a:xfrm>
          <a:prstGeom prst="rect">
            <a:avLst/>
          </a:prstGeom>
        </p:spPr>
      </p:pic>
      <p:pic>
        <p:nvPicPr>
          <p:cNvPr id="6" name="Picture 5"/>
          <p:cNvPicPr>
            <a:picLocks noChangeAspect="1"/>
          </p:cNvPicPr>
          <p:nvPr/>
        </p:nvPicPr>
        <p:blipFill>
          <a:blip r:embed="rId12">
            <a:extLst>
              <a:ext uri="{BEBA8EAE-BF5A-486C-A8C5-ECC9F3942E4B}">
                <a14:imgProps xmlns:a14="http://schemas.microsoft.com/office/drawing/2010/main">
                  <a14:imgLayer r:embed="rId13">
                    <a14:imgEffect>
                      <a14:artisticCrisscrossEtching/>
                    </a14:imgEffect>
                    <a14:imgEffect>
                      <a14:sharpenSoften amount="50000"/>
                    </a14:imgEffect>
                    <a14:imgEffect>
                      <a14:saturation sat="0"/>
                    </a14:imgEffect>
                  </a14:imgLayer>
                </a14:imgProps>
              </a:ext>
            </a:extLst>
          </a:blip>
          <a:stretch>
            <a:fillRect/>
          </a:stretch>
        </p:blipFill>
        <p:spPr>
          <a:xfrm>
            <a:off x="661507" y="3259032"/>
            <a:ext cx="5135163" cy="4670812"/>
          </a:xfrm>
          <a:prstGeom prst="rect">
            <a:avLst/>
          </a:prstGeom>
        </p:spPr>
      </p:pic>
      <p:pic>
        <p:nvPicPr>
          <p:cNvPr id="7" name="Picture 6"/>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colorTemperature colorTemp="7200"/>
                    </a14:imgEffect>
                    <a14:imgEffect>
                      <a14:saturation sat="0"/>
                    </a14:imgEffect>
                  </a14:imgLayer>
                </a14:imgProps>
              </a:ext>
            </a:extLst>
          </a:blip>
          <a:stretch>
            <a:fillRect/>
          </a:stretch>
        </p:blipFill>
        <p:spPr>
          <a:xfrm>
            <a:off x="11817338" y="2612651"/>
            <a:ext cx="4985419" cy="3140422"/>
          </a:xfrm>
          <a:prstGeom prst="rect">
            <a:avLst/>
          </a:prstGeom>
        </p:spPr>
      </p:pic>
      <p:pic>
        <p:nvPicPr>
          <p:cNvPr id="8" name="Picture 7"/>
          <p:cNvPicPr>
            <a:picLocks noChangeAspect="1"/>
          </p:cNvPicPr>
          <p:nvPr/>
        </p:nvPicPr>
        <p:blipFill>
          <a:blip r:embed="rId16">
            <a:biLevel thresh="75000"/>
            <a:extLst>
              <a:ext uri="{BEBA8EAE-BF5A-486C-A8C5-ECC9F3942E4B}">
                <a14:imgProps xmlns:a14="http://schemas.microsoft.com/office/drawing/2010/main">
                  <a14:imgLayer r:embed="rId17">
                    <a14:imgEffect>
                      <a14:sharpenSoften amount="50000"/>
                    </a14:imgEffect>
                    <a14:imgEffect>
                      <a14:colorTemperature colorTemp="5900"/>
                    </a14:imgEffect>
                    <a14:imgEffect>
                      <a14:saturation sat="0"/>
                    </a14:imgEffect>
                  </a14:imgLayer>
                </a14:imgProps>
              </a:ext>
            </a:extLst>
          </a:blip>
          <a:stretch>
            <a:fillRect/>
          </a:stretch>
        </p:blipFill>
        <p:spPr>
          <a:xfrm>
            <a:off x="12426361" y="5649691"/>
            <a:ext cx="4560478" cy="3264887"/>
          </a:xfrm>
          <a:prstGeom prst="rect">
            <a:avLst/>
          </a:prstGeom>
        </p:spPr>
      </p:pic>
      <p:cxnSp>
        <p:nvCxnSpPr>
          <p:cNvPr id="23" name="Straight Connector 22"/>
          <p:cNvCxnSpPr/>
          <p:nvPr/>
        </p:nvCxnSpPr>
        <p:spPr>
          <a:xfrm flipV="1">
            <a:off x="14002864" y="4457700"/>
            <a:ext cx="170336" cy="3810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14477274" y="6512955"/>
            <a:ext cx="438734" cy="15240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B2B839D-29B5-4935-8B4E-61ACA259926E}"/>
                  </a:ext>
                </a:extLst>
              </p:cNvPr>
              <p:cNvSpPr txBox="1"/>
              <p:nvPr/>
            </p:nvSpPr>
            <p:spPr>
              <a:xfrm>
                <a:off x="3810315" y="8678788"/>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m:rPr>
                        <m:sty m:val="p"/>
                      </m:rP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NOP</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m:rPr>
                        <m:sty m:val="p"/>
                      </m:rP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KML</m:t>
                    </m:r>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21" name="TextBox 20">
                <a:extLst>
                  <a:ext uri="{FF2B5EF4-FFF2-40B4-BE49-F238E27FC236}">
                    <a16:creationId xmlns:a16="http://schemas.microsoft.com/office/drawing/2014/main" id="{9B2B839D-29B5-4935-8B4E-61ACA259926E}"/>
                  </a:ext>
                </a:extLst>
              </p:cNvPr>
              <p:cNvSpPr txBox="1">
                <a:spLocks noRot="1" noChangeAspect="1" noMove="1" noResize="1" noEditPoints="1" noAdjustHandles="1" noChangeArrowheads="1" noChangeShapeType="1" noTextEdit="1"/>
              </p:cNvSpPr>
              <p:nvPr/>
            </p:nvSpPr>
            <p:spPr>
              <a:xfrm>
                <a:off x="3810315" y="8678788"/>
                <a:ext cx="3961771" cy="90146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B2B839D-29B5-4935-8B4E-61ACA259926E}"/>
                  </a:ext>
                </a:extLst>
              </p:cNvPr>
              <p:cNvSpPr txBox="1"/>
              <p:nvPr/>
            </p:nvSpPr>
            <p:spPr>
              <a:xfrm>
                <a:off x="12776007" y="8831225"/>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m:rPr>
                        <m:sty m:val="p"/>
                      </m:rP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ABC</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m:rPr>
                        <m:sty m:val="p"/>
                      </m:rP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GHK</m:t>
                    </m:r>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22" name="TextBox 21">
                <a:extLst>
                  <a:ext uri="{FF2B5EF4-FFF2-40B4-BE49-F238E27FC236}">
                    <a16:creationId xmlns:a16="http://schemas.microsoft.com/office/drawing/2014/main" id="{9B2B839D-29B5-4935-8B4E-61ACA259926E}"/>
                  </a:ext>
                </a:extLst>
              </p:cNvPr>
              <p:cNvSpPr txBox="1">
                <a:spLocks noRot="1" noChangeAspect="1" noMove="1" noResize="1" noEditPoints="1" noAdjustHandles="1" noChangeArrowheads="1" noChangeShapeType="1" noTextEdit="1"/>
              </p:cNvSpPr>
              <p:nvPr/>
            </p:nvSpPr>
            <p:spPr>
              <a:xfrm>
                <a:off x="12776007" y="8831225"/>
                <a:ext cx="3961771" cy="901465"/>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95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D9EEDB47-67AE-40C3-A5D5-D2E73317AC99}"/>
              </a:ext>
            </a:extLst>
          </p:cNvPr>
          <p:cNvSpPr/>
          <p:nvPr/>
        </p:nvSpPr>
        <p:spPr>
          <a:xfrm>
            <a:off x="381000" y="823774"/>
            <a:ext cx="3200400" cy="1447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ABA8B4A-888C-4CD8-9F06-C8668681675A}"/>
                  </a:ext>
                </a:extLst>
              </p:cNvPr>
              <p:cNvSpPr txBox="1"/>
              <p:nvPr/>
            </p:nvSpPr>
            <p:spPr>
              <a:xfrm>
                <a:off x="3882571" y="253524"/>
                <a:ext cx="13182600" cy="274825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đỉnh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đỉnh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a:t>
                </a:r>
              </a:p>
            </p:txBody>
          </p:sp>
        </mc:Choice>
        <mc:Fallback xmlns="">
          <p:sp>
            <p:nvSpPr>
              <p:cNvPr id="18" name="TextBox 17">
                <a:extLst>
                  <a:ext uri="{FF2B5EF4-FFF2-40B4-BE49-F238E27FC236}">
                    <a16:creationId xmlns:a16="http://schemas.microsoft.com/office/drawing/2014/main" id="{EABA8B4A-888C-4CD8-9F06-C8668681675A}"/>
                  </a:ext>
                </a:extLst>
              </p:cNvPr>
              <p:cNvSpPr txBox="1">
                <a:spLocks noRot="1" noChangeAspect="1" noMove="1" noResize="1" noEditPoints="1" noAdjustHandles="1" noChangeArrowheads="1" noChangeShapeType="1" noTextEdit="1"/>
              </p:cNvSpPr>
              <p:nvPr/>
            </p:nvSpPr>
            <p:spPr>
              <a:xfrm>
                <a:off x="3882571" y="253524"/>
                <a:ext cx="13182600" cy="2748253"/>
              </a:xfrm>
              <a:prstGeom prst="rect">
                <a:avLst/>
              </a:prstGeom>
              <a:blipFill>
                <a:blip r:embed="rId12"/>
                <a:stretch>
                  <a:fillRect l="-1665" r="-1619" b="-8889"/>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BB0F5A2A-FC45-4344-976E-E7D1BF94B4EB}"/>
              </a:ext>
            </a:extLst>
          </p:cNvPr>
          <p:cNvGrpSpPr/>
          <p:nvPr/>
        </p:nvGrpSpPr>
        <p:grpSpPr>
          <a:xfrm>
            <a:off x="9352120" y="3973149"/>
            <a:ext cx="6667699" cy="3747206"/>
            <a:chOff x="6436553" y="5448300"/>
            <a:chExt cx="6667699" cy="3747206"/>
          </a:xfrm>
        </p:grpSpPr>
        <p:cxnSp>
          <p:nvCxnSpPr>
            <p:cNvPr id="25" name="Straight Connector 24">
              <a:extLst>
                <a:ext uri="{FF2B5EF4-FFF2-40B4-BE49-F238E27FC236}">
                  <a16:creationId xmlns:a16="http://schemas.microsoft.com/office/drawing/2014/main" id="{5F195E27-DB82-40CD-B2FC-14BDDEC3B8DB}"/>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838C2DF-FDE6-4F39-A0BC-83CA3C6892CC}"/>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53B3305E-A900-4179-851C-E235F483D5C1}"/>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28" name="TextBox 27">
              <a:extLst>
                <a:ext uri="{FF2B5EF4-FFF2-40B4-BE49-F238E27FC236}">
                  <a16:creationId xmlns:a16="http://schemas.microsoft.com/office/drawing/2014/main" id="{91D0D85B-AA80-4068-BCD1-50AE732885C5}"/>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D6A7C7C-ED11-49F5-8754-DAABFDC861EB}"/>
                  </a:ext>
                </a:extLst>
              </p:cNvPr>
              <p:cNvSpPr txBox="1"/>
              <p:nvPr/>
            </p:nvSpPr>
            <p:spPr>
              <a:xfrm>
                <a:off x="10933315" y="3626774"/>
                <a:ext cx="4148057" cy="316593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b="0" i="1" smtClean="0">
                            <a:effectLst/>
                            <a:latin typeface="Cambria Math" panose="02040503050406030204" pitchFamily="18" charset="0"/>
                            <a:ea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rPr>
                          <m:t>𝐵</m:t>
                        </m:r>
                      </m:e>
                    </m:acc>
                    <m:r>
                      <a:rPr lang="en-US" sz="4000" b="0" i="1" smtClean="0">
                        <a:effectLst/>
                        <a:latin typeface="Cambria Math" panose="02040503050406030204" pitchFamily="18" charset="0"/>
                        <a:ea typeface="Cambria Math" panose="02040503050406030204" pitchFamily="18" charset="0"/>
                      </a:rPr>
                      <m:t>=90°</m:t>
                    </m:r>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b="0" i="1" smtClean="0">
                            <a:effectLst/>
                            <a:latin typeface="Cambria Math" panose="02040503050406030204" pitchFamily="18" charset="0"/>
                            <a:ea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rPr>
                          <m:t>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𝐴𝐷</m:t>
                    </m:r>
                  </m:oMath>
                </a14:m>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AD6A7C7C-ED11-49F5-8754-DAABFDC861EB}"/>
                  </a:ext>
                </a:extLst>
              </p:cNvPr>
              <p:cNvSpPr txBox="1">
                <a:spLocks noRot="1" noChangeAspect="1" noMove="1" noResize="1" noEditPoints="1" noAdjustHandles="1" noChangeArrowheads="1" noChangeShapeType="1" noTextEdit="1"/>
              </p:cNvSpPr>
              <p:nvPr/>
            </p:nvSpPr>
            <p:spPr>
              <a:xfrm>
                <a:off x="10933315" y="3626774"/>
                <a:ext cx="4148057" cy="3165931"/>
              </a:xfrm>
              <a:prstGeom prst="rect">
                <a:avLst/>
              </a:prstGeom>
              <a:blipFill>
                <a:blip r:embed="rId13"/>
                <a:stretch>
                  <a:fillRect b="-46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DC619F2-5277-41D4-9413-1C4A6D4CCF8B}"/>
                  </a:ext>
                </a:extLst>
              </p:cNvPr>
              <p:cNvSpPr txBox="1"/>
              <p:nvPr/>
            </p:nvSpPr>
            <p:spPr>
              <a:xfrm>
                <a:off x="10686547" y="6833320"/>
                <a:ext cx="3776316" cy="111825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Para xmlns:m="http://schemas.openxmlformats.org/officeDocument/2006/math">
                    <m:oMathParaPr>
                      <m:jc m:val="centerGroup"/>
                    </m:oMathParaPr>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oMath>
                  </m:oMathPara>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DDC619F2-5277-41D4-9413-1C4A6D4CCF8B}"/>
                  </a:ext>
                </a:extLst>
              </p:cNvPr>
              <p:cNvSpPr txBox="1">
                <a:spLocks noRot="1" noChangeAspect="1" noMove="1" noResize="1" noEditPoints="1" noAdjustHandles="1" noChangeArrowheads="1" noChangeShapeType="1" noTextEdit="1"/>
              </p:cNvSpPr>
              <p:nvPr/>
            </p:nvSpPr>
            <p:spPr>
              <a:xfrm>
                <a:off x="10686547" y="6833320"/>
                <a:ext cx="3776316" cy="1118255"/>
              </a:xfrm>
              <a:prstGeom prst="rect">
                <a:avLst/>
              </a:prstGeom>
              <a:blipFill>
                <a:blip r:embed="rId14"/>
                <a:stretch>
                  <a:fillRect/>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9BE48730-162C-494F-B577-F6F17410DA9E}"/>
              </a:ext>
            </a:extLst>
          </p:cNvPr>
          <p:cNvPicPr>
            <a:picLocks noChangeAspect="1"/>
          </p:cNvPicPr>
          <p:nvPr/>
        </p:nvPicPr>
        <p:blipFill>
          <a:blip r:embed="rId15"/>
          <a:stretch>
            <a:fillRect/>
          </a:stretch>
        </p:blipFill>
        <p:spPr>
          <a:xfrm>
            <a:off x="13648" y="3263521"/>
            <a:ext cx="7898181" cy="7010400"/>
          </a:xfrm>
          <a:prstGeom prst="rect">
            <a:avLst/>
          </a:prstGeom>
        </p:spPr>
      </p:pic>
    </p:spTree>
    <p:extLst>
      <p:ext uri="{BB962C8B-B14F-4D97-AF65-F5344CB8AC3E}">
        <p14:creationId xmlns:p14="http://schemas.microsoft.com/office/powerpoint/2010/main" val="40000913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Effect transition="in" filter="wipe(left)">
                                      <p:cBhvr>
                                        <p:cTn id="23" dur="500"/>
                                        <p:tgtEl>
                                          <p:spTgt spid="2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xEl>
                                              <p:pRg st="1" end="1"/>
                                            </p:txEl>
                                          </p:spTgt>
                                        </p:tgtEl>
                                        <p:attrNameLst>
                                          <p:attrName>style.visibility</p:attrName>
                                        </p:attrNameLst>
                                      </p:cBhvr>
                                      <p:to>
                                        <p:strVal val="visible"/>
                                      </p:to>
                                    </p:set>
                                    <p:animEffect transition="in" filter="wipe(left)">
                                      <p:cBhvr>
                                        <p:cTn id="28" dur="500"/>
                                        <p:tgtEl>
                                          <p:spTgt spid="2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9">
                                            <p:txEl>
                                              <p:pRg st="2" end="2"/>
                                            </p:txEl>
                                          </p:spTgt>
                                        </p:tgtEl>
                                        <p:attrNameLst>
                                          <p:attrName>style.visibility</p:attrName>
                                        </p:attrNameLst>
                                      </p:cBhvr>
                                      <p:to>
                                        <p:strVal val="visible"/>
                                      </p:to>
                                    </p:set>
                                    <p:animEffect transition="in" filter="wipe(left)">
                                      <p:cBhvr>
                                        <p:cTn id="33" dur="500"/>
                                        <p:tgtEl>
                                          <p:spTgt spid="2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0">
                                            <p:txEl>
                                              <p:pRg st="0" end="0"/>
                                            </p:txEl>
                                          </p:spTgt>
                                        </p:tgtEl>
                                        <p:attrNameLst>
                                          <p:attrName>style.visibility</p:attrName>
                                        </p:attrNameLst>
                                      </p:cBhvr>
                                      <p:to>
                                        <p:strVal val="visible"/>
                                      </p:to>
                                    </p:set>
                                    <p:animEffect transition="in" filter="wipe(up)">
                                      <p:cBhvr>
                                        <p:cTn id="38"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97393" y="-335791"/>
            <a:ext cx="22082785" cy="10958582"/>
          </a:xfrm>
          <a:prstGeom prst="rect">
            <a:avLst/>
          </a:prstGeom>
        </p:spPr>
      </p:pic>
      <p:grpSp>
        <p:nvGrpSpPr>
          <p:cNvPr id="5" name="Group 4">
            <a:extLst>
              <a:ext uri="{FF2B5EF4-FFF2-40B4-BE49-F238E27FC236}">
                <a16:creationId xmlns:a16="http://schemas.microsoft.com/office/drawing/2014/main" id="{E38BE150-965A-40DA-B59A-710B5B357A4F}"/>
              </a:ext>
            </a:extLst>
          </p:cNvPr>
          <p:cNvGrpSpPr/>
          <p:nvPr/>
        </p:nvGrpSpPr>
        <p:grpSpPr>
          <a:xfrm>
            <a:off x="1165022" y="414793"/>
            <a:ext cx="15957954" cy="9533635"/>
            <a:chOff x="2424604" y="1683011"/>
            <a:chExt cx="13591193" cy="7073378"/>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424604" y="1683011"/>
              <a:ext cx="13438793" cy="6920978"/>
            </a:xfrm>
            <a:prstGeom prst="rect">
              <a:avLst/>
            </a:prstGeom>
          </p:spPr>
        </p:pic>
      </p:grpSp>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635221" y="1157616"/>
            <a:ext cx="1653126" cy="1452685"/>
          </a:xfrm>
          <a:prstGeom prst="rect">
            <a:avLst/>
          </a:prstGeom>
        </p:spPr>
      </p:pic>
      <p:pic>
        <p:nvPicPr>
          <p:cNvPr id="11" name="Picture 10">
            <a:extLst>
              <a:ext uri="{FF2B5EF4-FFF2-40B4-BE49-F238E27FC236}">
                <a16:creationId xmlns:a16="http://schemas.microsoft.com/office/drawing/2014/main" id="{9BE48730-162C-494F-B577-F6F17410DA9E}"/>
              </a:ext>
            </a:extLst>
          </p:cNvPr>
          <p:cNvPicPr>
            <a:picLocks noChangeAspect="1"/>
          </p:cNvPicPr>
          <p:nvPr/>
        </p:nvPicPr>
        <p:blipFill>
          <a:blip r:embed="rId16"/>
          <a:stretch>
            <a:fillRect/>
          </a:stretch>
        </p:blipFill>
        <p:spPr>
          <a:xfrm>
            <a:off x="1579140" y="2187258"/>
            <a:ext cx="5438575" cy="4827262"/>
          </a:xfrm>
          <a:prstGeom prst="rect">
            <a:avLst/>
          </a:prstGeom>
        </p:spPr>
      </p:pic>
      <p:sp>
        <p:nvSpPr>
          <p:cNvPr id="12" name="Speech Bubble: Oval 11">
            <a:extLst>
              <a:ext uri="{FF2B5EF4-FFF2-40B4-BE49-F238E27FC236}">
                <a16:creationId xmlns:a16="http://schemas.microsoft.com/office/drawing/2014/main" id="{7F05A5AD-9883-49FF-BB9D-5B181655E93D}"/>
              </a:ext>
            </a:extLst>
          </p:cNvPr>
          <p:cNvSpPr/>
          <p:nvPr/>
        </p:nvSpPr>
        <p:spPr>
          <a:xfrm>
            <a:off x="7759129" y="8001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AAF214-BEAF-42C1-B6E9-CA9452C5C72A}"/>
                  </a:ext>
                </a:extLst>
              </p:cNvPr>
              <p:cNvSpPr txBox="1"/>
              <p:nvPr/>
            </p:nvSpPr>
            <p:spPr>
              <a:xfrm>
                <a:off x="6894264" y="2610301"/>
                <a:ext cx="9651488" cy="563231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gt</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chung</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8AAAF214-BEAF-42C1-B6E9-CA9452C5C72A}"/>
                  </a:ext>
                </a:extLst>
              </p:cNvPr>
              <p:cNvSpPr txBox="1">
                <a:spLocks noRot="1" noChangeAspect="1" noMove="1" noResize="1" noEditPoints="1" noAdjustHandles="1" noChangeArrowheads="1" noChangeShapeType="1" noTextEdit="1"/>
              </p:cNvSpPr>
              <p:nvPr/>
            </p:nvSpPr>
            <p:spPr>
              <a:xfrm>
                <a:off x="6894264" y="2610301"/>
                <a:ext cx="9651488" cy="5632311"/>
              </a:xfrm>
              <a:prstGeom prst="rect">
                <a:avLst/>
              </a:prstGeom>
              <a:blipFill>
                <a:blip r:embed="rId17"/>
                <a:stretch>
                  <a:fillRect l="-2274" r="-2211" b="-1732"/>
                </a:stretch>
              </a:blipFill>
            </p:spPr>
            <p:txBody>
              <a:bodyPr/>
              <a:lstStyle/>
              <a:p>
                <a:r>
                  <a:rPr lang="en-US">
                    <a:noFill/>
                  </a:rPr>
                  <a:t> </a:t>
                </a:r>
              </a:p>
            </p:txBody>
          </p:sp>
        </mc:Fallback>
      </mc:AlternateContent>
    </p:spTree>
    <p:extLst>
      <p:ext uri="{BB962C8B-B14F-4D97-AF65-F5344CB8AC3E}">
        <p14:creationId xmlns:p14="http://schemas.microsoft.com/office/powerpoint/2010/main" val="152782283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602415" y="6224408"/>
            <a:ext cx="5286989" cy="607065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46272" y="408981"/>
            <a:ext cx="1856410" cy="1631320"/>
          </a:xfrm>
          <a:prstGeom prst="rect">
            <a:avLst/>
          </a:prstGeom>
        </p:spPr>
      </p:pic>
      <p:sp>
        <p:nvSpPr>
          <p:cNvPr id="19" name="Freeform 19"/>
          <p:cNvSpPr/>
          <p:nvPr/>
        </p:nvSpPr>
        <p:spPr>
          <a:xfrm>
            <a:off x="152400" y="408981"/>
            <a:ext cx="8001000" cy="5638798"/>
          </a:xfrm>
          <a:custGeom>
            <a:avLst/>
            <a:gdLst/>
            <a:ahLst/>
            <a:cxnLst/>
            <a:rect l="l" t="t" r="r" b="b"/>
            <a:pathLst>
              <a:path w="1626253" h="297618">
                <a:moveTo>
                  <a:pt x="52431" y="0"/>
                </a:moveTo>
                <a:lnTo>
                  <a:pt x="1573822" y="0"/>
                </a:lnTo>
                <a:cubicBezTo>
                  <a:pt x="1587728" y="0"/>
                  <a:pt x="1601064" y="5524"/>
                  <a:pt x="1610896" y="15357"/>
                </a:cubicBezTo>
                <a:cubicBezTo>
                  <a:pt x="1620729" y="25190"/>
                  <a:pt x="1626253" y="38526"/>
                  <a:pt x="1626253" y="52431"/>
                </a:cubicBezTo>
                <a:lnTo>
                  <a:pt x="1626253" y="245187"/>
                </a:lnTo>
                <a:cubicBezTo>
                  <a:pt x="1626253" y="274144"/>
                  <a:pt x="1602779" y="297618"/>
                  <a:pt x="1573822" y="297618"/>
                </a:cubicBezTo>
                <a:lnTo>
                  <a:pt x="52431" y="297618"/>
                </a:lnTo>
                <a:cubicBezTo>
                  <a:pt x="38526" y="297618"/>
                  <a:pt x="25190" y="292094"/>
                  <a:pt x="15357" y="282262"/>
                </a:cubicBezTo>
                <a:cubicBezTo>
                  <a:pt x="5524" y="272429"/>
                  <a:pt x="0" y="259093"/>
                  <a:pt x="0" y="245187"/>
                </a:cubicBezTo>
                <a:lnTo>
                  <a:pt x="0" y="52431"/>
                </a:lnTo>
                <a:cubicBezTo>
                  <a:pt x="0" y="38526"/>
                  <a:pt x="5524" y="25190"/>
                  <a:pt x="15357" y="15357"/>
                </a:cubicBezTo>
                <a:cubicBezTo>
                  <a:pt x="25190" y="5524"/>
                  <a:pt x="38526" y="0"/>
                  <a:pt x="52431" y="0"/>
                </a:cubicBezTo>
                <a:close/>
              </a:path>
            </a:pathLst>
          </a:custGeom>
          <a:solidFill>
            <a:srgbClr val="EFEFEF"/>
          </a:solidFill>
          <a:ln w="57150">
            <a:solidFill>
              <a:srgbClr val="383838"/>
            </a:solidFill>
          </a:ln>
        </p:spPr>
        <p:txBody>
          <a:bodyPr/>
          <a:lstStyle/>
          <a:p>
            <a:endParaRPr lang="en-US"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E91A8AE-2976-749D-6112-D1E1EBB5AA0C}"/>
                  </a:ext>
                </a:extLst>
              </p:cNvPr>
              <p:cNvSpPr txBox="1"/>
              <p:nvPr/>
            </p:nvSpPr>
            <p:spPr>
              <a:xfrm>
                <a:off x="246272" y="579018"/>
                <a:ext cx="7754728" cy="3785652"/>
              </a:xfrm>
              <a:prstGeom prst="rect">
                <a:avLst/>
              </a:prstGeom>
              <a:noFill/>
            </p:spPr>
            <p:txBody>
              <a:bodyPr wrap="square" rtlCol="0">
                <a:spAutoFit/>
              </a:bodyPr>
              <a:lstStyle/>
              <a:p>
                <a:pPr algn="just">
                  <a:lnSpc>
                    <a:spcPct val="150000"/>
                  </a:lnSpc>
                </a:pPr>
                <a:r>
                  <a:rPr lang="en-US" sz="4000" b="1" dirty="0" smtClean="0">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1: </a:t>
                </a: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6,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ABC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AB = AC, AD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với</a:t>
                </a:r>
                <a:r>
                  <a:rPr lang="en-US" sz="4000" dirty="0" smtClean="0">
                    <a:latin typeface="Arial" panose="020B0604020202020204" pitchFamily="34" charset="0"/>
                    <a:cs typeface="Arial" panose="020B0604020202020204" pitchFamily="34" charset="0"/>
                  </a:rPr>
                  <a:t> BC (D  BC). </a:t>
                </a:r>
                <a:r>
                  <a:rPr lang="en-US" sz="4000" dirty="0" err="1" smtClean="0">
                    <a:latin typeface="Arial" panose="020B0604020202020204" pitchFamily="34" charset="0"/>
                    <a:cs typeface="Arial" panose="020B0604020202020204" pitchFamily="34" charset="0"/>
                  </a:rPr>
                  <a:t>Chứng</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minh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𝐴𝐷𝐵</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a:t>
                </a:r>
              </a:p>
            </p:txBody>
          </p:sp>
        </mc:Choice>
        <mc:Fallback xmlns="">
          <p:sp>
            <p:nvSpPr>
              <p:cNvPr id="27" name="TextBox 26">
                <a:extLst>
                  <a:ext uri="{FF2B5EF4-FFF2-40B4-BE49-F238E27FC236}">
                    <a16:creationId xmlns:a16="http://schemas.microsoft.com/office/drawing/2014/main" id="{5E91A8AE-2976-749D-6112-D1E1EBB5AA0C}"/>
                  </a:ext>
                </a:extLst>
              </p:cNvPr>
              <p:cNvSpPr txBox="1">
                <a:spLocks noRot="1" noChangeAspect="1" noMove="1" noResize="1" noEditPoints="1" noAdjustHandles="1" noChangeArrowheads="1" noChangeShapeType="1" noTextEdit="1"/>
              </p:cNvSpPr>
              <p:nvPr/>
            </p:nvSpPr>
            <p:spPr>
              <a:xfrm>
                <a:off x="246272" y="579018"/>
                <a:ext cx="7754728" cy="3785652"/>
              </a:xfrm>
              <a:prstGeom prst="rect">
                <a:avLst/>
              </a:prstGeom>
              <a:blipFill>
                <a:blip r:embed="rId12"/>
                <a:stretch>
                  <a:fillRect l="-2749" r="-2749" b="-3060"/>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4055975954"/>
              </p:ext>
            </p:extLst>
          </p:nvPr>
        </p:nvGraphicFramePr>
        <p:xfrm>
          <a:off x="2971800" y="2660314"/>
          <a:ext cx="474200" cy="561811"/>
        </p:xfrm>
        <a:graphic>
          <a:graphicData uri="http://schemas.openxmlformats.org/presentationml/2006/ole">
            <mc:AlternateContent xmlns:mc="http://schemas.openxmlformats.org/markup-compatibility/2006">
              <mc:Choice xmlns:v="urn:schemas-microsoft-com:vml" Requires="v">
                <p:oleObj spid="_x0000_s2075" name="Equation" r:id="rId13" imgW="139680" imgH="139680" progId="Equation.DSMT4">
                  <p:embed/>
                </p:oleObj>
              </mc:Choice>
              <mc:Fallback>
                <p:oleObj name="Equation" r:id="rId13" imgW="139680" imgH="139680" progId="Equation.DSMT4">
                  <p:embed/>
                  <p:pic>
                    <p:nvPicPr>
                      <p:cNvPr id="0" name=""/>
                      <p:cNvPicPr/>
                      <p:nvPr/>
                    </p:nvPicPr>
                    <p:blipFill>
                      <a:blip r:embed="rId14"/>
                      <a:stretch>
                        <a:fillRect/>
                      </a:stretch>
                    </p:blipFill>
                    <p:spPr>
                      <a:xfrm>
                        <a:off x="2971800" y="2660314"/>
                        <a:ext cx="474200" cy="561811"/>
                      </a:xfrm>
                      <a:prstGeom prst="rect">
                        <a:avLst/>
                      </a:prstGeom>
                    </p:spPr>
                  </p:pic>
                </p:oleObj>
              </mc:Fallback>
            </mc:AlternateContent>
          </a:graphicData>
        </a:graphic>
      </p:graphicFrame>
      <p:pic>
        <p:nvPicPr>
          <p:cNvPr id="9" name="Picture 8"/>
          <p:cNvPicPr>
            <a:picLocks noChangeAspect="1"/>
          </p:cNvPicPr>
          <p:nvPr/>
        </p:nvPicPr>
        <p:blipFill>
          <a:blip r:embed="rId15"/>
          <a:stretch>
            <a:fillRect/>
          </a:stretch>
        </p:blipFill>
        <p:spPr>
          <a:xfrm>
            <a:off x="9100700" y="559115"/>
            <a:ext cx="8425300" cy="8458200"/>
          </a:xfrm>
          <a:prstGeom prst="rect">
            <a:avLst/>
          </a:prstGeom>
        </p:spPr>
      </p:pic>
      <p:cxnSp>
        <p:nvCxnSpPr>
          <p:cNvPr id="13" name="Straight Connector 12"/>
          <p:cNvCxnSpPr/>
          <p:nvPr/>
        </p:nvCxnSpPr>
        <p:spPr>
          <a:xfrm>
            <a:off x="10972800" y="4381500"/>
            <a:ext cx="609600" cy="685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4859000" y="4457700"/>
            <a:ext cx="533400" cy="685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D2CD885-7725-45CC-BE85-02E8F766CFDB}"/>
              </a:ext>
            </a:extLst>
          </p:cNvPr>
          <p:cNvSpPr txBox="1"/>
          <p:nvPr/>
        </p:nvSpPr>
        <p:spPr>
          <a:xfrm>
            <a:off x="11903271" y="9173048"/>
            <a:ext cx="3398288" cy="769441"/>
          </a:xfrm>
          <a:prstGeom prst="rect">
            <a:avLst/>
          </a:prstGeom>
          <a:noFill/>
        </p:spPr>
        <p:txBody>
          <a:bodyPr wrap="square" rtlCol="0">
            <a:spAutoFit/>
          </a:bodyPr>
          <a:lstStyle/>
          <a:p>
            <a:pPr algn="ctr"/>
            <a:r>
              <a:rPr lang="en-US" sz="4400" b="1" dirty="0" err="1" smtClean="0">
                <a:solidFill>
                  <a:srgbClr val="0070C0"/>
                </a:solidFill>
                <a:latin typeface="Arial" panose="020B0604020202020204" pitchFamily="34" charset="0"/>
                <a:cs typeface="Arial" panose="020B0604020202020204" pitchFamily="34" charset="0"/>
              </a:rPr>
              <a:t>Hình</a:t>
            </a:r>
            <a:r>
              <a:rPr lang="en-US" sz="4400" b="1" dirty="0" smtClean="0">
                <a:solidFill>
                  <a:srgbClr val="0070C0"/>
                </a:solidFill>
                <a:latin typeface="Arial" panose="020B0604020202020204" pitchFamily="34" charset="0"/>
                <a:cs typeface="Arial" panose="020B0604020202020204" pitchFamily="34" charset="0"/>
              </a:rPr>
              <a:t> 6</a:t>
            </a:r>
            <a:endParaRPr lang="en-US" sz="4400" b="1" dirty="0">
              <a:solidFill>
                <a:srgbClr val="0070C0"/>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BB0F5A2A-FC45-4344-976E-E7D1BF94B4EB}"/>
              </a:ext>
            </a:extLst>
          </p:cNvPr>
          <p:cNvGrpSpPr/>
          <p:nvPr/>
        </p:nvGrpSpPr>
        <p:grpSpPr>
          <a:xfrm>
            <a:off x="989953" y="6425528"/>
            <a:ext cx="6667699" cy="3747206"/>
            <a:chOff x="6436553" y="5448300"/>
            <a:chExt cx="6667699" cy="3747206"/>
          </a:xfrm>
        </p:grpSpPr>
        <p:cxnSp>
          <p:nvCxnSpPr>
            <p:cNvPr id="28" name="Straight Connector 27">
              <a:extLst>
                <a:ext uri="{FF2B5EF4-FFF2-40B4-BE49-F238E27FC236}">
                  <a16:creationId xmlns:a16="http://schemas.microsoft.com/office/drawing/2014/main" id="{5F195E27-DB82-40CD-B2FC-14BDDEC3B8DB}"/>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0838C2DF-FDE6-4F39-A0BC-83CA3C6892CC}"/>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53B3305E-A900-4179-851C-E235F483D5C1}"/>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31" name="TextBox 30">
              <a:extLst>
                <a:ext uri="{FF2B5EF4-FFF2-40B4-BE49-F238E27FC236}">
                  <a16:creationId xmlns:a16="http://schemas.microsoft.com/office/drawing/2014/main" id="{91D0D85B-AA80-4068-BCD1-50AE732885C5}"/>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p:pic>
        <p:nvPicPr>
          <p:cNvPr id="24" name="Picture 23"/>
          <p:cNvPicPr>
            <a:picLocks noChangeAspect="1"/>
          </p:cNvPicPr>
          <p:nvPr/>
        </p:nvPicPr>
        <p:blipFill>
          <a:blip r:embed="rId16"/>
          <a:stretch>
            <a:fillRect/>
          </a:stretch>
        </p:blipFill>
        <p:spPr>
          <a:xfrm>
            <a:off x="2385080" y="6964410"/>
            <a:ext cx="5352216" cy="2052905"/>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B2B839D-29B5-4935-8B4E-61ACA259926E}"/>
                  </a:ext>
                </a:extLst>
              </p:cNvPr>
              <p:cNvSpPr txBox="1"/>
              <p:nvPr/>
            </p:nvSpPr>
            <p:spPr>
              <a:xfrm>
                <a:off x="2712715" y="9202049"/>
                <a:ext cx="3961771" cy="111825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Para xmlns:m="http://schemas.openxmlformats.org/officeDocument/2006/math">
                    <m:oMathParaPr>
                      <m:jc m:val="centerGroup"/>
                    </m:oMathParaPr>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𝐷</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oMath>
                  </m:oMathPara>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p:txBody>
          </p:sp>
        </mc:Choice>
        <mc:Fallback xmlns="">
          <p:sp>
            <p:nvSpPr>
              <p:cNvPr id="36" name="TextBox 35">
                <a:extLst>
                  <a:ext uri="{FF2B5EF4-FFF2-40B4-BE49-F238E27FC236}">
                    <a16:creationId xmlns:a16="http://schemas.microsoft.com/office/drawing/2014/main" id="{9B2B839D-29B5-4935-8B4E-61ACA259926E}"/>
                  </a:ext>
                </a:extLst>
              </p:cNvPr>
              <p:cNvSpPr txBox="1">
                <a:spLocks noRot="1" noChangeAspect="1" noMove="1" noResize="1" noEditPoints="1" noAdjustHandles="1" noChangeArrowheads="1" noChangeShapeType="1" noTextEdit="1"/>
              </p:cNvSpPr>
              <p:nvPr/>
            </p:nvSpPr>
            <p:spPr>
              <a:xfrm>
                <a:off x="2712715" y="9202049"/>
                <a:ext cx="3961771" cy="1118255"/>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2313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20"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Speech Bubble: Oval 14">
            <a:extLst>
              <a:ext uri="{FF2B5EF4-FFF2-40B4-BE49-F238E27FC236}">
                <a16:creationId xmlns:a16="http://schemas.microsoft.com/office/drawing/2014/main" id="{451F5363-4790-A994-F619-EA3658B80B99}"/>
              </a:ext>
            </a:extLst>
          </p:cNvPr>
          <p:cNvSpPr/>
          <p:nvPr/>
        </p:nvSpPr>
        <p:spPr>
          <a:xfrm>
            <a:off x="11963400" y="580797"/>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C82E9D6-2748-46AB-C1E2-339C8F1CE460}"/>
                  </a:ext>
                </a:extLst>
              </p:cNvPr>
              <p:cNvSpPr txBox="1"/>
              <p:nvPr/>
            </p:nvSpPr>
            <p:spPr>
              <a:xfrm>
                <a:off x="7848600" y="2400300"/>
                <a:ext cx="10199598" cy="5848139"/>
              </a:xfrm>
              <a:prstGeom prst="rect">
                <a:avLst/>
              </a:prstGeom>
              <a:noFill/>
            </p:spPr>
            <p:txBody>
              <a:bodyPr wrap="square">
                <a:spAutoFit/>
              </a:bodyPr>
              <a:lstStyle/>
              <a:p>
                <a:pPr marL="0" marR="0" algn="just">
                  <a:lnSpc>
                    <a:spcPct val="150000"/>
                  </a:lnSpc>
                  <a:spcBef>
                    <a:spcPts val="0"/>
                  </a:spcBef>
                  <a:spcAft>
                    <a:spcPts val="1200"/>
                  </a:spcAft>
                </a:pPr>
                <a:r>
                  <a:rPr lang="nl-NL" sz="4000" dirty="0" smtClean="0">
                    <a:latin typeface="Arial" panose="020B0604020202020204" pitchFamily="34" charset="0"/>
                    <a:ea typeface="Cambria Math" panose="02040503050406030204" pitchFamily="18" charset="0"/>
                    <a:cs typeface="Arial" panose="020B0604020202020204" pitchFamily="34" charset="0"/>
                  </a:rPr>
                  <a:t>Hai tam giác vuông ADB ( </a:t>
                </a:r>
                <a14:m>
                  <m:oMath xmlns:m="http://schemas.openxmlformats.org/officeDocument/2006/math">
                    <m:acc>
                      <m:accPr>
                        <m:chr m:val="̂"/>
                        <m:ctrlP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b="0" i="0" dirty="0" smtClean="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smtClean="0">
                    <a:effectLst/>
                    <a:latin typeface="Arial" panose="020B0604020202020204" pitchFamily="34" charset="0"/>
                    <a:ea typeface="Cambria Math" panose="02040503050406030204" pitchFamily="18" charset="0"/>
                    <a:cs typeface="Arial" panose="020B0604020202020204" pitchFamily="34" charset="0"/>
                  </a:rPr>
                  <a:t>và</a:t>
                </a:r>
                <a:r>
                  <a:rPr lang="en-US" sz="4000" b="0" i="0" dirty="0" smtClean="0">
                    <a:effectLst/>
                    <a:latin typeface="Arial" panose="020B0604020202020204" pitchFamily="34" charset="0"/>
                    <a:ea typeface="Cambria Math" panose="02040503050406030204" pitchFamily="18" charset="0"/>
                    <a:cs typeface="Arial" panose="020B0604020202020204" pitchFamily="34" charset="0"/>
                  </a:rPr>
                  <a:t> ADC (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m:t>
                        </m:r>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oMath>
                </a14:m>
                <a:r>
                  <a:rPr lang="en-US" sz="4000" b="0" i="0" dirty="0" smtClean="0">
                    <a:latin typeface="Arial" panose="020B0604020202020204" pitchFamily="34" charset="0"/>
                    <a:ea typeface="Cambria Math" panose="02040503050406030204" pitchFamily="18" charset="0"/>
                    <a:cs typeface="Cambria Math" panose="02040503050406030204" pitchFamily="18" charset="0"/>
                  </a:rPr>
                  <a:t> </a:t>
                </a:r>
                <a:r>
                  <a:rPr lang="en-US" sz="4000" b="0" i="0" dirty="0" err="1" smtClean="0">
                    <a:latin typeface="Arial" panose="020B0604020202020204" pitchFamily="34" charset="0"/>
                    <a:ea typeface="Cambria Math" panose="02040503050406030204" pitchFamily="18" charset="0"/>
                    <a:cs typeface="Cambria Math" panose="02040503050406030204" pitchFamily="18" charset="0"/>
                  </a:rPr>
                  <a:t>có</a:t>
                </a:r>
                <a:r>
                  <a:rPr lang="en-US" sz="4000" b="0" i="0" dirty="0" smtClean="0">
                    <a:latin typeface="Arial" panose="020B0604020202020204" pitchFamily="34" charset="0"/>
                    <a:ea typeface="Cambria Math" panose="02040503050406030204" pitchFamily="18" charset="0"/>
                    <a:cs typeface="Cambria Math" panose="02040503050406030204" pitchFamily="18" charset="0"/>
                  </a:rPr>
                  <a:t>:</a:t>
                </a:r>
              </a:p>
              <a:p>
                <a:pPr algn="just">
                  <a:lnSpc>
                    <a:spcPct val="150000"/>
                  </a:lnSpc>
                </a:pPr>
                <a:r>
                  <a:rPr lang="nl-NL" sz="4000">
                    <a:effectLst/>
                    <a:ea typeface="Cambria Math" panose="02040503050406030204" pitchFamily="18" charset="0"/>
                    <a:cs typeface="Cambria Math" panose="02040503050406030204" pitchFamily="18" charset="0"/>
                  </a:rPr>
                  <a:t>	</a:t>
                </a:r>
                <a:r>
                  <a:rPr lang="nl-NL" sz="4000" smtClean="0">
                    <a:effectLst/>
                    <a:latin typeface="Arial" panose="020B0604020202020204" pitchFamily="34" charset="0"/>
                    <a:ea typeface="Cambria Math" panose="02040503050406030204" pitchFamily="18" charset="0"/>
                    <a:cs typeface="Arial" panose="020B0604020202020204" pitchFamily="34" charset="0"/>
                  </a:rPr>
                  <a:t>AB </a:t>
                </a:r>
                <a:r>
                  <a:rPr lang="nl-NL" sz="4000" dirty="0" smtClean="0">
                    <a:effectLst/>
                    <a:latin typeface="Arial" panose="020B0604020202020204" pitchFamily="34" charset="0"/>
                    <a:ea typeface="Cambria Math" panose="02040503050406030204" pitchFamily="18" charset="0"/>
                    <a:cs typeface="Arial" panose="020B0604020202020204" pitchFamily="34" charset="0"/>
                  </a:rPr>
                  <a:t>= AC</a:t>
                </a:r>
                <a14:m>
                  <m:oMath xmlns:m="http://schemas.openxmlformats.org/officeDocument/2006/math">
                    <m:r>
                      <a:rPr lang="nl-NL" sz="4000" i="1" smtClean="0">
                        <a:latin typeface="Cambria Math" panose="02040503050406030204" pitchFamily="18" charset="0"/>
                        <a:ea typeface="Times New Roman" panose="02020603050405020304" pitchFamily="18" charset="0"/>
                        <a:cs typeface="Arial" panose="020B0604020202020204" pitchFamily="34" charset="0"/>
                      </a:rPr>
                      <m:t> </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(theo giả thiết</a:t>
                </a:r>
                <a:r>
                  <a:rPr lang="nl-NL" sz="4000" dirty="0" smtClean="0">
                    <a:effectLst/>
                    <a:latin typeface="Arial" panose="020B0604020202020204" pitchFamily="34" charset="0"/>
                    <a:ea typeface="Times New Roman" panose="02020603050405020304" pitchFamily="18" charset="0"/>
                    <a:cs typeface="Arial" panose="020B0604020202020204" pitchFamily="34" charset="0"/>
                  </a:rPr>
                  <a:t>)</a:t>
                </a:r>
                <a:endParaRPr lang="nl-NL"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 	</a:t>
                </a:r>
                <a:r>
                  <a:rPr lang="nl-NL" sz="4000" dirty="0" smtClean="0">
                    <a:effectLst/>
                    <a:latin typeface="Arial" panose="020B0604020202020204" pitchFamily="34" charset="0"/>
                    <a:ea typeface="Times New Roman" panose="02020603050405020304" pitchFamily="18" charset="0"/>
                    <a:cs typeface="Arial" panose="020B0604020202020204" pitchFamily="34" charset="0"/>
                  </a:rPr>
                  <a:t>AD là cạnh chung</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smtClean="0">
                    <a:latin typeface="Arial" panose="020B0604020202020204" pitchFamily="34" charset="0"/>
                    <a:cs typeface="Arial" panose="020B0604020202020204" pitchFamily="34" charset="0"/>
                  </a:rPr>
                  <a:t>Vậy</a:t>
                </a:r>
                <a:r>
                  <a:rPr lang="en-US" sz="4000" dirty="0" smtClean="0">
                    <a:latin typeface="Arial" panose="020B0604020202020204" pitchFamily="34"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𝐷𝐵</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huyền</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9" name="TextBox 28">
                <a:extLst>
                  <a:ext uri="{FF2B5EF4-FFF2-40B4-BE49-F238E27FC236}">
                    <a16:creationId xmlns:a16="http://schemas.microsoft.com/office/drawing/2014/main" id="{CC82E9D6-2748-46AB-C1E2-339C8F1CE460}"/>
                  </a:ext>
                </a:extLst>
              </p:cNvPr>
              <p:cNvSpPr txBox="1">
                <a:spLocks noRot="1" noChangeAspect="1" noMove="1" noResize="1" noEditPoints="1" noAdjustHandles="1" noChangeArrowheads="1" noChangeShapeType="1" noTextEdit="1"/>
              </p:cNvSpPr>
              <p:nvPr/>
            </p:nvSpPr>
            <p:spPr>
              <a:xfrm>
                <a:off x="7848600" y="2400300"/>
                <a:ext cx="10199598" cy="5848139"/>
              </a:xfrm>
              <a:prstGeom prst="rect">
                <a:avLst/>
              </a:prstGeom>
              <a:blipFill>
                <a:blip r:embed="rId2"/>
                <a:stretch>
                  <a:fillRect l="-2152" r="-2092" b="-1668"/>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1371600" y="237699"/>
            <a:ext cx="4495800" cy="4997092"/>
          </a:xfrm>
          <a:prstGeom prst="rect">
            <a:avLst/>
          </a:prstGeom>
        </p:spPr>
      </p:pic>
      <p:sp>
        <p:nvSpPr>
          <p:cNvPr id="17" name="TextBox 16">
            <a:extLst>
              <a:ext uri="{FF2B5EF4-FFF2-40B4-BE49-F238E27FC236}">
                <a16:creationId xmlns:a16="http://schemas.microsoft.com/office/drawing/2014/main" id="{6D2CD885-7725-45CC-BE85-02E8F766CFDB}"/>
              </a:ext>
            </a:extLst>
          </p:cNvPr>
          <p:cNvSpPr txBox="1"/>
          <p:nvPr/>
        </p:nvSpPr>
        <p:spPr>
          <a:xfrm>
            <a:off x="2743200" y="5524500"/>
            <a:ext cx="1560382" cy="584775"/>
          </a:xfrm>
          <a:prstGeom prst="rect">
            <a:avLst/>
          </a:prstGeom>
          <a:noFill/>
        </p:spPr>
        <p:txBody>
          <a:bodyPr wrap="square" rtlCol="0">
            <a:spAutoFit/>
          </a:bodyPr>
          <a:lstStyle/>
          <a:p>
            <a:pPr algn="ctr"/>
            <a:r>
              <a:rPr lang="en-US" sz="3200" b="1" dirty="0" err="1" smtClean="0">
                <a:solidFill>
                  <a:srgbClr val="0070C0"/>
                </a:solidFill>
                <a:latin typeface="Arial" panose="020B0604020202020204" pitchFamily="34" charset="0"/>
                <a:cs typeface="Arial" panose="020B0604020202020204" pitchFamily="34" charset="0"/>
              </a:rPr>
              <a:t>Hình</a:t>
            </a:r>
            <a:r>
              <a:rPr lang="en-US" sz="3200" b="1" dirty="0" smtClean="0">
                <a:solidFill>
                  <a:srgbClr val="0070C0"/>
                </a:solidFill>
                <a:latin typeface="Arial" panose="020B0604020202020204" pitchFamily="34" charset="0"/>
                <a:cs typeface="Arial" panose="020B0604020202020204" pitchFamily="34" charset="0"/>
              </a:rPr>
              <a:t> 6</a:t>
            </a:r>
            <a:endParaRPr lang="en-US" sz="32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11373" y="6140551"/>
            <a:ext cx="7421011" cy="3839111"/>
          </a:xfrm>
          <a:prstGeom prst="rect">
            <a:avLst/>
          </a:prstGeom>
        </p:spPr>
      </p:pic>
      <p:sp>
        <p:nvSpPr>
          <p:cNvPr id="18" name="TextBox 17">
            <a:extLst>
              <a:ext uri="{FF2B5EF4-FFF2-40B4-BE49-F238E27FC236}">
                <a16:creationId xmlns:a16="http://schemas.microsoft.com/office/drawing/2014/main" id="{6D2CD885-7725-45CC-BE85-02E8F766CFDB}"/>
              </a:ext>
            </a:extLst>
          </p:cNvPr>
          <p:cNvSpPr txBox="1"/>
          <p:nvPr/>
        </p:nvSpPr>
        <p:spPr>
          <a:xfrm>
            <a:off x="15842201" y="3495337"/>
            <a:ext cx="2093782" cy="584775"/>
          </a:xfrm>
          <a:prstGeom prst="rect">
            <a:avLst/>
          </a:prstGeom>
          <a:noFill/>
        </p:spPr>
        <p:txBody>
          <a:bodyPr wrap="square" rtlCol="0">
            <a:spAutoFit/>
          </a:bodyPr>
          <a:lstStyle/>
          <a:p>
            <a:pPr algn="ctr"/>
            <a:r>
              <a:rPr lang="en-US" sz="3200" b="1" dirty="0" smtClean="0">
                <a:solidFill>
                  <a:srgbClr val="0070C0"/>
                </a:solidFill>
                <a:latin typeface="Arial" panose="020B0604020202020204" pitchFamily="34" charset="0"/>
                <a:cs typeface="Arial" panose="020B0604020202020204" pitchFamily="34" charset="0"/>
              </a:rPr>
              <a:t>2,5 </a:t>
            </a:r>
            <a:r>
              <a:rPr lang="en-US" sz="3200" b="1" dirty="0" err="1" smtClean="0">
                <a:solidFill>
                  <a:srgbClr val="0070C0"/>
                </a:solidFill>
                <a:latin typeface="Arial" panose="020B0604020202020204" pitchFamily="34" charset="0"/>
                <a:cs typeface="Arial" panose="020B0604020202020204" pitchFamily="34" charset="0"/>
              </a:rPr>
              <a:t>Điểm</a:t>
            </a:r>
            <a:endParaRPr lang="en-US" sz="3200" b="1" dirty="0">
              <a:solidFill>
                <a:srgbClr val="0070C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D2CD885-7725-45CC-BE85-02E8F766CFDB}"/>
              </a:ext>
            </a:extLst>
          </p:cNvPr>
          <p:cNvSpPr txBox="1"/>
          <p:nvPr/>
        </p:nvSpPr>
        <p:spPr>
          <a:xfrm>
            <a:off x="15849600" y="4533900"/>
            <a:ext cx="2093782" cy="584775"/>
          </a:xfrm>
          <a:prstGeom prst="rect">
            <a:avLst/>
          </a:prstGeom>
          <a:noFill/>
        </p:spPr>
        <p:txBody>
          <a:bodyPr wrap="square" rtlCol="0">
            <a:spAutoFit/>
          </a:bodyPr>
          <a:lstStyle/>
          <a:p>
            <a:pPr algn="ctr"/>
            <a:r>
              <a:rPr lang="en-US" sz="3200" b="1" dirty="0" smtClean="0">
                <a:solidFill>
                  <a:srgbClr val="0070C0"/>
                </a:solidFill>
                <a:latin typeface="Arial" panose="020B0604020202020204" pitchFamily="34" charset="0"/>
                <a:cs typeface="Arial" panose="020B0604020202020204" pitchFamily="34" charset="0"/>
              </a:rPr>
              <a:t>2,5 </a:t>
            </a:r>
            <a:r>
              <a:rPr lang="en-US" sz="3200" b="1" dirty="0" err="1" smtClean="0">
                <a:solidFill>
                  <a:srgbClr val="0070C0"/>
                </a:solidFill>
                <a:latin typeface="Arial" panose="020B0604020202020204" pitchFamily="34" charset="0"/>
                <a:cs typeface="Arial" panose="020B0604020202020204" pitchFamily="34" charset="0"/>
              </a:rPr>
              <a:t>Điểm</a:t>
            </a:r>
            <a:endParaRPr lang="en-US" sz="3200" b="1" dirty="0">
              <a:solidFill>
                <a:srgbClr val="0070C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D2CD885-7725-45CC-BE85-02E8F766CFDB}"/>
              </a:ext>
            </a:extLst>
          </p:cNvPr>
          <p:cNvSpPr txBox="1"/>
          <p:nvPr/>
        </p:nvSpPr>
        <p:spPr>
          <a:xfrm>
            <a:off x="15842201" y="5572463"/>
            <a:ext cx="2093782" cy="584775"/>
          </a:xfrm>
          <a:prstGeom prst="rect">
            <a:avLst/>
          </a:prstGeom>
          <a:noFill/>
        </p:spPr>
        <p:txBody>
          <a:bodyPr wrap="square" rtlCol="0">
            <a:spAutoFit/>
          </a:bodyPr>
          <a:lstStyle/>
          <a:p>
            <a:pPr algn="ctr"/>
            <a:r>
              <a:rPr lang="en-US" sz="3200" b="1" dirty="0" smtClean="0">
                <a:solidFill>
                  <a:srgbClr val="0070C0"/>
                </a:solidFill>
                <a:latin typeface="Arial" panose="020B0604020202020204" pitchFamily="34" charset="0"/>
                <a:cs typeface="Arial" panose="020B0604020202020204" pitchFamily="34" charset="0"/>
              </a:rPr>
              <a:t>2,5 </a:t>
            </a:r>
            <a:r>
              <a:rPr lang="en-US" sz="3200" b="1" dirty="0" err="1" smtClean="0">
                <a:solidFill>
                  <a:srgbClr val="0070C0"/>
                </a:solidFill>
                <a:latin typeface="Arial" panose="020B0604020202020204" pitchFamily="34" charset="0"/>
                <a:cs typeface="Arial" panose="020B0604020202020204" pitchFamily="34" charset="0"/>
              </a:rPr>
              <a:t>Điểm</a:t>
            </a:r>
            <a:endParaRPr lang="en-US" sz="3200" b="1" dirty="0">
              <a:solidFill>
                <a:srgbClr val="0070C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D2CD885-7725-45CC-BE85-02E8F766CFDB}"/>
              </a:ext>
            </a:extLst>
          </p:cNvPr>
          <p:cNvSpPr txBox="1"/>
          <p:nvPr/>
        </p:nvSpPr>
        <p:spPr>
          <a:xfrm>
            <a:off x="15849600" y="7277100"/>
            <a:ext cx="2093782" cy="584775"/>
          </a:xfrm>
          <a:prstGeom prst="rect">
            <a:avLst/>
          </a:prstGeom>
          <a:noFill/>
        </p:spPr>
        <p:txBody>
          <a:bodyPr wrap="square" rtlCol="0">
            <a:spAutoFit/>
          </a:bodyPr>
          <a:lstStyle/>
          <a:p>
            <a:pPr algn="ctr"/>
            <a:r>
              <a:rPr lang="en-US" sz="3200" b="1" dirty="0" smtClean="0">
                <a:solidFill>
                  <a:srgbClr val="0070C0"/>
                </a:solidFill>
                <a:latin typeface="Arial" panose="020B0604020202020204" pitchFamily="34" charset="0"/>
                <a:cs typeface="Arial" panose="020B0604020202020204" pitchFamily="34" charset="0"/>
              </a:rPr>
              <a:t>2,5 </a:t>
            </a:r>
            <a:r>
              <a:rPr lang="en-US" sz="3200" b="1" dirty="0" err="1" smtClean="0">
                <a:solidFill>
                  <a:srgbClr val="0070C0"/>
                </a:solidFill>
                <a:latin typeface="Arial" panose="020B0604020202020204" pitchFamily="34" charset="0"/>
                <a:cs typeface="Arial" panose="020B0604020202020204" pitchFamily="34" charset="0"/>
              </a:rPr>
              <a:t>Điểm</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9902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14" dur="500"/>
                                        <p:tgtEl>
                                          <p:spTgt spid="2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19" dur="500"/>
                                        <p:tgtEl>
                                          <p:spTgt spid="2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24" dur="500"/>
                                        <p:tgtEl>
                                          <p:spTgt spid="2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9">
                                            <p:txEl>
                                              <p:pRg st="3" end="3"/>
                                            </p:txEl>
                                          </p:spTgt>
                                        </p:tgtEl>
                                        <p:attrNameLst>
                                          <p:attrName>style.visibility</p:attrName>
                                        </p:attrNameLst>
                                      </p:cBhvr>
                                      <p:to>
                                        <p:strVal val="visible"/>
                                      </p:to>
                                    </p:set>
                                    <p:animEffect transition="in" filter="randombar(horizontal)">
                                      <p:cBhvr>
                                        <p:cTn id="29" dur="500"/>
                                        <p:tgtEl>
                                          <p:spTgt spid="2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circle(in)">
                                      <p:cBhvr>
                                        <p:cTn id="39" dur="2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in)">
                                      <p:cBhvr>
                                        <p:cTn id="4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07418" y="7627902"/>
            <a:ext cx="1806535" cy="1630398"/>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25561" y="7187344"/>
            <a:ext cx="2807372" cy="1421232"/>
          </a:xfrm>
          <a:prstGeom prst="rect">
            <a:avLst/>
          </a:prstGeom>
        </p:spPr>
      </p:pic>
      <p:grpSp>
        <p:nvGrpSpPr>
          <p:cNvPr id="14" name="Group 13">
            <a:extLst>
              <a:ext uri="{FF2B5EF4-FFF2-40B4-BE49-F238E27FC236}">
                <a16:creationId xmlns:a16="http://schemas.microsoft.com/office/drawing/2014/main" id="{DBE085E9-C704-4058-9629-D00DCE2BB4FF}"/>
              </a:ext>
            </a:extLst>
          </p:cNvPr>
          <p:cNvGrpSpPr/>
          <p:nvPr/>
        </p:nvGrpSpPr>
        <p:grpSpPr>
          <a:xfrm>
            <a:off x="381000" y="600684"/>
            <a:ext cx="9906000" cy="2714016"/>
            <a:chOff x="-4648200" y="670479"/>
            <a:chExt cx="8420136" cy="2399528"/>
          </a:xfrm>
        </p:grpSpPr>
        <p:grpSp>
          <p:nvGrpSpPr>
            <p:cNvPr id="17" name="Group 6">
              <a:extLst>
                <a:ext uri="{FF2B5EF4-FFF2-40B4-BE49-F238E27FC236}">
                  <a16:creationId xmlns:a16="http://schemas.microsoft.com/office/drawing/2014/main" id="{9F846A60-00CB-4C3E-9EF6-486614810E86}"/>
                </a:ext>
              </a:extLst>
            </p:cNvPr>
            <p:cNvGrpSpPr/>
            <p:nvPr/>
          </p:nvGrpSpPr>
          <p:grpSpPr>
            <a:xfrm>
              <a:off x="-4648200" y="670479"/>
              <a:ext cx="8420136" cy="2399528"/>
              <a:chOff x="-2828031" y="-331168"/>
              <a:chExt cx="3640831" cy="1143968"/>
            </a:xfrm>
          </p:grpSpPr>
          <p:sp>
            <p:nvSpPr>
              <p:cNvPr id="19" name="Freeform 7">
                <a:extLst>
                  <a:ext uri="{FF2B5EF4-FFF2-40B4-BE49-F238E27FC236}">
                    <a16:creationId xmlns:a16="http://schemas.microsoft.com/office/drawing/2014/main" id="{06D3CD6C-3DB0-4CC4-B683-900E046AE0FC}"/>
                  </a:ext>
                </a:extLst>
              </p:cNvPr>
              <p:cNvSpPr/>
              <p:nvPr/>
            </p:nvSpPr>
            <p:spPr>
              <a:xfrm>
                <a:off x="-2828031" y="-331168"/>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20" name="TextBox 8">
                <a:extLst>
                  <a:ext uri="{FF2B5EF4-FFF2-40B4-BE49-F238E27FC236}">
                    <a16:creationId xmlns:a16="http://schemas.microsoft.com/office/drawing/2014/main" id="{F1328F5F-6EA0-42A0-85D2-9618E698627A}"/>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sp>
          <p:nvSpPr>
            <p:cNvPr id="16" name="TextBox 15">
              <a:extLst>
                <a:ext uri="{FF2B5EF4-FFF2-40B4-BE49-F238E27FC236}">
                  <a16:creationId xmlns:a16="http://schemas.microsoft.com/office/drawing/2014/main" id="{4C08365D-4B64-4BB3-A837-F14C4DDB879A}"/>
                </a:ext>
              </a:extLst>
            </p:cNvPr>
            <p:cNvSpPr txBox="1"/>
            <p:nvPr/>
          </p:nvSpPr>
          <p:spPr>
            <a:xfrm>
              <a:off x="-4503639" y="99384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3</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E74361B-FD88-4255-899A-B8AAFB5BE156}"/>
                  </a:ext>
                </a:extLst>
              </p:cNvPr>
              <p:cNvSpPr txBox="1"/>
              <p:nvPr/>
            </p:nvSpPr>
            <p:spPr>
              <a:xfrm>
                <a:off x="381000" y="2192388"/>
                <a:ext cx="17602200" cy="313932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nằm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𝑁</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4.54.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ra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3E74361B-FD88-4255-899A-B8AAFB5BE156}"/>
                  </a:ext>
                </a:extLst>
              </p:cNvPr>
              <p:cNvSpPr txBox="1">
                <a:spLocks noRot="1" noChangeAspect="1" noMove="1" noResize="1" noEditPoints="1" noAdjustHandles="1" noChangeArrowheads="1" noChangeShapeType="1" noTextEdit="1"/>
              </p:cNvSpPr>
              <p:nvPr/>
            </p:nvSpPr>
            <p:spPr>
              <a:xfrm>
                <a:off x="381000" y="2192388"/>
                <a:ext cx="17602200" cy="3139321"/>
              </a:xfrm>
              <a:prstGeom prst="rect">
                <a:avLst/>
              </a:prstGeom>
              <a:blipFill>
                <a:blip r:embed="rId12"/>
                <a:stretch>
                  <a:fillRect l="-1420" r="-1386" b="-4272"/>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FF2ABCAE-9B20-4609-BDFB-81BC01154F00}"/>
              </a:ext>
            </a:extLst>
          </p:cNvPr>
          <p:cNvPicPr>
            <a:picLocks noChangeAspect="1"/>
          </p:cNvPicPr>
          <p:nvPr/>
        </p:nvPicPr>
        <p:blipFill>
          <a:blip r:embed="rId13"/>
          <a:stretch>
            <a:fillRect/>
          </a:stretch>
        </p:blipFill>
        <p:spPr>
          <a:xfrm>
            <a:off x="5497816" y="4314450"/>
            <a:ext cx="5932184" cy="5283684"/>
          </a:xfrm>
          <a:prstGeom prst="rect">
            <a:avLst/>
          </a:prstGeom>
        </p:spPr>
      </p:pic>
      <p:sp>
        <p:nvSpPr>
          <p:cNvPr id="15" name="TextBox 14">
            <a:extLst>
              <a:ext uri="{FF2B5EF4-FFF2-40B4-BE49-F238E27FC236}">
                <a16:creationId xmlns:a16="http://schemas.microsoft.com/office/drawing/2014/main" id="{6D2CD885-7725-45CC-BE85-02E8F766CFDB}"/>
              </a:ext>
            </a:extLst>
          </p:cNvPr>
          <p:cNvSpPr txBox="1"/>
          <p:nvPr/>
        </p:nvSpPr>
        <p:spPr>
          <a:xfrm>
            <a:off x="6764764" y="9563364"/>
            <a:ext cx="3398288" cy="769441"/>
          </a:xfrm>
          <a:prstGeom prst="rect">
            <a:avLst/>
          </a:prstGeom>
          <a:noFill/>
        </p:spPr>
        <p:txBody>
          <a:bodyPr wrap="square" rtlCol="0">
            <a:spAutoFit/>
          </a:bodyPr>
          <a:lstStyle/>
          <a:p>
            <a:pPr algn="ctr"/>
            <a:r>
              <a:rPr lang="en-US" sz="4400" b="1" dirty="0" err="1" smtClean="0">
                <a:solidFill>
                  <a:srgbClr val="0070C0"/>
                </a:solidFill>
                <a:latin typeface="Arial" panose="020B0604020202020204" pitchFamily="34" charset="0"/>
                <a:cs typeface="Arial" panose="020B0604020202020204" pitchFamily="34" charset="0"/>
              </a:rPr>
              <a:t>Hình</a:t>
            </a:r>
            <a:r>
              <a:rPr lang="en-US" sz="4400" b="1" dirty="0" smtClean="0">
                <a:solidFill>
                  <a:srgbClr val="0070C0"/>
                </a:solidFill>
                <a:latin typeface="Arial" panose="020B0604020202020204" pitchFamily="34" charset="0"/>
                <a:cs typeface="Arial" panose="020B0604020202020204" pitchFamily="34" charset="0"/>
              </a:rPr>
              <a:t> 4.54</a:t>
            </a:r>
            <a:endParaRPr lang="en-US" sz="4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15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91651" y="5974838"/>
            <a:ext cx="7546257" cy="56665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07841">
            <a:off x="14192141" y="8921235"/>
            <a:ext cx="4921374" cy="5650847"/>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259300" y="39914"/>
            <a:ext cx="704605" cy="2072367"/>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56574" y="27214"/>
            <a:ext cx="704605" cy="2072367"/>
          </a:xfrm>
          <a:prstGeom prst="rect">
            <a:avLst/>
          </a:prstGeom>
        </p:spPr>
      </p:pic>
      <p:pic>
        <p:nvPicPr>
          <p:cNvPr id="11" name="Picture 10">
            <a:extLst>
              <a:ext uri="{FF2B5EF4-FFF2-40B4-BE49-F238E27FC236}">
                <a16:creationId xmlns:a16="http://schemas.microsoft.com/office/drawing/2014/main" id="{FF2ABCAE-9B20-4609-BDFB-81BC01154F00}"/>
              </a:ext>
            </a:extLst>
          </p:cNvPr>
          <p:cNvPicPr>
            <a:picLocks noChangeAspect="1"/>
          </p:cNvPicPr>
          <p:nvPr/>
        </p:nvPicPr>
        <p:blipFill>
          <a:blip r:embed="rId8"/>
          <a:stretch>
            <a:fillRect/>
          </a:stretch>
        </p:blipFill>
        <p:spPr>
          <a:xfrm>
            <a:off x="499842" y="1841090"/>
            <a:ext cx="5822919" cy="5186363"/>
          </a:xfrm>
          <a:prstGeom prst="rect">
            <a:avLst/>
          </a:prstGeom>
        </p:spPr>
      </p:pic>
      <p:sp>
        <p:nvSpPr>
          <p:cNvPr id="20" name="Speech Bubble: Oval 19">
            <a:extLst>
              <a:ext uri="{FF2B5EF4-FFF2-40B4-BE49-F238E27FC236}">
                <a16:creationId xmlns:a16="http://schemas.microsoft.com/office/drawing/2014/main" id="{EB70BAB3-EA6E-422E-83C9-9D735C56CFE3}"/>
              </a:ext>
            </a:extLst>
          </p:cNvPr>
          <p:cNvSpPr/>
          <p:nvPr/>
        </p:nvSpPr>
        <p:spPr>
          <a:xfrm>
            <a:off x="7848600" y="1121839"/>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CD36244-90BB-441B-8583-622EEB888D6C}"/>
                  </a:ext>
                </a:extLst>
              </p:cNvPr>
              <p:cNvSpPr txBox="1"/>
              <p:nvPr/>
            </p:nvSpPr>
            <p:spPr>
              <a:xfrm>
                <a:off x="6653301" y="2548868"/>
                <a:ext cx="11634699"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𝑂𝐴𝑃</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Tương tự có </a:t>
                </a:r>
                <a14:m>
                  <m:oMath xmlns:m="http://schemas.openxmlformats.org/officeDocument/2006/math">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𝑂𝐴𝑁</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𝑂𝐶𝑁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𝑂𝐶𝑀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CCD36244-90BB-441B-8583-622EEB888D6C}"/>
                  </a:ext>
                </a:extLst>
              </p:cNvPr>
              <p:cNvSpPr txBox="1">
                <a:spLocks noRot="1" noChangeAspect="1" noMove="1" noResize="1" noEditPoints="1" noAdjustHandles="1" noChangeArrowheads="1" noChangeShapeType="1" noTextEdit="1"/>
              </p:cNvSpPr>
              <p:nvPr/>
            </p:nvSpPr>
            <p:spPr>
              <a:xfrm>
                <a:off x="6653301" y="2548868"/>
                <a:ext cx="11634699" cy="6851940"/>
              </a:xfrm>
              <a:prstGeom prst="rect">
                <a:avLst/>
              </a:prstGeom>
              <a:blipFill>
                <a:blip r:embed="rId9"/>
                <a:stretch>
                  <a:fillRect l="-1833" r="-1833" b="-2847"/>
                </a:stretch>
              </a:blipFill>
            </p:spPr>
            <p:txBody>
              <a:bodyPr/>
              <a:lstStyle/>
              <a:p>
                <a:r>
                  <a:rPr lang="en-US">
                    <a:noFill/>
                  </a:rPr>
                  <a:t> </a:t>
                </a:r>
              </a:p>
            </p:txBody>
          </p:sp>
        </mc:Fallback>
      </mc:AlternateContent>
    </p:spTree>
    <p:extLst>
      <p:ext uri="{BB962C8B-B14F-4D97-AF65-F5344CB8AC3E}">
        <p14:creationId xmlns:p14="http://schemas.microsoft.com/office/powerpoint/2010/main" val="931646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2" dur="5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7" dur="5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32" dur="500"/>
                                        <p:tgtEl>
                                          <p:spTgt spid="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3">
                                            <p:txEl>
                                              <p:pRg st="4" end="4"/>
                                            </p:txEl>
                                          </p:spTgt>
                                        </p:tgtEl>
                                        <p:attrNameLst>
                                          <p:attrName>style.visibility</p:attrName>
                                        </p:attrNameLst>
                                      </p:cBhvr>
                                      <p:to>
                                        <p:strVal val="visible"/>
                                      </p:to>
                                    </p:set>
                                    <p:animEffect transition="in" filter="randombar(horizontal)">
                                      <p:cBhvr>
                                        <p:cTn id="3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299454" y="5143500"/>
            <a:ext cx="6552792" cy="6446309"/>
          </a:xfrm>
          <a:prstGeom prst="rect">
            <a:avLst/>
          </a:prstGeom>
        </p:spPr>
      </p:pic>
      <p:sp>
        <p:nvSpPr>
          <p:cNvPr id="6" name="TextBox 5">
            <a:extLst>
              <a:ext uri="{FF2B5EF4-FFF2-40B4-BE49-F238E27FC236}">
                <a16:creationId xmlns:a16="http://schemas.microsoft.com/office/drawing/2014/main" id="{88ABA6BB-CDB0-AC02-784C-935CA8799053}"/>
              </a:ext>
            </a:extLst>
          </p:cNvPr>
          <p:cNvSpPr txBox="1"/>
          <p:nvPr/>
        </p:nvSpPr>
        <p:spPr>
          <a:xfrm>
            <a:off x="4648200" y="770063"/>
            <a:ext cx="8991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3" name="TextBox 12">
            <a:extLst>
              <a:ext uri="{FF2B5EF4-FFF2-40B4-BE49-F238E27FC236}">
                <a16:creationId xmlns:a16="http://schemas.microsoft.com/office/drawing/2014/main" id="{3C5578BE-FACB-8EE5-E06B-11F85B926679}"/>
              </a:ext>
            </a:extLst>
          </p:cNvPr>
          <p:cNvSpPr txBox="1"/>
          <p:nvPr/>
        </p:nvSpPr>
        <p:spPr>
          <a:xfrm>
            <a:off x="3841050" y="3067575"/>
            <a:ext cx="11734800" cy="5509200"/>
          </a:xfrm>
          <a:prstGeom prst="rect">
            <a:avLst/>
          </a:prstGeom>
          <a:noFill/>
        </p:spPr>
        <p:txBody>
          <a:bodyPr wrap="square">
            <a:spAutoFit/>
          </a:bodyPr>
          <a:lstStyle/>
          <a:p>
            <a:pPr marL="571500" marR="0" lvl="0" indent="-571500" algn="just">
              <a:lnSpc>
                <a:spcPct val="200000"/>
              </a:lnSpc>
              <a:spcBef>
                <a:spcPts val="600"/>
              </a:spcBef>
              <a:spcAft>
                <a:spcPts val="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400" dirty="0">
              <a:effectLst/>
              <a:latin typeface="Arial" panose="020B0604020202020204" pitchFamily="34" charset="0"/>
              <a:ea typeface="Noto Sans Symbols"/>
              <a:cs typeface="Arial" panose="020B0604020202020204" pitchFamily="34" charset="0"/>
            </a:endParaRPr>
          </a:p>
          <a:p>
            <a:pPr marL="571500" marR="0" lvl="0" indent="-571500" algn="just">
              <a:lnSpc>
                <a:spcPct val="200000"/>
              </a:lnSpc>
              <a:spcBef>
                <a:spcPts val="0"/>
              </a:spcBef>
              <a:spcAft>
                <a:spcPts val="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Hoàn </a:t>
            </a:r>
            <a:r>
              <a:rPr lang="nl-NL" sz="4400" dirty="0" smtClean="0">
                <a:solidFill>
                  <a:srgbClr val="000000"/>
                </a:solidFill>
                <a:effectLst/>
                <a:latin typeface="Arial" panose="020B0604020202020204" pitchFamily="34" charset="0"/>
                <a:ea typeface="Noto Sans Symbols"/>
                <a:cs typeface="Arial" panose="020B0604020202020204" pitchFamily="34" charset="0"/>
              </a:rPr>
              <a:t>thành </a:t>
            </a:r>
            <a:r>
              <a:rPr lang="nl-NL" sz="4400" dirty="0">
                <a:solidFill>
                  <a:srgbClr val="000000"/>
                </a:solidFill>
                <a:effectLst/>
                <a:latin typeface="Arial" panose="020B0604020202020204" pitchFamily="34" charset="0"/>
                <a:ea typeface="Noto Sans Symbols"/>
                <a:cs typeface="Arial" panose="020B0604020202020204" pitchFamily="34" charset="0"/>
              </a:rPr>
              <a:t>bài tập </a:t>
            </a:r>
            <a:r>
              <a:rPr lang="nl-NL" sz="4400" dirty="0" smtClean="0">
                <a:solidFill>
                  <a:srgbClr val="000000"/>
                </a:solidFill>
                <a:latin typeface="Arial" panose="020B0604020202020204" pitchFamily="34" charset="0"/>
                <a:ea typeface="Noto Sans Symbols"/>
                <a:cs typeface="Arial" panose="020B0604020202020204" pitchFamily="34" charset="0"/>
              </a:rPr>
              <a:t>4.20/SGK-79</a:t>
            </a:r>
            <a:r>
              <a:rPr lang="nl-NL" sz="4400" dirty="0" smtClean="0">
                <a:solidFill>
                  <a:srgbClr val="000000"/>
                </a:solidFill>
                <a:effectLst/>
                <a:latin typeface="Arial" panose="020B0604020202020204" pitchFamily="34" charset="0"/>
                <a:ea typeface="Noto Sans Symbols"/>
                <a:cs typeface="Arial" panose="020B0604020202020204" pitchFamily="34" charset="0"/>
              </a:rPr>
              <a:t>.</a:t>
            </a:r>
            <a:endParaRPr lang="en-US" sz="4400" dirty="0">
              <a:effectLst/>
              <a:latin typeface="Arial" panose="020B0604020202020204" pitchFamily="34" charset="0"/>
              <a:ea typeface="Noto Sans Symbols"/>
              <a:cs typeface="Arial" panose="020B0604020202020204" pitchFamily="34" charset="0"/>
            </a:endParaRPr>
          </a:p>
          <a:p>
            <a:pPr marL="571500" marR="0" lvl="0" indent="-571500" algn="just">
              <a:lnSpc>
                <a:spcPct val="200000"/>
              </a:lnSpc>
              <a:spcBef>
                <a:spcPts val="0"/>
              </a:spcBef>
              <a:spcAft>
                <a:spcPts val="60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Chuẩn bị bài mới “Bài 16. Tam giác cân. Đường trung trực của đoạn thẳng”.</a:t>
            </a:r>
            <a:endParaRPr lang="en-US" sz="4400" dirty="0">
              <a:effectLst/>
              <a:latin typeface="Arial" panose="020B0604020202020204" pitchFamily="34" charset="0"/>
              <a:ea typeface="Noto Sans Symbols"/>
              <a:cs typeface="Arial" panose="020B0604020202020204" pitchFamily="34" charset="0"/>
            </a:endParaRPr>
          </a:p>
        </p:txBody>
      </p:sp>
    </p:spTree>
    <p:extLst>
      <p:ext uri="{BB962C8B-B14F-4D97-AF65-F5344CB8AC3E}">
        <p14:creationId xmlns:p14="http://schemas.microsoft.com/office/powerpoint/2010/main" val="81165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180652" y="-790374"/>
            <a:ext cx="23914859" cy="1186774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317840" y="5725157"/>
            <a:ext cx="6200914" cy="6317712"/>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460457" y="5725157"/>
            <a:ext cx="6200914" cy="6317712"/>
          </a:xfrm>
          <a:prstGeom prst="rect">
            <a:avLst/>
          </a:prstGeom>
        </p:spPr>
      </p:pic>
      <p:grpSp>
        <p:nvGrpSpPr>
          <p:cNvPr id="11" name="Group 10">
            <a:extLst>
              <a:ext uri="{FF2B5EF4-FFF2-40B4-BE49-F238E27FC236}">
                <a16:creationId xmlns:a16="http://schemas.microsoft.com/office/drawing/2014/main" id="{763BE368-F66C-AE82-3863-992091106549}"/>
              </a:ext>
            </a:extLst>
          </p:cNvPr>
          <p:cNvGrpSpPr/>
          <p:nvPr/>
        </p:nvGrpSpPr>
        <p:grpSpPr>
          <a:xfrm>
            <a:off x="1940583" y="736628"/>
            <a:ext cx="14480480" cy="5170578"/>
            <a:chOff x="5462202" y="3332308"/>
            <a:chExt cx="7260465" cy="1482435"/>
          </a:xfrm>
        </p:grpSpPr>
        <p:grpSp>
          <p:nvGrpSpPr>
            <p:cNvPr id="5" name="Group 5"/>
            <p:cNvGrpSpPr/>
            <p:nvPr/>
          </p:nvGrpSpPr>
          <p:grpSpPr>
            <a:xfrm>
              <a:off x="5538241" y="3453561"/>
              <a:ext cx="7184426" cy="1361182"/>
              <a:chOff x="0" y="0"/>
              <a:chExt cx="2378244" cy="450589"/>
            </a:xfrm>
          </p:grpSpPr>
          <p:sp>
            <p:nvSpPr>
              <p:cNvPr id="6" name="Freeform 6"/>
              <p:cNvSpPr/>
              <p:nvPr/>
            </p:nvSpPr>
            <p:spPr>
              <a:xfrm>
                <a:off x="0" y="0"/>
                <a:ext cx="2378244" cy="450589"/>
              </a:xfrm>
              <a:custGeom>
                <a:avLst/>
                <a:gdLst/>
                <a:ahLst/>
                <a:cxnLst/>
                <a:rect l="l" t="t" r="r" b="b"/>
                <a:pathLst>
                  <a:path w="2378244" h="450589">
                    <a:moveTo>
                      <a:pt x="43104" y="0"/>
                    </a:moveTo>
                    <a:lnTo>
                      <a:pt x="2335140" y="0"/>
                    </a:lnTo>
                    <a:cubicBezTo>
                      <a:pt x="2358946" y="0"/>
                      <a:pt x="2378244" y="19298"/>
                      <a:pt x="2378244" y="43104"/>
                    </a:cubicBezTo>
                    <a:lnTo>
                      <a:pt x="2378244" y="407485"/>
                    </a:lnTo>
                    <a:cubicBezTo>
                      <a:pt x="2378244" y="418917"/>
                      <a:pt x="2373703" y="429881"/>
                      <a:pt x="2365619" y="437964"/>
                    </a:cubicBezTo>
                    <a:cubicBezTo>
                      <a:pt x="2357536" y="446048"/>
                      <a:pt x="2346572" y="450589"/>
                      <a:pt x="2335140" y="450589"/>
                    </a:cubicBezTo>
                    <a:lnTo>
                      <a:pt x="43104" y="450589"/>
                    </a:lnTo>
                    <a:cubicBezTo>
                      <a:pt x="19298" y="450589"/>
                      <a:pt x="0" y="431291"/>
                      <a:pt x="0" y="407485"/>
                    </a:cubicBezTo>
                    <a:lnTo>
                      <a:pt x="0" y="43104"/>
                    </a:lnTo>
                    <a:cubicBezTo>
                      <a:pt x="0" y="31672"/>
                      <a:pt x="4541" y="20708"/>
                      <a:pt x="12625" y="12625"/>
                    </a:cubicBezTo>
                    <a:cubicBezTo>
                      <a:pt x="20708" y="4541"/>
                      <a:pt x="31672" y="0"/>
                      <a:pt x="43104" y="0"/>
                    </a:cubicBezTo>
                    <a:close/>
                  </a:path>
                </a:pathLst>
              </a:custGeom>
              <a:solidFill>
                <a:srgbClr val="63B5DF"/>
              </a:solidFill>
              <a:ln w="57150">
                <a:solidFill>
                  <a:srgbClr val="383838"/>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5462202" y="3332308"/>
              <a:ext cx="7093996" cy="1361182"/>
              <a:chOff x="0" y="0"/>
              <a:chExt cx="2348309" cy="450589"/>
            </a:xfrm>
          </p:grpSpPr>
          <p:sp>
            <p:nvSpPr>
              <p:cNvPr id="9" name="Freeform 9"/>
              <p:cNvSpPr/>
              <p:nvPr/>
            </p:nvSpPr>
            <p:spPr>
              <a:xfrm>
                <a:off x="0" y="0"/>
                <a:ext cx="2348309" cy="450589"/>
              </a:xfrm>
              <a:custGeom>
                <a:avLst/>
                <a:gdLst/>
                <a:ahLst/>
                <a:cxnLst/>
                <a:rect l="l" t="t" r="r" b="b"/>
                <a:pathLst>
                  <a:path w="2348309" h="450589">
                    <a:moveTo>
                      <a:pt x="43653" y="0"/>
                    </a:moveTo>
                    <a:lnTo>
                      <a:pt x="2304656" y="0"/>
                    </a:lnTo>
                    <a:cubicBezTo>
                      <a:pt x="2328765" y="0"/>
                      <a:pt x="2348309" y="19544"/>
                      <a:pt x="2348309" y="43653"/>
                    </a:cubicBezTo>
                    <a:lnTo>
                      <a:pt x="2348309" y="406936"/>
                    </a:lnTo>
                    <a:cubicBezTo>
                      <a:pt x="2348309" y="431045"/>
                      <a:pt x="2328765" y="450589"/>
                      <a:pt x="2304656" y="450589"/>
                    </a:cubicBezTo>
                    <a:lnTo>
                      <a:pt x="43653" y="450589"/>
                    </a:lnTo>
                    <a:cubicBezTo>
                      <a:pt x="19544" y="450589"/>
                      <a:pt x="0" y="431045"/>
                      <a:pt x="0" y="406936"/>
                    </a:cubicBezTo>
                    <a:lnTo>
                      <a:pt x="0" y="43653"/>
                    </a:lnTo>
                    <a:cubicBezTo>
                      <a:pt x="0" y="19544"/>
                      <a:pt x="19544" y="0"/>
                      <a:pt x="43653" y="0"/>
                    </a:cubicBezTo>
                    <a:close/>
                  </a:path>
                </a:pathLst>
              </a:custGeom>
              <a:solidFill>
                <a:srgbClr val="EFEFEF"/>
              </a:solidFill>
              <a:ln w="57150">
                <a:solidFill>
                  <a:srgbClr val="383838"/>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2722667" y="6017394"/>
            <a:ext cx="6015581" cy="4517154"/>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776778" y="5504781"/>
            <a:ext cx="6160902" cy="6491372"/>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83187" y="6017394"/>
            <a:ext cx="6015581" cy="4517154"/>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350320" y="5143500"/>
            <a:ext cx="6316900" cy="6852653"/>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flipV="1">
            <a:off x="1028700" y="1014255"/>
            <a:ext cx="1792437" cy="1575104"/>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V="1">
            <a:off x="15466863" y="1014255"/>
            <a:ext cx="1792437" cy="1575104"/>
          </a:xfrm>
          <a:prstGeom prst="rect">
            <a:avLst/>
          </a:prstGeom>
        </p:spPr>
      </p:pic>
      <p:sp>
        <p:nvSpPr>
          <p:cNvPr id="12" name="TextBox 11">
            <a:extLst>
              <a:ext uri="{FF2B5EF4-FFF2-40B4-BE49-F238E27FC236}">
                <a16:creationId xmlns:a16="http://schemas.microsoft.com/office/drawing/2014/main" id="{2A7D741F-2402-D43C-B6C0-32146BF95C72}"/>
              </a:ext>
            </a:extLst>
          </p:cNvPr>
          <p:cNvSpPr txBox="1"/>
          <p:nvPr/>
        </p:nvSpPr>
        <p:spPr>
          <a:xfrm>
            <a:off x="2534928" y="1404442"/>
            <a:ext cx="12463883"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HẸN GẶP LẠI CÁC EM TRONG BUỔI HỌC SAU</a:t>
            </a:r>
          </a:p>
        </p:txBody>
      </p:sp>
    </p:spTree>
    <p:extLst>
      <p:ext uri="{BB962C8B-B14F-4D97-AF65-F5344CB8AC3E}">
        <p14:creationId xmlns:p14="http://schemas.microsoft.com/office/powerpoint/2010/main" val="1647050584"/>
      </p:ext>
    </p:extLst>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82681">
            <a:off x="14782052" y="251669"/>
            <a:ext cx="4954495" cy="568887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028700" y="3929381"/>
            <a:ext cx="4703218" cy="9475348"/>
          </a:xfrm>
          <a:prstGeom prst="rect">
            <a:avLst/>
          </a:prstGeom>
        </p:spPr>
      </p:pic>
      <p:grpSp>
        <p:nvGrpSpPr>
          <p:cNvPr id="5" name="Group 5"/>
          <p:cNvGrpSpPr/>
          <p:nvPr/>
        </p:nvGrpSpPr>
        <p:grpSpPr>
          <a:xfrm>
            <a:off x="7682545" y="3111103"/>
            <a:ext cx="9467354" cy="2184797"/>
            <a:chOff x="0" y="0"/>
            <a:chExt cx="2493459" cy="575420"/>
          </a:xfrm>
        </p:grpSpPr>
        <p:sp>
          <p:nvSpPr>
            <p:cNvPr id="6" name="Freeform 6"/>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7530145" y="2958703"/>
            <a:ext cx="9467354" cy="2184797"/>
            <a:chOff x="0" y="0"/>
            <a:chExt cx="2493459" cy="575420"/>
          </a:xfrm>
        </p:grpSpPr>
        <p:sp>
          <p:nvSpPr>
            <p:cNvPr id="9" name="Freeform 9"/>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7682545" y="5953125"/>
            <a:ext cx="9467354" cy="2184797"/>
            <a:chOff x="0" y="0"/>
            <a:chExt cx="2493459" cy="575420"/>
          </a:xfrm>
        </p:grpSpPr>
        <p:sp>
          <p:nvSpPr>
            <p:cNvPr id="12" name="Freeform 12"/>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7530145" y="5800725"/>
            <a:ext cx="9467354" cy="2184797"/>
            <a:chOff x="0" y="0"/>
            <a:chExt cx="2493459" cy="575420"/>
          </a:xfrm>
        </p:grpSpPr>
        <p:sp>
          <p:nvSpPr>
            <p:cNvPr id="15" name="Freeform 15"/>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823659" y="4345368"/>
            <a:ext cx="1816518" cy="1596265"/>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839026" y="8567181"/>
            <a:ext cx="1382238" cy="1382238"/>
          </a:xfrm>
          <a:prstGeom prst="rect">
            <a:avLst/>
          </a:prstGeom>
        </p:spPr>
      </p:pic>
      <p:sp>
        <p:nvSpPr>
          <p:cNvPr id="22" name="TextBox 21">
            <a:extLst>
              <a:ext uri="{FF2B5EF4-FFF2-40B4-BE49-F238E27FC236}">
                <a16:creationId xmlns:a16="http://schemas.microsoft.com/office/drawing/2014/main" id="{1D479E97-6932-43BD-9BC9-B0AF7D1D91D1}"/>
              </a:ext>
            </a:extLst>
          </p:cNvPr>
          <p:cNvSpPr txBox="1"/>
          <p:nvPr/>
        </p:nvSpPr>
        <p:spPr>
          <a:xfrm>
            <a:off x="-309044" y="205393"/>
            <a:ext cx="17037924" cy="2123658"/>
          </a:xfrm>
          <a:prstGeom prst="rect">
            <a:avLst/>
          </a:prstGeom>
          <a:noFill/>
        </p:spPr>
        <p:txBody>
          <a:bodyPr wrap="square" rtlCol="0">
            <a:spAutoFit/>
          </a:bodyPr>
          <a:lstStyle/>
          <a:p>
            <a:pPr algn="ctr"/>
            <a:r>
              <a:rPr lang="en-US" sz="6600" b="1" dirty="0" err="1">
                <a:latin typeface="Arial" panose="020B0604020202020204" pitchFamily="34" charset="0"/>
                <a:cs typeface="Arial" panose="020B0604020202020204" pitchFamily="34" charset="0"/>
              </a:rPr>
              <a:t>BÀI</a:t>
            </a:r>
            <a:r>
              <a:rPr lang="en-US" sz="6600" b="1" dirty="0">
                <a:latin typeface="Arial" panose="020B0604020202020204" pitchFamily="34" charset="0"/>
                <a:cs typeface="Arial" panose="020B0604020202020204" pitchFamily="34" charset="0"/>
              </a:rPr>
              <a:t> 15: </a:t>
            </a:r>
            <a:r>
              <a:rPr lang="en-US" sz="6600" b="1" dirty="0" err="1">
                <a:latin typeface="Arial" panose="020B0604020202020204" pitchFamily="34" charset="0"/>
                <a:cs typeface="Arial" panose="020B0604020202020204" pitchFamily="34" charset="0"/>
              </a:rPr>
              <a:t>CÁC</a:t>
            </a:r>
            <a:r>
              <a:rPr lang="en-US" sz="6600" b="1" dirty="0">
                <a:latin typeface="Arial" panose="020B0604020202020204" pitchFamily="34" charset="0"/>
                <a:cs typeface="Arial" panose="020B0604020202020204" pitchFamily="34" charset="0"/>
              </a:rPr>
              <a:t> </a:t>
            </a:r>
            <a:r>
              <a:rPr lang="en-US" sz="6600" b="1" dirty="0" err="1">
                <a:latin typeface="Arial" panose="020B0604020202020204" pitchFamily="34" charset="0"/>
                <a:cs typeface="Arial" panose="020B0604020202020204" pitchFamily="34" charset="0"/>
              </a:rPr>
              <a:t>TRƯỜNG</a:t>
            </a:r>
            <a:r>
              <a:rPr lang="en-US" sz="6600" b="1" dirty="0">
                <a:latin typeface="Arial" panose="020B0604020202020204" pitchFamily="34" charset="0"/>
                <a:cs typeface="Arial" panose="020B0604020202020204" pitchFamily="34" charset="0"/>
              </a:rPr>
              <a:t> </a:t>
            </a:r>
            <a:r>
              <a:rPr lang="en-US" sz="6600" b="1" dirty="0" err="1">
                <a:latin typeface="Arial" panose="020B0604020202020204" pitchFamily="34" charset="0"/>
                <a:cs typeface="Arial" panose="020B0604020202020204" pitchFamily="34" charset="0"/>
              </a:rPr>
              <a:t>HỢP</a:t>
            </a:r>
            <a:r>
              <a:rPr lang="en-US" sz="6600" b="1" dirty="0">
                <a:latin typeface="Arial" panose="020B0604020202020204" pitchFamily="34" charset="0"/>
                <a:cs typeface="Arial" panose="020B0604020202020204" pitchFamily="34" charset="0"/>
              </a:rPr>
              <a:t> </a:t>
            </a:r>
            <a:r>
              <a:rPr lang="en-US" sz="6600" b="1" dirty="0" err="1">
                <a:latin typeface="Arial" panose="020B0604020202020204" pitchFamily="34" charset="0"/>
                <a:cs typeface="Arial" panose="020B0604020202020204" pitchFamily="34" charset="0"/>
              </a:rPr>
              <a:t>BẰNG</a:t>
            </a:r>
            <a:r>
              <a:rPr lang="en-US" sz="6600" b="1" dirty="0">
                <a:latin typeface="Arial" panose="020B0604020202020204" pitchFamily="34" charset="0"/>
                <a:cs typeface="Arial" panose="020B0604020202020204" pitchFamily="34" charset="0"/>
              </a:rPr>
              <a:t> </a:t>
            </a:r>
            <a:r>
              <a:rPr lang="en-US" sz="6600" b="1" dirty="0" err="1">
                <a:latin typeface="Arial" panose="020B0604020202020204" pitchFamily="34" charset="0"/>
                <a:cs typeface="Arial" panose="020B0604020202020204" pitchFamily="34" charset="0"/>
              </a:rPr>
              <a:t>NHAU</a:t>
            </a:r>
            <a:r>
              <a:rPr lang="en-US" sz="6600" b="1" dirty="0">
                <a:latin typeface="Arial" panose="020B0604020202020204" pitchFamily="34" charset="0"/>
                <a:cs typeface="Arial" panose="020B0604020202020204" pitchFamily="34" charset="0"/>
              </a:rPr>
              <a:t> </a:t>
            </a:r>
            <a:r>
              <a:rPr lang="en-US" sz="6600" b="1" dirty="0" err="1">
                <a:latin typeface="Arial" panose="020B0604020202020204" pitchFamily="34" charset="0"/>
                <a:cs typeface="Arial" panose="020B0604020202020204" pitchFamily="34" charset="0"/>
              </a:rPr>
              <a:t>CỦA</a:t>
            </a:r>
            <a:r>
              <a:rPr lang="en-US" sz="6600" b="1" dirty="0">
                <a:latin typeface="Arial" panose="020B0604020202020204" pitchFamily="34" charset="0"/>
                <a:cs typeface="Arial" panose="020B0604020202020204" pitchFamily="34" charset="0"/>
              </a:rPr>
              <a:t> TAM </a:t>
            </a:r>
            <a:r>
              <a:rPr lang="en-US" sz="6600" b="1" dirty="0" err="1">
                <a:latin typeface="Arial" panose="020B0604020202020204" pitchFamily="34" charset="0"/>
                <a:cs typeface="Arial" panose="020B0604020202020204" pitchFamily="34" charset="0"/>
              </a:rPr>
              <a:t>GIÁC</a:t>
            </a:r>
            <a:r>
              <a:rPr lang="en-US" sz="6600" b="1" dirty="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VUÔNG</a:t>
            </a:r>
            <a:endParaRPr lang="en-US" sz="66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035509E2-FDCF-455E-B762-53CB9E35C202}"/>
              </a:ext>
            </a:extLst>
          </p:cNvPr>
          <p:cNvSpPr txBox="1"/>
          <p:nvPr/>
        </p:nvSpPr>
        <p:spPr>
          <a:xfrm>
            <a:off x="7965180" y="2965387"/>
            <a:ext cx="8597284" cy="2171428"/>
          </a:xfrm>
          <a:prstGeom prst="rect">
            <a:avLst/>
          </a:prstGeom>
          <a:noFill/>
        </p:spPr>
        <p:txBody>
          <a:bodyPr wrap="square" rtlCol="0">
            <a:spAutoFit/>
          </a:bodyPr>
          <a:lstStyle/>
          <a:p>
            <a:pPr algn="just">
              <a:lnSpc>
                <a:spcPct val="150000"/>
              </a:lnSpc>
            </a:pPr>
            <a:r>
              <a:rPr lang="en-US" sz="4800" dirty="0">
                <a:latin typeface="Arial" panose="020B0604020202020204" pitchFamily="34" charset="0"/>
                <a:cs typeface="Arial" panose="020B0604020202020204" pitchFamily="34" charset="0"/>
              </a:rPr>
              <a:t>Ba </a:t>
            </a: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endParaRPr lang="en-US" sz="48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CF07FAF-FA31-4EF3-AA16-663D5A2C4D9C}"/>
              </a:ext>
            </a:extLst>
          </p:cNvPr>
          <p:cNvSpPr txBox="1"/>
          <p:nvPr/>
        </p:nvSpPr>
        <p:spPr>
          <a:xfrm>
            <a:off x="7826796" y="5800725"/>
            <a:ext cx="8902084" cy="2171428"/>
          </a:xfrm>
          <a:prstGeom prst="rect">
            <a:avLst/>
          </a:prstGeom>
          <a:noFill/>
        </p:spPr>
        <p:txBody>
          <a:bodyPr wrap="square" rtlCol="0">
            <a:spAutoFit/>
          </a:bodyPr>
          <a:lstStyle/>
          <a:p>
            <a:pPr algn="just">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đặc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biệt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endParaRPr lang="en-US" sz="48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35509E2-FDCF-455E-B762-53CB9E35C202}"/>
              </a:ext>
            </a:extLst>
          </p:cNvPr>
          <p:cNvSpPr txBox="1"/>
          <p:nvPr/>
        </p:nvSpPr>
        <p:spPr>
          <a:xfrm>
            <a:off x="7965180" y="2987107"/>
            <a:ext cx="8597284" cy="2171428"/>
          </a:xfrm>
          <a:prstGeom prst="rect">
            <a:avLst/>
          </a:prstGeom>
          <a:noFill/>
        </p:spPr>
        <p:txBody>
          <a:bodyPr wrap="square" rtlCol="0">
            <a:spAutoFit/>
          </a:bodyPr>
          <a:lstStyle/>
          <a:p>
            <a:pPr algn="just">
              <a:lnSpc>
                <a:spcPct val="150000"/>
              </a:lnSpc>
            </a:pPr>
            <a:r>
              <a:rPr lang="en-US" sz="4800" dirty="0">
                <a:solidFill>
                  <a:srgbClr val="FF0000"/>
                </a:solidFill>
                <a:latin typeface="Arial" panose="020B0604020202020204" pitchFamily="34" charset="0"/>
                <a:cs typeface="Arial" panose="020B0604020202020204" pitchFamily="34" charset="0"/>
              </a:rPr>
              <a:t>Ba </a:t>
            </a:r>
            <a:r>
              <a:rPr lang="en-US" sz="4800" dirty="0" err="1">
                <a:solidFill>
                  <a:srgbClr val="FF0000"/>
                </a:solidFill>
                <a:latin typeface="Arial" panose="020B0604020202020204" pitchFamily="34" charset="0"/>
                <a:cs typeface="Arial" panose="020B0604020202020204" pitchFamily="34" charset="0"/>
              </a:rPr>
              <a:t>trường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hợp</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bằng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nhau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của</a:t>
            </a:r>
            <a:r>
              <a:rPr lang="en-US" sz="4800" dirty="0">
                <a:solidFill>
                  <a:srgbClr val="FF0000"/>
                </a:solidFill>
                <a:latin typeface="Arial" panose="020B0604020202020204" pitchFamily="34" charset="0"/>
                <a:cs typeface="Arial" panose="020B0604020202020204" pitchFamily="34" charset="0"/>
              </a:rPr>
              <a:t> tam </a:t>
            </a:r>
            <a:r>
              <a:rPr lang="en-US" sz="4800" dirty="0" err="1">
                <a:solidFill>
                  <a:srgbClr val="FF0000"/>
                </a:solidFill>
                <a:latin typeface="Arial" panose="020B0604020202020204" pitchFamily="34" charset="0"/>
                <a:cs typeface="Arial" panose="020B0604020202020204" pitchFamily="34" charset="0"/>
              </a:rPr>
              <a:t>giác</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vuông</a:t>
            </a:r>
            <a:endParaRPr lang="en-US" sz="4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833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ircle(in)">
                                      <p:cBhvr>
                                        <p:cTn id="3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86200" y="215099"/>
            <a:ext cx="10668000" cy="1484590"/>
            <a:chOff x="0" y="0"/>
            <a:chExt cx="2276133" cy="696892"/>
          </a:xfrm>
        </p:grpSpPr>
        <p:sp>
          <p:nvSpPr>
            <p:cNvPr id="3" name="Freeform 3"/>
            <p:cNvSpPr/>
            <p:nvPr/>
          </p:nvSpPr>
          <p:spPr>
            <a:xfrm>
              <a:off x="0" y="0"/>
              <a:ext cx="2276133" cy="696892"/>
            </a:xfrm>
            <a:custGeom>
              <a:avLst/>
              <a:gdLst/>
              <a:ahLst/>
              <a:cxnLst/>
              <a:rect l="l" t="t" r="r" b="b"/>
              <a:pathLst>
                <a:path w="2276133" h="696892">
                  <a:moveTo>
                    <a:pt x="35833" y="0"/>
                  </a:moveTo>
                  <a:lnTo>
                    <a:pt x="2240300" y="0"/>
                  </a:lnTo>
                  <a:cubicBezTo>
                    <a:pt x="2260090" y="0"/>
                    <a:pt x="2276133" y="16043"/>
                    <a:pt x="2276133" y="35833"/>
                  </a:cubicBezTo>
                  <a:lnTo>
                    <a:pt x="2276133" y="661059"/>
                  </a:lnTo>
                  <a:cubicBezTo>
                    <a:pt x="2276133" y="670563"/>
                    <a:pt x="2272357" y="679677"/>
                    <a:pt x="2265637" y="686397"/>
                  </a:cubicBezTo>
                  <a:cubicBezTo>
                    <a:pt x="2258918" y="693117"/>
                    <a:pt x="2249803" y="696892"/>
                    <a:pt x="2240300" y="696892"/>
                  </a:cubicBezTo>
                  <a:lnTo>
                    <a:pt x="35833" y="696892"/>
                  </a:lnTo>
                  <a:cubicBezTo>
                    <a:pt x="16043" y="696892"/>
                    <a:pt x="0" y="680849"/>
                    <a:pt x="0" y="661059"/>
                  </a:cubicBezTo>
                  <a:lnTo>
                    <a:pt x="0" y="35833"/>
                  </a:lnTo>
                  <a:cubicBezTo>
                    <a:pt x="0" y="16043"/>
                    <a:pt x="16043" y="0"/>
                    <a:pt x="35833" y="0"/>
                  </a:cubicBezTo>
                  <a:close/>
                </a:path>
              </a:pathLst>
            </a:custGeom>
            <a:solidFill>
              <a:srgbClr val="B1E1D2"/>
            </a:solidFill>
            <a:ln w="57150">
              <a:solidFill>
                <a:srgbClr val="383838"/>
              </a:solidFill>
            </a:ln>
          </p:spPr>
        </p:sp>
        <p:sp>
          <p:nvSpPr>
            <p:cNvPr id="4" name="TextBox 4"/>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89512" y="337581"/>
            <a:ext cx="1382238" cy="1382238"/>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03641" y="914395"/>
            <a:ext cx="1494847" cy="1313597"/>
          </a:xfrm>
          <a:prstGeom prst="rect">
            <a:avLst/>
          </a:prstGeom>
        </p:spPr>
      </p:pic>
      <p:sp>
        <p:nvSpPr>
          <p:cNvPr id="14" name="TextBox 13">
            <a:extLst>
              <a:ext uri="{FF2B5EF4-FFF2-40B4-BE49-F238E27FC236}">
                <a16:creationId xmlns:a16="http://schemas.microsoft.com/office/drawing/2014/main" id="{6D9CAEE2-7364-7BD3-BA4B-90EC1DD2B074}"/>
              </a:ext>
            </a:extLst>
          </p:cNvPr>
          <p:cNvSpPr txBox="1"/>
          <p:nvPr/>
        </p:nvSpPr>
        <p:spPr>
          <a:xfrm>
            <a:off x="5257800" y="591693"/>
            <a:ext cx="8259801" cy="1107996"/>
          </a:xfrm>
          <a:prstGeom prst="rect">
            <a:avLst/>
          </a:prstGeom>
          <a:noFill/>
        </p:spPr>
        <p:txBody>
          <a:bodyPr wrap="square" rtlCol="0">
            <a:spAutoFit/>
          </a:bodyPr>
          <a:lstStyle/>
          <a:p>
            <a:pPr algn="ctr"/>
            <a:r>
              <a:rPr lang="en-US" sz="6600" b="1" dirty="0" err="1" smtClean="0">
                <a:latin typeface="Arial" panose="020B0604020202020204" pitchFamily="34" charset="0"/>
                <a:cs typeface="Arial" panose="020B0604020202020204" pitchFamily="34" charset="0"/>
              </a:rPr>
              <a:t>KIỂM</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TRA</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BÀI</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CŨ</a:t>
            </a:r>
            <a:endParaRPr lang="en-US" sz="66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62B5A3B-F641-4429-5843-449B28D6BD8D}"/>
              </a:ext>
            </a:extLst>
          </p:cNvPr>
          <p:cNvSpPr txBox="1"/>
          <p:nvPr/>
        </p:nvSpPr>
        <p:spPr>
          <a:xfrm>
            <a:off x="1905001" y="2302519"/>
            <a:ext cx="15193487" cy="101566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sp>
        <p:nvSpPr>
          <p:cNvPr id="11" name="Rectangle: Rounded Corners 22">
            <a:extLst>
              <a:ext uri="{FF2B5EF4-FFF2-40B4-BE49-F238E27FC236}">
                <a16:creationId xmlns:a16="http://schemas.microsoft.com/office/drawing/2014/main" id="{509209D5-4044-48AD-A6C7-799DBFEEEB19}"/>
              </a:ext>
            </a:extLst>
          </p:cNvPr>
          <p:cNvSpPr/>
          <p:nvPr/>
        </p:nvSpPr>
        <p:spPr>
          <a:xfrm>
            <a:off x="2209800" y="8384658"/>
            <a:ext cx="4800600"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solidFill>
                  <a:schemeClr val="tx1"/>
                </a:solidFill>
                <a:latin typeface="Arial" panose="020B0604020202020204" pitchFamily="34" charset="0"/>
                <a:cs typeface="Arial" panose="020B0604020202020204" pitchFamily="34" charset="0"/>
              </a:rPr>
              <a:t>Hai </a:t>
            </a:r>
            <a:r>
              <a:rPr lang="en-US" sz="3600" b="1" dirty="0" err="1" smtClean="0">
                <a:solidFill>
                  <a:schemeClr val="tx1"/>
                </a:solidFill>
                <a:latin typeface="Arial" panose="020B0604020202020204" pitchFamily="34" charset="0"/>
                <a:cs typeface="Arial" panose="020B0604020202020204" pitchFamily="34" charset="0"/>
              </a:rPr>
              <a:t>cạnh</a:t>
            </a:r>
            <a:r>
              <a:rPr lang="en-US" sz="3600" b="1" dirty="0" smtClean="0">
                <a:solidFill>
                  <a:schemeClr val="tx1"/>
                </a:solidFill>
                <a:latin typeface="Arial" panose="020B0604020202020204" pitchFamily="34" charset="0"/>
                <a:cs typeface="Arial" panose="020B0604020202020204" pitchFamily="34" charset="0"/>
              </a:rPr>
              <a:t> </a:t>
            </a:r>
            <a:r>
              <a:rPr lang="en-US" sz="3600" b="1" dirty="0" err="1" smtClean="0">
                <a:solidFill>
                  <a:schemeClr val="tx1"/>
                </a:solidFill>
                <a:latin typeface="Arial" panose="020B0604020202020204" pitchFamily="34" charset="0"/>
                <a:cs typeface="Arial" panose="020B0604020202020204" pitchFamily="34" charset="0"/>
              </a:rPr>
              <a:t>góc</a:t>
            </a:r>
            <a:r>
              <a:rPr lang="en-US" sz="3600" b="1" dirty="0" smtClean="0">
                <a:solidFill>
                  <a:schemeClr val="tx1"/>
                </a:solidFill>
                <a:latin typeface="Arial" panose="020B0604020202020204" pitchFamily="34" charset="0"/>
                <a:cs typeface="Arial" panose="020B0604020202020204" pitchFamily="34" charset="0"/>
              </a:rPr>
              <a:t> </a:t>
            </a:r>
            <a:r>
              <a:rPr lang="en-US" sz="3600" b="1" dirty="0" err="1" smtClean="0">
                <a:solidFill>
                  <a:schemeClr val="tx1"/>
                </a:solidFill>
                <a:latin typeface="Arial" panose="020B0604020202020204" pitchFamily="34" charset="0"/>
                <a:cs typeface="Arial" panose="020B0604020202020204" pitchFamily="34" charset="0"/>
              </a:rPr>
              <a:t>vuông</a:t>
            </a:r>
            <a:endParaRPr lang="en-US" sz="3600" b="1" dirty="0">
              <a:solidFill>
                <a:schemeClr val="tx1"/>
              </a:solidFill>
              <a:latin typeface="Arial" panose="020B0604020202020204" pitchFamily="34" charset="0"/>
              <a:cs typeface="Arial" panose="020B0604020202020204" pitchFamily="34" charset="0"/>
            </a:endParaRPr>
          </a:p>
        </p:txBody>
      </p:sp>
      <p:sp>
        <p:nvSpPr>
          <p:cNvPr id="12" name="Rectangle: Rounded Corners 22">
            <a:extLst>
              <a:ext uri="{FF2B5EF4-FFF2-40B4-BE49-F238E27FC236}">
                <a16:creationId xmlns:a16="http://schemas.microsoft.com/office/drawing/2014/main" id="{509209D5-4044-48AD-A6C7-799DBFEEEB19}"/>
              </a:ext>
            </a:extLst>
          </p:cNvPr>
          <p:cNvSpPr/>
          <p:nvPr/>
        </p:nvSpPr>
        <p:spPr>
          <a:xfrm>
            <a:off x="8077200" y="8412175"/>
            <a:ext cx="4419600"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solidFill>
                  <a:schemeClr val="tx1"/>
                </a:solidFill>
                <a:latin typeface="Arial" panose="020B0604020202020204" pitchFamily="34" charset="0"/>
                <a:cs typeface="Arial" panose="020B0604020202020204" pitchFamily="34" charset="0"/>
              </a:rPr>
              <a:t>Cạnh</a:t>
            </a:r>
            <a:r>
              <a:rPr lang="en-US" sz="3600" b="1" dirty="0" smtClean="0">
                <a:solidFill>
                  <a:schemeClr val="tx1"/>
                </a:solidFill>
                <a:latin typeface="Arial" panose="020B0604020202020204" pitchFamily="34" charset="0"/>
                <a:cs typeface="Arial" panose="020B0604020202020204" pitchFamily="34" charset="0"/>
              </a:rPr>
              <a:t> </a:t>
            </a:r>
            <a:r>
              <a:rPr lang="en-US" sz="3600" b="1" dirty="0" err="1" smtClean="0">
                <a:solidFill>
                  <a:schemeClr val="tx1"/>
                </a:solidFill>
                <a:latin typeface="Arial" panose="020B0604020202020204" pitchFamily="34" charset="0"/>
                <a:cs typeface="Arial" panose="020B0604020202020204" pitchFamily="34" charset="0"/>
              </a:rPr>
              <a:t>góc</a:t>
            </a:r>
            <a:r>
              <a:rPr lang="en-US" sz="3600" b="1" dirty="0" smtClean="0">
                <a:solidFill>
                  <a:schemeClr val="tx1"/>
                </a:solidFill>
                <a:latin typeface="Arial" panose="020B0604020202020204" pitchFamily="34" charset="0"/>
                <a:cs typeface="Arial" panose="020B0604020202020204" pitchFamily="34" charset="0"/>
              </a:rPr>
              <a:t> </a:t>
            </a:r>
            <a:r>
              <a:rPr lang="en-US" sz="3600" b="1" dirty="0" err="1" smtClean="0">
                <a:solidFill>
                  <a:schemeClr val="tx1"/>
                </a:solidFill>
                <a:latin typeface="Arial" panose="020B0604020202020204" pitchFamily="34" charset="0"/>
                <a:cs typeface="Arial" panose="020B0604020202020204" pitchFamily="34" charset="0"/>
              </a:rPr>
              <a:t>vuông</a:t>
            </a:r>
            <a:r>
              <a:rPr lang="en-US" sz="3600" b="1" dirty="0" smtClean="0">
                <a:solidFill>
                  <a:schemeClr val="tx1"/>
                </a:solidFill>
                <a:latin typeface="Arial" panose="020B0604020202020204" pitchFamily="34" charset="0"/>
                <a:cs typeface="Arial" panose="020B0604020202020204" pitchFamily="34" charset="0"/>
              </a:rPr>
              <a:t> – </a:t>
            </a:r>
            <a:r>
              <a:rPr lang="en-US" sz="3600" b="1" dirty="0" err="1" smtClean="0">
                <a:solidFill>
                  <a:schemeClr val="tx1"/>
                </a:solidFill>
                <a:latin typeface="Arial" panose="020B0604020202020204" pitchFamily="34" charset="0"/>
                <a:cs typeface="Arial" panose="020B0604020202020204" pitchFamily="34" charset="0"/>
              </a:rPr>
              <a:t>góc</a:t>
            </a:r>
            <a:r>
              <a:rPr lang="en-US" sz="3600" b="1" dirty="0" smtClean="0">
                <a:solidFill>
                  <a:schemeClr val="tx1"/>
                </a:solidFill>
                <a:latin typeface="Arial" panose="020B0604020202020204" pitchFamily="34" charset="0"/>
                <a:cs typeface="Arial" panose="020B0604020202020204" pitchFamily="34" charset="0"/>
              </a:rPr>
              <a:t> </a:t>
            </a:r>
            <a:r>
              <a:rPr lang="en-US" sz="3600" b="1" dirty="0" err="1" smtClean="0">
                <a:solidFill>
                  <a:schemeClr val="tx1"/>
                </a:solidFill>
                <a:latin typeface="Arial" panose="020B0604020202020204" pitchFamily="34" charset="0"/>
                <a:cs typeface="Arial" panose="020B0604020202020204" pitchFamily="34" charset="0"/>
              </a:rPr>
              <a:t>nhọn</a:t>
            </a:r>
            <a:endParaRPr lang="en-US" sz="3600" b="1" dirty="0">
              <a:solidFill>
                <a:schemeClr val="tx1"/>
              </a:solidFill>
              <a:latin typeface="Arial" panose="020B0604020202020204" pitchFamily="34" charset="0"/>
              <a:cs typeface="Arial" panose="020B0604020202020204" pitchFamily="34" charset="0"/>
            </a:endParaRPr>
          </a:p>
        </p:txBody>
      </p:sp>
      <p:sp>
        <p:nvSpPr>
          <p:cNvPr id="13" name="Rectangle: Rounded Corners 22">
            <a:extLst>
              <a:ext uri="{FF2B5EF4-FFF2-40B4-BE49-F238E27FC236}">
                <a16:creationId xmlns:a16="http://schemas.microsoft.com/office/drawing/2014/main" id="{509209D5-4044-48AD-A6C7-799DBFEEEB19}"/>
              </a:ext>
            </a:extLst>
          </p:cNvPr>
          <p:cNvSpPr/>
          <p:nvPr/>
        </p:nvSpPr>
        <p:spPr>
          <a:xfrm>
            <a:off x="13182600" y="8384659"/>
            <a:ext cx="4724400"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solidFill>
                  <a:schemeClr val="tx1"/>
                </a:solidFill>
                <a:latin typeface="Arial" panose="020B0604020202020204" pitchFamily="34" charset="0"/>
                <a:cs typeface="Arial" panose="020B0604020202020204" pitchFamily="34" charset="0"/>
              </a:rPr>
              <a:t>Cạnh</a:t>
            </a:r>
            <a:r>
              <a:rPr lang="en-US" sz="3600" b="1" dirty="0" smtClean="0">
                <a:solidFill>
                  <a:schemeClr val="tx1"/>
                </a:solidFill>
                <a:latin typeface="Arial" panose="020B0604020202020204" pitchFamily="34" charset="0"/>
                <a:cs typeface="Arial" panose="020B0604020202020204" pitchFamily="34" charset="0"/>
              </a:rPr>
              <a:t> </a:t>
            </a:r>
            <a:r>
              <a:rPr lang="en-US" sz="3600" b="1" dirty="0" err="1" smtClean="0">
                <a:solidFill>
                  <a:schemeClr val="tx1"/>
                </a:solidFill>
                <a:latin typeface="Arial" panose="020B0604020202020204" pitchFamily="34" charset="0"/>
                <a:cs typeface="Arial" panose="020B0604020202020204" pitchFamily="34" charset="0"/>
              </a:rPr>
              <a:t>huyền</a:t>
            </a:r>
            <a:r>
              <a:rPr lang="en-US" sz="3600" b="1" dirty="0" smtClean="0">
                <a:solidFill>
                  <a:schemeClr val="tx1"/>
                </a:solidFill>
                <a:latin typeface="Arial" panose="020B0604020202020204" pitchFamily="34" charset="0"/>
                <a:cs typeface="Arial" panose="020B0604020202020204" pitchFamily="34" charset="0"/>
              </a:rPr>
              <a:t> – </a:t>
            </a:r>
          </a:p>
          <a:p>
            <a:pPr algn="ctr"/>
            <a:r>
              <a:rPr lang="en-US" sz="3600" b="1" dirty="0" err="1" smtClean="0">
                <a:solidFill>
                  <a:schemeClr val="tx1"/>
                </a:solidFill>
                <a:latin typeface="Arial" panose="020B0604020202020204" pitchFamily="34" charset="0"/>
                <a:cs typeface="Arial" panose="020B0604020202020204" pitchFamily="34" charset="0"/>
              </a:rPr>
              <a:t>góc</a:t>
            </a:r>
            <a:r>
              <a:rPr lang="en-US" sz="3600" b="1" dirty="0" smtClean="0">
                <a:solidFill>
                  <a:schemeClr val="tx1"/>
                </a:solidFill>
                <a:latin typeface="Arial" panose="020B0604020202020204" pitchFamily="34" charset="0"/>
                <a:cs typeface="Arial" panose="020B0604020202020204" pitchFamily="34" charset="0"/>
              </a:rPr>
              <a:t> </a:t>
            </a:r>
            <a:r>
              <a:rPr lang="en-US" sz="3600" b="1" dirty="0" err="1" smtClean="0">
                <a:solidFill>
                  <a:schemeClr val="tx1"/>
                </a:solidFill>
                <a:latin typeface="Arial" panose="020B0604020202020204" pitchFamily="34" charset="0"/>
                <a:cs typeface="Arial" panose="020B0604020202020204" pitchFamily="34" charset="0"/>
              </a:rPr>
              <a:t>nhọn</a:t>
            </a:r>
            <a:endParaRPr lang="en-US" sz="3600" b="1"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8"/>
          <a:stretch>
            <a:fillRect/>
          </a:stretch>
        </p:blipFill>
        <p:spPr>
          <a:xfrm>
            <a:off x="1524000" y="3674093"/>
            <a:ext cx="15925800" cy="3978168"/>
          </a:xfrm>
          <a:prstGeom prst="rect">
            <a:avLst/>
          </a:prstGeom>
        </p:spPr>
      </p:pic>
    </p:spTree>
    <p:extLst>
      <p:ext uri="{BB962C8B-B14F-4D97-AF65-F5344CB8AC3E}">
        <p14:creationId xmlns:p14="http://schemas.microsoft.com/office/powerpoint/2010/main" val="30105444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86200" y="215099"/>
            <a:ext cx="10668000" cy="1484590"/>
            <a:chOff x="0" y="0"/>
            <a:chExt cx="2276133" cy="696892"/>
          </a:xfrm>
        </p:grpSpPr>
        <p:sp>
          <p:nvSpPr>
            <p:cNvPr id="3" name="Freeform 3"/>
            <p:cNvSpPr/>
            <p:nvPr/>
          </p:nvSpPr>
          <p:spPr>
            <a:xfrm>
              <a:off x="0" y="0"/>
              <a:ext cx="2276133" cy="696892"/>
            </a:xfrm>
            <a:custGeom>
              <a:avLst/>
              <a:gdLst/>
              <a:ahLst/>
              <a:cxnLst/>
              <a:rect l="l" t="t" r="r" b="b"/>
              <a:pathLst>
                <a:path w="2276133" h="696892">
                  <a:moveTo>
                    <a:pt x="35833" y="0"/>
                  </a:moveTo>
                  <a:lnTo>
                    <a:pt x="2240300" y="0"/>
                  </a:lnTo>
                  <a:cubicBezTo>
                    <a:pt x="2260090" y="0"/>
                    <a:pt x="2276133" y="16043"/>
                    <a:pt x="2276133" y="35833"/>
                  </a:cubicBezTo>
                  <a:lnTo>
                    <a:pt x="2276133" y="661059"/>
                  </a:lnTo>
                  <a:cubicBezTo>
                    <a:pt x="2276133" y="670563"/>
                    <a:pt x="2272357" y="679677"/>
                    <a:pt x="2265637" y="686397"/>
                  </a:cubicBezTo>
                  <a:cubicBezTo>
                    <a:pt x="2258918" y="693117"/>
                    <a:pt x="2249803" y="696892"/>
                    <a:pt x="2240300" y="696892"/>
                  </a:cubicBezTo>
                  <a:lnTo>
                    <a:pt x="35833" y="696892"/>
                  </a:lnTo>
                  <a:cubicBezTo>
                    <a:pt x="16043" y="696892"/>
                    <a:pt x="0" y="680849"/>
                    <a:pt x="0" y="661059"/>
                  </a:cubicBezTo>
                  <a:lnTo>
                    <a:pt x="0" y="35833"/>
                  </a:lnTo>
                  <a:cubicBezTo>
                    <a:pt x="0" y="16043"/>
                    <a:pt x="16043" y="0"/>
                    <a:pt x="35833" y="0"/>
                  </a:cubicBezTo>
                  <a:close/>
                </a:path>
              </a:pathLst>
            </a:custGeom>
            <a:solidFill>
              <a:srgbClr val="B1E1D2"/>
            </a:solidFill>
            <a:ln w="57150">
              <a:solidFill>
                <a:srgbClr val="383838"/>
              </a:solidFill>
            </a:ln>
          </p:spPr>
        </p:sp>
        <p:sp>
          <p:nvSpPr>
            <p:cNvPr id="4" name="TextBox 4"/>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89512" y="337581"/>
            <a:ext cx="1382238" cy="1382238"/>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03641" y="914395"/>
            <a:ext cx="1494847" cy="1313597"/>
          </a:xfrm>
          <a:prstGeom prst="rect">
            <a:avLst/>
          </a:prstGeom>
        </p:spPr>
      </p:pic>
      <p:sp>
        <p:nvSpPr>
          <p:cNvPr id="14" name="TextBox 13">
            <a:extLst>
              <a:ext uri="{FF2B5EF4-FFF2-40B4-BE49-F238E27FC236}">
                <a16:creationId xmlns:a16="http://schemas.microsoft.com/office/drawing/2014/main" id="{6D9CAEE2-7364-7BD3-BA4B-90EC1DD2B074}"/>
              </a:ext>
            </a:extLst>
          </p:cNvPr>
          <p:cNvSpPr txBox="1"/>
          <p:nvPr/>
        </p:nvSpPr>
        <p:spPr>
          <a:xfrm>
            <a:off x="5257800" y="591693"/>
            <a:ext cx="8259801" cy="1107996"/>
          </a:xfrm>
          <a:prstGeom prst="rect">
            <a:avLst/>
          </a:prstGeom>
          <a:noFill/>
        </p:spPr>
        <p:txBody>
          <a:bodyPr wrap="square" rtlCol="0">
            <a:spAutoFit/>
          </a:bodyPr>
          <a:lstStyle/>
          <a:p>
            <a:pPr algn="ctr"/>
            <a:r>
              <a:rPr lang="en-US" sz="6600" b="1" dirty="0" err="1" smtClean="0">
                <a:latin typeface="Arial" panose="020B0604020202020204" pitchFamily="34" charset="0"/>
                <a:cs typeface="Arial" panose="020B0604020202020204" pitchFamily="34" charset="0"/>
              </a:rPr>
              <a:t>KIỂM</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TRA</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BÀI</a:t>
            </a:r>
            <a:r>
              <a:rPr lang="en-US" sz="6600" b="1" dirty="0" smtClean="0">
                <a:latin typeface="Arial" panose="020B0604020202020204" pitchFamily="34" charset="0"/>
                <a:cs typeface="Arial" panose="020B0604020202020204" pitchFamily="34" charset="0"/>
              </a:rPr>
              <a:t> </a:t>
            </a:r>
            <a:r>
              <a:rPr lang="en-US" sz="6600" b="1" dirty="0" err="1" smtClean="0">
                <a:latin typeface="Arial" panose="020B0604020202020204" pitchFamily="34" charset="0"/>
                <a:cs typeface="Arial" panose="020B0604020202020204" pitchFamily="34" charset="0"/>
              </a:rPr>
              <a:t>CŨ</a:t>
            </a:r>
            <a:endParaRPr lang="en-US" sz="66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62B5A3B-F641-4429-5843-449B28D6BD8D}"/>
              </a:ext>
            </a:extLst>
          </p:cNvPr>
          <p:cNvSpPr txBox="1"/>
          <p:nvPr/>
        </p:nvSpPr>
        <p:spPr>
          <a:xfrm>
            <a:off x="3124200" y="2297612"/>
            <a:ext cx="12877799" cy="101566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a:t>
            </a:r>
            <a:r>
              <a:rPr lang="en-US" sz="4000" dirty="0" err="1" smtClean="0">
                <a:latin typeface="Arial" panose="020B0604020202020204" pitchFamily="34" charset="0"/>
                <a:cs typeface="Arial" panose="020B0604020202020204" pitchFamily="34" charset="0"/>
              </a:rPr>
              <a:t>ặp</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5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8"/>
          <a:stretch>
            <a:fillRect/>
          </a:stretch>
        </p:blipFill>
        <p:spPr>
          <a:xfrm>
            <a:off x="5257800" y="3396690"/>
            <a:ext cx="8255763" cy="6395010"/>
          </a:xfrm>
          <a:prstGeom prst="rect">
            <a:avLst/>
          </a:prstGeom>
        </p:spPr>
      </p:pic>
    </p:spTree>
    <p:extLst>
      <p:ext uri="{BB962C8B-B14F-4D97-AF65-F5344CB8AC3E}">
        <p14:creationId xmlns:p14="http://schemas.microsoft.com/office/powerpoint/2010/main" val="16564190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97393" y="-335791"/>
            <a:ext cx="22082785" cy="10958582"/>
          </a:xfrm>
          <a:prstGeom prst="rect">
            <a:avLst/>
          </a:prstGeom>
        </p:spPr>
      </p:pic>
      <p:grpSp>
        <p:nvGrpSpPr>
          <p:cNvPr id="11" name="Group 10">
            <a:extLst>
              <a:ext uri="{FF2B5EF4-FFF2-40B4-BE49-F238E27FC236}">
                <a16:creationId xmlns:a16="http://schemas.microsoft.com/office/drawing/2014/main" id="{1DB68B49-C0F8-4A3C-B4B2-3C0B631B05FF}"/>
              </a:ext>
            </a:extLst>
          </p:cNvPr>
          <p:cNvGrpSpPr/>
          <p:nvPr/>
        </p:nvGrpSpPr>
        <p:grpSpPr>
          <a:xfrm>
            <a:off x="1371600" y="853073"/>
            <a:ext cx="15544800" cy="8382000"/>
            <a:chOff x="2424604" y="1683011"/>
            <a:chExt cx="13591193" cy="7073378"/>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424604" y="1683011"/>
              <a:ext cx="13438793" cy="6920978"/>
            </a:xfrm>
            <a:prstGeom prst="rect">
              <a:avLst/>
            </a:prstGeom>
          </p:spPr>
        </p:pic>
      </p:gr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170084" y="6338872"/>
            <a:ext cx="5286989" cy="607065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16935" y="307325"/>
            <a:ext cx="3186482" cy="161315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191964" y="7171715"/>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399831" y="1113903"/>
            <a:ext cx="1653126" cy="1452685"/>
          </a:xfrm>
          <a:prstGeom prst="rect">
            <a:avLst/>
          </a:prstGeom>
        </p:spPr>
      </p:pic>
      <p:sp>
        <p:nvSpPr>
          <p:cNvPr id="12" name="TextBox 11">
            <a:extLst>
              <a:ext uri="{FF2B5EF4-FFF2-40B4-BE49-F238E27FC236}">
                <a16:creationId xmlns:a16="http://schemas.microsoft.com/office/drawing/2014/main" id="{4E73F614-9AA0-43E1-A2EA-35BFDBC85DC7}"/>
              </a:ext>
            </a:extLst>
          </p:cNvPr>
          <p:cNvSpPr txBox="1"/>
          <p:nvPr/>
        </p:nvSpPr>
        <p:spPr>
          <a:xfrm>
            <a:off x="1545906" y="1433625"/>
            <a:ext cx="14414643" cy="6186309"/>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15: CÁC TRƯỜNG HỢP BẰNG NHAU CỦA TAM </a:t>
            </a:r>
            <a:r>
              <a:rPr lang="en-US" sz="8800" b="1" dirty="0" err="1">
                <a:latin typeface="Arial" panose="020B0604020202020204" pitchFamily="34" charset="0"/>
                <a:cs typeface="Arial" panose="020B0604020202020204" pitchFamily="34" charset="0"/>
              </a:rPr>
              <a:t>GIÁC</a:t>
            </a:r>
            <a:r>
              <a:rPr lang="en-US" sz="8800" b="1" dirty="0">
                <a:latin typeface="Arial" panose="020B0604020202020204" pitchFamily="34" charset="0"/>
                <a:cs typeface="Arial" panose="020B0604020202020204" pitchFamily="34" charset="0"/>
              </a:rPr>
              <a:t> </a:t>
            </a:r>
            <a:r>
              <a:rPr lang="en-US" sz="8800" b="1" dirty="0" err="1" smtClean="0">
                <a:latin typeface="Arial" panose="020B0604020202020204" pitchFamily="34" charset="0"/>
                <a:cs typeface="Arial" panose="020B0604020202020204" pitchFamily="34" charset="0"/>
              </a:rPr>
              <a:t>VUÔNG</a:t>
            </a:r>
            <a:r>
              <a:rPr lang="en-US" sz="8800" b="1" dirty="0" smtClean="0">
                <a:latin typeface="Arial" panose="020B0604020202020204" pitchFamily="34" charset="0"/>
                <a:cs typeface="Arial" panose="020B0604020202020204" pitchFamily="34" charset="0"/>
              </a:rPr>
              <a:t>(</a:t>
            </a:r>
            <a:r>
              <a:rPr lang="en-US" sz="8800" b="1" dirty="0" err="1" smtClean="0">
                <a:latin typeface="Arial" panose="020B0604020202020204" pitchFamily="34" charset="0"/>
                <a:cs typeface="Arial" panose="020B0604020202020204" pitchFamily="34" charset="0"/>
              </a:rPr>
              <a:t>tiếp</a:t>
            </a:r>
            <a:r>
              <a:rPr lang="en-US" sz="8800" b="1"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273917" y="945611"/>
            <a:ext cx="10499663" cy="1032904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868400" y="6972300"/>
            <a:ext cx="5286989" cy="6070655"/>
          </a:xfrm>
          <a:prstGeom prst="rect">
            <a:avLst/>
          </a:prstGeom>
        </p:spPr>
      </p:pic>
      <p:sp>
        <p:nvSpPr>
          <p:cNvPr id="27" name="TextBox 26">
            <a:extLst>
              <a:ext uri="{FF2B5EF4-FFF2-40B4-BE49-F238E27FC236}">
                <a16:creationId xmlns:a16="http://schemas.microsoft.com/office/drawing/2014/main" id="{6DA9788A-2ED9-413C-A160-570B8F2A73B7}"/>
              </a:ext>
            </a:extLst>
          </p:cNvPr>
          <p:cNvSpPr txBox="1"/>
          <p:nvPr/>
        </p:nvSpPr>
        <p:spPr>
          <a:xfrm>
            <a:off x="304800" y="1360081"/>
            <a:ext cx="17645500" cy="1107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504D">
                    <a:lumMod val="75000"/>
                  </a:srgbClr>
                </a:solidFill>
                <a:effectLst/>
                <a:uLnTx/>
                <a:uFillTx/>
                <a:latin typeface="Arial" panose="020B0604020202020204" pitchFamily="34" charset="0"/>
                <a:ea typeface="+mn-ea"/>
                <a:cs typeface="Arial" panose="020B0604020202020204" pitchFamily="34" charset="0"/>
              </a:rPr>
              <a:t>II. TRƯỜNG HỢP BẰNG NHAU ĐẶC BIỆT CỦA TAM GIÁC VUÔNG</a:t>
            </a:r>
          </a:p>
        </p:txBody>
      </p:sp>
      <p:sp>
        <p:nvSpPr>
          <p:cNvPr id="28" name="Rectangle: Rounded Corners 27">
            <a:extLst>
              <a:ext uri="{FF2B5EF4-FFF2-40B4-BE49-F238E27FC236}">
                <a16:creationId xmlns:a16="http://schemas.microsoft.com/office/drawing/2014/main" id="{D6168169-EF93-4420-865F-3D09ADEC1481}"/>
              </a:ext>
            </a:extLst>
          </p:cNvPr>
          <p:cNvSpPr/>
          <p:nvPr/>
        </p:nvSpPr>
        <p:spPr>
          <a:xfrm>
            <a:off x="0" y="2718516"/>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HĐ4</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04CCA15-F010-467B-9871-0D360192705B}"/>
                  </a:ext>
                </a:extLst>
              </p:cNvPr>
              <p:cNvSpPr txBox="1"/>
              <p:nvPr/>
            </p:nvSpPr>
            <p:spPr>
              <a:xfrm>
                <a:off x="568675" y="3756636"/>
                <a:ext cx="15128525" cy="92461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Vẽ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𝐴𝐵𝐶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=3 </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=5 </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𝑐𝑚</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 name="TextBox 5">
                <a:extLst>
                  <a:ext uri="{FF2B5EF4-FFF2-40B4-BE49-F238E27FC236}">
                    <a16:creationId xmlns:a16="http://schemas.microsoft.com/office/drawing/2014/main" id="{D04CCA15-F010-467B-9871-0D360192705B}"/>
                  </a:ext>
                </a:extLst>
              </p:cNvPr>
              <p:cNvSpPr txBox="1">
                <a:spLocks noRot="1" noChangeAspect="1" noMove="1" noResize="1" noEditPoints="1" noAdjustHandles="1" noChangeArrowheads="1" noChangeShapeType="1" noTextEdit="1"/>
              </p:cNvSpPr>
              <p:nvPr/>
            </p:nvSpPr>
            <p:spPr>
              <a:xfrm>
                <a:off x="568675" y="3756636"/>
                <a:ext cx="15128525" cy="924612"/>
              </a:xfrm>
              <a:prstGeom prst="rect">
                <a:avLst/>
              </a:prstGeom>
              <a:blipFill>
                <a:blip r:embed="rId6"/>
                <a:stretch>
                  <a:fillRect l="-1410" b="-2697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2059E50-B97F-49EE-B252-B52AAA0CDDBE}"/>
              </a:ext>
            </a:extLst>
          </p:cNvPr>
          <p:cNvSpPr txBox="1"/>
          <p:nvPr/>
        </p:nvSpPr>
        <p:spPr>
          <a:xfrm>
            <a:off x="286871" y="529084"/>
            <a:ext cx="17236878"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504D">
                    <a:lumMod val="75000"/>
                  </a:srgbClr>
                </a:solidFill>
                <a:effectLst/>
                <a:uLnTx/>
                <a:uFillTx/>
                <a:latin typeface="Arial" panose="020B0604020202020204" pitchFamily="34" charset="0"/>
                <a:ea typeface="+mn-ea"/>
                <a:cs typeface="Arial" panose="020B0604020202020204" pitchFamily="34" charset="0"/>
              </a:rPr>
              <a:t>I. BA TRƯỜNG HỢP BẰNG NHAU CỦA TAM GIÁC VUÔNG</a:t>
            </a:r>
          </a:p>
        </p:txBody>
      </p:sp>
      <p:sp>
        <p:nvSpPr>
          <p:cNvPr id="8" name="Rectangle: Rounded Corners 27">
            <a:extLst>
              <a:ext uri="{FF2B5EF4-FFF2-40B4-BE49-F238E27FC236}">
                <a16:creationId xmlns:a16="http://schemas.microsoft.com/office/drawing/2014/main" id="{D6168169-EF93-4420-865F-3D09ADEC1481}"/>
              </a:ext>
            </a:extLst>
          </p:cNvPr>
          <p:cNvSpPr/>
          <p:nvPr/>
        </p:nvSpPr>
        <p:spPr>
          <a:xfrm>
            <a:off x="39036" y="5112830"/>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HĐ5</a:t>
            </a:r>
            <a:endPar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04CCA15-F010-467B-9871-0D360192705B}"/>
                  </a:ext>
                </a:extLst>
              </p:cNvPr>
              <p:cNvSpPr txBox="1"/>
              <p:nvPr/>
            </p:nvSpPr>
            <p:spPr>
              <a:xfrm>
                <a:off x="598245" y="6224408"/>
                <a:ext cx="15128525" cy="192610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Tương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a:latin typeface="Cambria Math" panose="02040503050406030204" pitchFamily="18" charset="0"/>
                        <a:cs typeface="Arial" panose="020B0604020202020204" pitchFamily="34" charset="0"/>
                      </a:rPr>
                      <m:t>𝐴</m:t>
                    </m:r>
                    <m:r>
                      <a:rPr lang="en-US" sz="4000" i="1" dirty="0">
                        <a:latin typeface="Cambria Math" panose="02040503050406030204" pitchFamily="18" charset="0"/>
                        <a:cs typeface="Arial" panose="020B0604020202020204" pitchFamily="34" charset="0"/>
                      </a:rPr>
                      <m:t>’</m:t>
                    </m:r>
                    <m:r>
                      <a:rPr lang="en-US" sz="4000" i="1" dirty="0">
                        <a:latin typeface="Cambria Math" panose="02040503050406030204" pitchFamily="18" charset="0"/>
                        <a:cs typeface="Arial" panose="020B0604020202020204" pitchFamily="34" charset="0"/>
                      </a:rPr>
                      <m:t>𝐵</m:t>
                    </m:r>
                    <m:r>
                      <a:rPr lang="en-US" sz="4000" i="1" dirty="0">
                        <a:latin typeface="Cambria Math" panose="02040503050406030204" pitchFamily="18" charset="0"/>
                        <a:cs typeface="Arial" panose="020B0604020202020204" pitchFamily="34" charset="0"/>
                      </a:rPr>
                      <m:t>’</m:t>
                    </m:r>
                    <m:r>
                      <a:rPr lang="en-US" sz="4000" i="1" dirty="0">
                        <a:latin typeface="Cambria Math" panose="02040503050406030204" pitchFamily="18" charset="0"/>
                        <a:cs typeface="Arial" panose="020B0604020202020204" pitchFamily="34" charset="0"/>
                      </a:rPr>
                      <m:t>𝐶</m:t>
                    </m:r>
                    <m:r>
                      <a:rPr lang="en-US" sz="4000" i="1" dirty="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𝐴</m:t>
                        </m:r>
                        <m:r>
                          <a:rPr lang="en-US" sz="4000" i="1">
                            <a:latin typeface="Cambria Math" panose="02040503050406030204" pitchFamily="18" charset="0"/>
                          </a:rPr>
                          <m:t>′</m:t>
                        </m:r>
                      </m:e>
                    </m:acc>
                    <m:r>
                      <a:rPr lang="en-US" sz="4000" i="1">
                        <a:latin typeface="Cambria Math" panose="02040503050406030204" pitchFamily="18" charset="0"/>
                      </a:rPr>
                      <m:t>=90</m:t>
                    </m:r>
                    <m:r>
                      <a:rPr lang="en-US" sz="4000" i="1">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a:latin typeface="Cambria Math" panose="02040503050406030204" pitchFamily="18" charset="0"/>
                        <a:cs typeface="Arial" panose="020B0604020202020204" pitchFamily="34" charset="0"/>
                      </a:rPr>
                      <m:t>𝐴</m:t>
                    </m:r>
                    <m:r>
                      <a:rPr lang="en-US" sz="4000" i="1" dirty="0">
                        <a:latin typeface="Cambria Math" panose="02040503050406030204" pitchFamily="18" charset="0"/>
                        <a:cs typeface="Arial" panose="020B0604020202020204" pitchFamily="34" charset="0"/>
                      </a:rPr>
                      <m:t>’</m:t>
                    </m:r>
                    <m:r>
                      <a:rPr lang="en-US" sz="4000" i="1" dirty="0">
                        <a:latin typeface="Cambria Math" panose="02040503050406030204" pitchFamily="18" charset="0"/>
                        <a:cs typeface="Arial" panose="020B0604020202020204" pitchFamily="34" charset="0"/>
                      </a:rPr>
                      <m:t>𝐵</m:t>
                    </m:r>
                    <m:r>
                      <a:rPr lang="en-US" sz="4000" i="1" dirty="0">
                        <a:latin typeface="Cambria Math" panose="02040503050406030204" pitchFamily="18" charset="0"/>
                        <a:cs typeface="Arial" panose="020B0604020202020204" pitchFamily="34" charset="0"/>
                      </a:rPr>
                      <m:t>’=3 </m:t>
                    </m:r>
                    <m:r>
                      <a:rPr lang="en-US" sz="4000" i="1" dirty="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a:latin typeface="Cambria Math" panose="02040503050406030204" pitchFamily="18" charset="0"/>
                        <a:cs typeface="Arial" panose="020B0604020202020204" pitchFamily="34" charset="0"/>
                      </a:rPr>
                      <m:t>𝐵</m:t>
                    </m:r>
                    <m:r>
                      <a:rPr lang="en-US" sz="4000" i="1" dirty="0">
                        <a:latin typeface="Cambria Math" panose="02040503050406030204" pitchFamily="18" charset="0"/>
                        <a:cs typeface="Arial" panose="020B0604020202020204" pitchFamily="34" charset="0"/>
                      </a:rPr>
                      <m:t>’</m:t>
                    </m:r>
                    <m:r>
                      <a:rPr lang="en-US" sz="4000" i="1" dirty="0">
                        <a:latin typeface="Cambria Math" panose="02040503050406030204" pitchFamily="18" charset="0"/>
                        <a:cs typeface="Arial" panose="020B0604020202020204" pitchFamily="34" charset="0"/>
                      </a:rPr>
                      <m:t>𝐶</m:t>
                    </m:r>
                    <m:r>
                      <a:rPr lang="en-US" sz="4000" i="1" dirty="0">
                        <a:latin typeface="Cambria Math" panose="02040503050406030204" pitchFamily="18" charset="0"/>
                        <a:cs typeface="Arial" panose="020B0604020202020204" pitchFamily="34" charset="0"/>
                      </a:rPr>
                      <m:t>’=5 </m:t>
                    </m:r>
                    <m:r>
                      <a:rPr lang="en-US" sz="4000" i="1" dirty="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p:txBody>
          </p:sp>
        </mc:Choice>
        <mc:Fallback xmlns="">
          <p:sp>
            <p:nvSpPr>
              <p:cNvPr id="10" name="TextBox 9">
                <a:extLst>
                  <a:ext uri="{FF2B5EF4-FFF2-40B4-BE49-F238E27FC236}">
                    <a16:creationId xmlns:a16="http://schemas.microsoft.com/office/drawing/2014/main" id="{D04CCA15-F010-467B-9871-0D360192705B}"/>
                  </a:ext>
                </a:extLst>
              </p:cNvPr>
              <p:cNvSpPr txBox="1">
                <a:spLocks noRot="1" noChangeAspect="1" noMove="1" noResize="1" noEditPoints="1" noAdjustHandles="1" noChangeArrowheads="1" noChangeShapeType="1" noTextEdit="1"/>
              </p:cNvSpPr>
              <p:nvPr/>
            </p:nvSpPr>
            <p:spPr>
              <a:xfrm>
                <a:off x="598245" y="6224408"/>
                <a:ext cx="15128525" cy="1926105"/>
              </a:xfrm>
              <a:prstGeom prst="rect">
                <a:avLst/>
              </a:prstGeom>
              <a:blipFill>
                <a:blip r:embed="rId7"/>
                <a:stretch>
                  <a:fillRect l="-1410" r="-1450" b="-12658"/>
                </a:stretch>
              </a:blipFill>
            </p:spPr>
            <p:txBody>
              <a:bodyPr/>
              <a:lstStyle/>
              <a:p>
                <a:r>
                  <a:rPr lang="en-US">
                    <a:noFill/>
                  </a:rPr>
                  <a:t> </a:t>
                </a:r>
              </a:p>
            </p:txBody>
          </p:sp>
        </mc:Fallback>
      </mc:AlternateContent>
    </p:spTree>
    <p:extLst>
      <p:ext uri="{BB962C8B-B14F-4D97-AF65-F5344CB8AC3E}">
        <p14:creationId xmlns:p14="http://schemas.microsoft.com/office/powerpoint/2010/main" val="31540063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V="1">
            <a:off x="15466863" y="1014255"/>
            <a:ext cx="1792437" cy="1575104"/>
          </a:xfrm>
          <a:prstGeom prst="rect">
            <a:avLst/>
          </a:prstGeom>
        </p:spPr>
      </p:pic>
      <p:pic>
        <p:nvPicPr>
          <p:cNvPr id="20" name="Picture 19">
            <a:extLst>
              <a:ext uri="{FF2B5EF4-FFF2-40B4-BE49-F238E27FC236}">
                <a16:creationId xmlns:a16="http://schemas.microsoft.com/office/drawing/2014/main" id="{BB7F138D-E362-40B2-AFAB-739F04FA471C}"/>
              </a:ext>
            </a:extLst>
          </p:cNvPr>
          <p:cNvPicPr>
            <a:picLocks noChangeAspect="1"/>
          </p:cNvPicPr>
          <p:nvPr/>
        </p:nvPicPr>
        <p:blipFill>
          <a:blip r:embed="rId8"/>
          <a:stretch>
            <a:fillRect/>
          </a:stretch>
        </p:blipFill>
        <p:spPr>
          <a:xfrm>
            <a:off x="4495799" y="989802"/>
            <a:ext cx="8915401" cy="5753543"/>
          </a:xfrm>
          <a:prstGeom prst="rect">
            <a:avLst/>
          </a:prstGeom>
        </p:spPr>
      </p:pic>
      <p:sp>
        <p:nvSpPr>
          <p:cNvPr id="11" name="TextBox 10">
            <a:extLst>
              <a:ext uri="{FF2B5EF4-FFF2-40B4-BE49-F238E27FC236}">
                <a16:creationId xmlns:a16="http://schemas.microsoft.com/office/drawing/2014/main" id="{6D2CD885-7725-45CC-BE85-02E8F766CFDB}"/>
              </a:ext>
            </a:extLst>
          </p:cNvPr>
          <p:cNvSpPr txBox="1"/>
          <p:nvPr/>
        </p:nvSpPr>
        <p:spPr>
          <a:xfrm>
            <a:off x="457200" y="495300"/>
            <a:ext cx="3398288" cy="769441"/>
          </a:xfrm>
          <a:prstGeom prst="rect">
            <a:avLst/>
          </a:prstGeom>
          <a:noFill/>
        </p:spPr>
        <p:txBody>
          <a:bodyPr wrap="square" rtlCol="0">
            <a:spAutoFit/>
          </a:bodyPr>
          <a:lstStyle/>
          <a:p>
            <a:pPr algn="ctr"/>
            <a:r>
              <a:rPr lang="en-US" sz="4400" b="1" dirty="0">
                <a:solidFill>
                  <a:srgbClr val="FF0000"/>
                </a:solidFill>
                <a:latin typeface="Arial" panose="020B0604020202020204" pitchFamily="34" charset="0"/>
                <a:cs typeface="Arial" panose="020B0604020202020204" pitchFamily="34" charset="0"/>
              </a:rPr>
              <a:t>KẾT QUẢ</a:t>
            </a:r>
          </a:p>
        </p:txBody>
      </p:sp>
      <mc:AlternateContent xmlns:mc="http://schemas.openxmlformats.org/markup-compatibility/2006" xmlns:a14="http://schemas.microsoft.com/office/drawing/2010/main">
        <mc:Choice Requires="a14">
          <p:sp>
            <p:nvSpPr>
              <p:cNvPr id="2" name="Rectangle 1"/>
              <p:cNvSpPr/>
              <p:nvPr/>
            </p:nvSpPr>
            <p:spPr>
              <a:xfrm>
                <a:off x="1219199" y="8877300"/>
                <a:ext cx="16687799" cy="901593"/>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b</a:t>
                </a:r>
                <a:r>
                  <a:rPr lang="en-US" sz="4000" dirty="0">
                    <a:latin typeface="Arial" panose="020B0604020202020204" pitchFamily="34" charset="0"/>
                    <a:cs typeface="Arial" panose="020B0604020202020204" pitchFamily="34" charset="0"/>
                  </a:rPr>
                  <a:t>) 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a:latin typeface="Cambria Math" panose="02040503050406030204" pitchFamily="18" charset="0"/>
                        <a:cs typeface="Arial" panose="020B0604020202020204" pitchFamily="34" charset="0"/>
                      </a:rPr>
                      <m:t>𝐴</m:t>
                    </m:r>
                    <m:r>
                      <a:rPr lang="en-US" sz="4000" i="1" dirty="0">
                        <a:latin typeface="Cambria Math" panose="02040503050406030204" pitchFamily="18" charset="0"/>
                        <a:cs typeface="Arial" panose="020B0604020202020204" pitchFamily="34" charset="0"/>
                      </a:rPr>
                      <m:t>’</m:t>
                    </m:r>
                    <m:r>
                      <a:rPr lang="en-US" sz="4000" i="1" dirty="0">
                        <a:latin typeface="Cambria Math" panose="02040503050406030204" pitchFamily="18" charset="0"/>
                        <a:cs typeface="Arial" panose="020B0604020202020204" pitchFamily="34" charset="0"/>
                      </a:rPr>
                      <m:t>𝐵</m:t>
                    </m:r>
                    <m:r>
                      <a:rPr lang="en-US" sz="4000" i="1" dirty="0">
                        <a:latin typeface="Cambria Math" panose="02040503050406030204" pitchFamily="18" charset="0"/>
                        <a:cs typeface="Arial" panose="020B0604020202020204" pitchFamily="34" charset="0"/>
                      </a:rPr>
                      <m:t>’</m:t>
                    </m:r>
                    <m:r>
                      <a:rPr lang="en-US" sz="4000" i="1" dirty="0">
                        <a:latin typeface="Cambria Math" panose="02040503050406030204" pitchFamily="18" charset="0"/>
                        <a:cs typeface="Arial" panose="020B0604020202020204" pitchFamily="34" charset="0"/>
                      </a:rPr>
                      <m:t>𝐶</m:t>
                    </m:r>
                    <m:r>
                      <a:rPr lang="en-US" sz="4000" i="1" dirty="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219199" y="8877300"/>
                <a:ext cx="16687799" cy="901593"/>
              </a:xfrm>
              <a:prstGeom prst="rect">
                <a:avLst/>
              </a:prstGeom>
              <a:blipFill>
                <a:blip r:embed="rId9"/>
                <a:stretch>
                  <a:fillRect l="-1279"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37396" y="7052377"/>
                <a:ext cx="16687799" cy="1824923"/>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hoặc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compa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a:latin typeface="Cambria Math" panose="02040503050406030204" pitchFamily="18" charset="0"/>
                        <a:cs typeface="Arial" panose="020B0604020202020204" pitchFamily="34" charset="0"/>
                      </a:rPr>
                      <m:t>𝐴</m:t>
                    </m:r>
                    <m:r>
                      <a:rPr lang="en-US" sz="4000" i="1" dirty="0">
                        <a:latin typeface="Cambria Math" panose="02040503050406030204" pitchFamily="18" charset="0"/>
                        <a:cs typeface="Arial" panose="020B0604020202020204" pitchFamily="34" charset="0"/>
                      </a:rPr>
                      <m:t>’</m:t>
                    </m:r>
                    <m:r>
                      <a:rPr lang="en-US" sz="4000" i="1" dirty="0">
                        <a:latin typeface="Cambria Math" panose="02040503050406030204" pitchFamily="18" charset="0"/>
                        <a:cs typeface="Arial" panose="020B0604020202020204" pitchFamily="34" charset="0"/>
                      </a:rPr>
                      <m:t>𝐶</m:t>
                    </m:r>
                    <m:r>
                      <a:rPr lang="en-US" sz="4000" i="1" dirty="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37396" y="7052377"/>
                <a:ext cx="16687799" cy="1824923"/>
              </a:xfrm>
              <a:prstGeom prst="rect">
                <a:avLst/>
              </a:prstGeom>
              <a:blipFill>
                <a:blip r:embed="rId10"/>
                <a:stretch>
                  <a:fillRect l="-1315" r="-1279" b="-13712"/>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6D2CD885-7725-45CC-BE85-02E8F766CFDB}"/>
              </a:ext>
            </a:extLst>
          </p:cNvPr>
          <p:cNvSpPr txBox="1"/>
          <p:nvPr/>
        </p:nvSpPr>
        <p:spPr>
          <a:xfrm>
            <a:off x="7086600" y="6513141"/>
            <a:ext cx="3398288" cy="769441"/>
          </a:xfrm>
          <a:prstGeom prst="rect">
            <a:avLst/>
          </a:prstGeom>
          <a:noFill/>
        </p:spPr>
        <p:txBody>
          <a:bodyPr wrap="square" rtlCol="0">
            <a:spAutoFit/>
          </a:bodyPr>
          <a:lstStyle/>
          <a:p>
            <a:pPr algn="ctr"/>
            <a:r>
              <a:rPr lang="en-US" sz="4400" b="1" dirty="0" err="1" smtClean="0">
                <a:solidFill>
                  <a:srgbClr val="0070C0"/>
                </a:solidFill>
                <a:latin typeface="Arial" panose="020B0604020202020204" pitchFamily="34" charset="0"/>
                <a:cs typeface="Arial" panose="020B0604020202020204" pitchFamily="34" charset="0"/>
              </a:rPr>
              <a:t>Hình</a:t>
            </a:r>
            <a:r>
              <a:rPr lang="en-US" sz="4400" b="1" dirty="0" smtClean="0">
                <a:solidFill>
                  <a:srgbClr val="0070C0"/>
                </a:solidFill>
                <a:latin typeface="Arial" panose="020B0604020202020204" pitchFamily="34" charset="0"/>
                <a:cs typeface="Arial" panose="020B0604020202020204" pitchFamily="34" charset="0"/>
              </a:rPr>
              <a:t> 1</a:t>
            </a:r>
            <a:endParaRPr lang="en-US" sz="4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59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05297" y="-362425"/>
            <a:ext cx="22444676" cy="11138170"/>
          </a:xfrm>
          <a:prstGeom prst="rect">
            <a:avLst/>
          </a:prstGeom>
        </p:spPr>
      </p:pic>
      <p:grpSp>
        <p:nvGrpSpPr>
          <p:cNvPr id="3" name="Group 3"/>
          <p:cNvGrpSpPr/>
          <p:nvPr/>
        </p:nvGrpSpPr>
        <p:grpSpPr>
          <a:xfrm>
            <a:off x="4741936" y="2227256"/>
            <a:ext cx="12717236" cy="5570988"/>
            <a:chOff x="0" y="0"/>
            <a:chExt cx="2479723" cy="2392311"/>
          </a:xfrm>
        </p:grpSpPr>
        <p:sp>
          <p:nvSpPr>
            <p:cNvPr id="4" name="Freeform 4"/>
            <p:cNvSpPr/>
            <p:nvPr/>
          </p:nvSpPr>
          <p:spPr>
            <a:xfrm>
              <a:off x="0" y="0"/>
              <a:ext cx="2479723" cy="2392312"/>
            </a:xfrm>
            <a:custGeom>
              <a:avLst/>
              <a:gdLst/>
              <a:ahLst/>
              <a:cxnLst/>
              <a:rect l="l" t="t" r="r" b="b"/>
              <a:pathLst>
                <a:path w="2479723" h="2392312">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3311812" y="1797981"/>
            <a:ext cx="13715127" cy="5587649"/>
            <a:chOff x="0" y="0"/>
            <a:chExt cx="2479723" cy="2412080"/>
          </a:xfrm>
        </p:grpSpPr>
        <p:sp>
          <p:nvSpPr>
            <p:cNvPr id="7" name="Freeform 7"/>
            <p:cNvSpPr/>
            <p:nvPr/>
          </p:nvSpPr>
          <p:spPr>
            <a:xfrm>
              <a:off x="0" y="0"/>
              <a:ext cx="2479723" cy="2412080"/>
            </a:xfrm>
            <a:custGeom>
              <a:avLst/>
              <a:gdLst/>
              <a:ahLst/>
              <a:cxnLst/>
              <a:rect l="l" t="t" r="r" b="b"/>
              <a:pathLst>
                <a:path w="2479723" h="2412080">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21702" y="5267107"/>
            <a:ext cx="5734967" cy="500506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194941" y="1269631"/>
            <a:ext cx="1816518" cy="159626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9509" y="-1248904"/>
            <a:ext cx="5659536" cy="411480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V="1">
            <a:off x="13024991" y="6831429"/>
            <a:ext cx="5891811" cy="4114800"/>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07672" y="-1028700"/>
            <a:ext cx="4784227" cy="4461332"/>
          </a:xfrm>
          <a:prstGeom prst="rect">
            <a:avLst/>
          </a:prstGeom>
        </p:spPr>
      </p:pic>
      <p:sp>
        <p:nvSpPr>
          <p:cNvPr id="21" name="TextBox 20">
            <a:extLst>
              <a:ext uri="{FF2B5EF4-FFF2-40B4-BE49-F238E27FC236}">
                <a16:creationId xmlns:a16="http://schemas.microsoft.com/office/drawing/2014/main" id="{23DC4DC9-D397-43DA-88D6-2754161EA413}"/>
              </a:ext>
            </a:extLst>
          </p:cNvPr>
          <p:cNvSpPr txBox="1"/>
          <p:nvPr/>
        </p:nvSpPr>
        <p:spPr>
          <a:xfrm>
            <a:off x="3548275" y="2843189"/>
            <a:ext cx="13301787" cy="2954655"/>
          </a:xfrm>
          <a:prstGeom prst="rect">
            <a:avLst/>
          </a:prstGeom>
          <a:noFill/>
        </p:spPr>
        <p:txBody>
          <a:bodyPr wrap="square">
            <a:spAutoFit/>
          </a:bodyPr>
          <a:lstStyle/>
          <a:p>
            <a:pPr marL="0" marR="0">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a:t>
            </a:r>
            <a:r>
              <a:rPr lang="nl-NL" sz="4400" b="1" dirty="0" smtClean="0">
                <a:effectLst/>
                <a:latin typeface="Arial" panose="020B0604020202020204" pitchFamily="34" charset="0"/>
                <a:ea typeface="Times New Roman" panose="02020603050405020304" pitchFamily="18" charset="0"/>
                <a:cs typeface="Arial" panose="020B0604020202020204" pitchFamily="34" charset="0"/>
              </a:rPr>
              <a:t>lí:</a:t>
            </a:r>
            <a:r>
              <a:rPr lang="en-US" sz="4400" dirty="0">
                <a:latin typeface="Arial" panose="020B0604020202020204" pitchFamily="34" charset="0"/>
                <a:ea typeface="Times New Roman" panose="02020603050405020304" pitchFamily="18" charset="0"/>
                <a:cs typeface="Arial" panose="020B0604020202020204" pitchFamily="34" charset="0"/>
              </a:rPr>
              <a:t> </a:t>
            </a:r>
            <a:r>
              <a:rPr lang="nl-NL" sz="4000" dirty="0" smtClean="0">
                <a:effectLst/>
                <a:latin typeface="Arial" panose="020B0604020202020204" pitchFamily="34" charset="0"/>
                <a:ea typeface="Times New Roman" panose="02020603050405020304" pitchFamily="18" charset="0"/>
                <a:cs typeface="Arial" panose="020B0604020202020204" pitchFamily="34" charset="0"/>
              </a:rPr>
              <a:t>Nếu </a:t>
            </a:r>
            <a:r>
              <a:rPr lang="nl-NL" sz="4000" dirty="0">
                <a:effectLst/>
                <a:latin typeface="Arial" panose="020B0604020202020204" pitchFamily="34" charset="0"/>
                <a:ea typeface="Times New Roman" panose="02020603050405020304" pitchFamily="18" charset="0"/>
                <a:cs typeface="Arial" panose="020B0604020202020204" pitchFamily="34" charset="0"/>
              </a:rPr>
              <a:t>cạnh huyền và một góc vuông của tam giác vuông này bằng cạnh huyền và một cạnh góc vuông của tam giác vuông kia thì hai tam giác vuông đó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552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638606" y="8229600"/>
            <a:ext cx="4282533" cy="4114800"/>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19301">
            <a:off x="16628904" y="171772"/>
            <a:ext cx="1382238" cy="1382238"/>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320023" y="-122314"/>
            <a:ext cx="1163556" cy="1409595"/>
          </a:xfrm>
          <a:prstGeom prst="rect">
            <a:avLst/>
          </a:prstGeom>
        </p:spPr>
      </p:pic>
      <p:pic>
        <p:nvPicPr>
          <p:cNvPr id="17" name="Picture 16">
            <a:extLst>
              <a:ext uri="{FF2B5EF4-FFF2-40B4-BE49-F238E27FC236}">
                <a16:creationId xmlns:a16="http://schemas.microsoft.com/office/drawing/2014/main" id="{25123E1A-E2F8-4ACD-ADC6-D842F72CE70B}"/>
              </a:ext>
            </a:extLst>
          </p:cNvPr>
          <p:cNvPicPr>
            <a:picLocks noChangeAspect="1"/>
          </p:cNvPicPr>
          <p:nvPr/>
        </p:nvPicPr>
        <p:blipFill>
          <a:blip r:embed="rId16"/>
          <a:stretch>
            <a:fillRect/>
          </a:stretch>
        </p:blipFill>
        <p:spPr>
          <a:xfrm>
            <a:off x="9957270" y="1461509"/>
            <a:ext cx="8172175" cy="5273903"/>
          </a:xfrm>
          <a:prstGeom prst="rect">
            <a:avLst/>
          </a:prstGeom>
        </p:spPr>
      </p:pic>
      <p:grpSp>
        <p:nvGrpSpPr>
          <p:cNvPr id="18" name="Group 17">
            <a:extLst>
              <a:ext uri="{FF2B5EF4-FFF2-40B4-BE49-F238E27FC236}">
                <a16:creationId xmlns:a16="http://schemas.microsoft.com/office/drawing/2014/main" id="{F8F1453E-9BE5-4ADF-A321-826A508ED271}"/>
              </a:ext>
            </a:extLst>
          </p:cNvPr>
          <p:cNvGrpSpPr/>
          <p:nvPr/>
        </p:nvGrpSpPr>
        <p:grpSpPr>
          <a:xfrm>
            <a:off x="2972223" y="3008965"/>
            <a:ext cx="6667699" cy="3747206"/>
            <a:chOff x="6436553" y="5448300"/>
            <a:chExt cx="6667699" cy="3747206"/>
          </a:xfrm>
        </p:grpSpPr>
        <p:cxnSp>
          <p:nvCxnSpPr>
            <p:cNvPr id="19" name="Straight Connector 18">
              <a:extLst>
                <a:ext uri="{FF2B5EF4-FFF2-40B4-BE49-F238E27FC236}">
                  <a16:creationId xmlns:a16="http://schemas.microsoft.com/office/drawing/2014/main" id="{6FB38522-284D-409C-B62B-43AE1B94392C}"/>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BE20A5C-6B0E-4A7A-B76F-48575FB428BF}"/>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8A0B98F-31C9-4DC0-81C0-8E6483CB24D5}"/>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22" name="TextBox 21">
              <a:extLst>
                <a:ext uri="{FF2B5EF4-FFF2-40B4-BE49-F238E27FC236}">
                  <a16:creationId xmlns:a16="http://schemas.microsoft.com/office/drawing/2014/main" id="{3124DF23-E674-4039-868B-544417E0D1E3}"/>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26773E6-EFE0-4D47-87D9-023B95BDABC5}"/>
                  </a:ext>
                </a:extLst>
              </p:cNvPr>
              <p:cNvSpPr txBox="1"/>
              <p:nvPr/>
            </p:nvSpPr>
            <p:spPr>
              <a:xfrm>
                <a:off x="4234653" y="2673076"/>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cs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326773E6-EFE0-4D47-87D9-023B95BDABC5}"/>
                  </a:ext>
                </a:extLst>
              </p:cNvPr>
              <p:cNvSpPr txBox="1">
                <a:spLocks noRot="1" noChangeAspect="1" noMove="1" noResize="1" noEditPoints="1" noAdjustHandles="1" noChangeArrowheads="1" noChangeShapeType="1" noTextEdit="1"/>
              </p:cNvSpPr>
              <p:nvPr/>
            </p:nvSpPr>
            <p:spPr>
              <a:xfrm>
                <a:off x="4234653" y="2673076"/>
                <a:ext cx="5921531" cy="3207032"/>
              </a:xfrm>
              <a:prstGeom prst="rect">
                <a:avLst/>
              </a:prstGeom>
              <a:blipFill>
                <a:blip r:embed="rId17"/>
                <a:stretch>
                  <a:fillRect b="-4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B2B839D-29B5-4935-8B4E-61ACA259926E}"/>
                  </a:ext>
                </a:extLst>
              </p:cNvPr>
              <p:cNvSpPr txBox="1"/>
              <p:nvPr/>
            </p:nvSpPr>
            <p:spPr>
              <a:xfrm>
                <a:off x="4392674" y="5874579"/>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24" name="TextBox 23">
                <a:extLst>
                  <a:ext uri="{FF2B5EF4-FFF2-40B4-BE49-F238E27FC236}">
                    <a16:creationId xmlns:a16="http://schemas.microsoft.com/office/drawing/2014/main" id="{9B2B839D-29B5-4935-8B4E-61ACA259926E}"/>
                  </a:ext>
                </a:extLst>
              </p:cNvPr>
              <p:cNvSpPr txBox="1">
                <a:spLocks noRot="1" noChangeAspect="1" noMove="1" noResize="1" noEditPoints="1" noAdjustHandles="1" noChangeArrowheads="1" noChangeShapeType="1" noTextEdit="1"/>
              </p:cNvSpPr>
              <p:nvPr/>
            </p:nvSpPr>
            <p:spPr>
              <a:xfrm>
                <a:off x="4392674" y="5874579"/>
                <a:ext cx="3961771" cy="901465"/>
              </a:xfrm>
              <a:prstGeom prst="rect">
                <a:avLst/>
              </a:prstGeom>
              <a:blipFill>
                <a:blip r:embed="rId18"/>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6D2CD885-7725-45CC-BE85-02E8F766CFDB}"/>
              </a:ext>
            </a:extLst>
          </p:cNvPr>
          <p:cNvSpPr txBox="1"/>
          <p:nvPr/>
        </p:nvSpPr>
        <p:spPr>
          <a:xfrm>
            <a:off x="12344213" y="6778887"/>
            <a:ext cx="3398288" cy="769441"/>
          </a:xfrm>
          <a:prstGeom prst="rect">
            <a:avLst/>
          </a:prstGeom>
          <a:noFill/>
        </p:spPr>
        <p:txBody>
          <a:bodyPr wrap="square" rtlCol="0">
            <a:spAutoFit/>
          </a:bodyPr>
          <a:lstStyle/>
          <a:p>
            <a:pPr algn="ctr"/>
            <a:r>
              <a:rPr lang="en-US" sz="4400" b="1" dirty="0" err="1" smtClean="0">
                <a:solidFill>
                  <a:srgbClr val="0070C0"/>
                </a:solidFill>
                <a:latin typeface="Arial" panose="020B0604020202020204" pitchFamily="34" charset="0"/>
                <a:cs typeface="Arial" panose="020B0604020202020204" pitchFamily="34" charset="0"/>
              </a:rPr>
              <a:t>Hình</a:t>
            </a:r>
            <a:r>
              <a:rPr lang="en-US" sz="4400" b="1" dirty="0" smtClean="0">
                <a:solidFill>
                  <a:srgbClr val="0070C0"/>
                </a:solidFill>
                <a:latin typeface="Arial" panose="020B0604020202020204" pitchFamily="34" charset="0"/>
                <a:cs typeface="Arial" panose="020B0604020202020204" pitchFamily="34" charset="0"/>
              </a:rPr>
              <a:t> 1</a:t>
            </a:r>
            <a:endParaRPr lang="en-US" sz="4400" b="1" dirty="0">
              <a:solidFill>
                <a:srgbClr val="0070C0"/>
              </a:solidFill>
              <a:latin typeface="Arial" panose="020B0604020202020204" pitchFamily="34" charset="0"/>
              <a:cs typeface="Arial" panose="020B0604020202020204" pitchFamily="34" charset="0"/>
            </a:endParaRPr>
          </a:p>
        </p:txBody>
      </p:sp>
      <p:sp>
        <p:nvSpPr>
          <p:cNvPr id="2" name="Rectangle 1"/>
          <p:cNvSpPr/>
          <p:nvPr/>
        </p:nvSpPr>
        <p:spPr>
          <a:xfrm>
            <a:off x="10515600" y="5600700"/>
            <a:ext cx="381000" cy="365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478000" y="5600700"/>
            <a:ext cx="381000" cy="365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71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TotalTime>
  <Words>593</Words>
  <Application>Microsoft Office PowerPoint</Application>
  <PresentationFormat>Custom</PresentationFormat>
  <Paragraphs>80</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Calibri</vt:lpstr>
      <vt:lpstr>Wingdings</vt:lpstr>
      <vt:lpstr>Cambria Math</vt:lpstr>
      <vt:lpstr>Noto Sans Symbols</vt:lpstr>
      <vt:lpstr>Arial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Ivory Green Abstract Illustration Let's Learn English Presentation</dc:title>
  <dc:creator>Lê Thảo</dc:creator>
  <cp:lastModifiedBy>7400</cp:lastModifiedBy>
  <cp:revision>61</cp:revision>
  <dcterms:created xsi:type="dcterms:W3CDTF">2006-08-16T00:00:00Z</dcterms:created>
  <dcterms:modified xsi:type="dcterms:W3CDTF">2024-12-09T21:19:51Z</dcterms:modified>
  <dc:identifier>DAFPR94v7RQ</dc:identifier>
</cp:coreProperties>
</file>