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98" r:id="rId2"/>
    <p:sldId id="299" r:id="rId3"/>
    <p:sldId id="300" r:id="rId4"/>
    <p:sldId id="297" r:id="rId5"/>
    <p:sldId id="256" r:id="rId6"/>
    <p:sldId id="263" r:id="rId7"/>
    <p:sldId id="265" r:id="rId8"/>
    <p:sldId id="293" r:id="rId9"/>
    <p:sldId id="302" r:id="rId10"/>
    <p:sldId id="294" r:id="rId11"/>
    <p:sldId id="303" r:id="rId12"/>
    <p:sldId id="295" r:id="rId13"/>
    <p:sldId id="304" r:id="rId14"/>
    <p:sldId id="305" r:id="rId15"/>
    <p:sldId id="306" r:id="rId16"/>
    <p:sldId id="291" r:id="rId17"/>
    <p:sldId id="307" r:id="rId18"/>
    <p:sldId id="308" r:id="rId19"/>
    <p:sldId id="333" r:id="rId20"/>
    <p:sldId id="309" r:id="rId21"/>
    <p:sldId id="277" r:id="rId22"/>
    <p:sldId id="334" r:id="rId23"/>
    <p:sldId id="311" r:id="rId24"/>
    <p:sldId id="335" r:id="rId25"/>
    <p:sldId id="310" r:id="rId26"/>
    <p:sldId id="336" r:id="rId27"/>
    <p:sldId id="284" r:id="rId28"/>
    <p:sldId id="317" r:id="rId29"/>
    <p:sldId id="318" r:id="rId30"/>
    <p:sldId id="319" r:id="rId31"/>
    <p:sldId id="320" r:id="rId32"/>
    <p:sldId id="321" r:id="rId33"/>
    <p:sldId id="322" r:id="rId34"/>
    <p:sldId id="323" r:id="rId35"/>
    <p:sldId id="324" r:id="rId36"/>
    <p:sldId id="325" r:id="rId37"/>
    <p:sldId id="326" r:id="rId38"/>
    <p:sldId id="327" r:id="rId39"/>
    <p:sldId id="292" r:id="rId40"/>
    <p:sldId id="328" r:id="rId41"/>
    <p:sldId id="329" r:id="rId42"/>
    <p:sldId id="330" r:id="rId43"/>
    <p:sldId id="331" r:id="rId44"/>
  </p:sldIdLst>
  <p:sldSz cx="9144000" cy="6858000" type="screen4x3"/>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F8DEED"/>
    <a:srgbClr val="FCBAC4"/>
    <a:srgbClr val="605F5B"/>
    <a:srgbClr val="332F7C"/>
    <a:srgbClr val="317A66"/>
    <a:srgbClr val="4DB6BB"/>
    <a:srgbClr val="FB97A5"/>
    <a:srgbClr val="73C6CA"/>
    <a:srgbClr val="5A9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3" autoAdjust="0"/>
    <p:restoredTop sz="94434" autoAdjust="0"/>
  </p:normalViewPr>
  <p:slideViewPr>
    <p:cSldViewPr snapToGrid="0">
      <p:cViewPr varScale="1">
        <p:scale>
          <a:sx n="62" d="100"/>
          <a:sy n="62" d="100"/>
        </p:scale>
        <p:origin x="1228" y="5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2022/12/14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1276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0409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85786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207411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Nhan</a:t>
            </a:r>
            <a:r>
              <a:rPr lang="en-US" dirty="0"/>
              <a:t> </a:t>
            </a:r>
            <a:r>
              <a:rPr lang="en-US" dirty="0" err="1"/>
              <a:t>đề</a:t>
            </a:r>
            <a:r>
              <a:rPr lang="en-US" baseline="0" dirty="0"/>
              <a:t> </a:t>
            </a:r>
            <a:r>
              <a:rPr lang="en-US" baseline="0" dirty="0" err="1"/>
              <a:t>mỗi</a:t>
            </a:r>
            <a:r>
              <a:rPr lang="en-US" baseline="0" dirty="0"/>
              <a:t> </a:t>
            </a:r>
            <a:r>
              <a:rPr lang="en-US" baseline="0" dirty="0" err="1"/>
              <a:t>bài</a:t>
            </a:r>
            <a:r>
              <a:rPr lang="en-US" baseline="0" dirty="0"/>
              <a:t> </a:t>
            </a:r>
            <a:r>
              <a:rPr lang="en-US" baseline="0" dirty="0" err="1"/>
              <a:t>tùy</a:t>
            </a:r>
            <a:r>
              <a:rPr lang="en-US" baseline="0" dirty="0"/>
              <a:t> </a:t>
            </a:r>
            <a:r>
              <a:rPr lang="en-US" baseline="0" dirty="0" err="1"/>
              <a:t>bút</a:t>
            </a:r>
            <a:r>
              <a:rPr lang="en-US" baseline="0" dirty="0"/>
              <a:t> </a:t>
            </a:r>
            <a:r>
              <a:rPr lang="en-US" baseline="0" dirty="0" err="1"/>
              <a:t>trong</a:t>
            </a:r>
            <a:r>
              <a:rPr lang="en-US" baseline="0" dirty="0"/>
              <a:t> </a:t>
            </a:r>
            <a:r>
              <a:rPr lang="en-US" i="1" baseline="0" dirty="0" err="1"/>
              <a:t>Thương</a:t>
            </a:r>
            <a:r>
              <a:rPr lang="en-US" i="1" baseline="0" dirty="0"/>
              <a:t> </a:t>
            </a:r>
            <a:r>
              <a:rPr lang="en-US" i="1" baseline="0" dirty="0" err="1"/>
              <a:t>nhớ</a:t>
            </a:r>
            <a:r>
              <a:rPr lang="en-US" i="1" baseline="0" dirty="0"/>
              <a:t> </a:t>
            </a:r>
            <a:r>
              <a:rPr lang="en-US" i="1" baseline="0" dirty="0" err="1"/>
              <a:t>Mười</a:t>
            </a:r>
            <a:r>
              <a:rPr lang="en-US" i="1" baseline="0" dirty="0"/>
              <a:t> Hai </a:t>
            </a:r>
            <a:r>
              <a:rPr lang="en-US" i="0" baseline="0" dirty="0" err="1"/>
              <a:t>đều</a:t>
            </a:r>
            <a:r>
              <a:rPr lang="en-US" i="0" baseline="0" dirty="0"/>
              <a:t> </a:t>
            </a:r>
            <a:r>
              <a:rPr lang="en-US" i="0" baseline="0" dirty="0" err="1"/>
              <a:t>gợi</a:t>
            </a:r>
            <a:r>
              <a:rPr lang="en-US" i="0" baseline="0" dirty="0"/>
              <a:t> </a:t>
            </a:r>
            <a:r>
              <a:rPr lang="en-US" i="0" baseline="0" dirty="0" err="1"/>
              <a:t>ra</a:t>
            </a:r>
            <a:r>
              <a:rPr lang="en-US" i="0" baseline="0" dirty="0"/>
              <a:t> </a:t>
            </a:r>
            <a:r>
              <a:rPr lang="en-US" i="0" baseline="0" dirty="0" err="1"/>
              <a:t>một</a:t>
            </a:r>
            <a:r>
              <a:rPr lang="en-US" i="0" baseline="0" dirty="0"/>
              <a:t> </a:t>
            </a:r>
            <a:r>
              <a:rPr lang="en-US" i="0" baseline="0" dirty="0" err="1"/>
              <a:t>nét</a:t>
            </a:r>
            <a:r>
              <a:rPr lang="en-US" i="0" baseline="0" dirty="0"/>
              <a:t> </a:t>
            </a:r>
            <a:r>
              <a:rPr lang="en-US" i="0" baseline="0" dirty="0" err="1"/>
              <a:t>đặc</a:t>
            </a:r>
            <a:r>
              <a:rPr lang="en-US" i="0" baseline="0" dirty="0"/>
              <a:t> </a:t>
            </a:r>
            <a:r>
              <a:rPr lang="en-US" i="0" baseline="0" dirty="0" err="1"/>
              <a:t>trưng</a:t>
            </a:r>
            <a:r>
              <a:rPr lang="en-US" i="0" baseline="0" dirty="0"/>
              <a:t> </a:t>
            </a:r>
            <a:r>
              <a:rPr lang="en-US" i="0" baseline="0" dirty="0" err="1"/>
              <a:t>nào</a:t>
            </a:r>
            <a:r>
              <a:rPr lang="en-US" i="0" baseline="0" dirty="0"/>
              <a:t> </a:t>
            </a:r>
            <a:r>
              <a:rPr lang="en-US" i="0" baseline="0" dirty="0" err="1"/>
              <a:t>đó</a:t>
            </a:r>
            <a:r>
              <a:rPr lang="en-US" i="0" baseline="0" dirty="0"/>
              <a:t> </a:t>
            </a:r>
            <a:r>
              <a:rPr lang="en-US" i="0" baseline="0" dirty="0" err="1"/>
              <a:t>của</a:t>
            </a:r>
            <a:r>
              <a:rPr lang="en-US" i="0" baseline="0" dirty="0"/>
              <a:t> </a:t>
            </a:r>
            <a:r>
              <a:rPr lang="en-US" i="0" baseline="0" dirty="0" err="1"/>
              <a:t>không</a:t>
            </a:r>
            <a:r>
              <a:rPr lang="en-US" i="0" baseline="0" dirty="0"/>
              <a:t> </a:t>
            </a:r>
            <a:r>
              <a:rPr lang="en-US" i="0" baseline="0" dirty="0" err="1"/>
              <a:t>gian</a:t>
            </a:r>
            <a:r>
              <a:rPr lang="en-US" i="0" baseline="0" dirty="0"/>
              <a:t>, </a:t>
            </a:r>
            <a:r>
              <a:rPr lang="en-US" i="0" baseline="0" dirty="0" err="1"/>
              <a:t>phong</a:t>
            </a:r>
            <a:r>
              <a:rPr lang="en-US" i="0" baseline="0" dirty="0"/>
              <a:t> </a:t>
            </a:r>
            <a:r>
              <a:rPr lang="en-US" i="0" baseline="0" dirty="0" err="1"/>
              <a:t>tục</a:t>
            </a:r>
            <a:r>
              <a:rPr lang="en-US" i="0" baseline="0" dirty="0"/>
              <a:t>, </a:t>
            </a:r>
            <a:r>
              <a:rPr lang="en-US" i="0" baseline="0" dirty="0" err="1"/>
              <a:t>nếp</a:t>
            </a:r>
            <a:r>
              <a:rPr lang="en-US" i="0" baseline="0" dirty="0"/>
              <a:t> </a:t>
            </a:r>
            <a:r>
              <a:rPr lang="en-US" i="0" baseline="0" dirty="0" err="1"/>
              <a:t>sống</a:t>
            </a:r>
            <a:r>
              <a:rPr lang="en-US" i="0" baseline="0" dirty="0"/>
              <a:t>,...ở </a:t>
            </a:r>
            <a:r>
              <a:rPr lang="en-US" i="0" baseline="0" dirty="0" err="1"/>
              <a:t>miền</a:t>
            </a:r>
            <a:r>
              <a:rPr lang="en-US" i="0" baseline="0" dirty="0"/>
              <a:t> </a:t>
            </a:r>
            <a:r>
              <a:rPr lang="en-US" i="0" baseline="0" dirty="0" err="1"/>
              <a:t>Bắc</a:t>
            </a:r>
            <a:r>
              <a:rPr lang="en-US" i="0" baseline="0" dirty="0"/>
              <a:t>.</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71167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9199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64574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6037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88021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3822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28437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20702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79132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262189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1276936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3367662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2890413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807948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039098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576903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1224540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126436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6338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1827874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3806548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463324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2627173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1146787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1712358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41</a:t>
            </a:fld>
            <a:endParaRPr lang="zh-CN" altLang="en-US"/>
          </a:p>
        </p:txBody>
      </p:sp>
    </p:spTree>
    <p:extLst>
      <p:ext uri="{BB962C8B-B14F-4D97-AF65-F5344CB8AC3E}">
        <p14:creationId xmlns:p14="http://schemas.microsoft.com/office/powerpoint/2010/main" val="3243720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42</a:t>
            </a:fld>
            <a:endParaRPr lang="zh-CN" altLang="en-US"/>
          </a:p>
        </p:txBody>
      </p:sp>
    </p:spTree>
    <p:extLst>
      <p:ext uri="{BB962C8B-B14F-4D97-AF65-F5344CB8AC3E}">
        <p14:creationId xmlns:p14="http://schemas.microsoft.com/office/powerpoint/2010/main" val="301198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414068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1348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01020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59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11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7977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530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571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79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46380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172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449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951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6BAB08-D03A-4FEF-8092-001CB785BBAB}" type="datetimeFigureOut">
              <a:rPr lang="zh-CN" altLang="en-US" smtClean="0"/>
              <a:t>2022/12/14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26382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2022/12/14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8022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203" y="857251"/>
            <a:ext cx="5724797" cy="5724797"/>
          </a:xfrm>
          <a:prstGeom prst="rect">
            <a:avLst/>
          </a:prstGeom>
        </p:spPr>
      </p:pic>
      <p:sp>
        <p:nvSpPr>
          <p:cNvPr id="3" name="TextBox 2"/>
          <p:cNvSpPr txBox="1"/>
          <p:nvPr/>
        </p:nvSpPr>
        <p:spPr>
          <a:xfrm>
            <a:off x="754380" y="2233763"/>
            <a:ext cx="6003447" cy="1488484"/>
          </a:xfrm>
          <a:prstGeom prst="rect">
            <a:avLst/>
          </a:prstGeom>
          <a:noFill/>
        </p:spPr>
        <p:txBody>
          <a:bodyPr wrap="square" rtlCol="0">
            <a:spAutoFit/>
          </a:bodyPr>
          <a:lstStyle/>
          <a:p>
            <a:pPr algn="just">
              <a:lnSpc>
                <a:spcPct val="150000"/>
              </a:lnSpc>
            </a:pP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Em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biết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những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bài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hát</a:t>
            </a:r>
            <a:r>
              <a:rPr lang="en-US" sz="2100" b="1" dirty="0">
                <a:latin typeface="Times New Roman" panose="02020603050405020304" pitchFamily="18" charset="0"/>
                <a:cs typeface="Times New Roman" panose="02020603050405020304" pitchFamily="18" charset="0"/>
              </a:rPr>
              <a:t> hay </a:t>
            </a:r>
            <a:r>
              <a:rPr lang="en-US" sz="2100" b="1" dirty="0" err="1">
                <a:latin typeface="Times New Roman" panose="02020603050405020304" pitchFamily="18" charset="0"/>
                <a:cs typeface="Times New Roman" panose="02020603050405020304" pitchFamily="18" charset="0"/>
              </a:rPr>
              <a:t>bức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tranh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bức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ảnh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về</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mùa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xuân</a:t>
            </a:r>
            <a:r>
              <a:rPr lang="en-US" sz="2100" b="1" dirty="0">
                <a:latin typeface="Times New Roman" panose="02020603050405020304" pitchFamily="18" charset="0"/>
                <a:cs typeface="Times New Roman" panose="02020603050405020304" pitchFamily="18" charset="0"/>
              </a:rPr>
              <a:t>?</a:t>
            </a:r>
          </a:p>
          <a:p>
            <a:pPr algn="just">
              <a:lnSpc>
                <a:spcPct val="150000"/>
              </a:lnSpc>
            </a:pP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Em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thích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nhất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điều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gì</a:t>
            </a:r>
            <a:r>
              <a:rPr lang="en-US" sz="2100" b="1" dirty="0">
                <a:latin typeface="Times New Roman" panose="02020603050405020304" pitchFamily="18" charset="0"/>
                <a:cs typeface="Times New Roman" panose="02020603050405020304" pitchFamily="18" charset="0"/>
              </a:rPr>
              <a:t> ở </a:t>
            </a:r>
            <a:r>
              <a:rPr lang="en-US" sz="2100" b="1" dirty="0" err="1">
                <a:latin typeface="Times New Roman" panose="02020603050405020304" pitchFamily="18" charset="0"/>
                <a:cs typeface="Times New Roman" panose="02020603050405020304" pitchFamily="18" charset="0"/>
              </a:rPr>
              <a:t>mùa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xuân</a:t>
            </a:r>
            <a:r>
              <a:rPr lang="en-US" sz="21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76195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214" y="850574"/>
            <a:ext cx="476467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8214" y="1386825"/>
            <a:ext cx="495735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
        <p:nvSpPr>
          <p:cNvPr id="5" name="燕尾形 6">
            <a:extLst>
              <a:ext uri="{FF2B5EF4-FFF2-40B4-BE49-F238E27FC236}">
                <a16:creationId xmlns:a16="http://schemas.microsoft.com/office/drawing/2014/main" id="{97A987D5-294F-4735-A3CA-A254E77D613A}"/>
              </a:ext>
            </a:extLst>
          </p:cNvPr>
          <p:cNvSpPr/>
          <p:nvPr/>
        </p:nvSpPr>
        <p:spPr>
          <a:xfrm>
            <a:off x="1842602" y="2171655"/>
            <a:ext cx="1703225" cy="594066"/>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zh-CN" altLang="en-US" sz="1200" b="1" dirty="0">
              <a:solidFill>
                <a:schemeClr val="bg1"/>
              </a:solidFill>
              <a:latin typeface="Yeseva One" panose="00000500000000000000" pitchFamily="2" charset="0"/>
              <a:ea typeface="字魂35号-经典雅黑" panose="02000000000000000000" pitchFamily="2" charset="-122"/>
            </a:endParaRPr>
          </a:p>
        </p:txBody>
      </p:sp>
      <p:sp>
        <p:nvSpPr>
          <p:cNvPr id="6" name="燕尾形 7">
            <a:extLst>
              <a:ext uri="{FF2B5EF4-FFF2-40B4-BE49-F238E27FC236}">
                <a16:creationId xmlns:a16="http://schemas.microsoft.com/office/drawing/2014/main" id="{17BB5044-CC9C-4693-91C3-A024CA3415C0}"/>
              </a:ext>
            </a:extLst>
          </p:cNvPr>
          <p:cNvSpPr/>
          <p:nvPr/>
        </p:nvSpPr>
        <p:spPr>
          <a:xfrm>
            <a:off x="1842602" y="2945741"/>
            <a:ext cx="1703225" cy="594066"/>
          </a:xfrm>
          <a:prstGeom prst="chevron">
            <a:avLst/>
          </a:prstGeom>
          <a:solidFill>
            <a:srgbClr val="FFFF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zh-CN" altLang="en-US" sz="1200" b="1" dirty="0">
              <a:solidFill>
                <a:schemeClr val="bg1"/>
              </a:solidFill>
              <a:latin typeface="Yeseva One" panose="00000500000000000000" pitchFamily="2" charset="0"/>
              <a:ea typeface="字魂35号-经典雅黑" panose="02000000000000000000" pitchFamily="2" charset="-122"/>
            </a:endParaRPr>
          </a:p>
        </p:txBody>
      </p:sp>
      <p:sp>
        <p:nvSpPr>
          <p:cNvPr id="7" name="燕尾形 8">
            <a:extLst>
              <a:ext uri="{FF2B5EF4-FFF2-40B4-BE49-F238E27FC236}">
                <a16:creationId xmlns:a16="http://schemas.microsoft.com/office/drawing/2014/main" id="{B73F472F-D50E-46EF-893A-2DC2F1B914BF}"/>
              </a:ext>
            </a:extLst>
          </p:cNvPr>
          <p:cNvSpPr/>
          <p:nvPr/>
        </p:nvSpPr>
        <p:spPr>
          <a:xfrm>
            <a:off x="1842602" y="3719828"/>
            <a:ext cx="1703225" cy="594066"/>
          </a:xfrm>
          <a:prstGeom prst="chevron">
            <a:avLst/>
          </a:prstGeom>
          <a:solidFill>
            <a:srgbClr val="00B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zh-CN" altLang="en-US" sz="1200" b="1" dirty="0">
              <a:solidFill>
                <a:schemeClr val="bg1"/>
              </a:solidFill>
              <a:latin typeface="Yeseva One" panose="00000500000000000000" pitchFamily="2" charset="0"/>
              <a:ea typeface="字魂35号-经典雅黑" panose="02000000000000000000" pitchFamily="2" charset="-122"/>
            </a:endParaRPr>
          </a:p>
        </p:txBody>
      </p:sp>
      <p:sp>
        <p:nvSpPr>
          <p:cNvPr id="8" name="燕尾形 9">
            <a:extLst>
              <a:ext uri="{FF2B5EF4-FFF2-40B4-BE49-F238E27FC236}">
                <a16:creationId xmlns:a16="http://schemas.microsoft.com/office/drawing/2014/main" id="{B66E0BD2-EA62-4ECF-B491-2BB8B108366F}"/>
              </a:ext>
            </a:extLst>
          </p:cNvPr>
          <p:cNvSpPr/>
          <p:nvPr/>
        </p:nvSpPr>
        <p:spPr>
          <a:xfrm>
            <a:off x="1842602" y="4493913"/>
            <a:ext cx="1703225" cy="594066"/>
          </a:xfrm>
          <a:prstGeom prst="chevron">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zh-CN" altLang="en-US" sz="1200" b="1" dirty="0">
              <a:solidFill>
                <a:schemeClr val="bg1"/>
              </a:solidFill>
              <a:latin typeface="Yeseva One" panose="00000500000000000000" pitchFamily="2" charset="0"/>
              <a:ea typeface="字魂35号-经典雅黑"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84" y="2006267"/>
            <a:ext cx="2057400" cy="3190875"/>
          </a:xfrm>
          <a:prstGeom prst="rect">
            <a:avLst/>
          </a:prstGeom>
        </p:spPr>
      </p:pic>
      <p:sp>
        <p:nvSpPr>
          <p:cNvPr id="9" name="TextBox 8"/>
          <p:cNvSpPr txBox="1"/>
          <p:nvPr/>
        </p:nvSpPr>
        <p:spPr>
          <a:xfrm>
            <a:off x="3900001" y="1370278"/>
            <a:ext cx="4957355" cy="523220"/>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15538" y="5368684"/>
            <a:ext cx="3555078"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(1913 – 1984)</a:t>
            </a:r>
          </a:p>
        </p:txBody>
      </p:sp>
      <p:sp>
        <p:nvSpPr>
          <p:cNvPr id="11" name="TextBox 10"/>
          <p:cNvSpPr txBox="1"/>
          <p:nvPr/>
        </p:nvSpPr>
        <p:spPr>
          <a:xfrm>
            <a:off x="3900001" y="2031813"/>
            <a:ext cx="4957355" cy="5232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3900001" y="2796095"/>
            <a:ext cx="4957355" cy="954107"/>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3900001" y="3981619"/>
            <a:ext cx="4957355" cy="1384995"/>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3692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00" y="1897895"/>
            <a:ext cx="2204063" cy="32645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720" y="1897894"/>
            <a:ext cx="2152824" cy="331143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601" y="1897895"/>
            <a:ext cx="2269671" cy="3308045"/>
          </a:xfrm>
          <a:prstGeom prst="rect">
            <a:avLst/>
          </a:prstGeom>
        </p:spPr>
      </p:pic>
      <p:sp>
        <p:nvSpPr>
          <p:cNvPr id="5" name="燕尾形 6">
            <a:extLst>
              <a:ext uri="{FF2B5EF4-FFF2-40B4-BE49-F238E27FC236}">
                <a16:creationId xmlns:a16="http://schemas.microsoft.com/office/drawing/2014/main" id="{97A987D5-294F-4735-A3CA-A254E77D613A}"/>
              </a:ext>
            </a:extLst>
          </p:cNvPr>
          <p:cNvSpPr/>
          <p:nvPr/>
        </p:nvSpPr>
        <p:spPr>
          <a:xfrm>
            <a:off x="-627017" y="1066550"/>
            <a:ext cx="1703225" cy="594066"/>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zh-CN" altLang="en-US" sz="1200" b="1" dirty="0">
              <a:solidFill>
                <a:schemeClr val="bg1"/>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195252" y="1167376"/>
            <a:ext cx="4957355" cy="523220"/>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840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537" y="994410"/>
            <a:ext cx="495735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8214" y="1469017"/>
            <a:ext cx="495735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698384" y="2292589"/>
            <a:ext cx="1089269" cy="1091043"/>
          </a:xfrm>
          <a:prstGeom prst="ellipse">
            <a:avLst/>
          </a:prstGeom>
          <a:solidFill>
            <a:srgbClr val="0070C0"/>
          </a:solidFill>
          <a:ln>
            <a:noFill/>
          </a:ln>
        </p:spPr>
        <p:txBody>
          <a:bodyPr/>
          <a:lstStyle/>
          <a:p>
            <a:endParaRPr lang="zh-CN" altLang="en-US" sz="1350"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1250115" y="2061962"/>
            <a:ext cx="769939" cy="77526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sz="1350">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15537" y="3504565"/>
            <a:ext cx="172887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70480" y="4061132"/>
            <a:ext cx="117696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Tùy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endParaRPr lang="en-US" sz="24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2987650" y="2292589"/>
            <a:ext cx="1089269" cy="1091043"/>
          </a:xfrm>
          <a:prstGeom prst="ellipse">
            <a:avLst/>
          </a:prstGeom>
          <a:solidFill>
            <a:srgbClr val="00B050"/>
          </a:solidFill>
          <a:ln>
            <a:noFill/>
          </a:ln>
        </p:spPr>
        <p:txBody>
          <a:bodyPr/>
          <a:lstStyle/>
          <a:p>
            <a:endParaRPr lang="zh-CN" altLang="en-US" sz="1350"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3539381" y="2061962"/>
            <a:ext cx="769939" cy="77526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sz="1350">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3056708" y="3504565"/>
            <a:ext cx="1628307"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xứ</a:t>
            </a: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742487" y="4030789"/>
            <a:ext cx="2528156"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Mười</a:t>
            </a:r>
            <a:r>
              <a:rPr lang="en-US" sz="2400" i="1" dirty="0">
                <a:latin typeface="Times New Roman" panose="02020603050405020304" pitchFamily="18"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6246" y="994410"/>
            <a:ext cx="3130078" cy="4562089"/>
          </a:xfrm>
          <a:prstGeom prst="rect">
            <a:avLst/>
          </a:prstGeom>
        </p:spPr>
      </p:pic>
    </p:spTree>
    <p:extLst>
      <p:ext uri="{BB962C8B-B14F-4D97-AF65-F5344CB8AC3E}">
        <p14:creationId xmlns:p14="http://schemas.microsoft.com/office/powerpoint/2010/main" val="25784069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p:bldP spid="8"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4072" y="315347"/>
            <a:ext cx="6044837" cy="6001643"/>
          </a:xfrm>
          <a:prstGeom prst="rect">
            <a:avLst/>
          </a:prstGeom>
        </p:spPr>
        <p:txBody>
          <a:bodyPr wrap="square">
            <a:spAutoFit/>
          </a:bodyPr>
          <a:lstStyle/>
          <a:p>
            <a:r>
              <a:rPr lang="vi-VN" sz="2400" dirty="0">
                <a:latin typeface="+mj-lt"/>
              </a:rPr>
              <a:t>Tự Ngôn</a:t>
            </a:r>
          </a:p>
          <a:p>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Giêng</a:t>
            </a:r>
            <a:r>
              <a:rPr lang="en-US" sz="2400" b="1" dirty="0">
                <a:latin typeface="Times New Roman" panose="02020603050405020304" pitchFamily="18" charset="0"/>
                <a:cs typeface="Times New Roman" panose="02020603050405020304" pitchFamily="18" charset="0"/>
              </a:rPr>
              <a:t>: M</a:t>
            </a:r>
            <a:r>
              <a:rPr lang="vi-VN" sz="2400" b="1" dirty="0">
                <a:latin typeface="+mj-lt"/>
              </a:rPr>
              <a:t>ơ Về Trăng Non Rét Ngọt</a:t>
            </a:r>
          </a:p>
          <a:p>
            <a:r>
              <a:rPr lang="vi-VN" sz="2400" dirty="0">
                <a:latin typeface="+mj-lt"/>
              </a:rPr>
              <a:t>Tháng Hai: Tương Tư Hoa đào</a:t>
            </a:r>
          </a:p>
          <a:p>
            <a:r>
              <a:rPr lang="vi-VN" sz="2400" dirty="0">
                <a:latin typeface="+mj-lt"/>
              </a:rPr>
              <a:t>Tháng Hai: Tương Tư Hoa Đào</a:t>
            </a:r>
          </a:p>
          <a:p>
            <a:r>
              <a:rPr lang="vi-VN" sz="2400" dirty="0">
                <a:latin typeface="+mj-lt"/>
              </a:rPr>
              <a:t>Tháng Tư: Mơ Đi Tắm Suối Mường</a:t>
            </a:r>
          </a:p>
          <a:p>
            <a:r>
              <a:rPr lang="vi-VN" sz="2400" dirty="0">
                <a:latin typeface="+mj-lt"/>
              </a:rPr>
              <a:t>Tháng Năm: Nhớ Nhót, Mận, Rượu Nếp Và Lá Móng</a:t>
            </a:r>
          </a:p>
          <a:p>
            <a:r>
              <a:rPr lang="vi-VN" sz="2400" dirty="0">
                <a:latin typeface="+mj-lt"/>
              </a:rPr>
              <a:t>Tháng Sáu: Thèm Nhãn Hưng Yên</a:t>
            </a:r>
          </a:p>
          <a:p>
            <a:r>
              <a:rPr lang="vi-VN" sz="2400" dirty="0">
                <a:latin typeface="+mj-lt"/>
              </a:rPr>
              <a:t>Tháng Bảy: Ngày Rằm Xá Tội Vong Nhân</a:t>
            </a:r>
          </a:p>
          <a:p>
            <a:r>
              <a:rPr lang="vi-VN" sz="2400" dirty="0">
                <a:latin typeface="+mj-lt"/>
              </a:rPr>
              <a:t>Tháng Tám: Ngô Đồng Nhất Diệp Thiên Hạ Cộng Tri Thu</a:t>
            </a:r>
          </a:p>
          <a:p>
            <a:r>
              <a:rPr lang="vi-VN" sz="2400" dirty="0">
                <a:latin typeface="+mj-lt"/>
              </a:rPr>
              <a:t>Tháng Chín: Gạo Mới Chim Ngói</a:t>
            </a:r>
          </a:p>
          <a:p>
            <a:r>
              <a:rPr lang="vi-VN" sz="2400" dirty="0">
                <a:latin typeface="+mj-lt"/>
              </a:rPr>
              <a:t>Tháng Mười: Nhớ Gió Bấc Mưa Phùn</a:t>
            </a:r>
          </a:p>
          <a:p>
            <a:r>
              <a:rPr lang="vi-VN" sz="2400" dirty="0">
                <a:latin typeface="+mj-lt"/>
              </a:rPr>
              <a:t>Tháng Một: Thương Về Những Ngày Nhể Bọng Con Rận Rồng</a:t>
            </a:r>
          </a:p>
          <a:p>
            <a:r>
              <a:rPr lang="vi-VN" sz="2400" dirty="0">
                <a:latin typeface="+mj-lt"/>
              </a:rPr>
              <a:t>Tháng Chạp: Nhớ Ơi Chợ Tết</a:t>
            </a:r>
            <a:endParaRPr lang="en-US" sz="24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44" y="1312817"/>
            <a:ext cx="2935143" cy="3670149"/>
          </a:xfrm>
          <a:prstGeom prst="rect">
            <a:avLst/>
          </a:prstGeom>
        </p:spPr>
      </p:pic>
    </p:spTree>
    <p:extLst>
      <p:ext uri="{BB962C8B-B14F-4D97-AF65-F5344CB8AC3E}">
        <p14:creationId xmlns:p14="http://schemas.microsoft.com/office/powerpoint/2010/main" val="13830056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537" y="254672"/>
            <a:ext cx="4957355" cy="415498"/>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2. </a:t>
            </a:r>
            <a:r>
              <a:rPr lang="en-US" sz="2100" b="1" dirty="0" err="1">
                <a:latin typeface="Times New Roman" panose="02020603050405020304" pitchFamily="18" charset="0"/>
                <a:cs typeface="Times New Roman" panose="02020603050405020304" pitchFamily="18" charset="0"/>
              </a:rPr>
              <a:t>Tìm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hiểu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chung</a:t>
            </a:r>
            <a:endParaRPr lang="en-US" sz="21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8215" y="647087"/>
            <a:ext cx="2736668" cy="415498"/>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b. </a:t>
            </a:r>
            <a:r>
              <a:rPr lang="en-US" sz="2100" b="1" dirty="0" err="1">
                <a:latin typeface="Times New Roman" panose="02020603050405020304" pitchFamily="18" charset="0"/>
                <a:cs typeface="Times New Roman" panose="02020603050405020304" pitchFamily="18" charset="0"/>
              </a:rPr>
              <a:t>Tác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phẩm</a:t>
            </a:r>
            <a:endParaRPr lang="en-US" sz="21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140488" y="1495101"/>
            <a:ext cx="1089269" cy="1091043"/>
          </a:xfrm>
          <a:prstGeom prst="ellipse">
            <a:avLst/>
          </a:prstGeom>
          <a:solidFill>
            <a:srgbClr val="0070C0"/>
          </a:solidFill>
          <a:ln>
            <a:noFill/>
          </a:ln>
        </p:spPr>
        <p:txBody>
          <a:bodyPr/>
          <a:lstStyle/>
          <a:p>
            <a:endParaRPr lang="zh-CN" altLang="en-US" sz="1350"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692219" y="1264474"/>
            <a:ext cx="769939" cy="77526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sz="1350">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09547" y="2707077"/>
            <a:ext cx="1176964" cy="415498"/>
          </a:xfrm>
          <a:prstGeom prst="rect">
            <a:avLst/>
          </a:prstGeom>
          <a:noFill/>
        </p:spPr>
        <p:txBody>
          <a:bodyPr wrap="square" rtlCol="0">
            <a:spAutoFit/>
          </a:bodyPr>
          <a:lstStyle/>
          <a:p>
            <a:r>
              <a:rPr lang="en-US" sz="2100" b="1" dirty="0" err="1">
                <a:latin typeface="Times New Roman" panose="02020603050405020304" pitchFamily="18" charset="0"/>
                <a:cs typeface="Times New Roman" panose="02020603050405020304" pitchFamily="18" charset="0"/>
              </a:rPr>
              <a:t>Thể</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loại</a:t>
            </a:r>
            <a:endParaRPr lang="en-US" sz="21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5194" y="3325288"/>
            <a:ext cx="1176964" cy="415498"/>
          </a:xfrm>
          <a:prstGeom prst="rect">
            <a:avLst/>
          </a:prstGeom>
          <a:noFill/>
        </p:spPr>
        <p:txBody>
          <a:bodyPr wrap="square" rtlCol="0">
            <a:spAutoFit/>
          </a:bodyPr>
          <a:lstStyle/>
          <a:p>
            <a:r>
              <a:rPr lang="en-US" sz="2100" dirty="0" err="1">
                <a:latin typeface="Times New Roman" panose="02020603050405020304" pitchFamily="18" charset="0"/>
                <a:cs typeface="Times New Roman" panose="02020603050405020304" pitchFamily="18" charset="0"/>
              </a:rPr>
              <a:t>Tùy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bút</a:t>
            </a:r>
            <a:endParaRPr lang="en-US" sz="21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2020813" y="1493328"/>
            <a:ext cx="1089269" cy="1091043"/>
          </a:xfrm>
          <a:prstGeom prst="ellipse">
            <a:avLst/>
          </a:prstGeom>
          <a:solidFill>
            <a:srgbClr val="00B050"/>
          </a:solidFill>
          <a:ln>
            <a:noFill/>
          </a:ln>
        </p:spPr>
        <p:txBody>
          <a:bodyPr/>
          <a:lstStyle/>
          <a:p>
            <a:endParaRPr lang="zh-CN" altLang="en-US" sz="1350"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2572545" y="1262701"/>
            <a:ext cx="769939" cy="77526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sz="1350">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2089872" y="2705304"/>
            <a:ext cx="1176964" cy="415498"/>
          </a:xfrm>
          <a:prstGeom prst="rect">
            <a:avLst/>
          </a:prstGeom>
          <a:noFill/>
        </p:spPr>
        <p:txBody>
          <a:bodyPr wrap="square" rtlCol="0">
            <a:spAutoFit/>
          </a:bodyPr>
          <a:lstStyle/>
          <a:p>
            <a:r>
              <a:rPr lang="en-US" sz="2100" b="1" dirty="0" err="1">
                <a:latin typeface="Times New Roman" panose="02020603050405020304" pitchFamily="18" charset="0"/>
                <a:cs typeface="Times New Roman" panose="02020603050405020304" pitchFamily="18" charset="0"/>
              </a:rPr>
              <a:t>Xuất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xứ</a:t>
            </a:r>
            <a:endParaRPr lang="en-US" sz="21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775651" y="3231528"/>
            <a:ext cx="1805405" cy="1384995"/>
          </a:xfrm>
          <a:prstGeom prst="rect">
            <a:avLst/>
          </a:prstGeom>
          <a:noFill/>
        </p:spPr>
        <p:txBody>
          <a:bodyPr wrap="square" rtlCol="0">
            <a:spAutoFit/>
          </a:bodyPr>
          <a:lstStyle/>
          <a:p>
            <a:pPr algn="just"/>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bài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tập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tùy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bút</a:t>
            </a:r>
            <a:r>
              <a:rPr lang="en-US" sz="2100"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Thương</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nhớ</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Mười</a:t>
            </a:r>
            <a:r>
              <a:rPr lang="en-US" sz="2100" i="1" dirty="0">
                <a:latin typeface="Times New Roman" panose="02020603050405020304" pitchFamily="18" charset="0"/>
                <a:cs typeface="Times New Roman" panose="02020603050405020304" pitchFamily="18" charset="0"/>
              </a:rPr>
              <a:t> Hai</a:t>
            </a:r>
            <a:endParaRPr lang="en-US" sz="2100" dirty="0">
              <a:latin typeface="Times New Roman" panose="02020603050405020304" pitchFamily="18" charset="0"/>
              <a:cs typeface="Times New Roman" panose="02020603050405020304" pitchFamily="18" charset="0"/>
            </a:endParaRPr>
          </a:p>
        </p:txBody>
      </p:sp>
      <p:sp>
        <p:nvSpPr>
          <p:cNvPr id="13" name="Oval 2">
            <a:extLst>
              <a:ext uri="{FF2B5EF4-FFF2-40B4-BE49-F238E27FC236}">
                <a16:creationId xmlns:a16="http://schemas.microsoft.com/office/drawing/2014/main" id="{29BAA386-581D-4051-B68B-57D122FD25CA}"/>
              </a:ext>
            </a:extLst>
          </p:cNvPr>
          <p:cNvSpPr>
            <a:spLocks noChangeArrowheads="1"/>
          </p:cNvSpPr>
          <p:nvPr/>
        </p:nvSpPr>
        <p:spPr bwMode="auto">
          <a:xfrm>
            <a:off x="4452870" y="1432560"/>
            <a:ext cx="1089269" cy="1092200"/>
          </a:xfrm>
          <a:prstGeom prst="ellipse">
            <a:avLst/>
          </a:prstGeom>
          <a:solidFill>
            <a:srgbClr val="FFFF00"/>
          </a:solidFill>
          <a:ln>
            <a:noFill/>
          </a:ln>
        </p:spPr>
        <p:txBody>
          <a:bodyPr/>
          <a:lstStyle/>
          <a:p>
            <a:endParaRPr lang="zh-CN" altLang="en-US" sz="1350" dirty="0">
              <a:solidFill>
                <a:srgbClr val="004C40"/>
              </a:solidFill>
              <a:latin typeface="Yeseva One" panose="00000500000000000000" pitchFamily="2" charset="0"/>
              <a:ea typeface="字魂35号-经典雅黑" panose="02000000000000000000" pitchFamily="2" charset="-122"/>
            </a:endParaRPr>
          </a:p>
        </p:txBody>
      </p:sp>
      <p:sp>
        <p:nvSpPr>
          <p:cNvPr id="14" name="Freeform 3">
            <a:extLst>
              <a:ext uri="{FF2B5EF4-FFF2-40B4-BE49-F238E27FC236}">
                <a16:creationId xmlns:a16="http://schemas.microsoft.com/office/drawing/2014/main" id="{D51263AA-86DA-428D-8104-4772E3BD4C81}"/>
              </a:ext>
            </a:extLst>
          </p:cNvPr>
          <p:cNvSpPr/>
          <p:nvPr/>
        </p:nvSpPr>
        <p:spPr bwMode="auto">
          <a:xfrm>
            <a:off x="5004601" y="1201933"/>
            <a:ext cx="769939" cy="776084"/>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sz="1350">
              <a:solidFill>
                <a:srgbClr val="004C40"/>
              </a:solidFill>
              <a:latin typeface="Yeseva One" panose="00000500000000000000" pitchFamily="2" charset="0"/>
              <a:ea typeface="字魂35号-经典雅黑" panose="02000000000000000000" pitchFamily="2" charset="-122"/>
            </a:endParaRPr>
          </a:p>
        </p:txBody>
      </p:sp>
      <p:sp>
        <p:nvSpPr>
          <p:cNvPr id="15" name="TextBox 14"/>
          <p:cNvSpPr txBox="1"/>
          <p:nvPr/>
        </p:nvSpPr>
        <p:spPr>
          <a:xfrm>
            <a:off x="3872899" y="2681936"/>
            <a:ext cx="2696437" cy="415498"/>
          </a:xfrm>
          <a:prstGeom prst="rect">
            <a:avLst/>
          </a:prstGeom>
          <a:noFill/>
        </p:spPr>
        <p:txBody>
          <a:bodyPr wrap="square" rtlCol="0">
            <a:spAutoFit/>
          </a:bodyPr>
          <a:lstStyle/>
          <a:p>
            <a:r>
              <a:rPr lang="en-US" sz="2100" b="1" dirty="0" err="1">
                <a:latin typeface="Times New Roman" panose="02020603050405020304" pitchFamily="18" charset="0"/>
                <a:cs typeface="Times New Roman" panose="02020603050405020304" pitchFamily="18" charset="0"/>
              </a:rPr>
              <a:t>Hoàn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cảnh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sáng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tác</a:t>
            </a:r>
            <a:endParaRPr lang="en-US" sz="21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39255" y="3231528"/>
            <a:ext cx="2159132" cy="1708160"/>
          </a:xfrm>
          <a:prstGeom prst="rect">
            <a:avLst/>
          </a:prstGeom>
          <a:noFill/>
        </p:spPr>
        <p:txBody>
          <a:bodyPr wrap="square" rtlCol="0">
            <a:spAutoFit/>
          </a:bodyPr>
          <a:lstStyle/>
          <a:p>
            <a:pPr algn="just"/>
            <a:r>
              <a:rPr lang="en-US" sz="2100" dirty="0" err="1">
                <a:latin typeface="Times New Roman" panose="02020603050405020304" pitchFamily="18" charset="0"/>
                <a:cs typeface="Times New Roman" panose="02020603050405020304" pitchFamily="18" charset="0"/>
              </a:rPr>
              <a:t>Đất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bị</a:t>
            </a:r>
            <a:r>
              <a:rPr lang="en-US" sz="2100" dirty="0">
                <a:latin typeface="Times New Roman" panose="02020603050405020304" pitchFamily="18" charset="0"/>
                <a:cs typeface="Times New Roman" panose="02020603050405020304" pitchFamily="18" charset="0"/>
              </a:rPr>
              <a:t> chia </a:t>
            </a:r>
            <a:r>
              <a:rPr lang="en-US" sz="2100" dirty="0" err="1">
                <a:latin typeface="Times New Roman" panose="02020603050405020304" pitchFamily="18" charset="0"/>
                <a:cs typeface="Times New Roman" panose="02020603050405020304" pitchFamily="18" charset="0"/>
              </a:rPr>
              <a:t>cắt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Vũ</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sống</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miền</a:t>
            </a:r>
            <a:r>
              <a:rPr lang="en-US" sz="2100" dirty="0">
                <a:latin typeface="Times New Roman" panose="02020603050405020304" pitchFamily="18" charset="0"/>
                <a:cs typeface="Times New Roman" panose="02020603050405020304" pitchFamily="18" charset="0"/>
              </a:rPr>
              <a:t> Nam, </a:t>
            </a:r>
            <a:r>
              <a:rPr lang="en-US" sz="2100" dirty="0" err="1">
                <a:latin typeface="Times New Roman" panose="02020603050405020304" pitchFamily="18" charset="0"/>
                <a:cs typeface="Times New Roman" panose="02020603050405020304" pitchFamily="18" charset="0"/>
              </a:rPr>
              <a:t>xa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quê</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hương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miền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Bắc</a:t>
            </a:r>
            <a:r>
              <a:rPr lang="en-US" sz="2100" dirty="0">
                <a:latin typeface="Times New Roman" panose="02020603050405020304" pitchFamily="18" charset="0"/>
                <a:cs typeface="Times New Roman" panose="02020603050405020304" pitchFamily="18" charset="0"/>
              </a:rPr>
              <a:t>. </a:t>
            </a:r>
          </a:p>
        </p:txBody>
      </p:sp>
      <p:sp>
        <p:nvSpPr>
          <p:cNvPr id="17" name="Oval 2">
            <a:extLst>
              <a:ext uri="{FF2B5EF4-FFF2-40B4-BE49-F238E27FC236}">
                <a16:creationId xmlns:a16="http://schemas.microsoft.com/office/drawing/2014/main" id="{29BAA386-581D-4051-B68B-57D122FD25CA}"/>
              </a:ext>
            </a:extLst>
          </p:cNvPr>
          <p:cNvSpPr>
            <a:spLocks noChangeArrowheads="1"/>
          </p:cNvSpPr>
          <p:nvPr/>
        </p:nvSpPr>
        <p:spPr bwMode="auto">
          <a:xfrm>
            <a:off x="7027534" y="1431917"/>
            <a:ext cx="1089269" cy="1092200"/>
          </a:xfrm>
          <a:prstGeom prst="ellipse">
            <a:avLst/>
          </a:prstGeom>
          <a:solidFill>
            <a:srgbClr val="FCBAC4"/>
          </a:solidFill>
          <a:ln>
            <a:noFill/>
          </a:ln>
        </p:spPr>
        <p:txBody>
          <a:bodyPr/>
          <a:lstStyle/>
          <a:p>
            <a:endParaRPr lang="zh-CN" altLang="en-US" sz="1350" dirty="0">
              <a:solidFill>
                <a:srgbClr val="004C40"/>
              </a:solidFill>
              <a:latin typeface="Yeseva One" panose="00000500000000000000" pitchFamily="2" charset="0"/>
              <a:ea typeface="字魂35号-经典雅黑" panose="02000000000000000000" pitchFamily="2" charset="-122"/>
            </a:endParaRPr>
          </a:p>
        </p:txBody>
      </p:sp>
      <p:sp>
        <p:nvSpPr>
          <p:cNvPr id="18" name="Freeform 3">
            <a:extLst>
              <a:ext uri="{FF2B5EF4-FFF2-40B4-BE49-F238E27FC236}">
                <a16:creationId xmlns:a16="http://schemas.microsoft.com/office/drawing/2014/main" id="{D51263AA-86DA-428D-8104-4772E3BD4C81}"/>
              </a:ext>
            </a:extLst>
          </p:cNvPr>
          <p:cNvSpPr/>
          <p:nvPr/>
        </p:nvSpPr>
        <p:spPr bwMode="auto">
          <a:xfrm>
            <a:off x="7579266" y="1201290"/>
            <a:ext cx="769939" cy="776084"/>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sz="1350">
              <a:solidFill>
                <a:srgbClr val="004C40"/>
              </a:solidFill>
              <a:latin typeface="Yeseva One" panose="00000500000000000000" pitchFamily="2" charset="0"/>
              <a:ea typeface="字魂35号-经典雅黑" panose="02000000000000000000" pitchFamily="2" charset="-122"/>
            </a:endParaRPr>
          </a:p>
        </p:txBody>
      </p:sp>
      <p:sp>
        <p:nvSpPr>
          <p:cNvPr id="19" name="TextBox 18"/>
          <p:cNvSpPr txBox="1"/>
          <p:nvPr/>
        </p:nvSpPr>
        <p:spPr>
          <a:xfrm>
            <a:off x="6447564" y="2681293"/>
            <a:ext cx="2696437" cy="415498"/>
          </a:xfrm>
          <a:prstGeom prst="rect">
            <a:avLst/>
          </a:prstGeom>
          <a:noFill/>
        </p:spPr>
        <p:txBody>
          <a:bodyPr wrap="square" rtlCol="0">
            <a:spAutoFit/>
          </a:bodyPr>
          <a:lstStyle/>
          <a:p>
            <a:r>
              <a:rPr lang="en-US" sz="2100" b="1" dirty="0" err="1">
                <a:latin typeface="Times New Roman" panose="02020603050405020304" pitchFamily="18" charset="0"/>
                <a:cs typeface="Times New Roman" panose="02020603050405020304" pitchFamily="18" charset="0"/>
              </a:rPr>
              <a:t>Phương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thức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biểu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đạt</a:t>
            </a:r>
            <a:endParaRPr lang="en-US" sz="21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613920" y="3230885"/>
            <a:ext cx="2159132" cy="738664"/>
          </a:xfrm>
          <a:prstGeom prst="rect">
            <a:avLst/>
          </a:prstGeom>
          <a:noFill/>
        </p:spPr>
        <p:txBody>
          <a:bodyPr wrap="square" rtlCol="0">
            <a:spAutoFit/>
          </a:bodyPr>
          <a:lstStyle/>
          <a:p>
            <a:pPr algn="just"/>
            <a:r>
              <a:rPr lang="en-US" sz="2100" dirty="0" err="1">
                <a:latin typeface="Times New Roman" panose="02020603050405020304" pitchFamily="18" charset="0"/>
                <a:cs typeface="Times New Roman" panose="02020603050405020304" pitchFamily="18" charset="0"/>
              </a:rPr>
              <a:t>Biểu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hợp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miêu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720259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animBg="1"/>
      <p:bldP spid="18"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537" y="307473"/>
            <a:ext cx="4957355" cy="415498"/>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2. </a:t>
            </a:r>
            <a:r>
              <a:rPr lang="en-US" sz="2100" b="1" dirty="0" err="1">
                <a:latin typeface="Times New Roman" panose="02020603050405020304" pitchFamily="18" charset="0"/>
                <a:cs typeface="Times New Roman" panose="02020603050405020304" pitchFamily="18" charset="0"/>
              </a:rPr>
              <a:t>Tìm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hiểu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chung</a:t>
            </a:r>
            <a:endParaRPr lang="en-US" sz="21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8215" y="729280"/>
            <a:ext cx="27366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88880" y="1229752"/>
            <a:ext cx="2005333" cy="461665"/>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cục</a:t>
            </a:r>
            <a:r>
              <a:rPr lang="en-US" sz="2400" b="1" dirty="0">
                <a:latin typeface="Times New Roman" panose="02020603050405020304" pitchFamily="18" charset="0"/>
                <a:cs typeface="Times New Roman" panose="02020603050405020304" pitchFamily="18" charset="0"/>
              </a:rPr>
              <a:t>:</a:t>
            </a:r>
          </a:p>
        </p:txBody>
      </p:sp>
      <p:grpSp>
        <p:nvGrpSpPr>
          <p:cNvPr id="22" name="Group 38">
            <a:extLst>
              <a:ext uri="{FF2B5EF4-FFF2-40B4-BE49-F238E27FC236}">
                <a16:creationId xmlns:a16="http://schemas.microsoft.com/office/drawing/2014/main" id="{2F5BEC7C-5E44-4CE1-80DF-891C29651CDB}"/>
              </a:ext>
            </a:extLst>
          </p:cNvPr>
          <p:cNvGrpSpPr/>
          <p:nvPr/>
        </p:nvGrpSpPr>
        <p:grpSpPr>
          <a:xfrm>
            <a:off x="3272245" y="1929690"/>
            <a:ext cx="2563679" cy="2360241"/>
            <a:chOff x="3685337" y="1514384"/>
            <a:chExt cx="4821324" cy="4797721"/>
          </a:xfrm>
        </p:grpSpPr>
        <p:sp>
          <p:nvSpPr>
            <p:cNvPr id="23"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548" tIns="815102" rIns="469239" bIns="1817975" numCol="1" spcCol="1270" anchor="ctr" anchorCtr="0">
              <a:noAutofit/>
            </a:bodyPr>
            <a:lstStyle/>
            <a:p>
              <a:pPr algn="just" defTabSz="1827957">
                <a:lnSpc>
                  <a:spcPct val="120000"/>
                </a:lnSpc>
                <a:spcAft>
                  <a:spcPct val="35000"/>
                </a:spcAft>
              </a:pPr>
              <a:endParaRPr lang="en-GB" sz="712"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4"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2448" tIns="2401040" rIns="879589" bIns="386726" numCol="1" spcCol="1270" anchor="ctr" anchorCtr="0">
              <a:noAutofit/>
            </a:bodyPr>
            <a:lstStyle/>
            <a:p>
              <a:pPr algn="just" defTabSz="2284947">
                <a:lnSpc>
                  <a:spcPct val="120000"/>
                </a:lnSpc>
                <a:spcAft>
                  <a:spcPct val="35000"/>
                </a:spcAft>
              </a:pPr>
              <a:endParaRPr lang="en-GB" sz="712"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5"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9241" tIns="815102" rIns="1949547" bIns="1817975" numCol="1" spcCol="1270" anchor="ctr" anchorCtr="0">
              <a:noAutofit/>
            </a:bodyPr>
            <a:lstStyle/>
            <a:p>
              <a:pPr algn="just" defTabSz="1827957">
                <a:lnSpc>
                  <a:spcPct val="120000"/>
                </a:lnSpc>
                <a:spcAft>
                  <a:spcPct val="35000"/>
                </a:spcAft>
              </a:pPr>
              <a:endParaRPr lang="en-GB" sz="712"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6"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712"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712"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712"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271271" y="1789607"/>
            <a:ext cx="3091683" cy="2308324"/>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mê</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luyến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mùa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p>
        </p:txBody>
      </p:sp>
      <p:sp>
        <p:nvSpPr>
          <p:cNvPr id="30" name="TextBox 29"/>
          <p:cNvSpPr txBox="1"/>
          <p:nvPr/>
        </p:nvSpPr>
        <p:spPr>
          <a:xfrm>
            <a:off x="5881058" y="1789607"/>
            <a:ext cx="2991672" cy="1938992"/>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mở</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hội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hoan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p:txBody>
      </p:sp>
      <p:sp>
        <p:nvSpPr>
          <p:cNvPr id="31" name="TextBox 30"/>
          <p:cNvSpPr txBox="1"/>
          <p:nvPr/>
        </p:nvSpPr>
        <p:spPr>
          <a:xfrm>
            <a:off x="1479479" y="4381178"/>
            <a:ext cx="6174768" cy="83099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Giêng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3660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1151164"/>
            <a:ext cx="9144000" cy="4849586"/>
          </a:xfrm>
          <a:prstGeom prst="rect">
            <a:avLst/>
          </a:prstGeom>
        </p:spPr>
      </p:pic>
      <p:pic>
        <p:nvPicPr>
          <p:cNvPr id="4" name="Picture 3"/>
          <p:cNvPicPr>
            <a:picLocks noChangeAspect="1"/>
          </p:cNvPicPr>
          <p:nvPr/>
        </p:nvPicPr>
        <p:blipFill>
          <a:blip r:embed="rId4"/>
          <a:stretch>
            <a:fillRect/>
          </a:stretch>
        </p:blipFill>
        <p:spPr>
          <a:xfrm>
            <a:off x="4525879" y="1151165"/>
            <a:ext cx="4618121" cy="1604911"/>
          </a:xfrm>
          <a:prstGeom prst="rect">
            <a:avLst/>
          </a:prstGeom>
        </p:spPr>
      </p:pic>
    </p:spTree>
    <p:extLst>
      <p:ext uri="{BB962C8B-B14F-4D97-AF65-F5344CB8AC3E}">
        <p14:creationId xmlns:p14="http://schemas.microsoft.com/office/powerpoint/2010/main" val="115058821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2206296"/>
            <a:ext cx="9144000" cy="2073118"/>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3600" b="1" dirty="0">
                <a:solidFill>
                  <a:schemeClr val="tx1"/>
                </a:solidFill>
                <a:latin typeface="Times New Roman" panose="02020603050405020304" pitchFamily="18" charset="0"/>
                <a:cs typeface="Times New Roman" panose="02020603050405020304" pitchFamily="18" charset="0"/>
              </a:rPr>
              <a:t>1.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ấn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tượng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về</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Nội</a:t>
            </a:r>
            <a:r>
              <a:rPr lang="en-US" sz="3600" b="1" dirty="0">
                <a:solidFill>
                  <a:schemeClr val="tx1"/>
                </a:solidFill>
                <a:latin typeface="Times New Roman" panose="02020603050405020304" pitchFamily="18" charset="0"/>
                <a:cs typeface="Times New Roman" panose="02020603050405020304" pitchFamily="18" charset="0"/>
              </a:rPr>
              <a:t> – </a:t>
            </a:r>
            <a:r>
              <a:rPr lang="en-US" sz="3600" b="1" dirty="0" err="1">
                <a:solidFill>
                  <a:schemeClr val="tx1"/>
                </a:solidFill>
                <a:latin typeface="Times New Roman" panose="02020603050405020304" pitchFamily="18" charset="0"/>
                <a:cs typeface="Times New Roman" panose="02020603050405020304" pitchFamily="18" charset="0"/>
              </a:rPr>
              <a:t>miền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Bắc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nỗi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nhớ</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giả</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5039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09" y="514337"/>
            <a:ext cx="8742680"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Mạch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dậy</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Giêng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rằm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Giêng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đình</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97293239"/>
              </p:ext>
            </p:extLst>
          </p:nvPr>
        </p:nvGraphicFramePr>
        <p:xfrm>
          <a:off x="211908" y="2158353"/>
          <a:ext cx="8742681" cy="3497580"/>
        </p:xfrm>
        <a:graphic>
          <a:graphicData uri="http://schemas.openxmlformats.org/drawingml/2006/table">
            <a:tbl>
              <a:tblPr firstRow="1" bandRow="1">
                <a:tableStyleId>{5C22544A-7EE6-4342-B048-85BDC9FD1C3A}</a:tableStyleId>
              </a:tblPr>
              <a:tblGrid>
                <a:gridCol w="2758586">
                  <a:extLst>
                    <a:ext uri="{9D8B030D-6E8A-4147-A177-3AD203B41FA5}">
                      <a16:colId xmlns:a16="http://schemas.microsoft.com/office/drawing/2014/main" val="1065269124"/>
                    </a:ext>
                  </a:extLst>
                </a:gridCol>
                <a:gridCol w="2758586">
                  <a:extLst>
                    <a:ext uri="{9D8B030D-6E8A-4147-A177-3AD203B41FA5}">
                      <a16:colId xmlns:a16="http://schemas.microsoft.com/office/drawing/2014/main" val="3743233517"/>
                    </a:ext>
                  </a:extLst>
                </a:gridCol>
                <a:gridCol w="3225509">
                  <a:extLst>
                    <a:ext uri="{9D8B030D-6E8A-4147-A177-3AD203B41FA5}">
                      <a16:colId xmlns:a16="http://schemas.microsoft.com/office/drawing/2014/main" val="3719290050"/>
                    </a:ext>
                  </a:extLst>
                </a:gridCol>
              </a:tblGrid>
              <a:tr h="388620">
                <a:tc gridSpan="2">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gian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đặc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trưng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của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mùa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xuân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Hà</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Nội</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gian</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gia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đình</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583330"/>
                  </a:ext>
                </a:extLst>
              </a:tr>
              <a:tr h="388620">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Giêng</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rằm</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Giêng</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9405738"/>
                  </a:ext>
                </a:extLst>
              </a:tr>
              <a:tr h="1988820">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3647119"/>
                  </a:ext>
                </a:extLst>
              </a:tr>
            </a:tbl>
          </a:graphicData>
        </a:graphic>
      </p:graphicFrame>
      <p:graphicFrame>
        <p:nvGraphicFramePr>
          <p:cNvPr id="4" name="Table 3">
            <a:extLst>
              <a:ext uri="{FF2B5EF4-FFF2-40B4-BE49-F238E27FC236}">
                <a16:creationId xmlns:a16="http://schemas.microsoft.com/office/drawing/2014/main" id="{2A4F34A1-1A18-46EE-A0AF-C30DD5945B5A}"/>
              </a:ext>
            </a:extLst>
          </p:cNvPr>
          <p:cNvGraphicFramePr>
            <a:graphicFrameLocks noGrp="1"/>
          </p:cNvGraphicFramePr>
          <p:nvPr>
            <p:extLst>
              <p:ext uri="{D42A27DB-BD31-4B8C-83A1-F6EECF244321}">
                <p14:modId xmlns:p14="http://schemas.microsoft.com/office/powerpoint/2010/main" val="2601913230"/>
              </p:ext>
            </p:extLst>
          </p:nvPr>
        </p:nvGraphicFramePr>
        <p:xfrm>
          <a:off x="1413164" y="1191491"/>
          <a:ext cx="8368145" cy="4294910"/>
        </p:xfrm>
        <a:graphic>
          <a:graphicData uri="http://schemas.openxmlformats.org/drawingml/2006/table">
            <a:tbl>
              <a:tblPr firstRow="1" firstCol="1" bandRow="1">
                <a:tableStyleId>{5C22544A-7EE6-4342-B048-85BDC9FD1C3A}</a:tableStyleId>
              </a:tblPr>
              <a:tblGrid>
                <a:gridCol w="3102310">
                  <a:extLst>
                    <a:ext uri="{9D8B030D-6E8A-4147-A177-3AD203B41FA5}">
                      <a16:colId xmlns:a16="http://schemas.microsoft.com/office/drawing/2014/main" val="3123661782"/>
                    </a:ext>
                  </a:extLst>
                </a:gridCol>
                <a:gridCol w="5265835">
                  <a:extLst>
                    <a:ext uri="{9D8B030D-6E8A-4147-A177-3AD203B41FA5}">
                      <a16:colId xmlns:a16="http://schemas.microsoft.com/office/drawing/2014/main" val="1321914079"/>
                    </a:ext>
                  </a:extLst>
                </a:gridCol>
              </a:tblGrid>
              <a:tr h="1856400">
                <a:tc gridSpan="2">
                  <a:txBody>
                    <a:bodyPr/>
                    <a:lstStyle/>
                    <a:p>
                      <a:pPr algn="ctr">
                        <a:spcAft>
                          <a:spcPts val="0"/>
                        </a:spcAft>
                      </a:pPr>
                      <a:r>
                        <a:rPr lang="en-US" sz="2400" b="0" dirty="0">
                          <a:effectLst/>
                          <a:latin typeface="Times New Roman" panose="02020603050405020304" pitchFamily="18" charset="0"/>
                          <a:cs typeface="Times New Roman" panose="02020603050405020304" pitchFamily="18" charset="0"/>
                        </a:rPr>
                        <a:t>Phiếu học</a:t>
                      </a:r>
                      <a:r>
                        <a:rPr lang="en-US" sz="2400" b="0" baseline="0" dirty="0">
                          <a:effectLst/>
                          <a:latin typeface="Times New Roman" panose="02020603050405020304" pitchFamily="18" charset="0"/>
                          <a:cs typeface="Times New Roman" panose="02020603050405020304" pitchFamily="18" charset="0"/>
                        </a:rPr>
                        <a:t> tập số 2 </a:t>
                      </a:r>
                    </a:p>
                    <a:p>
                      <a:pPr algn="l">
                        <a:spcAft>
                          <a:spcPts val="0"/>
                        </a:spcAft>
                      </a:pPr>
                      <a:r>
                        <a:rPr lang="en-US" sz="2400" b="0" baseline="0" dirty="0" err="1">
                          <a:effectLst/>
                          <a:latin typeface="Times New Roman" panose="02020603050405020304" pitchFamily="18" charset="0"/>
                          <a:cs typeface="Times New Roman" panose="02020603050405020304" pitchFamily="18" charset="0"/>
                        </a:rPr>
                        <a:t>Lớp</a:t>
                      </a:r>
                      <a:r>
                        <a:rPr lang="en-US" sz="2400" b="0" baseline="0" dirty="0">
                          <a:effectLst/>
                          <a:latin typeface="Times New Roman" panose="02020603050405020304" pitchFamily="18" charset="0"/>
                          <a:cs typeface="Times New Roman" panose="02020603050405020304" pitchFamily="18" charset="0"/>
                        </a:rPr>
                        <a:t>:                                                     Môn:  </a:t>
                      </a:r>
                    </a:p>
                    <a:p>
                      <a:pPr algn="l">
                        <a:spcAft>
                          <a:spcPts val="0"/>
                        </a:spcAft>
                      </a:pPr>
                      <a:r>
                        <a:rPr lang="en-US" sz="2400" b="0" baseline="0" dirty="0">
                          <a:effectLst/>
                          <a:latin typeface="Times New Roman" panose="02020603050405020304" pitchFamily="18" charset="0"/>
                          <a:cs typeface="Times New Roman" panose="02020603050405020304" pitchFamily="18" charset="0"/>
                        </a:rPr>
                        <a:t> </a:t>
                      </a:r>
                      <a:r>
                        <a:rPr lang="en-US" sz="2400" b="0" baseline="0" dirty="0" err="1">
                          <a:effectLst/>
                          <a:latin typeface="Times New Roman" panose="02020603050405020304" pitchFamily="18" charset="0"/>
                          <a:cs typeface="Times New Roman" panose="02020603050405020304" pitchFamily="18" charset="0"/>
                        </a:rPr>
                        <a:t>Tên</a:t>
                      </a:r>
                      <a:r>
                        <a:rPr lang="en-US" sz="2400" b="0" baseline="0" dirty="0">
                          <a:effectLst/>
                          <a:latin typeface="Times New Roman" panose="02020603050405020304" pitchFamily="18" charset="0"/>
                          <a:cs typeface="Times New Roman" panose="02020603050405020304" pitchFamily="18" charset="0"/>
                        </a:rPr>
                        <a:t>:                                                     </a:t>
                      </a:r>
                      <a:r>
                        <a:rPr lang="en-US" sz="2400" b="0" baseline="0" dirty="0" err="1">
                          <a:effectLst/>
                          <a:latin typeface="Times New Roman" panose="02020603050405020304" pitchFamily="18" charset="0"/>
                          <a:cs typeface="Times New Roman" panose="02020603050405020304" pitchFamily="18" charset="0"/>
                        </a:rPr>
                        <a:t>Giáo</a:t>
                      </a:r>
                      <a:r>
                        <a:rPr lang="en-US" sz="2400" b="0" baseline="0" dirty="0">
                          <a:effectLst/>
                          <a:latin typeface="Times New Roman" panose="02020603050405020304" pitchFamily="18" charset="0"/>
                          <a:cs typeface="Times New Roman" panose="02020603050405020304" pitchFamily="18" charset="0"/>
                        </a:rPr>
                        <a:t> </a:t>
                      </a:r>
                      <a:r>
                        <a:rPr lang="en-US" sz="2400" b="0" baseline="0" dirty="0" err="1">
                          <a:effectLst/>
                          <a:latin typeface="Times New Roman" panose="02020603050405020304" pitchFamily="18" charset="0"/>
                          <a:cs typeface="Times New Roman" panose="02020603050405020304" pitchFamily="18" charset="0"/>
                        </a:rPr>
                        <a:t>viên</a:t>
                      </a:r>
                      <a:r>
                        <a:rPr lang="en-US" sz="2400" b="0" baseline="0" dirty="0">
                          <a:effectLst/>
                          <a:latin typeface="Times New Roman" panose="02020603050405020304" pitchFamily="18" charset="0"/>
                          <a:cs typeface="Times New Roman" panose="02020603050405020304" pitchFamily="18" charset="0"/>
                        </a:rPr>
                        <a:t>: </a:t>
                      </a:r>
                    </a:p>
                    <a:p>
                      <a:pPr algn="ctr">
                        <a:spcAft>
                          <a:spcPts val="0"/>
                        </a:spcAft>
                      </a:pPr>
                      <a:r>
                        <a:rPr lang="en-US" sz="2400" b="0" baseline="0" dirty="0">
                          <a:effectLst/>
                          <a:latin typeface="Times New Roman" panose="02020603050405020304" pitchFamily="18" charset="0"/>
                          <a:cs typeface="Times New Roman" panose="02020603050405020304" pitchFamily="18" charset="0"/>
                        </a:rPr>
                        <a:t>a, Mùa xuân miền Bắc vào đầu tháng giêng </a:t>
                      </a:r>
                      <a:endParaRPr lang="en-US" sz="2400" b="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108820117"/>
                  </a:ext>
                </a:extLst>
              </a:tr>
              <a:tr h="348359">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liệt kê chi tiết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1691812"/>
                  </a:ext>
                </a:extLst>
              </a:tr>
              <a:tr h="696717">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a:t>
                      </a:r>
                      <a:r>
                        <a:rPr lang="en-US" sz="2000" baseline="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gian</a:t>
                      </a:r>
                      <a:r>
                        <a:rPr lang="en-US" sz="2000" baseline="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thiên</a:t>
                      </a:r>
                      <a:r>
                        <a:rPr lang="en-US" sz="2000" dirty="0">
                          <a:effectLst/>
                          <a:latin typeface="Times New Roman" panose="02020603050405020304" pitchFamily="18" charset="0"/>
                          <a:cs typeface="Times New Roman" panose="02020603050405020304" pitchFamily="18" charset="0"/>
                        </a:rPr>
                        <a:t> nhiên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a:t>
                      </a:r>
                      <a:r>
                        <a:rPr lang="en-US" sz="2000" baseline="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ảnh</a:t>
                      </a:r>
                      <a:r>
                        <a:rPr lang="en-US" sz="2000" dirty="0">
                          <a:effectLst/>
                          <a:latin typeface="Times New Roman" panose="02020603050405020304" pitchFamily="18" charset="0"/>
                          <a:cs typeface="Times New Roman" panose="02020603050405020304" pitchFamily="18" charset="0"/>
                        </a:rPr>
                        <a:t>: </a:t>
                      </a:r>
                    </a:p>
                    <a:p>
                      <a:pPr algn="just">
                        <a:spcAft>
                          <a:spcPts val="0"/>
                        </a:spcAft>
                      </a:pPr>
                      <a:r>
                        <a:rPr lang="en-US" sz="2000" dirty="0">
                          <a:effectLst/>
                          <a:latin typeface="Times New Roman" panose="02020603050405020304" pitchFamily="18" charset="0"/>
                          <a:cs typeface="Times New Roman" panose="02020603050405020304" pitchFamily="18" charset="0"/>
                        </a:rPr>
                        <a:t>+</a:t>
                      </a:r>
                      <a:r>
                        <a:rPr lang="en-US" sz="2000" baseline="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thanh</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9002915"/>
                  </a:ext>
                </a:extLst>
              </a:tr>
              <a:tr h="696717">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a:t>
                      </a:r>
                      <a:r>
                        <a:rPr lang="en-US" sz="2000" baseline="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Con người trong mùa xuân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3193567"/>
                  </a:ext>
                </a:extLst>
              </a:tr>
              <a:tr h="696717">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a:t>
                      </a:r>
                      <a:r>
                        <a:rPr lang="en-US" sz="2000" baseline="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cs typeface="Times New Roman" panose="02020603050405020304" pitchFamily="18" charset="0"/>
                        </a:rPr>
                        <a:t> gia đình đón tết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118739"/>
                  </a:ext>
                </a:extLst>
              </a:tr>
            </a:tbl>
          </a:graphicData>
        </a:graphic>
      </p:graphicFrame>
    </p:spTree>
    <p:extLst>
      <p:ext uri="{BB962C8B-B14F-4D97-AF65-F5344CB8AC3E}">
        <p14:creationId xmlns:p14="http://schemas.microsoft.com/office/powerpoint/2010/main" val="6904607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EBD392-D790-42E5-81ED-FBB6CDF74BA9}"/>
              </a:ext>
            </a:extLst>
          </p:cNvPr>
          <p:cNvGraphicFramePr>
            <a:graphicFrameLocks noGrp="1"/>
          </p:cNvGraphicFramePr>
          <p:nvPr>
            <p:extLst>
              <p:ext uri="{D42A27DB-BD31-4B8C-83A1-F6EECF244321}">
                <p14:modId xmlns:p14="http://schemas.microsoft.com/office/powerpoint/2010/main" val="2151990171"/>
              </p:ext>
            </p:extLst>
          </p:nvPr>
        </p:nvGraphicFramePr>
        <p:xfrm>
          <a:off x="349321" y="1437830"/>
          <a:ext cx="8476493" cy="3840480"/>
        </p:xfrm>
        <a:graphic>
          <a:graphicData uri="http://schemas.openxmlformats.org/drawingml/2006/table">
            <a:tbl>
              <a:tblPr firstRow="1" firstCol="1" bandRow="1">
                <a:tableStyleId>{5C22544A-7EE6-4342-B048-85BDC9FD1C3A}</a:tableStyleId>
              </a:tblPr>
              <a:tblGrid>
                <a:gridCol w="2866490">
                  <a:extLst>
                    <a:ext uri="{9D8B030D-6E8A-4147-A177-3AD203B41FA5}">
                      <a16:colId xmlns:a16="http://schemas.microsoft.com/office/drawing/2014/main" val="3123661782"/>
                    </a:ext>
                  </a:extLst>
                </a:gridCol>
                <a:gridCol w="5610003">
                  <a:extLst>
                    <a:ext uri="{9D8B030D-6E8A-4147-A177-3AD203B41FA5}">
                      <a16:colId xmlns:a16="http://schemas.microsoft.com/office/drawing/2014/main" val="1321914079"/>
                    </a:ext>
                  </a:extLst>
                </a:gridCol>
              </a:tblGrid>
              <a:tr h="595768">
                <a:tc gridSpan="2">
                  <a:txBody>
                    <a:bodyPr/>
                    <a:lstStyle/>
                    <a:p>
                      <a:pPr algn="ctr">
                        <a:spcAft>
                          <a:spcPts val="0"/>
                        </a:spcAft>
                      </a:pPr>
                      <a:r>
                        <a:rPr lang="en-US" sz="2800" b="1" dirty="0">
                          <a:solidFill>
                            <a:srgbClr val="3333FF"/>
                          </a:solidFill>
                          <a:effectLst/>
                          <a:latin typeface="Times New Roman" panose="02020603050405020304" pitchFamily="18" charset="0"/>
                          <a:cs typeface="Times New Roman" panose="02020603050405020304" pitchFamily="18" charset="0"/>
                        </a:rPr>
                        <a:t>Phiếu học</a:t>
                      </a:r>
                      <a:r>
                        <a:rPr lang="en-US" sz="2800" b="1" baseline="0" dirty="0">
                          <a:solidFill>
                            <a:srgbClr val="3333FF"/>
                          </a:solidFill>
                          <a:effectLst/>
                          <a:latin typeface="Times New Roman" panose="02020603050405020304" pitchFamily="18" charset="0"/>
                          <a:cs typeface="Times New Roman" panose="02020603050405020304" pitchFamily="18" charset="0"/>
                        </a:rPr>
                        <a:t> tập số 2 :   </a:t>
                      </a:r>
                      <a:r>
                        <a:rPr lang="en-US" sz="2800" b="1" baseline="0" dirty="0" err="1">
                          <a:solidFill>
                            <a:srgbClr val="3333FF"/>
                          </a:solidFill>
                          <a:effectLst/>
                          <a:latin typeface="Times New Roman" panose="02020603050405020304" pitchFamily="18" charset="0"/>
                          <a:cs typeface="Times New Roman" panose="02020603050405020304" pitchFamily="18" charset="0"/>
                        </a:rPr>
                        <a:t>Mùa</a:t>
                      </a:r>
                      <a:r>
                        <a:rPr lang="en-US" sz="2800" b="1" baseline="0" dirty="0">
                          <a:solidFill>
                            <a:srgbClr val="3333FF"/>
                          </a:solidFill>
                          <a:effectLst/>
                          <a:latin typeface="Times New Roman" panose="02020603050405020304" pitchFamily="18" charset="0"/>
                          <a:cs typeface="Times New Roman" panose="02020603050405020304" pitchFamily="18" charset="0"/>
                        </a:rPr>
                        <a:t> xuân miền Bắc vào đầu tháng giêng </a:t>
                      </a:r>
                      <a:endParaRPr lang="en-US" sz="2800" b="1" dirty="0">
                        <a:solidFill>
                          <a:srgbClr val="3333FF"/>
                        </a:solidFill>
                        <a:effectLst/>
                        <a:latin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2108820117"/>
                  </a:ext>
                </a:extLst>
              </a:tr>
              <a:tr h="347601">
                <a:tc>
                  <a:txBody>
                    <a:bodyPr/>
                    <a:lstStyle/>
                    <a:p>
                      <a:pPr algn="just">
                        <a:spcAft>
                          <a:spcPts val="0"/>
                        </a:spcAft>
                      </a:pPr>
                      <a:r>
                        <a:rPr lang="en-US" sz="2800" dirty="0">
                          <a:solidFill>
                            <a:srgbClr val="FF0000"/>
                          </a:solidFill>
                          <a:effectLst/>
                          <a:latin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liệt kê chi tiết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1691812"/>
                  </a:ext>
                </a:extLst>
              </a:tr>
              <a:tr h="695201">
                <a:tc>
                  <a:txBody>
                    <a:bodyPr/>
                    <a:lstStyle/>
                    <a:p>
                      <a:pPr algn="just">
                        <a:spcAft>
                          <a:spcPts val="0"/>
                        </a:spcAft>
                      </a:pPr>
                      <a:r>
                        <a:rPr lang="en-US" sz="2800" dirty="0">
                          <a:solidFill>
                            <a:srgbClr val="FF0000"/>
                          </a:solidFill>
                          <a:effectLst/>
                          <a:latin typeface="Times New Roman" panose="02020603050405020304" pitchFamily="18" charset="0"/>
                          <a:cs typeface="Times New Roman" panose="02020603050405020304" pitchFamily="18" charset="0"/>
                        </a:rPr>
                        <a:t>-</a:t>
                      </a:r>
                      <a:r>
                        <a:rPr lang="en-US" sz="2800" baseline="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Không</a:t>
                      </a:r>
                      <a:r>
                        <a:rPr lang="en-US" sz="2800" baseline="0" dirty="0">
                          <a:solidFill>
                            <a:srgbClr val="FF0000"/>
                          </a:solidFill>
                          <a:effectLst/>
                          <a:latin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cs typeface="Times New Roman" panose="02020603050405020304" pitchFamily="18" charset="0"/>
                        </a:rPr>
                        <a:t>gian</a:t>
                      </a:r>
                      <a:r>
                        <a:rPr lang="en-US" sz="2800" baseline="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thiên</a:t>
                      </a:r>
                      <a:r>
                        <a:rPr lang="en-US" sz="2800" dirty="0">
                          <a:solidFill>
                            <a:srgbClr val="FF0000"/>
                          </a:solidFill>
                          <a:effectLst/>
                          <a:latin typeface="Times New Roman" panose="02020603050405020304" pitchFamily="18" charset="0"/>
                          <a:cs typeface="Times New Roman" panose="02020603050405020304" pitchFamily="18" charset="0"/>
                        </a:rPr>
                        <a:t> nhiên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a:t>
                      </a:r>
                      <a:r>
                        <a:rPr lang="en-US" sz="2800" baseline="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p>
                    <a:p>
                      <a:pPr algn="just">
                        <a:spcAft>
                          <a:spcPts val="0"/>
                        </a:spcAft>
                      </a:pPr>
                      <a:r>
                        <a:rPr lang="en-US" sz="2800" dirty="0">
                          <a:effectLst/>
                          <a:latin typeface="Times New Roman" panose="02020603050405020304" pitchFamily="18" charset="0"/>
                          <a:cs typeface="Times New Roman" panose="02020603050405020304" pitchFamily="18" charset="0"/>
                        </a:rPr>
                        <a:t>+</a:t>
                      </a:r>
                      <a:r>
                        <a:rPr lang="en-US" sz="2800" baseline="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9002915"/>
                  </a:ext>
                </a:extLst>
              </a:tr>
              <a:tr h="695201">
                <a:tc>
                  <a:txBody>
                    <a:bodyPr/>
                    <a:lstStyle/>
                    <a:p>
                      <a:pPr algn="just">
                        <a:spcAft>
                          <a:spcPts val="0"/>
                        </a:spcAft>
                      </a:pPr>
                      <a:r>
                        <a:rPr lang="en-US" sz="2800" dirty="0">
                          <a:solidFill>
                            <a:srgbClr val="FF0000"/>
                          </a:solidFill>
                          <a:effectLst/>
                          <a:latin typeface="Times New Roman" panose="02020603050405020304" pitchFamily="18" charset="0"/>
                          <a:cs typeface="Times New Roman" panose="02020603050405020304" pitchFamily="18" charset="0"/>
                        </a:rPr>
                        <a:t>-</a:t>
                      </a:r>
                      <a:r>
                        <a:rPr lang="en-US" sz="2800" baseline="0" dirty="0">
                          <a:solidFill>
                            <a:srgbClr val="FF0000"/>
                          </a:solidFill>
                          <a:effectLst/>
                          <a:latin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cs typeface="Times New Roman" panose="02020603050405020304" pitchFamily="18" charset="0"/>
                        </a:rPr>
                        <a:t>Con người trong mùa xuân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3193567"/>
                  </a:ext>
                </a:extLst>
              </a:tr>
              <a:tr h="695201">
                <a:tc>
                  <a:txBody>
                    <a:bodyPr/>
                    <a:lstStyle/>
                    <a:p>
                      <a:pPr algn="just">
                        <a:spcAft>
                          <a:spcPts val="0"/>
                        </a:spcAft>
                      </a:pPr>
                      <a:r>
                        <a:rPr lang="en-US" sz="2800" dirty="0">
                          <a:solidFill>
                            <a:srgbClr val="FF0000"/>
                          </a:solidFill>
                          <a:effectLst/>
                          <a:latin typeface="Times New Roman" panose="02020603050405020304" pitchFamily="18" charset="0"/>
                          <a:cs typeface="Times New Roman" panose="02020603050405020304" pitchFamily="18" charset="0"/>
                        </a:rPr>
                        <a:t>-</a:t>
                      </a:r>
                      <a:r>
                        <a:rPr lang="en-US" sz="2800" baseline="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Không</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gian</a:t>
                      </a:r>
                      <a:r>
                        <a:rPr lang="en-US" sz="2800" dirty="0">
                          <a:solidFill>
                            <a:srgbClr val="FF0000"/>
                          </a:solidFill>
                          <a:effectLst/>
                          <a:latin typeface="Times New Roman" panose="02020603050405020304" pitchFamily="18" charset="0"/>
                          <a:cs typeface="Times New Roman" panose="02020603050405020304" pitchFamily="18" charset="0"/>
                        </a:rPr>
                        <a:t> gia đình đón tết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118739"/>
                  </a:ext>
                </a:extLst>
              </a:tr>
            </a:tbl>
          </a:graphicData>
        </a:graphic>
      </p:graphicFrame>
    </p:spTree>
    <p:extLst>
      <p:ext uri="{BB962C8B-B14F-4D97-AF65-F5344CB8AC3E}">
        <p14:creationId xmlns:p14="http://schemas.microsoft.com/office/powerpoint/2010/main" val="384732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72" y="994410"/>
            <a:ext cx="3945533" cy="2417751"/>
          </a:xfrm>
          <a:prstGeom prst="rect">
            <a:avLst/>
          </a:prstGeom>
        </p:spPr>
      </p:pic>
      <p:pic>
        <p:nvPicPr>
          <p:cNvPr id="3" name="Picture 2"/>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b="52381"/>
          <a:stretch/>
        </p:blipFill>
        <p:spPr>
          <a:xfrm>
            <a:off x="4752503" y="994410"/>
            <a:ext cx="3917969" cy="241775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8953"/>
          <a:stretch/>
        </p:blipFill>
        <p:spPr>
          <a:xfrm>
            <a:off x="358072" y="3512276"/>
            <a:ext cx="3945533" cy="2292531"/>
          </a:xfrm>
          <a:prstGeom prst="rect">
            <a:avLst/>
          </a:prstGeom>
        </p:spPr>
      </p:pic>
      <p:pic>
        <p:nvPicPr>
          <p:cNvPr id="5" name="Picture 4"/>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752503" y="3512276"/>
            <a:ext cx="3917969" cy="2292531"/>
          </a:xfrm>
          <a:prstGeom prst="rect">
            <a:avLst/>
          </a:prstGeom>
        </p:spPr>
      </p:pic>
    </p:spTree>
    <p:extLst>
      <p:ext uri="{BB962C8B-B14F-4D97-AF65-F5344CB8AC3E}">
        <p14:creationId xmlns:p14="http://schemas.microsoft.com/office/powerpoint/2010/main" val="27573090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09" y="165017"/>
            <a:ext cx="8742680" cy="138499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a:p>
            <a:pPr algn="just"/>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1910" y="2424503"/>
            <a:ext cx="1390860" cy="1200329"/>
          </a:xfrm>
          <a:prstGeom prst="rect">
            <a:avLst/>
          </a:prstGeom>
          <a:solidFill>
            <a:schemeClr val="accent4">
              <a:lumMod val="20000"/>
              <a:lumOff val="80000"/>
            </a:schemeClr>
          </a:solid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56082" y="1231674"/>
            <a:ext cx="3500163"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004597" y="1793463"/>
            <a:ext cx="3077701"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998352" y="2596201"/>
            <a:ext cx="5159325"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004598" y="4185929"/>
            <a:ext cx="3589480"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371325" y="4704868"/>
            <a:ext cx="4893991"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endParaRPr lang="en-US" sz="2800" dirty="0">
              <a:latin typeface="Times New Roman" panose="02020603050405020304" pitchFamily="18" charset="0"/>
              <a:cs typeface="Times New Roman" panose="02020603050405020304" pitchFamily="18" charset="0"/>
            </a:endParaRPr>
          </a:p>
        </p:txBody>
      </p:sp>
      <p:cxnSp>
        <p:nvCxnSpPr>
          <p:cNvPr id="10" name="Elbow Connector 9"/>
          <p:cNvCxnSpPr>
            <a:cxnSpLocks/>
            <a:stCxn id="3" idx="3"/>
            <a:endCxn id="4" idx="1"/>
          </p:cNvCxnSpPr>
          <p:nvPr/>
        </p:nvCxnSpPr>
        <p:spPr>
          <a:xfrm flipV="1">
            <a:off x="1602770" y="1493284"/>
            <a:ext cx="553312" cy="153138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a:cxnSpLocks/>
            <a:stCxn id="3" idx="3"/>
            <a:endCxn id="5" idx="1"/>
          </p:cNvCxnSpPr>
          <p:nvPr/>
        </p:nvCxnSpPr>
        <p:spPr>
          <a:xfrm flipV="1">
            <a:off x="1602770" y="2055073"/>
            <a:ext cx="1401827" cy="969595"/>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Elbow Connector 27"/>
          <p:cNvCxnSpPr>
            <a:cxnSpLocks/>
            <a:stCxn id="3" idx="3"/>
            <a:endCxn id="6" idx="1"/>
          </p:cNvCxnSpPr>
          <p:nvPr/>
        </p:nvCxnSpPr>
        <p:spPr>
          <a:xfrm>
            <a:off x="1602770" y="3024668"/>
            <a:ext cx="1395582" cy="264031"/>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Elbow Connector 31"/>
          <p:cNvCxnSpPr>
            <a:cxnSpLocks/>
            <a:stCxn id="3" idx="3"/>
            <a:endCxn id="7" idx="1"/>
          </p:cNvCxnSpPr>
          <p:nvPr/>
        </p:nvCxnSpPr>
        <p:spPr>
          <a:xfrm>
            <a:off x="1602770" y="3024668"/>
            <a:ext cx="1401828" cy="1422871"/>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Elbow Connector 35"/>
          <p:cNvCxnSpPr>
            <a:cxnSpLocks/>
            <a:stCxn id="3" idx="3"/>
            <a:endCxn id="8" idx="1"/>
          </p:cNvCxnSpPr>
          <p:nvPr/>
        </p:nvCxnSpPr>
        <p:spPr>
          <a:xfrm>
            <a:off x="1602770" y="3024668"/>
            <a:ext cx="768555" cy="1941810"/>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56083" y="5434682"/>
            <a:ext cx="4525941"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ngào</a:t>
            </a:r>
            <a:r>
              <a:rPr lang="en-US" sz="2800" dirty="0">
                <a:latin typeface="Times New Roman" panose="02020603050405020304" pitchFamily="18" charset="0"/>
                <a:cs typeface="Times New Roman" panose="02020603050405020304" pitchFamily="18" charset="0"/>
              </a:rPr>
              <a:t>.</a:t>
            </a:r>
          </a:p>
        </p:txBody>
      </p:sp>
      <p:cxnSp>
        <p:nvCxnSpPr>
          <p:cNvPr id="41" name="Elbow Connector 40"/>
          <p:cNvCxnSpPr>
            <a:cxnSpLocks/>
            <a:stCxn id="3" idx="3"/>
            <a:endCxn id="40" idx="1"/>
          </p:cNvCxnSpPr>
          <p:nvPr/>
        </p:nvCxnSpPr>
        <p:spPr>
          <a:xfrm>
            <a:off x="1602770" y="3024668"/>
            <a:ext cx="553313" cy="267162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151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5" y="956801"/>
            <a:ext cx="4048017" cy="4667865"/>
          </a:xfrm>
        </p:spPr>
        <p:txBody>
          <a:bodyPr>
            <a:noAutofit/>
          </a:bodyPr>
          <a:lstStyle/>
          <a:p>
            <a:r>
              <a:rPr lang="en-US" sz="2400" dirty="0">
                <a:solidFill>
                  <a:srgbClr val="FF0000"/>
                </a:solidFill>
                <a:latin typeface="Times New Roman" panose="02020603050405020304" pitchFamily="18" charset="0"/>
                <a:cs typeface="Times New Roman" panose="02020603050405020304" pitchFamily="18" charset="0"/>
              </a:rPr>
              <a:t>Mưa riêu </a:t>
            </a:r>
            <a:r>
              <a:rPr lang="en-US" sz="2400" dirty="0" err="1">
                <a:solidFill>
                  <a:srgbClr val="FF0000"/>
                </a:solidFill>
                <a:latin typeface="Times New Roman" panose="02020603050405020304" pitchFamily="18" charset="0"/>
                <a:cs typeface="Times New Roman" panose="02020603050405020304" pitchFamily="18" charset="0"/>
              </a:rPr>
              <a:t>riêu</a:t>
            </a:r>
            <a:r>
              <a:rPr lang="en-US" sz="2400" dirty="0">
                <a:solidFill>
                  <a:srgbClr val="FF0000"/>
                </a:solidFill>
                <a:latin typeface="Times New Roman" panose="02020603050405020304" pitchFamily="18" charset="0"/>
                <a:cs typeface="Times New Roman" panose="02020603050405020304" pitchFamily="18" charset="0"/>
              </a:rPr>
              <a:t>, gió lành lạnh </a:t>
            </a:r>
            <a:r>
              <a:rPr lang="en-US" sz="2400" dirty="0">
                <a:latin typeface="Times New Roman" panose="02020603050405020304" pitchFamily="18" charset="0"/>
                <a:cs typeface="Times New Roman" panose="02020603050405020304" pitchFamily="18" charset="0"/>
              </a:rPr>
              <a:t>là thời tiết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không còn cái rét cắt da cắt thịt mà chỉ còn là cơn gió lành lạnh chỉ thoảng qua thôi và những cơn mưa  riêu </a:t>
            </a:r>
            <a:r>
              <a:rPr lang="en-US" sz="2400" dirty="0" err="1">
                <a:latin typeface="Times New Roman" panose="02020603050405020304" pitchFamily="18" charset="0"/>
                <a:cs typeface="Times New Roman" panose="02020603050405020304" pitchFamily="18" charset="0"/>
              </a:rPr>
              <a:t>riêu</a:t>
            </a:r>
            <a:r>
              <a:rPr lang="en-US" sz="2400" dirty="0">
                <a:latin typeface="Times New Roman" panose="02020603050405020304" pitchFamily="18" charset="0"/>
                <a:cs typeface="Times New Roman" panose="02020603050405020304" pitchFamily="18" charset="0"/>
              </a:rPr>
              <a:t> không đủ để làm ướt áo của những cô gái đi chơi xuân , cái không gian ấy và thời tiết ấy không gian mùa xuân đặc biệt ngấm vào trong lòng người để làm cho những người con xa quê nhắc đến mùa xuân lại nhớ đến những cảm nhận rất tinh tế ấy về thời tiết mùa xuân </a:t>
            </a:r>
            <a:r>
              <a:rPr lang="en-US" sz="2400" dirty="0"/>
              <a:t> </a:t>
            </a:r>
          </a:p>
        </p:txBody>
      </p:sp>
      <p:sp>
        <p:nvSpPr>
          <p:cNvPr id="3" name="Text Placeholder 2"/>
          <p:cNvSpPr>
            <a:spLocks noGrp="1"/>
          </p:cNvSpPr>
          <p:nvPr>
            <p:ph type="body" idx="1"/>
          </p:nvPr>
        </p:nvSpPr>
        <p:spPr>
          <a:xfrm>
            <a:off x="503434" y="5624666"/>
            <a:ext cx="8301519" cy="828142"/>
          </a:xfrm>
        </p:spPr>
        <p:txBody>
          <a:bodyPr>
            <a:noAutofit/>
          </a:bodyPr>
          <a:lstStyle/>
          <a:p>
            <a:r>
              <a:rPr lang="en-US" dirty="0">
                <a:solidFill>
                  <a:srgbClr val="FF0000"/>
                </a:solidFill>
                <a:latin typeface="Times New Roman" panose="02020603050405020304" pitchFamily="18" charset="0"/>
                <a:cs typeface="Times New Roman" panose="02020603050405020304" pitchFamily="18" charset="0"/>
              </a:rPr>
              <a:t>MƯA RIÊU </a:t>
            </a:r>
            <a:r>
              <a:rPr lang="en-US" dirty="0" err="1">
                <a:solidFill>
                  <a:srgbClr val="FF0000"/>
                </a:solidFill>
                <a:latin typeface="Times New Roman" panose="02020603050405020304" pitchFamily="18" charset="0"/>
                <a:cs typeface="Times New Roman" panose="02020603050405020304" pitchFamily="18" charset="0"/>
              </a:rPr>
              <a:t>RIÊU</a:t>
            </a:r>
            <a:r>
              <a:rPr lang="en-US" dirty="0">
                <a:solidFill>
                  <a:srgbClr val="FF0000"/>
                </a:solidFill>
                <a:latin typeface="Times New Roman" panose="02020603050405020304" pitchFamily="18" charset="0"/>
                <a:cs typeface="Times New Roman" panose="02020603050405020304" pitchFamily="18" charset="0"/>
              </a:rPr>
              <a:t> LÀ MƯA PHÙN , HẠT MƯA NHỎ , ĐỀU , DÀI KÉO </a:t>
            </a:r>
          </a:p>
        </p:txBody>
      </p:sp>
      <p:pic>
        <p:nvPicPr>
          <p:cNvPr id="1026" name="Picture 2" descr="https://baokhanhhoa.vn/dataimages/201401/original/images920255_N.Anh.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489806" y="956802"/>
            <a:ext cx="4543581" cy="4578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8842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F034EC-F924-4FF9-8537-2540B90A4D9D}"/>
              </a:ext>
            </a:extLst>
          </p:cNvPr>
          <p:cNvSpPr txBox="1"/>
          <p:nvPr/>
        </p:nvSpPr>
        <p:spPr>
          <a:xfrm>
            <a:off x="472613" y="1295622"/>
            <a:ext cx="8096036" cy="1815882"/>
          </a:xfrm>
          <a:prstGeom prst="rect">
            <a:avLst/>
          </a:prstGeom>
          <a:noFill/>
        </p:spPr>
        <p:txBody>
          <a:bodyPr wrap="square">
            <a:spAutoFit/>
          </a:bodyPr>
          <a:lstStyle/>
          <a:p>
            <a:pPr marL="0" indent="0">
              <a:buNone/>
            </a:pPr>
            <a:r>
              <a:rPr lang="en-US" sz="1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cs typeface="Times New Roman" panose="02020603050405020304" pitchFamily="18" charset="0"/>
              </a:rPr>
              <a:t>sưa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ra , </a:t>
            </a:r>
            <a:r>
              <a:rPr lang="en-US" sz="2800" dirty="0" err="1">
                <a:latin typeface="Times New Roman" panose="02020603050405020304" pitchFamily="18" charset="0"/>
                <a:cs typeface="Times New Roman" panose="02020603050405020304" pitchFamily="18" charset="0"/>
              </a:rPr>
              <a:t>đập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27821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09" y="288310"/>
            <a:ext cx="874268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sp>
        <p:nvSpPr>
          <p:cNvPr id="10" name="圆角矩形 4">
            <a:extLst>
              <a:ext uri="{FF2B5EF4-FFF2-40B4-BE49-F238E27FC236}">
                <a16:creationId xmlns:a16="http://schemas.microsoft.com/office/drawing/2014/main" id="{8B42DAC0-2BC8-4AC7-A58F-15C251564CFE}"/>
              </a:ext>
            </a:extLst>
          </p:cNvPr>
          <p:cNvSpPr/>
          <p:nvPr/>
        </p:nvSpPr>
        <p:spPr>
          <a:xfrm>
            <a:off x="211908" y="1143314"/>
            <a:ext cx="3969674" cy="3499041"/>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Âm</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hưởng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Tết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Nhang</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trầm</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đèn</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nến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bầu</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không</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khí</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gia</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đình</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đoàn</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tụ</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êm</a:t>
            </a:r>
            <a:r>
              <a:rPr lang="en-US" altLang="zh-CN" sz="2800" dirty="0">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字魂35号-经典雅黑" panose="02000000000000000000" pitchFamily="2" charset="-122"/>
                <a:cs typeface="Times New Roman" panose="02020603050405020304" pitchFamily="18" charset="0"/>
              </a:rPr>
              <a:t>đềm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kính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dưới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nhường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Phật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Tổ</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tiên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3772" y="331666"/>
            <a:ext cx="2835667" cy="2945802"/>
          </a:xfrm>
          <a:prstGeom prst="rect">
            <a:avLst/>
          </a:prstGeom>
        </p:spPr>
      </p:pic>
    </p:spTree>
    <p:extLst>
      <p:ext uri="{BB962C8B-B14F-4D97-AF65-F5344CB8AC3E}">
        <p14:creationId xmlns:p14="http://schemas.microsoft.com/office/powerpoint/2010/main" val="308995348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438CD1-3DD2-4624-B1C4-3826A8624408}"/>
              </a:ext>
            </a:extLst>
          </p:cNvPr>
          <p:cNvSpPr txBox="1"/>
          <p:nvPr/>
        </p:nvSpPr>
        <p:spPr>
          <a:xfrm>
            <a:off x="328772" y="602319"/>
            <a:ext cx="8609745" cy="1815882"/>
          </a:xfrm>
          <a:prstGeom prst="rect">
            <a:avLst/>
          </a:prstGeom>
          <a:noFill/>
        </p:spPr>
        <p:txBody>
          <a:bodyPr wrap="square">
            <a:spAutoFit/>
          </a:bodyPr>
          <a:lstStyle/>
          <a:p>
            <a:pPr marL="0" indent="0">
              <a:buNone/>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 so </a:t>
            </a:r>
            <a:r>
              <a:rPr lang="en-US" sz="2800" dirty="0" err="1">
                <a:solidFill>
                  <a:srgbClr val="FF0000"/>
                </a:solidFill>
                <a:latin typeface="Times New Roman" panose="02020603050405020304" pitchFamily="18" charset="0"/>
                <a:cs typeface="Times New Roman" panose="02020603050405020304" pitchFamily="18" charset="0"/>
              </a:rPr>
              <a:t>sánh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ẩn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a:t>
            </a:r>
          </a:p>
          <a:p>
            <a:pPr marL="0" indent="0">
              <a:buNone/>
            </a:pPr>
            <a:r>
              <a:rPr lang="en-US" sz="2800" dirty="0">
                <a:solidFill>
                  <a:srgbClr val="FF0000"/>
                </a:solidFill>
                <a:latin typeface="Times New Roman" panose="02020603050405020304" pitchFamily="18" charset="0"/>
                <a:cs typeface="Times New Roman" panose="02020603050405020304" pitchFamily="18" charset="0"/>
              </a:rPr>
              <a:t>=&gt;</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niềm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rPr>
              <a:t>.   </a:t>
            </a:r>
            <a:endParaRPr lang="en-GB" sz="2800" dirty="0">
              <a:solidFill>
                <a:srgbClr val="FF0000"/>
              </a:solidFill>
            </a:endParaRPr>
          </a:p>
        </p:txBody>
      </p:sp>
    </p:spTree>
    <p:extLst>
      <p:ext uri="{BB962C8B-B14F-4D97-AF65-F5344CB8AC3E}">
        <p14:creationId xmlns:p14="http://schemas.microsoft.com/office/powerpoint/2010/main" val="137985999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09" y="195845"/>
            <a:ext cx="874268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028" y="2260119"/>
            <a:ext cx="1084584" cy="1569660"/>
          </a:xfrm>
          <a:prstGeom prst="rect">
            <a:avLst/>
          </a:prstGeom>
          <a:solidFill>
            <a:schemeClr val="accent4">
              <a:lumMod val="20000"/>
              <a:lumOff val="80000"/>
            </a:schemeClr>
          </a:solid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rằm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Giêng</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71254" y="817310"/>
            <a:ext cx="7626581" cy="1200329"/>
          </a:xfrm>
          <a:prstGeom prst="rect">
            <a:avLst/>
          </a:prstGeom>
          <a:solidFill>
            <a:schemeClr val="accent5">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man </a:t>
            </a:r>
            <a:r>
              <a:rPr lang="en-US" sz="2400" dirty="0" err="1">
                <a:latin typeface="Times New Roman" panose="02020603050405020304" pitchFamily="18" charset="0"/>
                <a:cs typeface="Times New Roman" panose="02020603050405020304" pitchFamily="18" charset="0"/>
              </a:rPr>
              <a:t>mác</a:t>
            </a:r>
            <a:r>
              <a:rPr 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273996" y="2173930"/>
            <a:ext cx="7523839" cy="830997"/>
          </a:xfrm>
          <a:prstGeom prst="rect">
            <a:avLst/>
          </a:prstGeom>
          <a:solidFill>
            <a:schemeClr val="accent6">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Mưa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273996" y="3181234"/>
            <a:ext cx="7523839" cy="830997"/>
          </a:xfrm>
          <a:prstGeom prst="rect">
            <a:avLst/>
          </a:prstGeom>
          <a:solidFill>
            <a:schemeClr val="accent5">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Bầu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273996" y="4198818"/>
            <a:ext cx="7523839" cy="461665"/>
          </a:xfrm>
          <a:prstGeom prst="rect">
            <a:avLst/>
          </a:prstGeom>
          <a:solidFill>
            <a:schemeClr val="accent6">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Nền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1273996" y="4765724"/>
            <a:ext cx="7523839" cy="738664"/>
          </a:xfrm>
          <a:prstGeom prst="rect">
            <a:avLst/>
          </a:prstGeom>
          <a:solidFill>
            <a:schemeClr val="accent6">
              <a:lumMod val="20000"/>
              <a:lumOff val="80000"/>
            </a:schemeClr>
          </a:solidFill>
        </p:spPr>
        <p:txBody>
          <a:bodyPr wrap="square" rtlCol="0">
            <a:spAutoFit/>
          </a:bodyPr>
          <a:lstStyle/>
          <a:p>
            <a:pPr algn="just"/>
            <a:r>
              <a:rPr lang="en-US" sz="2100" dirty="0" err="1">
                <a:solidFill>
                  <a:srgbClr val="FF0000"/>
                </a:solidFill>
                <a:latin typeface="Times New Roman" panose="02020603050405020304" pitchFamily="18" charset="0"/>
                <a:cs typeface="Times New Roman" panose="02020603050405020304" pitchFamily="18" charset="0"/>
              </a:rPr>
              <a:t>Trời</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vẫn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rét</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tứ</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những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đêm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mưa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sáng</a:t>
            </a:r>
            <a:r>
              <a:rPr lang="en-US" sz="2100" dirty="0">
                <a:latin typeface="Times New Roman" panose="02020603050405020304" pitchFamily="18" charset="0"/>
                <a:cs typeface="Times New Roman" panose="02020603050405020304" pitchFamily="18" charset="0"/>
              </a:rPr>
              <a:t> lung </a:t>
            </a:r>
            <a:r>
              <a:rPr lang="en-US" sz="2100" dirty="0" err="1">
                <a:latin typeface="Times New Roman" panose="02020603050405020304" pitchFamily="18" charset="0"/>
                <a:cs typeface="Times New Roman" panose="02020603050405020304" pitchFamily="18" charset="0"/>
              </a:rPr>
              <a:t>linh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như</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ngọc</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117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259FF-DE09-47D1-A80D-F76D8A30F68E}"/>
              </a:ext>
            </a:extLst>
          </p:cNvPr>
          <p:cNvSpPr txBox="1"/>
          <p:nvPr/>
        </p:nvSpPr>
        <p:spPr>
          <a:xfrm>
            <a:off x="318501" y="550544"/>
            <a:ext cx="8157681" cy="2062103"/>
          </a:xfrm>
          <a:prstGeom prst="rect">
            <a:avLst/>
          </a:prstGeom>
          <a:noFill/>
        </p:spPr>
        <p:txBody>
          <a:bodyPr wrap="square">
            <a:spAutoFit/>
          </a:bodyPr>
          <a:lstStyle/>
          <a:p>
            <a:pPr marL="0" indent="0">
              <a:buNone/>
            </a:pP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p>
          <a:p>
            <a:pPr marL="0" inden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rực</a:t>
            </a:r>
            <a:r>
              <a:rPr lang="en-US" sz="3200" dirty="0">
                <a:latin typeface="Times New Roman" panose="02020603050405020304" pitchFamily="18" charset="0"/>
                <a:cs typeface="Times New Roman" panose="02020603050405020304" pitchFamily="18" charset="0"/>
              </a:rPr>
              <a:t> </a:t>
            </a:r>
          </a:p>
          <a:p>
            <a:pPr marL="0" inden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bữa cơm giản dị có cà om với thịt th</a:t>
            </a:r>
            <a:r>
              <a:rPr lang="en-US" sz="3200" dirty="0">
                <a:latin typeface="Times New Roman" panose="02020603050405020304" pitchFamily="18" charset="0"/>
                <a:cs typeface="Times New Roman" panose="02020603050405020304" pitchFamily="18" charset="0"/>
              </a:rPr>
              <a:t>ă</a:t>
            </a:r>
            <a:r>
              <a:rPr lang="vi-VN" sz="3200" dirty="0">
                <a:latin typeface="Times New Roman" panose="02020603050405020304" pitchFamily="18" charset="0"/>
                <a:cs typeface="Times New Roman" panose="02020603050405020304" pitchFamily="18" charset="0"/>
              </a:rPr>
              <a:t>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endParaRPr lang="en-US" sz="3200" dirty="0"/>
          </a:p>
        </p:txBody>
      </p:sp>
      <p:sp>
        <p:nvSpPr>
          <p:cNvPr id="4" name="TextBox 3">
            <a:extLst>
              <a:ext uri="{FF2B5EF4-FFF2-40B4-BE49-F238E27FC236}">
                <a16:creationId xmlns:a16="http://schemas.microsoft.com/office/drawing/2014/main" id="{E4287161-F463-4044-8976-CD7B5BBDCAE0}"/>
              </a:ext>
            </a:extLst>
          </p:cNvPr>
          <p:cNvSpPr txBox="1"/>
          <p:nvPr/>
        </p:nvSpPr>
        <p:spPr>
          <a:xfrm>
            <a:off x="359594" y="2888109"/>
            <a:ext cx="8602625" cy="1384995"/>
          </a:xfrm>
          <a:prstGeom prst="rect">
            <a:avLst/>
          </a:prstGeom>
          <a:noFill/>
        </p:spPr>
        <p:txBody>
          <a:bodyPr wrap="square">
            <a:spAutoFit/>
          </a:bodyPr>
          <a:lstStyle/>
          <a:p>
            <a:pPr marL="0" indent="0">
              <a:buNone/>
            </a:pPr>
            <a:r>
              <a:rPr lang="en-US" sz="2800" dirty="0">
                <a:solidFill>
                  <a:srgbClr val="FF0000"/>
                </a:solidFill>
                <a:latin typeface="Times New Roman" panose="02020603050405020304" pitchFamily="18" charset="0"/>
                <a:cs typeface="Times New Roman" panose="02020603050405020304" pitchFamily="18" charset="0"/>
              </a:rPr>
              <a:t>-&gt;</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xuân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trẻo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sủa</a:t>
            </a:r>
            <a:endParaRPr lang="en-GB" sz="2800" b="1" dirty="0">
              <a:solidFill>
                <a:srgbClr val="FF0000"/>
              </a:solidFill>
              <a:latin typeface="Times New Roman" pitchFamily="18" charset="0"/>
              <a:cs typeface="Times New Roman" pitchFamily="18" charset="0"/>
            </a:endParaRPr>
          </a:p>
          <a:p>
            <a:pPr marL="0" indent="0">
              <a:buNone/>
            </a:pPr>
            <a:r>
              <a:rPr lang="en-US" sz="2800" b="1" dirty="0">
                <a:solidFill>
                  <a:srgbClr val="FF0000"/>
                </a:solidFill>
                <a:latin typeface="Times New Roman" pitchFamily="18" charset="0"/>
                <a:cs typeface="Times New Roman" pitchFamily="18" charset="0"/>
              </a:rPr>
              <a:t> =&gt;</a:t>
            </a:r>
            <a:r>
              <a:rPr lang="en-US" sz="2800" b="1" dirty="0" err="1">
                <a:solidFill>
                  <a:srgbClr val="FF0000"/>
                </a:solidFill>
                <a:latin typeface="Times New Roman" pitchFamily="18" charset="0"/>
                <a:cs typeface="Times New Roman" pitchFamily="18" charset="0"/>
              </a:rPr>
              <a:t>Nỗi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lòng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nhớ</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hương</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khát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vọng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nhất</a:t>
            </a:r>
            <a:r>
              <a:rPr lang="en-US" sz="2800" b="1" dirty="0">
                <a:solidFill>
                  <a:srgbClr val="FF0000"/>
                </a:solidFill>
                <a:latin typeface="Times New Roman" pitchFamily="18" charset="0"/>
                <a:cs typeface="Times New Roman" pitchFamily="18" charset="0"/>
              </a:rPr>
              <a:t> </a:t>
            </a:r>
            <a:endParaRPr lang="en-US" sz="2800" dirty="0"/>
          </a:p>
        </p:txBody>
      </p:sp>
    </p:spTree>
    <p:extLst>
      <p:ext uri="{BB962C8B-B14F-4D97-AF65-F5344CB8AC3E}">
        <p14:creationId xmlns:p14="http://schemas.microsoft.com/office/powerpoint/2010/main" val="1144277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265814" y="95693"/>
            <a:ext cx="8878186" cy="6624083"/>
          </a:xfrm>
        </p:spPr>
        <p:txBody>
          <a:bodyPr>
            <a:normAutofit fontScale="32500" lnSpcReduction="20000"/>
          </a:bodyPr>
          <a:lstStyle/>
          <a:p>
            <a:pPr marL="0" indent="0">
              <a:buNone/>
            </a:pPr>
            <a:endParaRPr lang="en-US" sz="7000" b="1" dirty="0">
              <a:latin typeface="Times New Roman" panose="02020603050405020304" pitchFamily="18" charset="0"/>
              <a:cs typeface="Times New Roman" panose="02020603050405020304" pitchFamily="18" charset="0"/>
            </a:endParaRPr>
          </a:p>
          <a:p>
            <a:pPr marL="0" indent="0">
              <a:buNone/>
            </a:pPr>
            <a:r>
              <a:rPr lang="en-US" sz="7000" b="1" dirty="0">
                <a:latin typeface="Times New Roman" panose="02020603050405020304" pitchFamily="18" charset="0"/>
                <a:cs typeface="Times New Roman" panose="02020603050405020304" pitchFamily="18" charset="0"/>
              </a:rPr>
              <a:t>                                     * TỔNG KẾT </a:t>
            </a:r>
          </a:p>
          <a:p>
            <a:pPr marL="0" indent="0">
              <a:buNone/>
            </a:pPr>
            <a:endParaRPr lang="en-US" sz="7000" b="1" dirty="0">
              <a:latin typeface="Times New Roman" panose="02020603050405020304" pitchFamily="18" charset="0"/>
              <a:cs typeface="Times New Roman" panose="02020603050405020304" pitchFamily="18" charset="0"/>
            </a:endParaRPr>
          </a:p>
          <a:p>
            <a:pPr marL="0" indent="0">
              <a:lnSpc>
                <a:spcPct val="120000"/>
              </a:lnSpc>
              <a:buNone/>
            </a:pPr>
            <a:r>
              <a:rPr lang="en-US" sz="7000" b="1" dirty="0">
                <a:solidFill>
                  <a:schemeClr val="accent2"/>
                </a:solidFill>
                <a:latin typeface="Times New Roman" panose="02020603050405020304" pitchFamily="18" charset="0"/>
                <a:cs typeface="Times New Roman" panose="02020603050405020304" pitchFamily="18" charset="0"/>
              </a:rPr>
              <a:t>1 . </a:t>
            </a:r>
            <a:r>
              <a:rPr lang="en-US" sz="7000" b="1" dirty="0" err="1">
                <a:solidFill>
                  <a:schemeClr val="accent2"/>
                </a:solidFill>
                <a:latin typeface="Times New Roman" panose="02020603050405020304" pitchFamily="18" charset="0"/>
                <a:cs typeface="Times New Roman" panose="02020603050405020304" pitchFamily="18" charset="0"/>
              </a:rPr>
              <a:t>Nghệ</a:t>
            </a:r>
            <a:r>
              <a:rPr lang="en-US" sz="7000" b="1" dirty="0">
                <a:solidFill>
                  <a:schemeClr val="accent2"/>
                </a:solidFill>
                <a:latin typeface="Times New Roman" panose="02020603050405020304" pitchFamily="18" charset="0"/>
                <a:cs typeface="Times New Roman" panose="02020603050405020304" pitchFamily="18" charset="0"/>
              </a:rPr>
              <a:t> thuật</a:t>
            </a:r>
            <a:endParaRPr lang="en-US" sz="7000" dirty="0">
              <a:solidFill>
                <a:schemeClr val="accent2"/>
              </a:solidFill>
              <a:latin typeface="Times New Roman" panose="02020603050405020304" pitchFamily="18" charset="0"/>
              <a:cs typeface="Times New Roman" panose="02020603050405020304" pitchFamily="18" charset="0"/>
            </a:endParaRPr>
          </a:p>
          <a:p>
            <a:pPr marL="0" indent="0">
              <a:lnSpc>
                <a:spcPct val="120000"/>
              </a:lnSpc>
              <a:buNone/>
            </a:pPr>
            <a:r>
              <a:rPr lang="en-US" sz="7000" dirty="0">
                <a:solidFill>
                  <a:schemeClr val="bg1"/>
                </a:solidFill>
                <a:latin typeface="Times New Roman" panose="02020603050405020304" pitchFamily="18" charset="0"/>
                <a:cs typeface="Times New Roman" panose="02020603050405020304" pitchFamily="18" charset="0"/>
              </a:rPr>
              <a:t> </a:t>
            </a:r>
            <a:r>
              <a:rPr lang="en-US" sz="7000" dirty="0">
                <a:latin typeface="Times New Roman" panose="02020603050405020304" pitchFamily="18" charset="0"/>
                <a:cs typeface="Times New Roman" panose="02020603050405020304" pitchFamily="18" charset="0"/>
              </a:rPr>
              <a:t>Trình bày nội dung văn bản theo dòng cảm xúc lôi cuốn, say mê.</a:t>
            </a:r>
          </a:p>
          <a:p>
            <a:pPr marL="0" indent="0">
              <a:lnSpc>
                <a:spcPct val="120000"/>
              </a:lnSpc>
              <a:buNone/>
            </a:pPr>
            <a:r>
              <a:rPr lang="en-US" sz="7000" dirty="0">
                <a:latin typeface="Times New Roman" panose="02020603050405020304" pitchFamily="18" charset="0"/>
                <a:cs typeface="Times New Roman" panose="02020603050405020304" pitchFamily="18" charset="0"/>
              </a:rPr>
              <a:t> Lựa chọn từ ngữ, câu văn linh hoạt, biểu cảm, giàu hình ảnh.</a:t>
            </a:r>
          </a:p>
          <a:p>
            <a:pPr marL="0" indent="0">
              <a:lnSpc>
                <a:spcPct val="120000"/>
              </a:lnSpc>
              <a:buNone/>
            </a:pPr>
            <a:r>
              <a:rPr lang="en-US" sz="7000" dirty="0">
                <a:latin typeface="Times New Roman" panose="02020603050405020304" pitchFamily="18" charset="0"/>
                <a:cs typeface="Times New Roman" panose="02020603050405020304" pitchFamily="18" charset="0"/>
              </a:rPr>
              <a:t>- Có nhiều so sánh, liên tưởng độc đáo, giàu chất thơ</a:t>
            </a:r>
          </a:p>
          <a:p>
            <a:pPr marL="0" indent="0">
              <a:lnSpc>
                <a:spcPct val="120000"/>
              </a:lnSpc>
              <a:buNone/>
            </a:pPr>
            <a:r>
              <a:rPr lang="en-US" sz="7000" b="1" dirty="0"/>
              <a:t>  </a:t>
            </a:r>
            <a:r>
              <a:rPr lang="en-US" sz="7000" b="1" dirty="0">
                <a:latin typeface="Times New Roman" panose="02020603050405020304" pitchFamily="18" charset="0"/>
                <a:cs typeface="Times New Roman" panose="02020603050405020304" pitchFamily="18" charset="0"/>
              </a:rPr>
              <a:t>2. </a:t>
            </a:r>
            <a:r>
              <a:rPr lang="en-US" sz="7000" b="1" dirty="0" err="1">
                <a:latin typeface="Times New Roman" panose="02020603050405020304" pitchFamily="18" charset="0"/>
                <a:cs typeface="Times New Roman" panose="02020603050405020304" pitchFamily="18" charset="0"/>
              </a:rPr>
              <a:t>Nội</a:t>
            </a:r>
            <a:r>
              <a:rPr lang="en-US" sz="7000" b="1" dirty="0">
                <a:latin typeface="Times New Roman" panose="02020603050405020304" pitchFamily="18" charset="0"/>
                <a:cs typeface="Times New Roman" panose="02020603050405020304" pitchFamily="18" charset="0"/>
              </a:rPr>
              <a:t> dung</a:t>
            </a:r>
            <a:endParaRPr lang="en-US" sz="7000" dirty="0">
              <a:latin typeface="Times New Roman" panose="02020603050405020304" pitchFamily="18" charset="0"/>
              <a:cs typeface="Times New Roman" panose="02020603050405020304" pitchFamily="18" charset="0"/>
            </a:endParaRPr>
          </a:p>
          <a:p>
            <a:pPr marL="0" indent="0">
              <a:lnSpc>
                <a:spcPct val="120000"/>
              </a:lnSpc>
              <a:buNone/>
            </a:pPr>
            <a:r>
              <a:rPr lang="en-US" sz="7000" dirty="0">
                <a:latin typeface="Times New Roman" panose="02020603050405020304" pitchFamily="18" charset="0"/>
                <a:cs typeface="Times New Roman" panose="02020603050405020304" pitchFamily="18" charset="0"/>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a:t>
            </a: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238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barn(inVertical)">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animEffect transition="in" filter="circle(in)">
                                      <p:cBhvr>
                                        <p:cTn id="17" dur="2000"/>
                                        <p:tgtEl>
                                          <p:spTgt spid="9">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down)">
                                      <p:cBhvr>
                                        <p:cTn id="22" dur="580">
                                          <p:stCondLst>
                                            <p:cond delay="0"/>
                                          </p:stCondLst>
                                        </p:cTn>
                                        <p:tgtEl>
                                          <p:spTgt spid="9">
                                            <p:txEl>
                                              <p:pRg st="4" end="4"/>
                                            </p:txEl>
                                          </p:spTgt>
                                        </p:tgtEl>
                                      </p:cBhvr>
                                    </p:animEffect>
                                    <p:anim calcmode="lin" valueType="num">
                                      <p:cBhvr>
                                        <p:cTn id="23" dur="1822" tmFilter="0,0; 0.14,0.36; 0.43,0.73; 0.71,0.91; 1.0,1.0">
                                          <p:stCondLst>
                                            <p:cond delay="0"/>
                                          </p:stCondLst>
                                        </p:cTn>
                                        <p:tgtEl>
                                          <p:spTgt spid="9">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xEl>
                                              <p:pRg st="4" end="4"/>
                                            </p:txEl>
                                          </p:spTgt>
                                        </p:tgtEl>
                                      </p:cBhvr>
                                      <p:to x="100000" y="60000"/>
                                    </p:animScale>
                                    <p:animScale>
                                      <p:cBhvr>
                                        <p:cTn id="29" dur="166" decel="50000">
                                          <p:stCondLst>
                                            <p:cond delay="676"/>
                                          </p:stCondLst>
                                        </p:cTn>
                                        <p:tgtEl>
                                          <p:spTgt spid="9">
                                            <p:txEl>
                                              <p:pRg st="4" end="4"/>
                                            </p:txEl>
                                          </p:spTgt>
                                        </p:tgtEl>
                                      </p:cBhvr>
                                      <p:to x="100000" y="100000"/>
                                    </p:animScale>
                                    <p:animScale>
                                      <p:cBhvr>
                                        <p:cTn id="30" dur="26">
                                          <p:stCondLst>
                                            <p:cond delay="1312"/>
                                          </p:stCondLst>
                                        </p:cTn>
                                        <p:tgtEl>
                                          <p:spTgt spid="9">
                                            <p:txEl>
                                              <p:pRg st="4" end="4"/>
                                            </p:txEl>
                                          </p:spTgt>
                                        </p:tgtEl>
                                      </p:cBhvr>
                                      <p:to x="100000" y="80000"/>
                                    </p:animScale>
                                    <p:animScale>
                                      <p:cBhvr>
                                        <p:cTn id="31" dur="166" decel="50000">
                                          <p:stCondLst>
                                            <p:cond delay="1338"/>
                                          </p:stCondLst>
                                        </p:cTn>
                                        <p:tgtEl>
                                          <p:spTgt spid="9">
                                            <p:txEl>
                                              <p:pRg st="4" end="4"/>
                                            </p:txEl>
                                          </p:spTgt>
                                        </p:tgtEl>
                                      </p:cBhvr>
                                      <p:to x="100000" y="100000"/>
                                    </p:animScale>
                                    <p:animScale>
                                      <p:cBhvr>
                                        <p:cTn id="32" dur="26">
                                          <p:stCondLst>
                                            <p:cond delay="1642"/>
                                          </p:stCondLst>
                                        </p:cTn>
                                        <p:tgtEl>
                                          <p:spTgt spid="9">
                                            <p:txEl>
                                              <p:pRg st="4" end="4"/>
                                            </p:txEl>
                                          </p:spTgt>
                                        </p:tgtEl>
                                      </p:cBhvr>
                                      <p:to x="100000" y="90000"/>
                                    </p:animScale>
                                    <p:animScale>
                                      <p:cBhvr>
                                        <p:cTn id="33" dur="166" decel="50000">
                                          <p:stCondLst>
                                            <p:cond delay="1668"/>
                                          </p:stCondLst>
                                        </p:cTn>
                                        <p:tgtEl>
                                          <p:spTgt spid="9">
                                            <p:txEl>
                                              <p:pRg st="4" end="4"/>
                                            </p:txEl>
                                          </p:spTgt>
                                        </p:tgtEl>
                                      </p:cBhvr>
                                      <p:to x="100000" y="100000"/>
                                    </p:animScale>
                                    <p:animScale>
                                      <p:cBhvr>
                                        <p:cTn id="34" dur="26">
                                          <p:stCondLst>
                                            <p:cond delay="1808"/>
                                          </p:stCondLst>
                                        </p:cTn>
                                        <p:tgtEl>
                                          <p:spTgt spid="9">
                                            <p:txEl>
                                              <p:pRg st="4" end="4"/>
                                            </p:txEl>
                                          </p:spTgt>
                                        </p:tgtEl>
                                      </p:cBhvr>
                                      <p:to x="100000" y="95000"/>
                                    </p:animScale>
                                    <p:animScale>
                                      <p:cBhvr>
                                        <p:cTn id="35" dur="166" decel="50000">
                                          <p:stCondLst>
                                            <p:cond delay="1834"/>
                                          </p:stCondLst>
                                        </p:cTn>
                                        <p:tgtEl>
                                          <p:spTgt spid="9">
                                            <p:txEl>
                                              <p:pRg st="4" end="4"/>
                                            </p:txEl>
                                          </p:spTgt>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wipe(down)">
                                      <p:cBhvr>
                                        <p:cTn id="38" dur="580">
                                          <p:stCondLst>
                                            <p:cond delay="0"/>
                                          </p:stCondLst>
                                        </p:cTn>
                                        <p:tgtEl>
                                          <p:spTgt spid="9">
                                            <p:txEl>
                                              <p:pRg st="5" end="5"/>
                                            </p:txEl>
                                          </p:spTgt>
                                        </p:tgtEl>
                                      </p:cBhvr>
                                    </p:animEffect>
                                    <p:anim calcmode="lin" valueType="num">
                                      <p:cBhvr>
                                        <p:cTn id="39" dur="1822" tmFilter="0,0; 0.14,0.36; 0.43,0.73; 0.71,0.91; 1.0,1.0">
                                          <p:stCondLst>
                                            <p:cond delay="0"/>
                                          </p:stCondLst>
                                        </p:cTn>
                                        <p:tgtEl>
                                          <p:spTgt spid="9">
                                            <p:txEl>
                                              <p:pRg st="5" end="5"/>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xEl>
                                              <p:pRg st="5" end="5"/>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xEl>
                                              <p:pRg st="5" end="5"/>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xEl>
                                              <p:pRg st="5" end="5"/>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xEl>
                                              <p:pRg st="5" end="5"/>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xEl>
                                              <p:pRg st="5" end="5"/>
                                            </p:txEl>
                                          </p:spTgt>
                                        </p:tgtEl>
                                      </p:cBhvr>
                                      <p:to x="100000" y="60000"/>
                                    </p:animScale>
                                    <p:animScale>
                                      <p:cBhvr>
                                        <p:cTn id="45" dur="166" decel="50000">
                                          <p:stCondLst>
                                            <p:cond delay="676"/>
                                          </p:stCondLst>
                                        </p:cTn>
                                        <p:tgtEl>
                                          <p:spTgt spid="9">
                                            <p:txEl>
                                              <p:pRg st="5" end="5"/>
                                            </p:txEl>
                                          </p:spTgt>
                                        </p:tgtEl>
                                      </p:cBhvr>
                                      <p:to x="100000" y="100000"/>
                                    </p:animScale>
                                    <p:animScale>
                                      <p:cBhvr>
                                        <p:cTn id="46" dur="26">
                                          <p:stCondLst>
                                            <p:cond delay="1312"/>
                                          </p:stCondLst>
                                        </p:cTn>
                                        <p:tgtEl>
                                          <p:spTgt spid="9">
                                            <p:txEl>
                                              <p:pRg st="5" end="5"/>
                                            </p:txEl>
                                          </p:spTgt>
                                        </p:tgtEl>
                                      </p:cBhvr>
                                      <p:to x="100000" y="80000"/>
                                    </p:animScale>
                                    <p:animScale>
                                      <p:cBhvr>
                                        <p:cTn id="47" dur="166" decel="50000">
                                          <p:stCondLst>
                                            <p:cond delay="1338"/>
                                          </p:stCondLst>
                                        </p:cTn>
                                        <p:tgtEl>
                                          <p:spTgt spid="9">
                                            <p:txEl>
                                              <p:pRg st="5" end="5"/>
                                            </p:txEl>
                                          </p:spTgt>
                                        </p:tgtEl>
                                      </p:cBhvr>
                                      <p:to x="100000" y="100000"/>
                                    </p:animScale>
                                    <p:animScale>
                                      <p:cBhvr>
                                        <p:cTn id="48" dur="26">
                                          <p:stCondLst>
                                            <p:cond delay="1642"/>
                                          </p:stCondLst>
                                        </p:cTn>
                                        <p:tgtEl>
                                          <p:spTgt spid="9">
                                            <p:txEl>
                                              <p:pRg st="5" end="5"/>
                                            </p:txEl>
                                          </p:spTgt>
                                        </p:tgtEl>
                                      </p:cBhvr>
                                      <p:to x="100000" y="90000"/>
                                    </p:animScale>
                                    <p:animScale>
                                      <p:cBhvr>
                                        <p:cTn id="49" dur="166" decel="50000">
                                          <p:stCondLst>
                                            <p:cond delay="1668"/>
                                          </p:stCondLst>
                                        </p:cTn>
                                        <p:tgtEl>
                                          <p:spTgt spid="9">
                                            <p:txEl>
                                              <p:pRg st="5" end="5"/>
                                            </p:txEl>
                                          </p:spTgt>
                                        </p:tgtEl>
                                      </p:cBhvr>
                                      <p:to x="100000" y="100000"/>
                                    </p:animScale>
                                    <p:animScale>
                                      <p:cBhvr>
                                        <p:cTn id="50" dur="26">
                                          <p:stCondLst>
                                            <p:cond delay="1808"/>
                                          </p:stCondLst>
                                        </p:cTn>
                                        <p:tgtEl>
                                          <p:spTgt spid="9">
                                            <p:txEl>
                                              <p:pRg st="5" end="5"/>
                                            </p:txEl>
                                          </p:spTgt>
                                        </p:tgtEl>
                                      </p:cBhvr>
                                      <p:to x="100000" y="95000"/>
                                    </p:animScale>
                                    <p:animScale>
                                      <p:cBhvr>
                                        <p:cTn id="51" dur="166" decel="50000">
                                          <p:stCondLst>
                                            <p:cond delay="1834"/>
                                          </p:stCondLst>
                                        </p:cTn>
                                        <p:tgtEl>
                                          <p:spTgt spid="9">
                                            <p:txEl>
                                              <p:pRg st="5" end="5"/>
                                            </p:txEl>
                                          </p:spTgt>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9">
                                            <p:txEl>
                                              <p:pRg st="6" end="6"/>
                                            </p:txEl>
                                          </p:spTgt>
                                        </p:tgtEl>
                                        <p:attrNameLst>
                                          <p:attrName>style.visibility</p:attrName>
                                        </p:attrNameLst>
                                      </p:cBhvr>
                                      <p:to>
                                        <p:strVal val="visible"/>
                                      </p:to>
                                    </p:set>
                                    <p:animEffect transition="in" filter="wipe(down)">
                                      <p:cBhvr>
                                        <p:cTn id="54" dur="580">
                                          <p:stCondLst>
                                            <p:cond delay="0"/>
                                          </p:stCondLst>
                                        </p:cTn>
                                        <p:tgtEl>
                                          <p:spTgt spid="9">
                                            <p:txEl>
                                              <p:pRg st="6" end="6"/>
                                            </p:txEl>
                                          </p:spTgt>
                                        </p:tgtEl>
                                      </p:cBhvr>
                                    </p:animEffect>
                                    <p:anim calcmode="lin" valueType="num">
                                      <p:cBhvr>
                                        <p:cTn id="55" dur="1822" tmFilter="0,0; 0.14,0.36; 0.43,0.73; 0.71,0.91; 1.0,1.0">
                                          <p:stCondLst>
                                            <p:cond delay="0"/>
                                          </p:stCondLst>
                                        </p:cTn>
                                        <p:tgtEl>
                                          <p:spTgt spid="9">
                                            <p:txEl>
                                              <p:pRg st="6" end="6"/>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9">
                                            <p:txEl>
                                              <p:pRg st="6" end="6"/>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9">
                                            <p:txEl>
                                              <p:pRg st="6" end="6"/>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9">
                                            <p:txEl>
                                              <p:pRg st="6" end="6"/>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9">
                                            <p:txEl>
                                              <p:pRg st="6" end="6"/>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9">
                                            <p:txEl>
                                              <p:pRg st="6" end="6"/>
                                            </p:txEl>
                                          </p:spTgt>
                                        </p:tgtEl>
                                      </p:cBhvr>
                                      <p:to x="100000" y="60000"/>
                                    </p:animScale>
                                    <p:animScale>
                                      <p:cBhvr>
                                        <p:cTn id="61" dur="166" decel="50000">
                                          <p:stCondLst>
                                            <p:cond delay="676"/>
                                          </p:stCondLst>
                                        </p:cTn>
                                        <p:tgtEl>
                                          <p:spTgt spid="9">
                                            <p:txEl>
                                              <p:pRg st="6" end="6"/>
                                            </p:txEl>
                                          </p:spTgt>
                                        </p:tgtEl>
                                      </p:cBhvr>
                                      <p:to x="100000" y="100000"/>
                                    </p:animScale>
                                    <p:animScale>
                                      <p:cBhvr>
                                        <p:cTn id="62" dur="26">
                                          <p:stCondLst>
                                            <p:cond delay="1312"/>
                                          </p:stCondLst>
                                        </p:cTn>
                                        <p:tgtEl>
                                          <p:spTgt spid="9">
                                            <p:txEl>
                                              <p:pRg st="6" end="6"/>
                                            </p:txEl>
                                          </p:spTgt>
                                        </p:tgtEl>
                                      </p:cBhvr>
                                      <p:to x="100000" y="80000"/>
                                    </p:animScale>
                                    <p:animScale>
                                      <p:cBhvr>
                                        <p:cTn id="63" dur="166" decel="50000">
                                          <p:stCondLst>
                                            <p:cond delay="1338"/>
                                          </p:stCondLst>
                                        </p:cTn>
                                        <p:tgtEl>
                                          <p:spTgt spid="9">
                                            <p:txEl>
                                              <p:pRg st="6" end="6"/>
                                            </p:txEl>
                                          </p:spTgt>
                                        </p:tgtEl>
                                      </p:cBhvr>
                                      <p:to x="100000" y="100000"/>
                                    </p:animScale>
                                    <p:animScale>
                                      <p:cBhvr>
                                        <p:cTn id="64" dur="26">
                                          <p:stCondLst>
                                            <p:cond delay="1642"/>
                                          </p:stCondLst>
                                        </p:cTn>
                                        <p:tgtEl>
                                          <p:spTgt spid="9">
                                            <p:txEl>
                                              <p:pRg st="6" end="6"/>
                                            </p:txEl>
                                          </p:spTgt>
                                        </p:tgtEl>
                                      </p:cBhvr>
                                      <p:to x="100000" y="90000"/>
                                    </p:animScale>
                                    <p:animScale>
                                      <p:cBhvr>
                                        <p:cTn id="65" dur="166" decel="50000">
                                          <p:stCondLst>
                                            <p:cond delay="1668"/>
                                          </p:stCondLst>
                                        </p:cTn>
                                        <p:tgtEl>
                                          <p:spTgt spid="9">
                                            <p:txEl>
                                              <p:pRg st="6" end="6"/>
                                            </p:txEl>
                                          </p:spTgt>
                                        </p:tgtEl>
                                      </p:cBhvr>
                                      <p:to x="100000" y="100000"/>
                                    </p:animScale>
                                    <p:animScale>
                                      <p:cBhvr>
                                        <p:cTn id="66" dur="26">
                                          <p:stCondLst>
                                            <p:cond delay="1808"/>
                                          </p:stCondLst>
                                        </p:cTn>
                                        <p:tgtEl>
                                          <p:spTgt spid="9">
                                            <p:txEl>
                                              <p:pRg st="6" end="6"/>
                                            </p:txEl>
                                          </p:spTgt>
                                        </p:tgtEl>
                                      </p:cBhvr>
                                      <p:to x="100000" y="95000"/>
                                    </p:animScale>
                                    <p:animScale>
                                      <p:cBhvr>
                                        <p:cTn id="67" dur="166" decel="50000">
                                          <p:stCondLst>
                                            <p:cond delay="1834"/>
                                          </p:stCondLst>
                                        </p:cTn>
                                        <p:tgtEl>
                                          <p:spTgt spid="9">
                                            <p:txEl>
                                              <p:pRg st="6" end="6"/>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xEl>
                                              <p:pRg st="8" end="8"/>
                                            </p:txEl>
                                          </p:spTgt>
                                        </p:tgtEl>
                                        <p:attrNameLst>
                                          <p:attrName>style.visibility</p:attrName>
                                        </p:attrNameLst>
                                      </p:cBhvr>
                                      <p:to>
                                        <p:strVal val="visible"/>
                                      </p:to>
                                    </p:set>
                                    <p:animEffect transition="in" filter="fade">
                                      <p:cBhvr>
                                        <p:cTn id="72" dur="1000"/>
                                        <p:tgtEl>
                                          <p:spTgt spid="9">
                                            <p:txEl>
                                              <p:pRg st="8" end="8"/>
                                            </p:txEl>
                                          </p:spTgt>
                                        </p:tgtEl>
                                      </p:cBhvr>
                                    </p:animEffect>
                                    <p:anim calcmode="lin" valueType="num">
                                      <p:cBhvr>
                                        <p:cTn id="7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7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09" y="504065"/>
            <a:ext cx="8742680"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1909" y="1509169"/>
            <a:ext cx="8742680"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380199" y="2297565"/>
            <a:ext cx="5496014" cy="3539430"/>
          </a:xfrm>
          <a:prstGeom prst="rect">
            <a:avLst/>
          </a:prstGeom>
          <a:noFill/>
        </p:spPr>
        <p:txBody>
          <a:bodyPr wrap="square" rtlCol="0">
            <a:spAutoFit/>
          </a:bodyPr>
          <a:lstStyle/>
          <a:p>
            <a:pPr algn="just"/>
            <a:r>
              <a:rPr lang="en-US" sz="2800" i="1" dirty="0" err="1">
                <a:solidFill>
                  <a:srgbClr val="FF0000"/>
                </a:solidFill>
                <a:latin typeface="Times New Roman" panose="02020603050405020304" pitchFamily="18" charset="0"/>
                <a:cs typeface="Times New Roman" panose="02020603050405020304" pitchFamily="18" charset="0"/>
              </a:rPr>
              <a:t>rạo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rực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nhựa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mận</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vườn</a:t>
            </a:r>
            <a:r>
              <a:rPr lang="en-US" sz="2800" i="1" dirty="0">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đồi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núi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chuyển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mình</a:t>
            </a:r>
            <a:r>
              <a:rPr lang="en-US" sz="2800" i="1" dirty="0">
                <a:solidFill>
                  <a:srgbClr val="FF0000"/>
                </a:solidFill>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sông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hồ</a:t>
            </a:r>
            <a:r>
              <a:rPr lang="en-US" sz="2800" i="1" dirty="0">
                <a:solidFill>
                  <a:srgbClr val="FF0000"/>
                </a:solidFill>
                <a:latin typeface="Times New Roman" panose="02020603050405020304" pitchFamily="18" charset="0"/>
                <a:cs typeface="Times New Roman" panose="02020603050405020304" pitchFamily="18" charset="0"/>
              </a:rPr>
              <a:t> rung </a:t>
            </a:r>
            <a:r>
              <a:rPr lang="en-US" sz="2800" i="1" dirty="0" err="1">
                <a:solidFill>
                  <a:srgbClr val="FF0000"/>
                </a:solidFill>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mầm</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3" y="2514272"/>
            <a:ext cx="3210306" cy="3187885"/>
          </a:xfrm>
          <a:prstGeom prst="rect">
            <a:avLst/>
          </a:prstGeom>
        </p:spPr>
      </p:pic>
    </p:spTree>
    <p:extLst>
      <p:ext uri="{BB962C8B-B14F-4D97-AF65-F5344CB8AC3E}">
        <p14:creationId xmlns:p14="http://schemas.microsoft.com/office/powerpoint/2010/main" val="11908014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09" y="524610"/>
            <a:ext cx="874268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9321" y="1177492"/>
            <a:ext cx="8393987" cy="1384995"/>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53004" y="2673438"/>
            <a:ext cx="8490303" cy="954107"/>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349322" y="3778969"/>
            <a:ext cx="8301518" cy="954107"/>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90850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a:stretch/>
        </p:blipFill>
        <p:spPr>
          <a:xfrm>
            <a:off x="146957" y="965019"/>
            <a:ext cx="4058712" cy="24982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310" y="965020"/>
            <a:ext cx="4441371" cy="249827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58" t="5080" r="15279" b="12034"/>
          <a:stretch/>
        </p:blipFill>
        <p:spPr>
          <a:xfrm>
            <a:off x="146957" y="3639638"/>
            <a:ext cx="4058712" cy="22533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8310" y="3639638"/>
            <a:ext cx="4441371" cy="2253344"/>
          </a:xfrm>
          <a:prstGeom prst="rect">
            <a:avLst/>
          </a:prstGeom>
        </p:spPr>
      </p:pic>
    </p:spTree>
    <p:extLst>
      <p:ext uri="{BB962C8B-B14F-4D97-AF65-F5344CB8AC3E}">
        <p14:creationId xmlns:p14="http://schemas.microsoft.com/office/powerpoint/2010/main" val="1157990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2206296"/>
            <a:ext cx="9144000" cy="2073118"/>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solidFill>
                  <a:schemeClr val="tx1"/>
                </a:solidFill>
                <a:latin typeface="Times New Roman" panose="02020603050405020304" pitchFamily="18" charset="0"/>
                <a:cs typeface="Times New Roman" panose="02020603050405020304" pitchFamily="18" charset="0"/>
              </a:rPr>
              <a:t>3. </a:t>
            </a:r>
            <a:r>
              <a:rPr lang="en-US" sz="3600" b="1" dirty="0" err="1">
                <a:solidFill>
                  <a:schemeClr val="tx1"/>
                </a:solidFill>
                <a:latin typeface="Times New Roman" panose="02020603050405020304" pitchFamily="18" charset="0"/>
                <a:cs typeface="Times New Roman" panose="02020603050405020304" pitchFamily="18" charset="0"/>
              </a:rPr>
              <a:t>Cách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triển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khai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tùy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bút</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33358"/>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8941" y="1927949"/>
            <a:ext cx="5878286" cy="2600199"/>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16" y="997220"/>
            <a:ext cx="5143500" cy="5143500"/>
          </a:xfrm>
          <a:prstGeom prst="rect">
            <a:avLst/>
          </a:prstGeom>
        </p:spPr>
      </p:pic>
    </p:spTree>
    <p:extLst>
      <p:ext uri="{BB962C8B-B14F-4D97-AF65-F5344CB8AC3E}">
        <p14:creationId xmlns:p14="http://schemas.microsoft.com/office/powerpoint/2010/main" val="9588661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a:endCxn id="7" idx="0"/>
          </p:cNvCxnSpPr>
          <p:nvPr/>
        </p:nvCxnSpPr>
        <p:spPr>
          <a:xfrm flipH="1">
            <a:off x="4681749" y="1469197"/>
            <a:ext cx="660812" cy="4294602"/>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59429" y="435006"/>
            <a:ext cx="6321542" cy="461665"/>
          </a:xfrm>
          <a:prstGeom prst="rect">
            <a:avLst/>
          </a:prstGeom>
          <a:solidFill>
            <a:schemeClr val="bg1"/>
          </a:solid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291137" y="1117067"/>
            <a:ext cx="5322013" cy="461665"/>
          </a:xfrm>
          <a:prstGeom prst="rect">
            <a:avLst/>
          </a:prstGeom>
          <a:solidFill>
            <a:schemeClr val="accent4">
              <a:lumMod val="20000"/>
              <a:lumOff val="80000"/>
            </a:schemeClr>
          </a:solid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xuân</a:t>
            </a:r>
            <a:r>
              <a:rPr lang="en-US" sz="24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969230" y="1875192"/>
            <a:ext cx="3996649" cy="461665"/>
          </a:xfrm>
          <a:prstGeom prst="rect">
            <a:avLst/>
          </a:prstGeom>
          <a:solidFill>
            <a:schemeClr val="accent4">
              <a:lumMod val="20000"/>
              <a:lumOff val="80000"/>
            </a:schemeClr>
          </a:solid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Đưa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63287" y="2684594"/>
            <a:ext cx="4206239" cy="3046988"/>
          </a:xfrm>
          <a:prstGeom prst="rect">
            <a:avLst/>
          </a:prstGeom>
          <a:solidFill>
            <a:schemeClr val="accent5">
              <a:lumMod val="20000"/>
              <a:lumOff val="80000"/>
            </a:schemeClr>
          </a:solid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Ai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non </a:t>
            </a:r>
            <a:r>
              <a:rPr lang="en-US" sz="2400" i="1" dirty="0" err="1">
                <a:latin typeface="Times New Roman" panose="02020603050405020304" pitchFamily="18" charset="0"/>
                <a:cs typeface="Times New Roman" panose="02020603050405020304" pitchFamily="18" charset="0"/>
              </a:rPr>
              <a:t>đừng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bướm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gió</a:t>
            </a:r>
            <a:r>
              <a:rPr lang="en-US" sz="2400" i="1" dirty="0">
                <a:latin typeface="Times New Roman" panose="02020603050405020304" pitchFamily="18" charset="0"/>
                <a:cs typeface="Times New Roman" panose="02020603050405020304" pitchFamily="18" charset="0"/>
              </a:rPr>
              <a:t>; ai </a:t>
            </a:r>
            <a:r>
              <a:rPr lang="en-US" sz="2400" i="1" dirty="0" err="1">
                <a:latin typeface="Times New Roman" panose="02020603050405020304" pitchFamily="18" charset="0"/>
                <a:cs typeface="Times New Roman" panose="02020603050405020304" pitchFamily="18" charset="0"/>
              </a:rPr>
              <a:t>cấm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gái</a:t>
            </a:r>
            <a:r>
              <a:rPr lang="en-US" sz="2400" i="1" dirty="0">
                <a:latin typeface="Times New Roman" panose="02020603050405020304" pitchFamily="18" charset="0"/>
                <a:cs typeface="Times New Roman" panose="02020603050405020304" pitchFamily="18" charset="0"/>
              </a:rPr>
              <a:t>, ai </a:t>
            </a:r>
            <a:r>
              <a:rPr lang="en-US" sz="2400" i="1" dirty="0" err="1">
                <a:latin typeface="Times New Roman" panose="02020603050405020304" pitchFamily="18" charset="0"/>
                <a:cs typeface="Times New Roman" panose="02020603050405020304" pitchFamily="18" charset="0"/>
              </a:rPr>
              <a:t>cấm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con, ai </a:t>
            </a:r>
            <a:r>
              <a:rPr lang="en-US" sz="2400" i="1" dirty="0" err="1">
                <a:latin typeface="Times New Roman" panose="02020603050405020304" pitchFamily="18" charset="0"/>
                <a:cs typeface="Times New Roman" panose="02020603050405020304" pitchFamily="18" charset="0"/>
              </a:rPr>
              <a:t>cấm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cs typeface="Times New Roman" panose="02020603050405020304" pitchFamily="18" charset="0"/>
              </a:rPr>
              <a:t> son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luyến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mùa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xuân</a:t>
            </a:r>
            <a:r>
              <a:rPr lang="en-US" sz="2400"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038998" y="2734813"/>
            <a:ext cx="3794759" cy="2308324"/>
          </a:xfrm>
          <a:prstGeom prst="rect">
            <a:avLst/>
          </a:prstGeom>
          <a:solidFill>
            <a:schemeClr val="accent5">
              <a:lumMod val="20000"/>
              <a:lumOff val="80000"/>
            </a:schemeClr>
          </a:solid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lẽ</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365416" y="5891379"/>
            <a:ext cx="6632666" cy="738664"/>
          </a:xfrm>
          <a:prstGeom prst="rect">
            <a:avLst/>
          </a:prstGeom>
          <a:solidFill>
            <a:schemeClr val="accent2">
              <a:lumMod val="20000"/>
              <a:lumOff val="80000"/>
            </a:schemeClr>
          </a:solidFill>
        </p:spPr>
        <p:txBody>
          <a:bodyPr wrap="square" rtlCol="0">
            <a:spAutoFit/>
          </a:bodyPr>
          <a:lstStyle/>
          <a:p>
            <a:pPr algn="just"/>
            <a:r>
              <a:rPr lang="en-US" sz="2100" b="1" dirty="0" err="1">
                <a:latin typeface="Times New Roman" panose="02020603050405020304" pitchFamily="18" charset="0"/>
                <a:cs typeface="Times New Roman" panose="02020603050405020304" pitchFamily="18" charset="0"/>
              </a:rPr>
              <a:t>Chứng</a:t>
            </a:r>
            <a:r>
              <a:rPr lang="en-US" sz="2100" b="1" dirty="0">
                <a:latin typeface="Times New Roman" panose="02020603050405020304" pitchFamily="18" charset="0"/>
                <a:cs typeface="Times New Roman" panose="02020603050405020304" pitchFamily="18" charset="0"/>
              </a:rPr>
              <a:t> minh </a:t>
            </a:r>
            <a:r>
              <a:rPr lang="en-US" sz="2100" b="1" dirty="0" err="1">
                <a:latin typeface="Times New Roman" panose="02020603050405020304" pitchFamily="18" charset="0"/>
                <a:cs typeface="Times New Roman" panose="02020603050405020304" pitchFamily="18" charset="0"/>
              </a:rPr>
              <a:t>lời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khẳng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định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trên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bằng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chính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những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trải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nghiệm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của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về</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mùa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xuân</a:t>
            </a:r>
            <a:r>
              <a:rPr lang="en-US" sz="2100" b="1" dirty="0">
                <a:latin typeface="Times New Roman" panose="02020603050405020304" pitchFamily="18" charset="0"/>
                <a:cs typeface="Times New Roman" panose="02020603050405020304" pitchFamily="18" charset="0"/>
              </a:rPr>
              <a:t> – “</a:t>
            </a:r>
            <a:r>
              <a:rPr lang="en-US" sz="2100" b="1" dirty="0" err="1">
                <a:latin typeface="Times New Roman" panose="02020603050405020304" pitchFamily="18" charset="0"/>
                <a:cs typeface="Times New Roman" panose="02020603050405020304" pitchFamily="18" charset="0"/>
              </a:rPr>
              <a:t>mùa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xuân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của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tôi</a:t>
            </a:r>
            <a:r>
              <a:rPr lang="en-US" sz="21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l="351" t="-33021" r="1288" b="34660"/>
          <a:stretch/>
        </p:blipFill>
        <p:spPr>
          <a:xfrm>
            <a:off x="-16332" y="-63681"/>
            <a:ext cx="2743205" cy="2743205"/>
          </a:xfrm>
          <a:prstGeom prst="rect">
            <a:avLst/>
          </a:prstGeom>
        </p:spPr>
      </p:pic>
    </p:spTree>
    <p:extLst>
      <p:ext uri="{BB962C8B-B14F-4D97-AF65-F5344CB8AC3E}">
        <p14:creationId xmlns:p14="http://schemas.microsoft.com/office/powerpoint/2010/main" val="21085044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2206296"/>
            <a:ext cx="9144000" cy="2073118"/>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solidFill>
                  <a:schemeClr val="tx1"/>
                </a:solidFill>
                <a:latin typeface="Times New Roman" panose="02020603050405020304" pitchFamily="18" charset="0"/>
                <a:cs typeface="Times New Roman" panose="02020603050405020304" pitchFamily="18" charset="0"/>
              </a:rPr>
              <a:t>4. </a:t>
            </a:r>
            <a:r>
              <a:rPr lang="en-US" sz="3600" b="1" dirty="0" err="1">
                <a:solidFill>
                  <a:schemeClr val="tx1"/>
                </a:solidFill>
                <a:latin typeface="Times New Roman" panose="02020603050405020304" pitchFamily="18" charset="0"/>
                <a:cs typeface="Times New Roman" panose="02020603050405020304" pitchFamily="18" charset="0"/>
              </a:rPr>
              <a:t>Cái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tôi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viết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tùy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bút</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616702"/>
      </p:ext>
    </p:extLst>
  </p:cSld>
  <p:clrMapOvr>
    <a:masterClrMapping/>
  </p:clrMapOvr>
  <p:transition spd="slow" advClick="0" advTm="1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081" y="706736"/>
            <a:ext cx="7894738"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7791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8D88691-8E84-4658-BE50-1E5D72039955}"/>
              </a:ext>
            </a:extLst>
          </p:cNvPr>
          <p:cNvGrpSpPr/>
          <p:nvPr/>
        </p:nvGrpSpPr>
        <p:grpSpPr>
          <a:xfrm>
            <a:off x="-1" y="626756"/>
            <a:ext cx="8928242" cy="4147958"/>
            <a:chOff x="1254841" y="2124224"/>
            <a:chExt cx="9709512" cy="3884365"/>
          </a:xfrm>
          <a:solidFill>
            <a:srgbClr val="605F5B"/>
          </a:solidFill>
        </p:grpSpPr>
        <p:sp>
          <p:nvSpPr>
            <p:cNvPr id="6" name="箭头3">
              <a:extLst>
                <a:ext uri="{FF2B5EF4-FFF2-40B4-BE49-F238E27FC236}">
                  <a16:creationId xmlns:a16="http://schemas.microsoft.com/office/drawing/2014/main" id="{C8098F7C-D12B-40CF-9EA8-46FAA0E5FD6B}"/>
                </a:ext>
              </a:extLst>
            </p:cNvPr>
            <p:cNvSpPr>
              <a:spLocks/>
            </p:cNvSpPr>
            <p:nvPr/>
          </p:nvSpPr>
          <p:spPr bwMode="gray">
            <a:xfrm flipV="1">
              <a:off x="2342070" y="390669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46589" tIns="23294" rIns="46589" bIns="23294"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1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箭头2">
              <a:extLst>
                <a:ext uri="{FF2B5EF4-FFF2-40B4-BE49-F238E27FC236}">
                  <a16:creationId xmlns:a16="http://schemas.microsoft.com/office/drawing/2014/main" id="{19E30185-7D15-4E46-8A3B-1904EFCD461E}"/>
                </a:ext>
              </a:extLst>
            </p:cNvPr>
            <p:cNvSpPr>
              <a:spLocks/>
            </p:cNvSpPr>
            <p:nvPr/>
          </p:nvSpPr>
          <p:spPr bwMode="gray">
            <a:xfrm rot="16200000">
              <a:off x="2652534" y="3459269"/>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C000"/>
            </a:solidFill>
            <a:ln>
              <a:noFill/>
            </a:ln>
            <a:effectLst/>
          </p:spPr>
          <p:txBody>
            <a:bodyPr wrap="none" lIns="46589" tIns="23294" rIns="46589" bIns="23294"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1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箭头1">
              <a:extLst>
                <a:ext uri="{FF2B5EF4-FFF2-40B4-BE49-F238E27FC236}">
                  <a16:creationId xmlns:a16="http://schemas.microsoft.com/office/drawing/2014/main" id="{032329A9-65A0-4D54-A42D-BEAB704DE2A3}"/>
                </a:ext>
              </a:extLst>
            </p:cNvPr>
            <p:cNvSpPr>
              <a:spLocks/>
            </p:cNvSpPr>
            <p:nvPr/>
          </p:nvSpPr>
          <p:spPr bwMode="gray">
            <a:xfrm>
              <a:off x="2339223" y="2628918"/>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46589" tIns="23294" rIns="46589" bIns="23294"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1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文本1">
              <a:extLst>
                <a:ext uri="{FF2B5EF4-FFF2-40B4-BE49-F238E27FC236}">
                  <a16:creationId xmlns:a16="http://schemas.microsoft.com/office/drawing/2014/main" id="{C36D233E-94DC-4F74-9C22-7CDFD2B04AC6}"/>
                </a:ext>
              </a:extLst>
            </p:cNvPr>
            <p:cNvSpPr>
              <a:spLocks noChangeArrowheads="1"/>
            </p:cNvSpPr>
            <p:nvPr/>
          </p:nvSpPr>
          <p:spPr bwMode="gray">
            <a:xfrm>
              <a:off x="5613950" y="2124224"/>
              <a:ext cx="5182809" cy="1120389"/>
            </a:xfrm>
            <a:prstGeom prst="roundRect">
              <a:avLst>
                <a:gd name="adj" fmla="val 11505"/>
              </a:avLst>
            </a:prstGeom>
            <a:ln/>
          </p:spPr>
          <p:style>
            <a:lnRef idx="2">
              <a:schemeClr val="accent1"/>
            </a:lnRef>
            <a:fillRef idx="1">
              <a:schemeClr val="lt1"/>
            </a:fillRef>
            <a:effectRef idx="0">
              <a:schemeClr val="accent1"/>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kỉ</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niệm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ông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0" name="文本2">
              <a:extLst>
                <a:ext uri="{FF2B5EF4-FFF2-40B4-BE49-F238E27FC236}">
                  <a16:creationId xmlns:a16="http://schemas.microsoft.com/office/drawing/2014/main" id="{B42CBAD2-94B1-408E-A3A2-AB821F206D38}"/>
                </a:ext>
              </a:extLst>
            </p:cNvPr>
            <p:cNvSpPr>
              <a:spLocks noChangeArrowheads="1"/>
            </p:cNvSpPr>
            <p:nvPr/>
          </p:nvSpPr>
          <p:spPr bwMode="gray">
            <a:xfrm>
              <a:off x="5613950" y="3244614"/>
              <a:ext cx="5350403" cy="1442232"/>
            </a:xfrm>
            <a:prstGeom prst="roundRect">
              <a:avLst>
                <a:gd name="adj" fmla="val 11505"/>
              </a:avLst>
            </a:prstGeom>
            <a:ln/>
          </p:spPr>
          <p:style>
            <a:lnRef idx="2">
              <a:schemeClr val="accent1"/>
            </a:lnRef>
            <a:fillRef idx="1">
              <a:schemeClr val="lt1"/>
            </a:fillRef>
            <a:effectRef idx="0">
              <a:schemeClr val="accent1"/>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hương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ý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nào</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riêng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viết</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đem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đến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đổi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thay</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kì</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diệu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文本3">
              <a:extLst>
                <a:ext uri="{FF2B5EF4-FFF2-40B4-BE49-F238E27FC236}">
                  <a16:creationId xmlns:a16="http://schemas.microsoft.com/office/drawing/2014/main" id="{D08617F5-20D6-49D8-8407-789661FDF3E9}"/>
                </a:ext>
              </a:extLst>
            </p:cNvPr>
            <p:cNvSpPr>
              <a:spLocks noChangeArrowheads="1"/>
            </p:cNvSpPr>
            <p:nvPr/>
          </p:nvSpPr>
          <p:spPr bwMode="ltGray">
            <a:xfrm>
              <a:off x="5613950" y="4799497"/>
              <a:ext cx="5350403" cy="1176580"/>
            </a:xfrm>
            <a:prstGeom prst="roundRect">
              <a:avLst>
                <a:gd name="adj" fmla="val 11505"/>
              </a:avLst>
            </a:prstGeom>
            <a:ln/>
          </p:spPr>
          <p:style>
            <a:lnRef idx="2">
              <a:schemeClr val="accent1"/>
            </a:lnRef>
            <a:fillRef idx="1">
              <a:schemeClr val="lt1"/>
            </a:fillRef>
            <a:effectRef idx="0">
              <a:schemeClr val="accent1"/>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Sự</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gắn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bó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sâu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nặng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con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2" name="椭圆 14">
              <a:extLst>
                <a:ext uri="{FF2B5EF4-FFF2-40B4-BE49-F238E27FC236}">
                  <a16:creationId xmlns:a16="http://schemas.microsoft.com/office/drawing/2014/main" id="{79D7BA32-F2A0-47EF-B817-A2A6C7303E55}"/>
                </a:ext>
              </a:extLst>
            </p:cNvPr>
            <p:cNvSpPr/>
            <p:nvPr/>
          </p:nvSpPr>
          <p:spPr>
            <a:xfrm>
              <a:off x="1254841" y="3075549"/>
              <a:ext cx="1660175" cy="1924054"/>
            </a:xfrm>
            <a:prstGeom prst="ellipse">
              <a:avLst/>
            </a:prstGeom>
            <a:solidFill>
              <a:srgbClr val="FFC00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文本框 38">
              <a:extLst>
                <a:ext uri="{FF2B5EF4-FFF2-40B4-BE49-F238E27FC236}">
                  <a16:creationId xmlns:a16="http://schemas.microsoft.com/office/drawing/2014/main" id="{60ABC95A-4111-4A58-8384-4F5DC51610B4}"/>
                </a:ext>
              </a:extLst>
            </p:cNvPr>
            <p:cNvSpPr txBox="1"/>
            <p:nvPr/>
          </p:nvSpPr>
          <p:spPr>
            <a:xfrm>
              <a:off x="1459972" y="3230817"/>
              <a:ext cx="1260431" cy="1599610"/>
            </a:xfrm>
            <a:prstGeom prst="rect">
              <a:avLst/>
            </a:prstGeom>
            <a:noFill/>
          </p:spPr>
          <p:txBody>
            <a:bodyPr wrap="square" rtlCol="0">
              <a:spAutoFit/>
            </a:bodyPr>
            <a:lstStyle/>
            <a:p>
              <a:pPr algn="ct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sắc</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khác</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nhau</a:t>
              </a:r>
              <a:endParaRPr lang="zh-CN" altLang="en-US" sz="21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圆角矩形 21">
              <a:extLst>
                <a:ext uri="{FF2B5EF4-FFF2-40B4-BE49-F238E27FC236}">
                  <a16:creationId xmlns:a16="http://schemas.microsoft.com/office/drawing/2014/main" id="{1347AC75-CFB2-4651-BE0D-7F1277E216D7}"/>
                </a:ext>
              </a:extLst>
            </p:cNvPr>
            <p:cNvSpPr/>
            <p:nvPr/>
          </p:nvSpPr>
          <p:spPr>
            <a:xfrm>
              <a:off x="3220658" y="2124224"/>
              <a:ext cx="2073898" cy="1247618"/>
            </a:xfrm>
            <a:prstGeom prst="roundRect">
              <a:avLst>
                <a:gd name="adj" fmla="val 9039"/>
              </a:avLst>
            </a:prstGeom>
            <a:solidFill>
              <a:srgbClr val="92D0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5" name="Text Placeholder 4">
              <a:extLst>
                <a:ext uri="{FF2B5EF4-FFF2-40B4-BE49-F238E27FC236}">
                  <a16:creationId xmlns:a16="http://schemas.microsoft.com/office/drawing/2014/main" id="{E8ACE01C-43BE-4B96-8234-AA70414C08C4}"/>
                </a:ext>
              </a:extLst>
            </p:cNvPr>
            <p:cNvSpPr txBox="1">
              <a:spLocks/>
            </p:cNvSpPr>
            <p:nvPr/>
          </p:nvSpPr>
          <p:spPr>
            <a:xfrm>
              <a:off x="3427779" y="2181807"/>
              <a:ext cx="2048976" cy="1062806"/>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6" name="圆角矩形 25">
              <a:extLst>
                <a:ext uri="{FF2B5EF4-FFF2-40B4-BE49-F238E27FC236}">
                  <a16:creationId xmlns:a16="http://schemas.microsoft.com/office/drawing/2014/main" id="{03FD5115-CA87-406F-8BA7-84E66D5DCF61}"/>
                </a:ext>
              </a:extLst>
            </p:cNvPr>
            <p:cNvSpPr/>
            <p:nvPr/>
          </p:nvSpPr>
          <p:spPr>
            <a:xfrm>
              <a:off x="3251015" y="3467609"/>
              <a:ext cx="2043541" cy="1247618"/>
            </a:xfrm>
            <a:prstGeom prst="roundRect">
              <a:avLst>
                <a:gd name="adj" fmla="val 9039"/>
              </a:avLst>
            </a:prstGeom>
            <a:solidFill>
              <a:schemeClr val="accent1">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7" name="Text Placeholder 4">
              <a:extLst>
                <a:ext uri="{FF2B5EF4-FFF2-40B4-BE49-F238E27FC236}">
                  <a16:creationId xmlns:a16="http://schemas.microsoft.com/office/drawing/2014/main" id="{CF3EEDD8-5F0C-4548-B4DB-1A124A021A87}"/>
                </a:ext>
              </a:extLst>
            </p:cNvPr>
            <p:cNvSpPr txBox="1">
              <a:spLocks/>
            </p:cNvSpPr>
            <p:nvPr/>
          </p:nvSpPr>
          <p:spPr>
            <a:xfrm>
              <a:off x="3305763" y="3517004"/>
              <a:ext cx="1988793" cy="1131316"/>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4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4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4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4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4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4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4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8" name="圆角矩形 29">
              <a:extLst>
                <a:ext uri="{FF2B5EF4-FFF2-40B4-BE49-F238E27FC236}">
                  <a16:creationId xmlns:a16="http://schemas.microsoft.com/office/drawing/2014/main" id="{BA2E98AC-FC6A-48FB-9D38-9D2D78858A25}"/>
                </a:ext>
              </a:extLst>
            </p:cNvPr>
            <p:cNvSpPr/>
            <p:nvPr/>
          </p:nvSpPr>
          <p:spPr>
            <a:xfrm>
              <a:off x="3120148" y="4760971"/>
              <a:ext cx="2167747" cy="1247618"/>
            </a:xfrm>
            <a:prstGeom prst="roundRect">
              <a:avLst>
                <a:gd name="adj" fmla="val 9039"/>
              </a:avLst>
            </a:prstGeom>
            <a:solidFill>
              <a:schemeClr val="accent2">
                <a:lumMod val="20000"/>
                <a:lumOff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9" name="Text Placeholder 4">
              <a:extLst>
                <a:ext uri="{FF2B5EF4-FFF2-40B4-BE49-F238E27FC236}">
                  <a16:creationId xmlns:a16="http://schemas.microsoft.com/office/drawing/2014/main" id="{EE2649B9-E780-4F9D-867F-620DEA5FA8C7}"/>
                </a:ext>
              </a:extLst>
            </p:cNvPr>
            <p:cNvSpPr txBox="1">
              <a:spLocks/>
            </p:cNvSpPr>
            <p:nvPr/>
          </p:nvSpPr>
          <p:spPr>
            <a:xfrm>
              <a:off x="3244354" y="4735814"/>
              <a:ext cx="2043541" cy="1124460"/>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1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100" b="1" dirty="0" err="1">
                  <a:latin typeface="Times New Roman" panose="02020603050405020304" pitchFamily="18" charset="0"/>
                  <a:ea typeface="字魂35号-经典雅黑" panose="02000000000000000000" pitchFamily="2" charset="-122"/>
                  <a:cs typeface="Times New Roman" panose="02020603050405020304" pitchFamily="18" charset="0"/>
                </a:rPr>
                <a:t>yêu</a:t>
              </a:r>
              <a:endParaRPr lang="en-GB" altLang="zh-CN" sz="21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20" name="TextBox 19"/>
          <p:cNvSpPr txBox="1"/>
          <p:nvPr/>
        </p:nvSpPr>
        <p:spPr>
          <a:xfrm>
            <a:off x="997126" y="5131312"/>
            <a:ext cx="7545981" cy="954107"/>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khá</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rõ</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321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2206296"/>
            <a:ext cx="9144000" cy="2073118"/>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solidFill>
                  <a:schemeClr val="tx1"/>
                </a:solidFill>
                <a:latin typeface="Times New Roman" panose="02020603050405020304" pitchFamily="18" charset="0"/>
                <a:cs typeface="Times New Roman" panose="02020603050405020304" pitchFamily="18" charset="0"/>
              </a:rPr>
              <a:t>5. </a:t>
            </a:r>
            <a:r>
              <a:rPr lang="en-US" sz="3600" b="1" dirty="0" err="1">
                <a:solidFill>
                  <a:schemeClr val="tx1"/>
                </a:solidFill>
                <a:latin typeface="Times New Roman" panose="02020603050405020304" pitchFamily="18" charset="0"/>
                <a:cs typeface="Times New Roman" panose="02020603050405020304" pitchFamily="18" charset="0"/>
              </a:rPr>
              <a:t>Lời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tùy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bút</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78592"/>
      </p:ext>
    </p:extLst>
  </p:cSld>
  <p:clrMapOvr>
    <a:masterClrMapping/>
  </p:clrMapOvr>
  <mc:AlternateContent xmlns:mc="http://schemas.openxmlformats.org/markup-compatibility/2006" xmlns:p14="http://schemas.microsoft.com/office/powerpoint/2010/main">
    <mc:Choice Requires="p14">
      <p:transition spd="slow" p14:dur="800" advClick="0" advTm="1000">
        <p:circle/>
      </p:transition>
    </mc:Choice>
    <mc:Fallback xmlns="">
      <p:transition spd="slow" advClick="0" advTm="1000">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918" y="1376994"/>
            <a:ext cx="5504513"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217" y="1538696"/>
            <a:ext cx="5143500" cy="5143500"/>
          </a:xfrm>
          <a:prstGeom prst="rect">
            <a:avLst/>
          </a:prstGeom>
        </p:spPr>
      </p:pic>
    </p:spTree>
    <p:extLst>
      <p:ext uri="{BB962C8B-B14F-4D97-AF65-F5344CB8AC3E}">
        <p14:creationId xmlns:p14="http://schemas.microsoft.com/office/powerpoint/2010/main" val="21257617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7167" y="551348"/>
            <a:ext cx="7698376"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
        <p:nvSpPr>
          <p:cNvPr id="4" name="圆角矩形 4">
            <a:extLst>
              <a:ext uri="{FF2B5EF4-FFF2-40B4-BE49-F238E27FC236}">
                <a16:creationId xmlns:a16="http://schemas.microsoft.com/office/drawing/2014/main" id="{8B42DAC0-2BC8-4AC7-A58F-15C251564CFE}"/>
              </a:ext>
            </a:extLst>
          </p:cNvPr>
          <p:cNvSpPr/>
          <p:nvPr/>
        </p:nvSpPr>
        <p:spPr>
          <a:xfrm>
            <a:off x="346834" y="1667077"/>
            <a:ext cx="1954580" cy="2521426"/>
          </a:xfrm>
          <a:prstGeom prst="roundRect">
            <a:avLst/>
          </a:prstGeom>
          <a:ln/>
        </p:spPr>
        <p:style>
          <a:lnRef idx="2">
            <a:schemeClr val="accent1"/>
          </a:lnRef>
          <a:fillRef idx="1">
            <a:schemeClr val="lt1"/>
          </a:fillRef>
          <a:effectRef idx="0">
            <a:schemeClr val="accent1"/>
          </a:effectRef>
          <a:fontRef idx="minor">
            <a:schemeClr val="dk1"/>
          </a:fontRef>
        </p:style>
        <p:txBody>
          <a:bodyPr lIns="91438" tIns="45719" rIns="91438" bIns="45719" rtlCol="0" anchor="ctr"/>
          <a:lstStyle/>
          <a:p>
            <a:pPr algn="ct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em</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xõa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tóc</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bên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cửa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sổ</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5" name="圆角矩形 4">
            <a:extLst>
              <a:ext uri="{FF2B5EF4-FFF2-40B4-BE49-F238E27FC236}">
                <a16:creationId xmlns:a16="http://schemas.microsoft.com/office/drawing/2014/main" id="{8B42DAC0-2BC8-4AC7-A58F-15C251564CFE}"/>
              </a:ext>
            </a:extLst>
          </p:cNvPr>
          <p:cNvSpPr/>
          <p:nvPr/>
        </p:nvSpPr>
        <p:spPr>
          <a:xfrm>
            <a:off x="2509009" y="1588269"/>
            <a:ext cx="3265069" cy="2600234"/>
          </a:xfrm>
          <a:prstGeom prst="roundRect">
            <a:avLst/>
          </a:prstGeom>
          <a:ln/>
        </p:spPr>
        <p:style>
          <a:lnRef idx="2">
            <a:schemeClr val="accent1"/>
          </a:lnRef>
          <a:fillRef idx="1">
            <a:schemeClr val="lt1"/>
          </a:fillRef>
          <a:effectRef idx="0">
            <a:schemeClr val="accent1"/>
          </a:effectRef>
          <a:fontRef idx="minor">
            <a:schemeClr val="dk1"/>
          </a:fontRef>
        </p:style>
        <p:txBody>
          <a:bodyPr lIns="91438" tIns="45719" rIns="91438" bIns="45719" rtlCol="0" anchor="ctr"/>
          <a:lstStyle/>
          <a:p>
            <a:pPr algn="ct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Ấy</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tôi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nó</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làm</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cho</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ta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muốn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phát</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điên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lên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1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1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6" name="圆角矩形 4">
            <a:extLst>
              <a:ext uri="{FF2B5EF4-FFF2-40B4-BE49-F238E27FC236}">
                <a16:creationId xmlns:a16="http://schemas.microsoft.com/office/drawing/2014/main" id="{8B42DAC0-2BC8-4AC7-A58F-15C251564CFE}"/>
              </a:ext>
            </a:extLst>
          </p:cNvPr>
          <p:cNvSpPr/>
          <p:nvPr/>
        </p:nvSpPr>
        <p:spPr>
          <a:xfrm>
            <a:off x="5981673" y="1455645"/>
            <a:ext cx="2967118" cy="2732857"/>
          </a:xfrm>
          <a:prstGeom prst="roundRect">
            <a:avLst/>
          </a:prstGeom>
          <a:ln/>
        </p:spPr>
        <p:style>
          <a:lnRef idx="2">
            <a:schemeClr val="accent1"/>
          </a:lnRef>
          <a:fillRef idx="1">
            <a:schemeClr val="lt1"/>
          </a:fillRef>
          <a:effectRef idx="0">
            <a:schemeClr val="accent1"/>
          </a:effectRef>
          <a:fontRef idx="minor">
            <a:schemeClr val="dk1"/>
          </a:fontRef>
        </p:style>
        <p:txBody>
          <a:bodyPr lIns="91438" tIns="45719" rIns="91438" bIns="45719" rtlCol="0" anchor="ctr"/>
          <a:lstStyle/>
          <a:p>
            <a:pPr algn="ct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Đẹp</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quá</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yêu</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Bắc</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Việt</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thương</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mến</a:t>
            </a:r>
            <a:r>
              <a:rPr lang="en-US" altLang="zh-CN" sz="21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1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TextBox 6"/>
          <p:cNvSpPr txBox="1"/>
          <p:nvPr/>
        </p:nvSpPr>
        <p:spPr>
          <a:xfrm>
            <a:off x="354940" y="4350125"/>
            <a:ext cx="8423300"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ngắn</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1347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1151164"/>
            <a:ext cx="9144000" cy="4849586"/>
          </a:xfrm>
          <a:prstGeom prst="rect">
            <a:avLst/>
          </a:prstGeom>
        </p:spPr>
      </p:pic>
      <p:pic>
        <p:nvPicPr>
          <p:cNvPr id="2" name="Picture 1"/>
          <p:cNvPicPr>
            <a:picLocks noChangeAspect="1"/>
          </p:cNvPicPr>
          <p:nvPr/>
        </p:nvPicPr>
        <p:blipFill>
          <a:blip r:embed="rId4"/>
          <a:stretch>
            <a:fillRect/>
          </a:stretch>
        </p:blipFill>
        <p:spPr>
          <a:xfrm>
            <a:off x="4736211" y="1431293"/>
            <a:ext cx="4407790" cy="1604911"/>
          </a:xfrm>
          <a:prstGeom prst="rect">
            <a:avLst/>
          </a:prstGeom>
        </p:spPr>
      </p:pic>
    </p:spTree>
    <p:extLst>
      <p:ext uri="{BB962C8B-B14F-4D97-AF65-F5344CB8AC3E}">
        <p14:creationId xmlns:p14="http://schemas.microsoft.com/office/powerpoint/2010/main" val="389712219"/>
      </p:ext>
    </p:extLst>
  </p:cSld>
  <p:clrMapOvr>
    <a:masterClrMapping/>
  </p:clrMapOvr>
  <p:transition spd="slow" advClick="0" advTm="1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774" y="1063747"/>
            <a:ext cx="6005648" cy="4274020"/>
          </a:xfrm>
          <a:prstGeom prst="rect">
            <a:avLst/>
          </a:prstGeom>
        </p:spPr>
      </p:pic>
      <p:sp>
        <p:nvSpPr>
          <p:cNvPr id="3" name="TextBox 2"/>
          <p:cNvSpPr txBox="1"/>
          <p:nvPr/>
        </p:nvSpPr>
        <p:spPr>
          <a:xfrm>
            <a:off x="1807572" y="5417835"/>
            <a:ext cx="5310052" cy="415498"/>
          </a:xfrm>
          <a:prstGeom prst="rect">
            <a:avLst/>
          </a:prstGeom>
          <a:noFill/>
        </p:spPr>
        <p:txBody>
          <a:bodyPr wrap="square" rtlCol="0">
            <a:spAutoFit/>
          </a:bodyPr>
          <a:lstStyle/>
          <a:p>
            <a:pPr algn="just"/>
            <a:r>
              <a:rPr lang="en-US" sz="2100" b="1" i="1" dirty="0" err="1">
                <a:latin typeface="Times New Roman" panose="02020603050405020304" pitchFamily="18" charset="0"/>
                <a:cs typeface="Times New Roman" panose="02020603050405020304" pitchFamily="18" charset="0"/>
              </a:rPr>
              <a:t>Chợ</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hoa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đào</a:t>
            </a:r>
            <a:r>
              <a:rPr lang="en-US" sz="2100" b="1" i="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tranh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lụa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của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Lương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Xuân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Nhị</a:t>
            </a:r>
            <a:endParaRPr lang="en-US" sz="2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7744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8">
            <a:extLst>
              <a:ext uri="{FF2B5EF4-FFF2-40B4-BE49-F238E27FC236}">
                <a16:creationId xmlns:a16="http://schemas.microsoft.com/office/drawing/2014/main" id="{AA1D7D47-35E8-440D-BB76-6CE71E827649}"/>
              </a:ext>
            </a:extLst>
          </p:cNvPr>
          <p:cNvSpPr/>
          <p:nvPr/>
        </p:nvSpPr>
        <p:spPr>
          <a:xfrm>
            <a:off x="535454" y="43353"/>
            <a:ext cx="3877311" cy="1961146"/>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1.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dung</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 name="五角星 18">
            <a:extLst>
              <a:ext uri="{FF2B5EF4-FFF2-40B4-BE49-F238E27FC236}">
                <a16:creationId xmlns:a16="http://schemas.microsoft.com/office/drawing/2014/main" id="{FB73E4C8-DC68-455E-9A23-46FD060D064D}"/>
              </a:ext>
            </a:extLst>
          </p:cNvPr>
          <p:cNvSpPr/>
          <p:nvPr/>
        </p:nvSpPr>
        <p:spPr>
          <a:xfrm>
            <a:off x="5039932" y="53068"/>
            <a:ext cx="3323232" cy="1961145"/>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2.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Nghệ</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thuật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 name="TextBox 3"/>
          <p:cNvSpPr txBox="1"/>
          <p:nvPr/>
        </p:nvSpPr>
        <p:spPr>
          <a:xfrm>
            <a:off x="137268" y="2090114"/>
            <a:ext cx="4434731"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400" dirty="0">
                <a:latin typeface="Times New Roman" panose="02020603050405020304" pitchFamily="18" charset="0"/>
                <a:cs typeface="Times New Roman" panose="02020603050405020304" pitchFamily="18" charset="0"/>
                <a:sym typeface="Wingdings" panose="05000000000000000000" pitchFamily="2" charset="2"/>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4843055" y="2233952"/>
            <a:ext cx="4131128"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1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Trình bày nội dung văn bản theo dòng cảm xúc lôi cuốn, say mê </a:t>
            </a:r>
          </a:p>
          <a:p>
            <a:pPr algn="just"/>
            <a:r>
              <a:rPr lang="vi-VN" sz="2400" dirty="0">
                <a:latin typeface="Times New Roman" panose="02020603050405020304" pitchFamily="18" charset="0"/>
                <a:cs typeface="Times New Roman" panose="02020603050405020304" pitchFamily="18" charset="0"/>
              </a:rPr>
              <a:t>- Lựa chọn từ ngữ, câu văn linh hoạt, biểu cảm, giàu hình ảnh </a:t>
            </a:r>
          </a:p>
          <a:p>
            <a:pPr algn="just"/>
            <a:r>
              <a:rPr lang="vi-VN" sz="2400" dirty="0">
                <a:latin typeface="Times New Roman" panose="02020603050405020304" pitchFamily="18" charset="0"/>
                <a:cs typeface="Times New Roman" panose="02020603050405020304" pitchFamily="18" charset="0"/>
              </a:rPr>
              <a:t>- Có nhiều so sánh, liên tưởng độc đáo, giàu chất thơ </a:t>
            </a:r>
          </a:p>
          <a:p>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5461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1151164"/>
            <a:ext cx="9144000" cy="4849586"/>
          </a:xfrm>
          <a:prstGeom prst="rect">
            <a:avLst/>
          </a:prstGeom>
        </p:spPr>
      </p:pic>
      <p:pic>
        <p:nvPicPr>
          <p:cNvPr id="5" name="Picture 4"/>
          <p:cNvPicPr>
            <a:picLocks noChangeAspect="1"/>
          </p:cNvPicPr>
          <p:nvPr/>
        </p:nvPicPr>
        <p:blipFill>
          <a:blip r:embed="rId4"/>
          <a:stretch>
            <a:fillRect/>
          </a:stretch>
        </p:blipFill>
        <p:spPr>
          <a:xfrm>
            <a:off x="4572000" y="1460696"/>
            <a:ext cx="4119729" cy="1330568"/>
          </a:xfrm>
          <a:prstGeom prst="rect">
            <a:avLst/>
          </a:prstGeom>
        </p:spPr>
      </p:pic>
    </p:spTree>
    <p:extLst>
      <p:ext uri="{BB962C8B-B14F-4D97-AF65-F5344CB8AC3E}">
        <p14:creationId xmlns:p14="http://schemas.microsoft.com/office/powerpoint/2010/main" val="397721677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9121" y="370021"/>
            <a:ext cx="4643845"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5 –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095"/>
          <a:stretch/>
        </p:blipFill>
        <p:spPr>
          <a:xfrm>
            <a:off x="0" y="759278"/>
            <a:ext cx="4418512" cy="5143500"/>
          </a:xfrm>
          <a:prstGeom prst="rect">
            <a:avLst/>
          </a:prstGeom>
        </p:spPr>
      </p:pic>
      <p:sp>
        <p:nvSpPr>
          <p:cNvPr id="4" name="TextBox 3"/>
          <p:cNvSpPr txBox="1"/>
          <p:nvPr/>
        </p:nvSpPr>
        <p:spPr>
          <a:xfrm>
            <a:off x="4111536" y="2293501"/>
            <a:ext cx="4643845" cy="415498"/>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Yêu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cầu</a:t>
            </a:r>
            <a:r>
              <a:rPr lang="en-US" sz="2100" b="1"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980907" y="2819281"/>
            <a:ext cx="4643845" cy="738664"/>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thức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đoạn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văn</a:t>
            </a:r>
            <a:r>
              <a:rPr lang="en-US" sz="2100" dirty="0">
                <a:latin typeface="Times New Roman" panose="02020603050405020304" pitchFamily="18" charset="0"/>
                <a:cs typeface="Times New Roman" panose="02020603050405020304" pitchFamily="18" charset="0"/>
              </a:rPr>
              <a:t> dung </a:t>
            </a:r>
            <a:r>
              <a:rPr lang="en-US" sz="2100" dirty="0" err="1">
                <a:latin typeface="Times New Roman" panose="02020603050405020304" pitchFamily="18" charset="0"/>
                <a:cs typeface="Times New Roman" panose="02020603050405020304" pitchFamily="18" charset="0"/>
              </a:rPr>
              <a:t>lượng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khoảng</a:t>
            </a:r>
            <a:r>
              <a:rPr lang="en-US" sz="2100" dirty="0">
                <a:latin typeface="Times New Roman" panose="02020603050405020304" pitchFamily="18" charset="0"/>
                <a:cs typeface="Times New Roman" panose="02020603050405020304" pitchFamily="18" charset="0"/>
              </a:rPr>
              <a:t> 5 </a:t>
            </a:r>
            <a:r>
              <a:rPr lang="en-US" sz="2100" dirty="0" err="1">
                <a:latin typeface="Times New Roman" panose="02020603050405020304" pitchFamily="18" charset="0"/>
                <a:cs typeface="Times New Roman" panose="02020603050405020304" pitchFamily="18" charset="0"/>
              </a:rPr>
              <a:t>đến</a:t>
            </a:r>
            <a:r>
              <a:rPr lang="en-US" sz="2100" dirty="0">
                <a:latin typeface="Times New Roman" panose="02020603050405020304" pitchFamily="18" charset="0"/>
                <a:cs typeface="Times New Roman" panose="02020603050405020304" pitchFamily="18" charset="0"/>
              </a:rPr>
              <a:t> 7 </a:t>
            </a:r>
            <a:r>
              <a:rPr lang="en-US" sz="2100" dirty="0" err="1">
                <a:latin typeface="Times New Roman" panose="02020603050405020304" pitchFamily="18" charset="0"/>
                <a:cs typeface="Times New Roman" panose="02020603050405020304" pitchFamily="18" charset="0"/>
              </a:rPr>
              <a:t>câu</a:t>
            </a:r>
            <a:r>
              <a:rPr lang="en-US" sz="21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546567" y="3668226"/>
            <a:ext cx="5208814" cy="738664"/>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Nội</a:t>
            </a:r>
            <a:r>
              <a:rPr lang="en-US" sz="2100" dirty="0">
                <a:latin typeface="Times New Roman" panose="02020603050405020304" pitchFamily="18" charset="0"/>
                <a:cs typeface="Times New Roman" panose="02020603050405020304" pitchFamily="18" charset="0"/>
              </a:rPr>
              <a:t> dung: </a:t>
            </a:r>
            <a:r>
              <a:rPr lang="en-US" sz="2100" dirty="0" err="1">
                <a:latin typeface="Times New Roman" panose="02020603050405020304" pitchFamily="18" charset="0"/>
                <a:cs typeface="Times New Roman" panose="02020603050405020304" pitchFamily="18" charset="0"/>
              </a:rPr>
              <a:t>Nêu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nhận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sắc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mùa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xuân</a:t>
            </a:r>
            <a:r>
              <a:rPr lang="en-US" sz="21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515983" y="4577929"/>
            <a:ext cx="8321040" cy="830997"/>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mùa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p>
        </p:txBody>
      </p:sp>
      <p:sp>
        <p:nvSpPr>
          <p:cNvPr id="8" name="TextBox 7"/>
          <p:cNvSpPr txBox="1"/>
          <p:nvPr/>
        </p:nvSpPr>
        <p:spPr>
          <a:xfrm>
            <a:off x="515983" y="5311269"/>
            <a:ext cx="8321040"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dung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515983" y="5852140"/>
            <a:ext cx="8321040" cy="830997"/>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45196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333" l="10000" r="91333">
                        <a14:foregroundMark x1="24000" y1="29667" x2="29750" y2="43167"/>
                        <a14:foregroundMark x1="36583" y1="29500" x2="40250" y2="36333"/>
                        <a14:foregroundMark x1="79750" y1="60667" x2="78250" y2="64333"/>
                        <a14:foregroundMark x1="61417" y1="56833" x2="62500" y2="57917"/>
                        <a14:foregroundMark x1="77667" y1="77333" x2="75250" y2="88917"/>
                      </a14:backgroundRemoval>
                    </a14:imgEffect>
                  </a14:imgLayer>
                </a14:imgProps>
              </a:ext>
            </a:extLst>
          </a:blip>
          <a:stretch>
            <a:fillRect/>
          </a:stretch>
        </p:blipFill>
        <p:spPr>
          <a:xfrm>
            <a:off x="4868214" y="2183772"/>
            <a:ext cx="3889421" cy="3889421"/>
          </a:xfrm>
          <a:prstGeom prst="rect">
            <a:avLst/>
          </a:prstGeom>
        </p:spPr>
      </p:pic>
      <p:sp>
        <p:nvSpPr>
          <p:cNvPr id="3" name="TextBox 2"/>
          <p:cNvSpPr txBox="1"/>
          <p:nvPr/>
        </p:nvSpPr>
        <p:spPr>
          <a:xfrm>
            <a:off x="195209" y="2952242"/>
            <a:ext cx="5188449" cy="640175"/>
          </a:xfrm>
          <a:prstGeom prst="rect">
            <a:avLst/>
          </a:prstGeom>
          <a:noFill/>
        </p:spPr>
        <p:txBody>
          <a:bodyPr wrap="square" rtlCol="0">
            <a:spAutoFit/>
          </a:bodyPr>
          <a:lstStyle/>
          <a:p>
            <a:pPr algn="just">
              <a:lnSpc>
                <a:spcPct val="200000"/>
              </a:lnSpc>
            </a:pPr>
            <a:r>
              <a:rPr lang="en-US" sz="2100" b="1" dirty="0" err="1">
                <a:latin typeface="Times New Roman" panose="02020603050405020304" pitchFamily="18" charset="0"/>
                <a:cs typeface="Times New Roman" panose="02020603050405020304" pitchFamily="18" charset="0"/>
              </a:rPr>
              <a:t>Hãy</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vẽ</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một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bức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tranh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về</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chủ</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đề</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mùa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xuân</a:t>
            </a:r>
            <a:endParaRPr lang="en-US" sz="21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rot="275261">
            <a:off x="668748" y="812380"/>
            <a:ext cx="7848361" cy="2172539"/>
          </a:xfrm>
          <a:prstGeom prst="rect">
            <a:avLst/>
          </a:prstGeom>
        </p:spPr>
      </p:pic>
    </p:spTree>
    <p:extLst>
      <p:ext uri="{BB962C8B-B14F-4D97-AF65-F5344CB8AC3E}">
        <p14:creationId xmlns:p14="http://schemas.microsoft.com/office/powerpoint/2010/main" val="596092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biLevel thresh="75000"/>
          </a:blip>
          <a:stretch>
            <a:fillRect/>
          </a:stretch>
        </p:blipFill>
        <p:spPr>
          <a:xfrm>
            <a:off x="1238688" y="2127207"/>
            <a:ext cx="7489585" cy="1819814"/>
          </a:xfrm>
          <a:prstGeom prst="rect">
            <a:avLst/>
          </a:prstGeom>
        </p:spPr>
      </p:pic>
      <p:pic>
        <p:nvPicPr>
          <p:cNvPr id="6" name="Picture 5"/>
          <p:cNvPicPr>
            <a:picLocks noChangeAspect="1"/>
          </p:cNvPicPr>
          <p:nvPr/>
        </p:nvPicPr>
        <p:blipFill>
          <a:blip r:embed="rId5"/>
          <a:stretch>
            <a:fillRect/>
          </a:stretch>
        </p:blipFill>
        <p:spPr>
          <a:xfrm>
            <a:off x="2084293" y="1400627"/>
            <a:ext cx="4897037" cy="882473"/>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6F94B6BE-8DB7-4D86-A101-E502DF48412E}"/>
              </a:ext>
            </a:extLst>
          </p:cNvPr>
          <p:cNvSpPr/>
          <p:nvPr/>
        </p:nvSpPr>
        <p:spPr>
          <a:xfrm>
            <a:off x="153321" y="2595648"/>
            <a:ext cx="1601841" cy="1671633"/>
          </a:xfrm>
          <a:prstGeom prst="rect">
            <a:avLst/>
          </a:prstGeom>
          <a:solidFill>
            <a:srgbClr val="605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554FAC40-5E0A-48D4-BCC9-32997BCC03CF}"/>
              </a:ext>
            </a:extLst>
          </p:cNvPr>
          <p:cNvSpPr/>
          <p:nvPr/>
        </p:nvSpPr>
        <p:spPr>
          <a:xfrm>
            <a:off x="0" y="2773593"/>
            <a:ext cx="1908483" cy="1015663"/>
          </a:xfrm>
          <a:prstGeom prst="rect">
            <a:avLst/>
          </a:prstGeom>
        </p:spPr>
        <p:txBody>
          <a:bodyPr wrap="square">
            <a:spAutoFit/>
          </a:bodyPr>
          <a:lstStyle/>
          <a:p>
            <a:pPr algn="ctr"/>
            <a:r>
              <a:rPr lang="en-US" altLang="zh-CN" sz="3000" spc="225"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Cấu</a:t>
            </a:r>
            <a:r>
              <a:rPr lang="en-US" altLang="zh-CN" sz="3000" spc="225"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3000" spc="225"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trúc</a:t>
            </a:r>
            <a:r>
              <a:rPr lang="en-US" altLang="zh-CN" sz="3000" spc="225"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3000" spc="225"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bài</a:t>
            </a:r>
            <a:r>
              <a:rPr lang="en-US" altLang="zh-CN" sz="3000" spc="225"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3000" spc="225"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học</a:t>
            </a:r>
            <a:endParaRPr lang="zh-CN" altLang="en-US" sz="3000" spc="225"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endParaRPr>
          </a:p>
        </p:txBody>
      </p:sp>
      <p:grpSp>
        <p:nvGrpSpPr>
          <p:cNvPr id="25" name="组合 24">
            <a:extLst>
              <a:ext uri="{FF2B5EF4-FFF2-40B4-BE49-F238E27FC236}">
                <a16:creationId xmlns:a16="http://schemas.microsoft.com/office/drawing/2014/main" id="{29232C4E-E20C-4BAB-BC39-88820F51D952}"/>
              </a:ext>
            </a:extLst>
          </p:cNvPr>
          <p:cNvGrpSpPr/>
          <p:nvPr/>
        </p:nvGrpSpPr>
        <p:grpSpPr>
          <a:xfrm>
            <a:off x="2270678" y="2461783"/>
            <a:ext cx="485294" cy="489902"/>
            <a:chOff x="3993132" y="1506784"/>
            <a:chExt cx="501650" cy="506413"/>
          </a:xfrm>
        </p:grpSpPr>
        <p:sp>
          <p:nvSpPr>
            <p:cNvPr id="26" name="Freeform 6">
              <a:extLst>
                <a:ext uri="{FF2B5EF4-FFF2-40B4-BE49-F238E27FC236}">
                  <a16:creationId xmlns:a16="http://schemas.microsoft.com/office/drawing/2014/main" id="{0C5114A6-B752-48E0-A824-5811ECF2B205}"/>
                </a:ext>
              </a:extLst>
            </p:cNvPr>
            <p:cNvSpPr/>
            <p:nvPr/>
          </p:nvSpPr>
          <p:spPr bwMode="auto">
            <a:xfrm>
              <a:off x="3993132" y="1506784"/>
              <a:ext cx="501650" cy="506413"/>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27" name="矩形 26">
              <a:extLst>
                <a:ext uri="{FF2B5EF4-FFF2-40B4-BE49-F238E27FC236}">
                  <a16:creationId xmlns:a16="http://schemas.microsoft.com/office/drawing/2014/main" id="{B169B77C-5046-41BB-AA56-F32FA687BEC8}"/>
                </a:ext>
              </a:extLst>
            </p:cNvPr>
            <p:cNvSpPr/>
            <p:nvPr/>
          </p:nvSpPr>
          <p:spPr>
            <a:xfrm>
              <a:off x="4120435" y="1559453"/>
              <a:ext cx="257172" cy="334057"/>
            </a:xfrm>
            <a:prstGeom prst="rect">
              <a:avLst/>
            </a:prstGeom>
          </p:spPr>
          <p:txBody>
            <a:bodyPr wrap="none">
              <a:spAutoFit/>
            </a:bodyPr>
            <a:lstStyle/>
            <a:p>
              <a:pPr algn="ctr"/>
              <a:r>
                <a:rPr lang="en-US" altLang="zh-CN" sz="15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a:t>
              </a:r>
            </a:p>
          </p:txBody>
        </p:sp>
      </p:grpSp>
      <p:grpSp>
        <p:nvGrpSpPr>
          <p:cNvPr id="28" name="组合 27">
            <a:extLst>
              <a:ext uri="{FF2B5EF4-FFF2-40B4-BE49-F238E27FC236}">
                <a16:creationId xmlns:a16="http://schemas.microsoft.com/office/drawing/2014/main" id="{FD0EDAA6-CB22-40CD-BF08-A8CCC27B38EE}"/>
              </a:ext>
            </a:extLst>
          </p:cNvPr>
          <p:cNvGrpSpPr/>
          <p:nvPr/>
        </p:nvGrpSpPr>
        <p:grpSpPr>
          <a:xfrm>
            <a:off x="2270678" y="3182295"/>
            <a:ext cx="489901" cy="489902"/>
            <a:chOff x="3993132" y="2269970"/>
            <a:chExt cx="506412" cy="506413"/>
          </a:xfrm>
        </p:grpSpPr>
        <p:sp>
          <p:nvSpPr>
            <p:cNvPr id="29" name="Freeform 13">
              <a:extLst>
                <a:ext uri="{FF2B5EF4-FFF2-40B4-BE49-F238E27FC236}">
                  <a16:creationId xmlns:a16="http://schemas.microsoft.com/office/drawing/2014/main" id="{9396EAED-33C2-45A0-A987-26E0A4B2697C}"/>
                </a:ext>
              </a:extLst>
            </p:cNvPr>
            <p:cNvSpPr/>
            <p:nvPr/>
          </p:nvSpPr>
          <p:spPr bwMode="auto">
            <a:xfrm>
              <a:off x="3993132" y="2269970"/>
              <a:ext cx="506412" cy="506413"/>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0" name="矩形 29">
              <a:extLst>
                <a:ext uri="{FF2B5EF4-FFF2-40B4-BE49-F238E27FC236}">
                  <a16:creationId xmlns:a16="http://schemas.microsoft.com/office/drawing/2014/main" id="{EE0F6DE9-5E7C-4133-B5D0-8D918B2B72BF}"/>
                </a:ext>
              </a:extLst>
            </p:cNvPr>
            <p:cNvSpPr/>
            <p:nvPr/>
          </p:nvSpPr>
          <p:spPr>
            <a:xfrm>
              <a:off x="4107333" y="2322639"/>
              <a:ext cx="323452" cy="334057"/>
            </a:xfrm>
            <a:prstGeom prst="rect">
              <a:avLst/>
            </a:prstGeom>
          </p:spPr>
          <p:txBody>
            <a:bodyPr wrap="none">
              <a:spAutoFit/>
            </a:bodyPr>
            <a:lstStyle/>
            <a:p>
              <a:pPr algn="ctr"/>
              <a:r>
                <a:rPr lang="en-US" altLang="zh-CN" sz="15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a:t>
              </a:r>
            </a:p>
          </p:txBody>
        </p:sp>
      </p:grpSp>
      <p:grpSp>
        <p:nvGrpSpPr>
          <p:cNvPr id="31" name="组合 30">
            <a:extLst>
              <a:ext uri="{FF2B5EF4-FFF2-40B4-BE49-F238E27FC236}">
                <a16:creationId xmlns:a16="http://schemas.microsoft.com/office/drawing/2014/main" id="{CA41B482-10B7-4DD1-9D1D-89D8DAF5C946}"/>
              </a:ext>
            </a:extLst>
          </p:cNvPr>
          <p:cNvGrpSpPr/>
          <p:nvPr/>
        </p:nvGrpSpPr>
        <p:grpSpPr>
          <a:xfrm>
            <a:off x="2270678" y="3902806"/>
            <a:ext cx="485294" cy="489902"/>
            <a:chOff x="3993132" y="3033156"/>
            <a:chExt cx="501650" cy="506413"/>
          </a:xfrm>
        </p:grpSpPr>
        <p:sp>
          <p:nvSpPr>
            <p:cNvPr id="32" name="Freeform 21">
              <a:extLst>
                <a:ext uri="{FF2B5EF4-FFF2-40B4-BE49-F238E27FC236}">
                  <a16:creationId xmlns:a16="http://schemas.microsoft.com/office/drawing/2014/main" id="{FAAB2713-D21B-4CC4-81D3-B89377B7C141}"/>
                </a:ext>
              </a:extLst>
            </p:cNvPr>
            <p:cNvSpPr/>
            <p:nvPr/>
          </p:nvSpPr>
          <p:spPr bwMode="auto">
            <a:xfrm>
              <a:off x="3993132" y="3033156"/>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3" name="矩形 32">
              <a:extLst>
                <a:ext uri="{FF2B5EF4-FFF2-40B4-BE49-F238E27FC236}">
                  <a16:creationId xmlns:a16="http://schemas.microsoft.com/office/drawing/2014/main" id="{37570B7F-89C8-450D-A013-555775C063DD}"/>
                </a:ext>
              </a:extLst>
            </p:cNvPr>
            <p:cNvSpPr/>
            <p:nvPr/>
          </p:nvSpPr>
          <p:spPr>
            <a:xfrm>
              <a:off x="4074194" y="3085825"/>
              <a:ext cx="389734" cy="334057"/>
            </a:xfrm>
            <a:prstGeom prst="rect">
              <a:avLst/>
            </a:prstGeom>
          </p:spPr>
          <p:txBody>
            <a:bodyPr wrap="none">
              <a:spAutoFit/>
            </a:bodyPr>
            <a:lstStyle/>
            <a:p>
              <a:pPr algn="ctr"/>
              <a:r>
                <a:rPr lang="en-US" altLang="zh-CN" sz="15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III</a:t>
              </a:r>
            </a:p>
          </p:txBody>
        </p:sp>
      </p:grpSp>
      <p:sp>
        <p:nvSpPr>
          <p:cNvPr id="37" name="Text Box 11">
            <a:extLst>
              <a:ext uri="{FF2B5EF4-FFF2-40B4-BE49-F238E27FC236}">
                <a16:creationId xmlns:a16="http://schemas.microsoft.com/office/drawing/2014/main" id="{DC3EECE6-D523-4F44-8394-61C1CF955FA1}"/>
              </a:ext>
            </a:extLst>
          </p:cNvPr>
          <p:cNvSpPr txBox="1">
            <a:spLocks noChangeArrowheads="1"/>
          </p:cNvSpPr>
          <p:nvPr/>
        </p:nvSpPr>
        <p:spPr bwMode="auto">
          <a:xfrm>
            <a:off x="2946247" y="2535818"/>
            <a:ext cx="3117516" cy="300082"/>
          </a:xfrm>
          <a:prstGeom prst="rect">
            <a:avLst/>
          </a:prstGeom>
          <a:noFill/>
          <a:ln w="9525">
            <a:noFill/>
            <a:miter lim="800000"/>
          </a:ln>
        </p:spPr>
        <p:txBody>
          <a:bodyPr wrap="square">
            <a:spAutoFit/>
          </a:bodyPr>
          <a:lstStyle/>
          <a:p>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Đọc</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Tìm</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hiểu</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chung</a:t>
            </a:r>
            <a:endParaRPr lang="zh-CN" altLang="en-US"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9" name="Text Box 11">
            <a:extLst>
              <a:ext uri="{FF2B5EF4-FFF2-40B4-BE49-F238E27FC236}">
                <a16:creationId xmlns:a16="http://schemas.microsoft.com/office/drawing/2014/main" id="{BBFFC38D-C020-479C-99D7-F5323B7B86B9}"/>
              </a:ext>
            </a:extLst>
          </p:cNvPr>
          <p:cNvSpPr txBox="1">
            <a:spLocks noChangeArrowheads="1"/>
          </p:cNvSpPr>
          <p:nvPr/>
        </p:nvSpPr>
        <p:spPr bwMode="auto">
          <a:xfrm>
            <a:off x="2946247" y="3244788"/>
            <a:ext cx="3117516" cy="300082"/>
          </a:xfrm>
          <a:prstGeom prst="rect">
            <a:avLst/>
          </a:prstGeom>
          <a:noFill/>
          <a:ln w="9525">
            <a:noFill/>
            <a:miter lim="800000"/>
          </a:ln>
        </p:spPr>
        <p:txBody>
          <a:bodyPr wrap="square">
            <a:spAutoFit/>
          </a:bodyPr>
          <a:lstStyle/>
          <a:p>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Khám</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phá</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văn</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bản</a:t>
            </a:r>
            <a:endParaRPr lang="zh-CN" altLang="en-US"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3" name="Text Box 11">
            <a:extLst>
              <a:ext uri="{FF2B5EF4-FFF2-40B4-BE49-F238E27FC236}">
                <a16:creationId xmlns:a16="http://schemas.microsoft.com/office/drawing/2014/main" id="{7284F76F-AF52-43A8-B5E9-EAD95A5DE5B2}"/>
              </a:ext>
            </a:extLst>
          </p:cNvPr>
          <p:cNvSpPr txBox="1">
            <a:spLocks noChangeArrowheads="1"/>
          </p:cNvSpPr>
          <p:nvPr/>
        </p:nvSpPr>
        <p:spPr bwMode="auto">
          <a:xfrm>
            <a:off x="2946247" y="3990282"/>
            <a:ext cx="3117516" cy="300082"/>
          </a:xfrm>
          <a:prstGeom prst="rect">
            <a:avLst/>
          </a:prstGeom>
          <a:noFill/>
          <a:ln w="9525">
            <a:noFill/>
            <a:miter lim="800000"/>
          </a:ln>
        </p:spPr>
        <p:txBody>
          <a:bodyPr wrap="square">
            <a:spAutoFit/>
          </a:bodyPr>
          <a:lstStyle/>
          <a:p>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Tổng</a:t>
            </a:r>
            <a:r>
              <a:rPr lang="en-US" altLang="zh-CN"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1350" spc="45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kết</a:t>
            </a:r>
            <a:endParaRPr lang="zh-CN" altLang="en-US" sz="1350" spc="45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nvGrpSpPr>
          <p:cNvPr id="4" name="Group 3"/>
          <p:cNvGrpSpPr/>
          <p:nvPr/>
        </p:nvGrpSpPr>
        <p:grpSpPr>
          <a:xfrm>
            <a:off x="4743791" y="-13200"/>
            <a:ext cx="4860046" cy="5573585"/>
            <a:chOff x="6233614" y="-1205097"/>
            <a:chExt cx="6480061" cy="74314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614" y="-1205097"/>
              <a:ext cx="6480061" cy="6480061"/>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32065"/>
            <a:stretch/>
          </p:blipFill>
          <p:spPr>
            <a:xfrm>
              <a:off x="6239756" y="2085017"/>
              <a:ext cx="6096012" cy="4141333"/>
            </a:xfrm>
            <a:prstGeom prst="rect">
              <a:avLst/>
            </a:prstGeom>
          </p:spPr>
        </p:pic>
      </p:grpSp>
    </p:spTree>
    <p:extLst>
      <p:ext uri="{BB962C8B-B14F-4D97-AF65-F5344CB8AC3E}">
        <p14:creationId xmlns:p14="http://schemas.microsoft.com/office/powerpoint/2010/main" val="4952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37"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1151164"/>
            <a:ext cx="9144000" cy="4849586"/>
          </a:xfrm>
          <a:prstGeom prst="rect">
            <a:avLst/>
          </a:prstGeom>
        </p:spPr>
      </p:pic>
      <p:pic>
        <p:nvPicPr>
          <p:cNvPr id="5" name="Picture 4"/>
          <p:cNvPicPr>
            <a:picLocks noChangeAspect="1"/>
          </p:cNvPicPr>
          <p:nvPr/>
        </p:nvPicPr>
        <p:blipFill>
          <a:blip r:embed="rId4"/>
          <a:stretch>
            <a:fillRect/>
          </a:stretch>
        </p:blipFill>
        <p:spPr>
          <a:xfrm>
            <a:off x="2476074" y="438995"/>
            <a:ext cx="6256960" cy="1604911"/>
          </a:xfrm>
          <a:prstGeom prst="rect">
            <a:avLst/>
          </a:prstGeom>
        </p:spPr>
      </p:pic>
    </p:spTree>
    <p:extLst>
      <p:ext uri="{BB962C8B-B14F-4D97-AF65-F5344CB8AC3E}">
        <p14:creationId xmlns:p14="http://schemas.microsoft.com/office/powerpoint/2010/main" val="3721371993"/>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661" y="994410"/>
            <a:ext cx="495735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00500" y="788670"/>
            <a:ext cx="5143500" cy="5143500"/>
          </a:xfrm>
          <a:prstGeom prst="rect">
            <a:avLst/>
          </a:prstGeom>
        </p:spPr>
      </p:pic>
      <p:sp>
        <p:nvSpPr>
          <p:cNvPr id="8" name="TextBox 7"/>
          <p:cNvSpPr txBox="1"/>
          <p:nvPr/>
        </p:nvSpPr>
        <p:spPr>
          <a:xfrm>
            <a:off x="600891" y="1810578"/>
            <a:ext cx="4782767" cy="1384995"/>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t>
            </a:r>
            <a:r>
              <a:rPr lang="vi-VN" sz="2800" dirty="0">
                <a:latin typeface="Times New Roman" panose="02020603050405020304" pitchFamily="18" charset="0"/>
                <a:cs typeface="Times New Roman" panose="02020603050405020304" pitchFamily="18" charset="0"/>
              </a:rPr>
              <a:t>ọng trầm ấm, ngữ điệu da diết, nhớ thương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gắt nghỉ đúng nhịp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4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537" y="994410"/>
            <a:ext cx="495735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10243" y="1592565"/>
            <a:ext cx="495735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22514" y="2190720"/>
            <a:ext cx="4957355" cy="461665"/>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son: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522514" y="2788875"/>
            <a:ext cx="495735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gái</a:t>
            </a:r>
            <a:r>
              <a:rPr lang="en-US" sz="24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2514" y="3100795"/>
            <a:ext cx="2899955" cy="2899955"/>
          </a:xfrm>
          <a:prstGeom prst="rect">
            <a:avLst/>
          </a:prstGeom>
        </p:spPr>
      </p:pic>
      <p:sp>
        <p:nvSpPr>
          <p:cNvPr id="10" name="TextBox 9"/>
          <p:cNvSpPr txBox="1"/>
          <p:nvPr/>
        </p:nvSpPr>
        <p:spPr>
          <a:xfrm>
            <a:off x="5055326" y="1379063"/>
            <a:ext cx="3850277"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5055325" y="3179216"/>
            <a:ext cx="3850277" cy="830997"/>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sừng</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nai</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055325" y="4240562"/>
            <a:ext cx="3850277"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đực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89042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2064</TotalTime>
  <Words>2605</Words>
  <Application>Microsoft Office PowerPoint</Application>
  <PresentationFormat>On-screen Show (4:3)</PresentationFormat>
  <Paragraphs>255</Paragraphs>
  <Slides>43</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等线</vt:lpstr>
      <vt:lpstr>Arial</vt:lpstr>
      <vt:lpstr>Calibri</vt:lpstr>
      <vt:lpstr>Calibri Light</vt:lpstr>
      <vt:lpstr>Times New Roman</vt:lpstr>
      <vt:lpstr>Yeseva One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Mưa riêu riêu, gió lành lạnh là thời tiết  không còn cái rét cắt da cắt thịt mà chỉ còn là cơn gió lành lạnh chỉ thoảng qua thôi và những cơn mưa  riêu riêu không đủ để làm ướt áo của những cô gái đi chơi xuân , cái không gian ấy và thời tiết ấy không gian mùa xuân đặc biệt ngấm vào trong lòng người để làm cho những người con xa quê nhắc đến mùa xuân lại nhớ đến những cảm nhận rất tinh tế ấy về thời tiết mùa xuân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Administrator</cp:lastModifiedBy>
  <cp:revision>620</cp:revision>
  <dcterms:created xsi:type="dcterms:W3CDTF">2018-02-23T07:21:57Z</dcterms:created>
  <dcterms:modified xsi:type="dcterms:W3CDTF">2022-12-14T01:29:46Z</dcterms:modified>
</cp:coreProperties>
</file>