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8" d="100"/>
          <a:sy n="68" d="100"/>
        </p:scale>
        <p:origin x="-588" y="-1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331212</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16/9/2023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16/9/2023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16/9/2023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16/9/2023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16/9/2023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383612" y="1928540"/>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462213"/>
          </a:xfrm>
          <a:prstGeom prst="rect">
            <a:avLst/>
          </a:prstGeom>
        </p:spPr>
        <p:txBody>
          <a:bodyPr wrap="square">
            <a:spAutoFit/>
          </a:bodyPr>
          <a:lstStyle/>
          <a:p>
            <a:pPr algn="just">
              <a:spcBef>
                <a:spcPts val="600"/>
              </a:spcBef>
              <a:spcAft>
                <a:spcPts val="0"/>
              </a:spcAft>
            </a:pPr>
            <a:r>
              <a:rPr lang="vi-VN" sz="2400" b="1"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đất: </a:t>
            </a:r>
            <a:r>
              <a:rPr lang="vi-VN" sz="2400" dirty="0">
                <a:latin typeface="Cambria" pitchFamily="18" charset="0"/>
                <a:ea typeface="Cambria" pitchFamily="18" charset="0"/>
                <a:cs typeface="Times New Roman"/>
              </a:rPr>
              <a:t>diện tích </a:t>
            </a:r>
            <a:r>
              <a:rPr lang="vi-VN" sz="2400" dirty="0" smtClean="0">
                <a:latin typeface="Cambria" pitchFamily="18" charset="0"/>
                <a:ea typeface="Cambria" pitchFamily="18" charset="0"/>
                <a:cs typeface="Times New Roman"/>
              </a:rPr>
              <a:t>331</a:t>
            </a:r>
            <a:r>
              <a:rPr lang="en-US" sz="2400" dirty="0" smtClean="0">
                <a:latin typeface="Cambria" pitchFamily="18" charset="0"/>
                <a:ea typeface="Cambria" pitchFamily="18" charset="0"/>
                <a:cs typeface="Times New Roman"/>
              </a:rPr>
              <a:t>212</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220800" y="269638"/>
            <a:ext cx="8739188" cy="5693866"/>
          </a:xfrm>
          <a:prstGeom prst="rect">
            <a:avLst/>
          </a:prstGeom>
          <a:solidFill>
            <a:srgbClr val="002060"/>
          </a:solidFill>
          <a:ln>
            <a:solidFill>
              <a:srgbClr val="00B050"/>
            </a:solidFill>
          </a:ln>
        </p:spPr>
        <p:txBody>
          <a:bodyPr wrap="square">
            <a:spAutoFit/>
          </a:bodyPr>
          <a:lstStyle/>
          <a:p>
            <a:pPr algn="ctr"/>
            <a:r>
              <a:rPr lang="en-US" sz="2600" b="1" dirty="0" smtClean="0">
                <a:solidFill>
                  <a:schemeClr val="bg1"/>
                </a:solidFill>
                <a:latin typeface="Cambria" panose="02040503050406030204" pitchFamily="18" charset="0"/>
                <a:ea typeface="Cambria" panose="02040503050406030204" pitchFamily="18" charset="0"/>
              </a:rPr>
              <a:t>HOẠT ĐỘNG NHÓM</a:t>
            </a:r>
          </a:p>
          <a:p>
            <a:pPr algn="ctr"/>
            <a:r>
              <a:rPr lang="en-US" sz="2600" b="1" dirty="0" err="1" smtClean="0">
                <a:solidFill>
                  <a:schemeClr val="bg1"/>
                </a:solidFill>
                <a:latin typeface="Cambria" panose="02040503050406030204" pitchFamily="18" charset="0"/>
                <a:ea typeface="Cambria" panose="02040503050406030204" pitchFamily="18" charset="0"/>
              </a:rPr>
              <a:t>Thời</a:t>
            </a:r>
            <a:r>
              <a:rPr lang="en-US" sz="2600" b="1" dirty="0" smtClean="0">
                <a:solidFill>
                  <a:schemeClr val="bg1"/>
                </a:solidFill>
                <a:latin typeface="Cambria" panose="02040503050406030204" pitchFamily="18" charset="0"/>
                <a:ea typeface="Cambria" panose="02040503050406030204" pitchFamily="18" charset="0"/>
              </a:rPr>
              <a:t> </a:t>
            </a:r>
            <a:r>
              <a:rPr lang="en-US" sz="2600" b="1" dirty="0" err="1" smtClean="0">
                <a:solidFill>
                  <a:schemeClr val="bg1"/>
                </a:solidFill>
                <a:latin typeface="Cambria" panose="02040503050406030204" pitchFamily="18" charset="0"/>
                <a:ea typeface="Cambria" panose="02040503050406030204" pitchFamily="18" charset="0"/>
              </a:rPr>
              <a:t>gian</a:t>
            </a:r>
            <a:r>
              <a:rPr lang="en-US" sz="2600" b="1" dirty="0" smtClean="0">
                <a:solidFill>
                  <a:schemeClr val="bg1"/>
                </a:solidFill>
                <a:latin typeface="Cambria" panose="02040503050406030204" pitchFamily="18" charset="0"/>
                <a:ea typeface="Cambria" panose="02040503050406030204" pitchFamily="18" charset="0"/>
              </a:rPr>
              <a:t>: 5 </a:t>
            </a:r>
            <a:r>
              <a:rPr lang="en-US" sz="2600" b="1" dirty="0" err="1" smtClean="0">
                <a:solidFill>
                  <a:schemeClr val="bg1"/>
                </a:solidFill>
                <a:latin typeface="Cambria" panose="02040503050406030204" pitchFamily="18" charset="0"/>
                <a:ea typeface="Cambria" panose="02040503050406030204" pitchFamily="18" charset="0"/>
              </a:rPr>
              <a:t>phút</a:t>
            </a:r>
            <a:endParaRPr lang="en-US" sz="2600" b="1" dirty="0">
              <a:solidFill>
                <a:schemeClr val="bg1"/>
              </a:solidFill>
              <a:latin typeface="Cambria" panose="02040503050406030204" pitchFamily="18" charset="0"/>
              <a:ea typeface="Cambria" panose="02040503050406030204" pitchFamily="18" charset="0"/>
            </a:endParaRPr>
          </a:p>
          <a:p>
            <a:pPr algn="ctr"/>
            <a:r>
              <a:rPr lang="en-US" sz="2600" b="1" dirty="0" smtClean="0">
                <a:solidFill>
                  <a:schemeClr val="bg1"/>
                </a:solidFill>
                <a:latin typeface="Cambria" panose="02040503050406030204" pitchFamily="18" charset="0"/>
                <a:ea typeface="Cambria" panose="02040503050406030204" pitchFamily="18" charset="0"/>
              </a:rPr>
              <a:t>NHIỆM VỤ</a:t>
            </a:r>
          </a:p>
          <a:p>
            <a:pPr algn="just"/>
            <a:r>
              <a:rPr lang="en-US" sz="2600" b="1" dirty="0" smtClean="0">
                <a:solidFill>
                  <a:schemeClr val="bg1"/>
                </a:solidFill>
                <a:latin typeface="Cambria" panose="02040503050406030204" pitchFamily="18" charset="0"/>
                <a:ea typeface="Cambria" panose="02040503050406030204" pitchFamily="18" charset="0"/>
              </a:rPr>
              <a:t>* NHÓM </a:t>
            </a:r>
            <a:r>
              <a:rPr lang="en-US" sz="2600" b="1" dirty="0" smtClean="0">
                <a:solidFill>
                  <a:schemeClr val="bg1"/>
                </a:solidFill>
                <a:latin typeface="Cambria" panose="02040503050406030204" pitchFamily="18" charset="0"/>
                <a:ea typeface="Cambria" panose="02040503050406030204" pitchFamily="18" charset="0"/>
              </a:rPr>
              <a:t>1: </a:t>
            </a:r>
            <a:r>
              <a:rPr lang="en-US" sz="2600" i="1" dirty="0" err="1" smtClean="0">
                <a:solidFill>
                  <a:schemeClr val="bg1"/>
                </a:solidFill>
                <a:latin typeface="Cambria" panose="02040503050406030204" pitchFamily="18" charset="0"/>
                <a:ea typeface="Cambria" panose="02040503050406030204" pitchFamily="18" charset="0"/>
              </a:rPr>
              <a:t>Quan</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sát</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các</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hình</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ảnh</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và</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kênh</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chữ</a:t>
            </a:r>
            <a:r>
              <a:rPr lang="en-US" sz="2600" i="1" dirty="0" smtClean="0">
                <a:solidFill>
                  <a:schemeClr val="bg1"/>
                </a:solidFill>
                <a:latin typeface="Cambria" panose="02040503050406030204" pitchFamily="18" charset="0"/>
                <a:ea typeface="Cambria" panose="02040503050406030204" pitchFamily="18" charset="0"/>
              </a:rPr>
              <a:t> SGK, </a:t>
            </a:r>
            <a:r>
              <a:rPr lang="en-US" sz="2600" i="1" dirty="0" err="1" smtClean="0">
                <a:solidFill>
                  <a:schemeClr val="bg1"/>
                </a:solidFill>
                <a:latin typeface="Cambria" panose="02040503050406030204" pitchFamily="18" charset="0"/>
                <a:ea typeface="Cambria" panose="02040503050406030204" pitchFamily="18" charset="0"/>
              </a:rPr>
              <a:t>cho</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biết</a:t>
            </a:r>
            <a:r>
              <a:rPr lang="en-US" sz="2600" i="1" dirty="0" smtClean="0">
                <a:solidFill>
                  <a:schemeClr val="bg1"/>
                </a:solidFill>
                <a:latin typeface="Cambria" panose="02040503050406030204" pitchFamily="18" charset="0"/>
                <a:ea typeface="Cambria" panose="02040503050406030204" pitchFamily="18" charset="0"/>
              </a:rPr>
              <a:t>:</a:t>
            </a:r>
          </a:p>
          <a:p>
            <a:pPr algn="just"/>
            <a:r>
              <a:rPr lang="en-US" sz="2600" i="1" dirty="0" smtClean="0">
                <a:solidFill>
                  <a:schemeClr val="bg1"/>
                </a:solidFill>
                <a:latin typeface="Times New Roman"/>
                <a:ea typeface="Times New Roman"/>
              </a:rPr>
              <a:t>- </a:t>
            </a:r>
            <a:r>
              <a:rPr lang="en-US" sz="2600" i="1" dirty="0" err="1" smtClean="0">
                <a:solidFill>
                  <a:schemeClr val="bg1"/>
                </a:solidFill>
                <a:latin typeface="Times New Roman"/>
                <a:ea typeface="Times New Roman"/>
              </a:rPr>
              <a:t>Vị</a:t>
            </a:r>
            <a:r>
              <a:rPr lang="en-US" sz="2600" i="1" dirty="0" smtClean="0">
                <a:solidFill>
                  <a:schemeClr val="bg1"/>
                </a:solidFill>
                <a:latin typeface="Times New Roman"/>
                <a:ea typeface="Times New Roman"/>
              </a:rPr>
              <a:t> </a:t>
            </a:r>
            <a:r>
              <a:rPr lang="en-US" sz="2600" i="1" dirty="0" err="1">
                <a:solidFill>
                  <a:schemeClr val="bg1"/>
                </a:solidFill>
                <a:latin typeface="Times New Roman"/>
                <a:ea typeface="Times New Roman"/>
              </a:rPr>
              <a:t>trí</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địa</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lí</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và</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lãnh</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thổ</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đã</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quy</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định</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đặc</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điểm</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cơ</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bản</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của</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thiên</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nhiên</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nước</a:t>
            </a:r>
            <a:r>
              <a:rPr lang="en-US" sz="2600" i="1" dirty="0">
                <a:solidFill>
                  <a:schemeClr val="bg1"/>
                </a:solidFill>
                <a:latin typeface="Times New Roman"/>
                <a:ea typeface="Times New Roman"/>
              </a:rPr>
              <a:t> ta </a:t>
            </a:r>
            <a:r>
              <a:rPr lang="en-US" sz="2600" i="1" dirty="0" err="1">
                <a:solidFill>
                  <a:schemeClr val="bg1"/>
                </a:solidFill>
                <a:latin typeface="Times New Roman"/>
                <a:ea typeface="Times New Roman"/>
              </a:rPr>
              <a:t>là</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gì</a:t>
            </a:r>
            <a:r>
              <a:rPr lang="en-US" sz="2600" i="1" dirty="0">
                <a:solidFill>
                  <a:schemeClr val="bg1"/>
                </a:solidFill>
                <a:latin typeface="Times New Roman"/>
                <a:ea typeface="Times New Roman"/>
              </a:rPr>
              <a:t>?</a:t>
            </a:r>
            <a:endParaRPr lang="en-US" sz="2600" i="1" dirty="0">
              <a:solidFill>
                <a:schemeClr val="bg1"/>
              </a:solidFill>
              <a:latin typeface="Cambria" panose="02040503050406030204" pitchFamily="18" charset="0"/>
              <a:ea typeface="Cambria" panose="02040503050406030204" pitchFamily="18" charset="0"/>
            </a:endParaRPr>
          </a:p>
          <a:p>
            <a:pPr algn="just"/>
            <a:r>
              <a:rPr lang="en-US" sz="2600" i="1" dirty="0" smtClean="0">
                <a:solidFill>
                  <a:schemeClr val="bg1"/>
                </a:solidFill>
                <a:latin typeface="Cambria" panose="02040503050406030204" pitchFamily="18" charset="0"/>
                <a:ea typeface="Cambria" panose="02040503050406030204" pitchFamily="18" charset="0"/>
              </a:rPr>
              <a:t>- </a:t>
            </a:r>
            <a:r>
              <a:rPr lang="vi-VN" sz="2600" i="1" dirty="0" smtClean="0">
                <a:solidFill>
                  <a:schemeClr val="bg1"/>
                </a:solidFill>
                <a:latin typeface="Cambria" panose="02040503050406030204" pitchFamily="18" charset="0"/>
                <a:ea typeface="Cambria" panose="02040503050406030204" pitchFamily="18" charset="0"/>
              </a:rPr>
              <a:t>Vị </a:t>
            </a:r>
            <a:r>
              <a:rPr lang="vi-VN" sz="2600" i="1" dirty="0">
                <a:solidFill>
                  <a:schemeClr val="bg1"/>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2600" i="1" dirty="0" smtClean="0">
              <a:solidFill>
                <a:schemeClr val="bg1"/>
              </a:solidFill>
              <a:latin typeface="Cambria" panose="02040503050406030204" pitchFamily="18" charset="0"/>
              <a:ea typeface="Cambria" panose="02040503050406030204" pitchFamily="18" charset="0"/>
            </a:endParaRPr>
          </a:p>
          <a:p>
            <a:pPr algn="just"/>
            <a:r>
              <a:rPr lang="en-US" sz="2600" i="1" dirty="0" smtClean="0">
                <a:solidFill>
                  <a:schemeClr val="bg1"/>
                </a:solidFill>
                <a:latin typeface="Cambria" panose="02040503050406030204" pitchFamily="18" charset="0"/>
                <a:ea typeface="Cambria" panose="02040503050406030204" pitchFamily="18" charset="0"/>
              </a:rPr>
              <a:t>- </a:t>
            </a:r>
            <a:r>
              <a:rPr lang="vi-VN" sz="2600" i="1" dirty="0" smtClean="0">
                <a:solidFill>
                  <a:schemeClr val="bg1"/>
                </a:solidFill>
                <a:latin typeface="Cambria" panose="02040503050406030204" pitchFamily="18" charset="0"/>
                <a:ea typeface="Cambria" panose="02040503050406030204" pitchFamily="18" charset="0"/>
              </a:rPr>
              <a:t>Vì </a:t>
            </a:r>
            <a:r>
              <a:rPr lang="vi-VN" sz="2600" i="1" dirty="0">
                <a:solidFill>
                  <a:schemeClr val="bg1"/>
                </a:solidFill>
                <a:latin typeface="Cambria" panose="02040503050406030204" pitchFamily="18" charset="0"/>
                <a:ea typeface="Cambria" panose="02040503050406030204" pitchFamily="18" charset="0"/>
              </a:rPr>
              <a:t>sao thiên nhiên nước ta chịu ảnh hưởng sâu sắc của biển?</a:t>
            </a:r>
            <a:endParaRPr lang="en-US" sz="2600" i="1" dirty="0" smtClean="0">
              <a:solidFill>
                <a:schemeClr val="bg1"/>
              </a:solidFill>
              <a:latin typeface="Cambria" panose="02040503050406030204" pitchFamily="18" charset="0"/>
              <a:ea typeface="Cambria" panose="02040503050406030204" pitchFamily="18" charset="0"/>
            </a:endParaRPr>
          </a:p>
          <a:p>
            <a:pPr algn="just"/>
            <a:r>
              <a:rPr lang="en-US" sz="2600" b="1" dirty="0" smtClean="0">
                <a:solidFill>
                  <a:schemeClr val="bg1"/>
                </a:solidFill>
                <a:latin typeface="Cambria" panose="02040503050406030204" pitchFamily="18" charset="0"/>
                <a:ea typeface="Cambria" panose="02040503050406030204" pitchFamily="18" charset="0"/>
              </a:rPr>
              <a:t>* NHÓM </a:t>
            </a:r>
            <a:r>
              <a:rPr lang="vi-VN" sz="2600" b="1">
                <a:solidFill>
                  <a:schemeClr val="bg1"/>
                </a:solidFill>
                <a:latin typeface="Cambria" panose="02040503050406030204" pitchFamily="18" charset="0"/>
                <a:ea typeface="Cambria" panose="02040503050406030204" pitchFamily="18" charset="0"/>
              </a:rPr>
              <a:t>2</a:t>
            </a:r>
            <a:r>
              <a:rPr lang="en-US" sz="2600" b="1" smtClean="0">
                <a:solidFill>
                  <a:schemeClr val="bg1"/>
                </a:solidFill>
                <a:latin typeface="Cambria" panose="02040503050406030204" pitchFamily="18" charset="0"/>
                <a:ea typeface="Cambria" panose="02040503050406030204" pitchFamily="18" charset="0"/>
              </a:rPr>
              <a:t>: </a:t>
            </a:r>
            <a:r>
              <a:rPr lang="vi-VN" sz="2600" i="1" dirty="0">
                <a:solidFill>
                  <a:schemeClr val="bg1"/>
                </a:solidFill>
                <a:latin typeface="Cambria" panose="02040503050406030204" pitchFamily="18" charset="0"/>
                <a:ea typeface="Cambria" panose="02040503050406030204" pitchFamily="18" charset="0"/>
              </a:rPr>
              <a:t>Quan sát các hình ảnh và kênh chữ SGK, cho </a:t>
            </a:r>
            <a:r>
              <a:rPr lang="vi-VN" sz="2600" i="1" dirty="0" smtClean="0">
                <a:solidFill>
                  <a:schemeClr val="bg1"/>
                </a:solidFill>
                <a:latin typeface="Cambria" panose="02040503050406030204" pitchFamily="18" charset="0"/>
                <a:ea typeface="Cambria" panose="02040503050406030204" pitchFamily="18" charset="0"/>
              </a:rPr>
              <a:t>biết</a:t>
            </a:r>
            <a:r>
              <a:rPr lang="en-US" sz="2600" i="1" dirty="0" smtClean="0">
                <a:solidFill>
                  <a:schemeClr val="bg1"/>
                </a:solidFill>
                <a:latin typeface="Cambria" panose="02040503050406030204" pitchFamily="18" charset="0"/>
                <a:ea typeface="Cambria" panose="02040503050406030204" pitchFamily="18" charset="0"/>
              </a:rPr>
              <a:t>:</a:t>
            </a:r>
          </a:p>
          <a:p>
            <a:pPr algn="just"/>
            <a:r>
              <a:rPr lang="en-US" sz="2600" i="1" dirty="0" smtClean="0">
                <a:solidFill>
                  <a:schemeClr val="bg1"/>
                </a:solidFill>
                <a:latin typeface="Cambria" panose="02040503050406030204" pitchFamily="18" charset="0"/>
                <a:ea typeface="Cambria" panose="02040503050406030204" pitchFamily="18" charset="0"/>
              </a:rPr>
              <a:t>- </a:t>
            </a:r>
            <a:r>
              <a:rPr lang="vi-VN" sz="2600" i="1" dirty="0" smtClean="0">
                <a:solidFill>
                  <a:schemeClr val="bg1"/>
                </a:solidFill>
                <a:latin typeface="Cambria" panose="02040503050406030204" pitchFamily="18" charset="0"/>
                <a:ea typeface="Cambria" panose="02040503050406030204" pitchFamily="18" charset="0"/>
              </a:rPr>
              <a:t>Vì </a:t>
            </a:r>
            <a:r>
              <a:rPr lang="vi-VN" sz="2600" i="1" dirty="0">
                <a:solidFill>
                  <a:schemeClr val="bg1"/>
                </a:solidFill>
                <a:latin typeface="Cambria" panose="02040503050406030204" pitchFamily="18" charset="0"/>
                <a:ea typeface="Cambria" panose="02040503050406030204" pitchFamily="18" charset="0"/>
              </a:rPr>
              <a:t>sao tài nguyên sinh </a:t>
            </a:r>
            <a:r>
              <a:rPr lang="vi-VN" sz="2600" i="1" dirty="0" smtClean="0">
                <a:solidFill>
                  <a:schemeClr val="bg1"/>
                </a:solidFill>
                <a:latin typeface="Cambria" panose="02040503050406030204" pitchFamily="18" charset="0"/>
                <a:ea typeface="Cambria" panose="02040503050406030204" pitchFamily="18" charset="0"/>
              </a:rPr>
              <a:t>vật</a:t>
            </a:r>
            <a:r>
              <a:rPr lang="en-US" sz="2600" i="1" dirty="0" smtClean="0">
                <a:solidFill>
                  <a:schemeClr val="bg1"/>
                </a:solidFill>
                <a:latin typeface="Cambria" panose="02040503050406030204" pitchFamily="18" charset="0"/>
                <a:ea typeface="Cambria" panose="02040503050406030204" pitchFamily="18" charset="0"/>
              </a:rPr>
              <a:t> </a:t>
            </a:r>
            <a:r>
              <a:rPr lang="vi-VN" sz="2600" i="1" dirty="0" smtClean="0">
                <a:solidFill>
                  <a:schemeClr val="bg1"/>
                </a:solidFill>
                <a:latin typeface="Cambria" panose="02040503050406030204" pitchFamily="18" charset="0"/>
                <a:ea typeface="Cambria" panose="02040503050406030204" pitchFamily="18" charset="0"/>
              </a:rPr>
              <a:t>nước </a:t>
            </a:r>
            <a:r>
              <a:rPr lang="vi-VN" sz="2600" i="1" dirty="0">
                <a:solidFill>
                  <a:schemeClr val="bg1"/>
                </a:solidFill>
                <a:latin typeface="Cambria" panose="02040503050406030204" pitchFamily="18" charset="0"/>
                <a:ea typeface="Cambria" panose="02040503050406030204" pitchFamily="18" charset="0"/>
              </a:rPr>
              <a:t>ta lại phong phú</a:t>
            </a:r>
            <a:r>
              <a:rPr lang="vi-VN" sz="2600" i="1" dirty="0" smtClean="0">
                <a:solidFill>
                  <a:schemeClr val="bg1"/>
                </a:solidFill>
                <a:latin typeface="Cambria" panose="02040503050406030204" pitchFamily="18" charset="0"/>
                <a:ea typeface="Cambria" panose="02040503050406030204" pitchFamily="18" charset="0"/>
              </a:rPr>
              <a:t>?</a:t>
            </a:r>
            <a:endParaRPr lang="en-US" sz="2600" i="1" dirty="0" smtClean="0">
              <a:solidFill>
                <a:schemeClr val="bg1"/>
              </a:solidFill>
              <a:latin typeface="Cambria" panose="02040503050406030204" pitchFamily="18" charset="0"/>
              <a:ea typeface="Cambria" panose="02040503050406030204" pitchFamily="18" charset="0"/>
            </a:endParaRPr>
          </a:p>
          <a:p>
            <a:pPr algn="just"/>
            <a:r>
              <a:rPr lang="en-US" sz="2600" i="1" dirty="0" smtClean="0">
                <a:solidFill>
                  <a:schemeClr val="bg1"/>
                </a:solidFill>
                <a:latin typeface="Cambria" panose="02040503050406030204" pitchFamily="18" charset="0"/>
                <a:ea typeface="Cambria" panose="02040503050406030204" pitchFamily="18" charset="0"/>
              </a:rPr>
              <a:t>- </a:t>
            </a:r>
            <a:r>
              <a:rPr lang="vi-VN" sz="2600" i="1" dirty="0" smtClean="0">
                <a:solidFill>
                  <a:schemeClr val="bg1"/>
                </a:solidFill>
                <a:latin typeface="Cambria" panose="02040503050406030204" pitchFamily="18" charset="0"/>
                <a:ea typeface="Cambria" panose="02040503050406030204" pitchFamily="18" charset="0"/>
              </a:rPr>
              <a:t>Vị </a:t>
            </a:r>
            <a:r>
              <a:rPr lang="vi-VN" sz="2600" i="1" dirty="0">
                <a:solidFill>
                  <a:schemeClr val="bg1"/>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2600" i="1" dirty="0" err="1" smtClean="0">
                <a:solidFill>
                  <a:schemeClr val="bg1"/>
                </a:solidFill>
                <a:latin typeface="Cambria" panose="02040503050406030204" pitchFamily="18" charset="0"/>
                <a:ea typeface="Cambria" panose="02040503050406030204" pitchFamily="18" charset="0"/>
              </a:rPr>
              <a:t>như</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thế</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nào</a:t>
            </a:r>
            <a:r>
              <a:rPr lang="en-US" sz="2600" i="1" dirty="0" smtClean="0">
                <a:solidFill>
                  <a:schemeClr val="bg1"/>
                </a:solidFill>
                <a:latin typeface="Cambria" panose="02040503050406030204" pitchFamily="18" charset="0"/>
                <a:ea typeface="Cambria" panose="02040503050406030204" pitchFamily="18" charset="0"/>
              </a:rPr>
              <a:t>?</a:t>
            </a:r>
          </a:p>
          <a:p>
            <a:pPr algn="just"/>
            <a:r>
              <a:rPr lang="en-US" sz="2600" i="1" dirty="0" smtClean="0">
                <a:solidFill>
                  <a:schemeClr val="bg1"/>
                </a:solidFill>
                <a:latin typeface="Cambria" panose="02040503050406030204" pitchFamily="18" charset="0"/>
                <a:ea typeface="Cambria" panose="02040503050406030204" pitchFamily="18" charset="0"/>
              </a:rPr>
              <a:t>- </a:t>
            </a:r>
            <a:r>
              <a:rPr lang="vi-VN" sz="2600" i="1" dirty="0">
                <a:solidFill>
                  <a:schemeClr val="bg1"/>
                </a:solidFill>
                <a:latin typeface="Cambria" panose="02040503050406030204" pitchFamily="18" charset="0"/>
                <a:ea typeface="Cambria" panose="02040503050406030204" pitchFamily="18" charset="0"/>
              </a:rPr>
              <a:t>Kể tên một số thiên tai thường xảy ra ở nước ta.</a:t>
            </a:r>
          </a:p>
        </p:txBody>
      </p:sp>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randombar(horizontal)">
                                      <p:cBhvr>
                                        <p:cTn id="12" dur="500"/>
                                        <p:tgtEl>
                                          <p:spTgt spid="12293"/>
                                        </p:tgtEl>
                                      </p:cBhvr>
                                    </p:animEffect>
                                  </p:childTnLst>
                                </p:cTn>
                              </p:par>
                              <p:par>
                                <p:cTn id="13" presetID="14" presetClass="entr" presetSubtype="10" fill="hold" nodeType="withEffect">
                                  <p:stCondLst>
                                    <p:cond delay="0"/>
                                  </p:stCondLst>
                                  <p:childTnLst>
                                    <p:set>
                                      <p:cBhvr>
                                        <p:cTn id="14" dur="1" fill="hold">
                                          <p:stCondLst>
                                            <p:cond delay="0"/>
                                          </p:stCondLst>
                                        </p:cTn>
                                        <p:tgtEl>
                                          <p:spTgt spid="5121"/>
                                        </p:tgtEl>
                                        <p:attrNameLst>
                                          <p:attrName>style.visibility</p:attrName>
                                        </p:attrNameLst>
                                      </p:cBhvr>
                                      <p:to>
                                        <p:strVal val="visible"/>
                                      </p:to>
                                    </p:set>
                                    <p:animEffect transition="in" filter="randombar(horizontal)">
                                      <p:cBhvr>
                                        <p:cTn id="15" dur="500"/>
                                        <p:tgtEl>
                                          <p:spTgt spid="51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par>
                                <p:cTn id="22" presetID="14" presetClass="entr" presetSubtype="10"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randombar(horizontal)">
                                      <p:cBhvr>
                                        <p:cTn id="24" dur="500"/>
                                        <p:tgtEl>
                                          <p:spTgt spid="5122"/>
                                        </p:tgtEl>
                                      </p:cBhvr>
                                    </p:animEffect>
                                  </p:childTnLst>
                                </p:cTn>
                              </p:par>
                              <p:par>
                                <p:cTn id="25" presetID="14" presetClass="entr" presetSubtype="1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randombar(horizontal)">
                                      <p:cBhvr>
                                        <p:cTn id="27" dur="500"/>
                                        <p:tgtEl>
                                          <p:spTgt spid="205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randombar(horizontal)">
                                      <p:cBhvr>
                                        <p:cTn id="33" dur="500"/>
                                        <p:tgtEl>
                                          <p:spTgt spid="4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randombar(horizont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41" dur="500"/>
                                        <p:tgtEl>
                                          <p:spTgt spid="26">
                                            <p:txEl>
                                              <p:pRg st="0" end="0"/>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44" dur="500"/>
                                        <p:tgtEl>
                                          <p:spTgt spid="2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49" dur="500"/>
                                        <p:tgtEl>
                                          <p:spTgt spid="26">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54" dur="500"/>
                                        <p:tgtEl>
                                          <p:spTgt spid="26">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59" dur="500"/>
                                        <p:tgtEl>
                                          <p:spTgt spid="26">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64" dur="500"/>
                                        <p:tgtEl>
                                          <p:spTgt spid="26">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69" dur="500"/>
                                        <p:tgtEl>
                                          <p:spTgt spid="26">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6">
                                            <p:txEl>
                                              <p:pRg st="7" end="7"/>
                                            </p:txEl>
                                          </p:spTgt>
                                        </p:tgtEl>
                                        <p:attrNameLst>
                                          <p:attrName>style.visibility</p:attrName>
                                        </p:attrNameLst>
                                      </p:cBhvr>
                                      <p:to>
                                        <p:strVal val="visible"/>
                                      </p:to>
                                    </p:set>
                                    <p:animEffect transition="in" filter="randombar(horizontal)">
                                      <p:cBhvr>
                                        <p:cTn id="74" dur="500"/>
                                        <p:tgtEl>
                                          <p:spTgt spid="26">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6">
                                            <p:txEl>
                                              <p:pRg st="8" end="8"/>
                                            </p:txEl>
                                          </p:spTgt>
                                        </p:tgtEl>
                                        <p:attrNameLst>
                                          <p:attrName>style.visibility</p:attrName>
                                        </p:attrNameLst>
                                      </p:cBhvr>
                                      <p:to>
                                        <p:strVal val="visible"/>
                                      </p:to>
                                    </p:set>
                                    <p:animEffect transition="in" filter="randombar(horizontal)">
                                      <p:cBhvr>
                                        <p:cTn id="79" dur="500"/>
                                        <p:tgtEl>
                                          <p:spTgt spid="26">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6">
                                            <p:txEl>
                                              <p:pRg st="9" end="9"/>
                                            </p:txEl>
                                          </p:spTgt>
                                        </p:tgtEl>
                                        <p:attrNameLst>
                                          <p:attrName>style.visibility</p:attrName>
                                        </p:attrNameLst>
                                      </p:cBhvr>
                                      <p:to>
                                        <p:strVal val="visible"/>
                                      </p:to>
                                    </p:set>
                                    <p:animEffect transition="in" filter="randombar(horizontal)">
                                      <p:cBhvr>
                                        <p:cTn id="84" dur="500"/>
                                        <p:tgtEl>
                                          <p:spTgt spid="26">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6">
                                            <p:txEl>
                                              <p:pRg st="10" end="10"/>
                                            </p:txEl>
                                          </p:spTgt>
                                        </p:tgtEl>
                                        <p:attrNameLst>
                                          <p:attrName>style.visibility</p:attrName>
                                        </p:attrNameLst>
                                      </p:cBhvr>
                                      <p:to>
                                        <p:strVal val="visible"/>
                                      </p:to>
                                    </p:set>
                                    <p:animEffect transition="in" filter="randombar(horizontal)">
                                      <p:cBhvr>
                                        <p:cTn id="89" dur="500"/>
                                        <p:tgtEl>
                                          <p:spTgt spid="2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P spid="40"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T</a:t>
            </a:r>
            <a:r>
              <a:rPr lang="vi-VN" sz="1900" dirty="0" smtClean="0">
                <a:latin typeface="Cambria" pitchFamily="18" charset="0"/>
                <a:ea typeface="Cambria" pitchFamily="18" charset="0"/>
                <a:cs typeface="Times New Roman"/>
              </a:rPr>
              <a:t>hiên </a:t>
            </a:r>
            <a:r>
              <a:rPr lang="vi-VN" sz="1900" dirty="0">
                <a:latin typeface="Cambria" pitchFamily="18" charset="0"/>
                <a:ea typeface="Cambria" pitchFamily="18" charset="0"/>
                <a:cs typeface="Times New Roman"/>
              </a:rPr>
              <a:t>nhiên nước ta mang tính chất nhiệt đới ẩm gió </a:t>
            </a:r>
            <a:r>
              <a:rPr lang="vi-VN" sz="1900" dirty="0" smtClean="0">
                <a:latin typeface="Cambria" pitchFamily="18" charset="0"/>
                <a:ea typeface="Cambria" pitchFamily="18" charset="0"/>
                <a:cs typeface="Times New Roman"/>
              </a:rPr>
              <a:t>mùa, </a:t>
            </a:r>
            <a:r>
              <a:rPr lang="vi-VN" sz="1900" dirty="0">
                <a:latin typeface="Cambria" pitchFamily="18" charset="0"/>
                <a:ea typeface="Cambria" pitchFamily="18" charset="0"/>
                <a:cs typeface="Times New Roman"/>
              </a:rPr>
              <a:t>chịu ảnh hưởng sâu sắc của biển và phân hóa đa </a:t>
            </a:r>
            <a:r>
              <a:rPr lang="vi-VN" sz="1900" dirty="0" smtClean="0">
                <a:latin typeface="Cambria" pitchFamily="18" charset="0"/>
                <a:ea typeface="Cambria" pitchFamily="18" charset="0"/>
                <a:cs typeface="Times New Roman"/>
              </a:rPr>
              <a:t>dạng</a:t>
            </a:r>
            <a:r>
              <a:rPr lang="en-US" sz="1900" dirty="0" smtClean="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a:t>
            </a:r>
            <a:r>
              <a:rPr lang="vi-VN" sz="1900" dirty="0" smtClean="0">
                <a:latin typeface="Cambria" pitchFamily="18" charset="0"/>
                <a:ea typeface="Cambria" pitchFamily="18" charset="0"/>
                <a:cs typeface="Times New Roman"/>
              </a:rPr>
              <a:t>Đông </a:t>
            </a:r>
            <a:r>
              <a:rPr lang="vi-VN" sz="1900" dirty="0">
                <a:latin typeface="Cambria" pitchFamily="18" charset="0"/>
                <a:ea typeface="Cambria" pitchFamily="18" charset="0"/>
                <a:cs typeface="Times New Roman"/>
              </a:rPr>
              <a:t>- Tây.</a:t>
            </a:r>
          </a:p>
          <a:p>
            <a:pPr algn="just">
              <a:spcBef>
                <a:spcPts val="600"/>
              </a:spcBef>
              <a:spcAft>
                <a:spcPts val="0"/>
              </a:spcAft>
            </a:pP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5598</TotalTime>
  <Words>1987</Words>
  <Application>Microsoft Office PowerPoint</Application>
  <PresentationFormat>On-screen Show (4:3)</PresentationFormat>
  <Paragraphs>170</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419</cp:revision>
  <dcterms:created xsi:type="dcterms:W3CDTF">2016-02-15T14:28:12Z</dcterms:created>
  <dcterms:modified xsi:type="dcterms:W3CDTF">2023-09-16T03:36:20Z</dcterms:modified>
</cp:coreProperties>
</file>