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26" r:id="rId2"/>
    <p:sldId id="392" r:id="rId3"/>
    <p:sldId id="352" r:id="rId4"/>
    <p:sldId id="327" r:id="rId5"/>
    <p:sldId id="377" r:id="rId6"/>
    <p:sldId id="286" r:id="rId7"/>
    <p:sldId id="285" r:id="rId8"/>
    <p:sldId id="272" r:id="rId9"/>
    <p:sldId id="390" r:id="rId10"/>
    <p:sldId id="391" r:id="rId11"/>
    <p:sldId id="299" r:id="rId12"/>
    <p:sldId id="275" r:id="rId13"/>
    <p:sldId id="287" r:id="rId14"/>
    <p:sldId id="33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C0E6EA"/>
    <a:srgbClr val="62C8CE"/>
    <a:srgbClr val="1D9EFF"/>
    <a:srgbClr val="AFDDFF"/>
    <a:srgbClr val="EAF2FA"/>
    <a:srgbClr val="9CDDE0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24" y="75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7142E-716D-4FF7-AC00-C76AC8EBCF5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22C99-1146-42A5-90DA-607BAB174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6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155EB0-5DA4-45AA-8891-00ECC2FD058C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833B4AE9-E9C5-470B-B4FF-221C9773CC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9D6C9FF7-121B-40AF-9EE1-A6C51EED43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B620074-B16B-4825-99EF-4C4E9A440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EB989-53AE-49C4-A7C5-58942B53B92C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155EB0-5DA4-45AA-8891-00ECC2FD058C}" type="slidenum">
              <a:rPr lang="en-US" smtClean="0"/>
              <a:pPr eaLnBrk="1" hangingPunct="1"/>
              <a:t>14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9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9653-A939-45A3-8966-7FCDA329DD54}" type="datetime1">
              <a:rPr lang="en-GB" smtClean="0"/>
              <a:t>12/12/2024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84966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file:///E:\Local%20Settings\Temp\Local%20Settings\Luan\PW%20HAI%20PHONG\5%20-%20The%20gioi%20quanh%20be%20-CHUAN\CACFILE\chua%20dung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36" y="-15107"/>
            <a:ext cx="9172915" cy="68413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5400" y="648287"/>
            <a:ext cx="69108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Minh Duc Secondary School</a:t>
            </a:r>
          </a:p>
        </p:txBody>
      </p:sp>
      <p:pic>
        <p:nvPicPr>
          <p:cNvPr id="2056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410200"/>
            <a:ext cx="13446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7" descr="roses_swaying_back_an_a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102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1" y="2712811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5" y="2867386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04800" y="850590"/>
            <a:ext cx="8610600" cy="292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WARMLY WELCOME ALL THE TEACHERS TO CLASS 6A2!</a:t>
            </a:r>
            <a:endParaRPr lang="en-US" sz="25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1" y="762932"/>
            <a:ext cx="487236" cy="52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90189" y="750813"/>
            <a:ext cx="815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551627"/>
              </p:ext>
            </p:extLst>
          </p:nvPr>
        </p:nvGraphicFramePr>
        <p:xfrm>
          <a:off x="1458278" y="1780032"/>
          <a:ext cx="5328283" cy="35210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21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/t/</a:t>
                      </a:r>
                    </a:p>
                  </a:txBody>
                  <a:tcPr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/d/</a:t>
                      </a:r>
                    </a:p>
                  </a:txBody>
                  <a:tcPr>
                    <a:solidFill>
                      <a:srgbClr val="92D05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moun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deser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plas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</a:txBody>
                  <a:tcPr anchor="ctr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won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islan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gui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holi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ay</a:t>
                      </a:r>
                    </a:p>
                  </a:txBody>
                  <a:tcPr anchor="ctr">
                    <a:solidFill>
                      <a:srgbClr val="92D05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266" y="282755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780" y="39856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II. Pronunciation: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9956" y="113571"/>
            <a:ext cx="274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/t/ and /d/</a:t>
            </a:r>
          </a:p>
        </p:txBody>
      </p:sp>
    </p:spTree>
    <p:extLst>
      <p:ext uri="{BB962C8B-B14F-4D97-AF65-F5344CB8AC3E}">
        <p14:creationId xmlns:p14="http://schemas.microsoft.com/office/powerpoint/2010/main" val="73583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B51E8859-DAEC-9B43-BB36-379B42D5823E}"/>
              </a:ext>
            </a:extLst>
          </p:cNvPr>
          <p:cNvSpPr/>
          <p:nvPr/>
        </p:nvSpPr>
        <p:spPr>
          <a:xfrm>
            <a:off x="1346044" y="1485335"/>
            <a:ext cx="745283" cy="316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35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CB45B8E-A5C9-DD44-9FFB-734A3BFF5752}"/>
              </a:ext>
            </a:extLst>
          </p:cNvPr>
          <p:cNvSpPr/>
          <p:nvPr/>
        </p:nvSpPr>
        <p:spPr>
          <a:xfrm>
            <a:off x="1215189" y="4942417"/>
            <a:ext cx="745283" cy="316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350"/>
          </a:p>
        </p:txBody>
      </p:sp>
      <p:pic>
        <p:nvPicPr>
          <p:cNvPr id="9222" name="Picture 6" descr="Animated Clapping Hands Gif Images, Pics">
            <a:extLst>
              <a:ext uri="{FF2B5EF4-FFF2-40B4-BE49-F238E27FC236}">
                <a16:creationId xmlns:a16="http://schemas.microsoft.com/office/drawing/2014/main" id="{7D314AAD-A27B-E64E-9C9F-8B15BFF5A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4" b="12959"/>
          <a:stretch/>
        </p:blipFill>
        <p:spPr bwMode="auto">
          <a:xfrm>
            <a:off x="2201530" y="4342939"/>
            <a:ext cx="2911854" cy="173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DE77C3-8BEF-D945-B5DB-0D452E3F7D49}"/>
              </a:ext>
            </a:extLst>
          </p:cNvPr>
          <p:cNvSpPr/>
          <p:nvPr/>
        </p:nvSpPr>
        <p:spPr>
          <a:xfrm>
            <a:off x="5435367" y="889818"/>
            <a:ext cx="3657600" cy="4210918"/>
          </a:xfr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5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VN" sz="3500" dirty="0">
                <a:solidFill>
                  <a:schemeClr val="accent1">
                    <a:lumMod val="75000"/>
                  </a:schemeClr>
                </a:solidFill>
              </a:rPr>
              <a:t>If you hear /r/ please 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wave your hand.</a:t>
            </a:r>
            <a:endParaRPr lang="en-VN" sz="35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VN" sz="35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VN" sz="3500" dirty="0">
                <a:solidFill>
                  <a:schemeClr val="accent1">
                    <a:lumMod val="75000"/>
                  </a:schemeClr>
                </a:solidFill>
              </a:rPr>
              <a:t>If you hear /l/ please </a:t>
            </a:r>
            <a:r>
              <a:rPr lang="en-VN" sz="3500" b="1" dirty="0">
                <a:solidFill>
                  <a:schemeClr val="accent1">
                    <a:lumMod val="75000"/>
                  </a:schemeClr>
                </a:solidFill>
              </a:rPr>
              <a:t>clap your hands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VN" sz="3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6546B-77D6-4643-8ED2-AFFA3DCCC743}"/>
              </a:ext>
            </a:extLst>
          </p:cNvPr>
          <p:cNvSpPr txBox="1"/>
          <p:nvPr/>
        </p:nvSpPr>
        <p:spPr>
          <a:xfrm>
            <a:off x="0" y="1212767"/>
            <a:ext cx="12151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/t/ </a:t>
            </a:r>
            <a:endParaRPr lang="en-US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8CC09-B1CD-4D9A-ACCD-5DF8AB6BCFCF}"/>
              </a:ext>
            </a:extLst>
          </p:cNvPr>
          <p:cNvSpPr txBox="1"/>
          <p:nvPr/>
        </p:nvSpPr>
        <p:spPr>
          <a:xfrm>
            <a:off x="0" y="4669849"/>
            <a:ext cx="12151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/d/</a:t>
            </a:r>
            <a:endParaRPr lang="en-US" sz="5000" dirty="0"/>
          </a:p>
        </p:txBody>
      </p:sp>
      <p:pic>
        <p:nvPicPr>
          <p:cNvPr id="1028" name="Picture 4" descr="Wave Hello GIF by Adbros">
            <a:extLst>
              <a:ext uri="{FF2B5EF4-FFF2-40B4-BE49-F238E27FC236}">
                <a16:creationId xmlns:a16="http://schemas.microsoft.com/office/drawing/2014/main" id="{213BA443-052C-4BD7-8190-28C2F452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7" y="327206"/>
            <a:ext cx="3452821" cy="349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390143"/>
            <a:ext cx="585217" cy="524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133678" y="248166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0379" y="13640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209" y="1355241"/>
            <a:ext cx="5970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/>
              <a:t>Where’s my ha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? </a:t>
            </a:r>
          </a:p>
          <a:p>
            <a:pPr marL="342900" indent="-342900">
              <a:buFontTx/>
              <a:buChar char="-"/>
            </a:pPr>
            <a:r>
              <a:rPr lang="en-US" sz="2800" b="1" dirty="0"/>
              <a:t>Oh, it’s on your hea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.</a:t>
            </a:r>
            <a:endParaRPr lang="en-US" sz="2800" b="1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20379" y="23632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379" y="31308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209" y="3122231"/>
            <a:ext cx="743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 nee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 some mea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 for my ca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0379" y="39893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209" y="3980715"/>
            <a:ext cx="7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Sahara is a very ho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 deser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379" y="47913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209" y="4791336"/>
            <a:ext cx="7608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 wan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 to explore the islan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 by boa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dirty="0"/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209" y="2342215"/>
            <a:ext cx="752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o they stay on their holi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ay?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3967" y="8662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7281"/>
            <a:ext cx="8001000" cy="3480919"/>
          </a:xfrm>
        </p:spPr>
        <p:txBody>
          <a:bodyPr>
            <a:noAutofit/>
          </a:bodyPr>
          <a:lstStyle/>
          <a:p>
            <a:pPr algn="just">
              <a:buClr>
                <a:srgbClr val="00B0F0"/>
              </a:buClr>
            </a:pPr>
            <a:endParaRPr lang="en-US" sz="34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00B0F0"/>
              </a:buClr>
              <a:buNone/>
            </a:pPr>
            <a:endParaRPr lang="en-US" sz="34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00B0F0"/>
              </a:buClr>
            </a:pPr>
            <a:r>
              <a:rPr lang="en-US" sz="3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sentences using each of the new words learned.</a:t>
            </a:r>
          </a:p>
          <a:p>
            <a:pPr algn="just">
              <a:buClr>
                <a:srgbClr val="00B0F0"/>
              </a:buClr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Prepare the next lesson: 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closer look 3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143" y="304800"/>
            <a:ext cx="7315200" cy="6486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prstClr val="white"/>
                </a:solidFill>
                <a:cs typeface="Arial" panose="020B0604020202020204" pitchFamily="34" charset="0"/>
              </a:rPr>
              <a:t>III. HOME ASSIGNMENT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90536"/>
            <a:ext cx="2317314" cy="152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9150889" cy="6858594"/>
          </a:xfrm>
          <a:prstGeom prst="rect">
            <a:avLst/>
          </a:prstGeom>
        </p:spPr>
      </p:pic>
      <p:pic>
        <p:nvPicPr>
          <p:cNvPr id="2064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9" y="4343400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76199" y="2360952"/>
            <a:ext cx="8998489" cy="292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THANK YOU FOR YOUR ATTENTION!</a:t>
            </a:r>
            <a:endParaRPr lang="en-US" sz="46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32586BD2-9189-4690-A069-CC8C5B6B8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763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Watch a music video and answer the questions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y2mate.com - Yes Yes Picnic Time Yes Yes Song Sing Along with Hogi Kids Rhymes Pinkfong Hogi_720pHF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7BEEBC6-B766-4F94-8054-8E2BDD4D4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75" y="1067578"/>
            <a:ext cx="8866849" cy="49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>
            <a:extLst>
              <a:ext uri="{FF2B5EF4-FFF2-40B4-BE49-F238E27FC236}">
                <a16:creationId xmlns:a16="http://schemas.microsoft.com/office/drawing/2014/main" id="{7DB958B5-3B1D-4D83-A4ED-FE588C8DD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18038"/>
            <a:ext cx="533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are they doing ?</a:t>
            </a:r>
            <a:r>
              <a:rPr lang="en-US" dirty="0"/>
              <a:t> </a:t>
            </a:r>
          </a:p>
        </p:txBody>
      </p:sp>
      <p:sp>
        <p:nvSpPr>
          <p:cNvPr id="81927" name="Text Box 7">
            <a:extLst>
              <a:ext uri="{FF2B5EF4-FFF2-40B4-BE49-F238E27FC236}">
                <a16:creationId xmlns:a16="http://schemas.microsoft.com/office/drawing/2014/main" id="{EC672291-6257-46DA-BC09-B7571B1B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617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Do you like going on a picnic ?</a:t>
            </a:r>
            <a:r>
              <a:rPr lang="en-US" dirty="0"/>
              <a:t> </a:t>
            </a:r>
          </a:p>
        </p:txBody>
      </p:sp>
      <p:sp>
        <p:nvSpPr>
          <p:cNvPr id="81928" name="Text Box 8">
            <a:extLst>
              <a:ext uri="{FF2B5EF4-FFF2-40B4-BE49-F238E27FC236}">
                <a16:creationId xmlns:a16="http://schemas.microsoft.com/office/drawing/2014/main" id="{782904E0-6139-4B31-9896-7DBE1642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388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What should you bring along when you go on a picnic ?</a:t>
            </a: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46E3A-43BA-4CF2-B7ED-C6651D27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06" y="255258"/>
            <a:ext cx="8347788" cy="40442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EC9E766-57F3-4103-B73B-B5DBF43BAE84}"/>
              </a:ext>
            </a:extLst>
          </p:cNvPr>
          <p:cNvSpPr/>
          <p:nvPr/>
        </p:nvSpPr>
        <p:spPr>
          <a:xfrm>
            <a:off x="1492898" y="2917371"/>
            <a:ext cx="995265" cy="106369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D32D57-B22C-4408-B087-E47E8DE2CF62}"/>
              </a:ext>
            </a:extLst>
          </p:cNvPr>
          <p:cNvSpPr/>
          <p:nvPr/>
        </p:nvSpPr>
        <p:spPr>
          <a:xfrm>
            <a:off x="3085322" y="2576415"/>
            <a:ext cx="995265" cy="106369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4E9404-2BAB-4708-BA94-F0116E3E723F}"/>
              </a:ext>
            </a:extLst>
          </p:cNvPr>
          <p:cNvSpPr/>
          <p:nvPr/>
        </p:nvSpPr>
        <p:spPr>
          <a:xfrm>
            <a:off x="4659084" y="1635967"/>
            <a:ext cx="1441579" cy="106369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27" grpId="0"/>
      <p:bldP spid="81928" grpId="0"/>
      <p:bldP spid="5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821DF79E-0E54-4AC7-9BF9-EB293BDF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11021"/>
            <a:ext cx="7162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5: Natural wonders of Viet Nam</a:t>
            </a:r>
          </a:p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Lesson 2: A closer look 1 (p.50-51)</a:t>
            </a:r>
          </a:p>
        </p:txBody>
      </p:sp>
      <p:pic>
        <p:nvPicPr>
          <p:cNvPr id="1030" name="Picture 6" descr="Vietnam Tourist Map">
            <a:extLst>
              <a:ext uri="{FF2B5EF4-FFF2-40B4-BE49-F238E27FC236}">
                <a16:creationId xmlns:a16="http://schemas.microsoft.com/office/drawing/2014/main" id="{AB5BA068-C5E2-489F-A1A2-D9EE7506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7" y="1942321"/>
            <a:ext cx="8767665" cy="43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9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3">
            <a:extLst>
              <a:ext uri="{FF2B5EF4-FFF2-40B4-BE49-F238E27FC236}">
                <a16:creationId xmlns:a16="http://schemas.microsoft.com/office/drawing/2014/main" id="{9C94A16F-DB2A-4252-A4EC-823C7774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3" y="1063297"/>
            <a:ext cx="2514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I. Vocabulary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44F8A-995D-4120-9B8D-3E4D61EEE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1682750"/>
            <a:ext cx="2559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plaster (n):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9849E7-2DB7-42D7-A51D-F9F5F8BD3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110038"/>
            <a:ext cx="2263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compass (n):</a:t>
            </a: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2D7295-0209-4B41-90D4-17840D618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195638"/>
            <a:ext cx="21226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scissors (n):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5D1394-6F34-4C9F-8B69-7027A9C43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44713"/>
            <a:ext cx="2628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suncream</a:t>
            </a:r>
            <a:r>
              <a:rPr lang="en-US" altLang="en-US" sz="2800" dirty="0">
                <a:latin typeface="Arial" panose="020B0604020202020204" pitchFamily="34" charset="0"/>
              </a:rPr>
              <a:t> (n):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CC70BB-ECAD-47AF-AD19-2E259114F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99" y="1669860"/>
            <a:ext cx="3201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băng</a:t>
            </a:r>
            <a:r>
              <a:rPr lang="en-US" altLang="en-US" sz="2800" dirty="0">
                <a:latin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Arial" panose="020B0604020202020204" pitchFamily="34" charset="0"/>
              </a:rPr>
              <a:t>gạc</a:t>
            </a:r>
            <a:r>
              <a:rPr lang="en-US" altLang="en-US" sz="2800" dirty="0">
                <a:latin typeface="Arial" panose="020B0604020202020204" pitchFamily="34" charset="0"/>
              </a:rPr>
              <a:t> y </a:t>
            </a:r>
            <a:r>
              <a:rPr lang="en-US" altLang="en-US" sz="2800" dirty="0" err="1">
                <a:latin typeface="Arial" panose="020B0604020202020204" pitchFamily="34" charset="0"/>
              </a:rPr>
              <a:t>tế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7FBE4C-C098-495F-9533-71DA16476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126" y="3179763"/>
            <a:ext cx="1322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kéo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6384C8-7226-4E2E-B048-A09BFB68B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121" y="2126128"/>
            <a:ext cx="2845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kem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chống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nắng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32C4A-33E6-412E-9C09-A7FF6DC62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314" y="4110038"/>
            <a:ext cx="11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la </a:t>
            </a:r>
            <a:r>
              <a:rPr lang="en-US" altLang="en-US" sz="2800" dirty="0" err="1">
                <a:latin typeface="Arial" panose="020B0604020202020204" pitchFamily="34" charset="0"/>
              </a:rPr>
              <a:t>bàn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4D7CFD-FE04-4D73-8DBF-12B705FF892B}"/>
              </a:ext>
            </a:extLst>
          </p:cNvPr>
          <p:cNvSpPr/>
          <p:nvPr/>
        </p:nvSpPr>
        <p:spPr>
          <a:xfrm>
            <a:off x="762000" y="4164013"/>
            <a:ext cx="77788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D83B82-352F-44CE-AC13-CDACFD4C80ED}"/>
              </a:ext>
            </a:extLst>
          </p:cNvPr>
          <p:cNvSpPr/>
          <p:nvPr/>
        </p:nvSpPr>
        <p:spPr>
          <a:xfrm>
            <a:off x="889000" y="1687513"/>
            <a:ext cx="77788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F5BBC-F5F8-4BC0-AA84-DFE0FBD5BEEC}"/>
              </a:ext>
            </a:extLst>
          </p:cNvPr>
          <p:cNvSpPr/>
          <p:nvPr/>
        </p:nvSpPr>
        <p:spPr>
          <a:xfrm>
            <a:off x="811213" y="2711450"/>
            <a:ext cx="77787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E2855-0855-40B0-84E1-8546D2986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62238"/>
            <a:ext cx="2767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sleeping bag(n):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A1797E-4DE0-45D7-893E-78D6D281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027" y="2669381"/>
            <a:ext cx="1304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túi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ngủ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873C8C-B9EA-42B9-A9F1-38B7C545E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657600"/>
            <a:ext cx="2326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backpack(n):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11366E-AECE-4345-A68A-C3ACDA358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314" y="3657600"/>
            <a:ext cx="1023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" panose="020B0604020202020204" pitchFamily="34" charset="0"/>
              </a:rPr>
              <a:t>ba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</a:rPr>
              <a:t>lô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F6A068-FF91-4105-B084-2092D536E19E}"/>
              </a:ext>
            </a:extLst>
          </p:cNvPr>
          <p:cNvSpPr/>
          <p:nvPr/>
        </p:nvSpPr>
        <p:spPr>
          <a:xfrm>
            <a:off x="849313" y="3195638"/>
            <a:ext cx="77787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80428-F95F-48CE-9ED1-501B7032A6CF}"/>
              </a:ext>
            </a:extLst>
          </p:cNvPr>
          <p:cNvSpPr/>
          <p:nvPr/>
        </p:nvSpPr>
        <p:spPr>
          <a:xfrm>
            <a:off x="685800" y="2209800"/>
            <a:ext cx="77788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E453CE-473F-471C-A451-1DB6C3BFE559}"/>
              </a:ext>
            </a:extLst>
          </p:cNvPr>
          <p:cNvSpPr/>
          <p:nvPr/>
        </p:nvSpPr>
        <p:spPr>
          <a:xfrm>
            <a:off x="796925" y="3733800"/>
            <a:ext cx="77788" cy="60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4A2AFE-913E-4E47-B12F-0F77A581A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8" y="1130853"/>
            <a:ext cx="3294700" cy="28120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D01E63-FD10-4E96-8119-95C58473E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51" y="1199071"/>
            <a:ext cx="3427289" cy="3383341"/>
          </a:xfrm>
          <a:prstGeom prst="rect">
            <a:avLst/>
          </a:prstGeom>
        </p:spPr>
      </p:pic>
      <p:pic>
        <p:nvPicPr>
          <p:cNvPr id="3074" name="Picture 2" descr="Cloud Layer Single Sleeping Bag | 3-Season Sleeping Bag">
            <a:extLst>
              <a:ext uri="{FF2B5EF4-FFF2-40B4-BE49-F238E27FC236}">
                <a16:creationId xmlns:a16="http://schemas.microsoft.com/office/drawing/2014/main" id="{ACDF3513-F47C-4FDD-B1F7-1CBD17B85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6443"/>
          <a:stretch/>
        </p:blipFill>
        <p:spPr bwMode="auto">
          <a:xfrm>
            <a:off x="5901995" y="1368097"/>
            <a:ext cx="3201832" cy="38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855463-8ED8-46A7-96DC-DF88E03E2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7463" y="2024840"/>
            <a:ext cx="3202175" cy="293355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E853C6-29A5-4BA7-B0D9-5FDDBD473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04" y="1672897"/>
            <a:ext cx="3608102" cy="335689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7A0DD59-1464-4DD4-ABC5-4E896C253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63" y="1950188"/>
            <a:ext cx="3451705" cy="3393383"/>
          </a:xfrm>
          <a:prstGeom prst="rect">
            <a:avLst/>
          </a:prstGeom>
        </p:spPr>
      </p:pic>
      <p:sp>
        <p:nvSpPr>
          <p:cNvPr id="48" name="Rectangle 8">
            <a:extLst>
              <a:ext uri="{FF2B5EF4-FFF2-40B4-BE49-F238E27FC236}">
                <a16:creationId xmlns:a16="http://schemas.microsoft.com/office/drawing/2014/main" id="{4A90B530-3565-4A29-85E7-9212599D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115352"/>
            <a:ext cx="7162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5: Natural wonders of Viet Nam</a:t>
            </a: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Lesson 2: A closer look 1 (p.50-51)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3" grpId="0" autoUpdateAnimBg="0"/>
      <p:bldP spid="24" grpId="0" animBg="1" autoUpdateAnimBg="0"/>
      <p:bldP spid="26" grpId="0" animBg="1" autoUpdateAnimBg="0"/>
      <p:bldP spid="27" grpId="0" animBg="1" autoUpdateAnimBg="0"/>
      <p:bldP spid="31" grpId="0" autoUpdateAnimBg="0"/>
      <p:bldP spid="32" grpId="0" autoUpdateAnimBg="0"/>
      <p:bldP spid="33" grpId="0" autoUpdateAnimBg="0"/>
      <p:bldP spid="34" grpId="0" autoUpdateAnimBg="0"/>
      <p:bldP spid="35" grpId="0" animBg="1" autoUpdateAnimBg="0"/>
      <p:bldP spid="36" grpId="0" animBg="1" autoUpdateAnimBg="0"/>
      <p:bldP spid="37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54" y="96902"/>
            <a:ext cx="4373923" cy="95161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Checking words.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045" y="1514474"/>
            <a:ext cx="25506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plaster (n):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1654" y="3098546"/>
            <a:ext cx="3097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compass (n):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4543" y="4109828"/>
            <a:ext cx="2869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scissors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(n):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6310" y="3595135"/>
            <a:ext cx="32576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suncream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(n):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28877" y="1514474"/>
            <a:ext cx="3597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88166" y="4109828"/>
            <a:ext cx="1572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44231" y="3595135"/>
            <a:ext cx="3780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3666" y="2050446"/>
            <a:ext cx="397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sleeping bag (n):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1432" y="2600008"/>
            <a:ext cx="3352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backpack (n):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33186" y="2055056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2658" y="2597555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05673" y="3098546"/>
            <a:ext cx="1367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87740" y="231648"/>
            <a:ext cx="3866116" cy="768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 OUT AND REMEMBER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62647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2453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</a:t>
            </a:r>
            <a:r>
              <a:rPr lang="en-US" sz="25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saying the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671"/>
            <a:ext cx="3016095" cy="1956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1642317"/>
            <a:ext cx="2786223" cy="2258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19" y="1642317"/>
            <a:ext cx="3381652" cy="2137203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25055" y="3669897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669895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669894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63139"/>
            <a:ext cx="3169920" cy="227162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96" y="4131559"/>
            <a:ext cx="3154998" cy="210466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00" y="4131560"/>
            <a:ext cx="3039900" cy="2104664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5823" y="6229589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638503" y="6205203"/>
            <a:ext cx="1493887" cy="461665"/>
            <a:chOff x="1685581" y="5618602"/>
            <a:chExt cx="1493887" cy="461665"/>
          </a:xfrm>
        </p:grpSpPr>
        <p:sp>
          <p:nvSpPr>
            <p:cNvPr id="87" name="TextBox 8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735076" y="6180818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75593" y="998081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84761" y="1091599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plaster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31130" y="1087251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sleeping bag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36108" y="1091599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backpack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82665" y="1087134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compass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71094" y="1087134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suncream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46974" y="1085524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scissors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863549" y="3666972"/>
            <a:ext cx="1293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3937575" y="3664669"/>
            <a:ext cx="1637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16649"/>
                </a:solidFill>
              </a:rPr>
              <a:t>suncream</a:t>
            </a:r>
            <a:endParaRPr lang="en-US" sz="2800" b="1" dirty="0">
              <a:solidFill>
                <a:srgbClr val="F16649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7027024" y="3665882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790014" y="6236224"/>
            <a:ext cx="1392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>
                <a:solidFill>
                  <a:srgbClr val="F16649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3847637" y="6211839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6936611" y="6187454"/>
            <a:ext cx="1555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>
                <a:solidFill>
                  <a:srgbClr val="F16649"/>
                </a:solidFill>
              </a:rPr>
              <a:t>compass</a:t>
            </a:r>
          </a:p>
        </p:txBody>
      </p:sp>
    </p:spTree>
    <p:extLst>
      <p:ext uri="{BB962C8B-B14F-4D97-AF65-F5344CB8AC3E}">
        <p14:creationId xmlns:p14="http://schemas.microsoft.com/office/powerpoint/2010/main" val="28694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65" grpId="0"/>
      <p:bldP spid="92" grpId="0"/>
      <p:bldP spid="6" grpId="0"/>
      <p:bldP spid="42" grpId="0"/>
      <p:bldP spid="43" grpId="0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299851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20618" y="196443"/>
            <a:ext cx="7901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800" b="1" spc="-80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pc="-8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71" y="1379622"/>
            <a:ext cx="743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We’re lost. Please give me the__________.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" y="3521295"/>
            <a:ext cx="907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 I’ve finished packing. All my things are in my __________.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" y="4258764"/>
            <a:ext cx="907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5. My foot hurts. I need to put a ___________ on my foot.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71" y="1980331"/>
            <a:ext cx="904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2. It’s so sunny today. I need to put on some _________.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5139389" y="4283743"/>
            <a:ext cx="1211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6661989" y="2004715"/>
            <a:ext cx="171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16649"/>
                </a:solidFill>
              </a:rPr>
              <a:t>suncream</a:t>
            </a:r>
            <a:r>
              <a:rPr lang="en-US" sz="2800" b="1" dirty="0">
                <a:solidFill>
                  <a:srgbClr val="F16649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736008" y="2577049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7095235" y="3545086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5029661" y="1410365"/>
            <a:ext cx="147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compass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FC1E4-F303-424B-9D47-2210CC4A2F0C}"/>
              </a:ext>
            </a:extLst>
          </p:cNvPr>
          <p:cNvSpPr txBox="1"/>
          <p:nvPr/>
        </p:nvSpPr>
        <p:spPr>
          <a:xfrm>
            <a:off x="0" y="2577049"/>
            <a:ext cx="9232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3. A ____________ is very useful when you go camping overnight.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FCD0A-B034-4E09-8DA4-644578EF3FE1}"/>
              </a:ext>
            </a:extLst>
          </p:cNvPr>
          <p:cNvSpPr txBox="1"/>
          <p:nvPr/>
        </p:nvSpPr>
        <p:spPr>
          <a:xfrm>
            <a:off x="5029661" y="1432552"/>
            <a:ext cx="147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16649"/>
                </a:solidFill>
              </a:rPr>
              <a:t>compass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EABBF-7333-4042-B52F-CFB45E8E5538}"/>
              </a:ext>
            </a:extLst>
          </p:cNvPr>
          <p:cNvSpPr txBox="1"/>
          <p:nvPr/>
        </p:nvSpPr>
        <p:spPr>
          <a:xfrm>
            <a:off x="0" y="2599236"/>
            <a:ext cx="9232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3. A ____________ is very useful when you go camping overnight.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0" name="Group 40">
            <a:extLst>
              <a:ext uri="{FF2B5EF4-FFF2-40B4-BE49-F238E27FC236}">
                <a16:creationId xmlns:a16="http://schemas.microsoft.com/office/drawing/2014/main" id="{D1951C30-93B9-45AB-B8B1-59052158F32B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2220323"/>
            <a:ext cx="9023350" cy="4627563"/>
            <a:chOff x="193701" y="1590291"/>
            <a:chExt cx="8653859" cy="5137079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0856B6C-FF78-478E-A623-654A0C779004}"/>
                </a:ext>
              </a:extLst>
            </p:cNvPr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9C47A41A-7969-4FA4-A05D-D96C827FF6E7}"/>
                </a:ext>
              </a:extLst>
            </p:cNvPr>
            <p:cNvSpPr/>
            <p:nvPr/>
          </p:nvSpPr>
          <p:spPr>
            <a:xfrm>
              <a:off x="277439" y="1674881"/>
              <a:ext cx="8443755" cy="4900932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4CC7A289-B2C6-4E10-A175-6E4B2FFE153C}"/>
                </a:ext>
              </a:extLst>
            </p:cNvPr>
            <p:cNvSpPr/>
            <p:nvPr/>
          </p:nvSpPr>
          <p:spPr>
            <a:xfrm>
              <a:off x="315501" y="1766520"/>
              <a:ext cx="8369153" cy="495203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1FE8DD-4802-4F8B-A275-5568B9127493}"/>
              </a:ext>
            </a:extLst>
          </p:cNvPr>
          <p:cNvCxnSpPr/>
          <p:nvPr/>
        </p:nvCxnSpPr>
        <p:spPr>
          <a:xfrm flipV="1">
            <a:off x="1354138" y="3114675"/>
            <a:ext cx="6521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03D1396-EDBD-4B02-B9F5-F8B7AB4BA0BF}"/>
              </a:ext>
            </a:extLst>
          </p:cNvPr>
          <p:cNvCxnSpPr/>
          <p:nvPr/>
        </p:nvCxnSpPr>
        <p:spPr>
          <a:xfrm flipV="1">
            <a:off x="1354138" y="3703638"/>
            <a:ext cx="6521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A41306F-1FF7-4DD7-AC35-A46A97F40AA7}"/>
              </a:ext>
            </a:extLst>
          </p:cNvPr>
          <p:cNvCxnSpPr/>
          <p:nvPr/>
        </p:nvCxnSpPr>
        <p:spPr>
          <a:xfrm flipV="1">
            <a:off x="1354138" y="4265613"/>
            <a:ext cx="6521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A4149D1-3550-4465-BF06-2ABC2C51A396}"/>
              </a:ext>
            </a:extLst>
          </p:cNvPr>
          <p:cNvCxnSpPr/>
          <p:nvPr/>
        </p:nvCxnSpPr>
        <p:spPr>
          <a:xfrm flipV="1">
            <a:off x="1354138" y="4852988"/>
            <a:ext cx="6521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0A69770-EDDF-402A-AEE1-F19F5876A133}"/>
              </a:ext>
            </a:extLst>
          </p:cNvPr>
          <p:cNvCxnSpPr/>
          <p:nvPr/>
        </p:nvCxnSpPr>
        <p:spPr>
          <a:xfrm flipV="1">
            <a:off x="1354138" y="5476875"/>
            <a:ext cx="6521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B40767F-E390-4158-BDBD-D5A49B09FF74}"/>
              </a:ext>
            </a:extLst>
          </p:cNvPr>
          <p:cNvCxnSpPr/>
          <p:nvPr/>
        </p:nvCxnSpPr>
        <p:spPr>
          <a:xfrm flipV="1">
            <a:off x="1354138" y="6065838"/>
            <a:ext cx="65214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7" name="TextBox 59">
            <a:extLst>
              <a:ext uri="{FF2B5EF4-FFF2-40B4-BE49-F238E27FC236}">
                <a16:creationId xmlns:a16="http://schemas.microsoft.com/office/drawing/2014/main" id="{629E8391-8705-4E63-B2A1-C29994A0D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2681288"/>
            <a:ext cx="474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26638" name="TextBox 60">
            <a:extLst>
              <a:ext uri="{FF2B5EF4-FFF2-40B4-BE49-F238E27FC236}">
                <a16:creationId xmlns:a16="http://schemas.microsoft.com/office/drawing/2014/main" id="{AD94789C-AAAA-401D-8D98-901435E0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270250"/>
            <a:ext cx="476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panose="020B0604020202020204" pitchFamily="34" charset="0"/>
              </a:rPr>
              <a:t>2.</a:t>
            </a:r>
          </a:p>
        </p:txBody>
      </p:sp>
      <p:sp>
        <p:nvSpPr>
          <p:cNvPr id="26639" name="TextBox 61">
            <a:extLst>
              <a:ext uri="{FF2B5EF4-FFF2-40B4-BE49-F238E27FC236}">
                <a16:creationId xmlns:a16="http://schemas.microsoft.com/office/drawing/2014/main" id="{7D51B371-9C4C-492D-B07E-BE50FF9C5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3862388"/>
            <a:ext cx="474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panose="020B0604020202020204" pitchFamily="34" charset="0"/>
              </a:rPr>
              <a:t>3.</a:t>
            </a:r>
          </a:p>
        </p:txBody>
      </p:sp>
      <p:sp>
        <p:nvSpPr>
          <p:cNvPr id="26640" name="TextBox 62">
            <a:extLst>
              <a:ext uri="{FF2B5EF4-FFF2-40B4-BE49-F238E27FC236}">
                <a16:creationId xmlns:a16="http://schemas.microsoft.com/office/drawing/2014/main" id="{4714D24B-9681-46C6-9320-48D6F0DE2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4451350"/>
            <a:ext cx="476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panose="020B0604020202020204" pitchFamily="34" charset="0"/>
              </a:rPr>
              <a:t>4.</a:t>
            </a:r>
          </a:p>
        </p:txBody>
      </p:sp>
      <p:sp>
        <p:nvSpPr>
          <p:cNvPr id="26641" name="TextBox 63">
            <a:extLst>
              <a:ext uri="{FF2B5EF4-FFF2-40B4-BE49-F238E27FC236}">
                <a16:creationId xmlns:a16="http://schemas.microsoft.com/office/drawing/2014/main" id="{1C847653-3BC8-4795-AF98-BD5C59FF1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5049838"/>
            <a:ext cx="474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panose="020B0604020202020204" pitchFamily="34" charset="0"/>
              </a:rPr>
              <a:t>5.</a:t>
            </a:r>
          </a:p>
        </p:txBody>
      </p:sp>
      <p:sp>
        <p:nvSpPr>
          <p:cNvPr id="26642" name="TextBox 64">
            <a:extLst>
              <a:ext uri="{FF2B5EF4-FFF2-40B4-BE49-F238E27FC236}">
                <a16:creationId xmlns:a16="http://schemas.microsoft.com/office/drawing/2014/main" id="{68170422-775B-4662-8262-2A77C7F18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638800"/>
            <a:ext cx="474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panose="020B0604020202020204" pitchFamily="34" charset="0"/>
              </a:rPr>
              <a:t>6.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64DC96-BEFE-466A-AF6A-50965076D738}"/>
              </a:ext>
            </a:extLst>
          </p:cNvPr>
          <p:cNvSpPr txBox="1"/>
          <p:nvPr/>
        </p:nvSpPr>
        <p:spPr>
          <a:xfrm>
            <a:off x="790589" y="104779"/>
            <a:ext cx="82165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0AF183B-B90A-4CB2-9829-C49CEF06C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618252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92546BC-218F-46BD-B635-E2CE90287566}"/>
              </a:ext>
            </a:extLst>
          </p:cNvPr>
          <p:cNvGrpSpPr/>
          <p:nvPr/>
        </p:nvGrpSpPr>
        <p:grpSpPr>
          <a:xfrm>
            <a:off x="30431" y="1438768"/>
            <a:ext cx="9083138" cy="644236"/>
            <a:chOff x="-305429" y="732089"/>
            <a:chExt cx="9083138" cy="6442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C38DE8B-D907-4CA0-88D4-F09D7996F028}"/>
                </a:ext>
              </a:extLst>
            </p:cNvPr>
            <p:cNvGrpSpPr/>
            <p:nvPr/>
          </p:nvGrpSpPr>
          <p:grpSpPr>
            <a:xfrm>
              <a:off x="-305429" y="732089"/>
              <a:ext cx="8855271" cy="644236"/>
              <a:chOff x="-305429" y="804826"/>
              <a:chExt cx="8855271" cy="644236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E1053E82-E52A-43E7-9881-676435075181}"/>
                  </a:ext>
                </a:extLst>
              </p:cNvPr>
              <p:cNvGrpSpPr/>
              <p:nvPr/>
            </p:nvGrpSpPr>
            <p:grpSpPr>
              <a:xfrm>
                <a:off x="-305429" y="804826"/>
                <a:ext cx="8855271" cy="644236"/>
                <a:chOff x="-50919" y="1158117"/>
                <a:chExt cx="8855271" cy="644236"/>
              </a:xfrm>
            </p:grpSpPr>
            <p:sp>
              <p:nvSpPr>
                <p:cNvPr id="66" name="Rounded Rectangle 35">
                  <a:extLst>
                    <a:ext uri="{FF2B5EF4-FFF2-40B4-BE49-F238E27FC236}">
                      <a16:creationId xmlns:a16="http://schemas.microsoft.com/office/drawing/2014/main" id="{D8DED5ED-6723-46DC-ADE7-1AA6A1D9EDC5}"/>
                    </a:ext>
                  </a:extLst>
                </p:cNvPr>
                <p:cNvSpPr/>
                <p:nvPr/>
              </p:nvSpPr>
              <p:spPr>
                <a:xfrm>
                  <a:off x="34424" y="1158117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8EF5CEF-44AA-4900-9005-250322F34E76}"/>
                    </a:ext>
                  </a:extLst>
                </p:cNvPr>
                <p:cNvSpPr txBox="1"/>
                <p:nvPr/>
              </p:nvSpPr>
              <p:spPr>
                <a:xfrm>
                  <a:off x="-50919" y="1249403"/>
                  <a:ext cx="12224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B050"/>
                      </a:solidFill>
                    </a:rPr>
                    <a:t>plaster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644A3E5A-D076-4972-BEFF-9414CD0AB4ED}"/>
                    </a:ext>
                  </a:extLst>
                </p:cNvPr>
                <p:cNvSpPr txBox="1"/>
                <p:nvPr/>
              </p:nvSpPr>
              <p:spPr>
                <a:xfrm>
                  <a:off x="1122075" y="1245055"/>
                  <a:ext cx="234766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002060"/>
                      </a:solidFill>
                    </a:rPr>
                    <a:t>sleeping bag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677DD48-85B9-4584-98E9-7CC912800B2A}"/>
                    </a:ext>
                  </a:extLst>
                </p:cNvPr>
                <p:cNvSpPr txBox="1"/>
                <p:nvPr/>
              </p:nvSpPr>
              <p:spPr>
                <a:xfrm>
                  <a:off x="3097339" y="1249403"/>
                  <a:ext cx="17135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16649"/>
                      </a:solidFill>
                    </a:rPr>
                    <a:t>backpack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0B30BCE-5526-4F01-8CA6-8AB289512196}"/>
                    </a:ext>
                  </a:extLst>
                </p:cNvPr>
                <p:cNvSpPr txBox="1"/>
                <p:nvPr/>
              </p:nvSpPr>
              <p:spPr>
                <a:xfrm>
                  <a:off x="4614460" y="1244938"/>
                  <a:ext cx="172039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00B0F0"/>
                      </a:solidFill>
                    </a:rPr>
                    <a:t>compass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EEDBA72-4367-47D6-8A3D-54DB248469E0}"/>
                  </a:ext>
                </a:extLst>
              </p:cNvPr>
              <p:cNvSpPr txBox="1"/>
              <p:nvPr/>
            </p:nvSpPr>
            <p:spPr>
              <a:xfrm>
                <a:off x="5821898" y="891647"/>
                <a:ext cx="1855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7030A0"/>
                    </a:solidFill>
                  </a:rPr>
                  <a:t>suncream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DB370D1-62E1-42D7-A69E-5C716FE0C14A}"/>
                </a:ext>
              </a:extLst>
            </p:cNvPr>
            <p:cNvSpPr txBox="1"/>
            <p:nvPr/>
          </p:nvSpPr>
          <p:spPr>
            <a:xfrm>
              <a:off x="7456275" y="817300"/>
              <a:ext cx="1321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scissors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1773</TotalTime>
  <Words>542</Words>
  <Application>Microsoft Office PowerPoint</Application>
  <PresentationFormat>On-screen Show (4:3)</PresentationFormat>
  <Paragraphs>125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Checking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134</cp:revision>
  <dcterms:created xsi:type="dcterms:W3CDTF">2020-12-09T02:04:09Z</dcterms:created>
  <dcterms:modified xsi:type="dcterms:W3CDTF">2024-12-12T09:12:12Z</dcterms:modified>
</cp:coreProperties>
</file>