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4" r:id="rId2"/>
    <p:sldId id="283" r:id="rId3"/>
    <p:sldId id="336" r:id="rId4"/>
    <p:sldId id="337" r:id="rId5"/>
    <p:sldId id="338" r:id="rId6"/>
    <p:sldId id="340" r:id="rId7"/>
    <p:sldId id="341" r:id="rId8"/>
    <p:sldId id="295" r:id="rId9"/>
    <p:sldId id="342" r:id="rId10"/>
    <p:sldId id="270" r:id="rId11"/>
    <p:sldId id="343" r:id="rId12"/>
    <p:sldId id="276" r:id="rId13"/>
    <p:sldId id="346" r:id="rId14"/>
    <p:sldId id="34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0FF9"/>
    <a:srgbClr val="FFEEB9"/>
    <a:srgbClr val="F1F8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9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E559B-C8A5-43D9-9CD4-BADD7DCFAF06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26023-85F5-4A21-B4C8-F3620F621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8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88883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819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465250D-981F-4410-AB81-A6D8C9C77CAA}" type="slidenum">
              <a:rPr lang="vi-VN" altLang="en-US"/>
              <a:pPr/>
              <a:t>2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02315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1FB2-041B-4423-A1B6-DEB21B59605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D483-328A-4360-BF3B-DB37E6C6C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0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1FB2-041B-4423-A1B6-DEB21B59605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D483-328A-4360-BF3B-DB37E6C6C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6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1FB2-041B-4423-A1B6-DEB21B59605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D483-328A-4360-BF3B-DB37E6C6C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0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1FB2-041B-4423-A1B6-DEB21B59605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D483-328A-4360-BF3B-DB37E6C6C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38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1FB2-041B-4423-A1B6-DEB21B59605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D483-328A-4360-BF3B-DB37E6C6C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16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1FB2-041B-4423-A1B6-DEB21B59605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D483-328A-4360-BF3B-DB37E6C6C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0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1FB2-041B-4423-A1B6-DEB21B59605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D483-328A-4360-BF3B-DB37E6C6C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46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1FB2-041B-4423-A1B6-DEB21B59605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D483-328A-4360-BF3B-DB37E6C6C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54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1FB2-041B-4423-A1B6-DEB21B59605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D483-328A-4360-BF3B-DB37E6C6C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5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1FB2-041B-4423-A1B6-DEB21B59605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D483-328A-4360-BF3B-DB37E6C6C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73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1FB2-041B-4423-A1B6-DEB21B59605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D483-328A-4360-BF3B-DB37E6C6C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A1FB2-041B-4423-A1B6-DEB21B59605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FD483-328A-4360-BF3B-DB37E6C6C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19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1" name="图片 2070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" y="4356137"/>
            <a:ext cx="12143107" cy="2501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文本框 2055"/>
          <p:cNvSpPr txBox="1"/>
          <p:nvPr/>
        </p:nvSpPr>
        <p:spPr>
          <a:xfrm>
            <a:off x="888642" y="76848"/>
            <a:ext cx="10947043" cy="16312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1085915">
              <a:spcBef>
                <a:spcPct val="50000"/>
              </a:spcBef>
            </a:pP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CHÀO MỪNG QUÝ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THẦY CÔ 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CÙNG </a:t>
            </a:r>
            <a:endParaRPr lang="en-US" altLang="zh-CN" sz="4000" b="1" dirty="0" smtClean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defTabSz="1085915">
              <a:spcBef>
                <a:spcPct val="50000"/>
              </a:spcBef>
            </a:pP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 HỌC 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SINH VỀ DỰ GIỜ </a:t>
            </a:r>
            <a:endParaRPr lang="en-US" altLang="zh-CN" sz="40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70" name="图片 2069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367" y="3812146"/>
            <a:ext cx="9227106" cy="238257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65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33" y="442377"/>
            <a:ext cx="5486401" cy="323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ình ảnh cô gái Huế xinh đẹp với chiếc áo dài, nón bài thơ - hình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056" y="3742250"/>
            <a:ext cx="4507608" cy="308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07583" y="12876"/>
            <a:ext cx="427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9" y="3833011"/>
            <a:ext cx="5769735" cy="29026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8033" y="3689327"/>
            <a:ext cx="3296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chiện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encrypted-tbn0.gstatic.com/images?q=tbn:ANd9GcS_SfFl6LXhq8ov0u5lW4NZPYsx18NObUbbKrBJNWlZ96LVCbDVvwOJJoA9Jxw&amp;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056" y="375453"/>
            <a:ext cx="4507608" cy="336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56678" y="-57673"/>
            <a:ext cx="324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0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8508" y="46641"/>
            <a:ext cx="354169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chiện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" name="TextBox 7"/>
          <p:cNvSpPr txBox="1">
            <a:spLocks noChangeArrowheads="1"/>
          </p:cNvSpPr>
          <p:nvPr/>
        </p:nvSpPr>
        <p:spPr bwMode="auto">
          <a:xfrm>
            <a:off x="1752600" y="1600201"/>
            <a:ext cx="9128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p):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616114"/>
              </p:ext>
            </p:extLst>
          </p:nvPr>
        </p:nvGraphicFramePr>
        <p:xfrm>
          <a:off x="0" y="2133601"/>
          <a:ext cx="12192000" cy="3830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044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447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Ơi</a:t>
                      </a:r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447"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Giọt</a:t>
                      </a: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long lanh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447"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Hứng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8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8" charset="2"/>
                        <a:buChar char="Þ"/>
                        <a:tabLst/>
                        <a:defRPr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1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5"/>
          <p:cNvSpPr txBox="1">
            <a:spLocks noChangeArrowheads="1"/>
          </p:cNvSpPr>
          <p:nvPr/>
        </p:nvSpPr>
        <p:spPr bwMode="auto">
          <a:xfrm>
            <a:off x="1410268" y="5562600"/>
            <a:ext cx="38593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21" y="1645014"/>
            <a:ext cx="2286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2057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0"/>
            <a:ext cx="3657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450462" y="430369"/>
            <a:ext cx="2667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10800000" flipV="1">
            <a:off x="3498761" y="952500"/>
            <a:ext cx="10668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854232" y="3657601"/>
            <a:ext cx="3303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724400" y="914400"/>
            <a:ext cx="24384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943600" y="3733801"/>
            <a:ext cx="3581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chiện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rot="5400000">
            <a:off x="6847818" y="5103813"/>
            <a:ext cx="1219200" cy="31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889938" y="5562601"/>
            <a:ext cx="335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9233078" y="3733801"/>
            <a:ext cx="16624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5400000">
            <a:off x="9491214" y="4877446"/>
            <a:ext cx="1143000" cy="31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9525000" y="5562600"/>
            <a:ext cx="152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24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8508" y="46641"/>
            <a:ext cx="354169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chiện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" name="TextBox 7"/>
          <p:cNvSpPr txBox="1">
            <a:spLocks noChangeArrowheads="1"/>
          </p:cNvSpPr>
          <p:nvPr/>
        </p:nvSpPr>
        <p:spPr bwMode="auto">
          <a:xfrm>
            <a:off x="1752600" y="1600201"/>
            <a:ext cx="845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043539"/>
              </p:ext>
            </p:extLst>
          </p:nvPr>
        </p:nvGraphicFramePr>
        <p:xfrm>
          <a:off x="195942" y="2133601"/>
          <a:ext cx="11730445" cy="4683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1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3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5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044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ghệ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447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Ơi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hân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mến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447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long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lanh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hlinkshowjump?jump=nextslide"/>
                        </a:rPr>
                        <a:t>Ẩn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hlinkshowjump?jump=nextslide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hlinkshowjump?jump=nextslide"/>
                        </a:rPr>
                        <a:t>dụ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hlinkshowjump?jump=nextslide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hlinkshowjump?jump=nextslide"/>
                        </a:rPr>
                        <a:t>chuyển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hlinkshowjump?jump=nextslide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hlinkshowjump?jump=nextslide"/>
                        </a:rPr>
                        <a:t>đổi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hlinkshowjump?jump=nextslide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hlinkshowjump?jump=nextslide"/>
                        </a:rPr>
                        <a:t>cảm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hlinkshowjump?jump=nextslide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hlinkshowjump?jump=nextslide"/>
                        </a:rPr>
                        <a:t>giác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447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Hứng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trân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nâng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8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8" charset="2"/>
                        <a:buChar char="Þ"/>
                        <a:tabLst/>
                        <a:defRPr/>
                      </a:pP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8" charset="2"/>
                        <a:buChar char="Þ"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rân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say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ngất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ngây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xuân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buFont typeface="Symbol" pitchFamily="18" charset="2"/>
                        <a:buNone/>
                      </a:pP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=&gt;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endParaRPr lang="en-US" sz="24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TRI THỨC NGỮ VĂN + VĂN BẢN: MÙA XUÂN NHO NHỎ</a:t>
            </a:r>
          </a:p>
          <a:p>
            <a:pPr marL="457200" indent="-457200">
              <a:buAutoNum type="alphaUcPeriod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UcPeriod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romanUcPeriod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AutoNum type="alphaLcPeriod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NT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eriod"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04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00891" y="1240971"/>
            <a:ext cx="11234058" cy="3174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CÙNG LẮNG NGHE CA KHÚC : MÙA XUÂN NHỎ </a:t>
            </a:r>
            <a:r>
              <a:rPr lang="en-US" sz="2800" dirty="0" err="1" smtClean="0"/>
              <a:t>NHỎ</a:t>
            </a:r>
            <a:r>
              <a:rPr lang="en-US" sz="2800" dirty="0" smtClean="0"/>
              <a:t> VÀ NÊU CẢM NHẬN CỦA EM VỀ BÀI HÁT?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28814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GIAI ĐIỆU ĐẤT NƯỚC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Me”, “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Tri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89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B374603-F781-43A5-B102-28E54D564337}"/>
              </a:ext>
            </a:extLst>
          </p:cNvPr>
          <p:cNvSpPr/>
          <p:nvPr/>
        </p:nvSpPr>
        <p:spPr>
          <a:xfrm>
            <a:off x="218942" y="322340"/>
            <a:ext cx="11767810" cy="6465194"/>
          </a:xfrm>
          <a:prstGeom prst="roundRect">
            <a:avLst>
              <a:gd name="adj" fmla="val 9560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Calibri"/>
              <a:ea typeface="微软雅黑" panose="020B0503020204020204" pitchFamily="34" charset="-122"/>
            </a:endParaRPr>
          </a:p>
        </p:txBody>
      </p:sp>
      <p:pic>
        <p:nvPicPr>
          <p:cNvPr id="5" name="图片 46">
            <a:extLst>
              <a:ext uri="{FF2B5EF4-FFF2-40B4-BE49-F238E27FC236}">
                <a16:creationId xmlns:a16="http://schemas.microsoft.com/office/drawing/2014/main" id="{541B30BF-AACA-B182-43ED-90AA61D6D8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9878" y="1560219"/>
            <a:ext cx="3133371" cy="2412261"/>
          </a:xfrm>
          <a:prstGeom prst="rect">
            <a:avLst/>
          </a:prstGeom>
        </p:spPr>
      </p:pic>
      <p:sp>
        <p:nvSpPr>
          <p:cNvPr id="22" name="矩形 9">
            <a:extLst>
              <a:ext uri="{FF2B5EF4-FFF2-40B4-BE49-F238E27FC236}">
                <a16:creationId xmlns:a16="http://schemas.microsoft.com/office/drawing/2014/main" id="{48871CB5-8BE9-2E3A-8EE9-3B10EE679DD4}"/>
              </a:ext>
            </a:extLst>
          </p:cNvPr>
          <p:cNvSpPr/>
          <p:nvPr/>
        </p:nvSpPr>
        <p:spPr>
          <a:xfrm>
            <a:off x="674914" y="3415971"/>
            <a:ext cx="10993345" cy="434804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>
            <a:innerShdw blurRad="25400" dist="12700" dir="18900000">
              <a:sysClr val="window" lastClr="FFFFFF">
                <a:lumMod val="65000"/>
                <a:alpha val="77000"/>
              </a:sysClr>
            </a:innerShdw>
          </a:effectLst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defRPr/>
            </a:pPr>
            <a:endParaRPr lang="zh-CN" altLang="en-US" sz="3200">
              <a:solidFill>
                <a:prstClr val="white"/>
              </a:solidFill>
              <a:latin typeface="小考拉体" panose="02000503000000000000" pitchFamily="2" charset="-122"/>
              <a:ea typeface="小考拉体" panose="02000503000000000000" pitchFamily="2" charset="-122"/>
            </a:endParaRPr>
          </a:p>
        </p:txBody>
      </p:sp>
      <p:grpSp>
        <p:nvGrpSpPr>
          <p:cNvPr id="23" name="组合 10">
            <a:extLst>
              <a:ext uri="{FF2B5EF4-FFF2-40B4-BE49-F238E27FC236}">
                <a16:creationId xmlns:a16="http://schemas.microsoft.com/office/drawing/2014/main" id="{A9489462-26D3-91AE-F564-37384652CB55}"/>
              </a:ext>
            </a:extLst>
          </p:cNvPr>
          <p:cNvGrpSpPr/>
          <p:nvPr/>
        </p:nvGrpSpPr>
        <p:grpSpPr>
          <a:xfrm>
            <a:off x="904190" y="2557234"/>
            <a:ext cx="987870" cy="998780"/>
            <a:chOff x="1271856" y="1432987"/>
            <a:chExt cx="1330583" cy="1326564"/>
          </a:xfrm>
        </p:grpSpPr>
        <p:sp>
          <p:nvSpPr>
            <p:cNvPr id="37" name="矩形 11">
              <a:extLst>
                <a:ext uri="{FF2B5EF4-FFF2-40B4-BE49-F238E27FC236}">
                  <a16:creationId xmlns:a16="http://schemas.microsoft.com/office/drawing/2014/main" id="{5FD201C2-3A7E-6D2B-5237-4EB813A9AA39}"/>
                </a:ext>
              </a:extLst>
            </p:cNvPr>
            <p:cNvSpPr/>
            <p:nvPr/>
          </p:nvSpPr>
          <p:spPr>
            <a:xfrm>
              <a:off x="1271856" y="1432987"/>
              <a:ext cx="1326564" cy="1326564"/>
            </a:xfrm>
            <a:prstGeom prst="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CFCFC"/>
                </a:gs>
              </a:gsLst>
              <a:lin ang="18900000" scaled="1"/>
              <a:tileRect/>
            </a:gradFill>
            <a:ln w="9525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101600" dist="38100" dir="7800000" algn="ctr" rotWithShape="0">
                <a:sysClr val="window" lastClr="FFFFFF">
                  <a:lumMod val="50000"/>
                </a:sys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>
                <a:defRPr/>
              </a:pPr>
              <a:endParaRPr lang="zh-CN" altLang="en-US" sz="3733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考拉体" panose="02000503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8" name="矩形 12">
              <a:extLst>
                <a:ext uri="{FF2B5EF4-FFF2-40B4-BE49-F238E27FC236}">
                  <a16:creationId xmlns:a16="http://schemas.microsoft.com/office/drawing/2014/main" id="{37BC1EFA-3382-0302-1A98-A9CD738BBA59}"/>
                </a:ext>
              </a:extLst>
            </p:cNvPr>
            <p:cNvSpPr/>
            <p:nvPr/>
          </p:nvSpPr>
          <p:spPr>
            <a:xfrm>
              <a:off x="1432987" y="1586498"/>
              <a:ext cx="1019542" cy="1019542"/>
            </a:xfrm>
            <a:prstGeom prst="rect">
              <a:avLst/>
            </a:prstGeom>
            <a:solidFill>
              <a:srgbClr val="F0C27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>
                <a:defRPr/>
              </a:pPr>
              <a:endParaRPr lang="zh-CN" altLang="en-US" sz="3733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考拉体" panose="02000503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9" name="文本框 13">
              <a:extLst>
                <a:ext uri="{FF2B5EF4-FFF2-40B4-BE49-F238E27FC236}">
                  <a16:creationId xmlns:a16="http://schemas.microsoft.com/office/drawing/2014/main" id="{91E58D81-8779-D8B1-ED69-226445532502}"/>
                </a:ext>
              </a:extLst>
            </p:cNvPr>
            <p:cNvSpPr txBox="1"/>
            <p:nvPr/>
          </p:nvSpPr>
          <p:spPr>
            <a:xfrm>
              <a:off x="1524607" y="1640647"/>
              <a:ext cx="1077832" cy="11037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defRPr/>
              </a:pPr>
              <a:r>
                <a:rPr lang="en-US" altLang="zh-CN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01</a:t>
              </a:r>
              <a:endPara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考拉体" panose="02000503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组合 14">
            <a:extLst>
              <a:ext uri="{FF2B5EF4-FFF2-40B4-BE49-F238E27FC236}">
                <a16:creationId xmlns:a16="http://schemas.microsoft.com/office/drawing/2014/main" id="{48F180C0-205B-9AEC-9D59-2EFF7DA7F6AF}"/>
              </a:ext>
            </a:extLst>
          </p:cNvPr>
          <p:cNvGrpSpPr/>
          <p:nvPr/>
        </p:nvGrpSpPr>
        <p:grpSpPr>
          <a:xfrm>
            <a:off x="3394960" y="3195142"/>
            <a:ext cx="987870" cy="998780"/>
            <a:chOff x="1271856" y="1432987"/>
            <a:chExt cx="1330583" cy="1326564"/>
          </a:xfrm>
        </p:grpSpPr>
        <p:sp>
          <p:nvSpPr>
            <p:cNvPr id="34" name="矩形 15">
              <a:extLst>
                <a:ext uri="{FF2B5EF4-FFF2-40B4-BE49-F238E27FC236}">
                  <a16:creationId xmlns:a16="http://schemas.microsoft.com/office/drawing/2014/main" id="{40182717-87CE-74D9-D8F9-9DD6C9C6AE88}"/>
                </a:ext>
              </a:extLst>
            </p:cNvPr>
            <p:cNvSpPr/>
            <p:nvPr/>
          </p:nvSpPr>
          <p:spPr>
            <a:xfrm>
              <a:off x="1271856" y="1432987"/>
              <a:ext cx="1326564" cy="1326564"/>
            </a:xfrm>
            <a:prstGeom prst="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CFCFC"/>
                </a:gs>
              </a:gsLst>
              <a:lin ang="18900000" scaled="1"/>
              <a:tileRect/>
            </a:gradFill>
            <a:ln w="9525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101600" dist="38100" dir="7800000" algn="ctr" rotWithShape="0">
                <a:sysClr val="window" lastClr="FFFFFF">
                  <a:lumMod val="50000"/>
                </a:sys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>
                <a:defRPr/>
              </a:pPr>
              <a:endParaRPr lang="zh-CN" altLang="en-US" sz="3733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考拉体" panose="02000503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5" name="矩形 16">
              <a:extLst>
                <a:ext uri="{FF2B5EF4-FFF2-40B4-BE49-F238E27FC236}">
                  <a16:creationId xmlns:a16="http://schemas.microsoft.com/office/drawing/2014/main" id="{F7CB638C-7CA8-7E17-7A22-15ADCA3B250C}"/>
                </a:ext>
              </a:extLst>
            </p:cNvPr>
            <p:cNvSpPr/>
            <p:nvPr/>
          </p:nvSpPr>
          <p:spPr>
            <a:xfrm>
              <a:off x="1432987" y="1586498"/>
              <a:ext cx="1019542" cy="1019542"/>
            </a:xfrm>
            <a:prstGeom prst="rect">
              <a:avLst/>
            </a:prstGeom>
            <a:solidFill>
              <a:srgbClr val="7CC9C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>
                <a:defRPr/>
              </a:pPr>
              <a:endParaRPr lang="zh-CN" altLang="en-US" sz="3733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考拉体" panose="02000503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6" name="文本框 17">
              <a:extLst>
                <a:ext uri="{FF2B5EF4-FFF2-40B4-BE49-F238E27FC236}">
                  <a16:creationId xmlns:a16="http://schemas.microsoft.com/office/drawing/2014/main" id="{8EAE8EDE-962F-0E5E-F2E4-71622507088E}"/>
                </a:ext>
              </a:extLst>
            </p:cNvPr>
            <p:cNvSpPr txBox="1"/>
            <p:nvPr/>
          </p:nvSpPr>
          <p:spPr>
            <a:xfrm>
              <a:off x="1524607" y="1640647"/>
              <a:ext cx="1077832" cy="11037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defRPr/>
              </a:pPr>
              <a:r>
                <a:rPr lang="en-US" altLang="zh-CN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02</a:t>
              </a:r>
              <a:endPara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考拉体" panose="02000503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组合 18">
            <a:extLst>
              <a:ext uri="{FF2B5EF4-FFF2-40B4-BE49-F238E27FC236}">
                <a16:creationId xmlns:a16="http://schemas.microsoft.com/office/drawing/2014/main" id="{505C7258-C520-0E04-5FBB-D56F851786C1}"/>
              </a:ext>
            </a:extLst>
          </p:cNvPr>
          <p:cNvGrpSpPr/>
          <p:nvPr/>
        </p:nvGrpSpPr>
        <p:grpSpPr>
          <a:xfrm>
            <a:off x="6318146" y="2843117"/>
            <a:ext cx="987870" cy="998780"/>
            <a:chOff x="1271856" y="1432987"/>
            <a:chExt cx="1330583" cy="1326564"/>
          </a:xfrm>
        </p:grpSpPr>
        <p:sp>
          <p:nvSpPr>
            <p:cNvPr id="31" name="矩形 19">
              <a:extLst>
                <a:ext uri="{FF2B5EF4-FFF2-40B4-BE49-F238E27FC236}">
                  <a16:creationId xmlns:a16="http://schemas.microsoft.com/office/drawing/2014/main" id="{419969D0-CFCC-B5DB-DB57-C7D2584FBCBA}"/>
                </a:ext>
              </a:extLst>
            </p:cNvPr>
            <p:cNvSpPr/>
            <p:nvPr/>
          </p:nvSpPr>
          <p:spPr>
            <a:xfrm>
              <a:off x="1271856" y="1432987"/>
              <a:ext cx="1326564" cy="1326564"/>
            </a:xfrm>
            <a:prstGeom prst="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CFCFC"/>
                </a:gs>
              </a:gsLst>
              <a:lin ang="18900000" scaled="1"/>
              <a:tileRect/>
            </a:gradFill>
            <a:ln w="9525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101600" dist="38100" dir="7800000" algn="ctr" rotWithShape="0">
                <a:sysClr val="window" lastClr="FFFFFF">
                  <a:lumMod val="50000"/>
                </a:sys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>
                <a:defRPr/>
              </a:pPr>
              <a:endParaRPr lang="zh-CN" altLang="en-US" sz="3733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考拉体" panose="02000503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2" name="矩形 20">
              <a:extLst>
                <a:ext uri="{FF2B5EF4-FFF2-40B4-BE49-F238E27FC236}">
                  <a16:creationId xmlns:a16="http://schemas.microsoft.com/office/drawing/2014/main" id="{44274CB4-C2A6-FEF9-9880-35EB8A520110}"/>
                </a:ext>
              </a:extLst>
            </p:cNvPr>
            <p:cNvSpPr/>
            <p:nvPr/>
          </p:nvSpPr>
          <p:spPr>
            <a:xfrm>
              <a:off x="1432987" y="1586498"/>
              <a:ext cx="1019542" cy="1019542"/>
            </a:xfrm>
            <a:prstGeom prst="rect">
              <a:avLst/>
            </a:prstGeom>
            <a:solidFill>
              <a:srgbClr val="F0C27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>
                <a:defRPr/>
              </a:pPr>
              <a:endParaRPr lang="zh-CN" altLang="en-US" sz="3733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考拉体" panose="02000503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文本框 21">
              <a:extLst>
                <a:ext uri="{FF2B5EF4-FFF2-40B4-BE49-F238E27FC236}">
                  <a16:creationId xmlns:a16="http://schemas.microsoft.com/office/drawing/2014/main" id="{815EA7D1-873E-184B-4CB1-C2D0080E5FF5}"/>
                </a:ext>
              </a:extLst>
            </p:cNvPr>
            <p:cNvSpPr txBox="1"/>
            <p:nvPr/>
          </p:nvSpPr>
          <p:spPr>
            <a:xfrm>
              <a:off x="1524607" y="1640647"/>
              <a:ext cx="1077832" cy="11037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defRPr/>
              </a:pPr>
              <a:r>
                <a:rPr lang="en-US" altLang="zh-CN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03</a:t>
              </a:r>
              <a:endPara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考拉体" panose="02000503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组合 22">
            <a:extLst>
              <a:ext uri="{FF2B5EF4-FFF2-40B4-BE49-F238E27FC236}">
                <a16:creationId xmlns:a16="http://schemas.microsoft.com/office/drawing/2014/main" id="{9B445FB2-3169-AA79-0300-2C172032C3CE}"/>
              </a:ext>
            </a:extLst>
          </p:cNvPr>
          <p:cNvGrpSpPr/>
          <p:nvPr/>
        </p:nvGrpSpPr>
        <p:grpSpPr>
          <a:xfrm>
            <a:off x="9767176" y="3089280"/>
            <a:ext cx="1150620" cy="998780"/>
            <a:chOff x="1271856" y="1432987"/>
            <a:chExt cx="1326564" cy="1326564"/>
          </a:xfrm>
        </p:grpSpPr>
        <p:sp>
          <p:nvSpPr>
            <p:cNvPr id="28" name="矩形 23">
              <a:extLst>
                <a:ext uri="{FF2B5EF4-FFF2-40B4-BE49-F238E27FC236}">
                  <a16:creationId xmlns:a16="http://schemas.microsoft.com/office/drawing/2014/main" id="{4C49DFEC-2524-EEA2-8A8E-F0C7A3010A6B}"/>
                </a:ext>
              </a:extLst>
            </p:cNvPr>
            <p:cNvSpPr/>
            <p:nvPr/>
          </p:nvSpPr>
          <p:spPr>
            <a:xfrm>
              <a:off x="1271856" y="1432987"/>
              <a:ext cx="1326564" cy="1326564"/>
            </a:xfrm>
            <a:prstGeom prst="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CFCFC"/>
                </a:gs>
              </a:gsLst>
              <a:lin ang="18900000" scaled="1"/>
              <a:tileRect/>
            </a:gradFill>
            <a:ln w="9525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101600" dist="38100" dir="7800000" algn="ctr" rotWithShape="0">
                <a:sysClr val="window" lastClr="FFFFFF">
                  <a:lumMod val="50000"/>
                </a:sys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>
                <a:defRPr/>
              </a:pPr>
              <a:endParaRPr lang="zh-CN" altLang="en-US" sz="3733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考拉体" panose="02000503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9" name="矩形 24">
              <a:extLst>
                <a:ext uri="{FF2B5EF4-FFF2-40B4-BE49-F238E27FC236}">
                  <a16:creationId xmlns:a16="http://schemas.microsoft.com/office/drawing/2014/main" id="{FEE934B3-2A3B-864B-43F7-E5921399001F}"/>
                </a:ext>
              </a:extLst>
            </p:cNvPr>
            <p:cNvSpPr/>
            <p:nvPr/>
          </p:nvSpPr>
          <p:spPr>
            <a:xfrm>
              <a:off x="1432987" y="1586498"/>
              <a:ext cx="1019542" cy="1019542"/>
            </a:xfrm>
            <a:prstGeom prst="rect">
              <a:avLst/>
            </a:prstGeom>
            <a:solidFill>
              <a:srgbClr val="7CC9C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>
                <a:defRPr/>
              </a:pPr>
              <a:endParaRPr lang="zh-CN" altLang="en-US" sz="3733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考拉体" panose="02000503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文本框 25">
              <a:extLst>
                <a:ext uri="{FF2B5EF4-FFF2-40B4-BE49-F238E27FC236}">
                  <a16:creationId xmlns:a16="http://schemas.microsoft.com/office/drawing/2014/main" id="{6164E05D-3E12-6949-9BCE-DA1E9E3A5162}"/>
                </a:ext>
              </a:extLst>
            </p:cNvPr>
            <p:cNvSpPr txBox="1"/>
            <p:nvPr/>
          </p:nvSpPr>
          <p:spPr>
            <a:xfrm>
              <a:off x="1524607" y="1640647"/>
              <a:ext cx="922582" cy="1103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defRPr/>
              </a:pPr>
              <a:r>
                <a:rPr lang="en-US" altLang="zh-CN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04</a:t>
              </a:r>
              <a:endPara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考拉体" panose="02000503000000000000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AA62A9BA-A6DE-7D07-A529-8F53BCDAACDF}"/>
              </a:ext>
            </a:extLst>
          </p:cNvPr>
          <p:cNvSpPr txBox="1"/>
          <p:nvPr/>
        </p:nvSpPr>
        <p:spPr>
          <a:xfrm>
            <a:off x="218942" y="4247188"/>
            <a:ext cx="27045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………………….  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hấp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trữ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98BC908-D5A2-A67C-A7F3-EDBBA1207E3D}"/>
              </a:ext>
            </a:extLst>
          </p:cNvPr>
          <p:cNvSpPr txBox="1"/>
          <p:nvPr/>
        </p:nvSpPr>
        <p:spPr>
          <a:xfrm>
            <a:off x="2350623" y="1125732"/>
            <a:ext cx="3388028" cy="22672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…………………………..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133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40A7249-2B73-6CEC-BEE6-31B268FE71BC}"/>
              </a:ext>
            </a:extLst>
          </p:cNvPr>
          <p:cNvSpPr txBox="1"/>
          <p:nvPr/>
        </p:nvSpPr>
        <p:spPr>
          <a:xfrm>
            <a:off x="5142146" y="4112719"/>
            <a:ext cx="35029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……..…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62035" y="284126"/>
            <a:ext cx="1044139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zh-CN" sz="3733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字魂6号-日记插画体" panose="00000500000000000000" pitchFamily="2" charset="-122"/>
                <a:cs typeface="Times New Roman" panose="02020603050405020304" pitchFamily="18" charset="0"/>
              </a:rPr>
              <a:t>II. Tri </a:t>
            </a:r>
            <a:r>
              <a:rPr lang="en-US" altLang="zh-CN" sz="3733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字魂6号-日记插画体" panose="00000500000000000000" pitchFamily="2" charset="-122"/>
                <a:cs typeface="Times New Roman" panose="02020603050405020304" pitchFamily="18" charset="0"/>
              </a:rPr>
              <a:t>thức</a:t>
            </a:r>
            <a:r>
              <a:rPr lang="en-US" altLang="zh-CN" sz="3733" b="1" u="sng" dirty="0">
                <a:solidFill>
                  <a:srgbClr val="FF0000"/>
                </a:solidFill>
                <a:latin typeface="Times New Roman" panose="02020603050405020304" pitchFamily="18" charset="0"/>
                <a:ea typeface="字魂6号-日记插画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字魂6号-日记插画体" panose="00000500000000000000" pitchFamily="2" charset="-122"/>
                <a:cs typeface="Times New Roman" panose="02020603050405020304" pitchFamily="18" charset="0"/>
              </a:rPr>
              <a:t>Ngữ</a:t>
            </a:r>
            <a:r>
              <a:rPr lang="en-US" altLang="zh-CN" sz="3733" b="1" u="sng" dirty="0">
                <a:solidFill>
                  <a:srgbClr val="FF0000"/>
                </a:solidFill>
                <a:latin typeface="Times New Roman" panose="02020603050405020304" pitchFamily="18" charset="0"/>
                <a:ea typeface="字魂6号-日记插画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字魂6号-日记插画体" panose="00000500000000000000" pitchFamily="2" charset="-122"/>
                <a:cs typeface="Times New Roman" panose="02020603050405020304" pitchFamily="18" charset="0"/>
              </a:rPr>
              <a:t>văn</a:t>
            </a:r>
            <a:r>
              <a:rPr lang="en-US" altLang="zh-CN" sz="3733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字魂6号-日记插画体" panose="00000500000000000000" pitchFamily="2" charset="-122"/>
                <a:cs typeface="Times New Roman" panose="02020603050405020304" pitchFamily="18" charset="0"/>
              </a:rPr>
              <a:t> (</a:t>
            </a:r>
            <a:r>
              <a:rPr lang="en-US" altLang="zh-CN" sz="3733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字魂6号-日记插画体" panose="00000500000000000000" pitchFamily="2" charset="-122"/>
                <a:cs typeface="Times New Roman" panose="02020603050405020304" pitchFamily="18" charset="0"/>
              </a:rPr>
              <a:t>đặc</a:t>
            </a:r>
            <a:r>
              <a:rPr lang="en-US" altLang="zh-CN" sz="3733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字魂6号-日记插画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字魂6号-日记插画体" panose="00000500000000000000" pitchFamily="2" charset="-122"/>
                <a:cs typeface="Times New Roman" panose="02020603050405020304" pitchFamily="18" charset="0"/>
              </a:rPr>
              <a:t>điểm</a:t>
            </a:r>
            <a:r>
              <a:rPr lang="en-US" altLang="zh-CN" sz="3733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字魂6号-日记插画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字魂6号-日记插画体" panose="00000500000000000000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3733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字魂6号-日记插画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字魂6号-日记插画体" panose="00000500000000000000" pitchFamily="2" charset="-122"/>
                <a:cs typeface="Times New Roman" panose="02020603050405020304" pitchFamily="18" charset="0"/>
              </a:rPr>
              <a:t>thơ</a:t>
            </a:r>
            <a:r>
              <a:rPr lang="en-US" altLang="zh-CN" sz="3733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字魂6号-日记插画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字魂6号-日记插画体" panose="00000500000000000000" pitchFamily="2" charset="-122"/>
                <a:cs typeface="Times New Roman" panose="02020603050405020304" pitchFamily="18" charset="0"/>
              </a:rPr>
              <a:t>trữ</a:t>
            </a:r>
            <a:r>
              <a:rPr lang="en-US" altLang="zh-CN" sz="3733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字魂6号-日记插画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字魂6号-日记插画体" panose="00000500000000000000" pitchFamily="2" charset="-122"/>
                <a:cs typeface="Times New Roman" panose="02020603050405020304" pitchFamily="18" charset="0"/>
              </a:rPr>
              <a:t>tình</a:t>
            </a:r>
            <a:r>
              <a:rPr lang="en-US" altLang="zh-CN" sz="3733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字魂6号-日记插画体" panose="00000500000000000000" pitchFamily="2" charset="-122"/>
                <a:cs typeface="Times New Roman" panose="02020603050405020304" pitchFamily="18" charset="0"/>
              </a:rPr>
              <a:t>).</a:t>
            </a:r>
            <a:endParaRPr lang="zh-CN" altLang="en-US" sz="3733" b="1" u="sng" dirty="0">
              <a:solidFill>
                <a:srgbClr val="FF0000"/>
              </a:solidFill>
              <a:latin typeface="Times New Roman" panose="02020603050405020304" pitchFamily="18" charset="0"/>
              <a:ea typeface="字魂6号-日记插画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81193" y="1133832"/>
            <a:ext cx="23483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……………..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153" y="4135128"/>
            <a:ext cx="2923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2531" y="1058346"/>
            <a:ext cx="3004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2941" y="4087644"/>
            <a:ext cx="1653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42681" y="1094800"/>
            <a:ext cx="167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789146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2" grpId="0"/>
      <p:bldP spid="44" grpId="0"/>
      <p:bldP spid="73" grpId="0"/>
      <p:bldP spid="12" grpId="0"/>
      <p:bldP spid="2" grpId="0"/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1541" y="539066"/>
            <a:ext cx="3000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996225" y="1054098"/>
            <a:ext cx="8126568" cy="1109558"/>
            <a:chOff x="1996225" y="1054098"/>
            <a:chExt cx="8126568" cy="1109558"/>
          </a:xfrm>
        </p:grpSpPr>
        <p:cxnSp>
          <p:nvCxnSpPr>
            <p:cNvPr id="3" name="Straight Arrow Connector 2"/>
            <p:cNvCxnSpPr/>
            <p:nvPr/>
          </p:nvCxnSpPr>
          <p:spPr>
            <a:xfrm flipH="1">
              <a:off x="1996225" y="1054098"/>
              <a:ext cx="3734872" cy="95501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>
              <a:endCxn id="13" idx="0"/>
            </p:cNvCxnSpPr>
            <p:nvPr/>
          </p:nvCxnSpPr>
          <p:spPr>
            <a:xfrm flipH="1">
              <a:off x="4423892" y="1054098"/>
              <a:ext cx="1307205" cy="95501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731097" y="1054098"/>
              <a:ext cx="2395471" cy="11095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endCxn id="16" idx="0"/>
            </p:cNvCxnSpPr>
            <p:nvPr/>
          </p:nvCxnSpPr>
          <p:spPr>
            <a:xfrm>
              <a:off x="5731097" y="1054098"/>
              <a:ext cx="4391696" cy="11095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824247" y="2009109"/>
            <a:ext cx="215077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18963" y="2009108"/>
            <a:ext cx="160985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15199" y="2226075"/>
            <a:ext cx="155834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62941" y="2163656"/>
            <a:ext cx="151970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urved Up Arrow 17"/>
          <p:cNvSpPr/>
          <p:nvPr/>
        </p:nvSpPr>
        <p:spPr>
          <a:xfrm>
            <a:off x="1777283" y="2878743"/>
            <a:ext cx="8500057" cy="1056068"/>
          </a:xfrm>
          <a:prstGeom prst="curved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61373" y="4069729"/>
            <a:ext cx="9079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6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àm rõ một số vấn đề trong “Mùa xuân nho nhỏ” – Thanh Hải | Học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5242"/>
            <a:ext cx="12196215" cy="533257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7" name="TextBox 3"/>
          <p:cNvSpPr txBox="1">
            <a:spLocks noChangeArrowheads="1"/>
          </p:cNvSpPr>
          <p:nvPr/>
        </p:nvSpPr>
        <p:spPr bwMode="auto">
          <a:xfrm>
            <a:off x="335" y="29508"/>
            <a:ext cx="12191331" cy="300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602"/>
              </a:spcBef>
              <a:spcAft>
                <a:spcPts val="602"/>
              </a:spcAft>
            </a:pPr>
            <a:r>
              <a:rPr lang="en-US" altLang="en-US" sz="4551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51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4551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51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altLang="en-US" sz="4551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2"/>
              </a:spcBef>
              <a:spcAft>
                <a:spcPts val="602"/>
              </a:spcAft>
            </a:pPr>
            <a:r>
              <a:rPr lang="en-US" altLang="en-US" sz="5001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5001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44,45:MÙA </a:t>
            </a:r>
            <a:r>
              <a:rPr lang="en-US" altLang="en-US" sz="50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 NHO NHỎ</a:t>
            </a:r>
          </a:p>
          <a:p>
            <a:pPr algn="r">
              <a:spcBef>
                <a:spcPts val="602"/>
              </a:spcBef>
              <a:spcAft>
                <a:spcPts val="602"/>
              </a:spcAft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>
              <a:spcBef>
                <a:spcPts val="602"/>
              </a:spcBef>
              <a:spcAft>
                <a:spcPts val="602"/>
              </a:spcAft>
            </a:pP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araoke - Mùa Xuân Nho Nhỏ - Tone Nữ - Nhạc Sống - gia huy beat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42418" y="33303"/>
            <a:ext cx="587022" cy="58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6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5000">
        <p:split orient="vert"/>
      </p:transition>
    </mc:Choice>
    <mc:Fallback xmlns=""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7" showWhenStopped="0">
                <p:cTn id="25" repeatCount="indefinite" fill="remove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0" y="0"/>
          <a:ext cx="12192000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317649765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872884268"/>
                    </a:ext>
                  </a:extLst>
                </a:gridCol>
              </a:tblGrid>
              <a:tr h="1090506">
                <a:tc>
                  <a:txBody>
                    <a:bodyPr/>
                    <a:lstStyle/>
                    <a:p>
                      <a:r>
                        <a:rPr lang="vi-VN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Mọc giữa dòng sông xanh</a:t>
                      </a:r>
                      <a:r>
                        <a:rPr lang="vi-VN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/>
                      </a:r>
                      <a:br>
                        <a:rPr lang="vi-VN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vi-VN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Một bông hoa tím biếc</a:t>
                      </a:r>
                      <a:r>
                        <a:rPr lang="vi-VN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/>
                      </a:r>
                      <a:br>
                        <a:rPr lang="vi-VN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vi-VN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Ơi con chim chiền chiện</a:t>
                      </a:r>
                      <a:r>
                        <a:rPr lang="vi-VN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/>
                      </a:r>
                      <a:br>
                        <a:rPr lang="vi-VN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vi-VN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Hót chi mà vang trời</a:t>
                      </a:r>
                      <a:r>
                        <a:rPr lang="vi-VN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/>
                      </a:r>
                      <a:br>
                        <a:rPr lang="vi-VN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vi-VN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Từng giọt long lanh rơi</a:t>
                      </a:r>
                      <a:r>
                        <a:rPr lang="vi-VN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/>
                      </a:r>
                      <a:br>
                        <a:rPr lang="vi-VN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vi-VN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Tôi đưa tay tôi hứng.</a:t>
                      </a:r>
                      <a:r>
                        <a:rPr lang="vi-VN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/>
                      </a:r>
                      <a:br>
                        <a:rPr lang="vi-VN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vi-VN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/>
                      </a:r>
                      <a:br>
                        <a:rPr lang="vi-VN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vi-VN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Mùa xuân người cầm súng</a:t>
                      </a:r>
                      <a:r>
                        <a:rPr lang="vi-VN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/>
                      </a:r>
                      <a:br>
                        <a:rPr lang="vi-VN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vi-VN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Lộc giắt đầy </a:t>
                      </a:r>
                      <a:r>
                        <a:rPr lang="en-US" sz="2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vi-VN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lưng</a:t>
                      </a:r>
                      <a:r>
                        <a:rPr lang="vi-VN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/>
                      </a:r>
                      <a:br>
                        <a:rPr lang="vi-VN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vi-VN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Mùa xuân người ra đồng</a:t>
                      </a:r>
                      <a:r>
                        <a:rPr lang="vi-VN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/>
                      </a:r>
                      <a:br>
                        <a:rPr lang="vi-VN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vi-VN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Lộc trải dài nương mạ</a:t>
                      </a:r>
                      <a:r>
                        <a:rPr lang="vi-VN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/>
                      </a:r>
                      <a:br>
                        <a:rPr lang="vi-VN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vi-VN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Tất cả như hối hả</a:t>
                      </a:r>
                      <a:r>
                        <a:rPr lang="vi-VN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/>
                      </a:r>
                      <a:br>
                        <a:rPr lang="vi-VN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vi-VN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Tất cả như xôn xao</a:t>
                      </a: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…</a:t>
                      </a:r>
                    </a:p>
                    <a:p>
                      <a:endParaRPr lang="en-US" sz="2400" b="1" i="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vi-VN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Ðất nước bốn nghìn năm</a:t>
                      </a:r>
                      <a:r>
                        <a:rPr lang="vi-VN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/>
                      </a:r>
                      <a:br>
                        <a:rPr lang="vi-VN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vi-VN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Vất vả và gian lao</a:t>
                      </a:r>
                      <a:r>
                        <a:rPr lang="vi-VN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/>
                      </a:r>
                      <a:br>
                        <a:rPr lang="vi-VN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vi-VN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Ðất nước như vì sao</a:t>
                      </a:r>
                      <a:r>
                        <a:rPr lang="vi-VN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/>
                      </a:r>
                      <a:br>
                        <a:rPr lang="vi-VN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vi-VN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Cứ đi lên phía trước.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Ta làm con chim hót</a:t>
                      </a:r>
                      <a:r>
                        <a:rPr lang="vi-VN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/>
                      </a:r>
                      <a:br>
                        <a:rPr lang="vi-VN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vi-VN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Ta làm một cành hoa</a:t>
                      </a:r>
                      <a:r>
                        <a:rPr lang="vi-VN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/>
                      </a:r>
                      <a:br>
                        <a:rPr lang="vi-VN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vi-VN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Ta nhập vào hoà ca</a:t>
                      </a:r>
                      <a:r>
                        <a:rPr lang="vi-VN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/>
                      </a:r>
                      <a:br>
                        <a:rPr lang="vi-VN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vi-VN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Một nốt trầm xao xuyến.</a:t>
                      </a:r>
                      <a:r>
                        <a:rPr lang="vi-VN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/>
                      </a:r>
                      <a:br>
                        <a:rPr lang="vi-VN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endParaRPr lang="en-US" sz="24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vi-VN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/>
                      </a:r>
                      <a:br>
                        <a:rPr lang="vi-VN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vi-VN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Một mùa xuân nho nhỏ</a:t>
                      </a:r>
                      <a:r>
                        <a:rPr lang="vi-VN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/>
                      </a:r>
                      <a:br>
                        <a:rPr lang="vi-VN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vi-VN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Lặng lẽ dâng cho đời</a:t>
                      </a:r>
                      <a:r>
                        <a:rPr lang="vi-VN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/>
                      </a:r>
                      <a:br>
                        <a:rPr lang="vi-VN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vi-VN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Dù là tuổi hai mươi</a:t>
                      </a:r>
                      <a:r>
                        <a:rPr lang="vi-VN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/>
                      </a:r>
                      <a:br>
                        <a:rPr lang="vi-VN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vi-VN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Dù là khi tóc bạc.</a:t>
                      </a:r>
                      <a:endParaRPr lang="en-US" sz="2400" b="1" i="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endParaRPr lang="en-US" sz="2400" b="1" i="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endParaRPr lang="en-US" sz="2400" b="1" i="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vi-VN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Mùa xuân ta xin hát</a:t>
                      </a:r>
                      <a:r>
                        <a:rPr lang="vi-VN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/>
                      </a:r>
                      <a:br>
                        <a:rPr lang="vi-VN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vi-VN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Câu Nam ai, Nam bình</a:t>
                      </a:r>
                      <a:r>
                        <a:rPr lang="vi-VN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/>
                      </a:r>
                      <a:br>
                        <a:rPr lang="vi-VN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vi-VN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Nước non ngàn dặm mình</a:t>
                      </a:r>
                      <a:r>
                        <a:rPr lang="vi-VN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/>
                      </a:r>
                      <a:br>
                        <a:rPr lang="vi-VN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vi-VN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Nước non ngàn dặm tình</a:t>
                      </a:r>
                      <a:r>
                        <a:rPr lang="vi-VN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/>
                      </a:r>
                      <a:br>
                        <a:rPr lang="vi-VN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vi-VN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Nhịp phách tiền đất Huế...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107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223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818641F4-FBBF-43AE-840D-4B1DE2845A7B}"/>
              </a:ext>
            </a:extLst>
          </p:cNvPr>
          <p:cNvSpPr txBox="1"/>
          <p:nvPr/>
        </p:nvSpPr>
        <p:spPr>
          <a:xfrm>
            <a:off x="209006" y="635750"/>
            <a:ext cx="10084525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altLang="zh-CN" sz="3733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字魂6号-日记插画体" panose="00000500000000000000" pitchFamily="2" charset="-122"/>
                <a:cs typeface="Times New Roman" panose="02020603050405020304" pitchFamily="18" charset="0"/>
              </a:rPr>
              <a:t>                        DỰ ÁN HỌC TẬP</a:t>
            </a:r>
          </a:p>
          <a:p>
            <a:pPr defTabSz="914377"/>
            <a:r>
              <a:rPr lang="en-US" altLang="zh-CN" sz="3733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字魂6号-日记插画体" panose="00000500000000000000" pitchFamily="2" charset="-122"/>
                <a:cs typeface="Times New Roman" panose="02020603050405020304" pitchFamily="18" charset="0"/>
              </a:rPr>
              <a:t>Trình</a:t>
            </a:r>
            <a:r>
              <a:rPr lang="en-US" altLang="zh-CN" sz="3733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字魂6号-日记插画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字魂6号-日记插画体" panose="00000500000000000000" pitchFamily="2" charset="-122"/>
                <a:cs typeface="Times New Roman" panose="02020603050405020304" pitchFamily="18" charset="0"/>
              </a:rPr>
              <a:t>bày</a:t>
            </a:r>
            <a:r>
              <a:rPr lang="en-US" altLang="zh-CN" sz="3733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字魂6号-日记插画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字魂6号-日记插画体" panose="00000500000000000000" pitchFamily="2" charset="-122"/>
                <a:cs typeface="Times New Roman" panose="02020603050405020304" pitchFamily="18" charset="0"/>
              </a:rPr>
              <a:t>những</a:t>
            </a:r>
            <a:r>
              <a:rPr lang="en-US" altLang="zh-CN" sz="3733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字魂6号-日记插画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字魂6号-日记插画体" panose="00000500000000000000" pitchFamily="2" charset="-122"/>
                <a:cs typeface="Times New Roman" panose="02020603050405020304" pitchFamily="18" charset="0"/>
              </a:rPr>
              <a:t>nét</a:t>
            </a:r>
            <a:r>
              <a:rPr lang="en-US" altLang="zh-CN" sz="3733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字魂6号-日记插画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字魂6号-日记插画体" panose="00000500000000000000" pitchFamily="2" charset="-122"/>
                <a:cs typeface="Times New Roman" panose="02020603050405020304" pitchFamily="18" charset="0"/>
              </a:rPr>
              <a:t>chính</a:t>
            </a:r>
            <a:r>
              <a:rPr lang="en-US" altLang="zh-CN" sz="3733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字魂6号-日记插画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字魂6号-日记插画体" panose="00000500000000000000" pitchFamily="2" charset="-122"/>
                <a:cs typeface="Times New Roman" panose="02020603050405020304" pitchFamily="18" charset="0"/>
              </a:rPr>
              <a:t>về</a:t>
            </a:r>
            <a:r>
              <a:rPr lang="en-US" altLang="zh-CN" sz="3733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字魂6号-日记插画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字魂6号-日记插画体" panose="00000500000000000000" pitchFamily="2" charset="-122"/>
                <a:cs typeface="Times New Roman" panose="02020603050405020304" pitchFamily="18" charset="0"/>
              </a:rPr>
              <a:t>tác</a:t>
            </a:r>
            <a:r>
              <a:rPr lang="en-US" altLang="zh-CN" sz="3733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字魂6号-日记插画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字魂6号-日记插画体" panose="00000500000000000000" pitchFamily="2" charset="-122"/>
                <a:cs typeface="Times New Roman" panose="02020603050405020304" pitchFamily="18" charset="0"/>
              </a:rPr>
              <a:t>giả</a:t>
            </a:r>
            <a:r>
              <a:rPr lang="en-US" altLang="zh-CN" sz="3733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字魂6号-日记插画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字魂6号-日记插画体" panose="00000500000000000000" pitchFamily="2" charset="-122"/>
                <a:cs typeface="Times New Roman" panose="02020603050405020304" pitchFamily="18" charset="0"/>
              </a:rPr>
              <a:t>Thanh</a:t>
            </a:r>
            <a:r>
              <a:rPr lang="en-US" altLang="zh-CN" sz="3733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字魂6号-日记插画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字魂6号-日记插画体" panose="00000500000000000000" pitchFamily="2" charset="-122"/>
                <a:cs typeface="Times New Roman" panose="02020603050405020304" pitchFamily="18" charset="0"/>
              </a:rPr>
              <a:t>Hải</a:t>
            </a:r>
            <a:r>
              <a:rPr lang="en-US" altLang="zh-CN" sz="3733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字魂6号-日记插画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字魂6号-日记插画体" panose="00000500000000000000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3733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字魂6号-日记插画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字魂6号-日记插画体" panose="000005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733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字魂6号-日记插画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字魂6号-日记插画体" panose="00000500000000000000" pitchFamily="2" charset="-122"/>
                <a:cs typeface="Times New Roman" panose="02020603050405020304" pitchFamily="18" charset="0"/>
              </a:rPr>
              <a:t>thơ</a:t>
            </a:r>
            <a:r>
              <a:rPr lang="en-US" altLang="zh-CN" sz="3733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字魂6号-日记插画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字魂6号-日记插画体" panose="00000500000000000000" pitchFamily="2" charset="-122"/>
                <a:cs typeface="Times New Roman" panose="02020603050405020304" pitchFamily="18" charset="0"/>
              </a:rPr>
              <a:t>Mùa</a:t>
            </a:r>
            <a:r>
              <a:rPr lang="en-US" altLang="zh-CN" sz="3733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字魂6号-日记插画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字魂6号-日记插画体" panose="00000500000000000000" pitchFamily="2" charset="-122"/>
                <a:cs typeface="Times New Roman" panose="02020603050405020304" pitchFamily="18" charset="0"/>
              </a:rPr>
              <a:t>xuân</a:t>
            </a:r>
            <a:r>
              <a:rPr lang="en-US" altLang="zh-CN" sz="3733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字魂6号-日记插画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字魂6号-日记插画体" panose="00000500000000000000" pitchFamily="2" charset="-122"/>
                <a:cs typeface="Times New Roman" panose="02020603050405020304" pitchFamily="18" charset="0"/>
              </a:rPr>
              <a:t>nho</a:t>
            </a:r>
            <a:r>
              <a:rPr lang="en-US" altLang="zh-CN" sz="3733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字魂6号-日记插画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字魂6号-日记插画体" panose="00000500000000000000" pitchFamily="2" charset="-122"/>
                <a:cs typeface="Times New Roman" panose="02020603050405020304" pitchFamily="18" charset="0"/>
              </a:rPr>
              <a:t>nhỏ</a:t>
            </a:r>
            <a:r>
              <a:rPr lang="en-US" altLang="zh-CN" sz="3733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字魂6号-日记插画体" panose="00000500000000000000" pitchFamily="2" charset="-122"/>
                <a:cs typeface="Times New Roman" panose="02020603050405020304" pitchFamily="18" charset="0"/>
              </a:rPr>
              <a:t>? </a:t>
            </a:r>
            <a:endParaRPr lang="zh-CN" altLang="en-US" sz="3733" b="1" dirty="0">
              <a:solidFill>
                <a:srgbClr val="FF0000"/>
              </a:solidFill>
              <a:latin typeface="Times New Roman" panose="02020603050405020304" pitchFamily="18" charset="0"/>
              <a:ea typeface="字魂6号-日记插画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6">
            <a:extLst>
              <a:ext uri="{FF2B5EF4-FFF2-40B4-BE49-F238E27FC236}">
                <a16:creationId xmlns:a16="http://schemas.microsoft.com/office/drawing/2014/main" id="{C0660B67-4EAD-65FD-6BB1-19162C9F9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704" y="1"/>
            <a:ext cx="2746296" cy="3053063"/>
          </a:xfrm>
          <a:prstGeom prst="rect">
            <a:avLst/>
          </a:prstGeom>
        </p:spPr>
      </p:pic>
      <p:pic>
        <p:nvPicPr>
          <p:cNvPr id="5" name="图片 46">
            <a:extLst>
              <a:ext uri="{FF2B5EF4-FFF2-40B4-BE49-F238E27FC236}">
                <a16:creationId xmlns:a16="http://schemas.microsoft.com/office/drawing/2014/main" id="{541B30BF-AACA-B182-43ED-90AA61D6D8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8360" y="4584524"/>
            <a:ext cx="3133371" cy="24122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40949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89064" y="37881"/>
            <a:ext cx="4043965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chiện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404305" y="1787847"/>
            <a:ext cx="659600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algn="ctr"/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NỘI DUNG PHIẾU 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BỨC TRANH MÙA XUÂN</a:t>
            </a:r>
            <a:endParaRPr lang="en-US" alt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574767" y="2674516"/>
          <a:ext cx="9940832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0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4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5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033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xuân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335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335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335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335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335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1" algn="just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0335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051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2|0.2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2|0.2|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2407</TotalTime>
  <Words>757</Words>
  <Application>Microsoft Office PowerPoint</Application>
  <PresentationFormat>Widescreen</PresentationFormat>
  <Paragraphs>117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微软雅黑</vt:lpstr>
      <vt:lpstr>Arial</vt:lpstr>
      <vt:lpstr>Calibri</vt:lpstr>
      <vt:lpstr>Calibri Light</vt:lpstr>
      <vt:lpstr>等线</vt:lpstr>
      <vt:lpstr>Symbol</vt:lpstr>
      <vt:lpstr>Tahoma</vt:lpstr>
      <vt:lpstr>Times New Roman</vt:lpstr>
      <vt:lpstr>字魂6号-日记插画体</vt:lpstr>
      <vt:lpstr>小考拉体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172</cp:revision>
  <dcterms:created xsi:type="dcterms:W3CDTF">2022-11-08T14:09:28Z</dcterms:created>
  <dcterms:modified xsi:type="dcterms:W3CDTF">2024-12-12T09:32:17Z</dcterms:modified>
</cp:coreProperties>
</file>