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dp" ContentType="image/vnd.ms-photo"/>
  <Default Extension="wmf" ContentType="image/x-wmf"/>
  <Default Extension="emf" ContentType="image/x-emf"/>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media/image17.svg" ContentType="image/svg+xml"/>
  <Override PartName="/ppt/media/image19.svg" ContentType="image/svg+xml"/>
  <Override PartName="/ppt/media/image2.svg" ContentType="image/svg+xml"/>
  <Override PartName="/ppt/media/image21.svg" ContentType="image/svg+xml"/>
  <Override PartName="/ppt/media/image41.svg" ContentType="image/svg+xml"/>
  <Override PartName="/ppt/media/image49.svg" ContentType="image/svg+xml"/>
  <Override PartName="/ppt/media/image5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3"/>
    <p:sldId id="426" r:id="rId4"/>
    <p:sldId id="430" r:id="rId5"/>
    <p:sldId id="384" r:id="rId6"/>
    <p:sldId id="306" r:id="rId7"/>
    <p:sldId id="258" r:id="rId8"/>
    <p:sldId id="268" r:id="rId9"/>
    <p:sldId id="270" r:id="rId10"/>
    <p:sldId id="275" r:id="rId11"/>
    <p:sldId id="387" r:id="rId12"/>
    <p:sldId id="388" r:id="rId13"/>
    <p:sldId id="375" r:id="rId14"/>
    <p:sldId id="376" r:id="rId15"/>
    <p:sldId id="389" r:id="rId16"/>
    <p:sldId id="390" r:id="rId17"/>
    <p:sldId id="394" r:id="rId18"/>
    <p:sldId id="392" r:id="rId19"/>
    <p:sldId id="396" r:id="rId20"/>
    <p:sldId id="397" r:id="rId21"/>
    <p:sldId id="398" r:id="rId22"/>
    <p:sldId id="399" r:id="rId23"/>
    <p:sldId id="400" r:id="rId24"/>
    <p:sldId id="401" r:id="rId25"/>
    <p:sldId id="402" r:id="rId26"/>
    <p:sldId id="403" r:id="rId27"/>
    <p:sldId id="404" r:id="rId28"/>
    <p:sldId id="406" r:id="rId29"/>
    <p:sldId id="405" r:id="rId30"/>
    <p:sldId id="408" r:id="rId31"/>
    <p:sldId id="409" r:id="rId32"/>
    <p:sldId id="410" r:id="rId33"/>
    <p:sldId id="411" r:id="rId34"/>
    <p:sldId id="412" r:id="rId35"/>
    <p:sldId id="413" r:id="rId36"/>
    <p:sldId id="414" r:id="rId37"/>
    <p:sldId id="415" r:id="rId38"/>
    <p:sldId id="313" r:id="rId39"/>
    <p:sldId id="416" r:id="rId40"/>
    <p:sldId id="312" r:id="rId41"/>
    <p:sldId id="272" r:id="rId42"/>
    <p:sldId id="378" r:id="rId43"/>
    <p:sldId id="427" r:id="rId44"/>
    <p:sldId id="358" r:id="rId45"/>
    <p:sldId id="280" r:id="rId46"/>
    <p:sldId id="391" r:id="rId47"/>
    <p:sldId id="379" r:id="rId48"/>
    <p:sldId id="417" r:id="rId49"/>
    <p:sldId id="418" r:id="rId50"/>
    <p:sldId id="419" r:id="rId51"/>
    <p:sldId id="420" r:id="rId52"/>
    <p:sldId id="421" r:id="rId53"/>
    <p:sldId id="422" r:id="rId54"/>
    <p:sldId id="423" r:id="rId55"/>
    <p:sldId id="424" r:id="rId56"/>
    <p:sldId id="425" r:id="rId57"/>
    <p:sldId id="265" r:id="rId58"/>
    <p:sldId id="326" r:id="rId59"/>
  </p:sldIdLst>
  <p:sldSz cx="18288000" cy="10287000"/>
  <p:notesSz cx="6858000" cy="9144000"/>
  <p:embeddedFontLst>
    <p:embeddedFont>
      <p:font typeface="SimSun" panose="02010600030101010101" pitchFamily="2" charset="-122"/>
      <p:regular r:id="rId64"/>
    </p:embeddedFont>
    <p:embeddedFont>
      <p:font typeface="Calibri" panose="020F0502020204030204"/>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Cambria Math" panose="02040503050406030204" pitchFamily="18" charset="0"/>
      <p:regular r:id="rId73"/>
    </p:embeddedFont>
    <p:embeddedFont>
      <p:font typeface="UVN Bach Tuyet Nang" panose="02090907080705020403" pitchFamily="18" charset="0"/>
      <p:regular r:id="rId74"/>
      <p:italic r:id="rId75"/>
    </p:embeddedFont>
    <p:embeddedFont>
      <p:font typeface="Palatino Linotype" panose="02040502050505030304" pitchFamily="18" charset="0"/>
      <p:regular r:id="rId76"/>
      <p:bold r:id="rId77"/>
      <p:italic r:id="rId78"/>
      <p:boldItalic r:id="rId79"/>
    </p:embeddedFont>
    <p:embeddedFont>
      <p:font typeface="Open Sans" panose="020B060603050402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DCBF"/>
    <a:srgbClr val="FFFDDB"/>
    <a:srgbClr val="FFF7E4"/>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1" autoAdjust="0"/>
    <p:restoredTop sz="94622" autoAdjust="0"/>
  </p:normalViewPr>
  <p:slideViewPr>
    <p:cSldViewPr showGuides="1">
      <p:cViewPr varScale="1">
        <p:scale>
          <a:sx n="37" d="100"/>
          <a:sy n="37" d="100"/>
        </p:scale>
        <p:origin x="66"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font" Target="fonts/font20.fntdata"/><Relationship Id="rId82" Type="http://schemas.openxmlformats.org/officeDocument/2006/relationships/font" Target="fonts/font19.fntdata"/><Relationship Id="rId81" Type="http://schemas.openxmlformats.org/officeDocument/2006/relationships/font" Target="fonts/font18.fntdata"/><Relationship Id="rId80" Type="http://schemas.openxmlformats.org/officeDocument/2006/relationships/font" Target="fonts/font17.fntdata"/><Relationship Id="rId8" Type="http://schemas.openxmlformats.org/officeDocument/2006/relationships/slide" Target="slides/slide6.xml"/><Relationship Id="rId79" Type="http://schemas.openxmlformats.org/officeDocument/2006/relationships/font" Target="fonts/font16.fntdata"/><Relationship Id="rId78" Type="http://schemas.openxmlformats.org/officeDocument/2006/relationships/font" Target="fonts/font15.fntdata"/><Relationship Id="rId77" Type="http://schemas.openxmlformats.org/officeDocument/2006/relationships/font" Target="fonts/font14.fntdata"/><Relationship Id="rId76" Type="http://schemas.openxmlformats.org/officeDocument/2006/relationships/font" Target="fonts/font13.fntdata"/><Relationship Id="rId75" Type="http://schemas.openxmlformats.org/officeDocument/2006/relationships/font" Target="fonts/font12.fntdata"/><Relationship Id="rId74" Type="http://schemas.openxmlformats.org/officeDocument/2006/relationships/font" Target="fonts/font11.fntdata"/><Relationship Id="rId73" Type="http://schemas.openxmlformats.org/officeDocument/2006/relationships/font" Target="fonts/font10.fntdata"/><Relationship Id="rId72" Type="http://schemas.openxmlformats.org/officeDocument/2006/relationships/font" Target="fonts/font9.fntdata"/><Relationship Id="rId71" Type="http://schemas.openxmlformats.org/officeDocument/2006/relationships/font" Target="fonts/font8.fntdata"/><Relationship Id="rId70" Type="http://schemas.openxmlformats.org/officeDocument/2006/relationships/font" Target="fonts/font7.fntdata"/><Relationship Id="rId7" Type="http://schemas.openxmlformats.org/officeDocument/2006/relationships/slide" Target="slides/slide5.xml"/><Relationship Id="rId69" Type="http://schemas.openxmlformats.org/officeDocument/2006/relationships/font" Target="fonts/font6.fntdata"/><Relationship Id="rId68" Type="http://schemas.openxmlformats.org/officeDocument/2006/relationships/font" Target="fonts/font5.fntdata"/><Relationship Id="rId67" Type="http://schemas.openxmlformats.org/officeDocument/2006/relationships/font" Target="fonts/font4.fntdata"/><Relationship Id="rId66" Type="http://schemas.openxmlformats.org/officeDocument/2006/relationships/font" Target="fonts/font3.fntdata"/><Relationship Id="rId65" Type="http://schemas.openxmlformats.org/officeDocument/2006/relationships/font" Target="fonts/font2.fntdata"/><Relationship Id="rId64" Type="http://schemas.openxmlformats.org/officeDocument/2006/relationships/font" Target="fonts/font1.fntdata"/><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notesMaster" Target="notesMasters/notesMaster1.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3" Type="http://schemas.openxmlformats.org/officeDocument/2006/relationships/image" Target="../media/image30.wmf"/><Relationship Id="rId2" Type="http://schemas.openxmlformats.org/officeDocument/2006/relationships/image" Target="../media/image29.emf"/><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6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14.vml.rels><?xml version="1.0" encoding="UTF-8" standalone="yes"?>
<Relationships xmlns="http://schemas.openxmlformats.org/package/2006/relationships"><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175.wmf"/><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18.vml.rels><?xml version="1.0" encoding="UTF-8" standalone="yes"?>
<Relationships xmlns="http://schemas.openxmlformats.org/package/2006/relationships"><Relationship Id="rId6" Type="http://schemas.openxmlformats.org/officeDocument/2006/relationships/image" Target="../media/image217.wmf"/><Relationship Id="rId5" Type="http://schemas.openxmlformats.org/officeDocument/2006/relationships/image" Target="../media/image216.wmf"/><Relationship Id="rId4" Type="http://schemas.openxmlformats.org/officeDocument/2006/relationships/image" Target="../media/image215.wmf"/><Relationship Id="rId3" Type="http://schemas.openxmlformats.org/officeDocument/2006/relationships/image" Target="../media/image214.wmf"/><Relationship Id="rId2" Type="http://schemas.openxmlformats.org/officeDocument/2006/relationships/image" Target="../media/image213.wmf"/><Relationship Id="rId1" Type="http://schemas.openxmlformats.org/officeDocument/2006/relationships/image" Target="../media/image2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9" Type="http://schemas.openxmlformats.org/officeDocument/2006/relationships/image" Target="../media/image68.wmf"/><Relationship Id="rId8" Type="http://schemas.openxmlformats.org/officeDocument/2006/relationships/image" Target="../media/image67.wmf"/><Relationship Id="rId7" Type="http://schemas.openxmlformats.org/officeDocument/2006/relationships/image" Target="../media/image66.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4" Type="http://schemas.openxmlformats.org/officeDocument/2006/relationships/image" Target="../media/image117.wmf"/><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1.wmf"/></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3T09:13:07"/>
    </inkml:context>
    <inkml:brush xml:id="br0">
      <inkml:brushProperty name="width" value="0.05" units="cm"/>
      <inkml:brushProperty name="height" value="0.05" units="cm"/>
      <inkml:brushProperty name="color" value="#e71224"/>
    </inkml:brush>
  </inkml:definitions>
  <inkml:trace contextRef="#ctx0" brushRef="#br0">0.000 1.000 24575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vmlDrawing" Target="../drawings/vmlDrawing3.vml"/><Relationship Id="rId8" Type="http://schemas.openxmlformats.org/officeDocument/2006/relationships/slideLayout" Target="../slideLayouts/slideLayout7.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oleObject" Target="../embeddings/oleObject11.bin"/><Relationship Id="rId3" Type="http://schemas.openxmlformats.org/officeDocument/2006/relationships/image" Target="../media/image42.wmf"/><Relationship Id="rId2" Type="http://schemas.openxmlformats.org/officeDocument/2006/relationships/oleObject" Target="../embeddings/oleObject10.bin"/><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9.svg"/><Relationship Id="rId7" Type="http://schemas.openxmlformats.org/officeDocument/2006/relationships/image" Target="../media/image4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svg"/><Relationship Id="rId3" Type="http://schemas.openxmlformats.org/officeDocument/2006/relationships/image" Target="../media/image47.png"/><Relationship Id="rId2" Type="http://schemas.openxmlformats.org/officeDocument/2006/relationships/image" Target="../media/image17.svg"/><Relationship Id="rId1" Type="http://schemas.openxmlformats.org/officeDocument/2006/relationships/image" Target="../media/image46.pn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4.vml"/><Relationship Id="rId6"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wmf"/><Relationship Id="rId3" Type="http://schemas.openxmlformats.org/officeDocument/2006/relationships/oleObject" Target="../embeddings/oleObject12.bin"/><Relationship Id="rId2" Type="http://schemas.openxmlformats.org/officeDocument/2006/relationships/image" Target="../media/image39.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oleObject" Target="../embeddings/oleObject13.bin"/><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7.xml"/><Relationship Id="rId4" Type="http://schemas.openxmlformats.org/officeDocument/2006/relationships/image" Target="../media/image55.png"/><Relationship Id="rId3" Type="http://schemas.openxmlformats.org/officeDocument/2006/relationships/image" Target="../media/image54.wmf"/><Relationship Id="rId2" Type="http://schemas.openxmlformats.org/officeDocument/2006/relationships/oleObject" Target="../embeddings/oleObject14.bin"/><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9.svg"/><Relationship Id="rId6" Type="http://schemas.openxmlformats.org/officeDocument/2006/relationships/image" Target="../media/image58.png"/><Relationship Id="rId5" Type="http://schemas.openxmlformats.org/officeDocument/2006/relationships/image" Target="../media/image19.svg"/><Relationship Id="rId4" Type="http://schemas.openxmlformats.org/officeDocument/2006/relationships/image" Target="../media/image47.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19.bin"/><Relationship Id="rId8" Type="http://schemas.openxmlformats.org/officeDocument/2006/relationships/image" Target="../media/image63.wmf"/><Relationship Id="rId7" Type="http://schemas.openxmlformats.org/officeDocument/2006/relationships/oleObject" Target="../embeddings/oleObject18.bin"/><Relationship Id="rId6" Type="http://schemas.openxmlformats.org/officeDocument/2006/relationships/image" Target="../media/image62.wmf"/><Relationship Id="rId5" Type="http://schemas.openxmlformats.org/officeDocument/2006/relationships/oleObject" Target="../embeddings/oleObject17.bin"/><Relationship Id="rId4" Type="http://schemas.openxmlformats.org/officeDocument/2006/relationships/image" Target="../media/image61.wmf"/><Relationship Id="rId3" Type="http://schemas.openxmlformats.org/officeDocument/2006/relationships/oleObject" Target="../embeddings/oleObject16.bin"/><Relationship Id="rId20" Type="http://schemas.openxmlformats.org/officeDocument/2006/relationships/vmlDrawing" Target="../drawings/vmlDrawing7.vml"/><Relationship Id="rId2" Type="http://schemas.openxmlformats.org/officeDocument/2006/relationships/image" Target="../media/image60.wmf"/><Relationship Id="rId19" Type="http://schemas.openxmlformats.org/officeDocument/2006/relationships/slideLayout" Target="../slideLayouts/slideLayout2.xml"/><Relationship Id="rId18" Type="http://schemas.openxmlformats.org/officeDocument/2006/relationships/image" Target="../media/image68.wmf"/><Relationship Id="rId17" Type="http://schemas.openxmlformats.org/officeDocument/2006/relationships/oleObject" Target="../embeddings/oleObject23.bin"/><Relationship Id="rId16" Type="http://schemas.openxmlformats.org/officeDocument/2006/relationships/image" Target="../media/image67.wmf"/><Relationship Id="rId15" Type="http://schemas.openxmlformats.org/officeDocument/2006/relationships/oleObject" Target="../embeddings/oleObject22.bin"/><Relationship Id="rId14" Type="http://schemas.openxmlformats.org/officeDocument/2006/relationships/image" Target="../media/image66.wmf"/><Relationship Id="rId13" Type="http://schemas.openxmlformats.org/officeDocument/2006/relationships/oleObject" Target="../embeddings/oleObject21.bin"/><Relationship Id="rId12" Type="http://schemas.openxmlformats.org/officeDocument/2006/relationships/image" Target="../media/image65.wmf"/><Relationship Id="rId11" Type="http://schemas.openxmlformats.org/officeDocument/2006/relationships/oleObject" Target="../embeddings/oleObject20.bin"/><Relationship Id="rId10" Type="http://schemas.openxmlformats.org/officeDocument/2006/relationships/image" Target="../media/image64.wmf"/><Relationship Id="rId1"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0.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69.jpeg"/></Relationships>
</file>

<file path=ppt/slides/_rels/slide19.xml.rels><?xml version="1.0" encoding="UTF-8" standalone="yes"?>
<Relationships xmlns="http://schemas.openxmlformats.org/package/2006/relationships"><Relationship Id="rId9" Type="http://schemas.openxmlformats.org/officeDocument/2006/relationships/image" Target="../media/image78.png"/><Relationship Id="rId8" Type="http://schemas.microsoft.com/office/2007/relationships/hdphoto" Target="../media/image77.wdp"/><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slide" Target="slide20.xml"/><Relationship Id="rId4" Type="http://schemas.microsoft.com/office/2007/relationships/hdphoto" Target="../media/image74.wdp"/><Relationship Id="rId3" Type="http://schemas.openxmlformats.org/officeDocument/2006/relationships/image" Target="../media/image73.png"/><Relationship Id="rId2" Type="http://schemas.microsoft.com/office/2007/relationships/hdphoto" Target="../media/image72.wdp"/><Relationship Id="rId15" Type="http://schemas.openxmlformats.org/officeDocument/2006/relationships/slideLayout" Target="../slideLayouts/slideLayout2.xml"/><Relationship Id="rId14" Type="http://schemas.openxmlformats.org/officeDocument/2006/relationships/image" Target="../media/image82.png"/><Relationship Id="rId13" Type="http://schemas.openxmlformats.org/officeDocument/2006/relationships/customXml" Target="../ink/ink1.xml"/><Relationship Id="rId12" Type="http://schemas.microsoft.com/office/2007/relationships/hdphoto" Target="../media/image81.wdp"/><Relationship Id="rId11" Type="http://schemas.openxmlformats.org/officeDocument/2006/relationships/image" Target="../media/image80.png"/><Relationship Id="rId10" Type="http://schemas.microsoft.com/office/2007/relationships/hdphoto" Target="../media/image79.wdp"/><Relationship Id="rId1" Type="http://schemas.openxmlformats.org/officeDocument/2006/relationships/image" Target="../media/image7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image" Target="../media/image88.jpeg"/><Relationship Id="rId8" Type="http://schemas.openxmlformats.org/officeDocument/2006/relationships/slide" Target="slide23.xml"/><Relationship Id="rId7" Type="http://schemas.microsoft.com/office/2007/relationships/hdphoto" Target="../media/image87.wdp"/><Relationship Id="rId6" Type="http://schemas.openxmlformats.org/officeDocument/2006/relationships/image" Target="../media/image86.jpeg"/><Relationship Id="rId5" Type="http://schemas.openxmlformats.org/officeDocument/2006/relationships/slide" Target="slide22.xml"/><Relationship Id="rId4" Type="http://schemas.openxmlformats.org/officeDocument/2006/relationships/image" Target="../media/image85.jpeg"/><Relationship Id="rId3" Type="http://schemas.openxmlformats.org/officeDocument/2006/relationships/slide" Target="slide21.xml"/><Relationship Id="rId22" Type="http://schemas.openxmlformats.org/officeDocument/2006/relationships/slideLayout" Target="../slideLayouts/slideLayout2.xml"/><Relationship Id="rId21" Type="http://schemas.microsoft.com/office/2007/relationships/hdphoto" Target="../media/image95.wdp"/><Relationship Id="rId20" Type="http://schemas.openxmlformats.org/officeDocument/2006/relationships/image" Target="../media/image94.png"/><Relationship Id="rId2" Type="http://schemas.microsoft.com/office/2007/relationships/hdphoto" Target="../media/image84.wdp"/><Relationship Id="rId19" Type="http://schemas.microsoft.com/office/2007/relationships/hdphoto" Target="../media/image93.wdp"/><Relationship Id="rId18" Type="http://schemas.openxmlformats.org/officeDocument/2006/relationships/image" Target="../media/image92.png"/><Relationship Id="rId17" Type="http://schemas.openxmlformats.org/officeDocument/2006/relationships/slide" Target="slide27.xml"/><Relationship Id="rId16" Type="http://schemas.openxmlformats.org/officeDocument/2006/relationships/image" Target="../media/image91.png"/><Relationship Id="rId15" Type="http://schemas.microsoft.com/office/2007/relationships/hdphoto" Target="../media/image81.wdp"/><Relationship Id="rId14" Type="http://schemas.openxmlformats.org/officeDocument/2006/relationships/image" Target="../media/image80.png"/><Relationship Id="rId13" Type="http://schemas.openxmlformats.org/officeDocument/2006/relationships/image" Target="../media/image90.jpeg"/><Relationship Id="rId12" Type="http://schemas.openxmlformats.org/officeDocument/2006/relationships/slide" Target="slide25.xml"/><Relationship Id="rId11" Type="http://schemas.openxmlformats.org/officeDocument/2006/relationships/image" Target="../media/image89.jpeg"/><Relationship Id="rId10" Type="http://schemas.openxmlformats.org/officeDocument/2006/relationships/slide" Target="slide24.xml"/><Relationship Id="rId1" Type="http://schemas.openxmlformats.org/officeDocument/2006/relationships/image" Target="../media/image83.png"/></Relationships>
</file>

<file path=ppt/slides/_rels/slide21.xml.rels><?xml version="1.0" encoding="UTF-8" standalone="yes"?>
<Relationships xmlns="http://schemas.openxmlformats.org/package/2006/relationships"><Relationship Id="rId9" Type="http://schemas.openxmlformats.org/officeDocument/2006/relationships/image" Target="../media/image101.png"/><Relationship Id="rId8" Type="http://schemas.microsoft.com/office/2007/relationships/hdphoto" Target="../media/image93.wdp"/><Relationship Id="rId7" Type="http://schemas.openxmlformats.org/officeDocument/2006/relationships/image" Target="../media/image92.png"/><Relationship Id="rId6" Type="http://schemas.openxmlformats.org/officeDocument/2006/relationships/slide" Target="slide20.xml"/><Relationship Id="rId5" Type="http://schemas.microsoft.com/office/2007/relationships/hdphoto" Target="../media/image100.wdp"/><Relationship Id="rId4" Type="http://schemas.openxmlformats.org/officeDocument/2006/relationships/image" Target="../media/image99.png"/><Relationship Id="rId3" Type="http://schemas.microsoft.com/office/2007/relationships/hdphoto" Target="../media/image98.wdp"/><Relationship Id="rId2" Type="http://schemas.openxmlformats.org/officeDocument/2006/relationships/image" Target="../media/image97.png"/><Relationship Id="rId13" Type="http://schemas.openxmlformats.org/officeDocument/2006/relationships/slideLayout" Target="../slideLayouts/slideLayout2.xml"/><Relationship Id="rId12" Type="http://schemas.openxmlformats.org/officeDocument/2006/relationships/audio" Target="../media/audio2.wav"/><Relationship Id="rId11" Type="http://schemas.openxmlformats.org/officeDocument/2006/relationships/audio" Target="../media/audio1.wav"/><Relationship Id="rId10" Type="http://schemas.microsoft.com/office/2007/relationships/hdphoto" Target="../media/image102.wdp"/><Relationship Id="rId1" Type="http://schemas.openxmlformats.org/officeDocument/2006/relationships/image" Target="../media/image96.png"/></Relationships>
</file>

<file path=ppt/slides/_rels/slide22.xml.rels><?xml version="1.0" encoding="UTF-8" standalone="yes"?>
<Relationships xmlns="http://schemas.openxmlformats.org/package/2006/relationships"><Relationship Id="rId9" Type="http://schemas.openxmlformats.org/officeDocument/2006/relationships/image" Target="../media/image101.png"/><Relationship Id="rId8" Type="http://schemas.microsoft.com/office/2007/relationships/hdphoto" Target="../media/image93.wdp"/><Relationship Id="rId7" Type="http://schemas.openxmlformats.org/officeDocument/2006/relationships/image" Target="../media/image92.png"/><Relationship Id="rId6" Type="http://schemas.openxmlformats.org/officeDocument/2006/relationships/slide" Target="slide20.xml"/><Relationship Id="rId5" Type="http://schemas.microsoft.com/office/2007/relationships/hdphoto" Target="../media/image106.wdp"/><Relationship Id="rId4" Type="http://schemas.openxmlformats.org/officeDocument/2006/relationships/image" Target="../media/image105.png"/><Relationship Id="rId3" Type="http://schemas.microsoft.com/office/2007/relationships/hdphoto" Target="../media/image104.wdp"/><Relationship Id="rId2" Type="http://schemas.openxmlformats.org/officeDocument/2006/relationships/image" Target="../media/image103.png"/><Relationship Id="rId13" Type="http://schemas.openxmlformats.org/officeDocument/2006/relationships/slideLayout" Target="../slideLayouts/slideLayout2.xml"/><Relationship Id="rId12" Type="http://schemas.openxmlformats.org/officeDocument/2006/relationships/audio" Target="../media/audio2.wav"/><Relationship Id="rId11" Type="http://schemas.openxmlformats.org/officeDocument/2006/relationships/audio" Target="../media/audio1.wav"/><Relationship Id="rId10" Type="http://schemas.microsoft.com/office/2007/relationships/hdphoto" Target="../media/image102.wdp"/><Relationship Id="rId1" Type="http://schemas.openxmlformats.org/officeDocument/2006/relationships/image" Target="../media/image96.png"/></Relationships>
</file>

<file path=ppt/slides/_rels/slide23.xml.rels><?xml version="1.0" encoding="UTF-8" standalone="yes"?>
<Relationships xmlns="http://schemas.openxmlformats.org/package/2006/relationships"><Relationship Id="rId9" Type="http://schemas.openxmlformats.org/officeDocument/2006/relationships/image" Target="../media/image101.png"/><Relationship Id="rId8" Type="http://schemas.microsoft.com/office/2007/relationships/hdphoto" Target="../media/image93.wdp"/><Relationship Id="rId7" Type="http://schemas.openxmlformats.org/officeDocument/2006/relationships/image" Target="../media/image92.png"/><Relationship Id="rId6" Type="http://schemas.openxmlformats.org/officeDocument/2006/relationships/slide" Target="slide20.xml"/><Relationship Id="rId5" Type="http://schemas.microsoft.com/office/2007/relationships/hdphoto" Target="../media/image110.wdp"/><Relationship Id="rId4" Type="http://schemas.openxmlformats.org/officeDocument/2006/relationships/image" Target="../media/image109.png"/><Relationship Id="rId3" Type="http://schemas.microsoft.com/office/2007/relationships/hdphoto" Target="../media/image108.wdp"/><Relationship Id="rId2" Type="http://schemas.openxmlformats.org/officeDocument/2006/relationships/image" Target="../media/image107.png"/><Relationship Id="rId13" Type="http://schemas.openxmlformats.org/officeDocument/2006/relationships/slideLayout" Target="../slideLayouts/slideLayout2.xml"/><Relationship Id="rId12" Type="http://schemas.openxmlformats.org/officeDocument/2006/relationships/audio" Target="../media/audio2.wav"/><Relationship Id="rId11" Type="http://schemas.openxmlformats.org/officeDocument/2006/relationships/audio" Target="../media/audio1.wav"/><Relationship Id="rId10" Type="http://schemas.microsoft.com/office/2007/relationships/hdphoto" Target="../media/image102.wdp"/><Relationship Id="rId1" Type="http://schemas.openxmlformats.org/officeDocument/2006/relationships/image" Target="../media/image96.png"/></Relationships>
</file>

<file path=ppt/slides/_rels/slide24.xml.rels><?xml version="1.0" encoding="UTF-8" standalone="yes"?>
<Relationships xmlns="http://schemas.openxmlformats.org/package/2006/relationships"><Relationship Id="rId9" Type="http://schemas.microsoft.com/office/2007/relationships/hdphoto" Target="../media/image102.wdp"/><Relationship Id="rId8" Type="http://schemas.openxmlformats.org/officeDocument/2006/relationships/image" Target="../media/image101.png"/><Relationship Id="rId7" Type="http://schemas.microsoft.com/office/2007/relationships/hdphoto" Target="../media/image93.wdp"/><Relationship Id="rId6" Type="http://schemas.openxmlformats.org/officeDocument/2006/relationships/image" Target="../media/image92.png"/><Relationship Id="rId5" Type="http://schemas.openxmlformats.org/officeDocument/2006/relationships/slide" Target="slide20.xml"/><Relationship Id="rId4" Type="http://schemas.microsoft.com/office/2007/relationships/hdphoto" Target="../media/image113.wdp"/><Relationship Id="rId3" Type="http://schemas.openxmlformats.org/officeDocument/2006/relationships/image" Target="../media/image112.png"/><Relationship Id="rId21" Type="http://schemas.openxmlformats.org/officeDocument/2006/relationships/vmlDrawing" Target="../drawings/vmlDrawing8.vml"/><Relationship Id="rId20" Type="http://schemas.openxmlformats.org/officeDocument/2006/relationships/slideLayout" Target="../slideLayouts/slideLayout2.xml"/><Relationship Id="rId2" Type="http://schemas.openxmlformats.org/officeDocument/2006/relationships/image" Target="../media/image111.png"/><Relationship Id="rId19" Type="http://schemas.openxmlformats.org/officeDocument/2006/relationships/audio" Target="../media/audio2.wav"/><Relationship Id="rId18" Type="http://schemas.openxmlformats.org/officeDocument/2006/relationships/audio" Target="../media/audio1.wav"/><Relationship Id="rId17" Type="http://schemas.openxmlformats.org/officeDocument/2006/relationships/image" Target="../media/image117.wmf"/><Relationship Id="rId16" Type="http://schemas.openxmlformats.org/officeDocument/2006/relationships/oleObject" Target="../embeddings/oleObject27.bin"/><Relationship Id="rId15" Type="http://schemas.openxmlformats.org/officeDocument/2006/relationships/image" Target="../media/image116.wmf"/><Relationship Id="rId14" Type="http://schemas.openxmlformats.org/officeDocument/2006/relationships/oleObject" Target="../embeddings/oleObject26.bin"/><Relationship Id="rId13" Type="http://schemas.openxmlformats.org/officeDocument/2006/relationships/image" Target="../media/image115.wmf"/><Relationship Id="rId12" Type="http://schemas.openxmlformats.org/officeDocument/2006/relationships/oleObject" Target="../embeddings/oleObject25.bin"/><Relationship Id="rId11" Type="http://schemas.openxmlformats.org/officeDocument/2006/relationships/image" Target="../media/image114.wmf"/><Relationship Id="rId10" Type="http://schemas.openxmlformats.org/officeDocument/2006/relationships/oleObject" Target="../embeddings/oleObject24.bin"/><Relationship Id="rId1" Type="http://schemas.openxmlformats.org/officeDocument/2006/relationships/image" Target="../media/image96.png"/></Relationships>
</file>

<file path=ppt/slides/_rels/slide25.xml.rels><?xml version="1.0" encoding="UTF-8" standalone="yes"?>
<Relationships xmlns="http://schemas.openxmlformats.org/package/2006/relationships"><Relationship Id="rId9" Type="http://schemas.openxmlformats.org/officeDocument/2006/relationships/image" Target="../media/image101.png"/><Relationship Id="rId8" Type="http://schemas.microsoft.com/office/2007/relationships/hdphoto" Target="../media/image93.wdp"/><Relationship Id="rId7" Type="http://schemas.openxmlformats.org/officeDocument/2006/relationships/image" Target="../media/image92.png"/><Relationship Id="rId6" Type="http://schemas.openxmlformats.org/officeDocument/2006/relationships/slide" Target="slide20.xml"/><Relationship Id="rId5" Type="http://schemas.microsoft.com/office/2007/relationships/hdphoto" Target="../media/image121.wdp"/><Relationship Id="rId4" Type="http://schemas.openxmlformats.org/officeDocument/2006/relationships/image" Target="../media/image120.png"/><Relationship Id="rId3" Type="http://schemas.microsoft.com/office/2007/relationships/hdphoto" Target="../media/image119.wdp"/><Relationship Id="rId2" Type="http://schemas.openxmlformats.org/officeDocument/2006/relationships/image" Target="../media/image118.png"/><Relationship Id="rId13" Type="http://schemas.openxmlformats.org/officeDocument/2006/relationships/slideLayout" Target="../slideLayouts/slideLayout2.xml"/><Relationship Id="rId12" Type="http://schemas.openxmlformats.org/officeDocument/2006/relationships/audio" Target="../media/audio2.wav"/><Relationship Id="rId11" Type="http://schemas.openxmlformats.org/officeDocument/2006/relationships/audio" Target="../media/audio1.wav"/><Relationship Id="rId10" Type="http://schemas.microsoft.com/office/2007/relationships/hdphoto" Target="../media/image102.wdp"/><Relationship Id="rId1" Type="http://schemas.openxmlformats.org/officeDocument/2006/relationships/image" Target="../media/image9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74.wdp"/><Relationship Id="rId2" Type="http://schemas.openxmlformats.org/officeDocument/2006/relationships/image" Target="../media/image73.png"/><Relationship Id="rId1" Type="http://schemas.openxmlformats.org/officeDocument/2006/relationships/image" Target="../media/image12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133.png"/><Relationship Id="rId7" Type="http://schemas.openxmlformats.org/officeDocument/2006/relationships/image" Target="../media/image132.png"/><Relationship Id="rId6" Type="http://schemas.openxmlformats.org/officeDocument/2006/relationships/image" Target="../media/image131.png"/><Relationship Id="rId5" Type="http://schemas.microsoft.com/office/2007/relationships/hdphoto" Target="../media/image130.wdp"/><Relationship Id="rId4" Type="http://schemas.openxmlformats.org/officeDocument/2006/relationships/image" Target="../media/image129.png"/><Relationship Id="rId3" Type="http://schemas.openxmlformats.org/officeDocument/2006/relationships/image" Target="../media/image128.jpeg"/><Relationship Id="rId2" Type="http://schemas.openxmlformats.org/officeDocument/2006/relationships/image" Target="../media/image73.png"/><Relationship Id="rId15" Type="http://schemas.openxmlformats.org/officeDocument/2006/relationships/slideLayout" Target="../slideLayouts/slideLayout1.xml"/><Relationship Id="rId14" Type="http://schemas.openxmlformats.org/officeDocument/2006/relationships/image" Target="../media/image138.jpeg"/><Relationship Id="rId13" Type="http://schemas.openxmlformats.org/officeDocument/2006/relationships/slide" Target="slide30.xml"/><Relationship Id="rId12" Type="http://schemas.openxmlformats.org/officeDocument/2006/relationships/image" Target="../media/image137.png"/><Relationship Id="rId11" Type="http://schemas.openxmlformats.org/officeDocument/2006/relationships/image" Target="../media/image136.png"/><Relationship Id="rId10" Type="http://schemas.microsoft.com/office/2007/relationships/hdphoto" Target="../media/image135.wdp"/><Relationship Id="rId1" Type="http://schemas.openxmlformats.org/officeDocument/2006/relationships/image" Target="../media/image12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png"/></Relationships>
</file>

<file path=ppt/slides/_rels/slide31.xml.rels><?xml version="1.0" encoding="UTF-8" standalone="yes"?>
<Relationships xmlns="http://schemas.openxmlformats.org/package/2006/relationships"><Relationship Id="rId9" Type="http://schemas.microsoft.com/office/2007/relationships/hdphoto" Target="../media/image146.wdp"/><Relationship Id="rId8" Type="http://schemas.openxmlformats.org/officeDocument/2006/relationships/image" Target="../media/image145.png"/><Relationship Id="rId7" Type="http://schemas.microsoft.com/office/2007/relationships/hdphoto" Target="../media/image144.wdp"/><Relationship Id="rId6" Type="http://schemas.openxmlformats.org/officeDocument/2006/relationships/image" Target="../media/image143.png"/><Relationship Id="rId5" Type="http://schemas.microsoft.com/office/2007/relationships/hdphoto" Target="../media/image142.wdp"/><Relationship Id="rId4" Type="http://schemas.openxmlformats.org/officeDocument/2006/relationships/image" Target="../media/image141.png"/><Relationship Id="rId3" Type="http://schemas.microsoft.com/office/2007/relationships/hdphoto" Target="../media/image140.wdp"/><Relationship Id="rId27" Type="http://schemas.openxmlformats.org/officeDocument/2006/relationships/slideLayout" Target="../slideLayouts/slideLayout2.xml"/><Relationship Id="rId26" Type="http://schemas.openxmlformats.org/officeDocument/2006/relationships/image" Target="../media/image157.jpeg"/><Relationship Id="rId25" Type="http://schemas.openxmlformats.org/officeDocument/2006/relationships/slide" Target="slide37.xml"/><Relationship Id="rId24" Type="http://schemas.openxmlformats.org/officeDocument/2006/relationships/slide" Target="slide36.xml"/><Relationship Id="rId23" Type="http://schemas.openxmlformats.org/officeDocument/2006/relationships/slide" Target="slide35.xml"/><Relationship Id="rId22" Type="http://schemas.openxmlformats.org/officeDocument/2006/relationships/slide" Target="slide34.xml"/><Relationship Id="rId21" Type="http://schemas.openxmlformats.org/officeDocument/2006/relationships/slide" Target="slide33.xml"/><Relationship Id="rId20" Type="http://schemas.openxmlformats.org/officeDocument/2006/relationships/slide" Target="slide32.xml"/><Relationship Id="rId2" Type="http://schemas.openxmlformats.org/officeDocument/2006/relationships/image" Target="../media/image139.png"/><Relationship Id="rId19" Type="http://schemas.microsoft.com/office/2007/relationships/hdphoto" Target="../media/image156.wdp"/><Relationship Id="rId18" Type="http://schemas.openxmlformats.org/officeDocument/2006/relationships/image" Target="../media/image155.png"/><Relationship Id="rId17" Type="http://schemas.microsoft.com/office/2007/relationships/hdphoto" Target="../media/image154.wdp"/><Relationship Id="rId16" Type="http://schemas.openxmlformats.org/officeDocument/2006/relationships/image" Target="../media/image153.png"/><Relationship Id="rId15" Type="http://schemas.microsoft.com/office/2007/relationships/hdphoto" Target="../media/image152.wdp"/><Relationship Id="rId14" Type="http://schemas.openxmlformats.org/officeDocument/2006/relationships/image" Target="../media/image151.png"/><Relationship Id="rId13" Type="http://schemas.microsoft.com/office/2007/relationships/hdphoto" Target="../media/image150.wdp"/><Relationship Id="rId12" Type="http://schemas.openxmlformats.org/officeDocument/2006/relationships/image" Target="../media/image149.png"/><Relationship Id="rId11" Type="http://schemas.microsoft.com/office/2007/relationships/hdphoto" Target="../media/image148.wdp"/><Relationship Id="rId10" Type="http://schemas.openxmlformats.org/officeDocument/2006/relationships/image" Target="../media/image147.png"/><Relationship Id="rId1" Type="http://schemas.openxmlformats.org/officeDocument/2006/relationships/image" Target="../media/image127.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01.png"/><Relationship Id="rId3" Type="http://schemas.openxmlformats.org/officeDocument/2006/relationships/image" Target="../media/image158.jpeg"/><Relationship Id="rId2" Type="http://schemas.openxmlformats.org/officeDocument/2006/relationships/slide" Target="slide31.xml"/><Relationship Id="rId1" Type="http://schemas.openxmlformats.org/officeDocument/2006/relationships/image" Target="../media/image127.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01.png"/><Relationship Id="rId3" Type="http://schemas.openxmlformats.org/officeDocument/2006/relationships/image" Target="../media/image158.jpeg"/><Relationship Id="rId2" Type="http://schemas.openxmlformats.org/officeDocument/2006/relationships/slide" Target="slide31.xml"/><Relationship Id="rId1" Type="http://schemas.openxmlformats.org/officeDocument/2006/relationships/image" Target="../media/image127.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01.png"/><Relationship Id="rId3" Type="http://schemas.openxmlformats.org/officeDocument/2006/relationships/image" Target="../media/image158.jpeg"/><Relationship Id="rId2" Type="http://schemas.openxmlformats.org/officeDocument/2006/relationships/slide" Target="slide31.xml"/><Relationship Id="rId1" Type="http://schemas.openxmlformats.org/officeDocument/2006/relationships/image" Target="../media/image127.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01.png"/><Relationship Id="rId3" Type="http://schemas.openxmlformats.org/officeDocument/2006/relationships/image" Target="../media/image158.jpeg"/><Relationship Id="rId2" Type="http://schemas.openxmlformats.org/officeDocument/2006/relationships/slide" Target="slide31.xml"/><Relationship Id="rId1" Type="http://schemas.openxmlformats.org/officeDocument/2006/relationships/image" Target="../media/image127.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01.png"/><Relationship Id="rId3" Type="http://schemas.openxmlformats.org/officeDocument/2006/relationships/image" Target="../media/image158.jpeg"/><Relationship Id="rId2" Type="http://schemas.openxmlformats.org/officeDocument/2006/relationships/slide" Target="slide31.xml"/><Relationship Id="rId1" Type="http://schemas.openxmlformats.org/officeDocument/2006/relationships/image" Target="../media/image159.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1.svg"/><Relationship Id="rId6" Type="http://schemas.openxmlformats.org/officeDocument/2006/relationships/image" Target="../media/image160.png"/><Relationship Id="rId5" Type="http://schemas.openxmlformats.org/officeDocument/2006/relationships/image" Target="../media/image19.svg"/><Relationship Id="rId4" Type="http://schemas.openxmlformats.org/officeDocument/2006/relationships/image" Target="../media/image47.png"/><Relationship Id="rId3" Type="http://schemas.openxmlformats.org/officeDocument/2006/relationships/image" Target="../media/image17.svg"/><Relationship Id="rId2" Type="http://schemas.openxmlformats.org/officeDocument/2006/relationships/image" Target="../media/image46.png"/><Relationship Id="rId1" Type="http://schemas.openxmlformats.org/officeDocument/2006/relationships/image" Target="../media/image15.png"/></Relationships>
</file>

<file path=ppt/slides/_rels/slide38.xml.rels><?xml version="1.0" encoding="UTF-8" standalone="yes"?>
<Relationships xmlns="http://schemas.openxmlformats.org/package/2006/relationships"><Relationship Id="rId7" Type="http://schemas.openxmlformats.org/officeDocument/2006/relationships/vmlDrawing" Target="../drawings/vmlDrawing9.vml"/><Relationship Id="rId6" Type="http://schemas.openxmlformats.org/officeDocument/2006/relationships/slideLayout" Target="../slideLayouts/slideLayout7.xml"/><Relationship Id="rId5" Type="http://schemas.openxmlformats.org/officeDocument/2006/relationships/image" Target="../media/image161.wmf"/><Relationship Id="rId4" Type="http://schemas.openxmlformats.org/officeDocument/2006/relationships/oleObject" Target="../embeddings/oleObject28.bin"/><Relationship Id="rId3" Type="http://schemas.openxmlformats.org/officeDocument/2006/relationships/image" Target="../media/image19.svg"/><Relationship Id="rId2" Type="http://schemas.openxmlformats.org/officeDocument/2006/relationships/image" Target="../media/image47.png"/><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63.wmf"/><Relationship Id="rId7" Type="http://schemas.openxmlformats.org/officeDocument/2006/relationships/oleObject" Target="../embeddings/oleObject30.bin"/><Relationship Id="rId6" Type="http://schemas.openxmlformats.org/officeDocument/2006/relationships/image" Target="../media/image162.wmf"/><Relationship Id="rId5" Type="http://schemas.openxmlformats.org/officeDocument/2006/relationships/oleObject" Target="../embeddings/oleObject29.bin"/><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17.svg"/><Relationship Id="rId10" Type="http://schemas.openxmlformats.org/officeDocument/2006/relationships/vmlDrawing" Target="../drawings/vmlDrawing10.vml"/><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14.wdp"/><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9" Type="http://schemas.openxmlformats.org/officeDocument/2006/relationships/oleObject" Target="../embeddings/oleObject33.bin"/><Relationship Id="rId8" Type="http://schemas.openxmlformats.org/officeDocument/2006/relationships/image" Target="../media/image168.wmf"/><Relationship Id="rId7" Type="http://schemas.openxmlformats.org/officeDocument/2006/relationships/oleObject" Target="../embeddings/oleObject32.bin"/><Relationship Id="rId6" Type="http://schemas.openxmlformats.org/officeDocument/2006/relationships/image" Target="../media/image167.wmf"/><Relationship Id="rId5" Type="http://schemas.openxmlformats.org/officeDocument/2006/relationships/oleObject" Target="../embeddings/oleObject31.bin"/><Relationship Id="rId4" Type="http://schemas.openxmlformats.org/officeDocument/2006/relationships/image" Target="../media/image166.png"/><Relationship Id="rId3" Type="http://schemas.openxmlformats.org/officeDocument/2006/relationships/image" Target="../media/image165.png"/><Relationship Id="rId2" Type="http://schemas.openxmlformats.org/officeDocument/2006/relationships/image" Target="../media/image164.png"/><Relationship Id="rId12" Type="http://schemas.openxmlformats.org/officeDocument/2006/relationships/vmlDrawing" Target="../drawings/vmlDrawing11.vml"/><Relationship Id="rId11" Type="http://schemas.openxmlformats.org/officeDocument/2006/relationships/slideLayout" Target="../slideLayouts/slideLayout7.xml"/><Relationship Id="rId10" Type="http://schemas.openxmlformats.org/officeDocument/2006/relationships/image" Target="../media/image169.wmf"/><Relationship Id="rId1"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vmlDrawing" Target="../drawings/vmlDrawing12.vml"/><Relationship Id="rId7" Type="http://schemas.openxmlformats.org/officeDocument/2006/relationships/slideLayout" Target="../slideLayouts/slideLayout7.xml"/><Relationship Id="rId6" Type="http://schemas.openxmlformats.org/officeDocument/2006/relationships/image" Target="../media/image170.wmf"/><Relationship Id="rId5" Type="http://schemas.openxmlformats.org/officeDocument/2006/relationships/oleObject" Target="../embeddings/oleObject34.bin"/><Relationship Id="rId4" Type="http://schemas.openxmlformats.org/officeDocument/2006/relationships/image" Target="../media/image166.png"/><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4" Type="http://schemas.openxmlformats.org/officeDocument/2006/relationships/vmlDrawing" Target="../drawings/vmlDrawing13.vml"/><Relationship Id="rId3" Type="http://schemas.openxmlformats.org/officeDocument/2006/relationships/slideLayout" Target="../slideLayouts/slideLayout7.xml"/><Relationship Id="rId2" Type="http://schemas.openxmlformats.org/officeDocument/2006/relationships/image" Target="../media/image171.wmf"/><Relationship Id="rId1" Type="http://schemas.openxmlformats.org/officeDocument/2006/relationships/oleObject" Target="../embeddings/oleObject35.bin"/></Relationships>
</file>

<file path=ppt/slides/_rels/slide43.xml.rels><?xml version="1.0" encoding="UTF-8" standalone="yes"?>
<Relationships xmlns="http://schemas.openxmlformats.org/package/2006/relationships"><Relationship Id="rId9" Type="http://schemas.openxmlformats.org/officeDocument/2006/relationships/image" Target="../media/image173.wmf"/><Relationship Id="rId8" Type="http://schemas.openxmlformats.org/officeDocument/2006/relationships/oleObject" Target="../embeddings/oleObject37.bin"/><Relationship Id="rId7" Type="http://schemas.openxmlformats.org/officeDocument/2006/relationships/image" Target="../media/image172.wmf"/><Relationship Id="rId6" Type="http://schemas.openxmlformats.org/officeDocument/2006/relationships/oleObject" Target="../embeddings/oleObject36.bin"/><Relationship Id="rId5" Type="http://schemas.openxmlformats.org/officeDocument/2006/relationships/image" Target="../media/image59.svg"/><Relationship Id="rId4" Type="http://schemas.openxmlformats.org/officeDocument/2006/relationships/image" Target="../media/image58.png"/><Relationship Id="rId3" Type="http://schemas.openxmlformats.org/officeDocument/2006/relationships/image" Target="../media/image19.svg"/><Relationship Id="rId2" Type="http://schemas.openxmlformats.org/officeDocument/2006/relationships/image" Target="../media/image47.png"/><Relationship Id="rId19" Type="http://schemas.openxmlformats.org/officeDocument/2006/relationships/vmlDrawing" Target="../drawings/vmlDrawing14.vml"/><Relationship Id="rId18" Type="http://schemas.openxmlformats.org/officeDocument/2006/relationships/slideLayout" Target="../slideLayouts/slideLayout7.xml"/><Relationship Id="rId17" Type="http://schemas.openxmlformats.org/officeDocument/2006/relationships/image" Target="../media/image177.emf"/><Relationship Id="rId16" Type="http://schemas.openxmlformats.org/officeDocument/2006/relationships/oleObject" Target="../embeddings/oleObject41.bin"/><Relationship Id="rId15" Type="http://schemas.openxmlformats.org/officeDocument/2006/relationships/image" Target="../media/image176.emf"/><Relationship Id="rId14" Type="http://schemas.openxmlformats.org/officeDocument/2006/relationships/oleObject" Target="../embeddings/oleObject40.bin"/><Relationship Id="rId13" Type="http://schemas.openxmlformats.org/officeDocument/2006/relationships/image" Target="../media/image175.wmf"/><Relationship Id="rId12" Type="http://schemas.openxmlformats.org/officeDocument/2006/relationships/oleObject" Target="../embeddings/oleObject39.bin"/><Relationship Id="rId11" Type="http://schemas.openxmlformats.org/officeDocument/2006/relationships/image" Target="../media/image174.wmf"/><Relationship Id="rId10" Type="http://schemas.openxmlformats.org/officeDocument/2006/relationships/oleObject" Target="../embeddings/oleObject38.bin"/><Relationship Id="rId1" Type="http://schemas.openxmlformats.org/officeDocument/2006/relationships/image" Target="../media/image7.png"/></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1.wmf"/><Relationship Id="rId7" Type="http://schemas.openxmlformats.org/officeDocument/2006/relationships/oleObject" Target="../embeddings/oleObject43.bin"/><Relationship Id="rId6" Type="http://schemas.openxmlformats.org/officeDocument/2006/relationships/image" Target="../media/image180.wmf"/><Relationship Id="rId5" Type="http://schemas.openxmlformats.org/officeDocument/2006/relationships/oleObject" Target="../embeddings/oleObject42.bin"/><Relationship Id="rId4" Type="http://schemas.openxmlformats.org/officeDocument/2006/relationships/image" Target="../media/image22.png"/><Relationship Id="rId3" Type="http://schemas.openxmlformats.org/officeDocument/2006/relationships/image" Target="../media/image179.png"/><Relationship Id="rId2" Type="http://schemas.openxmlformats.org/officeDocument/2006/relationships/image" Target="../media/image35.png"/><Relationship Id="rId10" Type="http://schemas.openxmlformats.org/officeDocument/2006/relationships/vmlDrawing" Target="../drawings/vmlDrawing15.vml"/><Relationship Id="rId1" Type="http://schemas.openxmlformats.org/officeDocument/2006/relationships/image" Target="../media/image178.png"/></Relationships>
</file>

<file path=ppt/slides/_rels/slide45.xml.rels><?xml version="1.0" encoding="UTF-8" standalone="yes"?>
<Relationships xmlns="http://schemas.openxmlformats.org/package/2006/relationships"><Relationship Id="rId5" Type="http://schemas.openxmlformats.org/officeDocument/2006/relationships/vmlDrawing" Target="../drawings/vmlDrawing16.vml"/><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82.wmf"/><Relationship Id="rId1" Type="http://schemas.openxmlformats.org/officeDocument/2006/relationships/oleObject" Target="../embeddings/oleObject44.bin"/></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3.png"/><Relationship Id="rId2" Type="http://schemas.openxmlformats.org/officeDocument/2006/relationships/image" Target="../media/image164.png"/><Relationship Id="rId1"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86.wdp"/><Relationship Id="rId3" Type="http://schemas.openxmlformats.org/officeDocument/2006/relationships/image" Target="../media/image185.png"/><Relationship Id="rId2" Type="http://schemas.openxmlformats.org/officeDocument/2006/relationships/slide" Target="slide49.xml"/><Relationship Id="rId1" Type="http://schemas.openxmlformats.org/officeDocument/2006/relationships/image" Target="../media/image1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1.svg"/><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5.png"/></Relationships>
</file>

<file path=ppt/slides/_rels/slide50.xml.rels><?xml version="1.0" encoding="UTF-8" standalone="yes"?>
<Relationships xmlns="http://schemas.openxmlformats.org/package/2006/relationships"><Relationship Id="rId9" Type="http://schemas.openxmlformats.org/officeDocument/2006/relationships/slide" Target="slide53.xml"/><Relationship Id="rId8" Type="http://schemas.microsoft.com/office/2007/relationships/hdphoto" Target="../media/image192.wdp"/><Relationship Id="rId7" Type="http://schemas.openxmlformats.org/officeDocument/2006/relationships/image" Target="../media/image191.png"/><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slide" Target="slide51.xml"/><Relationship Id="rId3" Type="http://schemas.openxmlformats.org/officeDocument/2006/relationships/image" Target="../media/image188.GIF"/><Relationship Id="rId25" Type="http://schemas.openxmlformats.org/officeDocument/2006/relationships/slideLayout" Target="../slideLayouts/slideLayout2.xml"/><Relationship Id="rId24" Type="http://schemas.openxmlformats.org/officeDocument/2006/relationships/image" Target="../media/image202.png"/><Relationship Id="rId23" Type="http://schemas.microsoft.com/office/2007/relationships/media" Target="../media/media3.mp3"/><Relationship Id="rId22" Type="http://schemas.openxmlformats.org/officeDocument/2006/relationships/audio" Target="../media/media3.mp3"/><Relationship Id="rId21" Type="http://schemas.openxmlformats.org/officeDocument/2006/relationships/image" Target="../media/image201.jpeg"/><Relationship Id="rId20" Type="http://schemas.openxmlformats.org/officeDocument/2006/relationships/slide" Target="slide52.xml"/><Relationship Id="rId2" Type="http://schemas.openxmlformats.org/officeDocument/2006/relationships/image" Target="../media/image187.png"/><Relationship Id="rId19" Type="http://schemas.openxmlformats.org/officeDocument/2006/relationships/image" Target="../media/image200.jpeg"/><Relationship Id="rId18" Type="http://schemas.openxmlformats.org/officeDocument/2006/relationships/slide" Target="slide55.xml"/><Relationship Id="rId17" Type="http://schemas.openxmlformats.org/officeDocument/2006/relationships/image" Target="../media/image199.png"/><Relationship Id="rId16" Type="http://schemas.microsoft.com/office/2007/relationships/hdphoto" Target="../media/image198.wdp"/><Relationship Id="rId15" Type="http://schemas.openxmlformats.org/officeDocument/2006/relationships/image" Target="../media/image197.png"/><Relationship Id="rId14" Type="http://schemas.microsoft.com/office/2007/relationships/hdphoto" Target="../media/image196.wdp"/><Relationship Id="rId13" Type="http://schemas.openxmlformats.org/officeDocument/2006/relationships/image" Target="../media/image195.png"/><Relationship Id="rId12" Type="http://schemas.openxmlformats.org/officeDocument/2006/relationships/image" Target="../media/image194.jpeg"/><Relationship Id="rId11" Type="http://schemas.openxmlformats.org/officeDocument/2006/relationships/slide" Target="slide54.xml"/><Relationship Id="rId10" Type="http://schemas.openxmlformats.org/officeDocument/2006/relationships/image" Target="../media/image193.png"/><Relationship Id="rId1" Type="http://schemas.openxmlformats.org/officeDocument/2006/relationships/slide" Target="slide56.xml"/></Relationships>
</file>

<file path=ppt/slides/_rels/slide51.xml.rels><?xml version="1.0" encoding="UTF-8" standalone="yes"?>
<Relationships xmlns="http://schemas.openxmlformats.org/package/2006/relationships"><Relationship Id="rId9" Type="http://schemas.openxmlformats.org/officeDocument/2006/relationships/image" Target="../media/image209.wmf"/><Relationship Id="rId8" Type="http://schemas.openxmlformats.org/officeDocument/2006/relationships/oleObject" Target="../embeddings/oleObject45.bin"/><Relationship Id="rId7" Type="http://schemas.microsoft.com/office/2007/relationships/hdphoto" Target="../media/image208.wdp"/><Relationship Id="rId6" Type="http://schemas.openxmlformats.org/officeDocument/2006/relationships/image" Target="../media/image207.png"/><Relationship Id="rId5" Type="http://schemas.openxmlformats.org/officeDocument/2006/relationships/slide" Target="slide50.xml"/><Relationship Id="rId4" Type="http://schemas.microsoft.com/office/2007/relationships/hdphoto" Target="../media/image206.wdp"/><Relationship Id="rId3" Type="http://schemas.openxmlformats.org/officeDocument/2006/relationships/image" Target="../media/image205.png"/><Relationship Id="rId2" Type="http://schemas.microsoft.com/office/2007/relationships/hdphoto" Target="../media/image204.wdp"/><Relationship Id="rId11" Type="http://schemas.openxmlformats.org/officeDocument/2006/relationships/vmlDrawing" Target="../drawings/vmlDrawing17.vml"/><Relationship Id="rId10" Type="http://schemas.openxmlformats.org/officeDocument/2006/relationships/slideLayout" Target="../slideLayouts/slideLayout2.xml"/><Relationship Id="rId1" Type="http://schemas.openxmlformats.org/officeDocument/2006/relationships/image" Target="../media/image203.png"/></Relationships>
</file>

<file path=ppt/slides/_rels/slide52.xml.rels><?xml version="1.0" encoding="UTF-8" standalone="yes"?>
<Relationships xmlns="http://schemas.openxmlformats.org/package/2006/relationships"><Relationship Id="rId9" Type="http://schemas.openxmlformats.org/officeDocument/2006/relationships/oleObject" Target="../embeddings/oleObject48.bin"/><Relationship Id="rId8" Type="http://schemas.openxmlformats.org/officeDocument/2006/relationships/image" Target="../media/image213.wmf"/><Relationship Id="rId7" Type="http://schemas.openxmlformats.org/officeDocument/2006/relationships/oleObject" Target="../embeddings/oleObject47.bin"/><Relationship Id="rId6" Type="http://schemas.openxmlformats.org/officeDocument/2006/relationships/image" Target="../media/image212.wmf"/><Relationship Id="rId5" Type="http://schemas.openxmlformats.org/officeDocument/2006/relationships/oleObject" Target="../embeddings/oleObject46.bin"/><Relationship Id="rId4" Type="http://schemas.openxmlformats.org/officeDocument/2006/relationships/image" Target="../media/image211.png"/><Relationship Id="rId3" Type="http://schemas.openxmlformats.org/officeDocument/2006/relationships/slide" Target="slide50.xml"/><Relationship Id="rId2" Type="http://schemas.openxmlformats.org/officeDocument/2006/relationships/image" Target="../media/image210.png"/><Relationship Id="rId18" Type="http://schemas.openxmlformats.org/officeDocument/2006/relationships/vmlDrawing" Target="../drawings/vmlDrawing18.vml"/><Relationship Id="rId17" Type="http://schemas.openxmlformats.org/officeDocument/2006/relationships/slideLayout" Target="../slideLayouts/slideLayout2.xml"/><Relationship Id="rId16" Type="http://schemas.openxmlformats.org/officeDocument/2006/relationships/image" Target="../media/image217.wmf"/><Relationship Id="rId15" Type="http://schemas.openxmlformats.org/officeDocument/2006/relationships/oleObject" Target="../embeddings/oleObject51.bin"/><Relationship Id="rId14" Type="http://schemas.openxmlformats.org/officeDocument/2006/relationships/image" Target="../media/image216.wmf"/><Relationship Id="rId13" Type="http://schemas.openxmlformats.org/officeDocument/2006/relationships/oleObject" Target="../embeddings/oleObject50.bin"/><Relationship Id="rId12" Type="http://schemas.openxmlformats.org/officeDocument/2006/relationships/image" Target="../media/image215.wmf"/><Relationship Id="rId11" Type="http://schemas.openxmlformats.org/officeDocument/2006/relationships/oleObject" Target="../embeddings/oleObject49.bin"/><Relationship Id="rId10" Type="http://schemas.openxmlformats.org/officeDocument/2006/relationships/image" Target="../media/image214.wmf"/><Relationship Id="rId1" Type="http://schemas.openxmlformats.org/officeDocument/2006/relationships/image" Target="../media/image203.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1.png"/><Relationship Id="rId3" Type="http://schemas.openxmlformats.org/officeDocument/2006/relationships/slide" Target="slide50.xml"/><Relationship Id="rId2" Type="http://schemas.openxmlformats.org/officeDocument/2006/relationships/image" Target="../media/image210.png"/><Relationship Id="rId1" Type="http://schemas.openxmlformats.org/officeDocument/2006/relationships/image" Target="../media/image203.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1.png"/><Relationship Id="rId3" Type="http://schemas.openxmlformats.org/officeDocument/2006/relationships/slide" Target="slide50.xml"/><Relationship Id="rId2" Type="http://schemas.openxmlformats.org/officeDocument/2006/relationships/image" Target="../media/image210.png"/><Relationship Id="rId1" Type="http://schemas.openxmlformats.org/officeDocument/2006/relationships/image" Target="../media/image203.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1.png"/><Relationship Id="rId3" Type="http://schemas.openxmlformats.org/officeDocument/2006/relationships/slide" Target="slide50.xml"/><Relationship Id="rId2" Type="http://schemas.openxmlformats.org/officeDocument/2006/relationships/image" Target="../media/image210.png"/><Relationship Id="rId1" Type="http://schemas.openxmlformats.org/officeDocument/2006/relationships/image" Target="../media/image203.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124.png"/><Relationship Id="rId3" Type="http://schemas.openxmlformats.org/officeDocument/2006/relationships/image" Target="../media/image222.png"/><Relationship Id="rId2" Type="http://schemas.openxmlformats.org/officeDocument/2006/relationships/image" Target="../media/image2.svg"/><Relationship Id="rId1" Type="http://schemas.openxmlformats.org/officeDocument/2006/relationships/image" Target="../media/image221.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oleObject" Target="../embeddings/oleObject2.bin"/><Relationship Id="rId8" Type="http://schemas.openxmlformats.org/officeDocument/2006/relationships/image" Target="../media/image28.wmf"/><Relationship Id="rId7" Type="http://schemas.openxmlformats.org/officeDocument/2006/relationships/oleObject" Target="../embeddings/oleObject1.bin"/><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svg"/><Relationship Id="rId3" Type="http://schemas.openxmlformats.org/officeDocument/2006/relationships/image" Target="../media/image18.png"/><Relationship Id="rId20" Type="http://schemas.openxmlformats.org/officeDocument/2006/relationships/vmlDrawing" Target="../drawings/vmlDrawing1.vml"/><Relationship Id="rId2" Type="http://schemas.openxmlformats.org/officeDocument/2006/relationships/image" Target="../media/image17.svg"/><Relationship Id="rId19" Type="http://schemas.openxmlformats.org/officeDocument/2006/relationships/slideLayout" Target="../slideLayouts/slideLayout7.xml"/><Relationship Id="rId18" Type="http://schemas.openxmlformats.org/officeDocument/2006/relationships/image" Target="../media/image33.wmf"/><Relationship Id="rId17" Type="http://schemas.openxmlformats.org/officeDocument/2006/relationships/oleObject" Target="../embeddings/oleObject6.bin"/><Relationship Id="rId16" Type="http://schemas.openxmlformats.org/officeDocument/2006/relationships/image" Target="../media/image32.wmf"/><Relationship Id="rId15" Type="http://schemas.openxmlformats.org/officeDocument/2006/relationships/oleObject" Target="../embeddings/oleObject5.bin"/><Relationship Id="rId14" Type="http://schemas.openxmlformats.org/officeDocument/2006/relationships/image" Target="../media/image31.wmf"/><Relationship Id="rId13" Type="http://schemas.openxmlformats.org/officeDocument/2006/relationships/oleObject" Target="../embeddings/oleObject4.bin"/><Relationship Id="rId12" Type="http://schemas.openxmlformats.org/officeDocument/2006/relationships/image" Target="../media/image30.wmf"/><Relationship Id="rId11" Type="http://schemas.openxmlformats.org/officeDocument/2006/relationships/oleObject" Target="../embeddings/oleObject3.bin"/><Relationship Id="rId10" Type="http://schemas.openxmlformats.org/officeDocument/2006/relationships/image" Target="../media/image29.emf"/><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8.wmf"/><Relationship Id="rId7" Type="http://schemas.openxmlformats.org/officeDocument/2006/relationships/oleObject" Target="../embeddings/oleObject9.bin"/><Relationship Id="rId6" Type="http://schemas.openxmlformats.org/officeDocument/2006/relationships/image" Target="../media/image37.wmf"/><Relationship Id="rId5" Type="http://schemas.openxmlformats.org/officeDocument/2006/relationships/oleObject" Target="../embeddings/oleObject8.bin"/><Relationship Id="rId4" Type="http://schemas.openxmlformats.org/officeDocument/2006/relationships/image" Target="../media/image36.wmf"/><Relationship Id="rId3" Type="http://schemas.openxmlformats.org/officeDocument/2006/relationships/oleObject" Target="../embeddings/oleObject7.bin"/><Relationship Id="rId2" Type="http://schemas.openxmlformats.org/officeDocument/2006/relationships/image" Target="../media/image35.png"/><Relationship Id="rId10" Type="http://schemas.openxmlformats.org/officeDocument/2006/relationships/vmlDrawing" Target="../drawings/vmlDrawing2.vml"/><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3"/>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4"/>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5"/>
          <a:srcRect/>
          <a:stretch>
            <a:fillRect/>
          </a:stretch>
        </p:blipFill>
        <p:spPr>
          <a:xfrm>
            <a:off x="1" y="4991100"/>
            <a:ext cx="5874530" cy="9020391"/>
          </a:xfrm>
          <a:prstGeom prst="rect">
            <a:avLst/>
          </a:prstGeom>
        </p:spPr>
      </p:pic>
      <p:sp>
        <p:nvSpPr>
          <p:cNvPr id="9" name="Google Shape;99;p1"/>
          <p:cNvSpPr txBox="1"/>
          <p:nvPr/>
        </p:nvSpPr>
        <p:spPr>
          <a:xfrm>
            <a:off x="3852090" y="1859358"/>
            <a:ext cx="11921310" cy="55835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ĐẾN VỚI BÀI HỌC HÔM NAY!</a:t>
            </a:r>
            <a:endPar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endParaRPr lang="en-US" sz="6000" b="1"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endParaRPr lang="en-US" sz="70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05;p14"/>
          <p:cNvGrpSpPr/>
          <p:nvPr/>
        </p:nvGrpSpPr>
        <p:grpSpPr>
          <a:xfrm flipH="1">
            <a:off x="1452448" y="5934227"/>
            <a:ext cx="1699513" cy="1188276"/>
            <a:chOff x="7890477" y="787864"/>
            <a:chExt cx="2022200" cy="1289304"/>
          </a:xfrm>
        </p:grpSpPr>
        <p:pic>
          <p:nvPicPr>
            <p:cNvPr id="13"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3" name="TextBox 2"/>
          <p:cNvSpPr txBox="1"/>
          <p:nvPr/>
        </p:nvSpPr>
        <p:spPr>
          <a:xfrm>
            <a:off x="4072935" y="6143645"/>
            <a:ext cx="10744200" cy="769441"/>
          </a:xfrm>
          <a:prstGeom prst="rect">
            <a:avLst/>
          </a:prstGeom>
          <a:noFill/>
        </p:spPr>
        <p:txBody>
          <a:bodyPr wrap="square" rtlCol="0">
            <a:spAutoFit/>
          </a:bodyPr>
          <a:lstStyle/>
          <a:p>
            <a:r>
              <a:rPr lang="en-US" sz="4400" dirty="0"/>
              <a:t>a) Năm nghiệm của phương trình đã cho: </a:t>
            </a:r>
            <a:endParaRPr lang="vi-VN" sz="4400" dirty="0"/>
          </a:p>
        </p:txBody>
      </p:sp>
      <p:graphicFrame>
        <p:nvGraphicFramePr>
          <p:cNvPr id="4" name="Object 3"/>
          <p:cNvGraphicFramePr>
            <a:graphicFrameLocks noChangeAspect="1"/>
          </p:cNvGraphicFramePr>
          <p:nvPr/>
        </p:nvGraphicFramePr>
        <p:xfrm>
          <a:off x="6019800" y="6906473"/>
          <a:ext cx="7285879" cy="1492288"/>
        </p:xfrm>
        <a:graphic>
          <a:graphicData uri="http://schemas.openxmlformats.org/presentationml/2006/ole">
            <mc:AlternateContent xmlns:mc="http://schemas.openxmlformats.org/markup-compatibility/2006">
              <mc:Choice xmlns:v="urn:schemas-microsoft-com:vml" Requires="v">
                <p:oleObj spid="_x0000_s3106" name="Equation" r:id="rId2" imgW="50596800" imgH="10363200" progId="Equation.DSMT4">
                  <p:embed/>
                </p:oleObj>
              </mc:Choice>
              <mc:Fallback>
                <p:oleObj name="Equation" r:id="rId2" imgW="50596800" imgH="10363200" progId="Equation.DSMT4">
                  <p:embed/>
                  <p:pic>
                    <p:nvPicPr>
                      <p:cNvPr id="0" name="Picture 3105"/>
                      <p:cNvPicPr/>
                      <p:nvPr/>
                    </p:nvPicPr>
                    <p:blipFill>
                      <a:blip r:embed="rId3"/>
                      <a:stretch>
                        <a:fillRect/>
                      </a:stretch>
                    </p:blipFill>
                    <p:spPr>
                      <a:xfrm>
                        <a:off x="6019800" y="6906473"/>
                        <a:ext cx="7285879" cy="1492288"/>
                      </a:xfrm>
                      <a:prstGeom prst="rect">
                        <a:avLst/>
                      </a:prstGeom>
                    </p:spPr>
                  </p:pic>
                </p:oleObj>
              </mc:Fallback>
            </mc:AlternateContent>
          </a:graphicData>
        </a:graphic>
      </p:graphicFrame>
      <p:sp>
        <p:nvSpPr>
          <p:cNvPr id="6" name="TextBox 5"/>
          <p:cNvSpPr txBox="1"/>
          <p:nvPr/>
        </p:nvSpPr>
        <p:spPr>
          <a:xfrm>
            <a:off x="3276600" y="8740900"/>
            <a:ext cx="12573000" cy="1323439"/>
          </a:xfrm>
          <a:prstGeom prst="rect">
            <a:avLst/>
          </a:prstGeom>
          <a:noFill/>
        </p:spPr>
        <p:txBody>
          <a:bodyPr wrap="square" rtlCol="0">
            <a:spAutoFit/>
          </a:bodyPr>
          <a:lstStyle/>
          <a:p>
            <a:r>
              <a:rPr lang="en-US" sz="4000" dirty="0"/>
              <a:t>b) Với mỗi giá trị của x ta có                      .  Hệ phương trình có vô số nghiệm</a:t>
            </a:r>
            <a:endParaRPr lang="vi-VN" sz="4000" dirty="0"/>
          </a:p>
        </p:txBody>
      </p:sp>
      <p:graphicFrame>
        <p:nvGraphicFramePr>
          <p:cNvPr id="15" name="Object 14"/>
          <p:cNvGraphicFramePr>
            <a:graphicFrameLocks noChangeAspect="1"/>
          </p:cNvGraphicFramePr>
          <p:nvPr/>
        </p:nvGraphicFramePr>
        <p:xfrm>
          <a:off x="9146929" y="8398761"/>
          <a:ext cx="2364951" cy="1559861"/>
        </p:xfrm>
        <a:graphic>
          <a:graphicData uri="http://schemas.openxmlformats.org/presentationml/2006/ole">
            <mc:AlternateContent xmlns:mc="http://schemas.openxmlformats.org/markup-compatibility/2006">
              <mc:Choice xmlns:v="urn:schemas-microsoft-com:vml" Requires="v">
                <p:oleObj spid="_x0000_s3107" name="Equation" r:id="rId4" imgW="14325600" imgH="9448800" progId="Equation.DSMT4">
                  <p:embed/>
                </p:oleObj>
              </mc:Choice>
              <mc:Fallback>
                <p:oleObj name="Equation" r:id="rId4" imgW="14325600" imgH="9448800" progId="Equation.DSMT4">
                  <p:embed/>
                  <p:pic>
                    <p:nvPicPr>
                      <p:cNvPr id="0" name="Picture 3106"/>
                      <p:cNvPicPr/>
                      <p:nvPr/>
                    </p:nvPicPr>
                    <p:blipFill>
                      <a:blip r:embed="rId5"/>
                      <a:stretch>
                        <a:fillRect/>
                      </a:stretch>
                    </p:blipFill>
                    <p:spPr>
                      <a:xfrm>
                        <a:off x="9146929" y="8398761"/>
                        <a:ext cx="2364951" cy="1559861"/>
                      </a:xfrm>
                      <a:prstGeom prst="rect">
                        <a:avLst/>
                      </a:prstGeom>
                    </p:spPr>
                  </p:pic>
                </p:oleObj>
              </mc:Fallback>
            </mc:AlternateContent>
          </a:graphicData>
        </a:graphic>
      </p:graphicFrame>
      <p:sp>
        <p:nvSpPr>
          <p:cNvPr id="16"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2</a:t>
            </a:r>
            <a:endParaRPr kumimoji="0"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10" name="TextBox 9"/>
          <p:cNvSpPr txBox="1"/>
          <p:nvPr/>
        </p:nvSpPr>
        <p:spPr>
          <a:xfrm>
            <a:off x="2618561" y="107493"/>
            <a:ext cx="14900251" cy="1323439"/>
          </a:xfrm>
          <a:prstGeom prst="rect">
            <a:avLst/>
          </a:prstGeom>
          <a:noFill/>
        </p:spPr>
        <p:txBody>
          <a:bodyPr wrap="square" rtlCol="0">
            <a:spAutoFit/>
          </a:bodyPr>
          <a:lstStyle/>
          <a:p>
            <a:r>
              <a:rPr lang="en-US" sz="4000" dirty="0"/>
              <a:t>Giả sử (</a:t>
            </a:r>
            <a:r>
              <a:rPr lang="en-US" sz="4000" dirty="0" smtClean="0"/>
              <a:t>x, y</a:t>
            </a:r>
            <a:r>
              <a:rPr lang="en-US" sz="4000" dirty="0"/>
              <a:t>) là nghiệm của phương trình bậc nhất hai ẩn x + 2y = 5</a:t>
            </a:r>
            <a:endParaRPr lang="en-US" sz="4000" dirty="0"/>
          </a:p>
          <a:p>
            <a:r>
              <a:rPr lang="en-US" sz="4000" dirty="0"/>
              <a:t>a) Hoàn thành bảng sau đây:</a:t>
            </a:r>
            <a:endParaRPr lang="vi-VN" sz="4000" dirty="0"/>
          </a:p>
        </p:txBody>
      </p:sp>
      <p:graphicFrame>
        <p:nvGraphicFramePr>
          <p:cNvPr id="17" name="Table 16"/>
          <p:cNvGraphicFramePr>
            <a:graphicFrameLocks noGrp="1"/>
          </p:cNvGraphicFramePr>
          <p:nvPr/>
        </p:nvGraphicFramePr>
        <p:xfrm>
          <a:off x="3016684" y="1726599"/>
          <a:ext cx="13061514" cy="2686054"/>
        </p:xfrm>
        <a:graphic>
          <a:graphicData uri="http://schemas.openxmlformats.org/drawingml/2006/table">
            <a:tbl>
              <a:tblPr firstRow="1" bandRow="1">
                <a:tableStyleId>{5C22544A-7EE6-4342-B048-85BDC9FD1C3A}</a:tableStyleId>
              </a:tblPr>
              <a:tblGrid>
                <a:gridCol w="2176919"/>
                <a:gridCol w="2176919"/>
                <a:gridCol w="2176919"/>
                <a:gridCol w="2176919"/>
                <a:gridCol w="2176919"/>
                <a:gridCol w="2176919"/>
              </a:tblGrid>
              <a:tr h="1343027">
                <a:tc>
                  <a:txBody>
                    <a:bodyPr/>
                    <a:lstStyle/>
                    <a:p>
                      <a:pPr algn="ctr"/>
                      <a:r>
                        <a:rPr lang="en-US" sz="3600" b="1" dirty="0">
                          <a:solidFill>
                            <a:schemeClr val="tx1"/>
                          </a:solidFill>
                        </a:rPr>
                        <a:t>x</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-2</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-1</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0</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43027">
                <a:tc>
                  <a:txBody>
                    <a:bodyPr/>
                    <a:lstStyle/>
                    <a:p>
                      <a:pPr algn="ctr"/>
                      <a:r>
                        <a:rPr lang="en-US" sz="3600" b="1" dirty="0">
                          <a:solidFill>
                            <a:schemeClr val="tx1"/>
                          </a:solidFill>
                        </a:rPr>
                        <a:t>y</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1" dirty="0">
                          <a:solidFill>
                            <a:schemeClr val="tx1"/>
                          </a:solidFill>
                        </a:rPr>
                        <a:t>1</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1" dirty="0">
                          <a:solidFill>
                            <a:schemeClr val="tx1"/>
                          </a:solidFill>
                        </a:rPr>
                        <a:t>2</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1452448" y="4475145"/>
            <a:ext cx="15735296" cy="1323439"/>
          </a:xfrm>
          <a:prstGeom prst="rect">
            <a:avLst/>
          </a:prstGeom>
          <a:noFill/>
        </p:spPr>
        <p:txBody>
          <a:bodyPr wrap="square" rtlCol="0">
            <a:spAutoFit/>
          </a:bodyPr>
          <a:lstStyle/>
          <a:p>
            <a:r>
              <a:rPr lang="en-US" sz="4000" dirty="0"/>
              <a:t>Từ đó suy ra năm nghiệm của phương trình đã cho</a:t>
            </a:r>
            <a:endParaRPr lang="en-US" sz="4000" dirty="0"/>
          </a:p>
          <a:p>
            <a:r>
              <a:rPr lang="en-US" sz="4000" dirty="0"/>
              <a:t>b) Tính y theo x. Từ đó cho biết phương trình đã cho có bao nhiêu nghiệm</a:t>
            </a:r>
            <a:endParaRPr lang="vi-VN" sz="4000" dirty="0"/>
          </a:p>
        </p:txBody>
      </p:sp>
      <mc:AlternateContent xmlns:mc="http://schemas.openxmlformats.org/markup-compatibility/2006">
        <mc:Choice xmlns:a14="http://schemas.microsoft.com/office/drawing/2010/main" Requires="a14">
          <p:sp>
            <p:nvSpPr>
              <p:cNvPr id="9" name="Rectangle 8"/>
              <p:cNvSpPr/>
              <p:nvPr/>
            </p:nvSpPr>
            <p:spPr>
              <a:xfrm>
                <a:off x="6019800" y="3155934"/>
                <a:ext cx="711532" cy="1125886"/>
              </a:xfrm>
              <a:prstGeom prst="rect">
                <a:avLst/>
              </a:prstGeom>
              <a:solidFill>
                <a:srgbClr val="FFF7E4"/>
              </a:solidFill>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𝟕</m:t>
                          </m:r>
                        </m:num>
                        <m:den>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𝟐</m:t>
                          </m:r>
                        </m:den>
                      </m:f>
                    </m:oMath>
                  </m:oMathPara>
                </a14:m>
                <a:endParaRPr lang="vi-VN" sz="3600" b="1" dirty="0">
                  <a:solidFill>
                    <a:srgbClr val="FF0000"/>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6019800" y="3155934"/>
                <a:ext cx="711532" cy="1125886"/>
              </a:xfrm>
              <a:prstGeom prst="rect">
                <a:avLst/>
              </a:prstGeom>
              <a:blipFill rotWithShape="1">
                <a:blip r:embed="rId6"/>
                <a:stretch>
                  <a:fillRect t="-55" r="47" b="1"/>
                </a:stretch>
              </a:blipFill>
            </p:spPr>
            <p:txBody>
              <a:bodyPr/>
              <a:lstStyle/>
              <a:p>
                <a:r>
                  <a:rPr lang="en-US" altLang="en-US">
                    <a:noFill/>
                  </a:rPr>
                  <a:t> </a:t>
                </a:r>
              </a:p>
            </p:txBody>
          </p:sp>
        </mc:Fallback>
      </mc:AlternateContent>
      <p:sp>
        <p:nvSpPr>
          <p:cNvPr id="5" name="TextBox 4"/>
          <p:cNvSpPr txBox="1"/>
          <p:nvPr/>
        </p:nvSpPr>
        <p:spPr>
          <a:xfrm>
            <a:off x="8225835" y="3409142"/>
            <a:ext cx="1219200" cy="646331"/>
          </a:xfrm>
          <a:prstGeom prst="rect">
            <a:avLst/>
          </a:prstGeom>
          <a:solidFill>
            <a:srgbClr val="FFF7E4"/>
          </a:solidFill>
        </p:spPr>
        <p:txBody>
          <a:bodyPr wrap="square" rtlCol="0">
            <a:spAutoFit/>
          </a:bodyPr>
          <a:lstStyle/>
          <a:p>
            <a:r>
              <a:rPr lang="en-US" sz="3600" b="1" dirty="0">
                <a:solidFill>
                  <a:srgbClr val="FF0000"/>
                </a:solidFill>
              </a:rPr>
              <a:t>3</a:t>
            </a:r>
            <a:endParaRPr lang="vi-VN" sz="3600" b="1" dirty="0">
              <a:solidFill>
                <a:srgbClr val="FF0000"/>
              </a:solidFill>
            </a:endParaRPr>
          </a:p>
        </p:txBody>
      </p:sp>
      <mc:AlternateContent xmlns:mc="http://schemas.openxmlformats.org/markup-compatibility/2006">
        <mc:Choice xmlns:a14="http://schemas.microsoft.com/office/drawing/2010/main" Requires="a14">
          <p:sp>
            <p:nvSpPr>
              <p:cNvPr id="12" name="Rectangle 11"/>
              <p:cNvSpPr/>
              <p:nvPr/>
            </p:nvSpPr>
            <p:spPr>
              <a:xfrm>
                <a:off x="10439400" y="3155934"/>
                <a:ext cx="457200" cy="1140762"/>
              </a:xfrm>
              <a:prstGeom prst="rect">
                <a:avLst/>
              </a:prstGeom>
              <a:solidFill>
                <a:srgbClr val="FFF7E4"/>
              </a:solidFill>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𝟓</m:t>
                          </m:r>
                        </m:num>
                        <m:den>
                          <m:r>
                            <a:rPr lang="en-US" sz="3600" b="1" i="1" kern="100">
                              <a:solidFill>
                                <a:srgbClr val="FF0000"/>
                              </a:solidFill>
                              <a:latin typeface="Cambria Math" panose="02040503050406030204" pitchFamily="18" charset="0"/>
                              <a:ea typeface="Times New Roman" panose="02020603050405020304" pitchFamily="18" charset="0"/>
                              <a:cs typeface="Arial" panose="020B0604020202020204" pitchFamily="34" charset="0"/>
                            </a:rPr>
                            <m:t>𝟐</m:t>
                          </m:r>
                        </m:den>
                      </m:f>
                    </m:oMath>
                  </m:oMathPara>
                </a14:m>
                <a:endParaRPr lang="vi-VN" sz="3600" b="1" dirty="0">
                  <a:solidFill>
                    <a:srgbClr val="FF0000"/>
                  </a:solidFill>
                </a:endParaRPr>
              </a:p>
            </p:txBody>
          </p:sp>
        </mc:Choice>
        <mc:Fallback>
          <p:sp>
            <p:nvSpPr>
              <p:cNvPr id="12" name="Rectangle 11"/>
              <p:cNvSpPr>
                <a:spLocks noRot="1" noChangeAspect="1" noMove="1" noResize="1" noEditPoints="1" noAdjustHandles="1" noChangeArrowheads="1" noChangeShapeType="1" noTextEdit="1"/>
              </p:cNvSpPr>
              <p:nvPr/>
            </p:nvSpPr>
            <p:spPr>
              <a:xfrm>
                <a:off x="10439400" y="3155934"/>
                <a:ext cx="457200" cy="1140762"/>
              </a:xfrm>
              <a:prstGeom prst="rect">
                <a:avLst/>
              </a:prstGeom>
              <a:blipFill rotWithShape="1">
                <a:blip r:embed="rId7"/>
                <a:stretch>
                  <a:fillRect t="-54" b="25"/>
                </a:stretch>
              </a:blipFill>
            </p:spPr>
            <p:txBody>
              <a:bodyPr/>
              <a:lstStyle/>
              <a:p>
                <a:r>
                  <a:rPr lang="en-US" altLang="en-US">
                    <a:noFill/>
                  </a:rPr>
                  <a:t> </a:t>
                </a:r>
              </a:p>
            </p:txBody>
          </p:sp>
        </mc:Fallback>
      </mc:AlternateContent>
      <p:sp>
        <p:nvSpPr>
          <p:cNvPr id="8" name="TextBox 7"/>
          <p:cNvSpPr txBox="1"/>
          <p:nvPr/>
        </p:nvSpPr>
        <p:spPr>
          <a:xfrm>
            <a:off x="14817135" y="2109690"/>
            <a:ext cx="961299" cy="646331"/>
          </a:xfrm>
          <a:prstGeom prst="rect">
            <a:avLst/>
          </a:prstGeom>
          <a:solidFill>
            <a:srgbClr val="FFF7E4"/>
          </a:solidFill>
        </p:spPr>
        <p:txBody>
          <a:bodyPr wrap="square" rtlCol="0">
            <a:spAutoFit/>
          </a:bodyPr>
          <a:lstStyle/>
          <a:p>
            <a:r>
              <a:rPr lang="en-US" sz="3600" b="1" dirty="0">
                <a:solidFill>
                  <a:srgbClr val="FF0000"/>
                </a:solidFill>
              </a:rPr>
              <a:t>1</a:t>
            </a:r>
            <a:endParaRPr lang="vi-VN" sz="3600" b="1" dirty="0">
              <a:solidFill>
                <a:srgbClr val="FF0000"/>
              </a:solidFill>
            </a:endParaRPr>
          </a:p>
        </p:txBody>
      </p:sp>
      <p:sp>
        <p:nvSpPr>
          <p:cNvPr id="7" name="TextBox 6"/>
          <p:cNvSpPr txBox="1"/>
          <p:nvPr/>
        </p:nvSpPr>
        <p:spPr>
          <a:xfrm>
            <a:off x="12498452" y="2106620"/>
            <a:ext cx="785456" cy="646331"/>
          </a:xfrm>
          <a:prstGeom prst="rect">
            <a:avLst/>
          </a:prstGeom>
          <a:solidFill>
            <a:srgbClr val="FFF7E4"/>
          </a:solidFill>
        </p:spPr>
        <p:txBody>
          <a:bodyPr wrap="square" rtlCol="0">
            <a:spAutoFit/>
          </a:bodyPr>
          <a:lstStyle/>
          <a:p>
            <a:r>
              <a:rPr lang="en-US" sz="3600" b="1" dirty="0">
                <a:solidFill>
                  <a:srgbClr val="FF0000"/>
                </a:solidFill>
              </a:rPr>
              <a:t>3</a:t>
            </a:r>
            <a:endParaRPr lang="vi-VN"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2458866" y="3695700"/>
            <a:ext cx="14762333" cy="212720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4000" dirty="0">
                <a:solidFill>
                  <a:schemeClr val="bg1"/>
                </a:solidFill>
                <a:latin typeface="Arial" panose="020B0604020202020204"/>
                <a:ea typeface="Arial" panose="020B0604020202020204"/>
                <a:cs typeface="Arial" panose="020B0604020202020204"/>
                <a:sym typeface="Arial" panose="020B0604020202020204"/>
              </a:rPr>
              <a:t>.           Mỗi phương trình bậc nhất hai ẩn đều có vô số nghiệm</a:t>
            </a:r>
            <a:endParaRPr sz="4000" dirty="0">
              <a:solidFill>
                <a:schemeClr val="bg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panose="020B0604020202020204"/>
                  <a:ea typeface="Arial" panose="020B0604020202020204"/>
                  <a:cs typeface="Arial" panose="020B0604020202020204"/>
                  <a:sym typeface="Arial" panose="020B0604020202020204"/>
                </a:rPr>
                <a:t>CHÚ Ý</a:t>
              </a:r>
              <a:endParaRPr sz="5500" b="1" dirty="0">
                <a:solidFill>
                  <a:schemeClr val="tx2"/>
                </a:solidFill>
                <a:latin typeface="Arial" panose="020B0604020202020204"/>
                <a:ea typeface="Arial" panose="020B0604020202020204"/>
                <a:cs typeface="Arial" panose="020B0604020202020204"/>
                <a:sym typeface="Arial" panose="020B0604020202020204"/>
              </a:endParaRPr>
            </a:p>
          </p:txBody>
        </p:sp>
      </p:grpSp>
      <p:pic>
        <p:nvPicPr>
          <p:cNvPr id="31"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5"/>
          <a:stretch>
            <a:fillRect/>
          </a:stretch>
        </p:blipFill>
        <p:spPr>
          <a:xfrm>
            <a:off x="2209800" y="931998"/>
            <a:ext cx="3237257" cy="3231160"/>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12"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2048" y="4078391"/>
            <a:ext cx="1326380" cy="12660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88167" y="2788705"/>
            <a:ext cx="1699513" cy="1188276"/>
            <a:chOff x="7890477" y="787864"/>
            <a:chExt cx="2022200" cy="1289304"/>
          </a:xfrm>
        </p:grpSpPr>
        <p:pic>
          <p:nvPicPr>
            <p:cNvPr id="19"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sp>
        <p:nvSpPr>
          <p:cNvPr id="5" name="TextBox 4"/>
          <p:cNvSpPr txBox="1"/>
          <p:nvPr/>
        </p:nvSpPr>
        <p:spPr>
          <a:xfrm>
            <a:off x="2819400" y="-78182"/>
            <a:ext cx="12725400" cy="28264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Viết</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nghiệm và biểu diễn hình học tất cả các nghiệm của mỗi phương trình bậc nhất hai ẩn sau:</a:t>
            </a:r>
            <a:endPar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defRPr/>
            </a:pP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a)  x + 2y = 3            b) 0x + y = -2                c) x + 0y = 3</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3</a:t>
            </a:r>
            <a:endParaRPr kumimoji="0"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3" name="Rectangle 2"/>
          <p:cNvSpPr/>
          <p:nvPr/>
        </p:nvSpPr>
        <p:spPr>
          <a:xfrm>
            <a:off x="2516966" y="2819397"/>
            <a:ext cx="15771034" cy="1938992"/>
          </a:xfrm>
          <a:prstGeom prst="rect">
            <a:avLst/>
          </a:prstGeom>
        </p:spPr>
        <p:txBody>
          <a:bodyPr wrap="square">
            <a:spAutoFit/>
          </a:bodyPr>
          <a:lstStyle/>
          <a:p>
            <a:pPr marL="742950" indent="-742950">
              <a:buAutoNum type="alphaLcParenR"/>
            </a:pP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Xét phương trình x + 2y = 3 (1)</a:t>
            </a:r>
            <a:endPar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n-US" sz="4000" kern="100" dirty="0">
                <a:solidFill>
                  <a:prstClr val="black"/>
                </a:solidFill>
                <a:latin typeface="Arial" panose="020B0604020202020204" pitchFamily="34" charset="0"/>
                <a:cs typeface="Arial" panose="020B0604020202020204" pitchFamily="34" charset="0"/>
              </a:rPr>
              <a:t>Ta viết (1) dưới dạng: y= -0,5x + 1,5</a:t>
            </a:r>
            <a:endParaRPr lang="en-US" sz="4000" kern="100" dirty="0">
              <a:solidFill>
                <a:prstClr val="black"/>
              </a:solidFill>
              <a:latin typeface="Arial" panose="020B0604020202020204" pitchFamily="34" charset="0"/>
              <a:cs typeface="Arial" panose="020B0604020202020204" pitchFamily="34" charset="0"/>
            </a:endParaRPr>
          </a:p>
          <a:p>
            <a:r>
              <a:rPr lang="en-US" sz="4000" kern="100" dirty="0">
                <a:solidFill>
                  <a:prstClr val="black"/>
                </a:solidFill>
                <a:latin typeface="Arial" panose="020B0604020202020204" pitchFamily="34" charset="0"/>
                <a:cs typeface="Arial" panose="020B0604020202020204" pitchFamily="34" charset="0"/>
              </a:rPr>
              <a:t>Mỗi cặp (x; -0,5x+1,5) với            là một nghiệm của phương trình </a:t>
            </a:r>
            <a:endParaRPr lang="vi-VN" sz="4000" dirty="0"/>
          </a:p>
        </p:txBody>
      </p:sp>
      <p:graphicFrame>
        <p:nvGraphicFramePr>
          <p:cNvPr id="6" name="Object 5"/>
          <p:cNvGraphicFramePr>
            <a:graphicFrameLocks noChangeAspect="1"/>
          </p:cNvGraphicFramePr>
          <p:nvPr/>
        </p:nvGraphicFramePr>
        <p:xfrm>
          <a:off x="8534400" y="4032665"/>
          <a:ext cx="1389887" cy="670980"/>
        </p:xfrm>
        <a:graphic>
          <a:graphicData uri="http://schemas.openxmlformats.org/presentationml/2006/ole">
            <mc:AlternateContent xmlns:mc="http://schemas.openxmlformats.org/markup-compatibility/2006">
              <mc:Choice xmlns:v="urn:schemas-microsoft-com:vml" Requires="v">
                <p:oleObj spid="_x0000_s4114" name="Equation" r:id="rId3" imgW="8839200" imgH="4267200" progId="Equation.DSMT4">
                  <p:embed/>
                </p:oleObj>
              </mc:Choice>
              <mc:Fallback>
                <p:oleObj name="Equation" r:id="rId3" imgW="8839200" imgH="4267200" progId="Equation.DSMT4">
                  <p:embed/>
                  <p:pic>
                    <p:nvPicPr>
                      <p:cNvPr id="0" name="Picture 4113"/>
                      <p:cNvPicPr/>
                      <p:nvPr/>
                    </p:nvPicPr>
                    <p:blipFill>
                      <a:blip r:embed="rId4"/>
                      <a:stretch>
                        <a:fillRect/>
                      </a:stretch>
                    </p:blipFill>
                    <p:spPr>
                      <a:xfrm>
                        <a:off x="8534400" y="4032665"/>
                        <a:ext cx="1389887" cy="670980"/>
                      </a:xfrm>
                      <a:prstGeom prst="rect">
                        <a:avLst/>
                      </a:prstGeom>
                    </p:spPr>
                  </p:pic>
                </p:oleObj>
              </mc:Fallback>
            </mc:AlternateContent>
          </a:graphicData>
        </a:graphic>
      </p:graphicFrame>
      <p:pic>
        <p:nvPicPr>
          <p:cNvPr id="8" name="Picture 7"/>
          <p:cNvPicPr>
            <a:picLocks noChangeAspect="1"/>
          </p:cNvPicPr>
          <p:nvPr/>
        </p:nvPicPr>
        <p:blipFill rotWithShape="1">
          <a:blip r:embed="rId5"/>
          <a:srcRect r="14030"/>
          <a:stretch>
            <a:fillRect/>
          </a:stretch>
        </p:blipFill>
        <p:spPr>
          <a:xfrm>
            <a:off x="10820400" y="4784765"/>
            <a:ext cx="7162800" cy="5424307"/>
          </a:xfrm>
          <a:prstGeom prst="rect">
            <a:avLst/>
          </a:prstGeom>
        </p:spPr>
      </p:pic>
      <p:sp>
        <p:nvSpPr>
          <p:cNvPr id="9" name="TextBox 8"/>
          <p:cNvSpPr txBox="1"/>
          <p:nvPr/>
        </p:nvSpPr>
        <p:spPr>
          <a:xfrm>
            <a:off x="688167" y="5419426"/>
            <a:ext cx="9520267" cy="4154984"/>
          </a:xfrm>
          <a:prstGeom prst="rect">
            <a:avLst/>
          </a:prstGeom>
          <a:noFill/>
        </p:spPr>
        <p:txBody>
          <a:bodyPr wrap="square" rtlCol="0">
            <a:spAutoFit/>
          </a:bodyPr>
          <a:lstStyle/>
          <a:p>
            <a:r>
              <a:rPr lang="en-US" sz="4400" dirty="0"/>
              <a:t>Mỗi nghiệm của phương trình là </a:t>
            </a:r>
            <a:r>
              <a:rPr lang="en-US" sz="4400" dirty="0" err="1"/>
              <a:t>tọa</a:t>
            </a:r>
            <a:r>
              <a:rPr lang="en-US" sz="4400" dirty="0"/>
              <a:t> độ điểm thuộc đường thẳng d: x + 2y = 3</a:t>
            </a:r>
            <a:endParaRPr lang="en-US" sz="4400" dirty="0"/>
          </a:p>
          <a:p>
            <a:r>
              <a:rPr lang="en-US" sz="4400" dirty="0"/>
              <a:t>Để vẽ đường thẳng d ta chỉ cần xác định 2 điểm thuộc nó. Chẳng hạn </a:t>
            </a:r>
            <a:r>
              <a:rPr lang="en-US" sz="4400" dirty="0" smtClean="0"/>
              <a:t>A(0; </a:t>
            </a:r>
            <a:r>
              <a:rPr lang="en-US" sz="4400" dirty="0"/>
              <a:t>1,5); B(3</a:t>
            </a:r>
            <a:r>
              <a:rPr lang="en-US" sz="4400" dirty="0" smtClean="0"/>
              <a:t>; 0</a:t>
            </a:r>
            <a:r>
              <a:rPr lang="en-US" sz="4400" dirty="0"/>
              <a:t>) rồi vẽ đường thẳng đi qua 2 điểm đó (Hình 1.1a)</a:t>
            </a:r>
            <a:endParaRPr lang="vi-VN" sz="4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sp>
        <p:nvSpPr>
          <p:cNvPr id="5" name="TextBox 4"/>
          <p:cNvSpPr txBox="1"/>
          <p:nvPr/>
        </p:nvSpPr>
        <p:spPr>
          <a:xfrm>
            <a:off x="609600" y="1303512"/>
            <a:ext cx="17983200" cy="861133"/>
          </a:xfrm>
          <a:prstGeom prst="rect">
            <a:avLst/>
          </a:prstGeom>
          <a:noFill/>
        </p:spPr>
        <p:txBody>
          <a:bodyPr wrap="square">
            <a:spAutoFit/>
          </a:bodyPr>
          <a:lstStyle/>
          <a:p>
            <a:pPr lvl="0">
              <a:lnSpc>
                <a:spcPct val="150000"/>
              </a:lnSpc>
              <a:spcAft>
                <a:spcPts val="800"/>
              </a:spcAft>
              <a:defRPr/>
            </a:pP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Ta viết phương trình (2) thành y= -2. </a:t>
            </a: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Phương trình</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2 có nghiệm: (x; -2) với </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3</a:t>
            </a:r>
            <a:endParaRPr kumimoji="0"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97382" y="3554744"/>
            <a:ext cx="6516937" cy="5053240"/>
          </a:xfrm>
          <a:prstGeom prst="rect">
            <a:avLst/>
          </a:prstGeom>
        </p:spPr>
      </p:pic>
      <p:graphicFrame>
        <p:nvGraphicFramePr>
          <p:cNvPr id="14" name="Object 13"/>
          <p:cNvGraphicFramePr>
            <a:graphicFrameLocks noChangeAspect="1"/>
          </p:cNvGraphicFramePr>
          <p:nvPr/>
        </p:nvGraphicFramePr>
        <p:xfrm>
          <a:off x="16617584" y="1457687"/>
          <a:ext cx="1389887" cy="670980"/>
        </p:xfrm>
        <a:graphic>
          <a:graphicData uri="http://schemas.openxmlformats.org/presentationml/2006/ole">
            <mc:AlternateContent xmlns:mc="http://schemas.openxmlformats.org/markup-compatibility/2006">
              <mc:Choice xmlns:v="urn:schemas-microsoft-com:vml" Requires="v">
                <p:oleObj spid="_x0000_s5138" name="Equation" r:id="rId4" imgW="8839200" imgH="4267200" progId="Equation.DSMT4">
                  <p:embed/>
                </p:oleObj>
              </mc:Choice>
              <mc:Fallback>
                <p:oleObj name="Equation" r:id="rId4" imgW="8839200" imgH="4267200" progId="Equation.DSMT4">
                  <p:embed/>
                  <p:pic>
                    <p:nvPicPr>
                      <p:cNvPr id="0" name="Object 5"/>
                      <p:cNvPicPr/>
                      <p:nvPr/>
                    </p:nvPicPr>
                    <p:blipFill>
                      <a:blip r:embed="rId5"/>
                      <a:stretch>
                        <a:fillRect/>
                      </a:stretch>
                    </p:blipFill>
                    <p:spPr>
                      <a:xfrm>
                        <a:off x="16617584" y="1457687"/>
                        <a:ext cx="1389887" cy="670980"/>
                      </a:xfrm>
                      <a:prstGeom prst="rect">
                        <a:avLst/>
                      </a:prstGeom>
                    </p:spPr>
                  </p:pic>
                </p:oleObj>
              </mc:Fallback>
            </mc:AlternateContent>
          </a:graphicData>
        </a:graphic>
      </p:graphicFrame>
      <p:sp>
        <p:nvSpPr>
          <p:cNvPr id="15" name="TextBox 14"/>
          <p:cNvSpPr txBox="1"/>
          <p:nvPr/>
        </p:nvSpPr>
        <p:spPr>
          <a:xfrm>
            <a:off x="402882" y="2426997"/>
            <a:ext cx="17983200" cy="184665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800"/>
              </a:spcAft>
              <a:buClrTx/>
              <a:buSzTx/>
              <a:defRPr/>
            </a:pP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Mỗi nghiệm của phương trình (2) thuộc đường thẳng song </a:t>
            </a:r>
            <a:r>
              <a:rPr lang="en-US" sz="3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song</a:t>
            </a: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với trục Ox cắt trục tung tại điểm có tung độ y </a:t>
            </a:r>
            <a:r>
              <a:rPr lang="en-US" sz="3800" kern="1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2 (Hình 1,1b)</a:t>
            </a:r>
            <a:endPar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3352800" y="408459"/>
            <a:ext cx="8177239" cy="1015663"/>
          </a:xfrm>
          <a:prstGeom prst="rect">
            <a:avLst/>
          </a:prstGeom>
        </p:spPr>
        <p:txBody>
          <a:bodyPr wrap="none">
            <a:spAutoFit/>
          </a:bodyPr>
          <a:lstStyle/>
          <a:p>
            <a:pPr marL="742950" lvl="0" indent="-742950">
              <a:lnSpc>
                <a:spcPct val="150000"/>
              </a:lnSpc>
              <a:spcAft>
                <a:spcPts val="800"/>
              </a:spcAft>
              <a:buFontTx/>
              <a:buAutoNum type="alphaLcParenR" startAt="2"/>
              <a:defRPr/>
            </a:pP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Xét phương trình 0x + </a:t>
            </a: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y </a:t>
            </a: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-2 (2)</a:t>
            </a:r>
            <a:endParaRPr lang="en-US"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sp>
        <p:nvSpPr>
          <p:cNvPr id="5" name="TextBox 4"/>
          <p:cNvSpPr txBox="1"/>
          <p:nvPr/>
        </p:nvSpPr>
        <p:spPr>
          <a:xfrm>
            <a:off x="609600" y="1303512"/>
            <a:ext cx="17983200" cy="969496"/>
          </a:xfrm>
          <a:prstGeom prst="rect">
            <a:avLst/>
          </a:prstGeom>
          <a:noFill/>
        </p:spPr>
        <p:txBody>
          <a:bodyPr wrap="square">
            <a:spAutoFit/>
          </a:bodyPr>
          <a:lstStyle/>
          <a:p>
            <a:pPr lvl="0">
              <a:lnSpc>
                <a:spcPct val="150000"/>
              </a:lnSpc>
              <a:spcAft>
                <a:spcPts val="800"/>
              </a:spcAft>
              <a:defRPr/>
            </a:pP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Ta viết phương trình (3) thành x = 3. </a:t>
            </a: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Phương trình</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(3) có nghiệm: (3; y) với </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3</a:t>
            </a:r>
            <a:endParaRPr kumimoji="0"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aphicFrame>
        <p:nvGraphicFramePr>
          <p:cNvPr id="14" name="Object 13"/>
          <p:cNvGraphicFramePr>
            <a:graphicFrameLocks noChangeAspect="1"/>
          </p:cNvGraphicFramePr>
          <p:nvPr/>
        </p:nvGraphicFramePr>
        <p:xfrm>
          <a:off x="16594138" y="1409700"/>
          <a:ext cx="1436687" cy="768350"/>
        </p:xfrm>
        <a:graphic>
          <a:graphicData uri="http://schemas.openxmlformats.org/presentationml/2006/ole">
            <mc:AlternateContent xmlns:mc="http://schemas.openxmlformats.org/markup-compatibility/2006">
              <mc:Choice xmlns:v="urn:schemas-microsoft-com:vml" Requires="v">
                <p:oleObj spid="_x0000_s6162" name="Equation" r:id="rId2" imgW="9144000" imgH="4876800" progId="Equation.DSMT4">
                  <p:embed/>
                </p:oleObj>
              </mc:Choice>
              <mc:Fallback>
                <p:oleObj name="Equation" r:id="rId2" imgW="9144000" imgH="4876800" progId="Equation.DSMT4">
                  <p:embed/>
                  <p:pic>
                    <p:nvPicPr>
                      <p:cNvPr id="0" name="Object 13"/>
                      <p:cNvPicPr/>
                      <p:nvPr/>
                    </p:nvPicPr>
                    <p:blipFill>
                      <a:blip r:embed="rId3"/>
                      <a:stretch>
                        <a:fillRect/>
                      </a:stretch>
                    </p:blipFill>
                    <p:spPr>
                      <a:xfrm>
                        <a:off x="16594138" y="1409700"/>
                        <a:ext cx="1436687" cy="768350"/>
                      </a:xfrm>
                      <a:prstGeom prst="rect">
                        <a:avLst/>
                      </a:prstGeom>
                    </p:spPr>
                  </p:pic>
                </p:oleObj>
              </mc:Fallback>
            </mc:AlternateContent>
          </a:graphicData>
        </a:graphic>
      </p:graphicFrame>
      <p:sp>
        <p:nvSpPr>
          <p:cNvPr id="15" name="TextBox 14"/>
          <p:cNvSpPr txBox="1"/>
          <p:nvPr/>
        </p:nvSpPr>
        <p:spPr>
          <a:xfrm>
            <a:off x="402882" y="2426997"/>
            <a:ext cx="17983200" cy="1738296"/>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800"/>
              </a:spcAft>
              <a:buClrTx/>
              <a:buSzTx/>
              <a:defRPr/>
            </a:pP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Mỗi nghiệm của phương trình (3) thuộc đường thẳng song </a:t>
            </a:r>
            <a:r>
              <a:rPr lang="en-US" sz="3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song</a:t>
            </a: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với trục Oy cắt trục hoành tại điểm có hoành độ x = 3 (Hình 1,1c)</a:t>
            </a:r>
            <a:endPar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3352800" y="408459"/>
            <a:ext cx="8148384" cy="901593"/>
          </a:xfrm>
          <a:prstGeom prst="rect">
            <a:avLst/>
          </a:prstGeom>
        </p:spPr>
        <p:txBody>
          <a:bodyPr wrap="none">
            <a:spAutoFit/>
          </a:bodyPr>
          <a:lstStyle/>
          <a:p>
            <a:pPr marL="742950" lvl="0" indent="-742950">
              <a:lnSpc>
                <a:spcPct val="150000"/>
              </a:lnSpc>
              <a:spcAft>
                <a:spcPts val="800"/>
              </a:spcAft>
              <a:buFontTx/>
              <a:buAutoNum type="alphaLcParenR" startAt="2"/>
              <a:defRPr/>
            </a:pP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Xét phương trình x + 0</a:t>
            </a: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y </a:t>
            </a: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3  (3)</a:t>
            </a:r>
            <a:endParaRPr lang="en-US"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1220791" y="4241132"/>
            <a:ext cx="6786680" cy="513793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199" y="1259555"/>
            <a:ext cx="14182218" cy="7467600"/>
            <a:chOff x="2514599" y="1951716"/>
            <a:chExt cx="14325600" cy="8073080"/>
          </a:xfrm>
        </p:grpSpPr>
        <p:pic>
          <p:nvPicPr>
            <p:cNvPr id="4" name="Picture 4"/>
            <p:cNvPicPr>
              <a:picLocks noChangeAspect="1"/>
            </p:cNvPicPr>
            <p:nvPr/>
          </p:nvPicPr>
          <p:blipFill>
            <a:blip r:embed="rId1"/>
            <a:srcRect/>
            <a:stretch>
              <a:fillRect/>
            </a:stretch>
          </p:blipFill>
          <p:spPr>
            <a:xfrm>
              <a:off x="2514599" y="1951716"/>
              <a:ext cx="14325600" cy="807308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72040" y="3188487"/>
                  <a:ext cx="13610718" cy="5506704"/>
                </a:xfrm>
                <a:prstGeom prst="rect">
                  <a:avLst/>
                </a:prstGeom>
              </p:spPr>
              <p:txBody>
                <a:bodyPr wrap="square">
                  <a:spAutoFit/>
                </a:bodyPr>
                <a:lstStyle/>
                <a:p>
                  <a:pPr algn="just">
                    <a:lnSpc>
                      <a:spcPct val="200000"/>
                    </a:lnSpc>
                    <a:spcBef>
                      <a:spcPts val="100"/>
                    </a:spcBef>
                    <a:spcAft>
                      <a:spcPts val="0"/>
                    </a:spcAft>
                  </a:pPr>
                  <a:r>
                    <a:rPr lang="nl-NL"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Nhận xét:</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𝑇𝑟𝑜𝑛𝑔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ặ</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ẳ</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ọ</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độ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ậ</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ợ</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𝑖</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ể</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ó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ọ</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độ </m:t>
                        </m:r>
                        <m:d>
                          <m:dPr>
                            <m:ctrlP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4000" b="0" i="1" dirty="0">
                    <a:solidFill>
                      <a:schemeClr val="bg1"/>
                    </a:solidFill>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ỏ</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ã</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ươ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𝑡𝑟</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ì</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ậ</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ℎ𝑎𝑖</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ẩ</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𝑏𝑦</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oMath>
                  </a14:m>
                  <a:r>
                    <a:rPr lang="en-US" sz="4000" i="1" dirty="0">
                      <a:solidFill>
                        <a:schemeClr val="bg1"/>
                      </a:solidFill>
                      <a:latin typeface="Cambria Math" panose="02040503050406030204" pitchFamily="18" charset="0"/>
                      <a:ea typeface="Arial" panose="020B0604020202020204" pitchFamily="34" charset="0"/>
                      <a:cs typeface="Times New Roman" panose="02020603050405020304" pitchFamily="18" charset="0"/>
                    </a:rPr>
                    <a:t> là một đường thẳng. Đường thẳng đó gọi là đường </a:t>
                  </a:r>
                  <a: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a:t>thẳng </a:t>
                  </a:r>
                  <a:r>
                    <a:rPr lang="en-US"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a:t>ax + by </a:t>
                  </a:r>
                  <a:r>
                    <a:rPr lang="en-US" sz="4000" i="1" dirty="0">
                      <a:solidFill>
                        <a:schemeClr val="bg1"/>
                      </a:solidFill>
                      <a:latin typeface="Cambria Math" panose="02040503050406030204" pitchFamily="18" charset="0"/>
                      <a:ea typeface="Arial" panose="020B0604020202020204" pitchFamily="34" charset="0"/>
                      <a:cs typeface="Times New Roman" panose="02020603050405020304" pitchFamily="18" charset="0"/>
                    </a:rPr>
                    <a:t>= c</a:t>
                  </a:r>
                  <a:endParaRPr lang="en-US" sz="4000" i="1" dirty="0">
                    <a:solidFill>
                      <a:schemeClr val="bg1"/>
                    </a:solidFill>
                    <a:latin typeface="Cambria Math" panose="020405030504060302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72040" y="3188487"/>
                  <a:ext cx="13610718" cy="5506704"/>
                </a:xfrm>
                <a:prstGeom prst="rect">
                  <a:avLst/>
                </a:prstGeom>
                <a:blipFill rotWithShape="1">
                  <a:blip r:embed="rId2"/>
                </a:blipFill>
              </p:spPr>
              <p:txBody>
                <a:bodyPr/>
                <a:lstStyle/>
                <a:p>
                  <a:r>
                    <a:rPr lang="en-US" altLang="en-US">
                      <a:noFill/>
                    </a:rPr>
                    <a:t> </a:t>
                  </a:r>
                </a:p>
              </p:txBody>
            </p:sp>
          </mc:Fallback>
        </mc:AlternateContent>
      </p:grpSp>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3418" y="8998469"/>
            <a:ext cx="2120571" cy="131861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nvGraphicFramePr>
        <p:xfrm>
          <a:off x="573882" y="1267252"/>
          <a:ext cx="16382999" cy="8724900"/>
        </p:xfrm>
        <a:graphic>
          <a:graphicData uri="http://schemas.openxmlformats.org/drawingml/2006/table">
            <a:tbl>
              <a:tblPr/>
              <a:tblGrid>
                <a:gridCol w="5460026"/>
                <a:gridCol w="4755222"/>
                <a:gridCol w="6167751"/>
              </a:tblGrid>
              <a:tr h="1102532">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Phương trình bậc nhất hai ẩn</a:t>
                      </a:r>
                      <a:endPar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Công</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thức</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nghiệm</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tổng</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quát</a:t>
                      </a:r>
                      <a:endPar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Minh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họa</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tập</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nghiệm</a:t>
                      </a:r>
                      <a:endPar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9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ax + by = c</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 ≠ 0; b ≠ 0)</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41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ax + 0y = c</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 ≠ 0)</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885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0x + by = c</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(b ≠ 0)</a:t>
                      </a:r>
                      <a:endParaRPr kumimoji="0" lang="en-US" sz="4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000" b="0" i="0" u="none" strike="noStrike" cap="none" normalizeH="0" baseline="0" dirty="0">
                        <a:ln>
                          <a:noFill/>
                        </a:ln>
                        <a:solidFill>
                          <a:srgbClr val="800000"/>
                        </a:solidFill>
                        <a:effectLst/>
                        <a:latin typeface="Arial" panose="020B0604020202020204" pitchFamily="34" charset="0"/>
                        <a:cs typeface="Arial" panose="020B0604020202020204" pitchFamily="34"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9595" name="Rectangle 27"/>
          <p:cNvSpPr>
            <a:spLocks noChangeArrowheads="1"/>
          </p:cNvSpPr>
          <p:nvPr/>
        </p:nvSpPr>
        <p:spPr bwMode="auto">
          <a:xfrm>
            <a:off x="7870032" y="3204387"/>
            <a:ext cx="11208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rPr>
              <a:t>x </a:t>
            </a: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R</a:t>
            </a:r>
            <a:r>
              <a:rPr lang="en-US" altLang="en-US" sz="3000" b="1">
                <a:solidFill>
                  <a:srgbClr val="0000FF"/>
                </a:solidFill>
                <a:latin typeface="Times New Roman" panose="02020603050405020304" pitchFamily="18" charset="0"/>
                <a:cs typeface="Times New Roman" panose="02020603050405020304" pitchFamily="18" charset="0"/>
              </a:rPr>
              <a:t> </a:t>
            </a:r>
            <a:endParaRPr lang="en-US" altLang="en-US" sz="3000" b="1">
              <a:solidFill>
                <a:srgbClr val="0000FF"/>
              </a:solidFill>
              <a:latin typeface="Times New Roman" panose="02020603050405020304" pitchFamily="18" charset="0"/>
              <a:cs typeface="Times New Roman" panose="02020603050405020304" pitchFamily="18" charset="0"/>
            </a:endParaRPr>
          </a:p>
        </p:txBody>
      </p:sp>
      <p:graphicFrame>
        <p:nvGraphicFramePr>
          <p:cNvPr id="109596" name="Object 28"/>
          <p:cNvGraphicFramePr>
            <a:graphicFrameLocks noChangeAspect="1"/>
          </p:cNvGraphicFramePr>
          <p:nvPr/>
        </p:nvGraphicFramePr>
        <p:xfrm>
          <a:off x="7848601" y="3400424"/>
          <a:ext cx="2786063" cy="1397793"/>
        </p:xfrm>
        <a:graphic>
          <a:graphicData uri="http://schemas.openxmlformats.org/presentationml/2006/ole">
            <mc:AlternateContent xmlns:mc="http://schemas.openxmlformats.org/markup-compatibility/2006">
              <mc:Choice xmlns:v="urn:schemas-microsoft-com:vml" Requires="v">
                <p:oleObj spid="_x0000_s7314" name="Equation" r:id="rId1" imgW="14258925" imgH="6800850" progId="Equation.DSMT4">
                  <p:embed/>
                </p:oleObj>
              </mc:Choice>
              <mc:Fallback>
                <p:oleObj name="Equation" r:id="rId1" imgW="14258925" imgH="6800850" progId="Equation.DSMT4">
                  <p:embed/>
                  <p:pic>
                    <p:nvPicPr>
                      <p:cNvPr id="0" name="Object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1" y="3400424"/>
                        <a:ext cx="2786063" cy="139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597" name="AutoShape 29"/>
          <p:cNvSpPr/>
          <p:nvPr/>
        </p:nvSpPr>
        <p:spPr bwMode="auto">
          <a:xfrm>
            <a:off x="7631907" y="3340892"/>
            <a:ext cx="238125" cy="1107282"/>
          </a:xfrm>
          <a:prstGeom prst="leftBrace">
            <a:avLst>
              <a:gd name="adj1" fmla="val 38750"/>
              <a:gd name="adj2" fmla="val 50000"/>
            </a:avLst>
          </a:prstGeom>
          <a:noFill/>
          <a:ln w="9525">
            <a:solidFill>
              <a:srgbClr val="0000FF"/>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graphicFrame>
        <p:nvGraphicFramePr>
          <p:cNvPr id="109599" name="Object 31"/>
          <p:cNvGraphicFramePr>
            <a:graphicFrameLocks noChangeAspect="1"/>
          </p:cNvGraphicFramePr>
          <p:nvPr/>
        </p:nvGraphicFramePr>
        <p:xfrm>
          <a:off x="8062913" y="6043612"/>
          <a:ext cx="1638300" cy="1297781"/>
        </p:xfrm>
        <a:graphic>
          <a:graphicData uri="http://schemas.openxmlformats.org/presentationml/2006/ole">
            <mc:AlternateContent xmlns:mc="http://schemas.openxmlformats.org/markup-compatibility/2006">
              <mc:Choice xmlns:v="urn:schemas-microsoft-com:vml" Requires="v">
                <p:oleObj spid="_x0000_s7315" name="Equation" r:id="rId3" imgW="6581775" imgH="6800850" progId="Equation.DSMT4">
                  <p:embed/>
                </p:oleObj>
              </mc:Choice>
              <mc:Fallback>
                <p:oleObj name="Equation" r:id="rId3" imgW="6581775" imgH="6800850" progId="Equation.DSMT4">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2913" y="6043612"/>
                        <a:ext cx="1638300" cy="129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00" name="Text Box 32"/>
          <p:cNvSpPr txBox="1">
            <a:spLocks noChangeArrowheads="1"/>
          </p:cNvSpPr>
          <p:nvPr/>
        </p:nvSpPr>
        <p:spPr bwMode="auto">
          <a:xfrm>
            <a:off x="8062913" y="5722143"/>
            <a:ext cx="1404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000" b="1">
                <a:solidFill>
                  <a:srgbClr val="0000FF"/>
                </a:solidFill>
                <a:latin typeface="Times New Roman" panose="02020603050405020304" pitchFamily="18" charset="0"/>
                <a:cs typeface="Times New Roman" panose="02020603050405020304" pitchFamily="18" charset="0"/>
              </a:rPr>
              <a:t>y </a:t>
            </a: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 R</a:t>
            </a:r>
            <a:endPar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9601" name="AutoShape 33"/>
          <p:cNvSpPr/>
          <p:nvPr/>
        </p:nvSpPr>
        <p:spPr bwMode="auto">
          <a:xfrm>
            <a:off x="7631908" y="5884067"/>
            <a:ext cx="433388" cy="1133475"/>
          </a:xfrm>
          <a:prstGeom prst="leftBrace">
            <a:avLst>
              <a:gd name="adj1" fmla="val 17581"/>
              <a:gd name="adj2" fmla="val 50000"/>
            </a:avLst>
          </a:prstGeom>
          <a:noFill/>
          <a:ln w="9525">
            <a:solidFill>
              <a:srgbClr val="0000FF"/>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sp>
        <p:nvSpPr>
          <p:cNvPr id="109603" name="AutoShape 35"/>
          <p:cNvSpPr/>
          <p:nvPr/>
        </p:nvSpPr>
        <p:spPr bwMode="auto">
          <a:xfrm>
            <a:off x="7739063" y="8153400"/>
            <a:ext cx="323850" cy="1078706"/>
          </a:xfrm>
          <a:prstGeom prst="leftBrace">
            <a:avLst>
              <a:gd name="adj1" fmla="val 23301"/>
              <a:gd name="adj2" fmla="val 44810"/>
            </a:avLst>
          </a:prstGeom>
          <a:noFill/>
          <a:ln w="9525">
            <a:solidFill>
              <a:srgbClr val="0000FF"/>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sp>
        <p:nvSpPr>
          <p:cNvPr id="109604" name="Rectangle 36"/>
          <p:cNvSpPr>
            <a:spLocks noChangeArrowheads="1"/>
          </p:cNvSpPr>
          <p:nvPr/>
        </p:nvSpPr>
        <p:spPr bwMode="auto">
          <a:xfrm>
            <a:off x="8062913" y="8043862"/>
            <a:ext cx="11208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x  </a:t>
            </a:r>
            <a:r>
              <a:rPr lang="en-US" altLang="en-US" sz="3000" b="1">
                <a:solidFill>
                  <a:srgbClr val="0000FF"/>
                </a:solidFill>
                <a:latin typeface="Times New Roman" panose="02020603050405020304" pitchFamily="18" charset="0"/>
                <a:cs typeface="Times New Roman" panose="02020603050405020304" pitchFamily="18" charset="0"/>
              </a:rPr>
              <a:t>R</a:t>
            </a:r>
            <a:endPar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109605" name="Object 37"/>
          <p:cNvGraphicFramePr>
            <a:graphicFrameLocks noChangeAspect="1"/>
          </p:cNvGraphicFramePr>
          <p:nvPr/>
        </p:nvGraphicFramePr>
        <p:xfrm>
          <a:off x="7848601" y="8441530"/>
          <a:ext cx="2340770" cy="1223963"/>
        </p:xfrm>
        <a:graphic>
          <a:graphicData uri="http://schemas.openxmlformats.org/presentationml/2006/ole">
            <mc:AlternateContent xmlns:mc="http://schemas.openxmlformats.org/markup-compatibility/2006">
              <mc:Choice xmlns:v="urn:schemas-microsoft-com:vml" Requires="v">
                <p:oleObj spid="_x0000_s7316" name="Equation" r:id="rId5" imgW="6581775" imgH="6800850" progId="Equation.DSMT4">
                  <p:embed/>
                </p:oleObj>
              </mc:Choice>
              <mc:Fallback>
                <p:oleObj name="Equation" r:id="rId5" imgW="6581775" imgH="6800850" progId="Equation.DSMT4">
                  <p:embed/>
                  <p:pic>
                    <p:nvPicPr>
                      <p:cNvPr id="0"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1" y="8441530"/>
                        <a:ext cx="234077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08" name="Line 40"/>
          <p:cNvSpPr>
            <a:spLocks noChangeShapeType="1"/>
          </p:cNvSpPr>
          <p:nvPr/>
        </p:nvSpPr>
        <p:spPr bwMode="auto">
          <a:xfrm flipV="1">
            <a:off x="12673013" y="2926555"/>
            <a:ext cx="11907" cy="1945482"/>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09" name="Line 41"/>
          <p:cNvSpPr>
            <a:spLocks noChangeShapeType="1"/>
          </p:cNvSpPr>
          <p:nvPr/>
        </p:nvSpPr>
        <p:spPr bwMode="auto">
          <a:xfrm>
            <a:off x="11844338" y="4407692"/>
            <a:ext cx="3209925" cy="2382"/>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10" name="Text Box 42"/>
          <p:cNvSpPr txBox="1">
            <a:spLocks noChangeArrowheads="1"/>
          </p:cNvSpPr>
          <p:nvPr/>
        </p:nvSpPr>
        <p:spPr bwMode="auto">
          <a:xfrm>
            <a:off x="12182476" y="2752725"/>
            <a:ext cx="155019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11" name="Text Box 43"/>
          <p:cNvSpPr txBox="1">
            <a:spLocks noChangeArrowheads="1"/>
          </p:cNvSpPr>
          <p:nvPr/>
        </p:nvSpPr>
        <p:spPr bwMode="auto">
          <a:xfrm>
            <a:off x="14716125" y="4343399"/>
            <a:ext cx="650082" cy="47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12" name="Text Box 44"/>
          <p:cNvSpPr txBox="1">
            <a:spLocks noChangeArrowheads="1"/>
          </p:cNvSpPr>
          <p:nvPr/>
        </p:nvSpPr>
        <p:spPr bwMode="auto">
          <a:xfrm>
            <a:off x="12239626" y="4341018"/>
            <a:ext cx="654845" cy="62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0</a:t>
            </a:r>
            <a:endParaRPr lang="en-US" altLang="en-US" sz="3600">
              <a:solidFill>
                <a:srgbClr val="0000FF"/>
              </a:solidFill>
              <a:latin typeface="Times New Roman" panose="02020603050405020304" pitchFamily="18" charset="0"/>
              <a:cs typeface="Times New Roman" panose="02020603050405020304" pitchFamily="18" charset="0"/>
            </a:endParaRPr>
          </a:p>
        </p:txBody>
      </p:sp>
      <p:graphicFrame>
        <p:nvGraphicFramePr>
          <p:cNvPr id="109613" name="Object 45"/>
          <p:cNvGraphicFramePr>
            <a:graphicFrameLocks noChangeAspect="1"/>
          </p:cNvGraphicFramePr>
          <p:nvPr/>
        </p:nvGraphicFramePr>
        <p:xfrm>
          <a:off x="12703970" y="3338512"/>
          <a:ext cx="290513" cy="719138"/>
        </p:xfrm>
        <a:graphic>
          <a:graphicData uri="http://schemas.openxmlformats.org/presentationml/2006/ole">
            <mc:AlternateContent xmlns:mc="http://schemas.openxmlformats.org/markup-compatibility/2006">
              <mc:Choice xmlns:v="urn:schemas-microsoft-com:vml" Requires="v">
                <p:oleObj spid="_x0000_s7317" name="Equation" r:id="rId7" imgW="2409825" imgH="6800850" progId="Equation.DSMT4">
                  <p:embed/>
                </p:oleObj>
              </mc:Choice>
              <mc:Fallback>
                <p:oleObj name="Equation" r:id="rId7" imgW="2409825" imgH="6800850" progId="Equation.DSMT4">
                  <p:embed/>
                  <p:pic>
                    <p:nvPicPr>
                      <p:cNvPr id="0" name="Object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3970" y="3338512"/>
                        <a:ext cx="290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614" name="Object 46"/>
          <p:cNvGraphicFramePr>
            <a:graphicFrameLocks noChangeAspect="1"/>
          </p:cNvGraphicFramePr>
          <p:nvPr/>
        </p:nvGraphicFramePr>
        <p:xfrm>
          <a:off x="13825538" y="4331492"/>
          <a:ext cx="392907" cy="904875"/>
        </p:xfrm>
        <a:graphic>
          <a:graphicData uri="http://schemas.openxmlformats.org/presentationml/2006/ole">
            <mc:AlternateContent xmlns:mc="http://schemas.openxmlformats.org/markup-compatibility/2006">
              <mc:Choice xmlns:v="urn:schemas-microsoft-com:vml" Requires="v">
                <p:oleObj spid="_x0000_s7318" name="Equation" r:id="rId9" imgW="2628900" imgH="6800850" progId="Equation.DSMT4">
                  <p:embed/>
                </p:oleObj>
              </mc:Choice>
              <mc:Fallback>
                <p:oleObj name="Equation" r:id="rId9" imgW="2628900" imgH="6800850" progId="Equation.DSMT4">
                  <p:embed/>
                  <p:pic>
                    <p:nvPicPr>
                      <p:cNvPr id="0" name="Object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25538" y="4331492"/>
                        <a:ext cx="39290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15" name="Line 47"/>
          <p:cNvSpPr>
            <a:spLocks noChangeShapeType="1"/>
          </p:cNvSpPr>
          <p:nvPr/>
        </p:nvSpPr>
        <p:spPr bwMode="auto">
          <a:xfrm>
            <a:off x="11520488" y="3617117"/>
            <a:ext cx="3419475" cy="112395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a:lstStyle/>
          <a:p>
            <a:endParaRPr lang="vi-VN" sz="2700"/>
          </a:p>
        </p:txBody>
      </p:sp>
      <p:sp>
        <p:nvSpPr>
          <p:cNvPr id="109616" name="Text Box 48"/>
          <p:cNvSpPr txBox="1">
            <a:spLocks noChangeArrowheads="1"/>
          </p:cNvSpPr>
          <p:nvPr/>
        </p:nvSpPr>
        <p:spPr bwMode="auto">
          <a:xfrm rot="1421256">
            <a:off x="13020675" y="3755230"/>
            <a:ext cx="133588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ax+by=c</a:t>
            </a:r>
            <a:endParaRPr lang="en-US" altLang="en-US" sz="2100">
              <a:solidFill>
                <a:srgbClr val="0000FF"/>
              </a:solidFill>
              <a:latin typeface="Times New Roman" panose="02020603050405020304" pitchFamily="18" charset="0"/>
              <a:cs typeface="Times New Roman" panose="02020603050405020304" pitchFamily="18" charset="0"/>
            </a:endParaRPr>
          </a:p>
        </p:txBody>
      </p:sp>
      <p:sp>
        <p:nvSpPr>
          <p:cNvPr id="109619" name="Line 51"/>
          <p:cNvSpPr>
            <a:spLocks noChangeShapeType="1"/>
          </p:cNvSpPr>
          <p:nvPr/>
        </p:nvSpPr>
        <p:spPr bwMode="auto">
          <a:xfrm>
            <a:off x="14220825" y="5667374"/>
            <a:ext cx="21432" cy="165735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a:lstStyle/>
          <a:p>
            <a:endParaRPr lang="vi-VN" sz="2700"/>
          </a:p>
        </p:txBody>
      </p:sp>
      <p:graphicFrame>
        <p:nvGraphicFramePr>
          <p:cNvPr id="109620" name="Object 52"/>
          <p:cNvGraphicFramePr>
            <a:graphicFrameLocks noChangeAspect="1"/>
          </p:cNvGraphicFramePr>
          <p:nvPr/>
        </p:nvGraphicFramePr>
        <p:xfrm>
          <a:off x="14327983" y="5560217"/>
          <a:ext cx="1012031" cy="952500"/>
        </p:xfrm>
        <a:graphic>
          <a:graphicData uri="http://schemas.openxmlformats.org/presentationml/2006/ole">
            <mc:AlternateContent xmlns:mc="http://schemas.openxmlformats.org/markup-compatibility/2006">
              <mc:Choice xmlns:v="urn:schemas-microsoft-com:vml" Requires="v">
                <p:oleObj spid="_x0000_s7319" name="Equation" r:id="rId11" imgW="6581775" imgH="6800850" progId="Equation.DSMT4">
                  <p:embed/>
                </p:oleObj>
              </mc:Choice>
              <mc:Fallback>
                <p:oleObj name="Equation" r:id="rId11" imgW="6581775" imgH="6800850" progId="Equation.DSMT4">
                  <p:embed/>
                  <p:pic>
                    <p:nvPicPr>
                      <p:cNvPr id="0" name="Object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27983" y="5560217"/>
                        <a:ext cx="101203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22" name="Text Box 54"/>
          <p:cNvSpPr txBox="1">
            <a:spLocks noChangeArrowheads="1"/>
          </p:cNvSpPr>
          <p:nvPr/>
        </p:nvSpPr>
        <p:spPr bwMode="auto">
          <a:xfrm>
            <a:off x="14982825" y="6765130"/>
            <a:ext cx="431007"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23" name="Text Box 55"/>
          <p:cNvSpPr txBox="1">
            <a:spLocks noChangeArrowheads="1"/>
          </p:cNvSpPr>
          <p:nvPr/>
        </p:nvSpPr>
        <p:spPr bwMode="auto">
          <a:xfrm>
            <a:off x="12275345" y="5236367"/>
            <a:ext cx="540543"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24" name="Line 56"/>
          <p:cNvSpPr>
            <a:spLocks noChangeShapeType="1"/>
          </p:cNvSpPr>
          <p:nvPr/>
        </p:nvSpPr>
        <p:spPr bwMode="auto">
          <a:xfrm flipH="1" flipV="1">
            <a:off x="12706350" y="5453062"/>
            <a:ext cx="2382" cy="1888331"/>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25" name="Line 57"/>
          <p:cNvSpPr>
            <a:spLocks noChangeShapeType="1"/>
          </p:cNvSpPr>
          <p:nvPr/>
        </p:nvSpPr>
        <p:spPr bwMode="auto">
          <a:xfrm>
            <a:off x="11413333" y="6855617"/>
            <a:ext cx="3669506" cy="2382"/>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26" name="Text Box 58"/>
          <p:cNvSpPr txBox="1">
            <a:spLocks noChangeArrowheads="1"/>
          </p:cNvSpPr>
          <p:nvPr/>
        </p:nvSpPr>
        <p:spPr bwMode="auto">
          <a:xfrm>
            <a:off x="12387945" y="6853918"/>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dirty="0">
                <a:solidFill>
                  <a:srgbClr val="0000FF"/>
                </a:solidFill>
                <a:latin typeface="Times New Roman" panose="02020603050405020304" pitchFamily="18" charset="0"/>
                <a:cs typeface="Times New Roman" panose="02020603050405020304" pitchFamily="18" charset="0"/>
              </a:rPr>
              <a:t>0</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graphicFrame>
        <p:nvGraphicFramePr>
          <p:cNvPr id="109627" name="Object 59"/>
          <p:cNvGraphicFramePr>
            <a:graphicFrameLocks noChangeAspect="1"/>
          </p:cNvGraphicFramePr>
          <p:nvPr/>
        </p:nvGraphicFramePr>
        <p:xfrm>
          <a:off x="13787438" y="6748462"/>
          <a:ext cx="352425" cy="754856"/>
        </p:xfrm>
        <a:graphic>
          <a:graphicData uri="http://schemas.openxmlformats.org/presentationml/2006/ole">
            <mc:AlternateContent xmlns:mc="http://schemas.openxmlformats.org/markup-compatibility/2006">
              <mc:Choice xmlns:v="urn:schemas-microsoft-com:vml" Requires="v">
                <p:oleObj spid="_x0000_s7320" name="Equation" r:id="rId13" imgW="2628900" imgH="6800850" progId="Equation.DSMT4">
                  <p:embed/>
                </p:oleObj>
              </mc:Choice>
              <mc:Fallback>
                <p:oleObj name="Equation" r:id="rId13" imgW="2628900" imgH="6800850" progId="Equation.DSMT4">
                  <p:embed/>
                  <p:pic>
                    <p:nvPicPr>
                      <p:cNvPr id="0" name="Object 5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87438" y="6748462"/>
                        <a:ext cx="352425" cy="7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630" name="Object 62"/>
          <p:cNvGraphicFramePr>
            <a:graphicFrameLocks noChangeAspect="1"/>
          </p:cNvGraphicFramePr>
          <p:nvPr/>
        </p:nvGraphicFramePr>
        <p:xfrm>
          <a:off x="13463588" y="8610599"/>
          <a:ext cx="1404938" cy="885825"/>
        </p:xfrm>
        <a:graphic>
          <a:graphicData uri="http://schemas.openxmlformats.org/presentationml/2006/ole">
            <mc:AlternateContent xmlns:mc="http://schemas.openxmlformats.org/markup-compatibility/2006">
              <mc:Choice xmlns:v="urn:schemas-microsoft-com:vml" Requires="v">
                <p:oleObj spid="_x0000_s7321" name="Equation" r:id="rId15" imgW="6581775" imgH="6800850" progId="Equation.DSMT4">
                  <p:embed/>
                </p:oleObj>
              </mc:Choice>
              <mc:Fallback>
                <p:oleObj name="Equation" r:id="rId15" imgW="6581775" imgH="6800850" progId="Equation.DSMT4">
                  <p:embed/>
                  <p:pic>
                    <p:nvPicPr>
                      <p:cNvPr id="0" name="Object 6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463588" y="8610599"/>
                        <a:ext cx="14049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31" name="Line 63"/>
          <p:cNvSpPr>
            <a:spLocks noChangeShapeType="1"/>
          </p:cNvSpPr>
          <p:nvPr/>
        </p:nvSpPr>
        <p:spPr bwMode="auto">
          <a:xfrm>
            <a:off x="11520488" y="9432130"/>
            <a:ext cx="3588545"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a:lstStyle/>
          <a:p>
            <a:endParaRPr lang="vi-VN" sz="2700"/>
          </a:p>
        </p:txBody>
      </p:sp>
      <p:sp>
        <p:nvSpPr>
          <p:cNvPr id="109633" name="Text Box 65"/>
          <p:cNvSpPr txBox="1">
            <a:spLocks noChangeArrowheads="1"/>
          </p:cNvSpPr>
          <p:nvPr/>
        </p:nvSpPr>
        <p:spPr bwMode="auto">
          <a:xfrm>
            <a:off x="11951495" y="7612855"/>
            <a:ext cx="511968" cy="59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34" name="Line 66"/>
          <p:cNvSpPr>
            <a:spLocks noChangeShapeType="1"/>
          </p:cNvSpPr>
          <p:nvPr/>
        </p:nvSpPr>
        <p:spPr bwMode="auto">
          <a:xfrm flipV="1">
            <a:off x="12427744" y="7554004"/>
            <a:ext cx="35719" cy="2061483"/>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35" name="Line 67"/>
          <p:cNvSpPr>
            <a:spLocks noChangeShapeType="1"/>
          </p:cNvSpPr>
          <p:nvPr/>
        </p:nvSpPr>
        <p:spPr bwMode="auto">
          <a:xfrm>
            <a:off x="11520488" y="8517730"/>
            <a:ext cx="3588545" cy="0"/>
          </a:xfrm>
          <a:prstGeom prst="line">
            <a:avLst/>
          </a:prstGeom>
          <a:noFill/>
          <a:ln w="9525">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36" name="Text Box 68"/>
          <p:cNvSpPr txBox="1">
            <a:spLocks noChangeArrowheads="1"/>
          </p:cNvSpPr>
          <p:nvPr/>
        </p:nvSpPr>
        <p:spPr bwMode="auto">
          <a:xfrm>
            <a:off x="14761370" y="8424862"/>
            <a:ext cx="54054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37" name="Text Box 69"/>
          <p:cNvSpPr txBox="1">
            <a:spLocks noChangeArrowheads="1"/>
          </p:cNvSpPr>
          <p:nvPr/>
        </p:nvSpPr>
        <p:spPr bwMode="auto">
          <a:xfrm>
            <a:off x="12065795" y="8453437"/>
            <a:ext cx="43100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0</a:t>
            </a:r>
            <a:endParaRPr lang="en-US" altLang="en-US" sz="3600">
              <a:solidFill>
                <a:srgbClr val="0000FF"/>
              </a:solidFill>
              <a:latin typeface="Times New Roman" panose="02020603050405020304" pitchFamily="18" charset="0"/>
              <a:cs typeface="Times New Roman" panose="02020603050405020304" pitchFamily="18" charset="0"/>
            </a:endParaRPr>
          </a:p>
        </p:txBody>
      </p:sp>
      <p:graphicFrame>
        <p:nvGraphicFramePr>
          <p:cNvPr id="109638" name="Object 70"/>
          <p:cNvGraphicFramePr>
            <a:graphicFrameLocks noChangeAspect="1"/>
          </p:cNvGraphicFramePr>
          <p:nvPr/>
        </p:nvGraphicFramePr>
        <p:xfrm>
          <a:off x="12061033" y="9555955"/>
          <a:ext cx="280988" cy="540545"/>
        </p:xfrm>
        <a:graphic>
          <a:graphicData uri="http://schemas.openxmlformats.org/presentationml/2006/ole">
            <mc:AlternateContent xmlns:mc="http://schemas.openxmlformats.org/markup-compatibility/2006">
              <mc:Choice xmlns:v="urn:schemas-microsoft-com:vml" Requires="v">
                <p:oleObj spid="_x0000_s7322" name="Equation" r:id="rId17" imgW="2409825" imgH="6800850" progId="Equation.DSMT4">
                  <p:embed/>
                </p:oleObj>
              </mc:Choice>
              <mc:Fallback>
                <p:oleObj name="Equation" r:id="rId17" imgW="2409825" imgH="6800850" progId="Equation.DSMT4">
                  <p:embed/>
                  <p:pic>
                    <p:nvPicPr>
                      <p:cNvPr id="0" name="Object 7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061033" y="9555955"/>
                        <a:ext cx="280988" cy="54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40" name="Text Box 72"/>
          <p:cNvSpPr txBox="1">
            <a:spLocks noChangeArrowheads="1"/>
          </p:cNvSpPr>
          <p:nvPr/>
        </p:nvSpPr>
        <p:spPr bwMode="auto">
          <a:xfrm>
            <a:off x="7945553" y="181402"/>
            <a:ext cx="2622834"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00FF"/>
                </a:solidFill>
                <a:latin typeface="Times New Roman" panose="02020603050405020304" pitchFamily="18" charset="0"/>
                <a:cs typeface="Times New Roman" panose="02020603050405020304" pitchFamily="18" charset="0"/>
              </a:rPr>
              <a:t>Tổng quát:</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640"/>
                                        </p:tgtEl>
                                        <p:attrNameLst>
                                          <p:attrName>style.visibility</p:attrName>
                                        </p:attrNameLst>
                                      </p:cBhvr>
                                      <p:to>
                                        <p:strVal val="visible"/>
                                      </p:to>
                                    </p:set>
                                    <p:animEffect transition="in" filter="box(in)">
                                      <p:cBhvr>
                                        <p:cTn id="7" dur="500"/>
                                        <p:tgtEl>
                                          <p:spTgt spid="1096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9597"/>
                                        </p:tgtEl>
                                        <p:attrNameLst>
                                          <p:attrName>style.visibility</p:attrName>
                                        </p:attrNameLst>
                                      </p:cBhvr>
                                      <p:to>
                                        <p:strVal val="visible"/>
                                      </p:to>
                                    </p:set>
                                    <p:animEffect transition="in" filter="box(in)">
                                      <p:cBhvr>
                                        <p:cTn id="12" dur="500"/>
                                        <p:tgtEl>
                                          <p:spTgt spid="10959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9595"/>
                                        </p:tgtEl>
                                        <p:attrNameLst>
                                          <p:attrName>style.visibility</p:attrName>
                                        </p:attrNameLst>
                                      </p:cBhvr>
                                      <p:to>
                                        <p:strVal val="visible"/>
                                      </p:to>
                                    </p:set>
                                    <p:animEffect transition="in" filter="box(in)">
                                      <p:cBhvr>
                                        <p:cTn id="17" dur="500"/>
                                        <p:tgtEl>
                                          <p:spTgt spid="10959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9596"/>
                                        </p:tgtEl>
                                        <p:attrNameLst>
                                          <p:attrName>style.visibility</p:attrName>
                                        </p:attrNameLst>
                                      </p:cBhvr>
                                      <p:to>
                                        <p:strVal val="visible"/>
                                      </p:to>
                                    </p:set>
                                    <p:animEffect transition="in" filter="box(in)">
                                      <p:cBhvr>
                                        <p:cTn id="22" dur="500"/>
                                        <p:tgtEl>
                                          <p:spTgt spid="10959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9611"/>
                                        </p:tgtEl>
                                        <p:attrNameLst>
                                          <p:attrName>style.visibility</p:attrName>
                                        </p:attrNameLst>
                                      </p:cBhvr>
                                      <p:to>
                                        <p:strVal val="visible"/>
                                      </p:to>
                                    </p:set>
                                    <p:animEffect transition="in" filter="box(in)">
                                      <p:cBhvr>
                                        <p:cTn id="27" dur="500"/>
                                        <p:tgtEl>
                                          <p:spTgt spid="109611"/>
                                        </p:tgtEl>
                                      </p:cBhvr>
                                    </p:animEffect>
                                  </p:childTnLst>
                                </p:cTn>
                              </p:par>
                              <p:par>
                                <p:cTn id="28" presetID="4" presetClass="entr" presetSubtype="16" fill="hold" nodeType="withEffect">
                                  <p:stCondLst>
                                    <p:cond delay="0"/>
                                  </p:stCondLst>
                                  <p:childTnLst>
                                    <p:set>
                                      <p:cBhvr>
                                        <p:cTn id="29" dur="1" fill="hold">
                                          <p:stCondLst>
                                            <p:cond delay="0"/>
                                          </p:stCondLst>
                                        </p:cTn>
                                        <p:tgtEl>
                                          <p:spTgt spid="109609"/>
                                        </p:tgtEl>
                                        <p:attrNameLst>
                                          <p:attrName>style.visibility</p:attrName>
                                        </p:attrNameLst>
                                      </p:cBhvr>
                                      <p:to>
                                        <p:strVal val="visible"/>
                                      </p:to>
                                    </p:set>
                                    <p:animEffect transition="in" filter="box(in)">
                                      <p:cBhvr>
                                        <p:cTn id="30" dur="500"/>
                                        <p:tgtEl>
                                          <p:spTgt spid="109609"/>
                                        </p:tgtEl>
                                      </p:cBhvr>
                                    </p:animEffect>
                                  </p:childTnLst>
                                </p:cTn>
                              </p:par>
                              <p:par>
                                <p:cTn id="31" presetID="4" presetClass="entr" presetSubtype="16" fill="hold" nodeType="withEffect">
                                  <p:stCondLst>
                                    <p:cond delay="0"/>
                                  </p:stCondLst>
                                  <p:childTnLst>
                                    <p:set>
                                      <p:cBhvr>
                                        <p:cTn id="32" dur="1" fill="hold">
                                          <p:stCondLst>
                                            <p:cond delay="0"/>
                                          </p:stCondLst>
                                        </p:cTn>
                                        <p:tgtEl>
                                          <p:spTgt spid="109608"/>
                                        </p:tgtEl>
                                        <p:attrNameLst>
                                          <p:attrName>style.visibility</p:attrName>
                                        </p:attrNameLst>
                                      </p:cBhvr>
                                      <p:to>
                                        <p:strVal val="visible"/>
                                      </p:to>
                                    </p:set>
                                    <p:animEffect transition="in" filter="box(in)">
                                      <p:cBhvr>
                                        <p:cTn id="33" dur="500"/>
                                        <p:tgtEl>
                                          <p:spTgt spid="10960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09612"/>
                                        </p:tgtEl>
                                        <p:attrNameLst>
                                          <p:attrName>style.visibility</p:attrName>
                                        </p:attrNameLst>
                                      </p:cBhvr>
                                      <p:to>
                                        <p:strVal val="visible"/>
                                      </p:to>
                                    </p:set>
                                    <p:animEffect transition="in" filter="box(in)">
                                      <p:cBhvr>
                                        <p:cTn id="36" dur="500"/>
                                        <p:tgtEl>
                                          <p:spTgt spid="10961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09610"/>
                                        </p:tgtEl>
                                        <p:attrNameLst>
                                          <p:attrName>style.visibility</p:attrName>
                                        </p:attrNameLst>
                                      </p:cBhvr>
                                      <p:to>
                                        <p:strVal val="visible"/>
                                      </p:to>
                                    </p:set>
                                    <p:animEffect transition="in" filter="box(in)">
                                      <p:cBhvr>
                                        <p:cTn id="39" dur="500"/>
                                        <p:tgtEl>
                                          <p:spTgt spid="10961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09614"/>
                                        </p:tgtEl>
                                        <p:attrNameLst>
                                          <p:attrName>style.visibility</p:attrName>
                                        </p:attrNameLst>
                                      </p:cBhvr>
                                      <p:to>
                                        <p:strVal val="visible"/>
                                      </p:to>
                                    </p:set>
                                    <p:animEffect transition="in" filter="box(in)">
                                      <p:cBhvr>
                                        <p:cTn id="44" dur="500"/>
                                        <p:tgtEl>
                                          <p:spTgt spid="109614"/>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09613"/>
                                        </p:tgtEl>
                                        <p:attrNameLst>
                                          <p:attrName>style.visibility</p:attrName>
                                        </p:attrNameLst>
                                      </p:cBhvr>
                                      <p:to>
                                        <p:strVal val="visible"/>
                                      </p:to>
                                    </p:set>
                                    <p:animEffect transition="in" filter="box(in)">
                                      <p:cBhvr>
                                        <p:cTn id="49" dur="500"/>
                                        <p:tgtEl>
                                          <p:spTgt spid="109613"/>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09615"/>
                                        </p:tgtEl>
                                        <p:attrNameLst>
                                          <p:attrName>style.visibility</p:attrName>
                                        </p:attrNameLst>
                                      </p:cBhvr>
                                      <p:to>
                                        <p:strVal val="visible"/>
                                      </p:to>
                                    </p:set>
                                    <p:animEffect transition="in" filter="box(in)">
                                      <p:cBhvr>
                                        <p:cTn id="54" dur="500"/>
                                        <p:tgtEl>
                                          <p:spTgt spid="109615"/>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09616"/>
                                        </p:tgtEl>
                                        <p:attrNameLst>
                                          <p:attrName>style.visibility</p:attrName>
                                        </p:attrNameLst>
                                      </p:cBhvr>
                                      <p:to>
                                        <p:strVal val="visible"/>
                                      </p:to>
                                    </p:set>
                                    <p:animEffect transition="in" filter="box(in)">
                                      <p:cBhvr>
                                        <p:cTn id="57" dur="500"/>
                                        <p:tgtEl>
                                          <p:spTgt spid="10961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09601"/>
                                        </p:tgtEl>
                                        <p:attrNameLst>
                                          <p:attrName>style.visibility</p:attrName>
                                        </p:attrNameLst>
                                      </p:cBhvr>
                                      <p:to>
                                        <p:strVal val="visible"/>
                                      </p:to>
                                    </p:set>
                                    <p:animEffect transition="in" filter="box(in)">
                                      <p:cBhvr>
                                        <p:cTn id="62" dur="500"/>
                                        <p:tgtEl>
                                          <p:spTgt spid="10960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09600"/>
                                        </p:tgtEl>
                                        <p:attrNameLst>
                                          <p:attrName>style.visibility</p:attrName>
                                        </p:attrNameLst>
                                      </p:cBhvr>
                                      <p:to>
                                        <p:strVal val="visible"/>
                                      </p:to>
                                    </p:set>
                                    <p:animEffect transition="in" filter="box(in)">
                                      <p:cBhvr>
                                        <p:cTn id="67" dur="500"/>
                                        <p:tgtEl>
                                          <p:spTgt spid="10960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109599"/>
                                        </p:tgtEl>
                                        <p:attrNameLst>
                                          <p:attrName>style.visibility</p:attrName>
                                        </p:attrNameLst>
                                      </p:cBhvr>
                                      <p:to>
                                        <p:strVal val="visible"/>
                                      </p:to>
                                    </p:set>
                                    <p:animEffect transition="in" filter="box(in)">
                                      <p:cBhvr>
                                        <p:cTn id="72" dur="500"/>
                                        <p:tgtEl>
                                          <p:spTgt spid="109599"/>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109622"/>
                                        </p:tgtEl>
                                        <p:attrNameLst>
                                          <p:attrName>style.visibility</p:attrName>
                                        </p:attrNameLst>
                                      </p:cBhvr>
                                      <p:to>
                                        <p:strVal val="visible"/>
                                      </p:to>
                                    </p:set>
                                    <p:animEffect transition="in" filter="box(in)">
                                      <p:cBhvr>
                                        <p:cTn id="77" dur="500"/>
                                        <p:tgtEl>
                                          <p:spTgt spid="109622"/>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109626"/>
                                        </p:tgtEl>
                                        <p:attrNameLst>
                                          <p:attrName>style.visibility</p:attrName>
                                        </p:attrNameLst>
                                      </p:cBhvr>
                                      <p:to>
                                        <p:strVal val="visible"/>
                                      </p:to>
                                    </p:set>
                                    <p:animEffect transition="in" filter="box(in)">
                                      <p:cBhvr>
                                        <p:cTn id="80" dur="500"/>
                                        <p:tgtEl>
                                          <p:spTgt spid="109626"/>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109623"/>
                                        </p:tgtEl>
                                        <p:attrNameLst>
                                          <p:attrName>style.visibility</p:attrName>
                                        </p:attrNameLst>
                                      </p:cBhvr>
                                      <p:to>
                                        <p:strVal val="visible"/>
                                      </p:to>
                                    </p:set>
                                    <p:animEffect transition="in" filter="box(in)">
                                      <p:cBhvr>
                                        <p:cTn id="83" dur="500"/>
                                        <p:tgtEl>
                                          <p:spTgt spid="109623"/>
                                        </p:tgtEl>
                                      </p:cBhvr>
                                    </p:animEffect>
                                  </p:childTnLst>
                                </p:cTn>
                              </p:par>
                              <p:par>
                                <p:cTn id="84" presetID="4" presetClass="entr" presetSubtype="16" fill="hold" nodeType="withEffect">
                                  <p:stCondLst>
                                    <p:cond delay="0"/>
                                  </p:stCondLst>
                                  <p:childTnLst>
                                    <p:set>
                                      <p:cBhvr>
                                        <p:cTn id="85" dur="1" fill="hold">
                                          <p:stCondLst>
                                            <p:cond delay="0"/>
                                          </p:stCondLst>
                                        </p:cTn>
                                        <p:tgtEl>
                                          <p:spTgt spid="109624"/>
                                        </p:tgtEl>
                                        <p:attrNameLst>
                                          <p:attrName>style.visibility</p:attrName>
                                        </p:attrNameLst>
                                      </p:cBhvr>
                                      <p:to>
                                        <p:strVal val="visible"/>
                                      </p:to>
                                    </p:set>
                                    <p:animEffect transition="in" filter="box(in)">
                                      <p:cBhvr>
                                        <p:cTn id="86" dur="500"/>
                                        <p:tgtEl>
                                          <p:spTgt spid="109624"/>
                                        </p:tgtEl>
                                      </p:cBhvr>
                                    </p:animEffect>
                                  </p:childTnLst>
                                </p:cTn>
                              </p:par>
                              <p:par>
                                <p:cTn id="87" presetID="4" presetClass="entr" presetSubtype="16" fill="hold" nodeType="withEffect">
                                  <p:stCondLst>
                                    <p:cond delay="0"/>
                                  </p:stCondLst>
                                  <p:childTnLst>
                                    <p:set>
                                      <p:cBhvr>
                                        <p:cTn id="88" dur="1" fill="hold">
                                          <p:stCondLst>
                                            <p:cond delay="0"/>
                                          </p:stCondLst>
                                        </p:cTn>
                                        <p:tgtEl>
                                          <p:spTgt spid="109625"/>
                                        </p:tgtEl>
                                        <p:attrNameLst>
                                          <p:attrName>style.visibility</p:attrName>
                                        </p:attrNameLst>
                                      </p:cBhvr>
                                      <p:to>
                                        <p:strVal val="visible"/>
                                      </p:to>
                                    </p:set>
                                    <p:animEffect transition="in" filter="box(in)">
                                      <p:cBhvr>
                                        <p:cTn id="89" dur="500"/>
                                        <p:tgtEl>
                                          <p:spTgt spid="109625"/>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16" fill="hold" nodeType="clickEffect">
                                  <p:stCondLst>
                                    <p:cond delay="0"/>
                                  </p:stCondLst>
                                  <p:childTnLst>
                                    <p:set>
                                      <p:cBhvr>
                                        <p:cTn id="93" dur="1" fill="hold">
                                          <p:stCondLst>
                                            <p:cond delay="0"/>
                                          </p:stCondLst>
                                        </p:cTn>
                                        <p:tgtEl>
                                          <p:spTgt spid="109627"/>
                                        </p:tgtEl>
                                        <p:attrNameLst>
                                          <p:attrName>style.visibility</p:attrName>
                                        </p:attrNameLst>
                                      </p:cBhvr>
                                      <p:to>
                                        <p:strVal val="visible"/>
                                      </p:to>
                                    </p:set>
                                    <p:animEffect transition="in" filter="box(in)">
                                      <p:cBhvr>
                                        <p:cTn id="94" dur="500"/>
                                        <p:tgtEl>
                                          <p:spTgt spid="109627"/>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nodeType="clickEffect">
                                  <p:stCondLst>
                                    <p:cond delay="0"/>
                                  </p:stCondLst>
                                  <p:childTnLst>
                                    <p:set>
                                      <p:cBhvr>
                                        <p:cTn id="98" dur="1" fill="hold">
                                          <p:stCondLst>
                                            <p:cond delay="0"/>
                                          </p:stCondLst>
                                        </p:cTn>
                                        <p:tgtEl>
                                          <p:spTgt spid="109619"/>
                                        </p:tgtEl>
                                        <p:attrNameLst>
                                          <p:attrName>style.visibility</p:attrName>
                                        </p:attrNameLst>
                                      </p:cBhvr>
                                      <p:to>
                                        <p:strVal val="visible"/>
                                      </p:to>
                                    </p:set>
                                    <p:animEffect transition="in" filter="box(in)">
                                      <p:cBhvr>
                                        <p:cTn id="99" dur="500"/>
                                        <p:tgtEl>
                                          <p:spTgt spid="109619"/>
                                        </p:tgtEl>
                                      </p:cBhvr>
                                    </p:animEffect>
                                  </p:childTnLst>
                                </p:cTn>
                              </p:par>
                              <p:par>
                                <p:cTn id="100" presetID="4" presetClass="entr" presetSubtype="16" fill="hold" nodeType="withEffect">
                                  <p:stCondLst>
                                    <p:cond delay="0"/>
                                  </p:stCondLst>
                                  <p:childTnLst>
                                    <p:set>
                                      <p:cBhvr>
                                        <p:cTn id="101" dur="1" fill="hold">
                                          <p:stCondLst>
                                            <p:cond delay="0"/>
                                          </p:stCondLst>
                                        </p:cTn>
                                        <p:tgtEl>
                                          <p:spTgt spid="109620"/>
                                        </p:tgtEl>
                                        <p:attrNameLst>
                                          <p:attrName>style.visibility</p:attrName>
                                        </p:attrNameLst>
                                      </p:cBhvr>
                                      <p:to>
                                        <p:strVal val="visible"/>
                                      </p:to>
                                    </p:set>
                                    <p:animEffect transition="in" filter="box(in)">
                                      <p:cBhvr>
                                        <p:cTn id="102" dur="500"/>
                                        <p:tgtEl>
                                          <p:spTgt spid="109620"/>
                                        </p:tgtEl>
                                      </p:cBhvr>
                                    </p:animEffect>
                                  </p:childTnLst>
                                </p:cTn>
                              </p:par>
                            </p:childTnLst>
                          </p:cTn>
                        </p:par>
                      </p:childTnLst>
                    </p:cTn>
                  </p:par>
                  <p:par>
                    <p:cTn id="103" fill="hold">
                      <p:stCondLst>
                        <p:cond delay="indefinite"/>
                      </p:stCondLst>
                      <p:childTnLst>
                        <p:par>
                          <p:cTn id="104" fill="hold">
                            <p:stCondLst>
                              <p:cond delay="0"/>
                            </p:stCondLst>
                            <p:childTnLst>
                              <p:par>
                                <p:cTn id="105" presetID="35" presetClass="path" presetSubtype="0" accel="50000" decel="50000" fill="hold" nodeType="clickEffect">
                                  <p:stCondLst>
                                    <p:cond delay="0"/>
                                  </p:stCondLst>
                                  <p:childTnLst>
                                    <p:animMotion origin="layout" path="M -1.11111E-6 3.7037E-6 L -0.15755 0.00432 " pathEditMode="relative" rAng="0" ptsTypes="AA">
                                      <p:cBhvr>
                                        <p:cTn id="106" dur="2000" fill="hold"/>
                                        <p:tgtEl>
                                          <p:spTgt spid="109620"/>
                                        </p:tgtEl>
                                        <p:attrNameLst>
                                          <p:attrName>ppt_x</p:attrName>
                                          <p:attrName>ppt_y</p:attrName>
                                        </p:attrNameLst>
                                      </p:cBhvr>
                                      <p:rCtr x="-7882" y="216"/>
                                    </p:animMotion>
                                  </p:childTnLst>
                                </p:cTn>
                              </p:par>
                              <p:par>
                                <p:cTn id="107" presetID="35" presetClass="path" presetSubtype="0" accel="50000" decel="50000" fill="hold" nodeType="withEffect">
                                  <p:stCondLst>
                                    <p:cond delay="0"/>
                                  </p:stCondLst>
                                  <p:childTnLst>
                                    <p:animMotion origin="layout" path="M -0.01276 6.17284E-7 L -0.14826 0.00154 " pathEditMode="relative" rAng="0" ptsTypes="AA">
                                      <p:cBhvr>
                                        <p:cTn id="108" dur="2000" fill="hold"/>
                                        <p:tgtEl>
                                          <p:spTgt spid="109619"/>
                                        </p:tgtEl>
                                        <p:attrNameLst>
                                          <p:attrName>ppt_x</p:attrName>
                                          <p:attrName>ppt_y</p:attrName>
                                        </p:attrNameLst>
                                      </p:cBhvr>
                                      <p:rCtr x="-6780" y="77"/>
                                    </p:animMotion>
                                  </p:childTnLst>
                                </p:cTn>
                              </p:par>
                              <p:par>
                                <p:cTn id="109" presetID="35" presetClass="path" presetSubtype="0" accel="50000" decel="50000" fill="hold" nodeType="withEffect">
                                  <p:stCondLst>
                                    <p:cond delay="0"/>
                                  </p:stCondLst>
                                  <p:childTnLst>
                                    <p:animMotion origin="layout" path="M -1.66667E-6 -4.93827E-7 L -0.15043 0.00694 " pathEditMode="relative" rAng="0" ptsTypes="AA">
                                      <p:cBhvr>
                                        <p:cTn id="110" dur="2000" fill="hold"/>
                                        <p:tgtEl>
                                          <p:spTgt spid="109627"/>
                                        </p:tgtEl>
                                        <p:attrNameLst>
                                          <p:attrName>ppt_x</p:attrName>
                                          <p:attrName>ppt_y</p:attrName>
                                        </p:attrNameLst>
                                      </p:cBhvr>
                                      <p:rCtr x="-7526" y="340"/>
                                    </p:animMotion>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109603"/>
                                        </p:tgtEl>
                                        <p:attrNameLst>
                                          <p:attrName>style.visibility</p:attrName>
                                        </p:attrNameLst>
                                      </p:cBhvr>
                                      <p:to>
                                        <p:strVal val="visible"/>
                                      </p:to>
                                    </p:set>
                                    <p:animEffect transition="in" filter="box(in)">
                                      <p:cBhvr>
                                        <p:cTn id="115" dur="500"/>
                                        <p:tgtEl>
                                          <p:spTgt spid="109603"/>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109604"/>
                                        </p:tgtEl>
                                        <p:attrNameLst>
                                          <p:attrName>style.visibility</p:attrName>
                                        </p:attrNameLst>
                                      </p:cBhvr>
                                      <p:to>
                                        <p:strVal val="visible"/>
                                      </p:to>
                                    </p:set>
                                    <p:animEffect transition="in" filter="box(in)">
                                      <p:cBhvr>
                                        <p:cTn id="120" dur="500"/>
                                        <p:tgtEl>
                                          <p:spTgt spid="109604"/>
                                        </p:tgtEl>
                                      </p:cBhvr>
                                    </p:animEffect>
                                  </p:childTnLst>
                                </p:cTn>
                              </p:par>
                            </p:childTnLst>
                          </p:cTn>
                        </p:par>
                      </p:childTnLst>
                    </p:cTn>
                  </p:par>
                  <p:par>
                    <p:cTn id="121" fill="hold">
                      <p:stCondLst>
                        <p:cond delay="indefinite"/>
                      </p:stCondLst>
                      <p:childTnLst>
                        <p:par>
                          <p:cTn id="122" fill="hold">
                            <p:stCondLst>
                              <p:cond delay="0"/>
                            </p:stCondLst>
                            <p:childTnLst>
                              <p:par>
                                <p:cTn id="123" presetID="4" presetClass="entr" presetSubtype="16" fill="hold" nodeType="clickEffect">
                                  <p:stCondLst>
                                    <p:cond delay="0"/>
                                  </p:stCondLst>
                                  <p:childTnLst>
                                    <p:set>
                                      <p:cBhvr>
                                        <p:cTn id="124" dur="1" fill="hold">
                                          <p:stCondLst>
                                            <p:cond delay="0"/>
                                          </p:stCondLst>
                                        </p:cTn>
                                        <p:tgtEl>
                                          <p:spTgt spid="109605"/>
                                        </p:tgtEl>
                                        <p:attrNameLst>
                                          <p:attrName>style.visibility</p:attrName>
                                        </p:attrNameLst>
                                      </p:cBhvr>
                                      <p:to>
                                        <p:strVal val="visible"/>
                                      </p:to>
                                    </p:set>
                                    <p:animEffect transition="in" filter="box(in)">
                                      <p:cBhvr>
                                        <p:cTn id="125" dur="500"/>
                                        <p:tgtEl>
                                          <p:spTgt spid="109605"/>
                                        </p:tgtEl>
                                      </p:cBhvr>
                                    </p:animEffect>
                                  </p:childTnLst>
                                </p:cTn>
                              </p:par>
                            </p:childTnLst>
                          </p:cTn>
                        </p:par>
                      </p:childTnLst>
                    </p:cTn>
                  </p:par>
                  <p:par>
                    <p:cTn id="126" fill="hold">
                      <p:stCondLst>
                        <p:cond delay="indefinite"/>
                      </p:stCondLst>
                      <p:childTnLst>
                        <p:par>
                          <p:cTn id="127" fill="hold">
                            <p:stCondLst>
                              <p:cond delay="0"/>
                            </p:stCondLst>
                            <p:childTnLst>
                              <p:par>
                                <p:cTn id="128" presetID="4" presetClass="entr" presetSubtype="16" fill="hold" grpId="0" nodeType="clickEffect">
                                  <p:stCondLst>
                                    <p:cond delay="0"/>
                                  </p:stCondLst>
                                  <p:childTnLst>
                                    <p:set>
                                      <p:cBhvr>
                                        <p:cTn id="129" dur="1" fill="hold">
                                          <p:stCondLst>
                                            <p:cond delay="0"/>
                                          </p:stCondLst>
                                        </p:cTn>
                                        <p:tgtEl>
                                          <p:spTgt spid="109637"/>
                                        </p:tgtEl>
                                        <p:attrNameLst>
                                          <p:attrName>style.visibility</p:attrName>
                                        </p:attrNameLst>
                                      </p:cBhvr>
                                      <p:to>
                                        <p:strVal val="visible"/>
                                      </p:to>
                                    </p:set>
                                    <p:animEffect transition="in" filter="box(in)">
                                      <p:cBhvr>
                                        <p:cTn id="130" dur="500"/>
                                        <p:tgtEl>
                                          <p:spTgt spid="109637"/>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109633"/>
                                        </p:tgtEl>
                                        <p:attrNameLst>
                                          <p:attrName>style.visibility</p:attrName>
                                        </p:attrNameLst>
                                      </p:cBhvr>
                                      <p:to>
                                        <p:strVal val="visible"/>
                                      </p:to>
                                    </p:set>
                                    <p:animEffect transition="in" filter="box(in)">
                                      <p:cBhvr>
                                        <p:cTn id="133" dur="500"/>
                                        <p:tgtEl>
                                          <p:spTgt spid="109633"/>
                                        </p:tgtEl>
                                      </p:cBhvr>
                                    </p:animEffect>
                                  </p:childTnLst>
                                </p:cTn>
                              </p:par>
                              <p:par>
                                <p:cTn id="134" presetID="4" presetClass="entr" presetSubtype="16" fill="hold" nodeType="withEffect">
                                  <p:stCondLst>
                                    <p:cond delay="0"/>
                                  </p:stCondLst>
                                  <p:childTnLst>
                                    <p:set>
                                      <p:cBhvr>
                                        <p:cTn id="135" dur="1" fill="hold">
                                          <p:stCondLst>
                                            <p:cond delay="0"/>
                                          </p:stCondLst>
                                        </p:cTn>
                                        <p:tgtEl>
                                          <p:spTgt spid="109634"/>
                                        </p:tgtEl>
                                        <p:attrNameLst>
                                          <p:attrName>style.visibility</p:attrName>
                                        </p:attrNameLst>
                                      </p:cBhvr>
                                      <p:to>
                                        <p:strVal val="visible"/>
                                      </p:to>
                                    </p:set>
                                    <p:animEffect transition="in" filter="box(in)">
                                      <p:cBhvr>
                                        <p:cTn id="136" dur="500"/>
                                        <p:tgtEl>
                                          <p:spTgt spid="109634"/>
                                        </p:tgtEl>
                                      </p:cBhvr>
                                    </p:animEffect>
                                  </p:childTnLst>
                                </p:cTn>
                              </p:par>
                              <p:par>
                                <p:cTn id="137" presetID="4" presetClass="entr" presetSubtype="16" fill="hold" nodeType="withEffect">
                                  <p:stCondLst>
                                    <p:cond delay="0"/>
                                  </p:stCondLst>
                                  <p:childTnLst>
                                    <p:set>
                                      <p:cBhvr>
                                        <p:cTn id="138" dur="1" fill="hold">
                                          <p:stCondLst>
                                            <p:cond delay="0"/>
                                          </p:stCondLst>
                                        </p:cTn>
                                        <p:tgtEl>
                                          <p:spTgt spid="109635"/>
                                        </p:tgtEl>
                                        <p:attrNameLst>
                                          <p:attrName>style.visibility</p:attrName>
                                        </p:attrNameLst>
                                      </p:cBhvr>
                                      <p:to>
                                        <p:strVal val="visible"/>
                                      </p:to>
                                    </p:set>
                                    <p:animEffect transition="in" filter="box(in)">
                                      <p:cBhvr>
                                        <p:cTn id="139" dur="500"/>
                                        <p:tgtEl>
                                          <p:spTgt spid="109635"/>
                                        </p:tgtEl>
                                      </p:cBhvr>
                                    </p:animEffect>
                                  </p:childTnLst>
                                </p:cTn>
                              </p:par>
                              <p:par>
                                <p:cTn id="140" presetID="4" presetClass="entr" presetSubtype="16" fill="hold" grpId="0" nodeType="withEffect">
                                  <p:stCondLst>
                                    <p:cond delay="0"/>
                                  </p:stCondLst>
                                  <p:childTnLst>
                                    <p:set>
                                      <p:cBhvr>
                                        <p:cTn id="141" dur="1" fill="hold">
                                          <p:stCondLst>
                                            <p:cond delay="0"/>
                                          </p:stCondLst>
                                        </p:cTn>
                                        <p:tgtEl>
                                          <p:spTgt spid="109636"/>
                                        </p:tgtEl>
                                        <p:attrNameLst>
                                          <p:attrName>style.visibility</p:attrName>
                                        </p:attrNameLst>
                                      </p:cBhvr>
                                      <p:to>
                                        <p:strVal val="visible"/>
                                      </p:to>
                                    </p:set>
                                    <p:animEffect transition="in" filter="box(in)">
                                      <p:cBhvr>
                                        <p:cTn id="142" dur="500"/>
                                        <p:tgtEl>
                                          <p:spTgt spid="109636"/>
                                        </p:tgtEl>
                                      </p:cBhvr>
                                    </p:animEffect>
                                  </p:childTnLst>
                                </p:cTn>
                              </p:par>
                            </p:childTnLst>
                          </p:cTn>
                        </p:par>
                      </p:childTnLst>
                    </p:cTn>
                  </p:par>
                  <p:par>
                    <p:cTn id="143" fill="hold">
                      <p:stCondLst>
                        <p:cond delay="indefinite"/>
                      </p:stCondLst>
                      <p:childTnLst>
                        <p:par>
                          <p:cTn id="144" fill="hold">
                            <p:stCondLst>
                              <p:cond delay="0"/>
                            </p:stCondLst>
                            <p:childTnLst>
                              <p:par>
                                <p:cTn id="145" presetID="4" presetClass="entr" presetSubtype="16" fill="hold" nodeType="clickEffect">
                                  <p:stCondLst>
                                    <p:cond delay="0"/>
                                  </p:stCondLst>
                                  <p:childTnLst>
                                    <p:set>
                                      <p:cBhvr>
                                        <p:cTn id="146" dur="1" fill="hold">
                                          <p:stCondLst>
                                            <p:cond delay="0"/>
                                          </p:stCondLst>
                                        </p:cTn>
                                        <p:tgtEl>
                                          <p:spTgt spid="109638"/>
                                        </p:tgtEl>
                                        <p:attrNameLst>
                                          <p:attrName>style.visibility</p:attrName>
                                        </p:attrNameLst>
                                      </p:cBhvr>
                                      <p:to>
                                        <p:strVal val="visible"/>
                                      </p:to>
                                    </p:set>
                                    <p:animEffect transition="in" filter="box(in)">
                                      <p:cBhvr>
                                        <p:cTn id="147" dur="500"/>
                                        <p:tgtEl>
                                          <p:spTgt spid="109638"/>
                                        </p:tgtEl>
                                      </p:cBhvr>
                                    </p:animEffect>
                                  </p:childTnLst>
                                </p:cTn>
                              </p:par>
                            </p:childTnLst>
                          </p:cTn>
                        </p:par>
                      </p:childTnLst>
                    </p:cTn>
                  </p:par>
                  <p:par>
                    <p:cTn id="148" fill="hold">
                      <p:stCondLst>
                        <p:cond delay="indefinite"/>
                      </p:stCondLst>
                      <p:childTnLst>
                        <p:par>
                          <p:cTn id="149" fill="hold">
                            <p:stCondLst>
                              <p:cond delay="0"/>
                            </p:stCondLst>
                            <p:childTnLst>
                              <p:par>
                                <p:cTn id="150" presetID="4" presetClass="entr" presetSubtype="16" fill="hold" nodeType="clickEffect">
                                  <p:stCondLst>
                                    <p:cond delay="0"/>
                                  </p:stCondLst>
                                  <p:childTnLst>
                                    <p:set>
                                      <p:cBhvr>
                                        <p:cTn id="151" dur="1" fill="hold">
                                          <p:stCondLst>
                                            <p:cond delay="0"/>
                                          </p:stCondLst>
                                        </p:cTn>
                                        <p:tgtEl>
                                          <p:spTgt spid="109630"/>
                                        </p:tgtEl>
                                        <p:attrNameLst>
                                          <p:attrName>style.visibility</p:attrName>
                                        </p:attrNameLst>
                                      </p:cBhvr>
                                      <p:to>
                                        <p:strVal val="visible"/>
                                      </p:to>
                                    </p:set>
                                    <p:animEffect transition="in" filter="box(in)">
                                      <p:cBhvr>
                                        <p:cTn id="152" dur="500"/>
                                        <p:tgtEl>
                                          <p:spTgt spid="109630"/>
                                        </p:tgtEl>
                                      </p:cBhvr>
                                    </p:animEffect>
                                  </p:childTnLst>
                                </p:cTn>
                              </p:par>
                              <p:par>
                                <p:cTn id="153" presetID="4" presetClass="entr" presetSubtype="16" fill="hold" nodeType="withEffect">
                                  <p:stCondLst>
                                    <p:cond delay="0"/>
                                  </p:stCondLst>
                                  <p:childTnLst>
                                    <p:set>
                                      <p:cBhvr>
                                        <p:cTn id="154" dur="1" fill="hold">
                                          <p:stCondLst>
                                            <p:cond delay="0"/>
                                          </p:stCondLst>
                                        </p:cTn>
                                        <p:tgtEl>
                                          <p:spTgt spid="109631"/>
                                        </p:tgtEl>
                                        <p:attrNameLst>
                                          <p:attrName>style.visibility</p:attrName>
                                        </p:attrNameLst>
                                      </p:cBhvr>
                                      <p:to>
                                        <p:strVal val="visible"/>
                                      </p:to>
                                    </p:set>
                                    <p:animEffect transition="in" filter="box(in)">
                                      <p:cBhvr>
                                        <p:cTn id="155" dur="500"/>
                                        <p:tgtEl>
                                          <p:spTgt spid="109631"/>
                                        </p:tgtEl>
                                      </p:cBhvr>
                                    </p:animEffect>
                                  </p:childTnLst>
                                </p:cTn>
                              </p:par>
                            </p:childTnLst>
                          </p:cTn>
                        </p:par>
                      </p:childTnLst>
                    </p:cTn>
                  </p:par>
                  <p:par>
                    <p:cTn id="156" fill="hold">
                      <p:stCondLst>
                        <p:cond delay="indefinite"/>
                      </p:stCondLst>
                      <p:childTnLst>
                        <p:par>
                          <p:cTn id="157" fill="hold">
                            <p:stCondLst>
                              <p:cond delay="0"/>
                            </p:stCondLst>
                            <p:childTnLst>
                              <p:par>
                                <p:cTn id="158" presetID="64" presetClass="path" presetSubtype="0" accel="50000" decel="50000" fill="hold" nodeType="clickEffect">
                                  <p:stCondLst>
                                    <p:cond delay="0"/>
                                  </p:stCondLst>
                                  <p:childTnLst>
                                    <p:animMotion origin="layout" path="M 4.02778E-6 -4.93827E-7 L 0.00295 -0.11003 " pathEditMode="relative" rAng="0" ptsTypes="AA">
                                      <p:cBhvr>
                                        <p:cTn id="159" dur="2000" fill="hold"/>
                                        <p:tgtEl>
                                          <p:spTgt spid="109630"/>
                                        </p:tgtEl>
                                        <p:attrNameLst>
                                          <p:attrName>ppt_x</p:attrName>
                                          <p:attrName>ppt_y</p:attrName>
                                        </p:attrNameLst>
                                      </p:cBhvr>
                                      <p:rCtr x="148" y="-5509"/>
                                    </p:animMotion>
                                  </p:childTnLst>
                                </p:cTn>
                              </p:par>
                              <p:par>
                                <p:cTn id="160" presetID="64" presetClass="path" presetSubtype="0" accel="50000" decel="50000" fill="hold" nodeType="withEffect">
                                  <p:stCondLst>
                                    <p:cond delay="0"/>
                                  </p:stCondLst>
                                  <p:childTnLst>
                                    <p:animMotion origin="layout" path="M 2.5E-6 -4.93827E-7 L -0.00104 -0.19985 " pathEditMode="relative" rAng="0" ptsTypes="AA">
                                      <p:cBhvr>
                                        <p:cTn id="161" dur="2000" fill="hold"/>
                                        <p:tgtEl>
                                          <p:spTgt spid="109638"/>
                                        </p:tgtEl>
                                        <p:attrNameLst>
                                          <p:attrName>ppt_x</p:attrName>
                                          <p:attrName>ppt_y</p:attrName>
                                        </p:attrNameLst>
                                      </p:cBhvr>
                                      <p:rCtr x="-52" y="-10000"/>
                                    </p:animMotion>
                                  </p:childTnLst>
                                </p:cTn>
                              </p:par>
                              <p:par>
                                <p:cTn id="162" presetID="64" presetClass="path" presetSubtype="0" accel="50000" decel="50000" fill="hold" nodeType="withEffect">
                                  <p:stCondLst>
                                    <p:cond delay="0"/>
                                  </p:stCondLst>
                                  <p:childTnLst>
                                    <p:animMotion origin="layout" path="M 1.80556E-6 -0.0446 L -0.00469 -0.17948 " pathEditMode="relative" rAng="0" ptsTypes="AA">
                                      <p:cBhvr>
                                        <p:cTn id="163" dur="2000" fill="hold"/>
                                        <p:tgtEl>
                                          <p:spTgt spid="109631"/>
                                        </p:tgtEl>
                                        <p:attrNameLst>
                                          <p:attrName>ppt_x</p:attrName>
                                          <p:attrName>ppt_y</p:attrName>
                                        </p:attrNameLst>
                                      </p:cBhvr>
                                      <p:rCtr x="-234" y="-67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5" grpId="0"/>
      <p:bldP spid="109597" grpId="0" animBg="1"/>
      <p:bldP spid="109600" grpId="0"/>
      <p:bldP spid="109601" grpId="0" animBg="1"/>
      <p:bldP spid="109603" grpId="0" animBg="1"/>
      <p:bldP spid="109604" grpId="0"/>
      <p:bldP spid="109610" grpId="0"/>
      <p:bldP spid="109611" grpId="0"/>
      <p:bldP spid="109612" grpId="0"/>
      <p:bldP spid="109616" grpId="0"/>
      <p:bldP spid="109622" grpId="0"/>
      <p:bldP spid="109623" grpId="0"/>
      <p:bldP spid="109626" grpId="0"/>
      <p:bldP spid="109633" grpId="0"/>
      <p:bldP spid="109636" grpId="0"/>
      <p:bldP spid="109637" grpId="0"/>
      <p:bldP spid="1096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2;p15"/>
          <p:cNvSpPr/>
          <p:nvPr/>
        </p:nvSpPr>
        <p:spPr>
          <a:xfrm>
            <a:off x="304800" y="23232"/>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LUYỆN TẬP 2:</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TextBox 3"/>
          <p:cNvSpPr txBox="1"/>
          <p:nvPr/>
        </p:nvSpPr>
        <p:spPr>
          <a:xfrm>
            <a:off x="990600" y="1943100"/>
            <a:ext cx="16154400" cy="1938992"/>
          </a:xfrm>
          <a:prstGeom prst="rect">
            <a:avLst/>
          </a:prstGeom>
          <a:noFill/>
        </p:spPr>
        <p:txBody>
          <a:bodyPr wrap="square" rtlCol="0">
            <a:spAutoFit/>
          </a:bodyPr>
          <a:lstStyle/>
          <a:p>
            <a:r>
              <a:rPr lang="en-US" sz="4000" b="1" dirty="0"/>
              <a:t>Viết nghiệm và biểu diễn hình học tất cả các nghiệm của mỗi phương trình bậc nhất hai ẩn sau:</a:t>
            </a:r>
            <a:endParaRPr lang="en-US" sz="4000" b="1" dirty="0"/>
          </a:p>
          <a:p>
            <a:r>
              <a:rPr lang="en-US" sz="4000" b="1" dirty="0"/>
              <a:t>a) 2x – 3y = 5                          b) 0x + y = 3                   c) x + 0y = -2</a:t>
            </a:r>
            <a:endParaRPr lang="vi-VN" sz="4000" b="1" dirty="0"/>
          </a:p>
        </p:txBody>
      </p:sp>
      <p:sp>
        <p:nvSpPr>
          <p:cNvPr id="2" name="TextBox 1"/>
          <p:cNvSpPr txBox="1"/>
          <p:nvPr/>
        </p:nvSpPr>
        <p:spPr>
          <a:xfrm>
            <a:off x="6705600" y="179932"/>
            <a:ext cx="6934200" cy="769441"/>
          </a:xfrm>
          <a:prstGeom prst="rect">
            <a:avLst/>
          </a:prstGeom>
          <a:noFill/>
        </p:spPr>
        <p:txBody>
          <a:bodyPr wrap="square" rtlCol="0">
            <a:spAutoFit/>
          </a:bodyPr>
          <a:lstStyle/>
          <a:p>
            <a:r>
              <a:rPr lang="en-US" sz="4400" dirty="0">
                <a:solidFill>
                  <a:srgbClr val="00B0F0"/>
                </a:solidFill>
              </a:rPr>
              <a:t>HOẠT ĐỘNG NHÓM</a:t>
            </a:r>
            <a:endParaRPr lang="vi-VN" sz="4400"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ppt_w</p:attrName>
                                        </p:attrNameLst>
                                      </p:cBhvr>
                                      <p:tavLst>
                                        <p:tav tm="0">
                                          <p:val>
                                            <p:fltVal val="0"/>
                                          </p:val>
                                        </p:tav>
                                        <p:tav tm="100000">
                                          <p:val>
                                            <p:strVal val="#ppt_w"/>
                                          </p:val>
                                        </p:tav>
                                      </p:tavLst>
                                    </p:anim>
                                    <p:anim calcmode="lin" valueType="num">
                                      <p:cBhvr additive="base">
                                        <p:cTn id="8" dur="500"/>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ien\Downloads\GAME PP\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0" y="1"/>
            <a:ext cx="13601700" cy="10229852"/>
          </a:xfrm>
          <a:prstGeom prst="rect">
            <a:avLst/>
          </a:prstGeom>
          <a:noFill/>
          <a:extLst>
            <a:ext uri="{909E8E84-426E-40DD-AFC4-6F175D3DCCD1}">
              <a14:hiddenFill xmlns:a14="http://schemas.microsoft.com/office/drawing/2010/main">
                <a:solidFill>
                  <a:srgbClr val="FFFFFF"/>
                </a:solidFill>
              </a14:hiddenFill>
            </a:ext>
          </a:extLst>
        </p:spPr>
      </p:pic>
      <p:pic>
        <p:nvPicPr>
          <p:cNvPr id="2" name="TayDuKy.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8973800" y="44577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en\Downloads\GAME PP\2_cong-dong-360_su-that-dong-troi-ve-chiec-bat-vang-huyen-thoai-trong-tay-du-ky_073841.jp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412" b="94118" l="2667" r="98667">
                        <a14:foregroundMark x1="9833" y1="11294" x2="9833" y2="11294"/>
                        <a14:foregroundMark x1="6167" y1="9176" x2="6167" y2="9176"/>
                        <a14:foregroundMark x1="25833" y1="49176" x2="25833" y2="49176"/>
                        <a14:foregroundMark x1="25833" y1="45647" x2="25833" y2="45647"/>
                        <a14:foregroundMark x1="25167" y1="48000" x2="25167" y2="48000"/>
                        <a14:foregroundMark x1="40667" y1="19765" x2="40667" y2="19765"/>
                        <a14:foregroundMark x1="50167" y1="44471" x2="50167" y2="44471"/>
                        <a14:foregroundMark x1="40000" y1="79059" x2="40000" y2="79059"/>
                        <a14:foregroundMark x1="40667" y1="78824" x2="40667" y2="78824"/>
                        <a14:foregroundMark x1="40833" y1="82588" x2="40833" y2="82588"/>
                        <a14:foregroundMark x1="42333" y1="81176" x2="42333" y2="81176"/>
                        <a14:foregroundMark x1="43333" y1="79765" x2="43333" y2="79765"/>
                        <a14:foregroundMark x1="47833" y1="76941" x2="47833" y2="76941"/>
                        <a14:foregroundMark x1="51833" y1="74824" x2="51833" y2="74824"/>
                        <a14:foregroundMark x1="51833" y1="78353" x2="51833" y2="78353"/>
                        <a14:foregroundMark x1="52167" y1="76941" x2="52167" y2="76941"/>
                        <a14:foregroundMark x1="45500" y1="86118" x2="45500" y2="86118"/>
                        <a14:foregroundMark x1="48333" y1="84235" x2="48333" y2="84235"/>
                        <a14:foregroundMark x1="46667" y1="88941" x2="46667" y2="88941"/>
                        <a14:foregroundMark x1="49667" y1="86353" x2="49667" y2="86353"/>
                        <a14:foregroundMark x1="51000" y1="83294" x2="51000" y2="83294"/>
                        <a14:foregroundMark x1="36500" y1="78118" x2="36500" y2="78118"/>
                        <a14:foregroundMark x1="35500" y1="74588" x2="35500" y2="74588"/>
                        <a14:foregroundMark x1="34333" y1="73176" x2="34333" y2="73176"/>
                        <a14:foregroundMark x1="35000" y1="83059" x2="35000" y2="83059"/>
                        <a14:foregroundMark x1="34833" y1="79765" x2="34833" y2="79765"/>
                        <a14:foregroundMark x1="34667" y1="82353" x2="34667" y2="82353"/>
                        <a14:foregroundMark x1="35000" y1="86824" x2="35000" y2="86824"/>
                        <a14:foregroundMark x1="37500" y1="89647" x2="37500" y2="89647"/>
                        <a14:foregroundMark x1="39833" y1="90353" x2="39833" y2="90353"/>
                        <a14:foregroundMark x1="52833" y1="65647" x2="52833" y2="65647"/>
                        <a14:foregroundMark x1="53833" y1="64235" x2="53833" y2="64235"/>
                        <a14:foregroundMark x1="54000" y1="60941" x2="54000" y2="60941"/>
                        <a14:foregroundMark x1="53500" y1="59059" x2="53500" y2="59059"/>
                        <a14:foregroundMark x1="63000" y1="15294" x2="63000" y2="15294"/>
                        <a14:foregroundMark x1="70833" y1="34118" x2="70833" y2="34118"/>
                        <a14:foregroundMark x1="70167" y1="34824" x2="70167" y2="34824"/>
                        <a14:foregroundMark x1="68167" y1="40706" x2="68167" y2="40706"/>
                        <a14:foregroundMark x1="68167" y1="44235" x2="68167" y2="44235"/>
                        <a14:foregroundMark x1="70000" y1="18824" x2="70000" y2="18824"/>
                        <a14:foregroundMark x1="69500" y1="24706" x2="69500" y2="24706"/>
                        <a14:foregroundMark x1="72000" y1="29647" x2="72000" y2="29647"/>
                        <a14:foregroundMark x1="71333" y1="24706" x2="71333" y2="24706"/>
                        <a14:foregroundMark x1="73000" y1="24471" x2="73000" y2="24471"/>
                        <a14:foregroundMark x1="75500" y1="24471" x2="75500" y2="24471"/>
                        <a14:foregroundMark x1="76167" y1="27294" x2="76167" y2="27294"/>
                        <a14:foregroundMark x1="75500" y1="31529" x2="75500" y2="31529"/>
                        <a14:foregroundMark x1="73833" y1="42824" x2="73833" y2="42824"/>
                        <a14:foregroundMark x1="75333" y1="40235" x2="75333" y2="40235"/>
                        <a14:foregroundMark x1="73500" y1="46824" x2="73500" y2="46824"/>
                        <a14:foregroundMark x1="72833" y1="50588" x2="72833" y2="50588"/>
                        <a14:foregroundMark x1="71333" y1="52706" x2="71333" y2="52706"/>
                        <a14:foregroundMark x1="66833" y1="53647" x2="66833" y2="53647"/>
                        <a14:foregroundMark x1="66833" y1="50353" x2="66833" y2="50353"/>
                        <a14:foregroundMark x1="65000" y1="46824" x2="65000" y2="46824"/>
                        <a14:foregroundMark x1="65000" y1="39294" x2="65000" y2="39294"/>
                        <a14:foregroundMark x1="64667" y1="34588" x2="64667" y2="34588"/>
                        <a14:foregroundMark x1="66500" y1="32471" x2="66500" y2="32471"/>
                        <a14:foregroundMark x1="68500" y1="31294" x2="68500" y2="31294"/>
                        <a14:foregroundMark x1="67333" y1="40471" x2="67333" y2="40471"/>
                        <a14:foregroundMark x1="62667" y1="40235" x2="62667" y2="40235"/>
                        <a14:foregroundMark x1="62833" y1="43529" x2="62833" y2="43529"/>
                        <a14:foregroundMark x1="63167" y1="48235" x2="63167" y2="48235"/>
                        <a14:foregroundMark x1="64167" y1="51059" x2="64167" y2="51059"/>
                        <a14:foregroundMark x1="64167" y1="56471" x2="64167" y2="56471"/>
                        <a14:foregroundMark x1="62667" y1="59529" x2="62667" y2="59529"/>
                        <a14:foregroundMark x1="60833" y1="56235" x2="62167" y2="63765"/>
                        <a14:foregroundMark x1="62333" y1="68235" x2="62333" y2="68235"/>
                        <a14:foregroundMark x1="62500" y1="72000" x2="62500" y2="72000"/>
                        <a14:foregroundMark x1="63000" y1="73647" x2="63000" y2="73647"/>
                        <a14:foregroundMark x1="65333" y1="63294" x2="65333" y2="63294"/>
                        <a14:foregroundMark x1="65500" y1="60000" x2="65500" y2="60000"/>
                        <a14:foregroundMark x1="70667" y1="65882" x2="70667" y2="65882"/>
                        <a14:foregroundMark x1="68500" y1="69176" x2="68500" y2="69176"/>
                        <a14:foregroundMark x1="55333" y1="51294" x2="55333" y2="51294"/>
                        <a14:foregroundMark x1="55500" y1="56471" x2="55500" y2="56471"/>
                        <a14:foregroundMark x1="57667" y1="19294" x2="57667" y2="19294"/>
                        <a14:foregroundMark x1="89000" y1="36706" x2="89000" y2="36706"/>
                        <a14:foregroundMark x1="94500" y1="67529" x2="94500" y2="67529"/>
                        <a14:foregroundMark x1="96000" y1="74588" x2="96000" y2="74588"/>
                        <a14:foregroundMark x1="97167" y1="74588" x2="97167" y2="74588"/>
                        <a14:foregroundMark x1="95833" y1="81176" x2="95833" y2="81176"/>
                        <a14:foregroundMark x1="83167" y1="83765" x2="83167" y2="83765"/>
                        <a14:foregroundMark x1="80667" y1="83765" x2="80667" y2="83765"/>
                        <a14:foregroundMark x1="81000" y1="86353" x2="81000" y2="86353"/>
                        <a14:foregroundMark x1="83667" y1="86353" x2="83667" y2="86353"/>
                        <a14:foregroundMark x1="72500" y1="41647" x2="72500" y2="41647"/>
                        <a14:foregroundMark x1="69333" y1="50353" x2="69333" y2="50353"/>
                      </a14:backgroundRemoval>
                    </a14:imgEffect>
                  </a14:imgLayer>
                </a14:imgProps>
              </a:ext>
              <a:ext uri="{28A0092B-C50C-407E-A947-70E740481C1C}">
                <a14:useLocalDpi xmlns:a14="http://schemas.microsoft.com/office/drawing/2010/main" val="0"/>
              </a:ext>
            </a:extLst>
          </a:blip>
          <a:srcRect/>
          <a:stretch>
            <a:fillRect/>
          </a:stretch>
        </p:blipFill>
        <p:spPr bwMode="auto">
          <a:xfrm>
            <a:off x="3930848" y="3000375"/>
            <a:ext cx="10858500" cy="5800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829175" y="114300"/>
            <a:ext cx="8658225" cy="2952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19707" y="995572"/>
            <a:ext cx="4432944" cy="1015663"/>
          </a:xfrm>
          <a:prstGeom prst="rect">
            <a:avLst/>
          </a:prstGeom>
          <a:noFill/>
        </p:spPr>
        <p:txBody>
          <a:bodyPr wrap="none" rtlCol="0">
            <a:spAutoFit/>
          </a:bodyPr>
          <a:lstStyle/>
          <a:p>
            <a:pPr algn="ctr"/>
            <a:r>
              <a:rPr lang="en-US" sz="6000" b="1">
                <a:solidFill>
                  <a:srgbClr val="CC0066"/>
                </a:solidFill>
                <a:latin typeface="UVN Bach Tuyet Nang" panose="02090907080705020403" pitchFamily="18" charset="0"/>
                <a:cs typeface="Arial" panose="020B0604020202020204" pitchFamily="34" charset="0"/>
              </a:rPr>
              <a:t>TÂY DU KÝ</a:t>
            </a:r>
            <a:endParaRPr lang="en-US" sz="6000" b="1" dirty="0">
              <a:solidFill>
                <a:srgbClr val="CC0066"/>
              </a:solidFill>
              <a:latin typeface="UVN Bach Tuyet Nang" panose="02090907080705020403" pitchFamily="18" charset="0"/>
              <a:cs typeface="Arial" panose="020B0604020202020204" pitchFamily="34" charset="0"/>
            </a:endParaRPr>
          </a:p>
        </p:txBody>
      </p:sp>
      <p:pic>
        <p:nvPicPr>
          <p:cNvPr id="7"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1500" y="3267952"/>
            <a:ext cx="1203354" cy="8784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Káº¿t quáº£ hÃ¬nh áº£nh cho Cá» hoáº¡t hÃ¬nh"/>
          <p:cNvSpPr>
            <a:spLocks noChangeAspect="1" noChangeArrowheads="1"/>
          </p:cNvSpPr>
          <p:nvPr/>
        </p:nvSpPr>
        <p:spPr bwMode="auto">
          <a:xfrm>
            <a:off x="2519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endParaRPr lang="en-US" sz="2700"/>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625" l="2333" r="97556"/>
                    </a14:imgEffect>
                  </a14:imgLayer>
                </a14:imgProps>
              </a:ext>
              <a:ext uri="{28A0092B-C50C-407E-A947-70E740481C1C}">
                <a14:useLocalDpi xmlns:a14="http://schemas.microsoft.com/office/drawing/2010/main" val="0"/>
              </a:ext>
            </a:extLst>
          </a:blip>
          <a:srcRect/>
          <a:stretch>
            <a:fillRect/>
          </a:stretch>
        </p:blipFill>
        <p:spPr bwMode="auto">
          <a:xfrm rot="680499">
            <a:off x="2073589" y="7112269"/>
            <a:ext cx="3877361" cy="24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Ã¬nh áº£nh cÃ³ liÃ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0200" y="7086600"/>
            <a:ext cx="66294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6761970" y="6515100"/>
            <a:ext cx="92868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25277" y="7725876"/>
            <a:ext cx="12115800" cy="2400657"/>
          </a:xfrm>
          <a:prstGeom prst="rect">
            <a:avLst/>
          </a:prstGeom>
          <a:solidFill>
            <a:schemeClr val="accent2"/>
          </a:solidFill>
          <a:ln>
            <a:solidFill>
              <a:schemeClr val="accent1"/>
            </a:solidFill>
          </a:ln>
        </p:spPr>
        <p:txBody>
          <a:bodyPr wrap="square" rtlCol="0">
            <a:spAutoFit/>
          </a:bodyPr>
          <a:lstStyle/>
          <a:p>
            <a:pPr algn="ctr"/>
            <a:r>
              <a:rPr lang="en-US" sz="3000" b="1"/>
              <a:t>TRONG KHU RỪNG CÓ RẤT NHIỀU YÊU QUÁI XUẤT HIỆN ĐỂ CẢN ĐƯỜNG THẦY TRÒ ĐƯỜNG TĂNG ĐI LẤY KINH</a:t>
            </a:r>
            <a:endParaRPr lang="en-US" sz="3000" b="1"/>
          </a:p>
          <a:p>
            <a:endParaRPr lang="en-US" sz="3000" b="1"/>
          </a:p>
          <a:p>
            <a:pPr algn="ctr"/>
            <a:r>
              <a:rPr lang="en-US" sz="3000" b="1"/>
              <a:t>EM HÃY GIÚP THẦY TRÒ ĐƯỜNG TĂNG BẰNG CÁCH VƯỢT QUA CÁC CÂU HỎI CỦA YÊU QUÁI.</a:t>
            </a:r>
            <a:endParaRPr lang="en-US" sz="3000" b="1"/>
          </a:p>
        </p:txBody>
      </p:sp>
      <mc:AlternateContent xmlns:mc="http://schemas.openxmlformats.org/markup-compatibility/2006" xmlns:p14="http://schemas.microsoft.com/office/powerpoint/2010/main">
        <mc:Choice Requires="p14">
          <p:contentPart r:id="rId13" p14:bwMode="auto">
            <p14:nvContentPartPr>
              <p14:cNvPr id="2" name="Ink 1"/>
              <p14:cNvContentPartPr/>
              <p14:nvPr/>
            </p14:nvContentPartPr>
            <p14:xfrm>
              <a:off x="17526360" y="6765600"/>
              <a:ext cx="360" cy="360"/>
            </p14:xfrm>
          </p:contentPart>
        </mc:Choice>
        <mc:Fallback xmlns="">
          <p:pic>
            <p:nvPicPr>
              <p:cNvPr id="2" name="Ink 1"/>
            </p:nvPicPr>
            <p:blipFill>
              <a:blip r:embed="rId14"/>
            </p:blipFill>
            <p:spPr>
              <a:xfrm>
                <a:off x="17526360" y="6765600"/>
                <a:ext cx="360" cy="360"/>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ddd">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385" y="-1"/>
            <a:ext cx="18281615" cy="102905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86002" y="1"/>
            <a:ext cx="13715999" cy="1024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2" y="2215242"/>
            <a:ext cx="13715999" cy="7111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00"/>
          </a:p>
        </p:txBody>
      </p:sp>
      <p:pic>
        <p:nvPicPr>
          <p:cNvPr id="22" name="Picture 2" descr="C:\Users\Tien\Downloads\GAME PP\photo-5-15598752880811265847498.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0045" y="162699"/>
            <a:ext cx="2114550" cy="2071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686050" y="2287554"/>
            <a:ext cx="2457450" cy="507831"/>
          </a:xfrm>
          <a:prstGeom prst="rect">
            <a:avLst/>
          </a:prstGeom>
          <a:noFill/>
        </p:spPr>
        <p:txBody>
          <a:bodyPr wrap="square" rtlCol="0">
            <a:spAutoFit/>
          </a:bodyPr>
          <a:lstStyle/>
          <a:p>
            <a:r>
              <a:rPr lang="en-US" sz="2700" i="1">
                <a:solidFill>
                  <a:srgbClr val="FF0000"/>
                </a:solidFill>
                <a:latin typeface="Times New Roman" panose="02020603050405020304" pitchFamily="18" charset="0"/>
                <a:cs typeface="Times New Roman" panose="02020603050405020304" pitchFamily="18" charset="0"/>
              </a:rPr>
              <a:t>Hồng Hài Nhi</a:t>
            </a:r>
            <a:endParaRPr lang="en-US" sz="2700" i="1">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61257" y="98151"/>
            <a:ext cx="2182544" cy="21219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223135" y="2327541"/>
            <a:ext cx="2457450" cy="507831"/>
          </a:xfrm>
          <a:prstGeom prst="rect">
            <a:avLst/>
          </a:prstGeom>
          <a:noFill/>
        </p:spPr>
        <p:txBody>
          <a:bodyPr wrap="square" rtlCol="0">
            <a:spAutoFit/>
          </a:bodyPr>
          <a:lstStyle/>
          <a:p>
            <a:pPr algn="ctr"/>
            <a:r>
              <a:rPr lang="en-US" sz="2700" i="1">
                <a:solidFill>
                  <a:srgbClr val="FF0000"/>
                </a:solidFill>
                <a:latin typeface="Times New Roman" panose="02020603050405020304" pitchFamily="18" charset="0"/>
                <a:cs typeface="Times New Roman" panose="02020603050405020304" pitchFamily="18" charset="0"/>
              </a:rPr>
              <a:t>Bạch Cốt Tinh</a:t>
            </a:r>
            <a:endParaRPr lang="en-US" sz="2700" i="1">
              <a:solidFill>
                <a:srgbClr val="FF0000"/>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0862" y="80891"/>
            <a:ext cx="2051838" cy="2089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895571" y="2287554"/>
            <a:ext cx="2457450" cy="507831"/>
          </a:xfrm>
          <a:prstGeom prst="rect">
            <a:avLst/>
          </a:prstGeom>
          <a:noFill/>
        </p:spPr>
        <p:txBody>
          <a:bodyPr wrap="square" rtlCol="0">
            <a:spAutoFit/>
          </a:bodyPr>
          <a:lstStyle/>
          <a:p>
            <a:pPr algn="ctr"/>
            <a:r>
              <a:rPr lang="en-US" sz="2700" i="1">
                <a:solidFill>
                  <a:srgbClr val="FF0000"/>
                </a:solidFill>
                <a:latin typeface="Times New Roman" panose="02020603050405020304" pitchFamily="18" charset="0"/>
                <a:cs typeface="Times New Roman" panose="02020603050405020304" pitchFamily="18" charset="0"/>
              </a:rPr>
              <a:t>Ngọc Thố Tinh</a:t>
            </a:r>
            <a:endParaRPr lang="en-US" sz="2700" i="1">
              <a:solidFill>
                <a:srgbClr val="FF0000"/>
              </a:solidFill>
              <a:latin typeface="Times New Roman" panose="02020603050405020304" pitchFamily="18" charset="0"/>
              <a:cs typeface="Times New Roman" panose="02020603050405020304" pitchFamily="18" charset="0"/>
            </a:endParaRPr>
          </a:p>
        </p:txBody>
      </p:sp>
      <p:pic>
        <p:nvPicPr>
          <p:cNvPr id="31" name="Picture 5" descr="C:\Users\Tien\Downloads\GAME PP\Thanh Nguu Quai.jp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4201" y="0"/>
            <a:ext cx="2089766" cy="2334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309485" y="2265069"/>
            <a:ext cx="2972811" cy="507831"/>
          </a:xfrm>
          <a:prstGeom prst="rect">
            <a:avLst/>
          </a:prstGeom>
          <a:noFill/>
        </p:spPr>
        <p:txBody>
          <a:bodyPr wrap="square" rtlCol="0">
            <a:spAutoFit/>
          </a:bodyPr>
          <a:lstStyle/>
          <a:p>
            <a:pPr algn="ctr"/>
            <a:r>
              <a:rPr lang="en-US" sz="2700" i="1">
                <a:solidFill>
                  <a:srgbClr val="FF0000"/>
                </a:solidFill>
                <a:latin typeface="Times New Roman" panose="02020603050405020304" pitchFamily="18" charset="0"/>
                <a:cs typeface="Times New Roman" panose="02020603050405020304" pitchFamily="18" charset="0"/>
              </a:rPr>
              <a:t>Thanh Ngưu Quái</a:t>
            </a:r>
            <a:endParaRPr lang="en-US" sz="2700" i="1">
              <a:solidFill>
                <a:srgbClr val="FF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45800" y="48399"/>
            <a:ext cx="2236862" cy="2334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077824" y="2237601"/>
            <a:ext cx="2972811" cy="507831"/>
          </a:xfrm>
          <a:prstGeom prst="rect">
            <a:avLst/>
          </a:prstGeom>
          <a:noFill/>
        </p:spPr>
        <p:txBody>
          <a:bodyPr wrap="square" rtlCol="0">
            <a:spAutoFit/>
          </a:bodyPr>
          <a:lstStyle/>
          <a:p>
            <a:pPr algn="ctr"/>
            <a:r>
              <a:rPr lang="en-US" sz="2700" i="1">
                <a:solidFill>
                  <a:srgbClr val="FF0000"/>
                </a:solidFill>
                <a:latin typeface="Times New Roman" panose="02020603050405020304" pitchFamily="18" charset="0"/>
                <a:cs typeface="Times New Roman" panose="02020603050405020304" pitchFamily="18" charset="0"/>
              </a:rPr>
              <a:t>Ngưu Ma Vương</a:t>
            </a:r>
            <a:endParaRPr lang="en-US" sz="2700" i="1">
              <a:solidFill>
                <a:srgbClr val="FF0000"/>
              </a:solidFill>
              <a:latin typeface="Times New Roman" panose="02020603050405020304" pitchFamily="18" charset="0"/>
              <a:cs typeface="Times New Roman" panose="02020603050405020304" pitchFamily="18" charset="0"/>
            </a:endParaRPr>
          </a:p>
        </p:txBody>
      </p:sp>
      <p:pic>
        <p:nvPicPr>
          <p:cNvPr id="37" name="Picture 6" descr="HÃ¬nh áº£nh cÃ³ liÃªn qu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1375583"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Ã¬nh áº£nh cÃ³ liÃªn qu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9304953"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Ã¬nh áº£nh cÃ³ liÃªn quan"/>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10000" b="90000" l="0"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143500"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Ã¬nh áº£nh cÃ³ liÃªn quan">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295906"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8551" l="1846" r="95231">
                        <a14:foregroundMark x1="37385" y1="16184" x2="37385" y2="16184"/>
                        <a14:foregroundMark x1="38000" y1="14251" x2="38000" y2="14251"/>
                        <a14:foregroundMark x1="37077" y1="15217" x2="37077" y2="15217"/>
                        <a14:foregroundMark x1="9385" y1="9420" x2="9385" y2="9420"/>
                        <a14:foregroundMark x1="11846" y1="12077" x2="11846" y2="12077"/>
                        <a14:foregroundMark x1="13385" y1="14251" x2="13385" y2="14251"/>
                        <a14:foregroundMark x1="11846" y1="17874" x2="11846" y2="17874"/>
                        <a14:foregroundMark x1="6923" y1="6039" x2="6923" y2="6039"/>
                        <a14:foregroundMark x1="6923" y1="5797" x2="9385" y2="7246"/>
                        <a14:foregroundMark x1="9385" y1="9662" x2="9385" y2="9662"/>
                        <a14:foregroundMark x1="10308" y1="11353" x2="10308" y2="11353"/>
                        <a14:foregroundMark x1="12000" y1="11594" x2="12000" y2="11594"/>
                        <a14:foregroundMark x1="13538" y1="14493" x2="13538" y2="14493"/>
                        <a14:foregroundMark x1="35846" y1="93237" x2="35846" y2="93237"/>
                        <a14:foregroundMark x1="40308" y1="91546" x2="40308" y2="91546"/>
                        <a14:foregroundMark x1="40308" y1="87681" x2="40308" y2="87681"/>
                        <a14:foregroundMark x1="35231" y1="85990" x2="35231" y2="85990"/>
                        <a14:foregroundMark x1="35846" y1="90097" x2="35846" y2="90097"/>
                        <a14:foregroundMark x1="34769" y1="92271" x2="34769" y2="92271"/>
                        <a14:foregroundMark x1="34769" y1="92271" x2="34769" y2="92271"/>
                        <a14:foregroundMark x1="34923" y1="88889" x2="34923" y2="88889"/>
                        <a14:foregroundMark x1="34462" y1="87923" x2="34462" y2="87923"/>
                        <a14:foregroundMark x1="33692" y1="92754" x2="33692" y2="92754"/>
                        <a14:foregroundMark x1="33692" y1="93961" x2="33692" y2="93961"/>
                        <a14:foregroundMark x1="63231" y1="90338" x2="63231" y2="90338"/>
                        <a14:foregroundMark x1="59077" y1="92029" x2="59077" y2="92029"/>
                        <a14:foregroundMark x1="57692" y1="96135" x2="57692" y2="96135"/>
                        <a14:foregroundMark x1="67385" y1="91787" x2="67385" y2="91787"/>
                        <a14:foregroundMark x1="70462" y1="88889" x2="70462" y2="88889"/>
                        <a14:foregroundMark x1="72154" y1="88889" x2="72154" y2="88889"/>
                        <a14:foregroundMark x1="78923" y1="24396" x2="78923" y2="24396"/>
                        <a14:foregroundMark x1="77385" y1="21981" x2="77385" y2="21981"/>
                        <a14:foregroundMark x1="76308" y1="21014" x2="76308" y2="21014"/>
                        <a14:foregroundMark x1="76308" y1="20531" x2="76308" y2="20531"/>
                        <a14:foregroundMark x1="76000" y1="19807" x2="76000" y2="19807"/>
                        <a14:foregroundMark x1="75692" y1="19565" x2="75692" y2="19565"/>
                        <a14:foregroundMark x1="36462" y1="95169" x2="36462" y2="95169"/>
                        <a14:foregroundMark x1="40769" y1="95169" x2="40769" y2="95169"/>
                        <a14:foregroundMark x1="57846" y1="6039" x2="57846" y2="6039"/>
                        <a14:foregroundMark x1="57538" y1="5556" x2="57538" y2="5556"/>
                        <a14:foregroundMark x1="59231" y1="4348" x2="59231" y2="4348"/>
                        <a14:foregroundMark x1="51538" y1="5556" x2="51538" y2="5556"/>
                        <a14:foregroundMark x1="50923" y1="6763" x2="50923" y2="6763"/>
                        <a14:foregroundMark x1="50615" y1="9179" x2="50615" y2="9179"/>
                        <a14:foregroundMark x1="50769" y1="9420" x2="50769" y2="9420"/>
                        <a14:foregroundMark x1="50923" y1="9420" x2="50923" y2="9420"/>
                        <a14:foregroundMark x1="51077" y1="9420" x2="51077" y2="9420"/>
                        <a14:foregroundMark x1="18154" y1="92029" x2="18154" y2="92029"/>
                        <a14:foregroundMark x1="15846" y1="92754" x2="15846" y2="92754"/>
                        <a14:foregroundMark x1="15385" y1="94444" x2="15385" y2="94444"/>
                        <a14:foregroundMark x1="15692" y1="97585" x2="15692" y2="97585"/>
                        <a14:backgroundMark x1="85231" y1="32609" x2="85231" y2="32609"/>
                        <a14:backgroundMark x1="87077" y1="32126" x2="87077" y2="32126"/>
                        <a14:backgroundMark x1="87385" y1="36957" x2="87385" y2="36957"/>
                        <a14:backgroundMark x1="70769" y1="35024" x2="70769" y2="35024"/>
                        <a14:backgroundMark x1="55692" y1="725" x2="55692" y2="725"/>
                      </a14:backgroundRemoval>
                    </a14:imgEffect>
                  </a14:imgLayer>
                </a14:imgProps>
              </a:ext>
              <a:ext uri="{28A0092B-C50C-407E-A947-70E740481C1C}">
                <a14:useLocalDpi xmlns:a14="http://schemas.microsoft.com/office/drawing/2010/main" val="0"/>
              </a:ext>
            </a:extLst>
          </a:blip>
          <a:srcRect/>
          <a:stretch>
            <a:fillRect/>
          </a:stretch>
        </p:blipFill>
        <p:spPr bwMode="auto">
          <a:xfrm>
            <a:off x="2286001" y="6400800"/>
            <a:ext cx="3676004" cy="265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2.22222E-6 -3.80204E-6 L 0.10764 0.00417 " pathEditMode="relative" rAng="0" ptsTypes="AA">
                                      <p:cBhvr>
                                        <p:cTn id="51" dur="2000" fill="hold"/>
                                        <p:tgtEl>
                                          <p:spTgt spid="19"/>
                                        </p:tgtEl>
                                        <p:attrNameLst>
                                          <p:attrName>ppt_x</p:attrName>
                                          <p:attrName>ppt_y</p:attrName>
                                        </p:attrNameLst>
                                      </p:cBhvr>
                                      <p:rCtr x="5382" y="208"/>
                                    </p:animMotion>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0.10764 0.00417 L 0.21597 0.00417 " pathEditMode="relative" rAng="0" ptsTypes="AA">
                                      <p:cBhvr>
                                        <p:cTn id="55" dur="2000" fill="hold"/>
                                        <p:tgtEl>
                                          <p:spTgt spid="19"/>
                                        </p:tgtEl>
                                        <p:attrNameLst>
                                          <p:attrName>ppt_x</p:attrName>
                                          <p:attrName>ppt_y</p:attrName>
                                        </p:attrNameLst>
                                      </p:cBhvr>
                                      <p:rCtr x="5417"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21597 0.00417 L 0.36597 0.00417 " pathEditMode="relative" rAng="0" ptsTypes="AA">
                                      <p:cBhvr>
                                        <p:cTn id="59" dur="2000" fill="hold"/>
                                        <p:tgtEl>
                                          <p:spTgt spid="19"/>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36598 0.00416 L 0.53264 -0.00277 " pathEditMode="relative" rAng="0" ptsTypes="AA">
                                      <p:cBhvr>
                                        <p:cTn id="63" dur="2000" fill="hold"/>
                                        <p:tgtEl>
                                          <p:spTgt spid="19"/>
                                        </p:tgtEl>
                                        <p:attrNameLst>
                                          <p:attrName>ppt_x</p:attrName>
                                          <p:attrName>ppt_y</p:attrName>
                                        </p:attrNameLst>
                                      </p:cBhvr>
                                      <p:rCtr x="8333" y="-347"/>
                                    </p:animMotion>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53264 -0.00277 L 1.05764 0.00417 " pathEditMode="relative" rAng="0" ptsTypes="AA">
                                      <p:cBhvr>
                                        <p:cTn id="67" dur="2000" fill="hold"/>
                                        <p:tgtEl>
                                          <p:spTgt spid="19"/>
                                        </p:tgtEl>
                                        <p:attrNameLst>
                                          <p:attrName>ppt_x</p:attrName>
                                          <p:attrName>ppt_y</p:attrName>
                                        </p:attrNameLst>
                                      </p:cBhvr>
                                      <p:rCtr x="26250" y="347"/>
                                    </p:animMotion>
                                  </p:childTnLst>
                                </p:cTn>
                              </p:par>
                            </p:childTnLst>
                          </p:cTn>
                        </p:par>
                      </p:childTnLst>
                    </p:cTn>
                  </p:par>
                </p:childTnLst>
              </p:cTn>
              <p:nextCondLst>
                <p:cond evt="onClick" delay="0">
                  <p:tgtEl>
                    <p:spTgt spid="19"/>
                  </p:tgtEl>
                </p:cond>
              </p:nextCondLst>
            </p:seq>
          </p:childTnLst>
        </p:cTn>
      </p:par>
    </p:tnLst>
    <p:bldLst>
      <p:bldP spid="23" grpId="0"/>
      <p:bldP spid="26" grpId="0"/>
      <p:bldP spid="29" grpId="0"/>
      <p:bldP spid="32"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8200" y="962356"/>
            <a:ext cx="9944100" cy="1938992"/>
          </a:xfrm>
          <a:prstGeom prst="rect">
            <a:avLst/>
          </a:prstGeom>
          <a:noFill/>
        </p:spPr>
        <p:txBody>
          <a:bodyPr wrap="square" rtlCol="0">
            <a:spAutoFit/>
          </a:bodyPr>
          <a:lstStyle/>
          <a:p>
            <a:r>
              <a:rPr lang="vi-VN" sz="4000" b="1" dirty="0"/>
              <a:t>Câu 1. </a:t>
            </a:r>
            <a:r>
              <a:rPr lang="vi-VN" sz="4000" dirty="0"/>
              <a:t>Phương trình nào sau đây KHÔNG là phương trình bậc nhất hai ẩn?</a:t>
            </a:r>
            <a:endParaRPr lang="vi-VN" sz="4000" dirty="0"/>
          </a:p>
          <a:p>
            <a:r>
              <a:rPr lang="fr-FR" sz="4000" b="1" dirty="0"/>
              <a:t>				</a:t>
            </a:r>
            <a:endParaRPr lang="vi-VN" sz="4000" dirty="0"/>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355" b="100000" l="10000" r="90000">
                        <a14:foregroundMark x1="53692" y1="10917" x2="53692" y2="10917"/>
                        <a14:foregroundMark x1="53692" y1="10917" x2="53692" y2="10917"/>
                        <a14:foregroundMark x1="60308" y1="10917" x2="60308" y2="10917"/>
                        <a14:foregroundMark x1="60308" y1="10917" x2="60308" y2="10917"/>
                        <a14:foregroundMark x1="54769" y1="9475" x2="54769" y2="9475"/>
                        <a14:foregroundMark x1="54769" y1="9475" x2="54769" y2="9475"/>
                        <a14:foregroundMark x1="70615" y1="17405" x2="70615" y2="17405"/>
                        <a14:foregroundMark x1="70615" y1="17405" x2="70615" y2="17405"/>
                        <a14:foregroundMark x1="68154" y1="16066" x2="68154" y2="16066"/>
                        <a14:foregroundMark x1="68154" y1="16066" x2="68154" y2="16066"/>
                        <a14:foregroundMark x1="67538" y1="15036" x2="67538" y2="15036"/>
                        <a14:foregroundMark x1="67538" y1="15036" x2="67538" y2="15036"/>
                        <a14:foregroundMark x1="70154" y1="14006" x2="70154" y2="14006"/>
                        <a14:foregroundMark x1="70154" y1="14006" x2="70154" y2="14006"/>
                        <a14:foregroundMark x1="51846" y1="12976" x2="51846" y2="12976"/>
                        <a14:foregroundMark x1="54000" y1="12049" x2="54000" y2="12049"/>
                        <a14:foregroundMark x1="54000" y1="12049" x2="54000" y2="12049"/>
                        <a14:foregroundMark x1="54000" y1="12049" x2="54000" y2="12049"/>
                      </a14:backgroundRemoval>
                    </a14:imgEffect>
                  </a14:imgLayer>
                </a14:imgProps>
              </a:ext>
              <a:ext uri="{28A0092B-C50C-407E-A947-70E740481C1C}">
                <a14:useLocalDpi xmlns:a14="http://schemas.microsoft.com/office/drawing/2010/main" val="0"/>
              </a:ext>
            </a:extLst>
          </a:blip>
          <a:srcRect/>
          <a:stretch>
            <a:fillRect/>
          </a:stretch>
        </p:blipFill>
        <p:spPr bwMode="auto">
          <a:xfrm>
            <a:off x="13881925" y="1126665"/>
            <a:ext cx="2102249" cy="314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Tien\Downloads\GAME PP\pngtree-pig-png-clipart_658108.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60817" y="3771900"/>
            <a:ext cx="3126635" cy="2318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Ã¬nh áº£nh cÃ³ liÃ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endParaRPr lang="en-US" sz="4800"/>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endParaRPr lang="en-US" sz="4800"/>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endParaRPr lang="en-US" sz="4800"/>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endParaRPr lang="en-US" sz="4800"/>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endParaRPr lang="en-US" sz="4800"/>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endParaRPr lang="en-US" sz="4800"/>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endParaRPr lang="en-US" sz="4800"/>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endParaRPr lang="en-US" sz="4800"/>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endParaRPr lang="en-US" sz="4800"/>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endParaRPr lang="en-US" sz="4800"/>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endParaRPr lang="en-US" sz="4800"/>
          </a:p>
        </p:txBody>
      </p:sp>
      <p:pic>
        <p:nvPicPr>
          <p:cNvPr id="3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3712" y="3614736"/>
            <a:ext cx="1171311" cy="1185864"/>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a:off x="2478315" y="58366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0x + 0y = –3.</a:t>
            </a:r>
            <a:endParaRPr lang="vi-VN" sz="4000" dirty="0"/>
          </a:p>
        </p:txBody>
      </p:sp>
      <p:sp>
        <p:nvSpPr>
          <p:cNvPr id="36" name="B"/>
          <p:cNvSpPr/>
          <p:nvPr/>
        </p:nvSpPr>
        <p:spPr>
          <a:xfrm>
            <a:off x="2510972" y="7583769"/>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x – 2y = 5.</a:t>
            </a:r>
            <a:endParaRPr lang="vi-VN" sz="4000" dirty="0"/>
          </a:p>
        </p:txBody>
      </p:sp>
      <p:sp>
        <p:nvSpPr>
          <p:cNvPr id="37" name="C"/>
          <p:cNvSpPr/>
          <p:nvPr/>
        </p:nvSpPr>
        <p:spPr>
          <a:xfrm flipH="1">
            <a:off x="9261133" y="58366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C. </a:t>
            </a:r>
            <a:r>
              <a:rPr lang="fr-FR" sz="4000" dirty="0"/>
              <a:t>6x + 0y = 1.</a:t>
            </a:r>
            <a:endParaRPr lang="vi-VN" sz="4000" dirty="0"/>
          </a:p>
        </p:txBody>
      </p:sp>
      <p:sp>
        <p:nvSpPr>
          <p:cNvPr id="38" name="D"/>
          <p:cNvSpPr/>
          <p:nvPr/>
        </p:nvSpPr>
        <p:spPr>
          <a:xfrm flipH="1">
            <a:off x="9293789" y="7583769"/>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2800" b="1" dirty="0"/>
              <a:t>                         </a:t>
            </a:r>
            <a:r>
              <a:rPr lang="fr-FR" sz="4000" b="1" dirty="0"/>
              <a:t>D. </a:t>
            </a:r>
            <a:r>
              <a:rPr lang="fr-FR" sz="4000" dirty="0"/>
              <a:t>0x – 4y = 3.</a:t>
            </a:r>
            <a:endParaRPr lang="vi-VN"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3"/>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4"/>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5"/>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6"/>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7"/>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8"/>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9"/>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0"/>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1"/>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2"/>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35"/>
                                        </p:tgtEl>
                                        <p:attrNameLst>
                                          <p:attrName>style.color</p:attrName>
                                        </p:attrNameLst>
                                      </p:cBhvr>
                                      <p:by>
                                        <p:hsl h="0" s="12549" l="25098"/>
                                      </p:by>
                                    </p:animClr>
                                    <p:animClr clrSpc="hsl" dir="cw">
                                      <p:cBhvr>
                                        <p:cTn id="56" dur="500" fill="hold"/>
                                        <p:tgtEl>
                                          <p:spTgt spid="35"/>
                                        </p:tgtEl>
                                        <p:attrNameLst>
                                          <p:attrName>fillcolor</p:attrName>
                                        </p:attrNameLst>
                                      </p:cBhvr>
                                      <p:by>
                                        <p:hsl h="0" s="12549" l="25098"/>
                                      </p:by>
                                    </p:animClr>
                                    <p:animClr clrSpc="hsl" dir="cw">
                                      <p:cBhvr>
                                        <p:cTn id="57" dur="500" fill="hold"/>
                                        <p:tgtEl>
                                          <p:spTgt spid="35"/>
                                        </p:tgtEl>
                                        <p:attrNameLst>
                                          <p:attrName>stroke.color</p:attrName>
                                        </p:attrNameLst>
                                      </p:cBhvr>
                                      <p:by>
                                        <p:hsl h="0" s="12549" l="25098"/>
                                      </p:by>
                                    </p:animClr>
                                    <p:set>
                                      <p:cBhvr>
                                        <p:cTn id="58" dur="500" fill="hold"/>
                                        <p:tgtEl>
                                          <p:spTgt spid="35"/>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11"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36"/>
                                        </p:tgtEl>
                                      </p:cBhvr>
                                    </p:animEffect>
                                    <p:animScale>
                                      <p:cBhvr>
                                        <p:cTn id="64" dur="250" autoRev="1" fill="hold"/>
                                        <p:tgtEl>
                                          <p:spTgt spid="36"/>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6"/>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37"/>
                                        </p:tgtEl>
                                      </p:cBhvr>
                                    </p:animEffect>
                                    <p:animScale>
                                      <p:cBhvr>
                                        <p:cTn id="70" dur="250" autoRev="1" fill="hold"/>
                                        <p:tgtEl>
                                          <p:spTgt spid="37"/>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8"/>
                                        </p:tgtEl>
                                      </p:cBhvr>
                                    </p:animEffect>
                                    <p:animScale>
                                      <p:cBhvr>
                                        <p:cTn id="76" dur="250" autoRev="1" fill="hold"/>
                                        <p:tgtEl>
                                          <p:spTgt spid="3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50279" y="1028196"/>
            <a:ext cx="9944100" cy="1938992"/>
          </a:xfrm>
          <a:prstGeom prst="rect">
            <a:avLst/>
          </a:prstGeom>
          <a:noFill/>
        </p:spPr>
        <p:txBody>
          <a:bodyPr wrap="square" rtlCol="0">
            <a:spAutoFit/>
          </a:bodyPr>
          <a:lstStyle/>
          <a:p>
            <a:r>
              <a:rPr lang="fr-FR" sz="4000" b="1" dirty="0"/>
              <a:t>Câu 2. </a:t>
            </a:r>
            <a:r>
              <a:rPr lang="fr-FR" sz="4000" dirty="0"/>
              <a:t>Phương trình 3x + y = –2 có nghiệm là cặp số nào sau đây?</a:t>
            </a:r>
            <a:endParaRPr lang="vi-VN" sz="4000" dirty="0"/>
          </a:p>
          <a:p>
            <a:r>
              <a:rPr lang="fr-FR" sz="4000" b="1" dirty="0"/>
              <a:t>								</a:t>
            </a:r>
            <a:endParaRPr lang="vi-VN" sz="4000" dirty="0"/>
          </a:p>
        </p:txBody>
      </p:sp>
      <p:pic>
        <p:nvPicPr>
          <p:cNvPr id="10243" name="Picture 3" descr="C:\Users\Tien\Downloads\GAME PP\a8ffc11aed1997221e1bb62d28e90ddb.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390" b="97843" l="6154" r="90000">
                        <a14:foregroundMark x1="21231" y1="77196" x2="21231" y2="77196"/>
                        <a14:foregroundMark x1="33538" y1="84746" x2="33538" y2="84746"/>
                        <a14:foregroundMark x1="49692" y1="83205" x2="49692" y2="83205"/>
                        <a14:foregroundMark x1="49231" y1="80740" x2="49231" y2="80740"/>
                        <a14:foregroundMark x1="45077" y1="80740" x2="45077" y2="80740"/>
                        <a14:foregroundMark x1="39231" y1="79353" x2="39231" y2="79353"/>
                        <a14:foregroundMark x1="36462" y1="77658" x2="36462" y2="77658"/>
                        <a14:foregroundMark x1="35692" y1="77350" x2="35692" y2="77350"/>
                        <a14:foregroundMark x1="33538" y1="77350" x2="33538" y2="77350"/>
                        <a14:foregroundMark x1="43692" y1="78891" x2="43692" y2="78891"/>
                        <a14:foregroundMark x1="50462" y1="82126" x2="50462" y2="82126"/>
                        <a14:foregroundMark x1="54615" y1="83051" x2="54615" y2="83051"/>
                        <a14:foregroundMark x1="54615" y1="83051" x2="54615" y2="83051"/>
                        <a14:foregroundMark x1="54615" y1="81356" x2="54615" y2="81356"/>
                        <a14:foregroundMark x1="56769" y1="82589" x2="56769" y2="82589"/>
                        <a14:foregroundMark x1="56769" y1="92912" x2="56769" y2="92912"/>
                        <a14:foregroundMark x1="56769" y1="91680" x2="56769" y2="91680"/>
                        <a14:foregroundMark x1="56769" y1="90293" x2="56769" y2="90293"/>
                      </a14:backgroundRemoval>
                    </a14:imgEffect>
                  </a14:imgLayer>
                </a14:imgProps>
              </a:ext>
              <a:ext uri="{28A0092B-C50C-407E-A947-70E740481C1C}">
                <a14:useLocalDpi xmlns:a14="http://schemas.microsoft.com/office/drawing/2010/main" val="0"/>
              </a:ext>
            </a:extLst>
          </a:blip>
          <a:srcRect/>
          <a:stretch>
            <a:fillRect/>
          </a:stretch>
        </p:blipFill>
        <p:spPr bwMode="auto">
          <a:xfrm>
            <a:off x="8058147" y="3499901"/>
            <a:ext cx="2286000" cy="22824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34" b="100000" l="10000" r="90000">
                        <a14:foregroundMark x1="57424" y1="49633" x2="57424" y2="49633"/>
                        <a14:foregroundMark x1="57424" y1="49633" x2="57424" y2="49633"/>
                        <a14:foregroundMark x1="58030" y1="49878" x2="58030" y2="49878"/>
                      </a14:backgroundRemoval>
                    </a14:imgEffect>
                  </a14:imgLayer>
                </a14:imgProps>
              </a:ext>
              <a:ext uri="{28A0092B-C50C-407E-A947-70E740481C1C}">
                <a14:useLocalDpi xmlns:a14="http://schemas.microsoft.com/office/drawing/2010/main" val="0"/>
              </a:ext>
            </a:extLst>
          </a:blip>
          <a:srcRect/>
          <a:stretch>
            <a:fillRect/>
          </a:stretch>
        </p:blipFill>
        <p:spPr bwMode="auto">
          <a:xfrm>
            <a:off x="12458700" y="2286001"/>
            <a:ext cx="3800475" cy="235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endParaRPr lang="en-US" sz="4800"/>
          </a:p>
        </p:txBody>
      </p:sp>
      <p:sp>
        <p:nvSpPr>
          <p:cNvPr id="29" name="Rounded Rectangle 28"/>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endParaRPr lang="en-US" sz="4800"/>
          </a:p>
        </p:txBody>
      </p:sp>
      <p:sp>
        <p:nvSpPr>
          <p:cNvPr id="30" name="Rounded Rectangle 29"/>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endParaRPr lang="en-US" sz="4800"/>
          </a:p>
        </p:txBody>
      </p:sp>
      <p:sp>
        <p:nvSpPr>
          <p:cNvPr id="31" name="Rounded Rectangle 30"/>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endParaRPr lang="en-US" sz="4800"/>
          </a:p>
        </p:txBody>
      </p:sp>
      <p:sp>
        <p:nvSpPr>
          <p:cNvPr id="32" name="Rounded Rectangle 31"/>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endParaRPr lang="en-US" sz="4800"/>
          </a:p>
        </p:txBody>
      </p:sp>
      <p:sp>
        <p:nvSpPr>
          <p:cNvPr id="33" name="Rounded Rectangle 32"/>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endParaRPr lang="en-US" sz="4800"/>
          </a:p>
        </p:txBody>
      </p:sp>
      <p:sp>
        <p:nvSpPr>
          <p:cNvPr id="34" name="Rounded Rectangle 33"/>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endParaRPr lang="en-US" sz="4800"/>
          </a:p>
        </p:txBody>
      </p:sp>
      <p:sp>
        <p:nvSpPr>
          <p:cNvPr id="35" name="Rounded Rectangle 34"/>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endParaRPr lang="en-US" sz="4800"/>
          </a:p>
        </p:txBody>
      </p:sp>
      <p:sp>
        <p:nvSpPr>
          <p:cNvPr id="36" name="Rounded Rectangle 35"/>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endParaRPr lang="en-US" sz="4800"/>
          </a:p>
        </p:txBody>
      </p:sp>
      <p:sp>
        <p:nvSpPr>
          <p:cNvPr id="37" name="Rounded Rectangle 36"/>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endParaRPr lang="en-US" sz="4800"/>
          </a:p>
        </p:txBody>
      </p:sp>
      <p:sp>
        <p:nvSpPr>
          <p:cNvPr id="38" name="Rounded Rectangle 37"/>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endParaRPr lang="en-US" sz="4800"/>
          </a:p>
        </p:txBody>
      </p:sp>
      <p:pic>
        <p:nvPicPr>
          <p:cNvPr id="39"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7801" y="3543301"/>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56" name="A"/>
          <p:cNvSpPr/>
          <p:nvPr/>
        </p:nvSpPr>
        <p:spPr>
          <a:xfrm>
            <a:off x="2514600" y="7370274"/>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(1; –5).</a:t>
            </a:r>
            <a:endParaRPr lang="vi-VN" sz="4000" dirty="0"/>
          </a:p>
        </p:txBody>
      </p:sp>
      <p:sp>
        <p:nvSpPr>
          <p:cNvPr id="58" name="B"/>
          <p:cNvSpPr/>
          <p:nvPr/>
        </p:nvSpPr>
        <p:spPr>
          <a:xfrm>
            <a:off x="2514600" y="5623118"/>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(–1; –1).</a:t>
            </a:r>
            <a:r>
              <a:rPr lang="fr-FR" sz="4000" b="1" dirty="0"/>
              <a:t>	</a:t>
            </a:r>
            <a:endParaRPr lang="vi-VN" sz="4000" dirty="0"/>
          </a:p>
        </p:txBody>
      </p:sp>
      <p:sp>
        <p:nvSpPr>
          <p:cNvPr id="59" name="C"/>
          <p:cNvSpPr/>
          <p:nvPr/>
        </p:nvSpPr>
        <p:spPr>
          <a:xfrm flipH="1">
            <a:off x="9232108" y="5623118"/>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C. </a:t>
            </a:r>
            <a:r>
              <a:rPr lang="fr-FR" sz="4000" dirty="0"/>
              <a:t>(0; 2).</a:t>
            </a:r>
            <a:endParaRPr lang="vi-VN" sz="4000" dirty="0"/>
          </a:p>
        </p:txBody>
      </p:sp>
      <p:sp>
        <p:nvSpPr>
          <p:cNvPr id="60" name="D"/>
          <p:cNvSpPr/>
          <p:nvPr/>
        </p:nvSpPr>
        <p:spPr>
          <a:xfrm flipH="1">
            <a:off x="9264764" y="7370274"/>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4000" b="1" dirty="0"/>
              <a:t>                     D. </a:t>
            </a:r>
            <a:r>
              <a:rPr lang="fr-FR" sz="4000" dirty="0"/>
              <a:t>(2; 4).</a:t>
            </a:r>
            <a:endParaRPr lang="vi-VN"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5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3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3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3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3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3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56"/>
                                        </p:tgtEl>
                                        <p:attrNameLst>
                                          <p:attrName>style.color</p:attrName>
                                        </p:attrNameLst>
                                      </p:cBhvr>
                                      <p:by>
                                        <p:hsl h="0" s="12549" l="25098"/>
                                      </p:by>
                                    </p:animClr>
                                    <p:animClr clrSpc="hsl" dir="cw">
                                      <p:cBhvr>
                                        <p:cTn id="56" dur="500" fill="hold"/>
                                        <p:tgtEl>
                                          <p:spTgt spid="56"/>
                                        </p:tgtEl>
                                        <p:attrNameLst>
                                          <p:attrName>fillcolor</p:attrName>
                                        </p:attrNameLst>
                                      </p:cBhvr>
                                      <p:by>
                                        <p:hsl h="0" s="12549" l="25098"/>
                                      </p:by>
                                    </p:animClr>
                                    <p:animClr clrSpc="hsl" dir="cw">
                                      <p:cBhvr>
                                        <p:cTn id="57" dur="500" fill="hold"/>
                                        <p:tgtEl>
                                          <p:spTgt spid="56"/>
                                        </p:tgtEl>
                                        <p:attrNameLst>
                                          <p:attrName>stroke.color</p:attrName>
                                        </p:attrNameLst>
                                      </p:cBhvr>
                                      <p:by>
                                        <p:hsl h="0" s="12549" l="25098"/>
                                      </p:by>
                                    </p:animClr>
                                    <p:set>
                                      <p:cBhvr>
                                        <p:cTn id="58" dur="500" fill="hold"/>
                                        <p:tgtEl>
                                          <p:spTgt spid="56"/>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11" name="applause.wav"/>
                                        </p:tgtEl>
                                      </p:cMediaNode>
                                    </p:audio>
                                    <p:animClr clrSpc="rgb" dir="cw">
                                      <p:cBhvr override="childStyle">
                                        <p:cTn dur="1" fill="hold" display="0" masterRel="nextClick" afterEffect="1"/>
                                        <p:tgtEl>
                                          <p:spTgt spid="56"/>
                                        </p:tgtEl>
                                        <p:attrNameLst>
                                          <p:attrName>ppt_c</p:attrName>
                                        </p:attrNameLst>
                                      </p:cBhvr>
                                      <p:to>
                                        <a:schemeClr val="accent2"/>
                                      </p:to>
                                    </p:animClr>
                                  </p:subTnLst>
                                </p:cTn>
                              </p:par>
                            </p:childTnLst>
                          </p:cTn>
                        </p:par>
                      </p:childTnLst>
                    </p:cTn>
                  </p:par>
                </p:childTnLst>
              </p:cTn>
              <p:nextCondLst>
                <p:cond evt="onClick" delay="0">
                  <p:tgtEl>
                    <p:spTgt spid="56"/>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58"/>
                                        </p:tgtEl>
                                      </p:cBhvr>
                                    </p:animEffect>
                                    <p:animScale>
                                      <p:cBhvr>
                                        <p:cTn id="64" dur="250" autoRev="1" fill="hold"/>
                                        <p:tgtEl>
                                          <p:spTgt spid="58"/>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58"/>
                  </p:tgtEl>
                </p:cond>
              </p:nextCondLst>
            </p:seq>
            <p:seq concurrent="1" nextAc="seek">
              <p:cTn id="65" restart="whenNotActive" fill="hold" evtFilter="cancelBubble" nodeType="interactiveSeq">
                <p:stCondLst>
                  <p:cond evt="onClick" delay="0">
                    <p:tgtEl>
                      <p:spTgt spid="59"/>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59"/>
                                        </p:tgtEl>
                                      </p:cBhvr>
                                    </p:animEffect>
                                    <p:animScale>
                                      <p:cBhvr>
                                        <p:cTn id="70" dur="250" autoRev="1" fill="hold"/>
                                        <p:tgtEl>
                                          <p:spTgt spid="59"/>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60"/>
                                        </p:tgtEl>
                                      </p:cBhvr>
                                    </p:animEffect>
                                    <p:animScale>
                                      <p:cBhvr>
                                        <p:cTn id="76" dur="250" autoRev="1" fill="hold"/>
                                        <p:tgtEl>
                                          <p:spTgt spid="60"/>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938992"/>
          </a:xfrm>
          <a:prstGeom prst="rect">
            <a:avLst/>
          </a:prstGeom>
          <a:noFill/>
        </p:spPr>
        <p:txBody>
          <a:bodyPr wrap="square" rtlCol="0">
            <a:spAutoFit/>
          </a:bodyPr>
          <a:lstStyle/>
          <a:p>
            <a:r>
              <a:rPr lang="fr-FR" sz="4000" b="1" dirty="0"/>
              <a:t>Câu 3. </a:t>
            </a:r>
            <a:r>
              <a:rPr lang="fr-FR" sz="4000" dirty="0"/>
              <a:t>Phương trình nào sau đây nhận cặp số (–2; 3) làm nghiệm?</a:t>
            </a:r>
            <a:endParaRPr lang="vi-VN" sz="4000" dirty="0"/>
          </a:p>
          <a:p>
            <a:r>
              <a:rPr lang="fr-FR" sz="4000" b="1" dirty="0"/>
              <a:t>				</a:t>
            </a:r>
            <a:endParaRPr lang="vi-VN" sz="4000" dirty="0"/>
          </a:p>
        </p:txBody>
      </p:sp>
      <p:pic>
        <p:nvPicPr>
          <p:cNvPr id="22"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08" b="100000" l="9375" r="98542">
                        <a14:foregroundMark x1="34167" y1="41538" x2="34167" y2="41538"/>
                        <a14:foregroundMark x1="35000" y1="22769" x2="35000" y2="22769"/>
                        <a14:foregroundMark x1="35000" y1="22769" x2="35000" y2="22769"/>
                        <a14:foregroundMark x1="34167" y1="24000" x2="34167" y2="24000"/>
                        <a14:foregroundMark x1="34167" y1="24000" x2="34167" y2="24000"/>
                        <a14:foregroundMark x1="32917" y1="40923" x2="32917" y2="40923"/>
                        <a14:foregroundMark x1="32917" y1="40923" x2="32917" y2="40923"/>
                        <a14:foregroundMark x1="34167" y1="43385" x2="34167" y2="43385"/>
                        <a14:foregroundMark x1="34375" y1="43692" x2="34375" y2="43692"/>
                        <a14:foregroundMark x1="36042" y1="18462" x2="36042" y2="18462"/>
                        <a14:foregroundMark x1="51250" y1="18462" x2="51250" y2="18462"/>
                        <a14:foregroundMark x1="51250" y1="18462" x2="51250" y2="18462"/>
                        <a14:foregroundMark x1="93750" y1="98154" x2="93750" y2="98154"/>
                      </a14:backgroundRemoval>
                    </a14:imgEffect>
                  </a14:imgLayer>
                </a14:imgProps>
              </a:ext>
              <a:ext uri="{28A0092B-C50C-407E-A947-70E740481C1C}">
                <a14:useLocalDpi xmlns:a14="http://schemas.microsoft.com/office/drawing/2010/main" val="0"/>
              </a:ext>
            </a:extLst>
          </a:blip>
          <a:srcRect/>
          <a:stretch>
            <a:fillRect/>
          </a:stretch>
        </p:blipFill>
        <p:spPr bwMode="auto">
          <a:xfrm>
            <a:off x="12236619" y="1828801"/>
            <a:ext cx="3841404" cy="260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647" b="96161" l="10000" r="90000"/>
                    </a14:imgEffect>
                  </a14:imgLayer>
                </a14:imgProps>
              </a:ext>
              <a:ext uri="{28A0092B-C50C-407E-A947-70E740481C1C}">
                <a14:useLocalDpi xmlns:a14="http://schemas.microsoft.com/office/drawing/2010/main" val="0"/>
              </a:ext>
            </a:extLst>
          </a:blip>
          <a:srcRect/>
          <a:stretch>
            <a:fillRect/>
          </a:stretch>
        </p:blipFill>
        <p:spPr bwMode="auto">
          <a:xfrm>
            <a:off x="7458582" y="3273910"/>
            <a:ext cx="3129309" cy="25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Ã¬nh áº£nh cÃ³ liÃ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endParaRPr lang="en-US" sz="4800"/>
          </a:p>
        </p:txBody>
      </p:sp>
      <p:sp>
        <p:nvSpPr>
          <p:cNvPr id="25" name="Rounded Rectangle 24"/>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endParaRPr lang="en-US" sz="4800"/>
          </a:p>
        </p:txBody>
      </p:sp>
      <p:sp>
        <p:nvSpPr>
          <p:cNvPr id="26" name="Rounded Rectangle 25"/>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endParaRPr lang="en-US" sz="4800"/>
          </a:p>
        </p:txBody>
      </p:sp>
      <p:sp>
        <p:nvSpPr>
          <p:cNvPr id="27" name="Rounded Rectangle 26"/>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endParaRPr lang="en-US" sz="4800"/>
          </a:p>
        </p:txBody>
      </p:sp>
      <p:sp>
        <p:nvSpPr>
          <p:cNvPr id="28" name="Rounded Rectangle 27"/>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endParaRPr lang="en-US" sz="4800"/>
          </a:p>
        </p:txBody>
      </p:sp>
      <p:sp>
        <p:nvSpPr>
          <p:cNvPr id="29" name="Rounded Rectangle 28"/>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endParaRPr lang="en-US" sz="4800"/>
          </a:p>
        </p:txBody>
      </p:sp>
      <p:sp>
        <p:nvSpPr>
          <p:cNvPr id="30" name="Rounded Rectangle 29"/>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endParaRPr lang="en-US" sz="4800"/>
          </a:p>
        </p:txBody>
      </p:sp>
      <p:sp>
        <p:nvSpPr>
          <p:cNvPr id="31" name="Rounded Rectangle 30"/>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endParaRPr lang="en-US" sz="4800"/>
          </a:p>
        </p:txBody>
      </p:sp>
      <p:sp>
        <p:nvSpPr>
          <p:cNvPr id="32" name="Rounded Rectangle 31"/>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endParaRPr lang="en-US" sz="4800"/>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endParaRPr lang="en-US" sz="4800"/>
          </a:p>
        </p:txBody>
      </p:sp>
      <p:sp>
        <p:nvSpPr>
          <p:cNvPr id="34" name="Rounded Rectangle 33"/>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endParaRPr lang="en-US" sz="4800"/>
          </a:p>
        </p:txBody>
      </p:sp>
      <p:pic>
        <p:nvPicPr>
          <p:cNvPr id="35"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7801" y="3614738"/>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6" name="A"/>
          <p:cNvSpPr/>
          <p:nvPr/>
        </p:nvSpPr>
        <p:spPr>
          <a:xfrm flipH="1">
            <a:off x="9290957" y="567396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4000" b="1" dirty="0"/>
              <a:t>                 D. </a:t>
            </a:r>
            <a:r>
              <a:rPr lang="fr-FR" sz="4000" dirty="0"/>
              <a:t>2x + 3y = 5.</a:t>
            </a:r>
            <a:endParaRPr lang="vi-VN" sz="4000" dirty="0"/>
          </a:p>
        </p:txBody>
      </p:sp>
      <p:sp>
        <p:nvSpPr>
          <p:cNvPr id="37" name="B"/>
          <p:cNvSpPr/>
          <p:nvPr/>
        </p:nvSpPr>
        <p:spPr>
          <a:xfrm>
            <a:off x="2514600" y="7393494"/>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2x – 3y = 5.</a:t>
            </a:r>
            <a:endParaRPr lang="vi-VN" sz="4000" dirty="0"/>
          </a:p>
        </p:txBody>
      </p:sp>
      <p:sp>
        <p:nvSpPr>
          <p:cNvPr id="38" name="C"/>
          <p:cNvSpPr/>
          <p:nvPr/>
        </p:nvSpPr>
        <p:spPr>
          <a:xfrm>
            <a:off x="2514601" y="567396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2x + 3y = –5.</a:t>
            </a:r>
            <a:endParaRPr lang="vi-VN" sz="4000" dirty="0"/>
          </a:p>
        </p:txBody>
      </p:sp>
      <p:sp>
        <p:nvSpPr>
          <p:cNvPr id="39" name="D"/>
          <p:cNvSpPr/>
          <p:nvPr/>
        </p:nvSpPr>
        <p:spPr>
          <a:xfrm flipH="1">
            <a:off x="9297418" y="7393494"/>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     C. </a:t>
            </a:r>
            <a:r>
              <a:rPr lang="fr-FR" sz="4000" dirty="0"/>
              <a:t>–2x + 3y = 5.</a:t>
            </a:r>
            <a:endParaRPr lang="vi-VN"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24"/>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25"/>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26"/>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27"/>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28"/>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29"/>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30"/>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31"/>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32"/>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33"/>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30" presetClass="emph" presetSubtype="0" fill="hold" grpId="0" nodeType="clickEffect">
                                  <p:stCondLst>
                                    <p:cond delay="0"/>
                                  </p:stCondLst>
                                  <p:childTnLst>
                                    <p:animClr clrSpc="hsl" dir="cw">
                                      <p:cBhvr override="childStyle">
                                        <p:cTn id="52" dur="500" fill="hold"/>
                                        <p:tgtEl>
                                          <p:spTgt spid="36"/>
                                        </p:tgtEl>
                                        <p:attrNameLst>
                                          <p:attrName>style.color</p:attrName>
                                        </p:attrNameLst>
                                      </p:cBhvr>
                                      <p:by>
                                        <p:hsl h="0" s="12549" l="25098"/>
                                      </p:by>
                                    </p:animClr>
                                    <p:animClr clrSpc="hsl" dir="cw">
                                      <p:cBhvr>
                                        <p:cTn id="53" dur="500" fill="hold"/>
                                        <p:tgtEl>
                                          <p:spTgt spid="36"/>
                                        </p:tgtEl>
                                        <p:attrNameLst>
                                          <p:attrName>fillcolor</p:attrName>
                                        </p:attrNameLst>
                                      </p:cBhvr>
                                      <p:by>
                                        <p:hsl h="0" s="12549" l="25098"/>
                                      </p:by>
                                    </p:animClr>
                                    <p:animClr clrSpc="hsl" dir="cw">
                                      <p:cBhvr>
                                        <p:cTn id="54" dur="500" fill="hold"/>
                                        <p:tgtEl>
                                          <p:spTgt spid="36"/>
                                        </p:tgtEl>
                                        <p:attrNameLst>
                                          <p:attrName>stroke.color</p:attrName>
                                        </p:attrNameLst>
                                      </p:cBhvr>
                                      <p:by>
                                        <p:hsl h="0" s="12549" l="25098"/>
                                      </p:by>
                                    </p:animClr>
                                    <p:set>
                                      <p:cBhvr>
                                        <p:cTn id="55" dur="500" fill="hold"/>
                                        <p:tgtEl>
                                          <p:spTgt spid="36"/>
                                        </p:tgtEl>
                                        <p:attrNameLst>
                                          <p:attrName>fill.type</p:attrName>
                                        </p:attrNameLst>
                                      </p:cBhvr>
                                      <p:to>
                                        <p:strVal val="solid"/>
                                      </p:to>
                                    </p:set>
                                  </p:childTnLst>
                                  <p:subTnLst>
                                    <p:audio>
                                      <p:cMediaNode>
                                        <p:cTn display="0" masterRel="sameClick">
                                          <p:stCondLst>
                                            <p:cond evt="begin" delay="0">
                                              <p:tn val="51"/>
                                            </p:cond>
                                          </p:stCondLst>
                                          <p:endCondLst>
                                            <p:cond evt="onStopAudio" delay="0">
                                              <p:tgtEl>
                                                <p:sldTgt/>
                                              </p:tgtEl>
                                            </p:cond>
                                          </p:endCondLst>
                                        </p:cTn>
                                        <p:tgtEl>
                                          <p:sndTgt r:embed="rId11" name="applause.wav"/>
                                        </p:tgtEl>
                                      </p:cMediaNode>
                                    </p:audio>
                                    <p:animClr clrSpc="rgb" dir="cw">
                                      <p:cBhvr override="childStyle">
                                        <p:cTn dur="1" fill="hold" display="0" masterRel="nextClick" afterEffect="1"/>
                                        <p:tgtEl>
                                          <p:spTgt spid="36"/>
                                        </p:tgtEl>
                                        <p:attrNameLst>
                                          <p:attrName>ppt_c</p:attrName>
                                        </p:attrNameLst>
                                      </p:cBhvr>
                                      <p:to>
                                        <a:schemeClr val="accent2"/>
                                      </p:to>
                                    </p:animClr>
                                  </p:sub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7"/>
                                        </p:tgtEl>
                                      </p:cBhvr>
                                    </p:animEffect>
                                    <p:animScale>
                                      <p:cBhvr>
                                        <p:cTn id="61" dur="250" autoRev="1" fill="hold"/>
                                        <p:tgtEl>
                                          <p:spTgt spid="37"/>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8"/>
                                        </p:tgtEl>
                                      </p:cBhvr>
                                    </p:animEffect>
                                    <p:animScale>
                                      <p:cBhvr>
                                        <p:cTn id="67" dur="250" autoRev="1" fill="hold"/>
                                        <p:tgtEl>
                                          <p:spTgt spid="38"/>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9"/>
                                        </p:tgtEl>
                                      </p:cBhvr>
                                    </p:animEffect>
                                    <p:animScale>
                                      <p:cBhvr>
                                        <p:cTn id="73" dur="250" autoRev="1" fill="hold"/>
                                        <p:tgtEl>
                                          <p:spTgt spid="39"/>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323439"/>
          </a:xfrm>
          <a:prstGeom prst="rect">
            <a:avLst/>
          </a:prstGeom>
          <a:noFill/>
        </p:spPr>
        <p:txBody>
          <a:bodyPr wrap="square" rtlCol="0">
            <a:spAutoFit/>
          </a:bodyPr>
          <a:lstStyle/>
          <a:p>
            <a:r>
              <a:rPr lang="fr-FR" sz="4000" b="1" dirty="0"/>
              <a:t>Câu 4. </a:t>
            </a:r>
            <a:r>
              <a:rPr lang="fr-FR" sz="4000" dirty="0"/>
              <a:t>Nghiệm tổng quát của phương trình bậc nhất hai ẩn 5x – 2y = 4 là:</a:t>
            </a:r>
            <a:endParaRPr lang="vi-VN" sz="40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4521" y="3488427"/>
            <a:ext cx="1537431" cy="205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00" b="100000" l="1000" r="90000"/>
                    </a14:imgEffect>
                  </a14:imgLayer>
                </a14:imgProps>
              </a:ext>
              <a:ext uri="{28A0092B-C50C-407E-A947-70E740481C1C}">
                <a14:useLocalDpi xmlns:a14="http://schemas.microsoft.com/office/drawing/2010/main" val="0"/>
              </a:ext>
            </a:extLst>
          </a:blip>
          <a:srcRect/>
          <a:stretch>
            <a:fillRect/>
          </a:stretch>
        </p:blipFill>
        <p:spPr bwMode="auto">
          <a:xfrm>
            <a:off x="13076853" y="2242157"/>
            <a:ext cx="3335694" cy="232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endParaRPr lang="en-US" sz="4800"/>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endParaRPr lang="en-US" sz="4800"/>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endParaRPr lang="en-US" sz="4800"/>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endParaRPr lang="en-US" sz="4800"/>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endParaRPr lang="en-US" sz="4800"/>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endParaRPr lang="en-US" sz="4800"/>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endParaRPr lang="en-US" sz="4800"/>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endParaRPr lang="en-US" sz="4800"/>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endParaRPr lang="en-US" sz="4800"/>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endParaRPr lang="en-US" sz="4800"/>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endParaRPr lang="en-US" sz="4800"/>
          </a:p>
        </p:txBody>
      </p:sp>
      <p:pic>
        <p:nvPicPr>
          <p:cNvPr id="34" name="Picture 2" descr="Káº¿t quáº£ hÃ¬nh áº£nh cho icon Äá»ng há»"/>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3501" y="3543301"/>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flipH="1">
            <a:off x="9241973" y="7420442"/>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6" name="B"/>
          <p:cNvSpPr/>
          <p:nvPr/>
        </p:nvSpPr>
        <p:spPr>
          <a:xfrm>
            <a:off x="2514600" y="7420442"/>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7" name="C"/>
          <p:cNvSpPr/>
          <p:nvPr/>
        </p:nvSpPr>
        <p:spPr>
          <a:xfrm>
            <a:off x="2514601" y="5700911"/>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8" name="D"/>
          <p:cNvSpPr/>
          <p:nvPr/>
        </p:nvSpPr>
        <p:spPr>
          <a:xfrm flipH="1">
            <a:off x="9227759" y="5700911"/>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graphicFrame>
        <p:nvGraphicFramePr>
          <p:cNvPr id="19" name="Object 18"/>
          <p:cNvGraphicFramePr>
            <a:graphicFrameLocks noChangeAspect="1"/>
          </p:cNvGraphicFramePr>
          <p:nvPr/>
        </p:nvGraphicFramePr>
        <p:xfrm>
          <a:off x="10031413" y="7267575"/>
          <a:ext cx="5359400" cy="1427163"/>
        </p:xfrm>
        <a:graphic>
          <a:graphicData uri="http://schemas.openxmlformats.org/presentationml/2006/ole">
            <mc:AlternateContent xmlns:mc="http://schemas.openxmlformats.org/markup-compatibility/2006">
              <mc:Choice xmlns:v="urn:schemas-microsoft-com:vml" Requires="v">
                <p:oleObj spid="_x0000_s8258" name="Equation" r:id="rId10" imgW="37795200" imgH="10058400" progId="Equation.DSMT4">
                  <p:embed/>
                </p:oleObj>
              </mc:Choice>
              <mc:Fallback>
                <p:oleObj name="Equation" r:id="rId10" imgW="37795200" imgH="10058400" progId="Equation.DSMT4">
                  <p:embed/>
                  <p:pic>
                    <p:nvPicPr>
                      <p:cNvPr id="0" name="Picture 8257"/>
                      <p:cNvPicPr/>
                      <p:nvPr/>
                    </p:nvPicPr>
                    <p:blipFill>
                      <a:blip r:embed="rId11"/>
                      <a:stretch>
                        <a:fillRect/>
                      </a:stretch>
                    </p:blipFill>
                    <p:spPr>
                      <a:xfrm>
                        <a:off x="10031413" y="7267575"/>
                        <a:ext cx="5359400" cy="1427163"/>
                      </a:xfrm>
                      <a:prstGeom prst="rect">
                        <a:avLst/>
                      </a:prstGeom>
                    </p:spPr>
                  </p:pic>
                </p:oleObj>
              </mc:Fallback>
            </mc:AlternateContent>
          </a:graphicData>
        </a:graphic>
      </p:graphicFrame>
      <p:graphicFrame>
        <p:nvGraphicFramePr>
          <p:cNvPr id="41" name="Object 40"/>
          <p:cNvGraphicFramePr>
            <a:graphicFrameLocks noChangeAspect="1"/>
          </p:cNvGraphicFramePr>
          <p:nvPr/>
        </p:nvGraphicFramePr>
        <p:xfrm>
          <a:off x="10052050" y="5565775"/>
          <a:ext cx="5316538" cy="1425575"/>
        </p:xfrm>
        <a:graphic>
          <a:graphicData uri="http://schemas.openxmlformats.org/presentationml/2006/ole">
            <mc:AlternateContent xmlns:mc="http://schemas.openxmlformats.org/markup-compatibility/2006">
              <mc:Choice xmlns:v="urn:schemas-microsoft-com:vml" Requires="v">
                <p:oleObj spid="_x0000_s8259" name="Equation" r:id="rId12" imgW="37490400" imgH="10058400" progId="Equation.DSMT4">
                  <p:embed/>
                </p:oleObj>
              </mc:Choice>
              <mc:Fallback>
                <p:oleObj name="Equation" r:id="rId12" imgW="37490400" imgH="10058400" progId="Equation.DSMT4">
                  <p:embed/>
                  <p:pic>
                    <p:nvPicPr>
                      <p:cNvPr id="0" name="Object 18"/>
                      <p:cNvPicPr/>
                      <p:nvPr/>
                    </p:nvPicPr>
                    <p:blipFill>
                      <a:blip r:embed="rId13"/>
                      <a:stretch>
                        <a:fillRect/>
                      </a:stretch>
                    </p:blipFill>
                    <p:spPr>
                      <a:xfrm>
                        <a:off x="10052050" y="5565775"/>
                        <a:ext cx="5316538" cy="1425575"/>
                      </a:xfrm>
                      <a:prstGeom prst="rect">
                        <a:avLst/>
                      </a:prstGeom>
                    </p:spPr>
                  </p:pic>
                </p:oleObj>
              </mc:Fallback>
            </mc:AlternateContent>
          </a:graphicData>
        </a:graphic>
      </p:graphicFrame>
      <p:graphicFrame>
        <p:nvGraphicFramePr>
          <p:cNvPr id="43" name="Object 42"/>
          <p:cNvGraphicFramePr>
            <a:graphicFrameLocks noChangeAspect="1"/>
          </p:cNvGraphicFramePr>
          <p:nvPr/>
        </p:nvGraphicFramePr>
        <p:xfrm>
          <a:off x="2801938" y="5565775"/>
          <a:ext cx="5445125" cy="1425575"/>
        </p:xfrm>
        <a:graphic>
          <a:graphicData uri="http://schemas.openxmlformats.org/presentationml/2006/ole">
            <mc:AlternateContent xmlns:mc="http://schemas.openxmlformats.org/markup-compatibility/2006">
              <mc:Choice xmlns:v="urn:schemas-microsoft-com:vml" Requires="v">
                <p:oleObj spid="_x0000_s8260" name="Equation" r:id="rId14" imgW="38404800" imgH="10058400" progId="Equation.DSMT4">
                  <p:embed/>
                </p:oleObj>
              </mc:Choice>
              <mc:Fallback>
                <p:oleObj name="Equation" r:id="rId14" imgW="38404800" imgH="10058400" progId="Equation.DSMT4">
                  <p:embed/>
                  <p:pic>
                    <p:nvPicPr>
                      <p:cNvPr id="0" name="Object 40"/>
                      <p:cNvPicPr/>
                      <p:nvPr/>
                    </p:nvPicPr>
                    <p:blipFill>
                      <a:blip r:embed="rId15"/>
                      <a:stretch>
                        <a:fillRect/>
                      </a:stretch>
                    </p:blipFill>
                    <p:spPr>
                      <a:xfrm>
                        <a:off x="2801938" y="5565775"/>
                        <a:ext cx="5445125" cy="1425575"/>
                      </a:xfrm>
                      <a:prstGeom prst="rect">
                        <a:avLst/>
                      </a:prstGeom>
                    </p:spPr>
                  </p:pic>
                </p:oleObj>
              </mc:Fallback>
            </mc:AlternateContent>
          </a:graphicData>
        </a:graphic>
      </p:graphicFrame>
      <p:graphicFrame>
        <p:nvGraphicFramePr>
          <p:cNvPr id="45" name="Object 44"/>
          <p:cNvGraphicFramePr>
            <a:graphicFrameLocks noChangeAspect="1"/>
          </p:cNvGraphicFramePr>
          <p:nvPr/>
        </p:nvGraphicFramePr>
        <p:xfrm>
          <a:off x="2894013" y="7418388"/>
          <a:ext cx="5618162" cy="1425575"/>
        </p:xfrm>
        <a:graphic>
          <a:graphicData uri="http://schemas.openxmlformats.org/presentationml/2006/ole">
            <mc:AlternateContent xmlns:mc="http://schemas.openxmlformats.org/markup-compatibility/2006">
              <mc:Choice xmlns:v="urn:schemas-microsoft-com:vml" Requires="v">
                <p:oleObj spid="_x0000_s8261" name="Equation" r:id="rId16" imgW="39624000" imgH="10058400" progId="Equation.DSMT4">
                  <p:embed/>
                </p:oleObj>
              </mc:Choice>
              <mc:Fallback>
                <p:oleObj name="Equation" r:id="rId16" imgW="39624000" imgH="10058400" progId="Equation.DSMT4">
                  <p:embed/>
                  <p:pic>
                    <p:nvPicPr>
                      <p:cNvPr id="0" name="Object 42"/>
                      <p:cNvPicPr/>
                      <p:nvPr/>
                    </p:nvPicPr>
                    <p:blipFill>
                      <a:blip r:embed="rId17"/>
                      <a:stretch>
                        <a:fillRect/>
                      </a:stretch>
                    </p:blipFill>
                    <p:spPr>
                      <a:xfrm>
                        <a:off x="2894013" y="7418388"/>
                        <a:ext cx="5618162" cy="142557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3"/>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4"/>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5"/>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6"/>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7"/>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8"/>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9"/>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0"/>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1"/>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2"/>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35"/>
                                        </p:tgtEl>
                                        <p:attrNameLst>
                                          <p:attrName>style.color</p:attrName>
                                        </p:attrNameLst>
                                      </p:cBhvr>
                                      <p:by>
                                        <p:hsl h="0" s="12549" l="25098"/>
                                      </p:by>
                                    </p:animClr>
                                    <p:animClr clrSpc="hsl" dir="cw">
                                      <p:cBhvr>
                                        <p:cTn id="56" dur="500" fill="hold"/>
                                        <p:tgtEl>
                                          <p:spTgt spid="35"/>
                                        </p:tgtEl>
                                        <p:attrNameLst>
                                          <p:attrName>fillcolor</p:attrName>
                                        </p:attrNameLst>
                                      </p:cBhvr>
                                      <p:by>
                                        <p:hsl h="0" s="12549" l="25098"/>
                                      </p:by>
                                    </p:animClr>
                                    <p:animClr clrSpc="hsl" dir="cw">
                                      <p:cBhvr>
                                        <p:cTn id="57" dur="500" fill="hold"/>
                                        <p:tgtEl>
                                          <p:spTgt spid="35"/>
                                        </p:tgtEl>
                                        <p:attrNameLst>
                                          <p:attrName>stroke.color</p:attrName>
                                        </p:attrNameLst>
                                      </p:cBhvr>
                                      <p:by>
                                        <p:hsl h="0" s="12549" l="25098"/>
                                      </p:by>
                                    </p:animClr>
                                    <p:set>
                                      <p:cBhvr>
                                        <p:cTn id="58" dur="500" fill="hold"/>
                                        <p:tgtEl>
                                          <p:spTgt spid="35"/>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18"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36"/>
                                        </p:tgtEl>
                                      </p:cBhvr>
                                    </p:animEffect>
                                    <p:animScale>
                                      <p:cBhvr>
                                        <p:cTn id="64" dur="250" autoRev="1" fill="hold"/>
                                        <p:tgtEl>
                                          <p:spTgt spid="36"/>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bomb.wav"/>
                                        </p:tgtEl>
                                      </p:cMediaNode>
                                    </p:audio>
                                  </p:subTnLst>
                                </p:cTn>
                              </p:par>
                            </p:childTnLst>
                          </p:cTn>
                        </p:par>
                      </p:childTnLst>
                    </p:cTn>
                  </p:par>
                </p:childTnLst>
              </p:cTn>
              <p:nextCondLst>
                <p:cond evt="onClick" delay="0">
                  <p:tgtEl>
                    <p:spTgt spid="36"/>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37"/>
                                        </p:tgtEl>
                                      </p:cBhvr>
                                    </p:animEffect>
                                    <p:animScale>
                                      <p:cBhvr>
                                        <p:cTn id="70" dur="250" autoRev="1" fill="hold"/>
                                        <p:tgtEl>
                                          <p:spTgt spid="37"/>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19" name="bomb.wav"/>
                                        </p:tgtEl>
                                      </p:cMediaNode>
                                    </p:audio>
                                  </p:sub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8"/>
                                        </p:tgtEl>
                                      </p:cBhvr>
                                    </p:animEffect>
                                    <p:animScale>
                                      <p:cBhvr>
                                        <p:cTn id="76" dur="250" autoRev="1" fill="hold"/>
                                        <p:tgtEl>
                                          <p:spTgt spid="3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19"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446550"/>
          </a:xfrm>
          <a:prstGeom prst="rect">
            <a:avLst/>
          </a:prstGeom>
          <a:noFill/>
        </p:spPr>
        <p:txBody>
          <a:bodyPr wrap="square" rtlCol="0">
            <a:spAutoFit/>
          </a:bodyPr>
          <a:lstStyle/>
          <a:p>
            <a:pPr algn="ctr"/>
            <a:r>
              <a:rPr lang="en-US" sz="4400" dirty="0">
                <a:latin typeface="Arial" panose="020B0604020202020204"/>
                <a:ea typeface="Arial" panose="020B0604020202020204"/>
                <a:cs typeface="Arial" panose="020B0604020202020204"/>
                <a:sym typeface="Arial" panose="020B0604020202020204"/>
              </a:rPr>
              <a:t>Câu 5: Số nghiệm của mỗi phương trình bậc nhất hai ẩn là:</a:t>
            </a:r>
            <a:endParaRPr lang="en-US" sz="4200" dirty="0"/>
          </a:p>
        </p:txBody>
      </p:sp>
      <p:pic>
        <p:nvPicPr>
          <p:cNvPr id="1638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750" r="98542">
                        <a14:backgroundMark x1="71875" y1="24513" x2="71875" y2="24513"/>
                        <a14:backgroundMark x1="80000" y1="29526" x2="80000" y2="29526"/>
                        <a14:backgroundMark x1="80000" y1="29526" x2="80000" y2="29526"/>
                        <a14:backgroundMark x1="87917" y1="46240" x2="87917" y2="46240"/>
                        <a14:backgroundMark x1="87917" y1="46240" x2="87917" y2="46240"/>
                        <a14:backgroundMark x1="89167" y1="63788" x2="89167" y2="63788"/>
                        <a14:backgroundMark x1="89167" y1="63788" x2="89167" y2="63788"/>
                        <a14:backgroundMark x1="89167" y1="63788" x2="89167" y2="63788"/>
                      </a14:backgroundRemoval>
                    </a14:imgEffect>
                  </a14:imgLayer>
                </a14:imgProps>
              </a:ext>
              <a:ext uri="{28A0092B-C50C-407E-A947-70E740481C1C}">
                <a14:useLocalDpi xmlns:a14="http://schemas.microsoft.com/office/drawing/2010/main" val="0"/>
              </a:ext>
            </a:extLst>
          </a:blip>
          <a:srcRect/>
          <a:stretch>
            <a:fillRect/>
          </a:stretch>
        </p:blipFill>
        <p:spPr bwMode="auto">
          <a:xfrm>
            <a:off x="13030201" y="1943100"/>
            <a:ext cx="2630318" cy="196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3123" y1="2304" x2="33123" y2="2304"/>
                        <a14:foregroundMark x1="33123" y1="2304" x2="33123" y2="2304"/>
                        <a14:foregroundMark x1="46688" y1="2995" x2="46688" y2="2995"/>
                        <a14:foregroundMark x1="46688" y1="2995" x2="46688" y2="2995"/>
                        <a14:foregroundMark x1="32177" y1="6912" x2="32177" y2="6912"/>
                        <a14:foregroundMark x1="32177" y1="6912" x2="32177" y2="6912"/>
                        <a14:foregroundMark x1="18297" y1="8986" x2="18297" y2="8986"/>
                        <a14:foregroundMark x1="18297" y1="8986" x2="18297" y2="8986"/>
                        <a14:foregroundMark x1="13880" y1="17051" x2="13880" y2="17051"/>
                        <a14:foregroundMark x1="13880" y1="17051" x2="13880" y2="17051"/>
                        <a14:foregroundMark x1="26814" y1="3687" x2="26814" y2="3687"/>
                        <a14:foregroundMark x1="26814" y1="3687" x2="26814" y2="3687"/>
                        <a14:foregroundMark x1="44795" y1="85945" x2="44795" y2="85945"/>
                        <a14:foregroundMark x1="44795" y1="85945" x2="44795" y2="85945"/>
                        <a14:foregroundMark x1="44795" y1="85945" x2="44795" y2="85945"/>
                        <a14:foregroundMark x1="47634" y1="93318" x2="47634" y2="93318"/>
                        <a14:foregroundMark x1="47634" y1="93318" x2="47634" y2="93318"/>
                        <a14:foregroundMark x1="41325" y1="93318" x2="41325" y2="93318"/>
                        <a14:foregroundMark x1="33754" y1="90783" x2="33754" y2="90783"/>
                        <a14:foregroundMark x1="30915" y1="85945" x2="30915" y2="85945"/>
                        <a14:foregroundMark x1="40379" y1="82028" x2="40379" y2="82028"/>
                        <a14:foregroundMark x1="46057" y1="83410" x2="46057" y2="83410"/>
                        <a14:foregroundMark x1="54259" y1="87327" x2="54259" y2="87327"/>
                        <a14:foregroundMark x1="55205" y1="89171" x2="56151" y2="91244"/>
                        <a14:foregroundMark x1="56151" y1="91244" x2="56151" y2="91244"/>
                        <a14:foregroundMark x1="48896" y1="93548" x2="48896" y2="93548"/>
                        <a14:foregroundMark x1="35647" y1="94240" x2="35647" y2="94240"/>
                        <a14:foregroundMark x1="24606" y1="94240" x2="24606" y2="94240"/>
                        <a14:foregroundMark x1="22713" y1="90783" x2="22713" y2="90783"/>
                        <a14:foregroundMark x1="22713" y1="86636" x2="22713" y2="86636"/>
                        <a14:foregroundMark x1="30284" y1="83410" x2="30284" y2="83410"/>
                        <a14:foregroundMark x1="32177" y1="82028" x2="32177" y2="82028"/>
                        <a14:foregroundMark x1="32808" y1="82028" x2="32808" y2="82028"/>
                        <a14:foregroundMark x1="92744" y1="19816" x2="92744" y2="19816"/>
                        <a14:foregroundMark x1="97161" y1="17512" x2="97161" y2="17512"/>
                        <a14:foregroundMark x1="97161" y1="17512" x2="97161" y2="17512"/>
                        <a14:foregroundMark x1="39432" y1="2765" x2="39432" y2="2765"/>
                        <a14:foregroundMark x1="39432" y1="2765" x2="39432" y2="2765"/>
                        <a14:foregroundMark x1="31230" y1="3687" x2="31230" y2="3687"/>
                        <a14:foregroundMark x1="30599" y1="3226" x2="30599" y2="3226"/>
                        <a14:foregroundMark x1="24290" y1="4378" x2="24290" y2="4378"/>
                        <a14:foregroundMark x1="23344" y1="5300" x2="23344" y2="5300"/>
                        <a14:foregroundMark x1="23028" y1="5760" x2="23028" y2="5760"/>
                        <a14:foregroundMark x1="21451" y1="6682" x2="21451" y2="6682"/>
                        <a14:foregroundMark x1="20189" y1="7604" x2="20189" y2="7604"/>
                        <a14:foregroundMark x1="19558" y1="8295" x2="19558" y2="8295"/>
                        <a14:foregroundMark x1="19243" y1="9908" x2="19243" y2="9908"/>
                        <a14:foregroundMark x1="17981" y1="11751" x2="17981" y2="11751"/>
                        <a14:foregroundMark x1="17350" y1="12673" x2="17350" y2="12673"/>
                        <a14:foregroundMark x1="16719" y1="13825" x2="16719" y2="14055"/>
                        <a14:foregroundMark x1="16088" y1="14747" x2="16088" y2="14747"/>
                        <a14:foregroundMark x1="16088" y1="15207" x2="16088" y2="15668"/>
                        <a14:foregroundMark x1="15773" y1="16359" x2="15773" y2="16359"/>
                        <a14:foregroundMark x1="15773" y1="16590" x2="15773" y2="16590"/>
                        <a14:foregroundMark x1="15457" y1="17281" x2="15457" y2="17281"/>
                        <a14:foregroundMark x1="15457" y1="17742" x2="15457" y2="17742"/>
                        <a14:foregroundMark x1="15457" y1="18203" x2="15457" y2="18203"/>
                        <a14:foregroundMark x1="15142" y1="18894" x2="15142" y2="18894"/>
                        <a14:foregroundMark x1="15142" y1="19585" x2="15142" y2="19585"/>
                        <a14:foregroundMark x1="15142" y1="20276" x2="15457" y2="20968"/>
                        <a14:foregroundMark x1="15457" y1="20968" x2="15457" y2="21889"/>
                        <a14:foregroundMark x1="15457" y1="22120" x2="15773" y2="22581"/>
                        <a14:foregroundMark x1="15773" y1="22811" x2="15773" y2="23272"/>
                        <a14:foregroundMark x1="15773" y1="23272" x2="15773" y2="23733"/>
                        <a14:foregroundMark x1="15773" y1="23733" x2="16088" y2="24424"/>
                        <a14:foregroundMark x1="16088" y1="24885" x2="16088" y2="24885"/>
                        <a14:foregroundMark x1="16088" y1="25346" x2="16088" y2="25346"/>
                        <a14:foregroundMark x1="16088" y1="25576" x2="16088" y2="25576"/>
                        <a14:foregroundMark x1="16404" y1="25806" x2="16404" y2="26267"/>
                        <a14:foregroundMark x1="16719" y1="26267" x2="16719" y2="26267"/>
                        <a14:foregroundMark x1="30915" y1="8525" x2="30915" y2="8525"/>
                        <a14:foregroundMark x1="30915" y1="8525" x2="30915" y2="9447"/>
                        <a14:foregroundMark x1="30599" y1="10829" x2="30599" y2="10829"/>
                        <a14:foregroundMark x1="30599" y1="11060" x2="30599" y2="11060"/>
                        <a14:foregroundMark x1="30284" y1="11290" x2="30284" y2="11290"/>
                        <a14:foregroundMark x1="29653" y1="12212" x2="29338" y2="13364"/>
                        <a14:foregroundMark x1="29022" y1="13825" x2="29022" y2="13825"/>
                        <a14:foregroundMark x1="29022" y1="13825" x2="29022" y2="13825"/>
                        <a14:foregroundMark x1="29022" y1="13825" x2="29022" y2="14286"/>
                        <a14:foregroundMark x1="29338" y1="15438" x2="29968" y2="16129"/>
                        <a14:foregroundMark x1="29968" y1="16129" x2="29968" y2="16129"/>
                        <a14:foregroundMark x1="30284" y1="16590" x2="30284" y2="16590"/>
                        <a14:foregroundMark x1="30599" y1="16590" x2="30599" y2="16590"/>
                        <a14:foregroundMark x1="30915" y1="17281" x2="30915" y2="17281"/>
                        <a14:foregroundMark x1="31230" y1="17512" x2="31230" y2="17512"/>
                        <a14:foregroundMark x1="37855" y1="77880" x2="37855" y2="77880"/>
                        <a14:foregroundMark x1="37539" y1="79263" x2="37539" y2="79263"/>
                        <a14:foregroundMark x1="37539" y1="79263" x2="37539" y2="79263"/>
                        <a14:foregroundMark x1="35016" y1="79954" x2="35016" y2="79954"/>
                        <a14:foregroundMark x1="32492" y1="80645" x2="31861" y2="80645"/>
                        <a14:foregroundMark x1="29022" y1="81336" x2="27760" y2="81567"/>
                        <a14:foregroundMark x1="23028" y1="82719" x2="21451" y2="83180"/>
                        <a14:foregroundMark x1="17981" y1="84101" x2="16404" y2="85023"/>
                        <a14:foregroundMark x1="13565" y1="85714" x2="12618" y2="85714"/>
                        <a14:foregroundMark x1="11041" y1="85714" x2="11041" y2="85714"/>
                        <a14:foregroundMark x1="11041" y1="85714" x2="11041" y2="85714"/>
                        <a14:foregroundMark x1="9779" y1="85945" x2="9779" y2="85945"/>
                        <a14:foregroundMark x1="6940" y1="86175" x2="6940" y2="86175"/>
                        <a14:foregroundMark x1="6940" y1="86175" x2="6940" y2="86175"/>
                        <a14:foregroundMark x1="4732" y1="86175" x2="4732" y2="86175"/>
                        <a14:foregroundMark x1="6309" y1="87097" x2="7256" y2="87097"/>
                        <a14:foregroundMark x1="8202" y1="87097" x2="8202" y2="87097"/>
                        <a14:foregroundMark x1="8517" y1="87097" x2="8517" y2="87097"/>
                        <a14:foregroundMark x1="8833" y1="87097" x2="8833" y2="87097"/>
                        <a14:foregroundMark x1="2839" y1="85023" x2="2839" y2="85023"/>
                        <a14:foregroundMark x1="2839" y1="85023" x2="2839" y2="85023"/>
                        <a14:foregroundMark x1="2839" y1="85023" x2="2839" y2="85023"/>
                        <a14:foregroundMark x1="3785" y1="85023" x2="3785" y2="85023"/>
                        <a14:foregroundMark x1="4416" y1="85945" x2="4416" y2="85945"/>
                      </a14:backgroundRemoval>
                    </a14:imgEffect>
                  </a14:imgLayer>
                </a14:imgProps>
              </a:ext>
              <a:ext uri="{28A0092B-C50C-407E-A947-70E740481C1C}">
                <a14:useLocalDpi xmlns:a14="http://schemas.microsoft.com/office/drawing/2010/main" val="0"/>
              </a:ext>
            </a:extLst>
          </a:blip>
          <a:srcRect/>
          <a:stretch>
            <a:fillRect/>
          </a:stretch>
        </p:blipFill>
        <p:spPr bwMode="auto">
          <a:xfrm>
            <a:off x="8315325" y="3614738"/>
            <a:ext cx="1543050" cy="2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endParaRPr lang="en-US" sz="4800"/>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endParaRPr lang="en-US" sz="4800"/>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endParaRPr lang="en-US" sz="4800"/>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endParaRPr lang="en-US" sz="4800"/>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endParaRPr lang="en-US" sz="4800"/>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endParaRPr lang="en-US" sz="4800"/>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endParaRPr lang="en-US" sz="4800"/>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endParaRPr lang="en-US" sz="4800"/>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endParaRPr lang="en-US" sz="4800"/>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endParaRPr lang="en-US" sz="4800"/>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endParaRPr lang="en-US" sz="4800"/>
          </a:p>
        </p:txBody>
      </p:sp>
      <p:pic>
        <p:nvPicPr>
          <p:cNvPr id="3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3501" y="3614738"/>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flipH="1">
            <a:off x="9254670" y="564553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C. Vô số nghiệm</a:t>
            </a:r>
            <a:endParaRPr lang="vi-VN" sz="4000" dirty="0"/>
          </a:p>
        </p:txBody>
      </p:sp>
      <p:sp>
        <p:nvSpPr>
          <p:cNvPr id="36" name="B"/>
          <p:cNvSpPr/>
          <p:nvPr/>
        </p:nvSpPr>
        <p:spPr>
          <a:xfrm>
            <a:off x="2478314" y="7365068"/>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B. Hai nghiệm</a:t>
            </a:r>
            <a:endParaRPr lang="vi-VN" sz="4000" dirty="0"/>
          </a:p>
        </p:txBody>
      </p:sp>
      <p:sp>
        <p:nvSpPr>
          <p:cNvPr id="37" name="C"/>
          <p:cNvSpPr/>
          <p:nvPr/>
        </p:nvSpPr>
        <p:spPr>
          <a:xfrm>
            <a:off x="2478314" y="564553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A. Một </a:t>
            </a:r>
            <a:r>
              <a:rPr lang="en-US" sz="4000" dirty="0" smtClean="0"/>
              <a:t>nghiệm</a:t>
            </a:r>
            <a:endParaRPr lang="vi-VN" sz="4000" dirty="0"/>
          </a:p>
        </p:txBody>
      </p:sp>
      <p:sp>
        <p:nvSpPr>
          <p:cNvPr id="38" name="D"/>
          <p:cNvSpPr/>
          <p:nvPr/>
        </p:nvSpPr>
        <p:spPr>
          <a:xfrm flipH="1">
            <a:off x="9261131" y="7365068"/>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D. Vô nghiệm</a:t>
            </a:r>
            <a:endParaRPr lang="vi-VN"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23"/>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24"/>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26"/>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27"/>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48" restart="whenNotActive" fill="hold" evtFilter="cancelBubble" nodeType="interactiveSeq">
                <p:stCondLst>
                  <p:cond evt="onClick" delay="0">
                    <p:tgtEl>
                      <p:spTgt spid="35"/>
                    </p:tgtEl>
                  </p:cond>
                </p:stCondLst>
                <p:endSync evt="end" delay="0">
                  <p:rtn val="all"/>
                </p:endSync>
                <p:childTnLst>
                  <p:par>
                    <p:cTn id="49" fill="hold">
                      <p:stCondLst>
                        <p:cond delay="0"/>
                      </p:stCondLst>
                      <p:childTnLst>
                        <p:par>
                          <p:cTn id="50" fill="hold">
                            <p:stCondLst>
                              <p:cond delay="0"/>
                            </p:stCondLst>
                            <p:childTnLst>
                              <p:par>
                                <p:cTn id="51" presetID="30" presetClass="emph" presetSubtype="0" fill="hold" grpId="0" nodeType="clickEffect">
                                  <p:stCondLst>
                                    <p:cond delay="0"/>
                                  </p:stCondLst>
                                  <p:childTnLst>
                                    <p:animClr clrSpc="hsl" dir="cw">
                                      <p:cBhvr override="childStyle">
                                        <p:cTn id="52" dur="500" fill="hold"/>
                                        <p:tgtEl>
                                          <p:spTgt spid="35"/>
                                        </p:tgtEl>
                                        <p:attrNameLst>
                                          <p:attrName>style.color</p:attrName>
                                        </p:attrNameLst>
                                      </p:cBhvr>
                                      <p:by>
                                        <p:hsl h="0" s="12549" l="25098"/>
                                      </p:by>
                                    </p:animClr>
                                    <p:animClr clrSpc="hsl" dir="cw">
                                      <p:cBhvr>
                                        <p:cTn id="53" dur="500" fill="hold"/>
                                        <p:tgtEl>
                                          <p:spTgt spid="35"/>
                                        </p:tgtEl>
                                        <p:attrNameLst>
                                          <p:attrName>fillcolor</p:attrName>
                                        </p:attrNameLst>
                                      </p:cBhvr>
                                      <p:by>
                                        <p:hsl h="0" s="12549" l="25098"/>
                                      </p:by>
                                    </p:animClr>
                                    <p:animClr clrSpc="hsl" dir="cw">
                                      <p:cBhvr>
                                        <p:cTn id="54" dur="500" fill="hold"/>
                                        <p:tgtEl>
                                          <p:spTgt spid="35"/>
                                        </p:tgtEl>
                                        <p:attrNameLst>
                                          <p:attrName>stroke.color</p:attrName>
                                        </p:attrNameLst>
                                      </p:cBhvr>
                                      <p:by>
                                        <p:hsl h="0" s="12549" l="25098"/>
                                      </p:by>
                                    </p:animClr>
                                    <p:set>
                                      <p:cBhvr>
                                        <p:cTn id="55" dur="500" fill="hold"/>
                                        <p:tgtEl>
                                          <p:spTgt spid="35"/>
                                        </p:tgtEl>
                                        <p:attrNameLst>
                                          <p:attrName>fill.type</p:attrName>
                                        </p:attrNameLst>
                                      </p:cBhvr>
                                      <p:to>
                                        <p:strVal val="solid"/>
                                      </p:to>
                                    </p:set>
                                  </p:childTnLst>
                                  <p:subTnLst>
                                    <p:audio>
                                      <p:cMediaNode>
                                        <p:cTn display="0" masterRel="sameClick">
                                          <p:stCondLst>
                                            <p:cond evt="begin" delay="0">
                                              <p:tn val="51"/>
                                            </p:cond>
                                          </p:stCondLst>
                                          <p:endCondLst>
                                            <p:cond evt="onStopAudio" delay="0">
                                              <p:tgtEl>
                                                <p:sldTgt/>
                                              </p:tgtEl>
                                            </p:cond>
                                          </p:endCondLst>
                                        </p:cTn>
                                        <p:tgtEl>
                                          <p:sndTgt r:embed="rId11"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6"/>
                                        </p:tgtEl>
                                      </p:cBhvr>
                                    </p:animEffect>
                                    <p:animScale>
                                      <p:cBhvr>
                                        <p:cTn id="61" dur="250" autoRev="1" fill="hold"/>
                                        <p:tgtEl>
                                          <p:spTgt spid="36"/>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7"/>
                                        </p:tgtEl>
                                      </p:cBhvr>
                                    </p:animEffect>
                                    <p:animScale>
                                      <p:cBhvr>
                                        <p:cTn id="67" dur="250" autoRev="1" fill="hold"/>
                                        <p:tgtEl>
                                          <p:spTgt spid="3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8"/>
                                        </p:tgtEl>
                                      </p:cBhvr>
                                    </p:animEffect>
                                    <p:animScale>
                                      <p:cBhvr>
                                        <p:cTn id="73" dur="250" autoRev="1" fill="hold"/>
                                        <p:tgtEl>
                                          <p:spTgt spid="38"/>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51296" y="364833"/>
            <a:ext cx="13118051" cy="788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ADMIN\Desktop\Tai nguyen thiet ke tro choi\Bảng gỗ\49f1b87228eb6bdb68e300357ebeb9ca (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6415088" y="6863334"/>
            <a:ext cx="8658225" cy="29522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861924">
            <a:off x="9244233" y="7564902"/>
            <a:ext cx="3886200" cy="9144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THE END</a:t>
            </a:r>
            <a:endParaRPr lang="en-US" sz="4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a:solidFill>
                    <a:schemeClr val="dk1"/>
                  </a:solidFill>
                  <a:latin typeface="Arial" panose="020B0604020202020204"/>
                  <a:ea typeface="Arial" panose="020B0604020202020204"/>
                  <a:cs typeface="Arial" panose="020B0604020202020204"/>
                  <a:sym typeface="Arial" panose="020B0604020202020204"/>
                </a:rPr>
                <a:t>Ghi nhớ kiến thức về phương trình bậc nhất hai ẩn.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thành bài tập 1.1, </a:t>
              </a:r>
              <a:r>
                <a:rPr lang="en-US" sz="4000" dirty="0" smtClean="0">
                  <a:solidFill>
                    <a:schemeClr val="dk1"/>
                  </a:solidFill>
                  <a:latin typeface="Arial" panose="020B0604020202020204"/>
                  <a:ea typeface="Arial" panose="020B0604020202020204"/>
                  <a:cs typeface="Arial" panose="020B0604020202020204"/>
                  <a:sym typeface="Arial" panose="020B0604020202020204"/>
                </a:rPr>
                <a:t>1.2</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smtClean="0">
                  <a:solidFill>
                    <a:schemeClr val="dk1"/>
                  </a:solidFill>
                  <a:latin typeface="Arial" panose="020B0604020202020204"/>
                  <a:ea typeface="Arial" panose="020B0604020202020204"/>
                  <a:cs typeface="Arial" panose="020B0604020202020204"/>
                  <a:sym typeface="Arial" panose="020B0604020202020204"/>
                </a:rPr>
                <a:t> trong </a:t>
              </a:r>
              <a:r>
                <a:rPr lang="en-US" sz="4000" dirty="0">
                  <a:solidFill>
                    <a:schemeClr val="dk1"/>
                  </a:solidFill>
                  <a:latin typeface="Arial" panose="020B0604020202020204"/>
                  <a:ea typeface="Arial" panose="020B0604020202020204"/>
                  <a:cs typeface="Arial" panose="020B0604020202020204"/>
                  <a:sym typeface="Arial" panose="020B0604020202020204"/>
                </a:rPr>
                <a:t>SGK trang 10.</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108;p63"/>
            <p:cNvSpPr txBox="1"/>
            <p:nvPr/>
          </p:nvSpPr>
          <p:spPr>
            <a:xfrm>
              <a:off x="12472322" y="3507686"/>
              <a:ext cx="4539800" cy="3609111"/>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panose="020B0604020202020204"/>
                  <a:ea typeface="Arial" panose="020B0604020202020204"/>
                  <a:cs typeface="Arial" panose="020B0604020202020204"/>
                  <a:sym typeface="Arial" panose="020B0604020202020204"/>
                </a:rPr>
                <a:t>Chuẩn bị bài mới: </a:t>
              </a:r>
              <a:r>
                <a:rPr lang="en-US" sz="3800" b="1" i="1" dirty="0">
                  <a:solidFill>
                    <a:schemeClr val="dk1"/>
                  </a:solidFill>
                  <a:latin typeface="Arial" panose="020B0604020202020204"/>
                  <a:ea typeface="Arial" panose="020B0604020202020204"/>
                  <a:cs typeface="Arial" panose="020B0604020202020204"/>
                  <a:sym typeface="Arial" panose="020B0604020202020204"/>
                </a:rPr>
                <a:t>Mục hai: Hệ hai phương trình bậc nhất hai ẩn</a:t>
              </a: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2"/>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3"/>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4"/>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4800" b="1" dirty="0">
                <a:solidFill>
                  <a:schemeClr val="lt1"/>
                </a:solidFill>
                <a:latin typeface="Arial" panose="020B0604020202020204"/>
                <a:ea typeface="Arial" panose="020B0604020202020204"/>
                <a:cs typeface="Arial" panose="020B0604020202020204"/>
                <a:sym typeface="Arial" panose="020B0604020202020204"/>
              </a:rPr>
              <a:t>CHƯƠNG </a:t>
            </a:r>
            <a:r>
              <a:rPr lang="en-US" sz="4800" b="1" dirty="0">
                <a:solidFill>
                  <a:schemeClr val="lt1"/>
                </a:solidFill>
                <a:latin typeface="Arial" panose="020B0604020202020204"/>
                <a:ea typeface="Arial" panose="020B0604020202020204"/>
                <a:cs typeface="Arial" panose="020B0604020202020204"/>
                <a:sym typeface="Arial" panose="020B0604020202020204"/>
              </a:rPr>
              <a:t>1</a:t>
            </a:r>
            <a:r>
              <a:rPr lang="vi-VN" sz="4800" b="1" dirty="0">
                <a:solidFill>
                  <a:schemeClr val="lt1"/>
                </a:solidFill>
                <a:latin typeface="Arial" panose="020B0604020202020204"/>
                <a:ea typeface="Arial" panose="020B0604020202020204"/>
                <a:cs typeface="Arial" panose="020B0604020202020204"/>
                <a:sym typeface="Arial" panose="020B0604020202020204"/>
              </a:rPr>
              <a:t>: </a:t>
            </a:r>
            <a:r>
              <a:rPr lang="en-US" sz="4800" b="1" dirty="0">
                <a:solidFill>
                  <a:schemeClr val="lt1"/>
                </a:solidFill>
                <a:latin typeface="Arial" panose="020B0604020202020204"/>
                <a:ea typeface="Arial" panose="020B0604020202020204"/>
                <a:cs typeface="Arial" panose="020B0604020202020204"/>
                <a:sym typeface="Arial" panose="020B0604020202020204"/>
              </a:rPr>
              <a:t>PHƯƠNG TRÌNH VÀ HỆ PHƯƠNG TRÌNH BẬC NHẤT </a:t>
            </a:r>
            <a:r>
              <a:rPr lang="en-US" sz="4800" b="1" dirty="0" smtClean="0">
                <a:solidFill>
                  <a:schemeClr val="lt1"/>
                </a:solidFill>
                <a:latin typeface="Arial" panose="020B0604020202020204"/>
                <a:ea typeface="Arial" panose="020B0604020202020204"/>
                <a:cs typeface="Arial" panose="020B0604020202020204"/>
                <a:sym typeface="Arial" panose="020B0604020202020204"/>
              </a:rPr>
              <a:t>HAI </a:t>
            </a:r>
            <a:r>
              <a:rPr lang="en-US" sz="4800" b="1" dirty="0">
                <a:solidFill>
                  <a:schemeClr val="lt1"/>
                </a:solidFill>
                <a:latin typeface="Arial" panose="020B0604020202020204"/>
                <a:ea typeface="Arial" panose="020B0604020202020204"/>
                <a:cs typeface="Arial" panose="020B0604020202020204"/>
                <a:sym typeface="Arial" panose="020B0604020202020204"/>
              </a:rPr>
              <a:t>ẨN</a:t>
            </a:r>
            <a:endParaRPr sz="48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 name="Google Shape;133;p3"/>
          <p:cNvSpPr/>
          <p:nvPr/>
        </p:nvSpPr>
        <p:spPr>
          <a:xfrm>
            <a:off x="3218867" y="4550751"/>
            <a:ext cx="13229447" cy="34162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b="1" dirty="0">
                <a:solidFill>
                  <a:srgbClr val="FFFF00"/>
                </a:solidFill>
                <a:latin typeface="Arial" panose="020B0604020202020204"/>
                <a:ea typeface="Arial" panose="020B0604020202020204"/>
                <a:cs typeface="Arial" panose="020B0604020202020204"/>
                <a:sym typeface="Arial" panose="020B0604020202020204"/>
              </a:rPr>
              <a:t>BÀI 1: KHÁI NIỆM PHƯƠNG TRÌNH VÀ HỆ HAI PHƯƠNG TRÌNH BẬC NHẤT </a:t>
            </a:r>
            <a:r>
              <a:rPr lang="en-US" sz="4800" b="1" dirty="0" smtClean="0">
                <a:solidFill>
                  <a:srgbClr val="FFFF00"/>
                </a:solidFill>
                <a:latin typeface="Arial" panose="020B0604020202020204"/>
                <a:ea typeface="Arial" panose="020B0604020202020204"/>
                <a:cs typeface="Arial" panose="020B0604020202020204"/>
                <a:sym typeface="Arial" panose="020B0604020202020204"/>
              </a:rPr>
              <a:t>HAI </a:t>
            </a:r>
            <a:r>
              <a:rPr lang="en-US" sz="4800" b="1" dirty="0">
                <a:solidFill>
                  <a:srgbClr val="FFFF00"/>
                </a:solidFill>
                <a:latin typeface="Arial" panose="020B0604020202020204"/>
                <a:ea typeface="Arial" panose="020B0604020202020204"/>
                <a:cs typeface="Arial" panose="020B0604020202020204"/>
                <a:sym typeface="Arial" panose="020B0604020202020204"/>
              </a:rPr>
              <a:t>ẨN</a:t>
            </a:r>
            <a:endParaRPr lang="en-US" sz="4800" b="1" dirty="0">
              <a:solidFill>
                <a:srgbClr val="FFFF00"/>
              </a:solidFill>
              <a:latin typeface="Arial" panose="020B0604020202020204"/>
              <a:ea typeface="Arial" panose="020B0604020202020204"/>
              <a:cs typeface="Arial" panose="020B0604020202020204"/>
              <a:sym typeface="Arial" panose="020B0604020202020204"/>
            </a:endParaRPr>
          </a:p>
          <a:p>
            <a:pPr lvl="0" algn="ctr">
              <a:lnSpc>
                <a:spcPct val="150000"/>
              </a:lnSpc>
            </a:pPr>
            <a:r>
              <a:rPr lang="en-US" sz="4800" b="1" dirty="0">
                <a:solidFill>
                  <a:srgbClr val="FFFF00"/>
                </a:solidFill>
                <a:latin typeface="Arial" panose="020B0604020202020204"/>
                <a:ea typeface="Calibri" panose="020F0502020204030204"/>
                <a:cs typeface="Arial" panose="020B0604020202020204"/>
                <a:sym typeface="Arial" panose="020B0604020202020204"/>
              </a:rPr>
              <a:t>(TIẾT 2)</a:t>
            </a:r>
            <a:endParaRPr sz="48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2"/>
          <a:stretch>
            <a:fillRect/>
          </a:stretch>
        </p:blipFill>
        <p:spPr>
          <a:xfrm>
            <a:off x="158980" y="4898664"/>
            <a:ext cx="3339640" cy="4895236"/>
          </a:xfrm>
          <a:prstGeom prst="rect">
            <a:avLst/>
          </a:prstGeom>
        </p:spPr>
      </p:pic>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pic>
        <p:nvPicPr>
          <p:cNvPr id="4" name="Picture 3" descr="C:\Users\ADMIN\Desktop\Tai nguyen thiet ke tro choi\Bảng gỗ\49f1b87228eb6bdb68e300357ebeb9c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236" y="67088"/>
            <a:ext cx="12989273" cy="28783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hlinkClick r:id="" action="ppaction://noaction"/>
          </p:cNvPr>
          <p:cNvSpPr/>
          <p:nvPr/>
        </p:nvSpPr>
        <p:spPr>
          <a:xfrm>
            <a:off x="4523018" y="1023233"/>
            <a:ext cx="8490855" cy="877163"/>
          </a:xfrm>
          <a:prstGeom prst="rect">
            <a:avLst/>
          </a:prstGeom>
          <a:noFill/>
        </p:spPr>
        <p:txBody>
          <a:bodyPr wrap="square" lIns="137160" tIns="68580" rIns="137160" bIns="68580">
            <a:spAutoFit/>
          </a:bodyPr>
          <a:lstStyle/>
          <a:p>
            <a:pPr algn="ctr"/>
            <a:r>
              <a:rPr lang="en-US" sz="48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anose="02040502050505030304" pitchFamily="18" charset="0"/>
              </a:rPr>
              <a:t>CUỘC PHIÊU LƯU KÌ THÚ</a:t>
            </a:r>
            <a:endParaRPr lang="en-US" sz="48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anose="02040502050505030304" pitchFamily="18" charset="0"/>
            </a:endParaRPr>
          </a:p>
        </p:txBody>
      </p:sp>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65429" y="2142684"/>
            <a:ext cx="5513297" cy="5309304"/>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a:off x="11143578" y="5700150"/>
            <a:ext cx="1512747" cy="15127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7529" y="5290007"/>
            <a:ext cx="1536888" cy="153688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1219" y="5049788"/>
            <a:ext cx="1524401" cy="152440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75331" y="5544160"/>
            <a:ext cx="1640375" cy="1640375"/>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flipH="1">
            <a:off x="4882153" y="4426931"/>
            <a:ext cx="2792186" cy="279218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669552" y="5014253"/>
            <a:ext cx="1595474" cy="1595474"/>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398465" y="5579641"/>
            <a:ext cx="1421366" cy="142136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50060" y="5644993"/>
            <a:ext cx="1539542" cy="1539542"/>
          </a:xfrm>
          <a:prstGeom prst="rect">
            <a:avLst/>
          </a:prstGeom>
        </p:spPr>
      </p:pic>
      <p:pic>
        <p:nvPicPr>
          <p:cNvPr id="16" name="Picture 1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49560" y="4797337"/>
            <a:ext cx="2284679" cy="235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par>
                                <p:cTn id="54" presetID="26" presetClass="emph" presetSubtype="0" repeatCount="indefinite" fill="hold" nodeType="withEffect">
                                  <p:stCondLst>
                                    <p:cond delay="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4800" b="1" dirty="0">
                <a:solidFill>
                  <a:schemeClr val="lt1"/>
                </a:solidFill>
                <a:latin typeface="Arial" panose="020B0604020202020204"/>
                <a:ea typeface="Arial" panose="020B0604020202020204"/>
                <a:cs typeface="Arial" panose="020B0604020202020204"/>
                <a:sym typeface="Arial" panose="020B0604020202020204"/>
              </a:rPr>
              <a:t>CHƯƠNG </a:t>
            </a:r>
            <a:r>
              <a:rPr lang="en-US" sz="4800" b="1" dirty="0" smtClean="0">
                <a:solidFill>
                  <a:schemeClr val="lt1"/>
                </a:solidFill>
                <a:latin typeface="Arial" panose="020B0604020202020204"/>
                <a:ea typeface="Arial" panose="020B0604020202020204"/>
                <a:cs typeface="Arial" panose="020B0604020202020204"/>
                <a:sym typeface="Arial" panose="020B0604020202020204"/>
              </a:rPr>
              <a:t>1</a:t>
            </a:r>
            <a:r>
              <a:rPr lang="vi-VN" sz="4800" b="1" dirty="0" smtClean="0">
                <a:solidFill>
                  <a:schemeClr val="lt1"/>
                </a:solidFill>
                <a:latin typeface="Arial" panose="020B0604020202020204"/>
                <a:ea typeface="Arial" panose="020B0604020202020204"/>
                <a:cs typeface="Arial" panose="020B0604020202020204"/>
                <a:sym typeface="Arial" panose="020B0604020202020204"/>
              </a:rPr>
              <a:t>: </a:t>
            </a:r>
            <a:r>
              <a:rPr lang="en-US" sz="4800" b="1" dirty="0" smtClean="0">
                <a:solidFill>
                  <a:schemeClr val="lt1"/>
                </a:solidFill>
                <a:latin typeface="Arial" panose="020B0604020202020204"/>
                <a:ea typeface="Arial" panose="020B0604020202020204"/>
                <a:cs typeface="Arial" panose="020B0604020202020204"/>
                <a:sym typeface="Arial" panose="020B0604020202020204"/>
              </a:rPr>
              <a:t>PHƯƠNG TRÌNH VẦ HỆ PHƯƠNG TRÌNH BẬC NHẤT HAI ẨN</a:t>
            </a:r>
            <a:endParaRPr sz="48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 name="Google Shape;133;p3"/>
          <p:cNvSpPr/>
          <p:nvPr/>
        </p:nvSpPr>
        <p:spPr>
          <a:xfrm>
            <a:off x="2743200" y="5219291"/>
            <a:ext cx="132588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b="1" dirty="0">
                <a:solidFill>
                  <a:srgbClr val="FFFF00"/>
                </a:solidFill>
                <a:latin typeface="Arial" panose="020B0604020202020204"/>
                <a:ea typeface="Arial" panose="020B0604020202020204"/>
                <a:cs typeface="Arial" panose="020B0604020202020204"/>
                <a:sym typeface="Arial" panose="020B0604020202020204"/>
              </a:rPr>
              <a:t>BÀI </a:t>
            </a:r>
            <a:r>
              <a:rPr lang="en-US" sz="4800" b="1" dirty="0" smtClean="0">
                <a:solidFill>
                  <a:srgbClr val="FFFF00"/>
                </a:solidFill>
                <a:latin typeface="Arial" panose="020B0604020202020204"/>
                <a:ea typeface="Arial" panose="020B0604020202020204"/>
                <a:cs typeface="Arial" panose="020B0604020202020204"/>
                <a:sym typeface="Arial" panose="020B0604020202020204"/>
              </a:rPr>
              <a:t>1: KHÁI NIỆM PHƯƠNG TRÌNH VÀ HỆ PHƯƠNG TRÌNH BẬC NHẤT HAI ẨN</a:t>
            </a:r>
            <a:endParaRPr sz="48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2"/>
          <a:stretch>
            <a:fillRect/>
          </a:stretch>
        </p:blipFill>
        <p:spPr>
          <a:xfrm>
            <a:off x="158980" y="4898664"/>
            <a:ext cx="2812820" cy="4895236"/>
          </a:xfrm>
          <a:prstGeom prst="rect">
            <a:avLst/>
          </a:prstGeom>
        </p:spPr>
      </p:pic>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sp>
        <p:nvSpPr>
          <p:cNvPr id="4" name="TextBox 3"/>
          <p:cNvSpPr txBox="1"/>
          <p:nvPr/>
        </p:nvSpPr>
        <p:spPr>
          <a:xfrm>
            <a:off x="3086101" y="587829"/>
            <a:ext cx="11821886" cy="738664"/>
          </a:xfrm>
          <a:prstGeom prst="rect">
            <a:avLst/>
          </a:prstGeom>
          <a:noFill/>
        </p:spPr>
        <p:txBody>
          <a:bodyPr wrap="square" rtlCol="0">
            <a:spAutoFit/>
          </a:bodyPr>
          <a:lstStyle/>
          <a:p>
            <a:pPr algn="ctr"/>
            <a:r>
              <a:rPr lang="en-US" sz="4200" b="1">
                <a:latin typeface="Times New Roman" panose="02020603050405020304" pitchFamily="18" charset="0"/>
                <a:cs typeface="Times New Roman" panose="02020603050405020304" pitchFamily="18" charset="0"/>
              </a:rPr>
              <a:t>GIỚI THIỆU – LUẬT CHƠI</a:t>
            </a:r>
            <a:endParaRPr lang="vi-VN" sz="4200" b="1">
              <a:latin typeface="Times New Roman" panose="02020603050405020304" pitchFamily="18" charset="0"/>
              <a:cs typeface="Times New Roman" panose="02020603050405020304" pitchFamily="18" charset="0"/>
            </a:endParaRPr>
          </a:p>
        </p:txBody>
      </p:sp>
      <p:sp>
        <p:nvSpPr>
          <p:cNvPr id="5" name="TextBox 4"/>
          <p:cNvSpPr txBox="1"/>
          <p:nvPr/>
        </p:nvSpPr>
        <p:spPr>
          <a:xfrm>
            <a:off x="3233059" y="2367643"/>
            <a:ext cx="11821886" cy="4616648"/>
          </a:xfrm>
          <a:prstGeom prst="rect">
            <a:avLst/>
          </a:prstGeom>
          <a:noFill/>
        </p:spPr>
        <p:txBody>
          <a:bodyPr wrap="square" rtlCol="0">
            <a:spAutoFit/>
          </a:bodyPr>
          <a:lstStyle/>
          <a:p>
            <a:pPr algn="just"/>
            <a:r>
              <a:rPr lang="en-US" sz="4200" b="1" dirty="0">
                <a:latin typeface="Times New Roman" panose="02020603050405020304" pitchFamily="18" charset="0"/>
                <a:cs typeface="Times New Roman" panose="02020603050405020304" pitchFamily="18" charset="0"/>
              </a:rPr>
              <a:t>Một hôm nhóm bạn động vật tổ chức đi biển chơi</a:t>
            </a:r>
            <a:endParaRPr lang="en-US" sz="4200" b="1" dirty="0">
              <a:latin typeface="Times New Roman" panose="02020603050405020304" pitchFamily="18" charset="0"/>
              <a:cs typeface="Times New Roman" panose="02020603050405020304" pitchFamily="18" charset="0"/>
            </a:endParaRPr>
          </a:p>
          <a:p>
            <a:pPr algn="just"/>
            <a:r>
              <a:rPr lang="en-US" sz="4200" b="1" dirty="0">
                <a:latin typeface="Times New Roman" panose="02020603050405020304" pitchFamily="18" charset="0"/>
                <a:cs typeface="Times New Roman" panose="02020603050405020304" pitchFamily="18" charset="0"/>
              </a:rPr>
              <a:t>Nhưng để lên được thuyền thì mỗi con vật phải vượt qua 1 câu hỏi. Trả lời đúng sẽ được lên thuyền. Trả lời sai sẽ phải ở lại.</a:t>
            </a:r>
            <a:endParaRPr lang="en-US" sz="4200" b="1" dirty="0">
              <a:latin typeface="Times New Roman" panose="02020603050405020304" pitchFamily="18" charset="0"/>
              <a:cs typeface="Times New Roman" panose="02020603050405020304" pitchFamily="18" charset="0"/>
            </a:endParaRPr>
          </a:p>
          <a:p>
            <a:pPr algn="just"/>
            <a:r>
              <a:rPr lang="en-US" sz="4200" b="1" dirty="0">
                <a:latin typeface="Times New Roman" panose="02020603050405020304" pitchFamily="18" charset="0"/>
                <a:cs typeface="Times New Roman" panose="02020603050405020304" pitchFamily="18" charset="0"/>
              </a:rPr>
              <a:t>Em hãy giúp nhóm bạn vượt qua các câu hỏi bằng cách chọn các câu hỏi và trả lời đúng các câu hỏi tương ứng nhé! </a:t>
            </a:r>
            <a:endParaRPr lang="vi-VN" sz="4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510609" y="7321808"/>
            <a:ext cx="1499043" cy="226707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3875829" y="7450587"/>
            <a:ext cx="1354581" cy="2190387"/>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5073080" y="7321808"/>
            <a:ext cx="1636016" cy="231916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6595631" y="7134252"/>
            <a:ext cx="2053622" cy="2454627"/>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8691510" y="7631703"/>
            <a:ext cx="1544577" cy="195717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10160561" y="7849438"/>
            <a:ext cx="1529715" cy="1814129"/>
          </a:xfrm>
          <a:prstGeom prst="rect">
            <a:avLst/>
          </a:prstGeom>
        </p:spPr>
      </p:pic>
      <p:pic>
        <p:nvPicPr>
          <p:cNvPr id="14" name="Picture 13"/>
          <p:cNvPicPr>
            <a:picLocks noChangeAspect="1"/>
          </p:cNvPicPr>
          <p:nvPr/>
        </p:nvPicPr>
        <p:blipFill>
          <a:blip r:embed="rId14">
            <a:extLst>
              <a:ext uri="{BEBA8EAE-BF5A-486C-A8C5-ECC9F3942E4B}">
                <a14:imgProps xmlns:a14="http://schemas.microsoft.com/office/drawing/2010/main">
                  <a14:imgLayer r:embed="rId15">
                    <a14:imgEffect>
                      <a14:backgroundRemoval t="0" b="99505" l="0" r="100000"/>
                    </a14:imgEffect>
                  </a14:imgLayer>
                </a14:imgProps>
              </a:ext>
            </a:extLst>
          </a:blip>
          <a:stretch>
            <a:fillRect/>
          </a:stretch>
        </p:blipFill>
        <p:spPr>
          <a:xfrm>
            <a:off x="11639246" y="7631703"/>
            <a:ext cx="1667150" cy="2066037"/>
          </a:xfrm>
          <a:prstGeom prst="rect">
            <a:avLst/>
          </a:prstGeom>
        </p:spPr>
      </p:pic>
      <p:pic>
        <p:nvPicPr>
          <p:cNvPr id="15" name="Picture 14"/>
          <p:cNvPicPr>
            <a:picLocks noChangeAspect="1"/>
          </p:cNvPicPr>
          <p:nvPr/>
        </p:nvPicPr>
        <p:blipFill>
          <a:blip r:embed="rId16">
            <a:extLst>
              <a:ext uri="{BEBA8EAE-BF5A-486C-A8C5-ECC9F3942E4B}">
                <a14:imgProps xmlns:a14="http://schemas.microsoft.com/office/drawing/2010/main">
                  <a14:imgLayer r:embed="rId17">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13201585" y="7678797"/>
            <a:ext cx="1819844" cy="1962177"/>
          </a:xfrm>
          <a:prstGeom prst="rect">
            <a:avLst/>
          </a:prstGeom>
        </p:spPr>
      </p:pic>
      <p:sp>
        <p:nvSpPr>
          <p:cNvPr id="22" name="Oval 21"/>
          <p:cNvSpPr/>
          <p:nvPr/>
        </p:nvSpPr>
        <p:spPr>
          <a:xfrm>
            <a:off x="2820851" y="1254486"/>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dirty="0">
                <a:solidFill>
                  <a:srgbClr val="FF0000"/>
                </a:solidFill>
              </a:rPr>
              <a:t>1</a:t>
            </a:r>
            <a:endParaRPr lang="vi-VN" sz="2700" b="1" dirty="0">
              <a:solidFill>
                <a:srgbClr val="FF0000"/>
              </a:solidFill>
            </a:endParaRPr>
          </a:p>
        </p:txBody>
      </p:sp>
      <p:sp>
        <p:nvSpPr>
          <p:cNvPr id="23" name="Oval 22"/>
          <p:cNvSpPr/>
          <p:nvPr/>
        </p:nvSpPr>
        <p:spPr>
          <a:xfrm>
            <a:off x="3954053" y="1254486"/>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2</a:t>
            </a:r>
            <a:endParaRPr lang="vi-VN" sz="2700" b="1">
              <a:solidFill>
                <a:srgbClr val="FF0000"/>
              </a:solidFill>
            </a:endParaRPr>
          </a:p>
        </p:txBody>
      </p:sp>
      <p:sp>
        <p:nvSpPr>
          <p:cNvPr id="24" name="Oval 23"/>
          <p:cNvSpPr/>
          <p:nvPr/>
        </p:nvSpPr>
        <p:spPr>
          <a:xfrm>
            <a:off x="5266871" y="123427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3</a:t>
            </a:r>
            <a:endParaRPr lang="vi-VN" sz="2700" b="1">
              <a:solidFill>
                <a:srgbClr val="FF0000"/>
              </a:solidFill>
            </a:endParaRPr>
          </a:p>
        </p:txBody>
      </p:sp>
      <p:sp>
        <p:nvSpPr>
          <p:cNvPr id="25" name="Oval 24"/>
          <p:cNvSpPr/>
          <p:nvPr/>
        </p:nvSpPr>
        <p:spPr>
          <a:xfrm>
            <a:off x="6559352" y="122449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4</a:t>
            </a:r>
            <a:endParaRPr lang="vi-VN" sz="2700" b="1">
              <a:solidFill>
                <a:srgbClr val="FF0000"/>
              </a:solidFill>
            </a:endParaRPr>
          </a:p>
        </p:txBody>
      </p:sp>
      <p:sp>
        <p:nvSpPr>
          <p:cNvPr id="26" name="Oval 25"/>
          <p:cNvSpPr/>
          <p:nvPr/>
        </p:nvSpPr>
        <p:spPr>
          <a:xfrm>
            <a:off x="7894691" y="122449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5</a:t>
            </a:r>
            <a:endParaRPr lang="vi-VN" sz="2700" b="1">
              <a:solidFill>
                <a:srgbClr val="FF0000"/>
              </a:solidFill>
            </a:endParaRPr>
          </a:p>
        </p:txBody>
      </p:sp>
      <p:pic>
        <p:nvPicPr>
          <p:cNvPr id="32" name="Picture 31"/>
          <p:cNvPicPr>
            <a:picLocks noChangeAspect="1"/>
          </p:cNvPicPr>
          <p:nvPr/>
        </p:nvPicPr>
        <p:blipFill>
          <a:blip r:embed="rId2">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5911718" y="3243055"/>
            <a:ext cx="1235469" cy="1868456"/>
          </a:xfrm>
          <a:prstGeom prst="rect">
            <a:avLst/>
          </a:prstGeom>
        </p:spPr>
      </p:pic>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8125109" y="3454742"/>
            <a:ext cx="1076409" cy="1740576"/>
          </a:xfrm>
          <a:prstGeom prst="rect">
            <a:avLst/>
          </a:prstGeom>
        </p:spPr>
      </p:pic>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7360184" y="3642184"/>
            <a:ext cx="1128629" cy="1599911"/>
          </a:xfrm>
          <a:prstGeom prst="rect">
            <a:avLst/>
          </a:prstGeom>
        </p:spPr>
      </p:pic>
      <p:pic>
        <p:nvPicPr>
          <p:cNvPr id="35" name="Picture 34"/>
          <p:cNvPicPr>
            <a:picLocks noChangeAspect="1"/>
          </p:cNvPicPr>
          <p:nvPr/>
        </p:nvPicPr>
        <p:blipFill>
          <a:blip r:embed="rId8">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10474039" y="3847260"/>
            <a:ext cx="1457330" cy="1741899"/>
          </a:xfrm>
          <a:prstGeom prst="rect">
            <a:avLst/>
          </a:prstGeom>
        </p:spPr>
      </p:pic>
      <p:pic>
        <p:nvPicPr>
          <p:cNvPr id="36" name="Picture 35"/>
          <p:cNvPicPr>
            <a:picLocks noChangeAspect="1"/>
          </p:cNvPicPr>
          <p:nvPr/>
        </p:nvPicPr>
        <p:blipFill>
          <a:blip r:embed="rId10">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9763622" y="3973605"/>
            <a:ext cx="1116984" cy="1415361"/>
          </a:xfrm>
          <a:prstGeom prst="rect">
            <a:avLst/>
          </a:prstGeom>
        </p:spPr>
      </p:pic>
      <p:pic>
        <p:nvPicPr>
          <p:cNvPr id="37" name="Picture 36"/>
          <p:cNvPicPr>
            <a:picLocks noChangeAspect="1"/>
          </p:cNvPicPr>
          <p:nvPr/>
        </p:nvPicPr>
        <p:blipFill>
          <a:blip r:embed="rId12">
            <a:extLst>
              <a:ext uri="{BEBA8EAE-BF5A-486C-A8C5-ECC9F3942E4B}">
                <a14:imgProps xmlns:a14="http://schemas.microsoft.com/office/drawing/2010/main">
                  <a14:imgLayer r:embed="rId13">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5170355" y="3645473"/>
            <a:ext cx="1085477" cy="1287294"/>
          </a:xfrm>
          <a:prstGeom prst="rect">
            <a:avLst/>
          </a:prstGeom>
        </p:spPr>
      </p:pic>
      <p:pic>
        <p:nvPicPr>
          <p:cNvPr id="38" name="Picture 37"/>
          <p:cNvPicPr>
            <a:picLocks noChangeAspect="1"/>
          </p:cNvPicPr>
          <p:nvPr/>
        </p:nvPicPr>
        <p:blipFill>
          <a:blip r:embed="rId14">
            <a:extLst>
              <a:ext uri="{BEBA8EAE-BF5A-486C-A8C5-ECC9F3942E4B}">
                <a14:imgProps xmlns:a14="http://schemas.microsoft.com/office/drawing/2010/main">
                  <a14:imgLayer r:embed="rId15">
                    <a14:imgEffect>
                      <a14:backgroundRemoval t="0" b="99505" l="0" r="100000"/>
                    </a14:imgEffect>
                  </a14:imgLayer>
                </a14:imgProps>
              </a:ext>
            </a:extLst>
          </a:blip>
          <a:stretch>
            <a:fillRect/>
          </a:stretch>
        </p:blipFill>
        <p:spPr>
          <a:xfrm>
            <a:off x="8859485" y="3881053"/>
            <a:ext cx="1118502" cy="1386119"/>
          </a:xfrm>
          <a:prstGeom prst="rect">
            <a:avLst/>
          </a:prstGeom>
        </p:spPr>
      </p:pic>
      <p:pic>
        <p:nvPicPr>
          <p:cNvPr id="39" name="Picture 38"/>
          <p:cNvPicPr>
            <a:picLocks noChangeAspect="1"/>
          </p:cNvPicPr>
          <p:nvPr/>
        </p:nvPicPr>
        <p:blipFill>
          <a:blip r:embed="rId16">
            <a:extLst>
              <a:ext uri="{BEBA8EAE-BF5A-486C-A8C5-ECC9F3942E4B}">
                <a14:imgProps xmlns:a14="http://schemas.microsoft.com/office/drawing/2010/main">
                  <a14:imgLayer r:embed="rId17">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6595631" y="3712490"/>
            <a:ext cx="1175540" cy="1267481"/>
          </a:xfrm>
          <a:prstGeom prst="rect">
            <a:avLst/>
          </a:prstGeom>
        </p:spPr>
      </p:pic>
      <p:pic>
        <p:nvPicPr>
          <p:cNvPr id="40" name="Picture 39"/>
          <p:cNvPicPr>
            <a:picLocks noChangeAspect="1"/>
          </p:cNvPicPr>
          <p:nvPr/>
        </p:nvPicPr>
        <p:blipFill rotWithShape="1">
          <a:blip r:embed="rId18">
            <a:extLst>
              <a:ext uri="{BEBA8EAE-BF5A-486C-A8C5-ECC9F3942E4B}">
                <a14:imgProps xmlns:a14="http://schemas.microsoft.com/office/drawing/2010/main">
                  <a14:imgLayer r:embed="rId19">
                    <a14:imgEffect>
                      <a14:backgroundRemoval t="51937" b="97007" l="0" r="100000">
                        <a14:backgroundMark x1="27571" y1="53169" x2="27571" y2="53169"/>
                        <a14:backgroundMark x1="39857" y1="55458" x2="39857" y2="55458"/>
                        <a14:backgroundMark x1="52286" y1="55634" x2="52286" y2="55634"/>
                        <a14:backgroundMark x1="54286" y1="55106" x2="54286" y2="55106"/>
                        <a14:backgroundMark x1="71286" y1="60211" x2="71286" y2="60211"/>
                        <a14:backgroundMark x1="46714" y1="55634" x2="46714" y2="55634"/>
                      </a14:backgroundRemoval>
                    </a14:imgEffect>
                    <a14:imgEffect>
                      <a14:colorTemperature colorTemp="7200"/>
                    </a14:imgEffect>
                  </a14:imgLayer>
                </a14:imgProps>
              </a:ext>
              <a:ext uri="{28A0092B-C50C-407E-A947-70E740481C1C}">
                <a14:useLocalDpi xmlns:a14="http://schemas.microsoft.com/office/drawing/2010/main" val="0"/>
              </a:ext>
            </a:extLst>
          </a:blip>
          <a:srcRect t="52012"/>
          <a:stretch>
            <a:fillRect/>
          </a:stretch>
        </p:blipFill>
        <p:spPr>
          <a:xfrm rot="21374179">
            <a:off x="4955291" y="4478116"/>
            <a:ext cx="7067042" cy="2751821"/>
          </a:xfrm>
          <a:prstGeom prst="rect">
            <a:avLst/>
          </a:prstGeom>
        </p:spPr>
      </p:pic>
      <p:pic>
        <p:nvPicPr>
          <p:cNvPr id="41" name="Picture 40">
            <a:hlinkClick r:id="rId20" action="ppaction://hlinksldjump"/>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791655" y="328611"/>
            <a:ext cx="577836" cy="873888"/>
          </a:xfrm>
          <a:prstGeom prst="rect">
            <a:avLst/>
          </a:prstGeom>
        </p:spPr>
      </p:pic>
      <p:pic>
        <p:nvPicPr>
          <p:cNvPr id="42" name="Picture 41">
            <a:hlinkClick r:id="rId21"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4009653" y="315757"/>
            <a:ext cx="580596" cy="938837"/>
          </a:xfrm>
          <a:prstGeom prst="rect">
            <a:avLst/>
          </a:prstGeom>
        </p:spPr>
      </p:pic>
      <p:pic>
        <p:nvPicPr>
          <p:cNvPr id="43" name="Picture 42">
            <a:hlinkClick r:id="rId22"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5274608" y="228606"/>
            <a:ext cx="723690" cy="1025880"/>
          </a:xfrm>
          <a:prstGeom prst="rect">
            <a:avLst/>
          </a:prstGeom>
        </p:spPr>
      </p:pic>
      <p:pic>
        <p:nvPicPr>
          <p:cNvPr id="44" name="Picture 43">
            <a:hlinkClick r:id="rId23"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6460304" y="199439"/>
            <a:ext cx="822200" cy="982749"/>
          </a:xfrm>
          <a:prstGeom prst="rect">
            <a:avLst/>
          </a:prstGeom>
        </p:spPr>
      </p:pic>
      <p:pic>
        <p:nvPicPr>
          <p:cNvPr id="45" name="Picture 44">
            <a:hlinkClick r:id="rId24"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7881499" y="328611"/>
            <a:ext cx="679499" cy="861012"/>
          </a:xfrm>
          <a:prstGeom prst="rect">
            <a:avLst/>
          </a:prstGeom>
        </p:spPr>
      </p:pic>
      <p:pic>
        <p:nvPicPr>
          <p:cNvPr id="49" name="Picture 48">
            <a:hlinkClick r:id="rId25" action="ppaction://hlinksldjump"/>
          </p:cNvPr>
          <p:cNvPicPr>
            <a:picLocks noChangeAspect="1"/>
          </p:cNvPicPr>
          <p:nvPr/>
        </p:nvPicPr>
        <p:blipFill>
          <a:blip r:embed="rId2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315634" y="87179"/>
            <a:ext cx="1570617" cy="1512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9"/>
                                        </p:tgtEl>
                                        <p:attrNameLst>
                                          <p:attrName>r</p:attrName>
                                        </p:attrNameLst>
                                      </p:cBhvr>
                                    </p:animRot>
                                    <p:animRot by="-240000">
                                      <p:cBhvr>
                                        <p:cTn id="13" dur="200" fill="hold">
                                          <p:stCondLst>
                                            <p:cond delay="200"/>
                                          </p:stCondLst>
                                        </p:cTn>
                                        <p:tgtEl>
                                          <p:spTgt spid="49"/>
                                        </p:tgtEl>
                                        <p:attrNameLst>
                                          <p:attrName>r</p:attrName>
                                        </p:attrNameLst>
                                      </p:cBhvr>
                                    </p:animRot>
                                    <p:animRot by="240000">
                                      <p:cBhvr>
                                        <p:cTn id="14" dur="200" fill="hold">
                                          <p:stCondLst>
                                            <p:cond delay="400"/>
                                          </p:stCondLst>
                                        </p:cTn>
                                        <p:tgtEl>
                                          <p:spTgt spid="49"/>
                                        </p:tgtEl>
                                        <p:attrNameLst>
                                          <p:attrName>r</p:attrName>
                                        </p:attrNameLst>
                                      </p:cBhvr>
                                    </p:animRot>
                                    <p:animRot by="-240000">
                                      <p:cBhvr>
                                        <p:cTn id="15" dur="200" fill="hold">
                                          <p:stCondLst>
                                            <p:cond delay="600"/>
                                          </p:stCondLst>
                                        </p:cTn>
                                        <p:tgtEl>
                                          <p:spTgt spid="49"/>
                                        </p:tgtEl>
                                        <p:attrNameLst>
                                          <p:attrName>r</p:attrName>
                                        </p:attrNameLst>
                                      </p:cBhvr>
                                    </p:animRot>
                                    <p:animRot by="120000">
                                      <p:cBhvr>
                                        <p:cTn id="16"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47" presetClass="exit" presetSubtype="0" fill="hold"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42"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1000"/>
                                        <p:tgtEl>
                                          <p:spTgt spid="37"/>
                                        </p:tgtEl>
                                      </p:cBhvr>
                                    </p:animEffect>
                                    <p:anim calcmode="lin" valueType="num">
                                      <p:cBhvr>
                                        <p:cTn id="93" dur="1000" fill="hold"/>
                                        <p:tgtEl>
                                          <p:spTgt spid="37"/>
                                        </p:tgtEl>
                                        <p:attrNameLst>
                                          <p:attrName>ppt_x</p:attrName>
                                        </p:attrNameLst>
                                      </p:cBhvr>
                                      <p:tavLst>
                                        <p:tav tm="0">
                                          <p:val>
                                            <p:strVal val="#ppt_x"/>
                                          </p:val>
                                        </p:tav>
                                        <p:tav tm="100000">
                                          <p:val>
                                            <p:strVal val="#ppt_x"/>
                                          </p:val>
                                        </p:tav>
                                      </p:tavLst>
                                    </p:anim>
                                    <p:anim calcmode="lin" valueType="num">
                                      <p:cBhvr>
                                        <p:cTn id="9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nodeType="clickEffect">
                                  <p:stCondLst>
                                    <p:cond delay="0"/>
                                  </p:stCondLst>
                                  <p:childTnLst>
                                    <p:animEffect transition="out" filter="fade">
                                      <p:cBhvr>
                                        <p:cTn id="99" dur="1000"/>
                                        <p:tgtEl>
                                          <p:spTgt spid="14"/>
                                        </p:tgtEl>
                                      </p:cBhvr>
                                    </p:animEffect>
                                    <p:anim calcmode="lin" valueType="num">
                                      <p:cBhvr>
                                        <p:cTn id="100" dur="1000"/>
                                        <p:tgtEl>
                                          <p:spTgt spid="14"/>
                                        </p:tgtEl>
                                        <p:attrNameLst>
                                          <p:attrName>ppt_x</p:attrName>
                                        </p:attrNameLst>
                                      </p:cBhvr>
                                      <p:tavLst>
                                        <p:tav tm="0">
                                          <p:val>
                                            <p:strVal val="ppt_x"/>
                                          </p:val>
                                        </p:tav>
                                        <p:tav tm="100000">
                                          <p:val>
                                            <p:strVal val="ppt_x"/>
                                          </p:val>
                                        </p:tav>
                                      </p:tavLst>
                                    </p:anim>
                                    <p:anim calcmode="lin" valueType="num">
                                      <p:cBhvr>
                                        <p:cTn id="101" dur="1000"/>
                                        <p:tgtEl>
                                          <p:spTgt spid="14"/>
                                        </p:tgtEl>
                                        <p:attrNameLst>
                                          <p:attrName>ppt_y</p:attrName>
                                        </p:attrNameLst>
                                      </p:cBhvr>
                                      <p:tavLst>
                                        <p:tav tm="0">
                                          <p:val>
                                            <p:strVal val="ppt_y"/>
                                          </p:val>
                                        </p:tav>
                                        <p:tav tm="100000">
                                          <p:val>
                                            <p:strVal val="ppt_y-.1"/>
                                          </p:val>
                                        </p:tav>
                                      </p:tavLst>
                                    </p:anim>
                                    <p:set>
                                      <p:cBhvr>
                                        <p:cTn id="102" dur="1" fill="hold">
                                          <p:stCondLst>
                                            <p:cond delay="999"/>
                                          </p:stCondLst>
                                        </p:cTn>
                                        <p:tgtEl>
                                          <p:spTgt spid="14"/>
                                        </p:tgtEl>
                                        <p:attrNameLst>
                                          <p:attrName>style.visibility</p:attrName>
                                        </p:attrNameLst>
                                      </p:cBhvr>
                                      <p:to>
                                        <p:strVal val="hidden"/>
                                      </p:to>
                                    </p:set>
                                  </p:childTnLst>
                                </p:cTn>
                              </p:par>
                              <p:par>
                                <p:cTn id="103" presetID="42"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nodeType="clickEffect">
                                  <p:stCondLst>
                                    <p:cond delay="0"/>
                                  </p:stCondLst>
                                  <p:childTnLst>
                                    <p:animEffect transition="out" filter="fade">
                                      <p:cBhvr>
                                        <p:cTn id="112" dur="1000"/>
                                        <p:tgtEl>
                                          <p:spTgt spid="15"/>
                                        </p:tgtEl>
                                      </p:cBhvr>
                                    </p:animEffect>
                                    <p:anim calcmode="lin" valueType="num">
                                      <p:cBhvr>
                                        <p:cTn id="113" dur="1000"/>
                                        <p:tgtEl>
                                          <p:spTgt spid="15"/>
                                        </p:tgtEl>
                                        <p:attrNameLst>
                                          <p:attrName>ppt_x</p:attrName>
                                        </p:attrNameLst>
                                      </p:cBhvr>
                                      <p:tavLst>
                                        <p:tav tm="0">
                                          <p:val>
                                            <p:strVal val="ppt_x"/>
                                          </p:val>
                                        </p:tav>
                                        <p:tav tm="100000">
                                          <p:val>
                                            <p:strVal val="ppt_x"/>
                                          </p:val>
                                        </p:tav>
                                      </p:tavLst>
                                    </p:anim>
                                    <p:anim calcmode="lin" valueType="num">
                                      <p:cBhvr>
                                        <p:cTn id="114" dur="1000"/>
                                        <p:tgtEl>
                                          <p:spTgt spid="15"/>
                                        </p:tgtEl>
                                        <p:attrNameLst>
                                          <p:attrName>ppt_y</p:attrName>
                                        </p:attrNameLst>
                                      </p:cBhvr>
                                      <p:tavLst>
                                        <p:tav tm="0">
                                          <p:val>
                                            <p:strVal val="ppt_y"/>
                                          </p:val>
                                        </p:tav>
                                        <p:tav tm="100000">
                                          <p:val>
                                            <p:strVal val="ppt_y-.1"/>
                                          </p:val>
                                        </p:tav>
                                      </p:tavLst>
                                    </p:anim>
                                    <p:set>
                                      <p:cBhvr>
                                        <p:cTn id="115" dur="1" fill="hold">
                                          <p:stCondLst>
                                            <p:cond delay="999"/>
                                          </p:stCondLst>
                                        </p:cTn>
                                        <p:tgtEl>
                                          <p:spTgt spid="15"/>
                                        </p:tgtEl>
                                        <p:attrNameLst>
                                          <p:attrName>style.visibility</p:attrName>
                                        </p:attrNameLst>
                                      </p:cBhvr>
                                      <p:to>
                                        <p:strVal val="hidden"/>
                                      </p:to>
                                    </p:set>
                                  </p:childTnLst>
                                </p:cTn>
                              </p:par>
                              <p:par>
                                <p:cTn id="116" presetID="42" presetClass="entr" presetSubtype="0" fill="hold"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1000"/>
                                        <p:tgtEl>
                                          <p:spTgt spid="39"/>
                                        </p:tgtEl>
                                      </p:cBhvr>
                                    </p:animEffect>
                                    <p:anim calcmode="lin" valueType="num">
                                      <p:cBhvr>
                                        <p:cTn id="119" dur="1000" fill="hold"/>
                                        <p:tgtEl>
                                          <p:spTgt spid="39"/>
                                        </p:tgtEl>
                                        <p:attrNameLst>
                                          <p:attrName>ppt_x</p:attrName>
                                        </p:attrNameLst>
                                      </p:cBhvr>
                                      <p:tavLst>
                                        <p:tav tm="0">
                                          <p:val>
                                            <p:strVal val="#ppt_x"/>
                                          </p:val>
                                        </p:tav>
                                        <p:tav tm="100000">
                                          <p:val>
                                            <p:strVal val="#ppt_x"/>
                                          </p:val>
                                        </p:tav>
                                      </p:tavLst>
                                    </p:anim>
                                    <p:anim calcmode="lin" valueType="num">
                                      <p:cBhvr>
                                        <p:cTn id="1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121" restart="whenNotActive" fill="hold" evtFilter="cancelBubble" nodeType="interactiveSeq">
                <p:stCondLst>
                  <p:cond evt="onClick" delay="0">
                    <p:tgtEl>
                      <p:spTgt spid="41"/>
                    </p:tgtEl>
                  </p:cond>
                </p:stCondLst>
                <p:endSync evt="end" delay="0">
                  <p:rtn val="all"/>
                </p:endSync>
                <p:childTnLst>
                  <p:par>
                    <p:cTn id="122" fill="hold">
                      <p:stCondLst>
                        <p:cond delay="0"/>
                      </p:stCondLst>
                      <p:childTnLst>
                        <p:par>
                          <p:cTn id="123" fill="hold">
                            <p:stCondLst>
                              <p:cond delay="0"/>
                            </p:stCondLst>
                            <p:childTnLst>
                              <p:par>
                                <p:cTn id="124" presetID="47" presetClass="exit" presetSubtype="0" fill="hold" nodeType="clickEffect">
                                  <p:stCondLst>
                                    <p:cond delay="0"/>
                                  </p:stCondLst>
                                  <p:childTnLst>
                                    <p:animEffect transition="out" filter="fade">
                                      <p:cBhvr>
                                        <p:cTn id="125" dur="1000"/>
                                        <p:tgtEl>
                                          <p:spTgt spid="41"/>
                                        </p:tgtEl>
                                      </p:cBhvr>
                                    </p:animEffect>
                                    <p:anim calcmode="lin" valueType="num">
                                      <p:cBhvr>
                                        <p:cTn id="126" dur="1000"/>
                                        <p:tgtEl>
                                          <p:spTgt spid="41"/>
                                        </p:tgtEl>
                                        <p:attrNameLst>
                                          <p:attrName>ppt_x</p:attrName>
                                        </p:attrNameLst>
                                      </p:cBhvr>
                                      <p:tavLst>
                                        <p:tav tm="0">
                                          <p:val>
                                            <p:strVal val="ppt_x"/>
                                          </p:val>
                                        </p:tav>
                                        <p:tav tm="100000">
                                          <p:val>
                                            <p:strVal val="ppt_x"/>
                                          </p:val>
                                        </p:tav>
                                      </p:tavLst>
                                    </p:anim>
                                    <p:anim calcmode="lin" valueType="num">
                                      <p:cBhvr>
                                        <p:cTn id="127" dur="1000"/>
                                        <p:tgtEl>
                                          <p:spTgt spid="41"/>
                                        </p:tgtEl>
                                        <p:attrNameLst>
                                          <p:attrName>ppt_y</p:attrName>
                                        </p:attrNameLst>
                                      </p:cBhvr>
                                      <p:tavLst>
                                        <p:tav tm="0">
                                          <p:val>
                                            <p:strVal val="ppt_y"/>
                                          </p:val>
                                        </p:tav>
                                        <p:tav tm="100000">
                                          <p:val>
                                            <p:strVal val="ppt_y-.1"/>
                                          </p:val>
                                        </p:tav>
                                      </p:tavLst>
                                    </p:anim>
                                    <p:set>
                                      <p:cBhvr>
                                        <p:cTn id="128" dur="1" fill="hold">
                                          <p:stCondLst>
                                            <p:cond delay="999"/>
                                          </p:stCondLst>
                                        </p:cTn>
                                        <p:tgtEl>
                                          <p:spTgt spid="41"/>
                                        </p:tgtEl>
                                        <p:attrNameLst>
                                          <p:attrName>style.visibility</p:attrName>
                                        </p:attrNameLst>
                                      </p:cBhvr>
                                      <p:to>
                                        <p:strVal val="hidden"/>
                                      </p:to>
                                    </p:set>
                                  </p:childTnLst>
                                </p:cTn>
                              </p:par>
                              <p:par>
                                <p:cTn id="129" presetID="47" presetClass="exit" presetSubtype="0" fill="hold" grpId="0" nodeType="withEffect">
                                  <p:stCondLst>
                                    <p:cond delay="0"/>
                                  </p:stCondLst>
                                  <p:childTnLst>
                                    <p:animEffect transition="out" filter="fade">
                                      <p:cBhvr>
                                        <p:cTn id="130" dur="1000"/>
                                        <p:tgtEl>
                                          <p:spTgt spid="22"/>
                                        </p:tgtEl>
                                      </p:cBhvr>
                                    </p:animEffect>
                                    <p:anim calcmode="lin" valueType="num">
                                      <p:cBhvr>
                                        <p:cTn id="131" dur="1000"/>
                                        <p:tgtEl>
                                          <p:spTgt spid="22"/>
                                        </p:tgtEl>
                                        <p:attrNameLst>
                                          <p:attrName>ppt_x</p:attrName>
                                        </p:attrNameLst>
                                      </p:cBhvr>
                                      <p:tavLst>
                                        <p:tav tm="0">
                                          <p:val>
                                            <p:strVal val="ppt_x"/>
                                          </p:val>
                                        </p:tav>
                                        <p:tav tm="100000">
                                          <p:val>
                                            <p:strVal val="ppt_x"/>
                                          </p:val>
                                        </p:tav>
                                      </p:tavLst>
                                    </p:anim>
                                    <p:anim calcmode="lin" valueType="num">
                                      <p:cBhvr>
                                        <p:cTn id="132" dur="1000"/>
                                        <p:tgtEl>
                                          <p:spTgt spid="22"/>
                                        </p:tgtEl>
                                        <p:attrNameLst>
                                          <p:attrName>ppt_y</p:attrName>
                                        </p:attrNameLst>
                                      </p:cBhvr>
                                      <p:tavLst>
                                        <p:tav tm="0">
                                          <p:val>
                                            <p:strVal val="ppt_y"/>
                                          </p:val>
                                        </p:tav>
                                        <p:tav tm="100000">
                                          <p:val>
                                            <p:strVal val="ppt_y-.1"/>
                                          </p:val>
                                        </p:tav>
                                      </p:tavLst>
                                    </p:anim>
                                    <p:set>
                                      <p:cBhvr>
                                        <p:cTn id="13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4" restart="whenNotActive" fill="hold" evtFilter="cancelBubble" nodeType="interactiveSeq">
                <p:stCondLst>
                  <p:cond evt="onClick" delay="0">
                    <p:tgtEl>
                      <p:spTgt spid="42"/>
                    </p:tgtEl>
                  </p:cond>
                </p:stCondLst>
                <p:endSync evt="end" delay="0">
                  <p:rtn val="all"/>
                </p:endSync>
                <p:childTnLst>
                  <p:par>
                    <p:cTn id="135" fill="hold">
                      <p:stCondLst>
                        <p:cond delay="0"/>
                      </p:stCondLst>
                      <p:childTnLst>
                        <p:par>
                          <p:cTn id="136" fill="hold">
                            <p:stCondLst>
                              <p:cond delay="0"/>
                            </p:stCondLst>
                            <p:childTnLst>
                              <p:par>
                                <p:cTn id="137" presetID="47" presetClass="exit" presetSubtype="0" fill="hold" nodeType="clickEffect">
                                  <p:stCondLst>
                                    <p:cond delay="0"/>
                                  </p:stCondLst>
                                  <p:childTnLst>
                                    <p:animEffect transition="out" filter="fade">
                                      <p:cBhvr>
                                        <p:cTn id="138" dur="1000"/>
                                        <p:tgtEl>
                                          <p:spTgt spid="42"/>
                                        </p:tgtEl>
                                      </p:cBhvr>
                                    </p:animEffect>
                                    <p:anim calcmode="lin" valueType="num">
                                      <p:cBhvr>
                                        <p:cTn id="139" dur="1000"/>
                                        <p:tgtEl>
                                          <p:spTgt spid="42"/>
                                        </p:tgtEl>
                                        <p:attrNameLst>
                                          <p:attrName>ppt_x</p:attrName>
                                        </p:attrNameLst>
                                      </p:cBhvr>
                                      <p:tavLst>
                                        <p:tav tm="0">
                                          <p:val>
                                            <p:strVal val="ppt_x"/>
                                          </p:val>
                                        </p:tav>
                                        <p:tav tm="100000">
                                          <p:val>
                                            <p:strVal val="ppt_x"/>
                                          </p:val>
                                        </p:tav>
                                      </p:tavLst>
                                    </p:anim>
                                    <p:anim calcmode="lin" valueType="num">
                                      <p:cBhvr>
                                        <p:cTn id="140" dur="1000"/>
                                        <p:tgtEl>
                                          <p:spTgt spid="42"/>
                                        </p:tgtEl>
                                        <p:attrNameLst>
                                          <p:attrName>ppt_y</p:attrName>
                                        </p:attrNameLst>
                                      </p:cBhvr>
                                      <p:tavLst>
                                        <p:tav tm="0">
                                          <p:val>
                                            <p:strVal val="ppt_y"/>
                                          </p:val>
                                        </p:tav>
                                        <p:tav tm="100000">
                                          <p:val>
                                            <p:strVal val="ppt_y-.1"/>
                                          </p:val>
                                        </p:tav>
                                      </p:tavLst>
                                    </p:anim>
                                    <p:set>
                                      <p:cBhvr>
                                        <p:cTn id="141" dur="1" fill="hold">
                                          <p:stCondLst>
                                            <p:cond delay="999"/>
                                          </p:stCondLst>
                                        </p:cTn>
                                        <p:tgtEl>
                                          <p:spTgt spid="42"/>
                                        </p:tgtEl>
                                        <p:attrNameLst>
                                          <p:attrName>style.visibility</p:attrName>
                                        </p:attrNameLst>
                                      </p:cBhvr>
                                      <p:to>
                                        <p:strVal val="hidden"/>
                                      </p:to>
                                    </p:set>
                                  </p:childTnLst>
                                </p:cTn>
                              </p:par>
                              <p:par>
                                <p:cTn id="142" presetID="47" presetClass="exit" presetSubtype="0" fill="hold" grpId="0" nodeType="withEffect">
                                  <p:stCondLst>
                                    <p:cond delay="0"/>
                                  </p:stCondLst>
                                  <p:childTnLst>
                                    <p:animEffect transition="out" filter="fade">
                                      <p:cBhvr>
                                        <p:cTn id="143" dur="1000"/>
                                        <p:tgtEl>
                                          <p:spTgt spid="23"/>
                                        </p:tgtEl>
                                      </p:cBhvr>
                                    </p:animEffect>
                                    <p:anim calcmode="lin" valueType="num">
                                      <p:cBhvr>
                                        <p:cTn id="144" dur="1000"/>
                                        <p:tgtEl>
                                          <p:spTgt spid="23"/>
                                        </p:tgtEl>
                                        <p:attrNameLst>
                                          <p:attrName>ppt_x</p:attrName>
                                        </p:attrNameLst>
                                      </p:cBhvr>
                                      <p:tavLst>
                                        <p:tav tm="0">
                                          <p:val>
                                            <p:strVal val="ppt_x"/>
                                          </p:val>
                                        </p:tav>
                                        <p:tav tm="100000">
                                          <p:val>
                                            <p:strVal val="ppt_x"/>
                                          </p:val>
                                        </p:tav>
                                      </p:tavLst>
                                    </p:anim>
                                    <p:anim calcmode="lin" valueType="num">
                                      <p:cBhvr>
                                        <p:cTn id="145" dur="1000"/>
                                        <p:tgtEl>
                                          <p:spTgt spid="23"/>
                                        </p:tgtEl>
                                        <p:attrNameLst>
                                          <p:attrName>ppt_y</p:attrName>
                                        </p:attrNameLst>
                                      </p:cBhvr>
                                      <p:tavLst>
                                        <p:tav tm="0">
                                          <p:val>
                                            <p:strVal val="ppt_y"/>
                                          </p:val>
                                        </p:tav>
                                        <p:tav tm="100000">
                                          <p:val>
                                            <p:strVal val="ppt_y-.1"/>
                                          </p:val>
                                        </p:tav>
                                      </p:tavLst>
                                    </p:anim>
                                    <p:set>
                                      <p:cBhvr>
                                        <p:cTn id="14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7" restart="whenNotActive" fill="hold" evtFilter="cancelBubble" nodeType="interactiveSeq">
                <p:stCondLst>
                  <p:cond evt="onClick" delay="0">
                    <p:tgtEl>
                      <p:spTgt spid="43"/>
                    </p:tgtEl>
                  </p:cond>
                </p:stCondLst>
                <p:endSync evt="end" delay="0">
                  <p:rtn val="all"/>
                </p:endSync>
                <p:childTnLst>
                  <p:par>
                    <p:cTn id="148" fill="hold">
                      <p:stCondLst>
                        <p:cond delay="0"/>
                      </p:stCondLst>
                      <p:childTnLst>
                        <p:par>
                          <p:cTn id="149" fill="hold">
                            <p:stCondLst>
                              <p:cond delay="0"/>
                            </p:stCondLst>
                            <p:childTnLst>
                              <p:par>
                                <p:cTn id="150" presetID="47" presetClass="exit" presetSubtype="0" fill="hold" nodeType="clickEffect">
                                  <p:stCondLst>
                                    <p:cond delay="0"/>
                                  </p:stCondLst>
                                  <p:childTnLst>
                                    <p:animEffect transition="out" filter="fade">
                                      <p:cBhvr>
                                        <p:cTn id="151" dur="1000"/>
                                        <p:tgtEl>
                                          <p:spTgt spid="43"/>
                                        </p:tgtEl>
                                      </p:cBhvr>
                                    </p:animEffect>
                                    <p:anim calcmode="lin" valueType="num">
                                      <p:cBhvr>
                                        <p:cTn id="152" dur="1000"/>
                                        <p:tgtEl>
                                          <p:spTgt spid="43"/>
                                        </p:tgtEl>
                                        <p:attrNameLst>
                                          <p:attrName>ppt_x</p:attrName>
                                        </p:attrNameLst>
                                      </p:cBhvr>
                                      <p:tavLst>
                                        <p:tav tm="0">
                                          <p:val>
                                            <p:strVal val="ppt_x"/>
                                          </p:val>
                                        </p:tav>
                                        <p:tav tm="100000">
                                          <p:val>
                                            <p:strVal val="ppt_x"/>
                                          </p:val>
                                        </p:tav>
                                      </p:tavLst>
                                    </p:anim>
                                    <p:anim calcmode="lin" valueType="num">
                                      <p:cBhvr>
                                        <p:cTn id="153" dur="1000"/>
                                        <p:tgtEl>
                                          <p:spTgt spid="43"/>
                                        </p:tgtEl>
                                        <p:attrNameLst>
                                          <p:attrName>ppt_y</p:attrName>
                                        </p:attrNameLst>
                                      </p:cBhvr>
                                      <p:tavLst>
                                        <p:tav tm="0">
                                          <p:val>
                                            <p:strVal val="ppt_y"/>
                                          </p:val>
                                        </p:tav>
                                        <p:tav tm="100000">
                                          <p:val>
                                            <p:strVal val="ppt_y-.1"/>
                                          </p:val>
                                        </p:tav>
                                      </p:tavLst>
                                    </p:anim>
                                    <p:set>
                                      <p:cBhvr>
                                        <p:cTn id="154" dur="1" fill="hold">
                                          <p:stCondLst>
                                            <p:cond delay="999"/>
                                          </p:stCondLst>
                                        </p:cTn>
                                        <p:tgtEl>
                                          <p:spTgt spid="43"/>
                                        </p:tgtEl>
                                        <p:attrNameLst>
                                          <p:attrName>style.visibility</p:attrName>
                                        </p:attrNameLst>
                                      </p:cBhvr>
                                      <p:to>
                                        <p:strVal val="hidden"/>
                                      </p:to>
                                    </p:set>
                                  </p:childTnLst>
                                </p:cTn>
                              </p:par>
                              <p:par>
                                <p:cTn id="155" presetID="47" presetClass="exit" presetSubtype="0" fill="hold" grpId="0" nodeType="withEffect">
                                  <p:stCondLst>
                                    <p:cond delay="0"/>
                                  </p:stCondLst>
                                  <p:childTnLst>
                                    <p:animEffect transition="out" filter="fade">
                                      <p:cBhvr>
                                        <p:cTn id="156" dur="1000"/>
                                        <p:tgtEl>
                                          <p:spTgt spid="24"/>
                                        </p:tgtEl>
                                      </p:cBhvr>
                                    </p:animEffect>
                                    <p:anim calcmode="lin" valueType="num">
                                      <p:cBhvr>
                                        <p:cTn id="157" dur="1000"/>
                                        <p:tgtEl>
                                          <p:spTgt spid="24"/>
                                        </p:tgtEl>
                                        <p:attrNameLst>
                                          <p:attrName>ppt_x</p:attrName>
                                        </p:attrNameLst>
                                      </p:cBhvr>
                                      <p:tavLst>
                                        <p:tav tm="0">
                                          <p:val>
                                            <p:strVal val="ppt_x"/>
                                          </p:val>
                                        </p:tav>
                                        <p:tav tm="100000">
                                          <p:val>
                                            <p:strVal val="ppt_x"/>
                                          </p:val>
                                        </p:tav>
                                      </p:tavLst>
                                    </p:anim>
                                    <p:anim calcmode="lin" valueType="num">
                                      <p:cBhvr>
                                        <p:cTn id="158" dur="1000"/>
                                        <p:tgtEl>
                                          <p:spTgt spid="24"/>
                                        </p:tgtEl>
                                        <p:attrNameLst>
                                          <p:attrName>ppt_y</p:attrName>
                                        </p:attrNameLst>
                                      </p:cBhvr>
                                      <p:tavLst>
                                        <p:tav tm="0">
                                          <p:val>
                                            <p:strVal val="ppt_y"/>
                                          </p:val>
                                        </p:tav>
                                        <p:tav tm="100000">
                                          <p:val>
                                            <p:strVal val="ppt_y-.1"/>
                                          </p:val>
                                        </p:tav>
                                      </p:tavLst>
                                    </p:anim>
                                    <p:set>
                                      <p:cBhvr>
                                        <p:cTn id="15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0" restart="whenNotActive" fill="hold" evtFilter="cancelBubble" nodeType="interactiveSeq">
                <p:stCondLst>
                  <p:cond evt="onClick" delay="0">
                    <p:tgtEl>
                      <p:spTgt spid="44"/>
                    </p:tgtEl>
                  </p:cond>
                </p:stCondLst>
                <p:endSync evt="end" delay="0">
                  <p:rtn val="all"/>
                </p:endSync>
                <p:childTnLst>
                  <p:par>
                    <p:cTn id="161" fill="hold">
                      <p:stCondLst>
                        <p:cond delay="0"/>
                      </p:stCondLst>
                      <p:childTnLst>
                        <p:par>
                          <p:cTn id="162" fill="hold">
                            <p:stCondLst>
                              <p:cond delay="0"/>
                            </p:stCondLst>
                            <p:childTnLst>
                              <p:par>
                                <p:cTn id="163" presetID="47" presetClass="exit" presetSubtype="0" fill="hold" nodeType="clickEffect">
                                  <p:stCondLst>
                                    <p:cond delay="0"/>
                                  </p:stCondLst>
                                  <p:childTnLst>
                                    <p:animEffect transition="out" filter="fade">
                                      <p:cBhvr>
                                        <p:cTn id="164" dur="1000"/>
                                        <p:tgtEl>
                                          <p:spTgt spid="44"/>
                                        </p:tgtEl>
                                      </p:cBhvr>
                                    </p:animEffect>
                                    <p:anim calcmode="lin" valueType="num">
                                      <p:cBhvr>
                                        <p:cTn id="165" dur="1000"/>
                                        <p:tgtEl>
                                          <p:spTgt spid="44"/>
                                        </p:tgtEl>
                                        <p:attrNameLst>
                                          <p:attrName>ppt_x</p:attrName>
                                        </p:attrNameLst>
                                      </p:cBhvr>
                                      <p:tavLst>
                                        <p:tav tm="0">
                                          <p:val>
                                            <p:strVal val="ppt_x"/>
                                          </p:val>
                                        </p:tav>
                                        <p:tav tm="100000">
                                          <p:val>
                                            <p:strVal val="ppt_x"/>
                                          </p:val>
                                        </p:tav>
                                      </p:tavLst>
                                    </p:anim>
                                    <p:anim calcmode="lin" valueType="num">
                                      <p:cBhvr>
                                        <p:cTn id="166" dur="1000"/>
                                        <p:tgtEl>
                                          <p:spTgt spid="44"/>
                                        </p:tgtEl>
                                        <p:attrNameLst>
                                          <p:attrName>ppt_y</p:attrName>
                                        </p:attrNameLst>
                                      </p:cBhvr>
                                      <p:tavLst>
                                        <p:tav tm="0">
                                          <p:val>
                                            <p:strVal val="ppt_y"/>
                                          </p:val>
                                        </p:tav>
                                        <p:tav tm="100000">
                                          <p:val>
                                            <p:strVal val="ppt_y-.1"/>
                                          </p:val>
                                        </p:tav>
                                      </p:tavLst>
                                    </p:anim>
                                    <p:set>
                                      <p:cBhvr>
                                        <p:cTn id="167" dur="1" fill="hold">
                                          <p:stCondLst>
                                            <p:cond delay="999"/>
                                          </p:stCondLst>
                                        </p:cTn>
                                        <p:tgtEl>
                                          <p:spTgt spid="44"/>
                                        </p:tgtEl>
                                        <p:attrNameLst>
                                          <p:attrName>style.visibility</p:attrName>
                                        </p:attrNameLst>
                                      </p:cBhvr>
                                      <p:to>
                                        <p:strVal val="hidden"/>
                                      </p:to>
                                    </p:set>
                                  </p:childTnLst>
                                </p:cTn>
                              </p:par>
                              <p:par>
                                <p:cTn id="168" presetID="47" presetClass="exit" presetSubtype="0" fill="hold" grpId="0" nodeType="withEffect">
                                  <p:stCondLst>
                                    <p:cond delay="0"/>
                                  </p:stCondLst>
                                  <p:childTnLst>
                                    <p:animEffect transition="out" filter="fade">
                                      <p:cBhvr>
                                        <p:cTn id="169" dur="1000"/>
                                        <p:tgtEl>
                                          <p:spTgt spid="25"/>
                                        </p:tgtEl>
                                      </p:cBhvr>
                                    </p:animEffect>
                                    <p:anim calcmode="lin" valueType="num">
                                      <p:cBhvr>
                                        <p:cTn id="170" dur="1000"/>
                                        <p:tgtEl>
                                          <p:spTgt spid="25"/>
                                        </p:tgtEl>
                                        <p:attrNameLst>
                                          <p:attrName>ppt_x</p:attrName>
                                        </p:attrNameLst>
                                      </p:cBhvr>
                                      <p:tavLst>
                                        <p:tav tm="0">
                                          <p:val>
                                            <p:strVal val="ppt_x"/>
                                          </p:val>
                                        </p:tav>
                                        <p:tav tm="100000">
                                          <p:val>
                                            <p:strVal val="ppt_x"/>
                                          </p:val>
                                        </p:tav>
                                      </p:tavLst>
                                    </p:anim>
                                    <p:anim calcmode="lin" valueType="num">
                                      <p:cBhvr>
                                        <p:cTn id="171" dur="1000"/>
                                        <p:tgtEl>
                                          <p:spTgt spid="25"/>
                                        </p:tgtEl>
                                        <p:attrNameLst>
                                          <p:attrName>ppt_y</p:attrName>
                                        </p:attrNameLst>
                                      </p:cBhvr>
                                      <p:tavLst>
                                        <p:tav tm="0">
                                          <p:val>
                                            <p:strVal val="ppt_y"/>
                                          </p:val>
                                        </p:tav>
                                        <p:tav tm="100000">
                                          <p:val>
                                            <p:strVal val="ppt_y-.1"/>
                                          </p:val>
                                        </p:tav>
                                      </p:tavLst>
                                    </p:anim>
                                    <p:set>
                                      <p:cBhvr>
                                        <p:cTn id="1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73" restart="whenNotActive" fill="hold" evtFilter="cancelBubble" nodeType="interactiveSeq">
                <p:stCondLst>
                  <p:cond evt="onClick" delay="0">
                    <p:tgtEl>
                      <p:spTgt spid="45"/>
                    </p:tgtEl>
                  </p:cond>
                </p:stCondLst>
                <p:endSync evt="end" delay="0">
                  <p:rtn val="all"/>
                </p:endSync>
                <p:childTnLst>
                  <p:par>
                    <p:cTn id="174" fill="hold">
                      <p:stCondLst>
                        <p:cond delay="0"/>
                      </p:stCondLst>
                      <p:childTnLst>
                        <p:par>
                          <p:cTn id="175" fill="hold">
                            <p:stCondLst>
                              <p:cond delay="0"/>
                            </p:stCondLst>
                            <p:childTnLst>
                              <p:par>
                                <p:cTn id="176" presetID="47" presetClass="exit" presetSubtype="0" fill="hold" nodeType="clickEffect">
                                  <p:stCondLst>
                                    <p:cond delay="0"/>
                                  </p:stCondLst>
                                  <p:childTnLst>
                                    <p:animEffect transition="out" filter="fade">
                                      <p:cBhvr>
                                        <p:cTn id="177" dur="1000"/>
                                        <p:tgtEl>
                                          <p:spTgt spid="45"/>
                                        </p:tgtEl>
                                      </p:cBhvr>
                                    </p:animEffect>
                                    <p:anim calcmode="lin" valueType="num">
                                      <p:cBhvr>
                                        <p:cTn id="178" dur="1000"/>
                                        <p:tgtEl>
                                          <p:spTgt spid="45"/>
                                        </p:tgtEl>
                                        <p:attrNameLst>
                                          <p:attrName>ppt_x</p:attrName>
                                        </p:attrNameLst>
                                      </p:cBhvr>
                                      <p:tavLst>
                                        <p:tav tm="0">
                                          <p:val>
                                            <p:strVal val="ppt_x"/>
                                          </p:val>
                                        </p:tav>
                                        <p:tav tm="100000">
                                          <p:val>
                                            <p:strVal val="ppt_x"/>
                                          </p:val>
                                        </p:tav>
                                      </p:tavLst>
                                    </p:anim>
                                    <p:anim calcmode="lin" valueType="num">
                                      <p:cBhvr>
                                        <p:cTn id="179" dur="1000"/>
                                        <p:tgtEl>
                                          <p:spTgt spid="45"/>
                                        </p:tgtEl>
                                        <p:attrNameLst>
                                          <p:attrName>ppt_y</p:attrName>
                                        </p:attrNameLst>
                                      </p:cBhvr>
                                      <p:tavLst>
                                        <p:tav tm="0">
                                          <p:val>
                                            <p:strVal val="ppt_y"/>
                                          </p:val>
                                        </p:tav>
                                        <p:tav tm="100000">
                                          <p:val>
                                            <p:strVal val="ppt_y-.1"/>
                                          </p:val>
                                        </p:tav>
                                      </p:tavLst>
                                    </p:anim>
                                    <p:set>
                                      <p:cBhvr>
                                        <p:cTn id="180" dur="1" fill="hold">
                                          <p:stCondLst>
                                            <p:cond delay="999"/>
                                          </p:stCondLst>
                                        </p:cTn>
                                        <p:tgtEl>
                                          <p:spTgt spid="45"/>
                                        </p:tgtEl>
                                        <p:attrNameLst>
                                          <p:attrName>style.visibility</p:attrName>
                                        </p:attrNameLst>
                                      </p:cBhvr>
                                      <p:to>
                                        <p:strVal val="hidden"/>
                                      </p:to>
                                    </p:set>
                                  </p:childTnLst>
                                </p:cTn>
                              </p:par>
                              <p:par>
                                <p:cTn id="181" presetID="47" presetClass="exit" presetSubtype="0" fill="hold" grpId="0" nodeType="withEffect">
                                  <p:stCondLst>
                                    <p:cond delay="0"/>
                                  </p:stCondLst>
                                  <p:childTnLst>
                                    <p:animEffect transition="out" filter="fade">
                                      <p:cBhvr>
                                        <p:cTn id="182" dur="1000"/>
                                        <p:tgtEl>
                                          <p:spTgt spid="26"/>
                                        </p:tgtEl>
                                      </p:cBhvr>
                                    </p:animEffect>
                                    <p:anim calcmode="lin" valueType="num">
                                      <p:cBhvr>
                                        <p:cTn id="183" dur="1000"/>
                                        <p:tgtEl>
                                          <p:spTgt spid="26"/>
                                        </p:tgtEl>
                                        <p:attrNameLst>
                                          <p:attrName>ppt_x</p:attrName>
                                        </p:attrNameLst>
                                      </p:cBhvr>
                                      <p:tavLst>
                                        <p:tav tm="0">
                                          <p:val>
                                            <p:strVal val="ppt_x"/>
                                          </p:val>
                                        </p:tav>
                                        <p:tav tm="100000">
                                          <p:val>
                                            <p:strVal val="ppt_x"/>
                                          </p:val>
                                        </p:tav>
                                      </p:tavLst>
                                    </p:anim>
                                    <p:anim calcmode="lin" valueType="num">
                                      <p:cBhvr>
                                        <p:cTn id="184" dur="1000"/>
                                        <p:tgtEl>
                                          <p:spTgt spid="26"/>
                                        </p:tgtEl>
                                        <p:attrNameLst>
                                          <p:attrName>ppt_y</p:attrName>
                                        </p:attrNameLst>
                                      </p:cBhvr>
                                      <p:tavLst>
                                        <p:tav tm="0">
                                          <p:val>
                                            <p:strVal val="ppt_y"/>
                                          </p:val>
                                        </p:tav>
                                        <p:tav tm="100000">
                                          <p:val>
                                            <p:strVal val="ppt_y-.1"/>
                                          </p:val>
                                        </p:tav>
                                      </p:tavLst>
                                    </p:anim>
                                    <p:set>
                                      <p:cBhvr>
                                        <p:cTn id="18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2" grpId="0" animBg="1"/>
      <p:bldP spid="23"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4324" y="-29405"/>
            <a:ext cx="18356647" cy="10345809"/>
          </a:xfrm>
          <a:prstGeom prst="rect">
            <a:avLst/>
          </a:prstGeom>
        </p:spPr>
      </p:pic>
      <p:sp>
        <p:nvSpPr>
          <p:cNvPr id="5" name="Rectangle 4"/>
          <p:cNvSpPr/>
          <p:nvPr/>
        </p:nvSpPr>
        <p:spPr>
          <a:xfrm>
            <a:off x="3443627" y="1448711"/>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400" b="1" dirty="0">
                <a:latin typeface="+mj-lt"/>
              </a:rPr>
              <a:t>Câu 1:</a:t>
            </a:r>
            <a:endParaRPr lang="vi-VN" sz="4400" b="1" dirty="0">
              <a:latin typeface="+mj-lt"/>
            </a:endParaRPr>
          </a:p>
          <a:p>
            <a:r>
              <a:rPr lang="vi-VN" sz="4400" dirty="0">
                <a:latin typeface="+mj-lt"/>
              </a:rPr>
              <a:t>Phương trình nào dưới đây nhận cặp số (−2; 4) làm nghiệm?</a:t>
            </a:r>
            <a:endParaRPr lang="vi-VN" sz="4400" dirty="0">
              <a:latin typeface="+mj-lt"/>
            </a:endParaRPr>
          </a:p>
        </p:txBody>
      </p:sp>
      <p:sp>
        <p:nvSpPr>
          <p:cNvPr id="13" name="A"/>
          <p:cNvSpPr/>
          <p:nvPr/>
        </p:nvSpPr>
        <p:spPr>
          <a:xfrm>
            <a:off x="2530931" y="59381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2x + y = 0</a:t>
            </a:r>
            <a:endParaRPr lang="vi-VN" sz="4000" dirty="0"/>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x – 2y = 0</a:t>
            </a:r>
            <a:endParaRPr lang="vi-VN" sz="4000" dirty="0"/>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x – y = 2</a:t>
            </a:r>
            <a:endParaRPr lang="vi-VN" sz="4000" dirty="0"/>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4000" dirty="0"/>
              <a:t>D) x + 2y + 1 = 0</a:t>
            </a:r>
            <a:endParaRPr lang="vi-VN" sz="4000" dirty="0"/>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endParaRPr lang="en-US" sz="4800">
              <a:solidFill>
                <a:srgbClr val="002060"/>
              </a:solidFill>
            </a:endParaRP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endParaRPr lang="en-US" sz="4800">
              <a:solidFill>
                <a:srgbClr val="002060"/>
              </a:solidFill>
            </a:endParaRP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endParaRPr lang="en-US" sz="4800">
              <a:solidFill>
                <a:srgbClr val="002060"/>
              </a:solidFill>
            </a:endParaRP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endParaRPr lang="en-US" sz="4800">
              <a:solidFill>
                <a:srgbClr val="002060"/>
              </a:solidFill>
            </a:endParaRP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endParaRPr lang="en-US" sz="4800">
              <a:solidFill>
                <a:srgbClr val="002060"/>
              </a:solidFill>
            </a:endParaRP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endParaRPr lang="en-US" sz="4800">
              <a:solidFill>
                <a:srgbClr val="002060"/>
              </a:solidFill>
            </a:endParaRP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endParaRPr lang="en-US" sz="4800">
              <a:solidFill>
                <a:srgbClr val="002060"/>
              </a:solidFill>
            </a:endParaRPr>
          </a:p>
        </p:txBody>
      </p:sp>
      <p:sp>
        <p:nvSpPr>
          <p:cNvPr id="21"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endParaRPr lang="en-US" sz="4800">
              <a:solidFill>
                <a:srgbClr val="002060"/>
              </a:solidFill>
            </a:endParaRPr>
          </a:p>
        </p:txBody>
      </p:sp>
      <p:sp>
        <p:nvSpPr>
          <p:cNvPr id="22"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endParaRPr lang="en-US" sz="4800">
              <a:solidFill>
                <a:srgbClr val="002060"/>
              </a:solidFill>
            </a:endParaRPr>
          </a:p>
        </p:txBody>
      </p:sp>
      <p:sp>
        <p:nvSpPr>
          <p:cNvPr id="23"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endParaRPr lang="en-US" sz="4800">
              <a:solidFill>
                <a:srgbClr val="002060"/>
              </a:solidFill>
            </a:endParaRPr>
          </a:p>
        </p:txBody>
      </p:sp>
      <p:sp>
        <p:nvSpPr>
          <p:cNvPr id="24"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endParaRPr lang="en-US" sz="4800">
              <a:solidFill>
                <a:srgbClr val="002060"/>
              </a:solidFill>
            </a:endParaRPr>
          </a:p>
        </p:txBody>
      </p:sp>
      <p:pic>
        <p:nvPicPr>
          <p:cNvPr id="25" name="Picture 2" descr="Káº¿t quáº£ hÃ¬nh áº£nh cho icon Äá»ng h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animClr clrSpc="rgb" dir="cw">
                                      <p:cBhvr override="childStyle">
                                        <p:cTn dur="1" fill="hold" display="0" masterRel="nextClick" afterEffect="1"/>
                                        <p:tgtEl>
                                          <p:spTgt spid="13"/>
                                        </p:tgtEl>
                                        <p:attrNameLst>
                                          <p:attrName>ppt_c</p:attrName>
                                        </p:attrNameLst>
                                      </p:cBhvr>
                                      <p:to>
                                        <a:schemeClr val="accent2"/>
                                      </p:to>
                                    </p:animClr>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2:</a:t>
            </a:r>
            <a:endParaRPr lang="vi-VN" sz="4000" b="1" dirty="0"/>
          </a:p>
          <a:p>
            <a:r>
              <a:rPr lang="vi-VN" sz="4000" dirty="0"/>
              <a:t>Phương trình x – 5y + 7 = 0 nhận cặp số nào sau đây làm nghiệm?</a:t>
            </a:r>
            <a:endParaRPr lang="vi-VN" sz="4000" dirty="0"/>
          </a:p>
        </p:txBody>
      </p:sp>
      <p:sp>
        <p:nvSpPr>
          <p:cNvPr id="13" name="A"/>
          <p:cNvSpPr/>
          <p:nvPr/>
        </p:nvSpPr>
        <p:spPr>
          <a:xfrm>
            <a:off x="2628903"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(3; 2)</a:t>
            </a:r>
            <a:endParaRPr lang="vi-VN" sz="4000" dirty="0"/>
          </a:p>
        </p:txBody>
      </p:sp>
      <p:sp>
        <p:nvSpPr>
          <p:cNvPr id="14" name="B"/>
          <p:cNvSpPr/>
          <p:nvPr/>
        </p:nvSpPr>
        <p:spPr>
          <a:xfrm>
            <a:off x="2628903"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(0; 1)</a:t>
            </a:r>
            <a:endParaRPr lang="vi-VN" sz="4000" dirty="0"/>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(−1; 2)</a:t>
            </a:r>
            <a:endParaRPr lang="vi-VN" sz="4000" dirty="0"/>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(2; 4)</a:t>
            </a:r>
            <a:endParaRPr lang="vi-VN" sz="4000" dirty="0"/>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endParaRPr lang="en-US" sz="4800">
              <a:solidFill>
                <a:srgbClr val="002060"/>
              </a:solidFill>
            </a:endParaRP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endParaRPr lang="en-US" sz="4800">
              <a:solidFill>
                <a:srgbClr val="002060"/>
              </a:solidFill>
            </a:endParaRP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endParaRPr lang="en-US" sz="4800">
              <a:solidFill>
                <a:srgbClr val="002060"/>
              </a:solidFill>
            </a:endParaRP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endParaRPr lang="en-US" sz="4800">
              <a:solidFill>
                <a:srgbClr val="002060"/>
              </a:solidFill>
            </a:endParaRP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endParaRPr lang="en-US" sz="4800">
              <a:solidFill>
                <a:srgbClr val="002060"/>
              </a:solidFill>
            </a:endParaRP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endParaRPr lang="en-US" sz="4800">
              <a:solidFill>
                <a:srgbClr val="002060"/>
              </a:solidFill>
            </a:endParaRP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endParaRPr lang="en-US" sz="4800">
              <a:solidFill>
                <a:srgbClr val="002060"/>
              </a:solidFill>
            </a:endParaRP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endParaRPr lang="en-US" sz="4800">
              <a:solidFill>
                <a:srgbClr val="002060"/>
              </a:solidFill>
            </a:endParaRP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endParaRPr lang="en-US" sz="4800">
              <a:solidFill>
                <a:srgbClr val="002060"/>
              </a:solidFill>
            </a:endParaRP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endParaRPr lang="en-US" sz="4800">
              <a:solidFill>
                <a:srgbClr val="002060"/>
              </a:solidFill>
            </a:endParaRP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endParaRPr lang="en-US" sz="4800">
              <a:solidFill>
                <a:srgbClr val="002060"/>
              </a:solidFill>
            </a:endParaRPr>
          </a:p>
        </p:txBody>
      </p:sp>
      <p:pic>
        <p:nvPicPr>
          <p:cNvPr id="26" name="Picture 2" descr="Káº¿t quáº£ hÃ¬nh áº£nh cho icon Äá»ng h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animClr clrSpc="rgb" dir="cw">
                                      <p:cBhvr override="childStyle">
                                        <p:cTn dur="1" fill="hold" display="0" masterRel="nextClick" afterEffect="1"/>
                                        <p:tgtEl>
                                          <p:spTgt spid="13"/>
                                        </p:tgtEl>
                                        <p:attrNameLst>
                                          <p:attrName>ppt_c</p:attrName>
                                        </p:attrNameLst>
                                      </p:cBhvr>
                                      <p:to>
                                        <a:schemeClr val="accent2"/>
                                      </p:to>
                                    </p:animClr>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3:</a:t>
            </a:r>
            <a:endParaRPr lang="vi-VN" sz="4000" b="1" dirty="0"/>
          </a:p>
          <a:p>
            <a:r>
              <a:rPr lang="vi-VN" sz="4000" dirty="0"/>
              <a:t>Trong các cặp số (0; 2), (−1; −8), (1; 1), (3; 2), (1; −6) có bao nhiêu cặp số là nghiệm của phương trình 3x – 2y = 13</a:t>
            </a:r>
            <a:endParaRPr lang="vi-VN" sz="4000" dirty="0"/>
          </a:p>
        </p:txBody>
      </p:sp>
      <p:sp>
        <p:nvSpPr>
          <p:cNvPr id="13" name="A"/>
          <p:cNvSpPr/>
          <p:nvPr/>
        </p:nvSpPr>
        <p:spPr>
          <a:xfrm>
            <a:off x="2498274"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1</a:t>
            </a:r>
            <a:endParaRPr lang="vi-VN" sz="4000" dirty="0"/>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2</a:t>
            </a:r>
            <a:endParaRPr lang="vi-VN" sz="4000" dirty="0"/>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3</a:t>
            </a:r>
            <a:endParaRPr lang="vi-VN" sz="4000" dirty="0"/>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4</a:t>
            </a:r>
            <a:endParaRPr lang="vi-VN" sz="4000" dirty="0"/>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endParaRPr lang="en-US" sz="4800">
              <a:solidFill>
                <a:srgbClr val="002060"/>
              </a:solidFill>
            </a:endParaRP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endParaRPr lang="en-US" sz="4800">
              <a:solidFill>
                <a:srgbClr val="002060"/>
              </a:solidFill>
            </a:endParaRP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endParaRPr lang="en-US" sz="4800">
              <a:solidFill>
                <a:srgbClr val="002060"/>
              </a:solidFill>
            </a:endParaRPr>
          </a:p>
        </p:txBody>
      </p:sp>
      <p:sp>
        <p:nvSpPr>
          <p:cNvPr id="18"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endParaRPr lang="en-US" sz="4800">
              <a:solidFill>
                <a:srgbClr val="002060"/>
              </a:solidFill>
            </a:endParaRPr>
          </a:p>
        </p:txBody>
      </p:sp>
      <p:sp>
        <p:nvSpPr>
          <p:cNvPr id="19"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endParaRPr lang="en-US" sz="4800">
              <a:solidFill>
                <a:srgbClr val="002060"/>
              </a:solidFill>
            </a:endParaRPr>
          </a:p>
        </p:txBody>
      </p:sp>
      <p:sp>
        <p:nvSpPr>
          <p:cNvPr id="20"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endParaRPr lang="en-US" sz="4800">
              <a:solidFill>
                <a:srgbClr val="002060"/>
              </a:solidFill>
            </a:endParaRPr>
          </a:p>
        </p:txBody>
      </p:sp>
      <p:sp>
        <p:nvSpPr>
          <p:cNvPr id="21"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endParaRPr lang="en-US" sz="4800">
              <a:solidFill>
                <a:srgbClr val="002060"/>
              </a:solidFill>
            </a:endParaRP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endParaRPr lang="en-US" sz="4800">
              <a:solidFill>
                <a:srgbClr val="002060"/>
              </a:solidFill>
            </a:endParaRP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endParaRPr lang="en-US" sz="4800">
              <a:solidFill>
                <a:srgbClr val="002060"/>
              </a:solidFill>
            </a:endParaRP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endParaRPr lang="en-US" sz="4800">
              <a:solidFill>
                <a:srgbClr val="002060"/>
              </a:solidFill>
            </a:endParaRP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endParaRPr lang="en-US" sz="4800">
              <a:solidFill>
                <a:srgbClr val="002060"/>
              </a:solidFill>
            </a:endParaRPr>
          </a:p>
        </p:txBody>
      </p:sp>
      <p:pic>
        <p:nvPicPr>
          <p:cNvPr id="26" name="Picture 2" descr="Káº¿t quáº£ hÃ¬nh áº£nh cho icon Äá»ng h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animClr clrSpc="rgb" dir="cw">
                                      <p:cBhvr override="childStyle">
                                        <p:cTn dur="1" fill="hold" display="0" masterRel="nextClick" afterEffect="1"/>
                                        <p:tgtEl>
                                          <p:spTgt spid="13"/>
                                        </p:tgtEl>
                                        <p:attrNameLst>
                                          <p:attrName>ppt_c</p:attrName>
                                        </p:attrNameLst>
                                      </p:cBhvr>
                                      <p:to>
                                        <a:schemeClr val="accent2"/>
                                      </p:to>
                                    </p:animClr>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4:</a:t>
            </a:r>
            <a:endParaRPr lang="vi-VN" sz="4000" b="1" dirty="0"/>
          </a:p>
          <a:p>
            <a:r>
              <a:rPr lang="vi-VN" sz="4000" dirty="0"/>
              <a:t>Trong các cặp số (−2; 1), (0; 2), (−1; 0), (1,5 ; 3), (4; −3) có bao nhiêu cặp số không là nghiệm của phương trình 3x + 5y = −3</a:t>
            </a:r>
            <a:endParaRPr lang="vi-VN" sz="4000" dirty="0"/>
          </a:p>
        </p:txBody>
      </p:sp>
      <p:sp>
        <p:nvSpPr>
          <p:cNvPr id="13" name="A"/>
          <p:cNvSpPr/>
          <p:nvPr/>
        </p:nvSpPr>
        <p:spPr>
          <a:xfrm flipH="1">
            <a:off x="9313748"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3</a:t>
            </a:r>
            <a:endParaRPr lang="vi-VN" sz="4000" dirty="0"/>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2</a:t>
            </a:r>
            <a:endParaRPr lang="vi-VN" sz="4000" dirty="0"/>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4</a:t>
            </a:r>
            <a:endParaRPr lang="vi-VN" sz="4000" dirty="0"/>
          </a:p>
        </p:txBody>
      </p:sp>
      <p:sp>
        <p:nvSpPr>
          <p:cNvPr id="21" name="B"/>
          <p:cNvSpPr/>
          <p:nvPr/>
        </p:nvSpPr>
        <p:spPr>
          <a:xfrm>
            <a:off x="2524470"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1</a:t>
            </a:r>
            <a:endParaRPr lang="vi-VN" sz="4000" dirty="0"/>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endParaRPr lang="en-US" sz="4800">
              <a:solidFill>
                <a:srgbClr val="002060"/>
              </a:solidFill>
            </a:endParaRP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endParaRPr lang="en-US" sz="4800">
              <a:solidFill>
                <a:srgbClr val="002060"/>
              </a:solidFill>
            </a:endParaRP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endParaRPr lang="en-US" sz="4800">
              <a:solidFill>
                <a:srgbClr val="002060"/>
              </a:solidFill>
            </a:endParaRP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endParaRPr lang="en-US" sz="4800">
              <a:solidFill>
                <a:srgbClr val="002060"/>
              </a:solidFill>
            </a:endParaRP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endParaRPr lang="en-US" sz="4800">
              <a:solidFill>
                <a:srgbClr val="002060"/>
              </a:solidFill>
            </a:endParaRP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endParaRPr lang="en-US" sz="4800">
              <a:solidFill>
                <a:srgbClr val="002060"/>
              </a:solidFill>
            </a:endParaRP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endParaRPr lang="en-US" sz="4800">
              <a:solidFill>
                <a:srgbClr val="002060"/>
              </a:solidFill>
            </a:endParaRP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endParaRPr lang="en-US" sz="4800">
              <a:solidFill>
                <a:srgbClr val="002060"/>
              </a:solidFill>
            </a:endParaRP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endParaRPr lang="en-US" sz="4800">
              <a:solidFill>
                <a:srgbClr val="002060"/>
              </a:solidFill>
            </a:endParaRP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endParaRPr lang="en-US" sz="4800">
              <a:solidFill>
                <a:srgbClr val="002060"/>
              </a:solidFill>
            </a:endParaRP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endParaRPr lang="en-US" sz="4800">
              <a:solidFill>
                <a:srgbClr val="002060"/>
              </a:solidFill>
            </a:endParaRPr>
          </a:p>
        </p:txBody>
      </p:sp>
      <p:pic>
        <p:nvPicPr>
          <p:cNvPr id="26" name="Picture 2" descr="Káº¿t quáº£ hÃ¬nh áº£nh cho icon Äá»ng h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animClr clrSpc="rgb" dir="cw">
                                      <p:cBhvr override="childStyle">
                                        <p:cTn dur="1" fill="hold" display="0" masterRel="nextClick" afterEffect="1"/>
                                        <p:tgtEl>
                                          <p:spTgt spid="13"/>
                                        </p:tgtEl>
                                        <p:attrNameLst>
                                          <p:attrName>ppt_c</p:attrName>
                                        </p:attrNameLst>
                                      </p:cBhvr>
                                      <p:to>
                                        <a:schemeClr val="accent2"/>
                                      </p:to>
                                    </p:animClr>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6" grpId="0" animBg="1"/>
      <p:bldP spid="21"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5314" y="0"/>
            <a:ext cx="18353314" cy="10342101"/>
          </a:xfrm>
          <a:prstGeom prst="rect">
            <a:avLst/>
          </a:prstGeom>
        </p:spPr>
      </p:pic>
      <p:sp>
        <p:nvSpPr>
          <p:cNvPr id="5" name="Rectangle 4"/>
          <p:cNvSpPr/>
          <p:nvPr/>
        </p:nvSpPr>
        <p:spPr>
          <a:xfrm>
            <a:off x="3405868" y="1454263"/>
            <a:ext cx="11204802" cy="2375808"/>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Câu 5:</a:t>
            </a:r>
            <a:r>
              <a:rPr lang="vi-VN" sz="3200" dirty="0"/>
              <a:t> Chọn đáp án đúng:</a:t>
            </a:r>
            <a:endParaRPr lang="vi-VN" sz="3200" dirty="0"/>
          </a:p>
          <a:p>
            <a:pPr algn="ctr"/>
            <a:r>
              <a:rPr lang="vi-VN" sz="3200" dirty="0"/>
              <a:t>Phương trình bậc nhất hai ẩn: </a:t>
            </a:r>
            <a:endParaRPr lang="vi-VN" sz="3200" dirty="0"/>
          </a:p>
        </p:txBody>
      </p:sp>
      <p:sp>
        <p:nvSpPr>
          <p:cNvPr id="13" name="A"/>
          <p:cNvSpPr/>
          <p:nvPr/>
        </p:nvSpPr>
        <p:spPr>
          <a:xfrm>
            <a:off x="642260" y="7207914"/>
            <a:ext cx="9209314" cy="2626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b="1" dirty="0"/>
              <a:t>B</a:t>
            </a:r>
            <a:r>
              <a:rPr lang="vi-VN" sz="2800" b="1" dirty="0" smtClean="0"/>
              <a:t>. Luôn </a:t>
            </a:r>
            <a:r>
              <a:rPr lang="vi-VN" sz="2800" b="1" dirty="0"/>
              <a:t>luôn có vô số nghiệm</a:t>
            </a:r>
            <a:r>
              <a:rPr lang="vi-VN" sz="2800" b="1" dirty="0" smtClean="0"/>
              <a:t>. Các </a:t>
            </a:r>
            <a:r>
              <a:rPr lang="vi-VN" sz="2800" b="1" dirty="0"/>
              <a:t>điểm (</a:t>
            </a:r>
            <a:r>
              <a:rPr lang="vi-VN" sz="2800" b="1" dirty="0" smtClean="0"/>
              <a:t>x; y</a:t>
            </a:r>
            <a:r>
              <a:rPr lang="vi-VN" sz="2800" b="1" dirty="0"/>
              <a:t>) thỏa </a:t>
            </a:r>
            <a:endParaRPr lang="vi-VN" sz="2800" b="1" dirty="0" smtClean="0"/>
          </a:p>
          <a:p>
            <a:pPr algn="ctr"/>
            <a:r>
              <a:rPr lang="vi-VN" sz="2800" b="1" dirty="0" smtClean="0"/>
              <a:t>mãn </a:t>
            </a:r>
            <a:r>
              <a:rPr lang="vi-VN" sz="2800" b="1" dirty="0"/>
              <a:t>phương trình này được biểu diễn hình học bằng một đường thẳng </a:t>
            </a:r>
            <a:endParaRPr lang="vi-VN" sz="2800" b="1" dirty="0"/>
          </a:p>
        </p:txBody>
      </p:sp>
      <p:sp>
        <p:nvSpPr>
          <p:cNvPr id="14" name="B"/>
          <p:cNvSpPr/>
          <p:nvPr/>
        </p:nvSpPr>
        <p:spPr>
          <a:xfrm>
            <a:off x="642260" y="4962803"/>
            <a:ext cx="8991599" cy="1711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sz="2800" b="1" dirty="0" smtClean="0"/>
              <a:t> A. Luôn </a:t>
            </a:r>
            <a:r>
              <a:rPr lang="vi-VN" sz="2800" b="1" dirty="0"/>
              <a:t>luôn vô nghiệm </a:t>
            </a:r>
            <a:endParaRPr lang="vi-VN" sz="2800" b="1" dirty="0"/>
          </a:p>
        </p:txBody>
      </p:sp>
      <p:sp>
        <p:nvSpPr>
          <p:cNvPr id="15" name="C"/>
          <p:cNvSpPr/>
          <p:nvPr/>
        </p:nvSpPr>
        <p:spPr>
          <a:xfrm flipH="1">
            <a:off x="9944103" y="5106941"/>
            <a:ext cx="8142511" cy="15675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t>      </a:t>
            </a:r>
            <a:r>
              <a:rPr lang="vi-VN" sz="2800" b="1" dirty="0"/>
              <a:t>C</a:t>
            </a:r>
            <a:r>
              <a:rPr lang="vi-VN" sz="2800" b="1" dirty="0" smtClean="0"/>
              <a:t>. Luôn </a:t>
            </a:r>
            <a:r>
              <a:rPr lang="vi-VN" sz="2800" b="1" dirty="0"/>
              <a:t>luôn có 1 nghiệm</a:t>
            </a:r>
            <a:r>
              <a:rPr lang="vi-VN" sz="2800" b="1" dirty="0" smtClean="0"/>
              <a:t>. Điểm </a:t>
            </a:r>
            <a:r>
              <a:rPr lang="vi-VN" sz="2800" b="1" dirty="0"/>
              <a:t>(x</a:t>
            </a:r>
            <a:r>
              <a:rPr lang="vi-VN" sz="2800" b="1" dirty="0" smtClean="0"/>
              <a:t>; y</a:t>
            </a:r>
            <a:r>
              <a:rPr lang="vi-VN" sz="2800" b="1" dirty="0"/>
              <a:t>) duy nhất </a:t>
            </a:r>
            <a:r>
              <a:rPr lang="vi-VN" sz="2800" b="1" dirty="0" smtClean="0"/>
              <a:t>thỏa mãn </a:t>
            </a:r>
            <a:r>
              <a:rPr lang="vi-VN" sz="2800" b="1" dirty="0"/>
              <a:t>phương trình này được gọi là nghiệm </a:t>
            </a:r>
            <a:endParaRPr lang="vi-VN" sz="2800" b="1" dirty="0"/>
          </a:p>
        </p:txBody>
      </p:sp>
      <p:sp>
        <p:nvSpPr>
          <p:cNvPr id="16" name="D"/>
          <p:cNvSpPr/>
          <p:nvPr/>
        </p:nvSpPr>
        <p:spPr>
          <a:xfrm flipH="1">
            <a:off x="10036632" y="7201666"/>
            <a:ext cx="8088081" cy="260237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dirty="0"/>
              <a:t>       </a:t>
            </a:r>
            <a:r>
              <a:rPr lang="vi-VN" sz="2800" b="1" dirty="0"/>
              <a:t>D</a:t>
            </a:r>
            <a:r>
              <a:rPr lang="vi-VN" sz="2800" b="1" dirty="0" smtClean="0"/>
              <a:t>. Luôn </a:t>
            </a:r>
            <a:r>
              <a:rPr lang="vi-VN" sz="2800" b="1" dirty="0"/>
              <a:t>luôn có 2 nghiệm </a:t>
            </a:r>
            <a:endParaRPr lang="vi-VN" sz="2800" b="1" dirty="0"/>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endParaRPr lang="en-US" sz="4800">
              <a:solidFill>
                <a:srgbClr val="002060"/>
              </a:solidFill>
            </a:endParaRP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endParaRPr lang="en-US" sz="4800">
              <a:solidFill>
                <a:srgbClr val="002060"/>
              </a:solidFill>
            </a:endParaRP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endParaRPr lang="en-US" sz="4800">
              <a:solidFill>
                <a:srgbClr val="002060"/>
              </a:solidFill>
            </a:endParaRP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endParaRPr lang="en-US" sz="4800">
              <a:solidFill>
                <a:srgbClr val="002060"/>
              </a:solidFill>
            </a:endParaRP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endParaRPr lang="en-US" sz="4800">
              <a:solidFill>
                <a:srgbClr val="002060"/>
              </a:solidFill>
            </a:endParaRP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endParaRPr lang="en-US" sz="4800">
              <a:solidFill>
                <a:srgbClr val="002060"/>
              </a:solidFill>
            </a:endParaRP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endParaRPr lang="en-US" sz="4800">
              <a:solidFill>
                <a:srgbClr val="002060"/>
              </a:solidFill>
            </a:endParaRP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endParaRPr lang="en-US" sz="4800">
              <a:solidFill>
                <a:srgbClr val="002060"/>
              </a:solidFill>
            </a:endParaRP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endParaRPr lang="en-US" sz="4800">
              <a:solidFill>
                <a:srgbClr val="002060"/>
              </a:solidFill>
            </a:endParaRP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endParaRPr lang="en-US" sz="4800">
              <a:solidFill>
                <a:srgbClr val="002060"/>
              </a:solidFill>
            </a:endParaRP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endParaRPr lang="en-US" sz="4800">
              <a:solidFill>
                <a:srgbClr val="002060"/>
              </a:solidFill>
            </a:endParaRPr>
          </a:p>
        </p:txBody>
      </p:sp>
      <p:pic>
        <p:nvPicPr>
          <p:cNvPr id="26" name="Picture 2" descr="Káº¿t quáº£ hÃ¬nh áº£nh cho icon Äá»ng h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animClr clrSpc="rgb" dir="cw">
                                      <p:cBhvr override="childStyle">
                                        <p:cTn dur="1" fill="hold" display="0" masterRel="nextClick" afterEffect="1"/>
                                        <p:tgtEl>
                                          <p:spTgt spid="13"/>
                                        </p:tgtEl>
                                        <p:attrNameLst>
                                          <p:attrName>ppt_c</p:attrName>
                                        </p:attrNameLst>
                                      </p:cBhvr>
                                      <p:to>
                                        <a:schemeClr val="accent2"/>
                                      </p:to>
                                    </p:animClr>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3120700"/>
            <a:chOff x="2193759" y="2917658"/>
            <a:chExt cx="13362212" cy="31207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2331407"/>
            </a:xfrm>
            <a:prstGeom prst="rect">
              <a:avLst/>
            </a:prstGeom>
          </p:spPr>
          <p:txBody>
            <a:bodyPr wrap="square">
              <a:spAutoFit/>
            </a:bodyPr>
            <a:lstStyle/>
            <a:p>
              <a:pPr algn="ctr">
                <a:lnSpc>
                  <a:spcPct val="150000"/>
                </a:lnSpc>
                <a:tabLst>
                  <a:tab pos="360045" algn="l"/>
                  <a:tab pos="720090" algn="l"/>
                </a:tabLst>
                <a:defRPr/>
              </a:pPr>
              <a:r>
                <a:rPr kumimoji="0" lang="nl-NL"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en-US" sz="4400" b="1" dirty="0">
                  <a:latin typeface="Arial" panose="020B0604020202020204"/>
                  <a:ea typeface="Arial" panose="020B0604020202020204"/>
                  <a:cs typeface="Arial" panose="020B0604020202020204"/>
                  <a:sym typeface="Arial" panose="020B0604020202020204"/>
                </a:rPr>
                <a:t>HỆ HAI PHƯƠNG TRÌNH BẬC NHẤT </a:t>
              </a:r>
              <a:r>
                <a:rPr lang="en-US" sz="4400" b="1" dirty="0" smtClean="0">
                  <a:latin typeface="Arial" panose="020B0604020202020204"/>
                  <a:ea typeface="Arial" panose="020B0604020202020204"/>
                  <a:cs typeface="Arial" panose="020B0604020202020204"/>
                  <a:sym typeface="Arial" panose="020B0604020202020204"/>
                </a:rPr>
                <a:t>HAI </a:t>
              </a:r>
              <a:r>
                <a:rPr lang="en-US" sz="4400" b="1" dirty="0">
                  <a:latin typeface="Arial" panose="020B0604020202020204"/>
                  <a:ea typeface="Arial" panose="020B0604020202020204"/>
                  <a:cs typeface="Arial" panose="020B0604020202020204"/>
                  <a:sym typeface="Arial" panose="020B0604020202020204"/>
                </a:rPr>
                <a:t>ẨN</a:t>
              </a:r>
              <a:endParaRPr lang="en-US" sz="44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1"/>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265360" y="9094411"/>
            <a:ext cx="2345824" cy="601384"/>
          </a:xfrm>
          <a:prstGeom prst="rect">
            <a:avLst/>
          </a:prstGeom>
        </p:spPr>
      </p:pic>
      <p:sp>
        <p:nvSpPr>
          <p:cNvPr id="3" name="TextBox 2"/>
          <p:cNvSpPr txBox="1"/>
          <p:nvPr/>
        </p:nvSpPr>
        <p:spPr>
          <a:xfrm>
            <a:off x="907552" y="1217672"/>
            <a:ext cx="15849600" cy="830997"/>
          </a:xfrm>
          <a:prstGeom prst="rect">
            <a:avLst/>
          </a:prstGeom>
          <a:noFill/>
        </p:spPr>
        <p:txBody>
          <a:bodyPr wrap="square">
            <a:spAutoFit/>
          </a:bodyPr>
          <a:lstStyle/>
          <a:p>
            <a:pPr algn="just">
              <a:lnSpc>
                <a:spcPct val="150000"/>
              </a:lnSpc>
              <a:spcAft>
                <a:spcPts val="800"/>
              </a:spcAft>
            </a:pPr>
            <a:r>
              <a:rPr lang="en-US" sz="3200" b="1" kern="100" dirty="0">
                <a:latin typeface="Arial" panose="020B0604020202020204" pitchFamily="34" charset="0"/>
                <a:ea typeface="Times New Roman" panose="02020603050405020304" pitchFamily="18" charset="0"/>
                <a:cs typeface="Times New Roman" panose="02020603050405020304" pitchFamily="18" charset="0"/>
              </a:rPr>
              <a:t>Ở bài toán mở đầu nếu gọi x là số cam, y là số quýt ( với x, y nguyên dương)</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5334000" y="3489179"/>
            <a:ext cx="2892158"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5400" dirty="0"/>
              <a:t>x + y = 17</a:t>
            </a:r>
            <a:endParaRPr lang="vi-VN" sz="5400" dirty="0"/>
          </a:p>
        </p:txBody>
      </p:sp>
      <p:sp>
        <p:nvSpPr>
          <p:cNvPr id="15" name="TextBox 14"/>
          <p:cNvSpPr txBox="1"/>
          <p:nvPr/>
        </p:nvSpPr>
        <p:spPr>
          <a:xfrm>
            <a:off x="5557024" y="8280547"/>
            <a:ext cx="436257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5400" dirty="0"/>
              <a:t>10x + 3y = 100</a:t>
            </a:r>
            <a:endParaRPr lang="vi-VN" sz="5400" dirty="0"/>
          </a:p>
        </p:txBody>
      </p:sp>
      <p:sp>
        <p:nvSpPr>
          <p:cNvPr id="4" name="Rectangle 3"/>
          <p:cNvSpPr/>
          <p:nvPr/>
        </p:nvSpPr>
        <p:spPr>
          <a:xfrm>
            <a:off x="1949417" y="2067450"/>
            <a:ext cx="16231991" cy="1323439"/>
          </a:xfrm>
          <a:prstGeom prst="rect">
            <a:avLst/>
          </a:prstGeom>
        </p:spPr>
        <p:txBody>
          <a:bodyPr wrap="square">
            <a:spAutoFit/>
          </a:bodyPr>
          <a:lstStyle/>
          <a:p>
            <a:r>
              <a:rPr lang="en-US" sz="4000" dirty="0"/>
              <a:t>Câu “Quýt, cam mười bảy quả tươi’’ có nghĩa là tổng số cam và số quýt là 17. </a:t>
            </a:r>
            <a:endParaRPr lang="en-US" sz="4000" dirty="0"/>
          </a:p>
          <a:p>
            <a:r>
              <a:rPr lang="en-US" sz="4000" dirty="0"/>
              <a:t>Hãy viết hệ thức với hai biến x và y biểu thị giả thiết này.</a:t>
            </a:r>
            <a:endParaRPr lang="vi-VN" sz="4000" dirty="0"/>
          </a:p>
        </p:txBody>
      </p:sp>
      <p:sp>
        <p:nvSpPr>
          <p:cNvPr id="16" name="Google Shape;169;p5"/>
          <p:cNvSpPr/>
          <p:nvPr/>
        </p:nvSpPr>
        <p:spPr>
          <a:xfrm>
            <a:off x="161880" y="2022638"/>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HĐ1</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8" name="Rectangle 7"/>
          <p:cNvSpPr/>
          <p:nvPr/>
        </p:nvSpPr>
        <p:spPr>
          <a:xfrm>
            <a:off x="1949417" y="4645123"/>
            <a:ext cx="16231991" cy="1323439"/>
          </a:xfrm>
          <a:prstGeom prst="rect">
            <a:avLst/>
          </a:prstGeom>
        </p:spPr>
        <p:txBody>
          <a:bodyPr wrap="square">
            <a:spAutoFit/>
          </a:bodyPr>
          <a:lstStyle/>
          <a:p>
            <a:r>
              <a:rPr lang="en-US" sz="4000" dirty="0"/>
              <a:t>Tương tự, hãy viết hệ thức với hai biến x và y biểu thị giả thiết cho bởi các câu thơ thứ ba, thứ tư, thứ năm.</a:t>
            </a:r>
            <a:endParaRPr lang="vi-VN" sz="4000" dirty="0"/>
          </a:p>
        </p:txBody>
      </p:sp>
      <p:sp>
        <p:nvSpPr>
          <p:cNvPr id="19" name="Google Shape;169;p5"/>
          <p:cNvSpPr/>
          <p:nvPr/>
        </p:nvSpPr>
        <p:spPr>
          <a:xfrm>
            <a:off x="266256" y="4762480"/>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HĐ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10" name="Rectangle 9"/>
          <p:cNvSpPr/>
          <p:nvPr/>
        </p:nvSpPr>
        <p:spPr>
          <a:xfrm>
            <a:off x="1596432" y="6118844"/>
            <a:ext cx="9144000" cy="1938992"/>
          </a:xfrm>
          <a:prstGeom prst="rect">
            <a:avLst/>
          </a:prstGeom>
        </p:spPr>
        <p:txBody>
          <a:bodyPr>
            <a:spAutoFit/>
          </a:bodyPr>
          <a:lstStyle/>
          <a:p>
            <a:r>
              <a:rPr lang="en-US" sz="4000" dirty="0"/>
              <a:t>         Chia ba mỗi quả quýt rồi</a:t>
            </a:r>
            <a:endParaRPr lang="en-US" sz="4000" dirty="0"/>
          </a:p>
          <a:p>
            <a:r>
              <a:rPr lang="en-US" sz="4000" dirty="0"/>
              <a:t>Còn cam, mỗi  quả chia mười vừa xinh.</a:t>
            </a:r>
            <a:endParaRPr lang="en-US" sz="4000" dirty="0"/>
          </a:p>
          <a:p>
            <a:r>
              <a:rPr lang="en-US" sz="4000" dirty="0"/>
              <a:t>        Trăm người trăm miếng ngọt lành.</a:t>
            </a:r>
            <a:endParaRPr lang="en-US" sz="4000" dirty="0"/>
          </a:p>
        </p:txBody>
      </p:sp>
      <p:sp>
        <p:nvSpPr>
          <p:cNvPr id="20" name="Google Shape;169;p5"/>
          <p:cNvSpPr/>
          <p:nvPr/>
        </p:nvSpPr>
        <p:spPr>
          <a:xfrm>
            <a:off x="1282569" y="161996"/>
            <a:ext cx="15660576"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Khái</a:t>
            </a:r>
            <a:r>
              <a:rPr kumimoji="0" lang="en-US" sz="3600" b="1" i="0" u="none" strike="noStrike" kern="1200" cap="none" spc="0" normalizeH="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niệm hệ hai phương trình bậc nhất hai ẩn và nghiệm của nó</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aphicFrame>
        <p:nvGraphicFramePr>
          <p:cNvPr id="5" name="Object 4"/>
          <p:cNvGraphicFramePr>
            <a:graphicFrameLocks noChangeAspect="1"/>
          </p:cNvGraphicFramePr>
          <p:nvPr/>
        </p:nvGraphicFramePr>
        <p:xfrm>
          <a:off x="4812641" y="3039959"/>
          <a:ext cx="850900" cy="2928604"/>
        </p:xfrm>
        <a:graphic>
          <a:graphicData uri="http://schemas.openxmlformats.org/presentationml/2006/ole">
            <mc:AlternateContent xmlns:mc="http://schemas.openxmlformats.org/markup-compatibility/2006">
              <mc:Choice xmlns:v="urn:schemas-microsoft-com:vml" Requires="v">
                <p:oleObj spid="_x0000_s9234" name="Equation" r:id="rId4" imgW="4267200" imgH="6096000" progId="Equation.DSMT4">
                  <p:embed/>
                </p:oleObj>
              </mc:Choice>
              <mc:Fallback>
                <p:oleObj name="Equation" r:id="rId4" imgW="4267200" imgH="6096000" progId="Equation.DSMT4">
                  <p:embed/>
                  <p:pic>
                    <p:nvPicPr>
                      <p:cNvPr id="0" name="Picture 9233"/>
                      <p:cNvPicPr/>
                      <p:nvPr/>
                    </p:nvPicPr>
                    <p:blipFill>
                      <a:blip r:embed="rId5"/>
                      <a:stretch>
                        <a:fillRect/>
                      </a:stretch>
                    </p:blipFill>
                    <p:spPr>
                      <a:xfrm>
                        <a:off x="4812641" y="3039959"/>
                        <a:ext cx="850900" cy="2928604"/>
                      </a:xfrm>
                      <a:prstGeom prst="rect">
                        <a:avLst/>
                      </a:prstGeom>
                    </p:spPr>
                  </p:pic>
                </p:oleObj>
              </mc:Fallback>
            </mc:AlternateContent>
          </a:graphicData>
        </a:graphic>
      </p:graphicFrame>
      <p:sp>
        <p:nvSpPr>
          <p:cNvPr id="9" name="Rectangle 8"/>
          <p:cNvSpPr/>
          <p:nvPr/>
        </p:nvSpPr>
        <p:spPr>
          <a:xfrm>
            <a:off x="2820135" y="5782318"/>
            <a:ext cx="9836347" cy="707886"/>
          </a:xfrm>
          <a:prstGeom prst="rect">
            <a:avLst/>
          </a:prstGeom>
        </p:spPr>
        <p:txBody>
          <a:bodyPr wrap="none">
            <a:spAutoFit/>
          </a:bodyPr>
          <a:lstStyle/>
          <a:p>
            <a:r>
              <a:rPr lang="en-US" sz="4000" b="1" dirty="0">
                <a:latin typeface="Arial" panose="020B0604020202020204"/>
                <a:ea typeface="Arial" panose="020B0604020202020204"/>
                <a:cs typeface="Arial" panose="020B0604020202020204"/>
                <a:sym typeface="Arial" panose="020B0604020202020204"/>
              </a:rPr>
              <a:t>là hệ hai phương trình bậc nhất hai ẩn </a:t>
            </a:r>
            <a:endParaRPr lang="vi-VN" sz="4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6"/>
                                        </p:tgtEl>
                                        <p:attrNameLst>
                                          <p:attrName>ppt_w</p:attrName>
                                        </p:attrNameLst>
                                      </p:cBhvr>
                                      <p:tavLst>
                                        <p:tav tm="0">
                                          <p:val>
                                            <p:strVal val="ppt_w"/>
                                          </p:val>
                                        </p:tav>
                                        <p:tav tm="100000">
                                          <p:val>
                                            <p:fltVal val="0"/>
                                          </p:val>
                                        </p:tav>
                                      </p:tavLst>
                                    </p:anim>
                                    <p:anim calcmode="lin" valueType="num">
                                      <p:cBhvr>
                                        <p:cTn id="38" dur="500"/>
                                        <p:tgtEl>
                                          <p:spTgt spid="16"/>
                                        </p:tgtEl>
                                        <p:attrNameLst>
                                          <p:attrName>ppt_h</p:attrName>
                                        </p:attrNameLst>
                                      </p:cBhvr>
                                      <p:tavLst>
                                        <p:tav tm="0">
                                          <p:val>
                                            <p:strVal val="ppt_h"/>
                                          </p:val>
                                        </p:tav>
                                        <p:tav tm="100000">
                                          <p:val>
                                            <p:fltVal val="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4"/>
                                        </p:tgtEl>
                                        <p:attrNameLst>
                                          <p:attrName>ppt_w</p:attrName>
                                        </p:attrNameLst>
                                      </p:cBhvr>
                                      <p:tavLst>
                                        <p:tav tm="0">
                                          <p:val>
                                            <p:strVal val="ppt_w"/>
                                          </p:val>
                                        </p:tav>
                                        <p:tav tm="100000">
                                          <p:val>
                                            <p:fltVal val="0"/>
                                          </p:val>
                                        </p:tav>
                                      </p:tavLst>
                                    </p:anim>
                                    <p:anim calcmode="lin" valueType="num">
                                      <p:cBhvr>
                                        <p:cTn id="43" dur="500"/>
                                        <p:tgtEl>
                                          <p:spTgt spid="4"/>
                                        </p:tgtEl>
                                        <p:attrNameLst>
                                          <p:attrName>ppt_h</p:attrName>
                                        </p:attrNameLst>
                                      </p:cBhvr>
                                      <p:tavLst>
                                        <p:tav tm="0">
                                          <p:val>
                                            <p:strVal val="ppt_h"/>
                                          </p:val>
                                        </p:tav>
                                        <p:tav tm="100000">
                                          <p:val>
                                            <p:fltVal val="0"/>
                                          </p:val>
                                        </p:tav>
                                      </p:tavLst>
                                    </p:anim>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8"/>
                                        </p:tgtEl>
                                        <p:attrNameLst>
                                          <p:attrName>ppt_w</p:attrName>
                                        </p:attrNameLst>
                                      </p:cBhvr>
                                      <p:tavLst>
                                        <p:tav tm="0">
                                          <p:val>
                                            <p:strVal val="ppt_w"/>
                                          </p:val>
                                        </p:tav>
                                        <p:tav tm="100000">
                                          <p:val>
                                            <p:fltVal val="0"/>
                                          </p:val>
                                        </p:tav>
                                      </p:tavLst>
                                    </p:anim>
                                    <p:anim calcmode="lin" valueType="num">
                                      <p:cBhvr>
                                        <p:cTn id="53" dur="500"/>
                                        <p:tgtEl>
                                          <p:spTgt spid="8"/>
                                        </p:tgtEl>
                                        <p:attrNameLst>
                                          <p:attrName>ppt_h</p:attrName>
                                        </p:attrNameLst>
                                      </p:cBhvr>
                                      <p:tavLst>
                                        <p:tav tm="0">
                                          <p:val>
                                            <p:strVal val="ppt_h"/>
                                          </p:val>
                                        </p:tav>
                                        <p:tav tm="100000">
                                          <p:val>
                                            <p:fltVal val="0"/>
                                          </p:val>
                                        </p:tav>
                                      </p:tavLst>
                                    </p:anim>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0"/>
                                        </p:tgtEl>
                                        <p:attrNameLst>
                                          <p:attrName>ppt_w</p:attrName>
                                        </p:attrNameLst>
                                      </p:cBhvr>
                                      <p:tavLst>
                                        <p:tav tm="0">
                                          <p:val>
                                            <p:strVal val="ppt_w"/>
                                          </p:val>
                                        </p:tav>
                                        <p:tav tm="100000">
                                          <p:val>
                                            <p:fltVal val="0"/>
                                          </p:val>
                                        </p:tav>
                                      </p:tavLst>
                                    </p:anim>
                                    <p:anim calcmode="lin" valueType="num">
                                      <p:cBhvr>
                                        <p:cTn id="58" dur="500"/>
                                        <p:tgtEl>
                                          <p:spTgt spid="10"/>
                                        </p:tgtEl>
                                        <p:attrNameLst>
                                          <p:attrName>ppt_h</p:attrName>
                                        </p:attrNameLst>
                                      </p:cBhvr>
                                      <p:tavLst>
                                        <p:tav tm="0">
                                          <p:val>
                                            <p:strVal val="ppt_h"/>
                                          </p:val>
                                        </p:tav>
                                        <p:tav tm="100000">
                                          <p:val>
                                            <p:fltVal val="0"/>
                                          </p:val>
                                        </p:tav>
                                      </p:tavLst>
                                    </p:anim>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6" presetClass="path" presetSubtype="0" accel="50000" decel="50000" fill="hold" grpId="1" nodeType="clickEffect">
                                  <p:stCondLst>
                                    <p:cond delay="0"/>
                                  </p:stCondLst>
                                  <p:childTnLst>
                                    <p:animMotion origin="layout" path="M -2.77778E-7 4.32099E-6 L -0.01476 -0.35726 " pathEditMode="relative" rAng="0" ptsTypes="AA">
                                      <p:cBhvr>
                                        <p:cTn id="64" dur="2000" fill="hold"/>
                                        <p:tgtEl>
                                          <p:spTgt spid="15"/>
                                        </p:tgtEl>
                                        <p:attrNameLst>
                                          <p:attrName>ppt_x</p:attrName>
                                          <p:attrName>ppt_y</p:attrName>
                                        </p:attrNameLst>
                                      </p:cBhvr>
                                      <p:rCtr x="-738" y="-17870"/>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ppt_x"/>
                                          </p:val>
                                        </p:tav>
                                        <p:tav tm="100000">
                                          <p:val>
                                            <p:strVal val="#ppt_x"/>
                                          </p:val>
                                        </p:tav>
                                      </p:tavLst>
                                    </p:anim>
                                    <p:anim calcmode="lin" valueType="num">
                                      <p:cBhvr additive="base">
                                        <p:cTn id="7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15" grpId="0" animBg="1"/>
      <p:bldP spid="15" grpId="1" animBg="1"/>
      <p:bldP spid="4" grpId="0"/>
      <p:bldP spid="4" grpId="1"/>
      <p:bldP spid="16" grpId="0" animBg="1"/>
      <p:bldP spid="16" grpId="1" animBg="1"/>
      <p:bldP spid="8" grpId="0"/>
      <p:bldP spid="8" grpId="1"/>
      <p:bldP spid="19" grpId="0" animBg="1"/>
      <p:bldP spid="19" grpId="1" animBg="1"/>
      <p:bldP spid="10" grpId="0"/>
      <p:bldP spid="10" grpId="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sz="40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500" b="1" i="0" u="none" strike="noStrike" kern="1200" cap="none" spc="0" normalizeH="0" baseline="0" noProof="0" dirty="0">
                  <a:ln>
                    <a:noFill/>
                  </a:ln>
                  <a:solidFill>
                    <a:srgbClr val="1F497D"/>
                  </a:solidFill>
                  <a:effectLst/>
                  <a:uLnTx/>
                  <a:uFillTx/>
                  <a:latin typeface="Arial" panose="020B0604020202020204"/>
                  <a:ea typeface="Arial" panose="020B0604020202020204"/>
                  <a:cs typeface="Arial" panose="020B0604020202020204"/>
                  <a:sym typeface="Arial" panose="020B0604020202020204"/>
                </a:rPr>
                <a:t>KẾT LUẬN</a:t>
              </a:r>
              <a:endParaRPr kumimoji="0" sz="5500" b="1" i="0" u="none" strike="noStrike" kern="1200" cap="none" spc="0" normalizeH="0" baseline="0" noProof="0" dirty="0">
                <a:ln>
                  <a:noFill/>
                </a:ln>
                <a:solidFill>
                  <a:srgbClr val="1F497D"/>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31"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078200" y="8306401"/>
            <a:ext cx="1173320" cy="1045322"/>
          </a:xfrm>
          <a:prstGeom prst="rect">
            <a:avLst/>
          </a:prstGeom>
        </p:spPr>
      </p:pic>
      <p:pic>
        <p:nvPicPr>
          <p:cNvPr id="6" name="Picture 5"/>
          <p:cNvPicPr>
            <a:picLocks noChangeAspect="1"/>
          </p:cNvPicPr>
          <p:nvPr/>
        </p:nvPicPr>
        <p:blipFill>
          <a:blip r:embed="rId3"/>
          <a:stretch>
            <a:fillRect/>
          </a:stretch>
        </p:blipFill>
        <p:spPr>
          <a:xfrm>
            <a:off x="1734327" y="482083"/>
            <a:ext cx="2685274" cy="2680217"/>
          </a:xfrm>
          <a:prstGeom prst="rect">
            <a:avLst/>
          </a:prstGeom>
        </p:spPr>
      </p:pic>
      <p:pic>
        <p:nvPicPr>
          <p:cNvPr id="7" name="Picture 6"/>
          <p:cNvPicPr>
            <a:picLocks noChangeAspect="1"/>
          </p:cNvPicPr>
          <p:nvPr/>
        </p:nvPicPr>
        <p:blipFill>
          <a:blip r:embed="rId4"/>
          <a:stretch>
            <a:fillRect/>
          </a:stretch>
        </p:blipFill>
        <p:spPr>
          <a:xfrm>
            <a:off x="15385625" y="-114184"/>
            <a:ext cx="2987299" cy="2517866"/>
          </a:xfrm>
          <a:prstGeom prst="rect">
            <a:avLst/>
          </a:prstGeom>
        </p:spPr>
      </p:pic>
      <p:sp>
        <p:nvSpPr>
          <p:cNvPr id="2" name="Rectangle 1"/>
          <p:cNvSpPr/>
          <p:nvPr/>
        </p:nvSpPr>
        <p:spPr>
          <a:xfrm>
            <a:off x="679595" y="2850379"/>
            <a:ext cx="16928810" cy="7417415"/>
          </a:xfrm>
          <a:prstGeom prst="rect">
            <a:avLst/>
          </a:prstGeom>
        </p:spPr>
        <p:txBody>
          <a:bodyPr wrap="square">
            <a:spAutoFit/>
          </a:bodyPr>
          <a:lstStyle/>
          <a:p>
            <a:pPr marL="742950" indent="-742950" algn="just">
              <a:lnSpc>
                <a:spcPct val="150000"/>
              </a:lnSpc>
              <a:spcBef>
                <a:spcPts val="300"/>
              </a:spcBef>
              <a:spcAft>
                <a:spcPts val="300"/>
              </a:spcAft>
              <a:buAutoNum type="arabicPeriod"/>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Một cặp gồm hai phương trình bậc nhất hai ẩn ax + by = c và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a’x</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b’y</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 c’ được gọi là </a:t>
            </a:r>
            <a:r>
              <a:rPr lang="en-US" sz="3800" dirty="0">
                <a:solidFill>
                  <a:srgbClr val="FFFF00"/>
                </a:solidFill>
                <a:latin typeface="Arial" panose="020B0604020202020204" pitchFamily="34" charset="0"/>
                <a:ea typeface="Arial" panose="020B0604020202020204" pitchFamily="34" charset="0"/>
                <a:cs typeface="Arial" panose="020B0604020202020204" pitchFamily="34" charset="0"/>
              </a:rPr>
              <a:t>một hệ hai phương trình bậc nhất hai ẩn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Ta thường viết hệ dưới dạng: </a:t>
            </a: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Mỗi cặp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được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gọi là một </a:t>
            </a:r>
            <a:r>
              <a:rPr lang="en-US" sz="3800" dirty="0">
                <a:solidFill>
                  <a:srgbClr val="FFFF00"/>
                </a:solidFill>
                <a:latin typeface="Arial" panose="020B0604020202020204" pitchFamily="34" charset="0"/>
                <a:ea typeface="Arial" panose="020B0604020202020204" pitchFamily="34" charset="0"/>
                <a:cs typeface="Arial" panose="020B0604020202020204" pitchFamily="34" charset="0"/>
              </a:rPr>
              <a:t>nghiệm</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của hệ (*) nếu nó đồng thời là nghiệm của cả hai phương trình của hệ (*) </a:t>
            </a: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nvGraphicFramePr>
        <p:xfrm>
          <a:off x="5978276" y="5398882"/>
          <a:ext cx="3505199" cy="1682792"/>
        </p:xfrm>
        <a:graphic>
          <a:graphicData uri="http://schemas.openxmlformats.org/presentationml/2006/ole">
            <mc:AlternateContent xmlns:mc="http://schemas.openxmlformats.org/markup-compatibility/2006">
              <mc:Choice xmlns:v="urn:schemas-microsoft-com:vml" Requires="v">
                <p:oleObj spid="_x0000_s10274" name="Equation" r:id="rId5" imgW="22860000" imgH="10972800" progId="Equation.DSMT4">
                  <p:embed/>
                </p:oleObj>
              </mc:Choice>
              <mc:Fallback>
                <p:oleObj name="Equation" r:id="rId5" imgW="22860000" imgH="10972800" progId="Equation.DSMT4">
                  <p:embed/>
                  <p:pic>
                    <p:nvPicPr>
                      <p:cNvPr id="0" name="Picture 10273"/>
                      <p:cNvPicPr/>
                      <p:nvPr/>
                    </p:nvPicPr>
                    <p:blipFill>
                      <a:blip r:embed="rId6"/>
                      <a:stretch>
                        <a:fillRect/>
                      </a:stretch>
                    </p:blipFill>
                    <p:spPr>
                      <a:xfrm>
                        <a:off x="5978276" y="5398882"/>
                        <a:ext cx="3505199" cy="1682792"/>
                      </a:xfrm>
                      <a:prstGeom prst="rect">
                        <a:avLst/>
                      </a:prstGeom>
                    </p:spPr>
                  </p:pic>
                </p:oleObj>
              </mc:Fallback>
            </mc:AlternateContent>
          </a:graphicData>
        </a:graphic>
      </p:graphicFrame>
      <p:sp>
        <p:nvSpPr>
          <p:cNvPr id="11" name="TextBox 10"/>
          <p:cNvSpPr txBox="1"/>
          <p:nvPr/>
        </p:nvSpPr>
        <p:spPr>
          <a:xfrm>
            <a:off x="9982200" y="5851200"/>
            <a:ext cx="1025054" cy="707886"/>
          </a:xfrm>
          <a:prstGeom prst="rect">
            <a:avLst/>
          </a:prstGeom>
          <a:noFill/>
        </p:spPr>
        <p:txBody>
          <a:bodyPr wrap="square" rtlCol="0">
            <a:spAutoFit/>
          </a:bodyPr>
          <a:lstStyle/>
          <a:p>
            <a:r>
              <a:rPr lang="en-US" sz="4000" dirty="0">
                <a:solidFill>
                  <a:schemeClr val="bg1"/>
                </a:solidFill>
              </a:rPr>
              <a:t>(*)</a:t>
            </a:r>
            <a:endParaRPr lang="vi-VN" sz="4000" dirty="0">
              <a:solidFill>
                <a:schemeClr val="bg1"/>
              </a:solidFill>
            </a:endParaRPr>
          </a:p>
        </p:txBody>
      </p:sp>
      <p:graphicFrame>
        <p:nvGraphicFramePr>
          <p:cNvPr id="12" name="Object 11"/>
          <p:cNvGraphicFramePr>
            <a:graphicFrameLocks noChangeAspect="1"/>
          </p:cNvGraphicFramePr>
          <p:nvPr/>
        </p:nvGraphicFramePr>
        <p:xfrm>
          <a:off x="4191000" y="7350660"/>
          <a:ext cx="2005359" cy="1055452"/>
        </p:xfrm>
        <a:graphic>
          <a:graphicData uri="http://schemas.openxmlformats.org/presentationml/2006/ole">
            <mc:AlternateContent xmlns:mc="http://schemas.openxmlformats.org/markup-compatibility/2006">
              <mc:Choice xmlns:v="urn:schemas-microsoft-com:vml" Requires="v">
                <p:oleObj spid="_x0000_s10275" name="Equation" r:id="rId7" imgW="11582400" imgH="6096000" progId="Equation.DSMT4">
                  <p:embed/>
                </p:oleObj>
              </mc:Choice>
              <mc:Fallback>
                <p:oleObj name="Equation" r:id="rId7" imgW="11582400" imgH="6096000" progId="Equation.DSMT4">
                  <p:embed/>
                  <p:pic>
                    <p:nvPicPr>
                      <p:cNvPr id="0" name="Picture 10274"/>
                      <p:cNvPicPr/>
                      <p:nvPr/>
                    </p:nvPicPr>
                    <p:blipFill>
                      <a:blip r:embed="rId8"/>
                      <a:stretch>
                        <a:fillRect/>
                      </a:stretch>
                    </p:blipFill>
                    <p:spPr>
                      <a:xfrm>
                        <a:off x="4191000" y="7350660"/>
                        <a:ext cx="2005359" cy="1055452"/>
                      </a:xfrm>
                      <a:prstGeom prst="rect">
                        <a:avLst/>
                      </a:prstGeom>
                    </p:spPr>
                  </p:pic>
                </p:oleObj>
              </mc:Fallback>
            </mc:AlternateContent>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srcRect/>
          <a:stretch>
            <a:fillRect/>
          </a:stretch>
        </p:blipFill>
        <p:spPr>
          <a:xfrm rot="13832001">
            <a:off x="14663310" y="-1632802"/>
            <a:ext cx="6083278" cy="4220274"/>
          </a:xfrm>
          <a:prstGeom prst="rect">
            <a:avLst/>
          </a:prstGeom>
        </p:spPr>
      </p:pic>
      <p:sp>
        <p:nvSpPr>
          <p:cNvPr id="14" name="Rectangle 13"/>
          <p:cNvSpPr/>
          <p:nvPr/>
        </p:nvSpPr>
        <p:spPr>
          <a:xfrm>
            <a:off x="3755997" y="3631073"/>
            <a:ext cx="12033827"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PHƯƠNG TRÌNH BẬC NHẤT </a:t>
            </a:r>
            <a:r>
              <a:rPr lang="nl-NL" sz="4500" b="1" dirty="0" smtClean="0">
                <a:latin typeface="Arial" panose="020B0604020202020204" pitchFamily="34" charset="0"/>
                <a:ea typeface="Calibri" panose="020F0502020204030204" pitchFamily="34" charset="0"/>
                <a:cs typeface="Arial" panose="020B0604020202020204" pitchFamily="34" charset="0"/>
              </a:rPr>
              <a:t>HAI </a:t>
            </a:r>
            <a:r>
              <a:rPr lang="nl-NL" sz="4500" b="1" dirty="0">
                <a:latin typeface="Arial" panose="020B0604020202020204" pitchFamily="34" charset="0"/>
                <a:ea typeface="Calibri" panose="020F0502020204030204" pitchFamily="34" charset="0"/>
                <a:cs typeface="Arial" panose="020B0604020202020204" pitchFamily="34" charset="0"/>
              </a:rPr>
              <a:t>ẨN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755997" y="5888747"/>
            <a:ext cx="11915441" cy="769441"/>
          </a:xfrm>
          <a:prstGeom prst="rect">
            <a:avLst/>
          </a:prstGeom>
        </p:spPr>
        <p:txBody>
          <a:bodyPr wrap="none">
            <a:spAutoFit/>
          </a:bodyPr>
          <a:lstStyle/>
          <a:p>
            <a:r>
              <a:rPr lang="en-US" sz="4400" b="1" dirty="0">
                <a:latin typeface="Arial" panose="020B0604020202020204"/>
                <a:ea typeface="Arial" panose="020B0604020202020204"/>
                <a:cs typeface="Arial" panose="020B0604020202020204"/>
                <a:sym typeface="Arial" panose="020B0604020202020204"/>
              </a:rPr>
              <a:t>HỆ HAI PHƯƠNG TRÌNH BẬC NHẤT </a:t>
            </a:r>
            <a:r>
              <a:rPr lang="en-US" sz="4400" b="1" dirty="0" smtClean="0">
                <a:latin typeface="Arial" panose="020B0604020202020204"/>
                <a:ea typeface="Arial" panose="020B0604020202020204"/>
                <a:cs typeface="Arial" panose="020B0604020202020204"/>
                <a:sym typeface="Arial" panose="020B0604020202020204"/>
              </a:rPr>
              <a:t>HAI </a:t>
            </a:r>
            <a:r>
              <a:rPr lang="en-US" sz="4400" b="1" dirty="0">
                <a:latin typeface="Arial" panose="020B0604020202020204"/>
                <a:ea typeface="Arial" panose="020B0604020202020204"/>
                <a:cs typeface="Arial" panose="020B0604020202020204"/>
                <a:sym typeface="Arial" panose="020B0604020202020204"/>
              </a:rPr>
              <a:t>ẨN</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14173200" y="7315412"/>
            <a:ext cx="3087506" cy="2593735"/>
          </a:xfrm>
          <a:prstGeom prst="rect">
            <a:avLst/>
          </a:prstGeom>
        </p:spPr>
      </p:pic>
      <p:pic>
        <p:nvPicPr>
          <p:cNvPr id="7" name="Picture 6"/>
          <p:cNvPicPr>
            <a:picLocks noChangeAspect="1"/>
          </p:cNvPicPr>
          <p:nvPr/>
        </p:nvPicPr>
        <p:blipFill>
          <a:blip r:embed="rId3"/>
          <a:stretch>
            <a:fillRect/>
          </a:stretch>
        </p:blipFill>
        <p:spPr>
          <a:xfrm>
            <a:off x="609600" y="571500"/>
            <a:ext cx="1066800" cy="1145177"/>
          </a:xfrm>
          <a:prstGeom prst="rect">
            <a:avLst/>
          </a:prstGeom>
        </p:spPr>
      </p:pic>
      <p:grpSp>
        <p:nvGrpSpPr>
          <p:cNvPr id="24" name="Group 23"/>
          <p:cNvGrpSpPr/>
          <p:nvPr/>
        </p:nvGrpSpPr>
        <p:grpSpPr>
          <a:xfrm>
            <a:off x="2057400" y="3676124"/>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95558" y="5695607"/>
            <a:ext cx="1236936" cy="1155973"/>
            <a:chOff x="2315060" y="3149849"/>
            <a:chExt cx="1236936" cy="1155973"/>
          </a:xfrm>
        </p:grpSpPr>
        <p:pic>
          <p:nvPicPr>
            <p:cNvPr id="28"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4</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305;p14"/>
          <p:cNvGrpSpPr/>
          <p:nvPr/>
        </p:nvGrpSpPr>
        <p:grpSpPr>
          <a:xfrm>
            <a:off x="954567" y="3430792"/>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4" name="Rectangle 13"/>
          <p:cNvSpPr/>
          <p:nvPr/>
        </p:nvSpPr>
        <p:spPr>
          <a:xfrm>
            <a:off x="1190082" y="476952"/>
            <a:ext cx="15622729" cy="1752211"/>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Trong các hệ phương trình sau hệ phương trình nào là hệ phương trình bậc nhất hai ẩn.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533400" y="3430792"/>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
        <p:nvSpPr>
          <p:cNvPr id="4" name="Rectangle 3"/>
          <p:cNvSpPr/>
          <p:nvPr/>
        </p:nvSpPr>
        <p:spPr>
          <a:xfrm>
            <a:off x="1046752" y="4522086"/>
            <a:ext cx="16194496" cy="2723823"/>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Hệ phương b không phải là hệ phương trình bậc nhất hai ẩn. Vì phương trình thứ hai của hệ 0x + 0y = 1 không phải là phương trình bậc nhất hai ẩn</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Object 1"/>
          <p:cNvGraphicFramePr>
            <a:graphicFrameLocks noChangeAspect="1"/>
          </p:cNvGraphicFramePr>
          <p:nvPr/>
        </p:nvGraphicFramePr>
        <p:xfrm>
          <a:off x="2804040" y="2362464"/>
          <a:ext cx="3749159" cy="1848900"/>
        </p:xfrm>
        <a:graphic>
          <a:graphicData uri="http://schemas.openxmlformats.org/presentationml/2006/ole">
            <mc:AlternateContent xmlns:mc="http://schemas.openxmlformats.org/markup-compatibility/2006">
              <mc:Choice xmlns:v="urn:schemas-microsoft-com:vml" Requires="v">
                <p:oleObj spid="_x0000_s11314" name="Equation" r:id="rId5" imgW="22250400" imgH="10972800" progId="Equation.DSMT4">
                  <p:embed/>
                </p:oleObj>
              </mc:Choice>
              <mc:Fallback>
                <p:oleObj name="Equation" r:id="rId5" imgW="22250400" imgH="10972800" progId="Equation.DSMT4">
                  <p:embed/>
                  <p:pic>
                    <p:nvPicPr>
                      <p:cNvPr id="0" name="Picture 11313"/>
                      <p:cNvPicPr/>
                      <p:nvPr/>
                    </p:nvPicPr>
                    <p:blipFill>
                      <a:blip r:embed="rId6"/>
                      <a:stretch>
                        <a:fillRect/>
                      </a:stretch>
                    </p:blipFill>
                    <p:spPr>
                      <a:xfrm>
                        <a:off x="2804040" y="2362464"/>
                        <a:ext cx="3749159" cy="184890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980469" y="2452825"/>
          <a:ext cx="3223988" cy="1758539"/>
        </p:xfrm>
        <a:graphic>
          <a:graphicData uri="http://schemas.openxmlformats.org/presentationml/2006/ole">
            <mc:AlternateContent xmlns:mc="http://schemas.openxmlformats.org/markup-compatibility/2006">
              <mc:Choice xmlns:v="urn:schemas-microsoft-com:vml" Requires="v">
                <p:oleObj spid="_x0000_s11315" name="Equation" r:id="rId7" imgW="20116800" imgH="10972800" progId="Equation.DSMT4">
                  <p:embed/>
                </p:oleObj>
              </mc:Choice>
              <mc:Fallback>
                <p:oleObj name="Equation" r:id="rId7" imgW="20116800" imgH="10972800" progId="Equation.DSMT4">
                  <p:embed/>
                  <p:pic>
                    <p:nvPicPr>
                      <p:cNvPr id="0" name="Picture 11314"/>
                      <p:cNvPicPr/>
                      <p:nvPr/>
                    </p:nvPicPr>
                    <p:blipFill>
                      <a:blip r:embed="rId8"/>
                      <a:stretch>
                        <a:fillRect/>
                      </a:stretch>
                    </p:blipFill>
                    <p:spPr>
                      <a:xfrm>
                        <a:off x="12980469" y="2452825"/>
                        <a:ext cx="3223988" cy="175853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7576948" y="2378792"/>
          <a:ext cx="3709615" cy="1780615"/>
        </p:xfrm>
        <a:graphic>
          <a:graphicData uri="http://schemas.openxmlformats.org/presentationml/2006/ole">
            <mc:AlternateContent xmlns:mc="http://schemas.openxmlformats.org/markup-compatibility/2006">
              <mc:Choice xmlns:v="urn:schemas-microsoft-com:vml" Requires="v">
                <p:oleObj spid="_x0000_s11316" name="Equation" r:id="rId9" imgW="22860000" imgH="10972800" progId="Equation.DSMT4">
                  <p:embed/>
                </p:oleObj>
              </mc:Choice>
              <mc:Fallback>
                <p:oleObj name="Equation" r:id="rId9" imgW="22860000" imgH="10972800" progId="Equation.DSMT4">
                  <p:embed/>
                  <p:pic>
                    <p:nvPicPr>
                      <p:cNvPr id="0" name="Picture 11315"/>
                      <p:cNvPicPr/>
                      <p:nvPr/>
                    </p:nvPicPr>
                    <p:blipFill>
                      <a:blip r:embed="rId10"/>
                      <a:stretch>
                        <a:fillRect/>
                      </a:stretch>
                    </p:blipFill>
                    <p:spPr>
                      <a:xfrm>
                        <a:off x="7576948" y="2378792"/>
                        <a:ext cx="3709615" cy="1780615"/>
                      </a:xfrm>
                      <a:prstGeom prst="rect">
                        <a:avLst/>
                      </a:prstGeom>
                    </p:spPr>
                  </p:pic>
                </p:oleObj>
              </mc:Fallback>
            </mc:AlternateContent>
          </a:graphicData>
        </a:graphic>
      </p:graphicFrame>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Ví dụ 5</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305;p14"/>
          <p:cNvGrpSpPr/>
          <p:nvPr/>
        </p:nvGrpSpPr>
        <p:grpSpPr>
          <a:xfrm>
            <a:off x="1515472" y="3430792"/>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4" name="Rectangle 13"/>
          <p:cNvSpPr/>
          <p:nvPr/>
        </p:nvSpPr>
        <p:spPr>
          <a:xfrm>
            <a:off x="1417232" y="408010"/>
            <a:ext cx="15344299" cy="2826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Giải</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thích tại sao cặp số (1</a:t>
            </a:r>
            <a:r>
              <a:rPr kumimoji="0" lang="en-US" sz="3800" b="0" i="0" u="none" strike="noStrike" kern="1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là nghiệm của hệ phương trình sau:</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defRPr/>
            </a:pP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533400" y="3430792"/>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
        <p:nvSpPr>
          <p:cNvPr id="4" name="Rectangle 3"/>
          <p:cNvSpPr/>
          <p:nvPr/>
        </p:nvSpPr>
        <p:spPr>
          <a:xfrm>
            <a:off x="1237252" y="4918292"/>
            <a:ext cx="16060148" cy="47859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thấy</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khi x = 1, y = 2 thì </a:t>
            </a:r>
            <a:endPar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2x</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 y = 2,1 – 2 = 0 nên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a:t>
            </a:r>
            <a:r>
              <a:rPr lang="en-US" sz="3800" kern="1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2</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là nghiệm của phương trình thứ nhất</a:t>
            </a:r>
            <a:endPar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 + y = 1 + 2 = 3 </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nên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a:t>
            </a:r>
            <a:r>
              <a:rPr lang="en-US" sz="3800" kern="1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2</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là nghiệm của phương trình thứ hai</a:t>
            </a:r>
            <a:endPar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800"/>
              </a:spcAf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a:t>
            </a:r>
            <a:r>
              <a:rPr lang="en-US" sz="3800" kern="1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2</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là nghiệm chung của hai phương trình, nghĩa là (1</a:t>
            </a:r>
            <a:r>
              <a:rPr lang="en-US" sz="3800" kern="1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2</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là một nghiệm của hệ phương trình đã cho.</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5" name="Object 14"/>
          <p:cNvGraphicFramePr>
            <a:graphicFrameLocks noChangeAspect="1"/>
          </p:cNvGraphicFramePr>
          <p:nvPr/>
        </p:nvGraphicFramePr>
        <p:xfrm>
          <a:off x="5427289" y="1439640"/>
          <a:ext cx="2979738" cy="1849438"/>
        </p:xfrm>
        <a:graphic>
          <a:graphicData uri="http://schemas.openxmlformats.org/presentationml/2006/ole">
            <mc:AlternateContent xmlns:mc="http://schemas.openxmlformats.org/markup-compatibility/2006">
              <mc:Choice xmlns:v="urn:schemas-microsoft-com:vml" Requires="v">
                <p:oleObj spid="_x0000_s12306" name="Equation" r:id="rId5" imgW="17678400" imgH="10972800" progId="Equation.DSMT4">
                  <p:embed/>
                </p:oleObj>
              </mc:Choice>
              <mc:Fallback>
                <p:oleObj name="Equation" r:id="rId5" imgW="17678400" imgH="10972800" progId="Equation.DSMT4">
                  <p:embed/>
                  <p:pic>
                    <p:nvPicPr>
                      <p:cNvPr id="0" name="Object 1"/>
                      <p:cNvPicPr/>
                      <p:nvPr/>
                    </p:nvPicPr>
                    <p:blipFill>
                      <a:blip r:embed="rId6"/>
                      <a:stretch>
                        <a:fillRect/>
                      </a:stretch>
                    </p:blipFill>
                    <p:spPr>
                      <a:xfrm>
                        <a:off x="5427289" y="1439640"/>
                        <a:ext cx="2979738" cy="1849438"/>
                      </a:xfrm>
                      <a:prstGeom prst="rect">
                        <a:avLst/>
                      </a:prstGeom>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2;p15"/>
          <p:cNvSpPr/>
          <p:nvPr/>
        </p:nvSpPr>
        <p:spPr>
          <a:xfrm>
            <a:off x="304800" y="23232"/>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LUYỆN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 name="TextBox 2"/>
          <p:cNvSpPr txBox="1"/>
          <p:nvPr/>
        </p:nvSpPr>
        <p:spPr>
          <a:xfrm>
            <a:off x="6705600" y="179932"/>
            <a:ext cx="6934200" cy="769441"/>
          </a:xfrm>
          <a:prstGeom prst="rect">
            <a:avLst/>
          </a:prstGeom>
          <a:noFill/>
        </p:spPr>
        <p:txBody>
          <a:bodyPr wrap="square" rtlCol="0">
            <a:spAutoFit/>
          </a:bodyPr>
          <a:lstStyle/>
          <a:p>
            <a:r>
              <a:rPr lang="en-US" sz="4400" dirty="0">
                <a:solidFill>
                  <a:srgbClr val="00B0F0"/>
                </a:solidFill>
              </a:rPr>
              <a:t>HOẠT ĐỘNG CẶP ĐÔI</a:t>
            </a:r>
            <a:endParaRPr lang="vi-VN" sz="4400" dirty="0">
              <a:solidFill>
                <a:srgbClr val="00B0F0"/>
              </a:solidFill>
            </a:endParaRPr>
          </a:p>
        </p:txBody>
      </p:sp>
      <p:sp>
        <p:nvSpPr>
          <p:cNvPr id="4" name="Rectangle 3"/>
          <p:cNvSpPr/>
          <p:nvPr/>
        </p:nvSpPr>
        <p:spPr>
          <a:xfrm>
            <a:off x="1066800" y="1943100"/>
            <a:ext cx="16459200" cy="1846659"/>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Trong hai cặp số (0; - 2) và (2; - 1)  cặp số nào là nghiệm của hệ phương trình sau:</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6934200" y="3789759"/>
          <a:ext cx="3586033" cy="2049462"/>
        </p:xfrm>
        <a:graphic>
          <a:graphicData uri="http://schemas.openxmlformats.org/presentationml/2006/ole">
            <mc:AlternateContent xmlns:mc="http://schemas.openxmlformats.org/markup-compatibility/2006">
              <mc:Choice xmlns:v="urn:schemas-microsoft-com:vml" Requires="v">
                <p:oleObj spid="_x0000_s13330" name="Equation" r:id="rId1" imgW="19202400" imgH="10972800" progId="Equation.DSMT4">
                  <p:embed/>
                </p:oleObj>
              </mc:Choice>
              <mc:Fallback>
                <p:oleObj name="Equation" r:id="rId1" imgW="19202400" imgH="10972800" progId="Equation.DSMT4">
                  <p:embed/>
                  <p:pic>
                    <p:nvPicPr>
                      <p:cNvPr id="0" name="Object 4"/>
                      <p:cNvPicPr/>
                      <p:nvPr/>
                    </p:nvPicPr>
                    <p:blipFill>
                      <a:blip r:embed="rId2"/>
                      <a:stretch>
                        <a:fillRect/>
                      </a:stretch>
                    </p:blipFill>
                    <p:spPr>
                      <a:xfrm>
                        <a:off x="6934200" y="3789759"/>
                        <a:ext cx="3586033" cy="204946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fltVal val="0"/>
                                          </p:val>
                                        </p:tav>
                                        <p:tav tm="100000">
                                          <p:val>
                                            <p:strVal val="#ppt_w"/>
                                          </p:val>
                                        </p:tav>
                                      </p:tavLst>
                                    </p:anim>
                                    <p:anim calcmode="lin" valueType="num">
                                      <p:cBhvr additive="base">
                                        <p:cTn id="8" dur="500"/>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403180"/>
            <a:ext cx="18516600" cy="9465517"/>
            <a:chOff x="838200" y="1201817"/>
            <a:chExt cx="12725400" cy="8491029"/>
          </a:xfrm>
        </p:grpSpPr>
        <p:pic>
          <p:nvPicPr>
            <p:cNvPr id="4" name="Picture 4"/>
            <p:cNvPicPr>
              <a:picLocks noChangeAspect="1"/>
            </p:cNvPicPr>
            <p:nvPr/>
          </p:nvPicPr>
          <p:blipFill>
            <a:blip r:embed="rId1"/>
            <a:srcRect/>
            <a:stretch>
              <a:fillRect/>
            </a:stretch>
          </p:blipFill>
          <p:spPr>
            <a:xfrm>
              <a:off x="838200" y="1201817"/>
              <a:ext cx="12725400" cy="8491029"/>
            </a:xfrm>
            <a:prstGeom prst="rect">
              <a:avLst/>
            </a:prstGeom>
          </p:spPr>
        </p:pic>
        <p:sp>
          <p:nvSpPr>
            <p:cNvPr id="6" name="Rectangle 5"/>
            <p:cNvSpPr/>
            <p:nvPr/>
          </p:nvSpPr>
          <p:spPr>
            <a:xfrm>
              <a:off x="1204775" y="1377410"/>
              <a:ext cx="8119038" cy="6720503"/>
            </a:xfrm>
            <a:prstGeom prst="rect">
              <a:avLst/>
            </a:prstGeom>
          </p:spPr>
          <p:txBody>
            <a:bodyPr wrap="square">
              <a:spAutoFit/>
            </a:bodyPr>
            <a:lstStyle/>
            <a:p>
              <a:pPr algn="just">
                <a:lnSpc>
                  <a:spcPct val="200000"/>
                </a:lnSpc>
                <a:spcBef>
                  <a:spcPts val="100"/>
                </a:spcBef>
                <a:spcAft>
                  <a:spcPts val="0"/>
                </a:spcAft>
              </a:pPr>
              <a:r>
                <a:rPr lang="nl-NL" sz="4000" b="1" dirty="0">
                  <a:solidFill>
                    <a:schemeClr val="bg1"/>
                  </a:solidFill>
                  <a:latin typeface="Arial" panose="020B0604020202020204" pitchFamily="34" charset="0"/>
                  <a:ea typeface="Calibri" panose="020F0502020204030204" pitchFamily="34" charset="0"/>
                  <a:cs typeface="Arial" panose="020B0604020202020204" pitchFamily="34" charset="0"/>
                </a:rPr>
                <a:t>Chú ý:</a:t>
              </a:r>
              <a:endParaRPr lang="nl-NL"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100"/>
                </a:spcBef>
                <a:spcAft>
                  <a:spcPts val="0"/>
                </a:spcAft>
              </a:pPr>
              <a:r>
                <a:rPr lang="nl-NL" sz="4000" b="1" dirty="0">
                  <a:solidFill>
                    <a:schemeClr val="bg1"/>
                  </a:solidFill>
                  <a:effectLst/>
                  <a:latin typeface="Arial" panose="020B0604020202020204" pitchFamily="34" charset="0"/>
                  <a:ea typeface="Arial" panose="020B0604020202020204" pitchFamily="34" charset="0"/>
                  <a:cs typeface="Arial" panose="020B0604020202020204" pitchFamily="34" charset="0"/>
                </a:rPr>
                <a:t>Trong ví dụ 5, cặp số (1</a:t>
              </a:r>
              <a:r>
                <a:rPr lang="nl-NL" sz="40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2</a:t>
              </a:r>
              <a:r>
                <a:rPr lang="nl-NL" sz="4000" b="1" dirty="0">
                  <a:solidFill>
                    <a:schemeClr val="bg1"/>
                  </a:solidFill>
                  <a:effectLst/>
                  <a:latin typeface="Arial" panose="020B0604020202020204" pitchFamily="34" charset="0"/>
                  <a:ea typeface="Arial" panose="020B0604020202020204" pitchFamily="34" charset="0"/>
                  <a:cs typeface="Arial" panose="020B0604020202020204" pitchFamily="34" charset="0"/>
                </a:rPr>
                <a:t>) là nghiệm của hệ phương trình đã cho có nghĩa là điểm  M(1</a:t>
              </a:r>
              <a:r>
                <a:rPr lang="nl-NL" sz="40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2</a:t>
              </a:r>
              <a:r>
                <a:rPr lang="nl-NL" sz="4000" b="1" dirty="0">
                  <a:solidFill>
                    <a:schemeClr val="bg1"/>
                  </a:solidFill>
                  <a:effectLst/>
                  <a:latin typeface="Arial" panose="020B0604020202020204" pitchFamily="34" charset="0"/>
                  <a:ea typeface="Arial" panose="020B0604020202020204" pitchFamily="34" charset="0"/>
                  <a:cs typeface="Arial" panose="020B0604020202020204" pitchFamily="34" charset="0"/>
                </a:rPr>
                <a:t>) vừa thuộc đường thẳng    : 2x – y = 0, vừa thuộc đường </a:t>
              </a:r>
              <a:r>
                <a:rPr lang="nl-NL" sz="40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thẳng    </a:t>
              </a:r>
              <a:r>
                <a:rPr lang="nl-NL" sz="4000" b="1" dirty="0">
                  <a:solidFill>
                    <a:schemeClr val="bg1"/>
                  </a:solidFill>
                  <a:effectLst/>
                  <a:latin typeface="Arial" panose="020B0604020202020204" pitchFamily="34" charset="0"/>
                  <a:ea typeface="Arial" panose="020B0604020202020204" pitchFamily="34" charset="0"/>
                  <a:cs typeface="Arial" panose="020B0604020202020204" pitchFamily="34" charset="0"/>
                </a:rPr>
                <a:t>: x + y = 3. Vậy M là giao điểm của hai đường thẳng      và      </a:t>
              </a:r>
              <a:r>
                <a:rPr lang="nl-NL" sz="40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nl-NL" sz="4000" b="1" dirty="0" smtClean="0">
                  <a:solidFill>
                    <a:schemeClr val="bg1"/>
                  </a:solidFill>
                  <a:latin typeface="Arial" panose="020B0604020202020204" pitchFamily="34" charset="0"/>
                  <a:ea typeface="Arial" panose="020B0604020202020204" pitchFamily="34" charset="0"/>
                  <a:cs typeface="Arial" panose="020B0604020202020204" pitchFamily="34" charset="0"/>
                </a:rPr>
                <a:t>(</a:t>
              </a:r>
              <a:r>
                <a:rPr lang="nl-NL" sz="4000" b="1" dirty="0">
                  <a:solidFill>
                    <a:schemeClr val="bg1"/>
                  </a:solidFill>
                  <a:latin typeface="Arial" panose="020B0604020202020204" pitchFamily="34" charset="0"/>
                  <a:ea typeface="Arial" panose="020B0604020202020204" pitchFamily="34" charset="0"/>
                  <a:cs typeface="Arial" panose="020B0604020202020204" pitchFamily="34" charset="0"/>
                </a:rPr>
                <a:t>H.1.2)</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63418" y="8998469"/>
            <a:ext cx="2120571" cy="1318610"/>
          </a:xfrm>
          <a:prstGeom prst="rect">
            <a:avLst/>
          </a:prstGeom>
        </p:spPr>
      </p:pic>
      <p:graphicFrame>
        <p:nvGraphicFramePr>
          <p:cNvPr id="3" name="Object 2"/>
          <p:cNvGraphicFramePr>
            <a:graphicFrameLocks noChangeAspect="1"/>
          </p:cNvGraphicFramePr>
          <p:nvPr/>
        </p:nvGraphicFramePr>
        <p:xfrm>
          <a:off x="6934200" y="4635012"/>
          <a:ext cx="692150" cy="958362"/>
        </p:xfrm>
        <a:graphic>
          <a:graphicData uri="http://schemas.openxmlformats.org/presentationml/2006/ole">
            <mc:AlternateContent xmlns:mc="http://schemas.openxmlformats.org/markup-compatibility/2006">
              <mc:Choice xmlns:v="urn:schemas-microsoft-com:vml" Requires="v">
                <p:oleObj spid="_x0000_s14434" name="Equation" r:id="rId6" imgW="3962400" imgH="5486400" progId="Equation.DSMT4">
                  <p:embed/>
                </p:oleObj>
              </mc:Choice>
              <mc:Fallback>
                <p:oleObj name="Equation" r:id="rId6" imgW="3962400" imgH="5486400" progId="Equation.DSMT4">
                  <p:embed/>
                  <p:pic>
                    <p:nvPicPr>
                      <p:cNvPr id="0" name="Picture 14433"/>
                      <p:cNvPicPr/>
                      <p:nvPr/>
                    </p:nvPicPr>
                    <p:blipFill>
                      <a:blip r:embed="rId7"/>
                      <a:stretch>
                        <a:fillRect/>
                      </a:stretch>
                    </p:blipFill>
                    <p:spPr>
                      <a:xfrm>
                        <a:off x="6934200" y="4635012"/>
                        <a:ext cx="692150" cy="958362"/>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436849" y="5834356"/>
          <a:ext cx="744538" cy="958850"/>
        </p:xfrm>
        <a:graphic>
          <a:graphicData uri="http://schemas.openxmlformats.org/presentationml/2006/ole">
            <mc:AlternateContent xmlns:mc="http://schemas.openxmlformats.org/markup-compatibility/2006">
              <mc:Choice xmlns:v="urn:schemas-microsoft-com:vml" Requires="v">
                <p:oleObj spid="_x0000_s14435" name="Equation" r:id="rId8" imgW="4267200" imgH="5486400" progId="Equation.DSMT4">
                  <p:embed/>
                </p:oleObj>
              </mc:Choice>
              <mc:Fallback>
                <p:oleObj name="Equation" r:id="rId8" imgW="4267200" imgH="5486400" progId="Equation.DSMT4">
                  <p:embed/>
                  <p:pic>
                    <p:nvPicPr>
                      <p:cNvPr id="0" name="Object 2"/>
                      <p:cNvPicPr/>
                      <p:nvPr/>
                    </p:nvPicPr>
                    <p:blipFill>
                      <a:blip r:embed="rId9"/>
                      <a:stretch>
                        <a:fillRect/>
                      </a:stretch>
                    </p:blipFill>
                    <p:spPr>
                      <a:xfrm>
                        <a:off x="5436849" y="5834356"/>
                        <a:ext cx="744538" cy="95885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193855" y="7067322"/>
          <a:ext cx="692150" cy="958362"/>
        </p:xfrm>
        <a:graphic>
          <a:graphicData uri="http://schemas.openxmlformats.org/presentationml/2006/ole">
            <mc:AlternateContent xmlns:mc="http://schemas.openxmlformats.org/markup-compatibility/2006">
              <mc:Choice xmlns:v="urn:schemas-microsoft-com:vml" Requires="v">
                <p:oleObj spid="_x0000_s14436" name="Equation" r:id="rId10" imgW="3962400" imgH="5486400" progId="Equation.DSMT4">
                  <p:embed/>
                </p:oleObj>
              </mc:Choice>
              <mc:Fallback>
                <p:oleObj name="Equation" r:id="rId10" imgW="3962400" imgH="5486400" progId="Equation.DSMT4">
                  <p:embed/>
                  <p:pic>
                    <p:nvPicPr>
                      <p:cNvPr id="0" name="Object 2"/>
                      <p:cNvPicPr/>
                      <p:nvPr/>
                    </p:nvPicPr>
                    <p:blipFill>
                      <a:blip r:embed="rId11"/>
                      <a:stretch>
                        <a:fillRect/>
                      </a:stretch>
                    </p:blipFill>
                    <p:spPr>
                      <a:xfrm>
                        <a:off x="7193855" y="7067322"/>
                        <a:ext cx="692150" cy="958362"/>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8566776" y="7056818"/>
          <a:ext cx="746125" cy="958850"/>
        </p:xfrm>
        <a:graphic>
          <a:graphicData uri="http://schemas.openxmlformats.org/presentationml/2006/ole">
            <mc:AlternateContent xmlns:mc="http://schemas.openxmlformats.org/markup-compatibility/2006">
              <mc:Choice xmlns:v="urn:schemas-microsoft-com:vml" Requires="v">
                <p:oleObj spid="_x0000_s14437" name="Equation" r:id="rId12" imgW="4267200" imgH="5486400" progId="Equation.DSMT4">
                  <p:embed/>
                </p:oleObj>
              </mc:Choice>
              <mc:Fallback>
                <p:oleObj name="Equation" r:id="rId12" imgW="4267200" imgH="5486400" progId="Equation.DSMT4">
                  <p:embed/>
                  <p:pic>
                    <p:nvPicPr>
                      <p:cNvPr id="0" name="Object 2"/>
                      <p:cNvPicPr/>
                      <p:nvPr/>
                    </p:nvPicPr>
                    <p:blipFill>
                      <a:blip r:embed="rId13"/>
                      <a:stretch>
                        <a:fillRect/>
                      </a:stretch>
                    </p:blipFill>
                    <p:spPr>
                      <a:xfrm>
                        <a:off x="8566776" y="7056818"/>
                        <a:ext cx="746125" cy="958850"/>
                      </a:xfrm>
                      <a:prstGeom prst="rect">
                        <a:avLst/>
                      </a:prstGeom>
                    </p:spPr>
                  </p:pic>
                </p:oleObj>
              </mc:Fallback>
            </mc:AlternateContent>
          </a:graphicData>
        </a:graphic>
      </p:graphicFrame>
      <p:grpSp>
        <p:nvGrpSpPr>
          <p:cNvPr id="17" name="Group 16"/>
          <p:cNvGrpSpPr/>
          <p:nvPr/>
        </p:nvGrpSpPr>
        <p:grpSpPr>
          <a:xfrm>
            <a:off x="12237522" y="2317683"/>
            <a:ext cx="5869769" cy="5740467"/>
            <a:chOff x="4698177" y="479698"/>
            <a:chExt cx="4370389" cy="3163888"/>
          </a:xfrm>
        </p:grpSpPr>
        <p:grpSp>
          <p:nvGrpSpPr>
            <p:cNvPr id="18" name="Group 17"/>
            <p:cNvGrpSpPr/>
            <p:nvPr/>
          </p:nvGrpSpPr>
          <p:grpSpPr>
            <a:xfrm>
              <a:off x="4698177" y="479698"/>
              <a:ext cx="4370389" cy="3163888"/>
              <a:chOff x="4698177" y="479698"/>
              <a:chExt cx="4370389" cy="3163888"/>
            </a:xfrm>
          </p:grpSpPr>
          <p:grpSp>
            <p:nvGrpSpPr>
              <p:cNvPr id="21" name="Group 13"/>
              <p:cNvGrpSpPr>
                <a:grpSpLocks noChangeAspect="1"/>
              </p:cNvGrpSpPr>
              <p:nvPr/>
            </p:nvGrpSpPr>
            <p:grpSpPr bwMode="auto">
              <a:xfrm>
                <a:off x="4698177" y="479698"/>
                <a:ext cx="4370389" cy="3163888"/>
                <a:chOff x="2962" y="317"/>
                <a:chExt cx="2753" cy="1993"/>
              </a:xfrm>
            </p:grpSpPr>
            <p:sp>
              <p:nvSpPr>
                <p:cNvPr id="25" name="Line 14"/>
                <p:cNvSpPr>
                  <a:spLocks noChangeShapeType="1"/>
                </p:cNvSpPr>
                <p:nvPr/>
              </p:nvSpPr>
              <p:spPr bwMode="auto">
                <a:xfrm flipH="1">
                  <a:off x="3692" y="410"/>
                  <a:ext cx="52" cy="64"/>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26" name="Line 15"/>
                <p:cNvSpPr>
                  <a:spLocks noChangeShapeType="1"/>
                </p:cNvSpPr>
                <p:nvPr/>
              </p:nvSpPr>
              <p:spPr bwMode="auto">
                <a:xfrm>
                  <a:off x="3744" y="410"/>
                  <a:ext cx="51" cy="64"/>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27" name="Rectangle 16"/>
                <p:cNvSpPr>
                  <a:spLocks noChangeArrowheads="1"/>
                </p:cNvSpPr>
                <p:nvPr/>
              </p:nvSpPr>
              <p:spPr bwMode="auto">
                <a:xfrm>
                  <a:off x="3641" y="317"/>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1" i="0" u="none" strike="noStrike" cap="none" normalizeH="0" baseline="0">
                      <a:ln>
                        <a:noFill/>
                      </a:ln>
                      <a:solidFill>
                        <a:srgbClr val="000000"/>
                      </a:solidFill>
                      <a:effectLst/>
                      <a:latin typeface="Arial" panose="020B060402020202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Line 17"/>
                <p:cNvSpPr>
                  <a:spLocks noChangeShapeType="1"/>
                </p:cNvSpPr>
                <p:nvPr/>
              </p:nvSpPr>
              <p:spPr bwMode="auto">
                <a:xfrm flipV="1">
                  <a:off x="2962" y="1765"/>
                  <a:ext cx="2582" cy="11"/>
                </a:xfrm>
                <a:prstGeom prst="line">
                  <a:avLst/>
                </a:prstGeom>
                <a:noFill/>
                <a:ln w="41275">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29" name="Line 18"/>
                <p:cNvSpPr>
                  <a:spLocks noChangeShapeType="1"/>
                </p:cNvSpPr>
                <p:nvPr/>
              </p:nvSpPr>
              <p:spPr bwMode="auto">
                <a:xfrm>
                  <a:off x="5485" y="1715"/>
                  <a:ext cx="59" cy="50"/>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30" name="Line 19"/>
                <p:cNvSpPr>
                  <a:spLocks noChangeShapeType="1"/>
                </p:cNvSpPr>
                <p:nvPr/>
              </p:nvSpPr>
              <p:spPr bwMode="auto">
                <a:xfrm>
                  <a:off x="3744" y="410"/>
                  <a:ext cx="8" cy="1900"/>
                </a:xfrm>
                <a:prstGeom prst="line">
                  <a:avLst/>
                </a:prstGeom>
                <a:noFill/>
                <a:ln w="41275">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31" name="Line 20"/>
                <p:cNvSpPr>
                  <a:spLocks noChangeShapeType="1"/>
                </p:cNvSpPr>
                <p:nvPr/>
              </p:nvSpPr>
              <p:spPr bwMode="auto">
                <a:xfrm flipH="1">
                  <a:off x="5485" y="1765"/>
                  <a:ext cx="59" cy="57"/>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32" name="Rectangle 21"/>
                <p:cNvSpPr>
                  <a:spLocks noChangeArrowheads="1"/>
                </p:cNvSpPr>
                <p:nvPr/>
              </p:nvSpPr>
              <p:spPr bwMode="auto">
                <a:xfrm>
                  <a:off x="5570" y="17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1" i="0" u="none" strike="noStrike" cap="none" normalizeH="0" baseline="0">
                      <a:ln>
                        <a:noFill/>
                      </a:ln>
                      <a:solidFill>
                        <a:srgbClr val="000000"/>
                      </a:solidFill>
                      <a:effectLst/>
                      <a:latin typeface="Arial" panose="020B060402020202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Oval 22"/>
                <p:cNvSpPr>
                  <a:spLocks noChangeArrowheads="1"/>
                </p:cNvSpPr>
                <p:nvPr/>
              </p:nvSpPr>
              <p:spPr bwMode="auto">
                <a:xfrm>
                  <a:off x="3726"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34" name="Rectangle 23"/>
                <p:cNvSpPr>
                  <a:spLocks noChangeArrowheads="1"/>
                </p:cNvSpPr>
                <p:nvPr/>
              </p:nvSpPr>
              <p:spPr bwMode="auto">
                <a:xfrm>
                  <a:off x="3616" y="1629"/>
                  <a:ext cx="1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Oval 24"/>
                <p:cNvSpPr>
                  <a:spLocks noChangeArrowheads="1"/>
                </p:cNvSpPr>
                <p:nvPr/>
              </p:nvSpPr>
              <p:spPr bwMode="auto">
                <a:xfrm>
                  <a:off x="4042" y="1744"/>
                  <a:ext cx="43" cy="35"/>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36" name="Rectangle 25"/>
                <p:cNvSpPr>
                  <a:spLocks noChangeArrowheads="1"/>
                </p:cNvSpPr>
                <p:nvPr/>
              </p:nvSpPr>
              <p:spPr bwMode="auto">
                <a:xfrm>
                  <a:off x="4034"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Oval 26"/>
                <p:cNvSpPr>
                  <a:spLocks noChangeArrowheads="1"/>
                </p:cNvSpPr>
                <p:nvPr/>
              </p:nvSpPr>
              <p:spPr bwMode="auto">
                <a:xfrm>
                  <a:off x="4375"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38" name="Rectangle 27"/>
                <p:cNvSpPr>
                  <a:spLocks noChangeArrowheads="1"/>
                </p:cNvSpPr>
                <p:nvPr/>
              </p:nvSpPr>
              <p:spPr bwMode="auto">
                <a:xfrm>
                  <a:off x="4367"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Oval 28"/>
                <p:cNvSpPr>
                  <a:spLocks noChangeArrowheads="1"/>
                </p:cNvSpPr>
                <p:nvPr/>
              </p:nvSpPr>
              <p:spPr bwMode="auto">
                <a:xfrm>
                  <a:off x="4691"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40" name="Rectangle 29"/>
                <p:cNvSpPr>
                  <a:spLocks noChangeArrowheads="1"/>
                </p:cNvSpPr>
                <p:nvPr/>
              </p:nvSpPr>
              <p:spPr bwMode="auto">
                <a:xfrm>
                  <a:off x="4665"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Oval 30"/>
                <p:cNvSpPr>
                  <a:spLocks noChangeArrowheads="1"/>
                </p:cNvSpPr>
                <p:nvPr/>
              </p:nvSpPr>
              <p:spPr bwMode="auto">
                <a:xfrm>
                  <a:off x="5015"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42" name="Rectangle 31"/>
                <p:cNvSpPr>
                  <a:spLocks noChangeArrowheads="1"/>
                </p:cNvSpPr>
                <p:nvPr/>
              </p:nvSpPr>
              <p:spPr bwMode="auto">
                <a:xfrm>
                  <a:off x="4972"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32"/>
                <p:cNvSpPr>
                  <a:spLocks noChangeArrowheads="1"/>
                </p:cNvSpPr>
                <p:nvPr/>
              </p:nvSpPr>
              <p:spPr bwMode="auto">
                <a:xfrm>
                  <a:off x="3735" y="147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44" name="Rectangle 33"/>
                <p:cNvSpPr>
                  <a:spLocks noChangeArrowheads="1"/>
                </p:cNvSpPr>
                <p:nvPr/>
              </p:nvSpPr>
              <p:spPr bwMode="auto">
                <a:xfrm>
                  <a:off x="3616" y="142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Oval 34"/>
                <p:cNvSpPr>
                  <a:spLocks noChangeArrowheads="1"/>
                </p:cNvSpPr>
                <p:nvPr/>
              </p:nvSpPr>
              <p:spPr bwMode="auto">
                <a:xfrm>
                  <a:off x="3726" y="1206"/>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46" name="Rectangle 35"/>
                <p:cNvSpPr>
                  <a:spLocks noChangeArrowheads="1"/>
                </p:cNvSpPr>
                <p:nvPr/>
              </p:nvSpPr>
              <p:spPr bwMode="auto">
                <a:xfrm>
                  <a:off x="3616" y="1170"/>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Oval 36"/>
                <p:cNvSpPr>
                  <a:spLocks noChangeArrowheads="1"/>
                </p:cNvSpPr>
                <p:nvPr/>
              </p:nvSpPr>
              <p:spPr bwMode="auto">
                <a:xfrm>
                  <a:off x="3726" y="948"/>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48" name="Rectangle 37"/>
                <p:cNvSpPr>
                  <a:spLocks noChangeArrowheads="1"/>
                </p:cNvSpPr>
                <p:nvPr/>
              </p:nvSpPr>
              <p:spPr bwMode="auto">
                <a:xfrm>
                  <a:off x="3598" y="912"/>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Oval 38"/>
                <p:cNvSpPr>
                  <a:spLocks noChangeArrowheads="1"/>
                </p:cNvSpPr>
                <p:nvPr/>
              </p:nvSpPr>
              <p:spPr bwMode="auto">
                <a:xfrm>
                  <a:off x="3726" y="668"/>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50" name="Rectangle 39"/>
                <p:cNvSpPr>
                  <a:spLocks noChangeArrowheads="1"/>
                </p:cNvSpPr>
                <p:nvPr/>
              </p:nvSpPr>
              <p:spPr bwMode="auto">
                <a:xfrm>
                  <a:off x="3633" y="61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Oval 40"/>
                <p:cNvSpPr>
                  <a:spLocks noChangeArrowheads="1"/>
                </p:cNvSpPr>
                <p:nvPr/>
              </p:nvSpPr>
              <p:spPr bwMode="auto">
                <a:xfrm>
                  <a:off x="3394" y="1744"/>
                  <a:ext cx="42" cy="35"/>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52" name="Rectangle 41"/>
                <p:cNvSpPr>
                  <a:spLocks noChangeArrowheads="1"/>
                </p:cNvSpPr>
                <p:nvPr/>
              </p:nvSpPr>
              <p:spPr bwMode="auto">
                <a:xfrm>
                  <a:off x="3051" y="1794"/>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Oval 42"/>
                <p:cNvSpPr>
                  <a:spLocks noChangeArrowheads="1"/>
                </p:cNvSpPr>
                <p:nvPr/>
              </p:nvSpPr>
              <p:spPr bwMode="auto">
                <a:xfrm>
                  <a:off x="3735" y="2030"/>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54" name="Rectangle 43"/>
                <p:cNvSpPr>
                  <a:spLocks noChangeArrowheads="1"/>
                </p:cNvSpPr>
                <p:nvPr/>
              </p:nvSpPr>
              <p:spPr bwMode="auto">
                <a:xfrm>
                  <a:off x="3827" y="1966"/>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2" name="Oval 21"/>
              <p:cNvSpPr/>
              <p:nvPr/>
            </p:nvSpPr>
            <p:spPr>
              <a:xfrm>
                <a:off x="5922485" y="1470248"/>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22485" y="2743614"/>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40703" y="1878056"/>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43"/>
            <p:cNvSpPr>
              <a:spLocks noChangeArrowheads="1"/>
            </p:cNvSpPr>
            <p:nvPr/>
          </p:nvSpPr>
          <p:spPr bwMode="auto">
            <a:xfrm>
              <a:off x="5287139" y="2831210"/>
              <a:ext cx="311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Oval 19"/>
            <p:cNvSpPr/>
            <p:nvPr/>
          </p:nvSpPr>
          <p:spPr>
            <a:xfrm>
              <a:off x="4888736" y="2779235"/>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p:cNvCxnSpPr>
            <a:stCxn id="45" idx="5"/>
          </p:cNvCxnSpPr>
          <p:nvPr/>
        </p:nvCxnSpPr>
        <p:spPr>
          <a:xfrm>
            <a:off x="13944729" y="4966789"/>
            <a:ext cx="137090" cy="15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5" idx="7"/>
          </p:cNvCxnSpPr>
          <p:nvPr/>
        </p:nvCxnSpPr>
        <p:spPr>
          <a:xfrm>
            <a:off x="13944729" y="4893468"/>
            <a:ext cx="640434" cy="91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p:cNvCxnSpPr>
            <a:stCxn id="35" idx="4"/>
          </p:cNvCxnSpPr>
          <p:nvPr/>
        </p:nvCxnSpPr>
        <p:spPr>
          <a:xfrm flipV="1">
            <a:off x="14586069" y="4902653"/>
            <a:ext cx="35341" cy="162605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p:nvPr/>
        </p:nvCxnSpPr>
        <p:spPr>
          <a:xfrm flipV="1">
            <a:off x="12956052" y="2853678"/>
            <a:ext cx="2562678" cy="5720049"/>
          </a:xfrm>
          <a:prstGeom prst="line">
            <a:avLst/>
          </a:prstGeom>
        </p:spPr>
        <p:style>
          <a:lnRef idx="3">
            <a:schemeClr val="accent6"/>
          </a:lnRef>
          <a:fillRef idx="0">
            <a:schemeClr val="accent6"/>
          </a:fillRef>
          <a:effectRef idx="2">
            <a:schemeClr val="accent6"/>
          </a:effectRef>
          <a:fontRef idx="minor">
            <a:schemeClr val="tx1"/>
          </a:fontRef>
        </p:style>
      </p:cxnSp>
      <p:cxnSp>
        <p:nvCxnSpPr>
          <p:cNvPr id="64" name="Straight Connector 63"/>
          <p:cNvCxnSpPr/>
          <p:nvPr/>
        </p:nvCxnSpPr>
        <p:spPr>
          <a:xfrm>
            <a:off x="12909560" y="3037761"/>
            <a:ext cx="4729111" cy="5288258"/>
          </a:xfrm>
          <a:prstGeom prst="line">
            <a:avLst/>
          </a:prstGeom>
        </p:spPr>
        <p:style>
          <a:lnRef idx="3">
            <a:schemeClr val="accent6"/>
          </a:lnRef>
          <a:fillRef idx="0">
            <a:schemeClr val="accent6"/>
          </a:fillRef>
          <a:effectRef idx="2">
            <a:schemeClr val="accent6"/>
          </a:effectRef>
          <a:fontRef idx="minor">
            <a:schemeClr val="tx1"/>
          </a:fontRef>
        </p:style>
      </p:cxnSp>
      <p:sp>
        <p:nvSpPr>
          <p:cNvPr id="66" name="TextBox 65"/>
          <p:cNvSpPr txBox="1"/>
          <p:nvPr/>
        </p:nvSpPr>
        <p:spPr>
          <a:xfrm>
            <a:off x="14770894" y="4514920"/>
            <a:ext cx="1004266" cy="707886"/>
          </a:xfrm>
          <a:prstGeom prst="rect">
            <a:avLst/>
          </a:prstGeom>
          <a:noFill/>
        </p:spPr>
        <p:txBody>
          <a:bodyPr wrap="square" rtlCol="0">
            <a:spAutoFit/>
          </a:bodyPr>
          <a:lstStyle/>
          <a:p>
            <a:r>
              <a:rPr lang="en-US" sz="4000" dirty="0">
                <a:solidFill>
                  <a:schemeClr val="bg1"/>
                </a:solidFill>
              </a:rPr>
              <a:t>M</a:t>
            </a:r>
            <a:endParaRPr lang="vi-VN" sz="4000" dirty="0">
              <a:solidFill>
                <a:schemeClr val="bg1"/>
              </a:solidFill>
            </a:endParaRPr>
          </a:p>
        </p:txBody>
      </p:sp>
      <p:sp>
        <p:nvSpPr>
          <p:cNvPr id="67" name="TextBox 66"/>
          <p:cNvSpPr txBox="1"/>
          <p:nvPr/>
        </p:nvSpPr>
        <p:spPr>
          <a:xfrm>
            <a:off x="14645114" y="2555309"/>
            <a:ext cx="344995" cy="1084438"/>
          </a:xfrm>
          <a:prstGeom prst="rect">
            <a:avLst/>
          </a:prstGeom>
          <a:noFill/>
        </p:spPr>
        <p:txBody>
          <a:bodyPr wrap="square" rtlCol="0">
            <a:spAutoFit/>
          </a:bodyPr>
          <a:lstStyle/>
          <a:p>
            <a:endParaRPr lang="vi-VN" dirty="0"/>
          </a:p>
        </p:txBody>
      </p:sp>
      <p:graphicFrame>
        <p:nvGraphicFramePr>
          <p:cNvPr id="68" name="Object 67"/>
          <p:cNvGraphicFramePr>
            <a:graphicFrameLocks noChangeAspect="1"/>
          </p:cNvGraphicFramePr>
          <p:nvPr/>
        </p:nvGraphicFramePr>
        <p:xfrm>
          <a:off x="14638979" y="2620446"/>
          <a:ext cx="685800" cy="952500"/>
        </p:xfrm>
        <a:graphic>
          <a:graphicData uri="http://schemas.openxmlformats.org/presentationml/2006/ole">
            <mc:AlternateContent xmlns:mc="http://schemas.openxmlformats.org/markup-compatibility/2006">
              <mc:Choice xmlns:v="urn:schemas-microsoft-com:vml" Requires="v">
                <p:oleObj spid="_x0000_s14438" name="Equation" r:id="rId14" imgW="702945" imgH="972185" progId="Equation.DSMT4">
                  <p:embed/>
                </p:oleObj>
              </mc:Choice>
              <mc:Fallback>
                <p:oleObj name="Equation" r:id="rId14" imgW="702945" imgH="972185" progId="Equation.DSMT4">
                  <p:embed/>
                  <p:pic>
                    <p:nvPicPr>
                      <p:cNvPr id="0" name="Picture 14437"/>
                      <p:cNvPicPr/>
                      <p:nvPr/>
                    </p:nvPicPr>
                    <p:blipFill>
                      <a:blip r:embed="rId15"/>
                      <a:stretch>
                        <a:fillRect/>
                      </a:stretch>
                    </p:blipFill>
                    <p:spPr>
                      <a:xfrm>
                        <a:off x="14638979" y="2620446"/>
                        <a:ext cx="685800" cy="952500"/>
                      </a:xfrm>
                      <a:prstGeom prst="rect">
                        <a:avLst/>
                      </a:prstGeom>
                    </p:spPr>
                  </p:pic>
                </p:oleObj>
              </mc:Fallback>
            </mc:AlternateContent>
          </a:graphicData>
        </a:graphic>
      </p:graphicFrame>
      <p:graphicFrame>
        <p:nvGraphicFramePr>
          <p:cNvPr id="69" name="Object 68"/>
          <p:cNvGraphicFramePr>
            <a:graphicFrameLocks noChangeAspect="1"/>
          </p:cNvGraphicFramePr>
          <p:nvPr/>
        </p:nvGraphicFramePr>
        <p:xfrm>
          <a:off x="16806204" y="6760563"/>
          <a:ext cx="742950" cy="952500"/>
        </p:xfrm>
        <a:graphic>
          <a:graphicData uri="http://schemas.openxmlformats.org/presentationml/2006/ole">
            <mc:AlternateContent xmlns:mc="http://schemas.openxmlformats.org/markup-compatibility/2006">
              <mc:Choice xmlns:v="urn:schemas-microsoft-com:vml" Requires="v">
                <p:oleObj spid="_x0000_s14439" name="Equation" r:id="rId16" imgW="760095" imgH="972185" progId="Equation.DSMT4">
                  <p:embed/>
                </p:oleObj>
              </mc:Choice>
              <mc:Fallback>
                <p:oleObj name="Equation" r:id="rId16" imgW="760095" imgH="972185" progId="Equation.DSMT4">
                  <p:embed/>
                  <p:pic>
                    <p:nvPicPr>
                      <p:cNvPr id="0" name="Picture 14438"/>
                      <p:cNvPicPr/>
                      <p:nvPr/>
                    </p:nvPicPr>
                    <p:blipFill>
                      <a:blip r:embed="rId17"/>
                      <a:stretch>
                        <a:fillRect/>
                      </a:stretch>
                    </p:blipFill>
                    <p:spPr>
                      <a:xfrm>
                        <a:off x="16806204" y="6760563"/>
                        <a:ext cx="742950" cy="952500"/>
                      </a:xfrm>
                      <a:prstGeom prst="rect">
                        <a:avLst/>
                      </a:prstGeom>
                    </p:spPr>
                  </p:pic>
                </p:oleObj>
              </mc:Fallback>
            </mc:AlternateContent>
          </a:graphicData>
        </a:graphic>
      </p:graphicFrame>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par>
                                <p:cTn id="50" presetID="10" presetClass="entr" presetSubtype="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6331575" y="8111301"/>
            <a:ext cx="2196234" cy="2137287"/>
          </a:xfrm>
          <a:prstGeom prst="rect">
            <a:avLst/>
          </a:prstGeom>
        </p:spPr>
      </p:pic>
      <p:grpSp>
        <p:nvGrpSpPr>
          <p:cNvPr id="18" name="Google Shape;305;p14"/>
          <p:cNvGrpSpPr/>
          <p:nvPr/>
        </p:nvGrpSpPr>
        <p:grpSpPr>
          <a:xfrm flipH="1">
            <a:off x="-51770" y="7212051"/>
            <a:ext cx="1699513" cy="1188276"/>
            <a:chOff x="7890477" y="787864"/>
            <a:chExt cx="2022200" cy="1289304"/>
          </a:xfrm>
        </p:grpSpPr>
        <p:pic>
          <p:nvPicPr>
            <p:cNvPr id="19" name="Google Shape;306;p14"/>
            <p:cNvPicPr preferRelativeResize="0"/>
            <p:nvPr/>
          </p:nvPicPr>
          <p:blipFill rotWithShape="1">
            <a:blip r:embed="rId2"/>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3" name="Google Shape;322;p15"/>
          <p:cNvSpPr/>
          <p:nvPr/>
        </p:nvSpPr>
        <p:spPr>
          <a:xfrm>
            <a:off x="1794782" y="468529"/>
            <a:ext cx="3615418"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Vận dụng:</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p:cNvSpPr/>
          <p:nvPr/>
        </p:nvSpPr>
        <p:spPr>
          <a:xfrm>
            <a:off x="1794782" y="566536"/>
            <a:ext cx="15807418" cy="2862322"/>
          </a:xfrm>
          <a:prstGeom prst="rect">
            <a:avLst/>
          </a:prstGeom>
        </p:spPr>
        <p:txBody>
          <a:bodyPr wrap="square">
            <a:spAutoFit/>
          </a:bodyPr>
          <a:lstStyle/>
          <a:p>
            <a:pPr>
              <a:lnSpc>
                <a:spcPct val="150000"/>
              </a:lnSpc>
            </a:pPr>
            <a:r>
              <a:rPr lang="en-US" sz="4000" dirty="0">
                <a:latin typeface="Arial" panose="020B0604020202020204" pitchFamily="34" charset="0"/>
                <a:ea typeface="Times New Roman" panose="02020603050405020304" pitchFamily="18" charset="0"/>
              </a:rPr>
              <a:t>                           Xét bài toán cổ trong tình huống mở đầu. Gọi x là số cam, y là số quýt cần tính                 . Ta có hệ phương trình bậc nhất hai ẩn sau: </a:t>
            </a:r>
            <a:endParaRPr lang="en-US" sz="40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1794782" y="4524073"/>
            <a:ext cx="15173657" cy="2862322"/>
          </a:xfrm>
          <a:prstGeom prst="rect">
            <a:avLst/>
          </a:prstGeom>
          <a:noFill/>
        </p:spPr>
        <p:txBody>
          <a:bodyPr wrap="square">
            <a:spAutoFit/>
          </a:bodyPr>
          <a:lstStyle/>
          <a:p>
            <a:pPr algn="just">
              <a:lnSpc>
                <a:spcPct val="150000"/>
              </a:lnSpc>
              <a:spcBef>
                <a:spcPts val="300"/>
              </a:spcBef>
              <a:spcAft>
                <a:spcPts val="300"/>
              </a:spcAft>
            </a:pPr>
            <a:r>
              <a:rPr lang="en-US" sz="4000" dirty="0">
                <a:latin typeface="Arial" panose="020B0604020202020204" pitchFamily="34" charset="0"/>
                <a:ea typeface="Arial" panose="020B0604020202020204" pitchFamily="34" charset="0"/>
                <a:cs typeface="Arial" panose="020B0604020202020204" pitchFamily="34" charset="0"/>
              </a:rPr>
              <a:t>Trong hai cặp số (10</a:t>
            </a:r>
            <a:r>
              <a:rPr lang="en-US" sz="4000" dirty="0" smtClean="0">
                <a:latin typeface="Arial" panose="020B0604020202020204" pitchFamily="34" charset="0"/>
                <a:ea typeface="Arial" panose="020B0604020202020204" pitchFamily="34" charset="0"/>
                <a:cs typeface="Arial" panose="020B0604020202020204" pitchFamily="34" charset="0"/>
              </a:rPr>
              <a:t>; 7</a:t>
            </a:r>
            <a:r>
              <a:rPr lang="en-US" sz="4000" dirty="0">
                <a:latin typeface="Arial" panose="020B0604020202020204" pitchFamily="34" charset="0"/>
                <a:ea typeface="Arial" panose="020B0604020202020204" pitchFamily="34" charset="0"/>
                <a:cs typeface="Arial" panose="020B0604020202020204" pitchFamily="34" charset="0"/>
              </a:rPr>
              <a:t>) và (7</a:t>
            </a:r>
            <a:r>
              <a:rPr lang="en-US" sz="4000" dirty="0" smtClean="0">
                <a:latin typeface="Arial" panose="020B0604020202020204" pitchFamily="34" charset="0"/>
                <a:ea typeface="Arial" panose="020B0604020202020204" pitchFamily="34" charset="0"/>
                <a:cs typeface="Arial" panose="020B0604020202020204" pitchFamily="34" charset="0"/>
              </a:rPr>
              <a:t>; 10</a:t>
            </a:r>
            <a:r>
              <a:rPr lang="en-US" sz="4000" dirty="0">
                <a:latin typeface="Arial" panose="020B0604020202020204" pitchFamily="34" charset="0"/>
                <a:ea typeface="Arial" panose="020B0604020202020204" pitchFamily="34" charset="0"/>
                <a:cs typeface="Arial" panose="020B0604020202020204" pitchFamily="34" charset="0"/>
              </a:rPr>
              <a:t>) cặp số nào là nghiệm của hệ phương trình trên. Từ đó cho biết một phương án về số cam và số quýt thỏa mãn yêu cầu của bài toán cổ</a:t>
            </a:r>
            <a:endParaRPr lang="en-US" sz="4000" dirty="0">
              <a:latin typeface="Arial" panose="020B0604020202020204" pitchFamily="34" charset="0"/>
              <a:ea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nvGraphicFramePr>
        <p:xfrm>
          <a:off x="7696200" y="1556560"/>
          <a:ext cx="2396258" cy="941387"/>
        </p:xfrm>
        <a:graphic>
          <a:graphicData uri="http://schemas.openxmlformats.org/presentationml/2006/ole">
            <mc:AlternateContent xmlns:mc="http://schemas.openxmlformats.org/markup-compatibility/2006">
              <mc:Choice xmlns:v="urn:schemas-microsoft-com:vml" Requires="v">
                <p:oleObj spid="_x0000_s15394" name="Equation" r:id="rId5" imgW="17068800" imgH="6705600" progId="Equation.DSMT4">
                  <p:embed/>
                </p:oleObj>
              </mc:Choice>
              <mc:Fallback>
                <p:oleObj name="Equation" r:id="rId5" imgW="17068800" imgH="6705600" progId="Equation.DSMT4">
                  <p:embed/>
                  <p:pic>
                    <p:nvPicPr>
                      <p:cNvPr id="0" name="Picture 15393"/>
                      <p:cNvPicPr/>
                      <p:nvPr/>
                    </p:nvPicPr>
                    <p:blipFill>
                      <a:blip r:embed="rId6"/>
                      <a:stretch>
                        <a:fillRect/>
                      </a:stretch>
                    </p:blipFill>
                    <p:spPr>
                      <a:xfrm>
                        <a:off x="7696200" y="1556560"/>
                        <a:ext cx="2396258" cy="941387"/>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148955" y="2519567"/>
          <a:ext cx="4138045" cy="1886421"/>
        </p:xfrm>
        <a:graphic>
          <a:graphicData uri="http://schemas.openxmlformats.org/presentationml/2006/ole">
            <mc:AlternateContent xmlns:mc="http://schemas.openxmlformats.org/markup-compatibility/2006">
              <mc:Choice xmlns:v="urn:schemas-microsoft-com:vml" Requires="v">
                <p:oleObj spid="_x0000_s15395" name="Equation" r:id="rId7" imgW="24079200" imgH="10972800" progId="Equation.DSMT4">
                  <p:embed/>
                </p:oleObj>
              </mc:Choice>
              <mc:Fallback>
                <p:oleObj name="Equation" r:id="rId7" imgW="24079200" imgH="10972800" progId="Equation.DSMT4">
                  <p:embed/>
                  <p:pic>
                    <p:nvPicPr>
                      <p:cNvPr id="0" name="Object 4"/>
                      <p:cNvPicPr/>
                      <p:nvPr/>
                    </p:nvPicPr>
                    <p:blipFill>
                      <a:blip r:embed="rId8"/>
                      <a:stretch>
                        <a:fillRect/>
                      </a:stretch>
                    </p:blipFill>
                    <p:spPr>
                      <a:xfrm>
                        <a:off x="6148955" y="2519567"/>
                        <a:ext cx="4138045" cy="1886421"/>
                      </a:xfrm>
                      <a:prstGeom prst="rect">
                        <a:avLst/>
                      </a:prstGeom>
                    </p:spPr>
                  </p:pic>
                </p:oleObj>
              </mc:Fallback>
            </mc:AlternateContent>
          </a:graphicData>
        </a:graphic>
      </p:graphicFrame>
      <p:sp>
        <p:nvSpPr>
          <p:cNvPr id="4" name="Rectangle 3"/>
          <p:cNvSpPr/>
          <p:nvPr/>
        </p:nvSpPr>
        <p:spPr>
          <a:xfrm>
            <a:off x="1872090" y="8089241"/>
            <a:ext cx="15349110" cy="1938992"/>
          </a:xfrm>
          <a:prstGeom prst="rect">
            <a:avLst/>
          </a:prstGeom>
        </p:spPr>
        <p:txBody>
          <a:bodyPr wrap="square">
            <a:spAutoFit/>
          </a:bodyPr>
          <a:lstStyle/>
          <a:p>
            <a:r>
              <a:rPr lang="vi-VN" sz="4000" dirty="0">
                <a:latin typeface="Arial" panose="020B0604020202020204" pitchFamily="34" charset="0"/>
                <a:ea typeface="Arial" panose="020B0604020202020204" pitchFamily="34" charset="0"/>
                <a:cs typeface="Arial" panose="020B0604020202020204" pitchFamily="34" charset="0"/>
              </a:rPr>
              <a:t>Cặp số (7; 10) là nghiệm của hệ phương trình đã cho. Một phương án về số cam và số quýt thoả mãn yêu cầu là: 7 quả cam và 10 quả quýt.</a:t>
            </a:r>
            <a:endParaRPr lang="vi-VN" sz="4000"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Bài 1.4 ( SGK): trang 10</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Rectangle 3"/>
          <p:cNvSpPr/>
          <p:nvPr/>
        </p:nvSpPr>
        <p:spPr>
          <a:xfrm>
            <a:off x="838200" y="1893206"/>
            <a:ext cx="17145000"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a) Hệ phương trình                     có là hệ phương trình bậc nhất hai ẩn.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5105400" y="1607222"/>
          <a:ext cx="2611437" cy="1541463"/>
        </p:xfrm>
        <a:graphic>
          <a:graphicData uri="http://schemas.openxmlformats.org/presentationml/2006/ole">
            <mc:AlternateContent xmlns:mc="http://schemas.openxmlformats.org/markup-compatibility/2006">
              <mc:Choice xmlns:v="urn:schemas-microsoft-com:vml" Requires="v">
                <p:oleObj spid="_x0000_s16402" name="Equation" r:id="rId1" imgW="18592800" imgH="10972800" progId="Equation.DSMT4">
                  <p:embed/>
                </p:oleObj>
              </mc:Choice>
              <mc:Fallback>
                <p:oleObj name="Equation" r:id="rId1" imgW="18592800" imgH="10972800" progId="Equation.DSMT4">
                  <p:embed/>
                  <p:pic>
                    <p:nvPicPr>
                      <p:cNvPr id="0" name="Object 1"/>
                      <p:cNvPicPr/>
                      <p:nvPr/>
                    </p:nvPicPr>
                    <p:blipFill>
                      <a:blip r:embed="rId2"/>
                      <a:stretch>
                        <a:fillRect/>
                      </a:stretch>
                    </p:blipFill>
                    <p:spPr>
                      <a:xfrm>
                        <a:off x="5105400" y="1607222"/>
                        <a:ext cx="2611437" cy="1541463"/>
                      </a:xfrm>
                      <a:prstGeom prst="rect">
                        <a:avLst/>
                      </a:prstGeom>
                    </p:spPr>
                  </p:pic>
                </p:oleObj>
              </mc:Fallback>
            </mc:AlternateContent>
          </a:graphicData>
        </a:graphic>
      </p:graphicFrame>
      <p:sp>
        <p:nvSpPr>
          <p:cNvPr id="6" name="Rectangle 5"/>
          <p:cNvSpPr/>
          <p:nvPr/>
        </p:nvSpPr>
        <p:spPr>
          <a:xfrm>
            <a:off x="838200" y="3457972"/>
            <a:ext cx="16459200"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b) Cặp số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a:t>
            </a:r>
            <a:r>
              <a:rPr lang="vi-VN" sz="3800" kern="100">
                <a:ea typeface="Times New Roman" panose="02020603050405020304" pitchFamily="18" charset="0"/>
                <a:cs typeface="Times New Roman" panose="02020603050405020304" pitchFamily="18" charset="0"/>
              </a:rPr>
              <a:t>–</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3</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4</a:t>
            </a:r>
            <a:r>
              <a:rPr lang="en-US" sz="3800" kern="100" dirty="0">
                <a:latin typeface="Arial" panose="020B0604020202020204" pitchFamily="34" charset="0"/>
                <a:ea typeface="Times New Roman" panose="02020603050405020304" pitchFamily="18" charset="0"/>
                <a:cs typeface="Times New Roman" panose="02020603050405020304" pitchFamily="18" charset="0"/>
              </a:rPr>
              <a:t>) có là một nghiệm của hệ phương trình đó không.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oogle Shape;305;p14"/>
          <p:cNvGrpSpPr/>
          <p:nvPr/>
        </p:nvGrpSpPr>
        <p:grpSpPr>
          <a:xfrm>
            <a:off x="1066800" y="4863698"/>
            <a:ext cx="1700394" cy="1188276"/>
            <a:chOff x="7890477" y="787864"/>
            <a:chExt cx="2022200" cy="1289304"/>
          </a:xfrm>
        </p:grpSpPr>
        <p:pic>
          <p:nvPicPr>
            <p:cNvPr id="9" name="Google Shape;306;p14"/>
            <p:cNvPicPr preferRelativeResize="0"/>
            <p:nvPr/>
          </p:nvPicPr>
          <p:blipFill rotWithShape="1">
            <a:blip r:embed="rId3"/>
            <a:srcRect/>
            <a:stretch>
              <a:fillRect/>
            </a:stretch>
          </p:blipFill>
          <p:spPr>
            <a:xfrm>
              <a:off x="7934187" y="787864"/>
              <a:ext cx="1912845" cy="1289304"/>
            </a:xfrm>
            <a:prstGeom prst="rect">
              <a:avLst/>
            </a:prstGeom>
            <a:noFill/>
            <a:ln>
              <a:noFill/>
            </a:ln>
          </p:spPr>
        </p:pic>
        <p:sp>
          <p:nvSpPr>
            <p:cNvPr id="1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1" name="Rectangle 10"/>
          <p:cNvSpPr/>
          <p:nvPr/>
        </p:nvSpPr>
        <p:spPr>
          <a:xfrm>
            <a:off x="1136211" y="6488204"/>
            <a:ext cx="16193846" cy="2742289"/>
          </a:xfrm>
          <a:prstGeom prst="rect">
            <a:avLst/>
          </a:prstGeom>
        </p:spPr>
        <p:txBody>
          <a:bodyPr wrap="square">
            <a:spAutoFit/>
          </a:bodyPr>
          <a:lstStyle/>
          <a:p>
            <a:pPr marL="180340" indent="-180340" algn="just">
              <a:lnSpc>
                <a:spcPct val="110000"/>
              </a:lnSpc>
              <a:spcBef>
                <a:spcPts val="300"/>
              </a:spcBef>
              <a:spcAft>
                <a:spcPts val="300"/>
              </a:spcAft>
            </a:pPr>
            <a:r>
              <a:rPr lang="vi-VN" sz="3800" kern="100" dirty="0">
                <a:latin typeface="Arial" panose="020B0604020202020204" pitchFamily="34" charset="0"/>
                <a:ea typeface="Times New Roman" panose="02020603050405020304" pitchFamily="18" charset="0"/>
                <a:cs typeface="Times New Roman" panose="02020603050405020304" pitchFamily="18" charset="0"/>
              </a:rPr>
              <a:t>a) Hệ đã cho là một hệ hai phương trình bậc nhất hai ẩn vì cả hai phương trình của hệ đã cho đều là phương trình bậc nhất hai ẩn.</a:t>
            </a:r>
            <a:endParaRPr lang="vi-VN" sz="3800" kern="100" dirty="0">
              <a:latin typeface="Arial" panose="020B0604020202020204" pitchFamily="34" charset="0"/>
              <a:ea typeface="Times New Roman" panose="02020603050405020304" pitchFamily="18" charset="0"/>
              <a:cs typeface="Times New Roman" panose="02020603050405020304" pitchFamily="18" charset="0"/>
            </a:endParaRPr>
          </a:p>
          <a:p>
            <a:pPr marL="180340" algn="just">
              <a:lnSpc>
                <a:spcPct val="110000"/>
              </a:lnSpc>
              <a:spcBef>
                <a:spcPts val="300"/>
              </a:spcBef>
              <a:spcAft>
                <a:spcPts val="300"/>
              </a:spcAft>
            </a:pPr>
            <a:r>
              <a:rPr lang="vi-VN" sz="3800" kern="100" dirty="0">
                <a:latin typeface="Arial" panose="020B0604020202020204" pitchFamily="34" charset="0"/>
                <a:ea typeface="Times New Roman" panose="02020603050405020304" pitchFamily="18" charset="0"/>
                <a:cs typeface="Times New Roman" panose="02020603050405020304" pitchFamily="18" charset="0"/>
              </a:rPr>
              <a:t>b) Cặp số (–</a:t>
            </a:r>
            <a:r>
              <a:rPr lang="vi-VN" sz="3800" kern="100" dirty="0" smtClean="0">
                <a:latin typeface="Arial" panose="020B0604020202020204" pitchFamily="34" charset="0"/>
                <a:ea typeface="Times New Roman" panose="02020603050405020304" pitchFamily="18" charset="0"/>
                <a:cs typeface="Times New Roman" panose="02020603050405020304" pitchFamily="18" charset="0"/>
              </a:rPr>
              <a:t>3;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4) nghiệm đúng cả hai phương trình của hệ nên là nghiệm của hệ đã cho.</a:t>
            </a:r>
            <a:endParaRPr lang="vi-VN" sz="3800" kern="100" dirty="0">
              <a:latin typeface="Arial" panose="020B060402020202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p:cNvPicPr>
          <p:nvPr/>
        </p:nvPicPr>
        <p:blipFill>
          <a:blip r:embed="rId1"/>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2"/>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3"/>
          <a:stretch>
            <a:fillRect/>
          </a:stretch>
        </p:blipFill>
        <p:spPr>
          <a:xfrm rot="5900184">
            <a:off x="-280909" y="245482"/>
            <a:ext cx="2091109" cy="2091109"/>
          </a:xfrm>
          <a:prstGeom prst="rect">
            <a:avLst/>
          </a:prstGeom>
        </p:spPr>
      </p:pic>
      <p:sp>
        <p:nvSpPr>
          <p:cNvPr id="14"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Bài 1.5 ( SGK): trang 10</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5" name="TextBox 4"/>
          <p:cNvSpPr txBox="1"/>
          <p:nvPr/>
        </p:nvSpPr>
        <p:spPr>
          <a:xfrm>
            <a:off x="982520" y="1291036"/>
            <a:ext cx="770080" cy="880664"/>
          </a:xfrm>
          <a:prstGeom prst="rect">
            <a:avLst/>
          </a:prstGeom>
          <a:solidFill>
            <a:srgbClr val="FFFDDB"/>
          </a:solidFill>
          <a:ln>
            <a:solidFill>
              <a:srgbClr val="FFFDDB"/>
            </a:solidFill>
          </a:ln>
        </p:spPr>
        <p:txBody>
          <a:bodyPr wrap="square" rtlCol="0">
            <a:spAutoFit/>
          </a:bodyPr>
          <a:lstStyle/>
          <a:p>
            <a:endParaRPr lang="vi-VN" dirty="0"/>
          </a:p>
        </p:txBody>
      </p:sp>
      <p:sp>
        <p:nvSpPr>
          <p:cNvPr id="13" name="Rectangle 12"/>
          <p:cNvSpPr/>
          <p:nvPr/>
        </p:nvSpPr>
        <p:spPr>
          <a:xfrm>
            <a:off x="525515" y="1087278"/>
            <a:ext cx="16459200" cy="8704947"/>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Cho các cặp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số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(-2; 1), (0;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2),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(1; 0)</a:t>
            </a: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(1,5; 3), (4; -3) và hai phương tình sau:</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lvl="8">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5x + 4y =8           (1)</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lvl="8">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3x + 5y = -3           (2)</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Trong các cặp số đã cho:</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Những cặp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số nào là nghiệm của hệ phương trình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(1)</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marL="742950" indent="-742950">
              <a:lnSpc>
                <a:spcPct val="150000"/>
              </a:lnSpc>
              <a:spcAft>
                <a:spcPts val="800"/>
              </a:spcAft>
              <a:buFontTx/>
              <a:buAutoNum type="alphaLcParenR"/>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Cặp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số nào là nghiệm của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hệ hai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phương trình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gồm (1) và (2)</a:t>
            </a:r>
            <a:endParaRPr lang="en-US" sz="3800" kern="100" dirty="0" smtClean="0">
              <a:latin typeface="Arial" panose="020B0604020202020204" pitchFamily="34" charset="0"/>
              <a:ea typeface="Times New Roman" panose="02020603050405020304" pitchFamily="18" charset="0"/>
              <a:cs typeface="Times New Roman" panose="02020603050405020304" pitchFamily="18" charset="0"/>
            </a:endParaRPr>
          </a:p>
          <a:p>
            <a:pPr marL="742950" indent="-742950">
              <a:lnSpc>
                <a:spcPct val="150000"/>
              </a:lnSpc>
              <a:spcAft>
                <a:spcPts val="800"/>
              </a:spcAft>
              <a:buFontTx/>
              <a:buAutoNum type="alphaLcParenR"/>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Vẽ hai đường thẳng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5x + 4y =8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và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3x + 5y = -</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3 trên cùng một mặt phẳng </a:t>
            </a:r>
            <a:r>
              <a:rPr lang="en-US" sz="3800" kern="100" dirty="0" err="1" smtClean="0">
                <a:latin typeface="Arial" panose="020B0604020202020204" pitchFamily="34" charset="0"/>
                <a:ea typeface="Times New Roman" panose="02020603050405020304" pitchFamily="18" charset="0"/>
                <a:cs typeface="Times New Roman" panose="02020603050405020304" pitchFamily="18" charset="0"/>
              </a:rPr>
              <a:t>tọa</a:t>
            </a: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độ để minh họa kết luận ở câu b</a:t>
            </a:r>
            <a:endParaRPr lang="en-US" sz="3800" kern="100" dirty="0">
              <a:latin typeface="Arial" panose="020B0604020202020204" pitchFamily="34" charset="0"/>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019300"/>
            <a:ext cx="17068800" cy="2277547"/>
          </a:xfrm>
          <a:prstGeom prst="rect">
            <a:avLst/>
          </a:prstGeom>
        </p:spPr>
        <p:txBody>
          <a:bodyPr wrap="square">
            <a:spAutoFit/>
          </a:bodyPr>
          <a:lstStyle/>
          <a:p>
            <a:pPr marL="180340" indent="-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 Các cặp số là </a:t>
            </a:r>
            <a:r>
              <a:rPr lang="en-US" sz="4000" dirty="0">
                <a:latin typeface="Times New Roman" panose="02020603050405020304" pitchFamily="18" charset="0"/>
                <a:ea typeface="SimSun" panose="02010600030101010101" pitchFamily="2" charset="-122"/>
                <a:cs typeface="Times New Roman" panose="02020603050405020304" pitchFamily="18" charset="0"/>
              </a:rPr>
              <a:t>nghiệm</a:t>
            </a: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của phương trình (1) là (0 ; 2) và (4 ; –3).</a:t>
            </a:r>
            <a:endParaRPr lang="vi-VN" sz="4000" dirty="0">
              <a:latin typeface="Times New Roman" panose="02020603050405020304" pitchFamily="18" charset="0"/>
              <a:ea typeface="SimSun" panose="02010600030101010101" pitchFamily="2" charset="-122"/>
              <a:cs typeface="Times New Roman" panose="02020603050405020304" pitchFamily="18" charset="0"/>
            </a:endParaRPr>
          </a:p>
          <a:p>
            <a:pPr marL="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 Cặp (4 ; –3) là nghiệm chung của (1) và (2) nên là nghiệm của hệ (1) và (2).</a:t>
            </a:r>
            <a:endPar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 </a:t>
            </a:r>
            <a:endParaRPr lang="vi-VN" sz="4000"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44" name="Group 43"/>
          <p:cNvGrpSpPr/>
          <p:nvPr/>
        </p:nvGrpSpPr>
        <p:grpSpPr>
          <a:xfrm>
            <a:off x="11490967" y="3543300"/>
            <a:ext cx="5654034" cy="5682438"/>
            <a:chOff x="4698177" y="479698"/>
            <a:chExt cx="4370389" cy="3624003"/>
          </a:xfrm>
        </p:grpSpPr>
        <p:grpSp>
          <p:nvGrpSpPr>
            <p:cNvPr id="45" name="Group 44"/>
            <p:cNvGrpSpPr/>
            <p:nvPr/>
          </p:nvGrpSpPr>
          <p:grpSpPr>
            <a:xfrm>
              <a:off x="4698177" y="479698"/>
              <a:ext cx="4370389" cy="3624003"/>
              <a:chOff x="4698177" y="479698"/>
              <a:chExt cx="4370389" cy="3624003"/>
            </a:xfrm>
          </p:grpSpPr>
          <p:grpSp>
            <p:nvGrpSpPr>
              <p:cNvPr id="48" name="Group 13"/>
              <p:cNvGrpSpPr>
                <a:grpSpLocks noChangeAspect="1"/>
              </p:cNvGrpSpPr>
              <p:nvPr/>
            </p:nvGrpSpPr>
            <p:grpSpPr bwMode="auto">
              <a:xfrm>
                <a:off x="4698177" y="479698"/>
                <a:ext cx="4370389" cy="3163888"/>
                <a:chOff x="2962" y="317"/>
                <a:chExt cx="2753" cy="1993"/>
              </a:xfrm>
            </p:grpSpPr>
            <p:sp>
              <p:nvSpPr>
                <p:cNvPr id="52" name="Line 14"/>
                <p:cNvSpPr>
                  <a:spLocks noChangeShapeType="1"/>
                </p:cNvSpPr>
                <p:nvPr/>
              </p:nvSpPr>
              <p:spPr bwMode="auto">
                <a:xfrm flipH="1">
                  <a:off x="3692" y="410"/>
                  <a:ext cx="52" cy="64"/>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3" name="Line 15"/>
                <p:cNvSpPr>
                  <a:spLocks noChangeShapeType="1"/>
                </p:cNvSpPr>
                <p:nvPr/>
              </p:nvSpPr>
              <p:spPr bwMode="auto">
                <a:xfrm>
                  <a:off x="3744" y="410"/>
                  <a:ext cx="51" cy="64"/>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4" name="Rectangle 16"/>
                <p:cNvSpPr>
                  <a:spLocks noChangeArrowheads="1"/>
                </p:cNvSpPr>
                <p:nvPr/>
              </p:nvSpPr>
              <p:spPr bwMode="auto">
                <a:xfrm>
                  <a:off x="3641" y="317"/>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1" i="0" u="none" strike="noStrike" cap="none" normalizeH="0" baseline="0">
                      <a:ln>
                        <a:noFill/>
                      </a:ln>
                      <a:solidFill>
                        <a:srgbClr val="000000"/>
                      </a:solidFill>
                      <a:effectLst/>
                      <a:latin typeface="Arial" panose="020B060402020202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Line 17"/>
                <p:cNvSpPr>
                  <a:spLocks noChangeShapeType="1"/>
                </p:cNvSpPr>
                <p:nvPr/>
              </p:nvSpPr>
              <p:spPr bwMode="auto">
                <a:xfrm flipV="1">
                  <a:off x="2962" y="1765"/>
                  <a:ext cx="2582" cy="11"/>
                </a:xfrm>
                <a:prstGeom prst="line">
                  <a:avLst/>
                </a:prstGeom>
                <a:noFill/>
                <a:ln w="41275">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6" name="Line 18"/>
                <p:cNvSpPr>
                  <a:spLocks noChangeShapeType="1"/>
                </p:cNvSpPr>
                <p:nvPr/>
              </p:nvSpPr>
              <p:spPr bwMode="auto">
                <a:xfrm>
                  <a:off x="5485" y="1715"/>
                  <a:ext cx="59" cy="50"/>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7" name="Line 19"/>
                <p:cNvSpPr>
                  <a:spLocks noChangeShapeType="1"/>
                </p:cNvSpPr>
                <p:nvPr/>
              </p:nvSpPr>
              <p:spPr bwMode="auto">
                <a:xfrm>
                  <a:off x="3744" y="410"/>
                  <a:ext cx="8" cy="1900"/>
                </a:xfrm>
                <a:prstGeom prst="line">
                  <a:avLst/>
                </a:prstGeom>
                <a:noFill/>
                <a:ln w="41275">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8" name="Line 20"/>
                <p:cNvSpPr>
                  <a:spLocks noChangeShapeType="1"/>
                </p:cNvSpPr>
                <p:nvPr/>
              </p:nvSpPr>
              <p:spPr bwMode="auto">
                <a:xfrm flipH="1">
                  <a:off x="5485" y="1765"/>
                  <a:ext cx="59" cy="57"/>
                </a:xfrm>
                <a:prstGeom prst="line">
                  <a:avLst/>
                </a:prstGeom>
                <a:noFill/>
                <a:ln w="14288">
                  <a:solidFill>
                    <a:srgbClr val="00008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
              <p:nvSpPr>
                <p:cNvPr id="59" name="Rectangle 21"/>
                <p:cNvSpPr>
                  <a:spLocks noChangeArrowheads="1"/>
                </p:cNvSpPr>
                <p:nvPr/>
              </p:nvSpPr>
              <p:spPr bwMode="auto">
                <a:xfrm>
                  <a:off x="5570" y="17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1" i="0" u="none" strike="noStrike" cap="none" normalizeH="0" baseline="0">
                      <a:ln>
                        <a:noFill/>
                      </a:ln>
                      <a:solidFill>
                        <a:srgbClr val="000000"/>
                      </a:solidFill>
                      <a:effectLst/>
                      <a:latin typeface="Arial" panose="020B060402020202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Oval 22"/>
                <p:cNvSpPr>
                  <a:spLocks noChangeArrowheads="1"/>
                </p:cNvSpPr>
                <p:nvPr/>
              </p:nvSpPr>
              <p:spPr bwMode="auto">
                <a:xfrm>
                  <a:off x="3726"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61" name="Rectangle 23"/>
                <p:cNvSpPr>
                  <a:spLocks noChangeArrowheads="1"/>
                </p:cNvSpPr>
                <p:nvPr/>
              </p:nvSpPr>
              <p:spPr bwMode="auto">
                <a:xfrm>
                  <a:off x="3616" y="1629"/>
                  <a:ext cx="1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Oval 24"/>
                <p:cNvSpPr>
                  <a:spLocks noChangeArrowheads="1"/>
                </p:cNvSpPr>
                <p:nvPr/>
              </p:nvSpPr>
              <p:spPr bwMode="auto">
                <a:xfrm>
                  <a:off x="4042" y="1744"/>
                  <a:ext cx="43" cy="35"/>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63" name="Rectangle 25"/>
                <p:cNvSpPr>
                  <a:spLocks noChangeArrowheads="1"/>
                </p:cNvSpPr>
                <p:nvPr/>
              </p:nvSpPr>
              <p:spPr bwMode="auto">
                <a:xfrm>
                  <a:off x="4034"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Oval 26"/>
                <p:cNvSpPr>
                  <a:spLocks noChangeArrowheads="1"/>
                </p:cNvSpPr>
                <p:nvPr/>
              </p:nvSpPr>
              <p:spPr bwMode="auto">
                <a:xfrm>
                  <a:off x="4375"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65" name="Rectangle 27"/>
                <p:cNvSpPr>
                  <a:spLocks noChangeArrowheads="1"/>
                </p:cNvSpPr>
                <p:nvPr/>
              </p:nvSpPr>
              <p:spPr bwMode="auto">
                <a:xfrm>
                  <a:off x="4367"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Oval 28"/>
                <p:cNvSpPr>
                  <a:spLocks noChangeArrowheads="1"/>
                </p:cNvSpPr>
                <p:nvPr/>
              </p:nvSpPr>
              <p:spPr bwMode="auto">
                <a:xfrm>
                  <a:off x="4691"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67" name="Rectangle 29"/>
                <p:cNvSpPr>
                  <a:spLocks noChangeArrowheads="1"/>
                </p:cNvSpPr>
                <p:nvPr/>
              </p:nvSpPr>
              <p:spPr bwMode="auto">
                <a:xfrm>
                  <a:off x="4665"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Oval 30"/>
                <p:cNvSpPr>
                  <a:spLocks noChangeArrowheads="1"/>
                </p:cNvSpPr>
                <p:nvPr/>
              </p:nvSpPr>
              <p:spPr bwMode="auto">
                <a:xfrm>
                  <a:off x="5015" y="175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69" name="Rectangle 31"/>
                <p:cNvSpPr>
                  <a:spLocks noChangeArrowheads="1"/>
                </p:cNvSpPr>
                <p:nvPr/>
              </p:nvSpPr>
              <p:spPr bwMode="auto">
                <a:xfrm>
                  <a:off x="4972"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Oval 32"/>
                <p:cNvSpPr>
                  <a:spLocks noChangeArrowheads="1"/>
                </p:cNvSpPr>
                <p:nvPr/>
              </p:nvSpPr>
              <p:spPr bwMode="auto">
                <a:xfrm>
                  <a:off x="3735" y="1471"/>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71" name="Rectangle 33"/>
                <p:cNvSpPr>
                  <a:spLocks noChangeArrowheads="1"/>
                </p:cNvSpPr>
                <p:nvPr/>
              </p:nvSpPr>
              <p:spPr bwMode="auto">
                <a:xfrm>
                  <a:off x="3616" y="142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Oval 34"/>
                <p:cNvSpPr>
                  <a:spLocks noChangeArrowheads="1"/>
                </p:cNvSpPr>
                <p:nvPr/>
              </p:nvSpPr>
              <p:spPr bwMode="auto">
                <a:xfrm>
                  <a:off x="3726" y="1206"/>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73" name="Rectangle 35"/>
                <p:cNvSpPr>
                  <a:spLocks noChangeArrowheads="1"/>
                </p:cNvSpPr>
                <p:nvPr/>
              </p:nvSpPr>
              <p:spPr bwMode="auto">
                <a:xfrm>
                  <a:off x="3616" y="1170"/>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Oval 36"/>
                <p:cNvSpPr>
                  <a:spLocks noChangeArrowheads="1"/>
                </p:cNvSpPr>
                <p:nvPr/>
              </p:nvSpPr>
              <p:spPr bwMode="auto">
                <a:xfrm>
                  <a:off x="3726" y="948"/>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75" name="Rectangle 37"/>
                <p:cNvSpPr>
                  <a:spLocks noChangeArrowheads="1"/>
                </p:cNvSpPr>
                <p:nvPr/>
              </p:nvSpPr>
              <p:spPr bwMode="auto">
                <a:xfrm>
                  <a:off x="3598" y="912"/>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Oval 38"/>
                <p:cNvSpPr>
                  <a:spLocks noChangeArrowheads="1"/>
                </p:cNvSpPr>
                <p:nvPr/>
              </p:nvSpPr>
              <p:spPr bwMode="auto">
                <a:xfrm>
                  <a:off x="3726" y="668"/>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77" name="Rectangle 39"/>
                <p:cNvSpPr>
                  <a:spLocks noChangeArrowheads="1"/>
                </p:cNvSpPr>
                <p:nvPr/>
              </p:nvSpPr>
              <p:spPr bwMode="auto">
                <a:xfrm>
                  <a:off x="3633" y="61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Oval 40"/>
                <p:cNvSpPr>
                  <a:spLocks noChangeArrowheads="1"/>
                </p:cNvSpPr>
                <p:nvPr/>
              </p:nvSpPr>
              <p:spPr bwMode="auto">
                <a:xfrm>
                  <a:off x="3394" y="1744"/>
                  <a:ext cx="42" cy="35"/>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79" name="Rectangle 41"/>
                <p:cNvSpPr>
                  <a:spLocks noChangeArrowheads="1"/>
                </p:cNvSpPr>
                <p:nvPr/>
              </p:nvSpPr>
              <p:spPr bwMode="auto">
                <a:xfrm>
                  <a:off x="3051" y="1794"/>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Oval 42"/>
                <p:cNvSpPr>
                  <a:spLocks noChangeArrowheads="1"/>
                </p:cNvSpPr>
                <p:nvPr/>
              </p:nvSpPr>
              <p:spPr bwMode="auto">
                <a:xfrm>
                  <a:off x="3735" y="2030"/>
                  <a:ext cx="43" cy="36"/>
                </a:xfrm>
                <a:prstGeom prst="ellipse">
                  <a:avLst/>
                </a:prstGeom>
                <a:solidFill>
                  <a:srgbClr val="FF0000"/>
                </a:solidFill>
                <a:ln w="0">
                  <a:solidFill>
                    <a:srgbClr val="000000"/>
                  </a:solidFill>
                  <a:prstDash val="solid"/>
                  <a:round/>
                </a:ln>
              </p:spPr>
              <p:txBody>
                <a:bodyPr vert="horz" wrap="square" lIns="91440" tIns="45720" rIns="91440" bIns="45720" numCol="1" anchor="t" anchorCtr="0" compatLnSpc="1"/>
                <a:lstStyle/>
                <a:p>
                  <a:endParaRPr lang="en-US"/>
                </a:p>
              </p:txBody>
            </p:sp>
            <p:sp>
              <p:nvSpPr>
                <p:cNvPr id="81" name="Rectangle 43"/>
                <p:cNvSpPr>
                  <a:spLocks noChangeArrowheads="1"/>
                </p:cNvSpPr>
                <p:nvPr/>
              </p:nvSpPr>
              <p:spPr bwMode="auto">
                <a:xfrm>
                  <a:off x="3827" y="1966"/>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9" name="Oval 48"/>
              <p:cNvSpPr/>
              <p:nvPr/>
            </p:nvSpPr>
            <p:spPr>
              <a:xfrm>
                <a:off x="5922485" y="1470248"/>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22485" y="2743614"/>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88116" y="4057982"/>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3"/>
            <p:cNvSpPr>
              <a:spLocks noChangeArrowheads="1"/>
            </p:cNvSpPr>
            <p:nvPr/>
          </p:nvSpPr>
          <p:spPr bwMode="auto">
            <a:xfrm>
              <a:off x="5287139" y="2831210"/>
              <a:ext cx="311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Oval 46"/>
            <p:cNvSpPr/>
            <p:nvPr/>
          </p:nvSpPr>
          <p:spPr>
            <a:xfrm>
              <a:off x="4888736" y="2779235"/>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Connector 86"/>
          <p:cNvCxnSpPr/>
          <p:nvPr/>
        </p:nvCxnSpPr>
        <p:spPr>
          <a:xfrm>
            <a:off x="13097548" y="3774795"/>
            <a:ext cx="34137" cy="6658083"/>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p:cNvCxnSpPr/>
          <p:nvPr/>
        </p:nvCxnSpPr>
        <p:spPr>
          <a:xfrm flipV="1">
            <a:off x="11490967" y="7126514"/>
            <a:ext cx="5302839" cy="27381"/>
          </a:xfrm>
          <a:prstGeom prst="line">
            <a:avLst/>
          </a:prstGeom>
        </p:spPr>
        <p:style>
          <a:lnRef idx="3">
            <a:schemeClr val="dk1"/>
          </a:lnRef>
          <a:fillRef idx="0">
            <a:schemeClr val="dk1"/>
          </a:fillRef>
          <a:effectRef idx="2">
            <a:schemeClr val="dk1"/>
          </a:effectRef>
          <a:fontRef idx="minor">
            <a:schemeClr val="tx1"/>
          </a:fontRef>
        </p:style>
      </p:cxnSp>
      <p:sp>
        <p:nvSpPr>
          <p:cNvPr id="92" name="Oval 91"/>
          <p:cNvSpPr/>
          <p:nvPr/>
        </p:nvSpPr>
        <p:spPr>
          <a:xfrm>
            <a:off x="13108052" y="9844321"/>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083437" y="9150450"/>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3083589" y="8501729"/>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cxnSp>
        <p:nvCxnSpPr>
          <p:cNvPr id="98" name="Straight Connector 97"/>
          <p:cNvCxnSpPr/>
          <p:nvPr/>
        </p:nvCxnSpPr>
        <p:spPr>
          <a:xfrm>
            <a:off x="15772719" y="7164394"/>
            <a:ext cx="16429" cy="20295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99"/>
          <p:cNvCxnSpPr>
            <a:stCxn id="93" idx="6"/>
          </p:cNvCxnSpPr>
          <p:nvPr/>
        </p:nvCxnSpPr>
        <p:spPr>
          <a:xfrm>
            <a:off x="13157314" y="9191191"/>
            <a:ext cx="2660661" cy="4074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 name="Straight Connector 101"/>
          <p:cNvCxnSpPr/>
          <p:nvPr/>
        </p:nvCxnSpPr>
        <p:spPr>
          <a:xfrm>
            <a:off x="11769883" y="4185513"/>
            <a:ext cx="4504530" cy="5612787"/>
          </a:xfrm>
          <a:prstGeom prst="line">
            <a:avLst/>
          </a:prstGeom>
        </p:spPr>
        <p:style>
          <a:lnRef idx="2">
            <a:schemeClr val="accent6"/>
          </a:lnRef>
          <a:fillRef idx="0">
            <a:schemeClr val="accent6"/>
          </a:fillRef>
          <a:effectRef idx="1">
            <a:schemeClr val="accent6"/>
          </a:effectRef>
          <a:fontRef idx="minor">
            <a:schemeClr val="tx1"/>
          </a:fontRef>
        </p:style>
      </p:cxnSp>
      <p:cxnSp>
        <p:nvCxnSpPr>
          <p:cNvPr id="108" name="Straight Connector 107"/>
          <p:cNvCxnSpPr/>
          <p:nvPr/>
        </p:nvCxnSpPr>
        <p:spPr>
          <a:xfrm>
            <a:off x="9506349" y="5343686"/>
            <a:ext cx="7924800" cy="4851907"/>
          </a:xfrm>
          <a:prstGeom prst="line">
            <a:avLst/>
          </a:prstGeom>
        </p:spPr>
        <p:style>
          <a:lnRef idx="2">
            <a:schemeClr val="accent6"/>
          </a:lnRef>
          <a:fillRef idx="0">
            <a:schemeClr val="accent6"/>
          </a:fillRef>
          <a:effectRef idx="1">
            <a:schemeClr val="accent6"/>
          </a:effectRef>
          <a:fontRef idx="minor">
            <a:schemeClr val="tx1"/>
          </a:fontRef>
        </p:style>
      </p:cxnSp>
      <p:sp>
        <p:nvSpPr>
          <p:cNvPr id="110" name="TextBox 109"/>
          <p:cNvSpPr txBox="1"/>
          <p:nvPr/>
        </p:nvSpPr>
        <p:spPr>
          <a:xfrm rot="2001063">
            <a:off x="15483017" y="9856000"/>
            <a:ext cx="4375004" cy="523220"/>
          </a:xfrm>
          <a:prstGeom prst="rect">
            <a:avLst/>
          </a:prstGeom>
          <a:noFill/>
        </p:spPr>
        <p:txBody>
          <a:bodyPr wrap="square" rtlCol="0">
            <a:spAutoFit/>
          </a:bodyPr>
          <a:lstStyle/>
          <a:p>
            <a:r>
              <a:rPr lang="vi-VN" sz="2800" dirty="0"/>
              <a:t>3x + 5y = -3</a:t>
            </a:r>
            <a:endParaRPr lang="vi-VN" sz="2800" dirty="0"/>
          </a:p>
        </p:txBody>
      </p:sp>
      <p:sp>
        <p:nvSpPr>
          <p:cNvPr id="111" name="TextBox 110"/>
          <p:cNvSpPr txBox="1"/>
          <p:nvPr/>
        </p:nvSpPr>
        <p:spPr>
          <a:xfrm rot="3271923">
            <a:off x="12802537" y="6204066"/>
            <a:ext cx="2281268" cy="523220"/>
          </a:xfrm>
          <a:prstGeom prst="rect">
            <a:avLst/>
          </a:prstGeom>
          <a:noFill/>
        </p:spPr>
        <p:txBody>
          <a:bodyPr wrap="square" rtlCol="0">
            <a:spAutoFit/>
          </a:bodyPr>
          <a:lstStyle/>
          <a:p>
            <a:r>
              <a:rPr lang="vi-VN" sz="2800" dirty="0"/>
              <a:t>5x + 4y = 8</a:t>
            </a:r>
            <a:endParaRPr lang="vi-VN" sz="2800" dirty="0"/>
          </a:p>
        </p:txBody>
      </p:sp>
      <p:grpSp>
        <p:nvGrpSpPr>
          <p:cNvPr id="112" name="Google Shape;305;p14"/>
          <p:cNvGrpSpPr/>
          <p:nvPr/>
        </p:nvGrpSpPr>
        <p:grpSpPr>
          <a:xfrm>
            <a:off x="8763000" y="659952"/>
            <a:ext cx="2022200" cy="1289304"/>
            <a:chOff x="7837953" y="804641"/>
            <a:chExt cx="2022200" cy="1289304"/>
          </a:xfrm>
        </p:grpSpPr>
        <p:pic>
          <p:nvPicPr>
            <p:cNvPr id="113"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1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115" name="TextBox 114"/>
          <p:cNvSpPr txBox="1"/>
          <p:nvPr/>
        </p:nvSpPr>
        <p:spPr>
          <a:xfrm>
            <a:off x="13155970" y="8367917"/>
            <a:ext cx="402539" cy="375571"/>
          </a:xfrm>
          <a:prstGeom prst="rect">
            <a:avLst/>
          </a:prstGeom>
          <a:noFill/>
        </p:spPr>
        <p:txBody>
          <a:bodyPr wrap="square" rtlCol="0">
            <a:spAutoFit/>
          </a:bodyPr>
          <a:lstStyle/>
          <a:p>
            <a:r>
              <a:rPr lang="vi-VN" dirty="0"/>
              <a:t>-2</a:t>
            </a:r>
            <a:endParaRPr lang="vi-VN" dirty="0"/>
          </a:p>
        </p:txBody>
      </p:sp>
      <p:sp>
        <p:nvSpPr>
          <p:cNvPr id="116" name="TextBox 115"/>
          <p:cNvSpPr txBox="1"/>
          <p:nvPr/>
        </p:nvSpPr>
        <p:spPr>
          <a:xfrm>
            <a:off x="13131873" y="8880079"/>
            <a:ext cx="402539" cy="375571"/>
          </a:xfrm>
          <a:prstGeom prst="rect">
            <a:avLst/>
          </a:prstGeom>
          <a:noFill/>
        </p:spPr>
        <p:txBody>
          <a:bodyPr wrap="square" rtlCol="0">
            <a:spAutoFit/>
          </a:bodyPr>
          <a:lstStyle/>
          <a:p>
            <a:r>
              <a:rPr lang="vi-VN" dirty="0"/>
              <a:t>-3</a:t>
            </a:r>
            <a:endParaRPr lang="vi-VN" dirty="0"/>
          </a:p>
        </p:txBody>
      </p:sp>
      <p:sp>
        <p:nvSpPr>
          <p:cNvPr id="82"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Bài 1.5 ( SGK): trang 10</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par>
                                <p:cTn id="43" presetID="10"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fade">
                                      <p:cBhvr>
                                        <p:cTn id="45" dur="500"/>
                                        <p:tgtEl>
                                          <p:spTgt spid="98"/>
                                        </p:tgtEl>
                                      </p:cBhvr>
                                    </p:animEffect>
                                  </p:childTnLst>
                                </p:cTn>
                              </p:par>
                              <p:par>
                                <p:cTn id="46" presetID="10" presetClass="entr" presetSubtype="0"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par>
                                <p:cTn id="52" presetID="10" presetClass="entr" presetSubtype="0" fill="hold"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500"/>
                                        <p:tgtEl>
                                          <p:spTgt spid="10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500"/>
                                        <p:tgtEl>
                                          <p:spTgt spid="1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fade">
                                      <p:cBhvr>
                                        <p:cTn id="60" dur="500"/>
                                        <p:tgtEl>
                                          <p:spTgt spid="1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10" grpId="0"/>
      <p:bldP spid="111" grpId="0"/>
      <p:bldP spid="115" grpId="0"/>
      <p:bldP spid="1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78334" y="349085"/>
            <a:ext cx="10715840" cy="9937916"/>
          </a:xfrm>
          <a:prstGeom prst="rect">
            <a:avLst/>
          </a:prstGeom>
        </p:spPr>
      </p:pic>
      <p:sp>
        <p:nvSpPr>
          <p:cNvPr id="5" name="Hình chữ nhật 4"/>
          <p:cNvSpPr/>
          <p:nvPr/>
        </p:nvSpPr>
        <p:spPr>
          <a:xfrm>
            <a:off x="4619769" y="349085"/>
            <a:ext cx="10174388" cy="1384995"/>
          </a:xfrm>
          <a:prstGeom prst="rect">
            <a:avLst/>
          </a:prstGeom>
          <a:noFill/>
        </p:spPr>
        <p:txBody>
          <a:bodyPr wrap="none" lIns="137160" tIns="68580" rIns="137160" bIns="68580">
            <a:spAutoFit/>
          </a:bodyPr>
          <a:lstStyle/>
          <a:p>
            <a:pPr algn="ctr"/>
            <a:r>
              <a:rPr lang="vi-VN" sz="8100" b="1">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endParaRPr lang="vi-VN" sz="8100" b="1">
              <a:ln w="6600">
                <a:solidFill>
                  <a:schemeClr val="accent2"/>
                </a:solidFill>
                <a:prstDash val="solid"/>
              </a:ln>
              <a:solidFill>
                <a:srgbClr val="FF0000"/>
              </a:solidFill>
              <a:effectLst>
                <a:outerShdw dist="38100" dir="2700000" algn="tl" rotWithShape="0">
                  <a:schemeClr val="accent2"/>
                </a:outerShdw>
              </a:effectLst>
              <a:latin typeface="+mj-lt"/>
            </a:endParaRPr>
          </a:p>
        </p:txBody>
      </p:sp>
      <p:pic>
        <p:nvPicPr>
          <p:cNvPr id="6" name="Ảnh 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8046" b="97701" l="0" r="100000"/>
                    </a14:imgEffect>
                  </a14:imgLayer>
                </a14:imgProps>
              </a:ext>
            </a:extLst>
          </a:blip>
          <a:stretch>
            <a:fillRect/>
          </a:stretch>
        </p:blipFill>
        <p:spPr>
          <a:xfrm>
            <a:off x="11480535" y="2076805"/>
            <a:ext cx="3457143" cy="124285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5105400" y="484414"/>
            <a:ext cx="8229600" cy="1143000"/>
          </a:xfrm>
        </p:spPr>
        <p:txBody>
          <a:bodyPr/>
          <a:lstStyle/>
          <a:p>
            <a:pPr algn="ctr"/>
            <a:r>
              <a:rPr lang="vi-VN" b="1" dirty="0">
                <a:solidFill>
                  <a:srgbClr val="FF0000"/>
                </a:solidFill>
              </a:rPr>
              <a:t>Luật chơi – Cách chơi</a:t>
            </a:r>
            <a:endParaRPr lang="vi-VN" b="1" dirty="0">
              <a:solidFill>
                <a:srgbClr val="FF0000"/>
              </a:solidFill>
            </a:endParaRPr>
          </a:p>
        </p:txBody>
      </p:sp>
      <p:sp>
        <p:nvSpPr>
          <p:cNvPr id="3" name="Chỗ dành sẵn cho Nội dung 2"/>
          <p:cNvSpPr>
            <a:spLocks noGrp="1"/>
          </p:cNvSpPr>
          <p:nvPr>
            <p:ph idx="1"/>
          </p:nvPr>
        </p:nvSpPr>
        <p:spPr>
          <a:xfrm>
            <a:off x="5867400" y="2324100"/>
            <a:ext cx="8229600" cy="4525963"/>
          </a:xfrm>
        </p:spPr>
        <p:txBody>
          <a:bodyPr>
            <a:normAutofit/>
          </a:bodyPr>
          <a:lstStyle/>
          <a:p>
            <a:r>
              <a:rPr lang="vi-VN" sz="4000" dirty="0">
                <a:solidFill>
                  <a:schemeClr val="tx2"/>
                </a:solidFill>
                <a:latin typeface="+mj-lt"/>
              </a:rPr>
              <a:t>Có mội ngôi nhà trong thành phố bị cháy. Hãy dập tắt đám cháy bằng cách chọn các hình ảnh tương ứng với các bước cứu hỏa và vượt qua các câu hỏi được đưa ra.</a:t>
            </a:r>
            <a:endParaRPr lang="vi-VN" sz="4000" dirty="0">
              <a:solidFill>
                <a:schemeClr val="tx2"/>
              </a:solidFill>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943149"/>
            <a:chOff x="2727158" y="2917658"/>
            <a:chExt cx="13639800" cy="2943149"/>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818255" y="3390900"/>
              <a:ext cx="11412098" cy="2469907"/>
            </a:xfrm>
            <a:prstGeom prst="rect">
              <a:avLst/>
            </a:prstGeom>
          </p:spPr>
          <p:txBody>
            <a:bodyPr wrap="none">
              <a:spAutoFit/>
            </a:bodyPr>
            <a:lstStyle/>
            <a:p>
              <a:pPr algn="just">
                <a:lnSpc>
                  <a:spcPct val="150000"/>
                </a:lnSpc>
                <a:tabLst>
                  <a:tab pos="360045" algn="l"/>
                  <a:tab pos="720090" algn="l"/>
                </a:tabLst>
                <a:defRPr/>
              </a:pPr>
              <a:r>
                <a:rPr lang="nl-NL" sz="48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4800" b="1" dirty="0">
                  <a:latin typeface="Arial" panose="020B0604020202020204" pitchFamily="34" charset="0"/>
                  <a:ea typeface="Calibri" panose="020F0502020204030204" pitchFamily="34" charset="0"/>
                  <a:cs typeface="Arial" panose="020B0604020202020204" pitchFamily="34" charset="0"/>
                </a:rPr>
                <a:t>PHƯƠNG TRÌNH BẬC NHẤT </a:t>
              </a:r>
              <a:r>
                <a:rPr lang="nl-NL" sz="4800" b="1" dirty="0" smtClean="0">
                  <a:latin typeface="Arial" panose="020B0604020202020204" pitchFamily="34" charset="0"/>
                  <a:ea typeface="Calibri" panose="020F0502020204030204" pitchFamily="34" charset="0"/>
                  <a:cs typeface="Arial" panose="020B0604020202020204" pitchFamily="34" charset="0"/>
                </a:rPr>
                <a:t>HAI ẨN</a:t>
              </a:r>
              <a:endParaRPr lang="en-US" sz="48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nh 9">
            <a:hlinkClick r:id="rId1" action="ppaction://hlinksldjump"/>
          </p:cNvPr>
          <p:cNvPicPr>
            <a:picLocks noChangeAspect="1"/>
          </p:cNvPicPr>
          <p:nvPr/>
        </p:nvPicPr>
        <p:blipFill>
          <a:blip r:embed="rId2">
            <a:clrChange>
              <a:clrFrom>
                <a:srgbClr val="FFFFFF"/>
              </a:clrFrom>
              <a:clrTo>
                <a:srgbClr val="FFFFFF">
                  <a:alpha val="0"/>
                </a:srgbClr>
              </a:clrTo>
            </a:clrChange>
          </a:blip>
          <a:stretch>
            <a:fillRect/>
          </a:stretch>
        </p:blipFill>
        <p:spPr>
          <a:xfrm>
            <a:off x="6242498" y="5848399"/>
            <a:ext cx="3191067" cy="2406167"/>
          </a:xfrm>
          <a:prstGeom prst="rect">
            <a:avLst/>
          </a:prstGeom>
        </p:spPr>
      </p:pic>
      <p:pic>
        <p:nvPicPr>
          <p:cNvPr id="11" name="lu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574" y="5986044"/>
            <a:ext cx="1428750" cy="1428750"/>
          </a:xfrm>
          <a:prstGeom prst="rect">
            <a:avLst/>
          </a:prstGeom>
        </p:spPr>
      </p:pic>
      <p:pic>
        <p:nvPicPr>
          <p:cNvPr id="12" name="lua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172" y="5622732"/>
            <a:ext cx="1428750" cy="1428750"/>
          </a:xfrm>
          <a:prstGeom prst="rect">
            <a:avLst/>
          </a:prstGeom>
        </p:spPr>
      </p:pic>
      <p:pic>
        <p:nvPicPr>
          <p:cNvPr id="13" name="Lua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73" y="5501844"/>
            <a:ext cx="1428750" cy="1428750"/>
          </a:xfrm>
          <a:prstGeom prst="rect">
            <a:avLst/>
          </a:prstGeom>
        </p:spPr>
      </p:pic>
      <p:pic>
        <p:nvPicPr>
          <p:cNvPr id="15" name="114">
            <a:hlinkClick r:id="rId4"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2747962" y="240507"/>
            <a:ext cx="1237184" cy="1311912"/>
          </a:xfrm>
          <a:prstGeom prst="rect">
            <a:avLst/>
          </a:prstGeom>
        </p:spPr>
      </p:pic>
      <p:pic>
        <p:nvPicPr>
          <p:cNvPr id="1028" name="Xecuu" descr="Káº¿t quáº£ hÃ¬nh áº£nh cho xe cá»©u há»a hoáº¡t hÃ¬nh"/>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72803" y="6930594"/>
            <a:ext cx="3658803" cy="36557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3953282" y="6132989"/>
            <a:ext cx="2542913" cy="2563611"/>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9" action="ppaction://hlinksldjump"/>
          </p:cNvPr>
          <p:cNvPicPr>
            <a:picLocks noChangeAspect="1"/>
          </p:cNvPicPr>
          <p:nvPr/>
        </p:nvPicPr>
        <p:blipFill>
          <a:blip r:embed="rId10">
            <a:clrChange>
              <a:clrFrom>
                <a:srgbClr val="FFFFFF"/>
              </a:clrFrom>
              <a:clrTo>
                <a:srgbClr val="FFFFFF">
                  <a:alpha val="0"/>
                </a:srgbClr>
              </a:clrTo>
            </a:clrChange>
          </a:blip>
          <a:stretch>
            <a:fillRect/>
          </a:stretch>
        </p:blipFill>
        <p:spPr>
          <a:xfrm>
            <a:off x="6484286" y="316139"/>
            <a:ext cx="758588" cy="1186046"/>
          </a:xfrm>
          <a:prstGeom prst="rect">
            <a:avLst/>
          </a:prstGeom>
        </p:spPr>
      </p:pic>
      <p:pic>
        <p:nvPicPr>
          <p:cNvPr id="1032" name="Daynuoc" descr="Káº¿t quáº£ hÃ¬nh áº£nh cho vÃ²i cá»©u há»a hoáº¡t hÃ¬nh">
            <a:hlinkClick r:id="rId11" action="ppaction://hlinksldjump"/>
          </p:cNvPr>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567244" y="480313"/>
            <a:ext cx="1147739" cy="1147739"/>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3">
            <a:extLst>
              <a:ext uri="{BEBA8EAE-BF5A-486C-A8C5-ECC9F3942E4B}">
                <a14:imgProps xmlns:a14="http://schemas.microsoft.com/office/drawing/2010/main">
                  <a14:imgLayer r:embed="rId14">
                    <a14:imgEffect>
                      <a14:backgroundRemoval t="4145" b="100000" l="893" r="100000"/>
                    </a14:imgEffect>
                  </a14:imgLayer>
                </a14:imgProps>
              </a:ext>
            </a:extLst>
          </a:blip>
          <a:stretch>
            <a:fillRect/>
          </a:stretch>
        </p:blipFill>
        <p:spPr>
          <a:xfrm>
            <a:off x="11632988" y="7387567"/>
            <a:ext cx="682464" cy="1176032"/>
          </a:xfrm>
          <a:prstGeom prst="rect">
            <a:avLst/>
          </a:prstGeom>
        </p:spPr>
      </p:pic>
      <p:pic>
        <p:nvPicPr>
          <p:cNvPr id="1034" name="Voicuu" descr="C:\Users\Tien\AppData\Local\Temp\SNAGHTML3c0889.PNG"/>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10995875" y="7446208"/>
            <a:ext cx="813983" cy="1058747"/>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17">
            <a:clrChange>
              <a:clrFrom>
                <a:srgbClr val="F6F6F6"/>
              </a:clrFrom>
              <a:clrTo>
                <a:srgbClr val="F6F6F6">
                  <a:alpha val="0"/>
                </a:srgbClr>
              </a:clrTo>
            </a:clrChange>
          </a:blip>
          <a:stretch>
            <a:fillRect/>
          </a:stretch>
        </p:blipFill>
        <p:spPr>
          <a:xfrm>
            <a:off x="9442160" y="6332822"/>
            <a:ext cx="1820507" cy="2020929"/>
          </a:xfrm>
          <a:prstGeom prst="rect">
            <a:avLst/>
          </a:prstGeom>
        </p:spPr>
      </p:pic>
      <p:pic>
        <p:nvPicPr>
          <p:cNvPr id="26" name="trucuu"/>
          <p:cNvPicPr>
            <a:picLocks noChangeAspect="1"/>
          </p:cNvPicPr>
          <p:nvPr/>
        </p:nvPicPr>
        <p:blipFill>
          <a:blip r:embed="rId10">
            <a:clrChange>
              <a:clrFrom>
                <a:srgbClr val="FFFFFF"/>
              </a:clrFrom>
              <a:clrTo>
                <a:srgbClr val="FFFFFF">
                  <a:alpha val="0"/>
                </a:srgbClr>
              </a:clrTo>
            </a:clrChange>
          </a:blip>
          <a:stretch>
            <a:fillRect/>
          </a:stretch>
        </p:blipFill>
        <p:spPr>
          <a:xfrm>
            <a:off x="3457378" y="7343287"/>
            <a:ext cx="758588" cy="1186046"/>
          </a:xfrm>
          <a:prstGeom prst="rect">
            <a:avLst/>
          </a:prstGeom>
        </p:spPr>
      </p:pic>
      <p:pic>
        <p:nvPicPr>
          <p:cNvPr id="22" name="Linhhoi">
            <a:hlinkClick r:id="rId18" action="ppaction://hlinksldjump"/>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9352" y="290654"/>
            <a:ext cx="1211531" cy="1211531"/>
          </a:xfrm>
          <a:prstGeom prst="rect">
            <a:avLst/>
          </a:prstGeom>
        </p:spPr>
      </p:pic>
      <p:pic>
        <p:nvPicPr>
          <p:cNvPr id="28" name="Xehoi" descr="Káº¿t quáº£ hÃ¬nh áº£nh cho xe cá»©u há»a hoáº¡t hÃ¬nh">
            <a:hlinkClick r:id="rId20" action="ppaction://hlinksldjump"/>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438087" y="0"/>
            <a:ext cx="1593257" cy="1591929"/>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p:cNvSpPr/>
          <p:nvPr/>
        </p:nvSpPr>
        <p:spPr>
          <a:xfrm>
            <a:off x="14801850" y="207797"/>
            <a:ext cx="822960" cy="8229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700"/>
          </a:p>
        </p:txBody>
      </p:sp>
      <p:pic>
        <p:nvPicPr>
          <p:cNvPr id="24" name="TiengCoi">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13544550" y="240507"/>
            <a:ext cx="914400" cy="914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4"/>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094" fill="hold"/>
                                        <p:tgtEl>
                                          <p:spTgt spid="24"/>
                                        </p:tgtEl>
                                      </p:cBhvr>
                                    </p:cmd>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534506" y="1020130"/>
            <a:ext cx="12496069" cy="4248485"/>
            <a:chOff x="1016117" y="288131"/>
            <a:chExt cx="8096250" cy="2832323"/>
          </a:xfrm>
        </p:grpSpPr>
        <p:sp>
          <p:nvSpPr>
            <p:cNvPr id="5" name="Hình chữ nhật 4"/>
            <p:cNvSpPr/>
            <p:nvPr/>
          </p:nvSpPr>
          <p:spPr>
            <a:xfrm>
              <a:off x="1016117" y="701104"/>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543526"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altLang="vi-VN" sz="4000" dirty="0">
                  <a:solidFill>
                    <a:srgbClr val="FF0000"/>
                  </a:solidFill>
                  <a:latin typeface="Arial" panose="020B0604020202020204" pitchFamily="34" charset="0"/>
                  <a:ea typeface="SimSun" panose="02010600030101010101" pitchFamily="2" charset="-122"/>
                  <a:cs typeface="Times New Roman" panose="02020603050405020304" pitchFamily="18" charset="0"/>
                </a:rPr>
                <a:t>C. (2; –3).</a:t>
              </a:r>
              <a:endParaRPr lang="vi-VN" sz="4000" dirty="0">
                <a:solidFill>
                  <a:srgbClr val="FF0000"/>
                </a:solidFill>
              </a:endParaRPr>
            </a:p>
          </p:txBody>
        </p:sp>
        <p:pic>
          <p:nvPicPr>
            <p:cNvPr id="2054" name="Picture 6" descr="HÃ¬nh áº£nh cÃ³ liÃªn qua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886200" y="1785017"/>
            <a:ext cx="123899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Câu </a:t>
            </a:r>
            <a:r>
              <a:rPr kumimoji="0" lang="vi-VN"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1</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Cặp số nào </a:t>
            </a:r>
            <a:r>
              <a:rPr kumimoji="0" lang="en-US"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sau</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đây là nghiệm của hệ phương trình</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endParaRPr kumimoji="0" lang="fr-FR" altLang="vi-VN" sz="3600" b="0" i="0" u="none" strike="noStrike" cap="none" normalizeH="0" baseline="0" dirty="0">
              <a:ln>
                <a:noFill/>
              </a:ln>
              <a:solidFill>
                <a:schemeClr val="tx1"/>
              </a:solidFill>
              <a:effectLst/>
              <a:latin typeface="Arial" panose="020B0604020202020204" pitchFamily="34" charset="0"/>
            </a:endParaRPr>
          </a:p>
        </p:txBody>
      </p:sp>
      <p:graphicFrame>
        <p:nvGraphicFramePr>
          <p:cNvPr id="3" name="Object 2"/>
          <p:cNvGraphicFramePr>
            <a:graphicFrameLocks noChangeAspect="1"/>
          </p:cNvGraphicFramePr>
          <p:nvPr/>
        </p:nvGraphicFramePr>
        <p:xfrm>
          <a:off x="7619999" y="2508272"/>
          <a:ext cx="3556618" cy="1797028"/>
        </p:xfrm>
        <a:graphic>
          <a:graphicData uri="http://schemas.openxmlformats.org/presentationml/2006/ole">
            <mc:AlternateContent xmlns:mc="http://schemas.openxmlformats.org/markup-compatibility/2006">
              <mc:Choice xmlns:v="urn:schemas-microsoft-com:vml" Requires="v">
                <p:oleObj spid="_x0000_s17428" name="Equation" r:id="rId8" imgW="21640800" imgH="10972800" progId="Equation.DSMT4">
                  <p:embed/>
                </p:oleObj>
              </mc:Choice>
              <mc:Fallback>
                <p:oleObj name="Equation" r:id="rId8" imgW="21640800" imgH="10972800" progId="Equation.DSMT4">
                  <p:embed/>
                  <p:pic>
                    <p:nvPicPr>
                      <p:cNvPr id="0" name="Object 1"/>
                      <p:cNvPicPr>
                        <a:picLocks noChangeAspect="1" noChangeArrowheads="1"/>
                      </p:cNvPicPr>
                      <p:nvPr/>
                    </p:nvPicPr>
                    <p:blipFill>
                      <a:blip r:embed="rId9"/>
                      <a:srcRect/>
                      <a:stretch>
                        <a:fillRect/>
                      </a:stretch>
                    </p:blipFill>
                    <p:spPr bwMode="auto">
                      <a:xfrm>
                        <a:off x="7619999" y="2508272"/>
                        <a:ext cx="3556618" cy="1797028"/>
                      </a:xfrm>
                      <a:prstGeom prst="rect">
                        <a:avLst/>
                      </a:prstGeom>
                      <a:noFill/>
                    </p:spPr>
                  </p:pic>
                </p:oleObj>
              </mc:Fallback>
            </mc:AlternateContent>
          </a:graphicData>
        </a:graphic>
      </p:graphicFrame>
      <p:sp>
        <p:nvSpPr>
          <p:cNvPr id="4" name="Rectangle 3"/>
          <p:cNvSpPr>
            <a:spLocks noChangeArrowheads="1"/>
          </p:cNvSpPr>
          <p:nvPr/>
        </p:nvSpPr>
        <p:spPr bwMode="auto">
          <a:xfrm>
            <a:off x="4329241" y="4144938"/>
            <a:ext cx="125871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vi-VN" altLang="vi-V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A.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	</a:t>
            </a:r>
            <a:r>
              <a:rPr lang="vi-VN" altLang="vi-VN" sz="3600" b="1" dirty="0">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B.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r>
              <a:rPr lang="vi-VN" altLang="vi-VN" sz="3600" b="1" dirty="0">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vi-VN"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D.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endParaRPr kumimoji="0" lang="fr-FR" altLang="vi-VN" sz="36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057401" y="1020130"/>
            <a:ext cx="15239999" cy="4196954"/>
            <a:chOff x="-90617" y="288131"/>
            <a:chExt cx="8976004" cy="2797969"/>
          </a:xfrm>
        </p:grpSpPr>
        <p:sp>
          <p:nvSpPr>
            <p:cNvPr id="5" name="Hình chữ nhật 4"/>
            <p:cNvSpPr/>
            <p:nvPr/>
          </p:nvSpPr>
          <p:spPr>
            <a:xfrm>
              <a:off x="-90617" y="666750"/>
              <a:ext cx="8948867"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700" dirty="0"/>
            </a:p>
          </p:txBody>
        </p:sp>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nvGraphicFramePr>
        <p:xfrm>
          <a:off x="2406015" y="2961272"/>
          <a:ext cx="3265545" cy="1465310"/>
        </p:xfrm>
        <a:graphic>
          <a:graphicData uri="http://schemas.openxmlformats.org/presentationml/2006/ole">
            <mc:AlternateContent xmlns:mc="http://schemas.openxmlformats.org/markup-compatibility/2006">
              <mc:Choice xmlns:v="urn:schemas-microsoft-com:vml" Requires="v">
                <p:oleObj spid="_x0000_s18542" name="Equation" r:id="rId5" imgW="24384000" imgH="10972800" progId="Equation.DSMT4">
                  <p:embed/>
                </p:oleObj>
              </mc:Choice>
              <mc:Fallback>
                <p:oleObj name="Equation" r:id="rId5" imgW="24384000" imgH="10972800" progId="Equation.DSMT4">
                  <p:embed/>
                  <p:pic>
                    <p:nvPicPr>
                      <p:cNvPr id="0" name="Object 4"/>
                      <p:cNvPicPr>
                        <a:picLocks noChangeAspect="1" noChangeArrowheads="1"/>
                      </p:cNvPicPr>
                      <p:nvPr/>
                    </p:nvPicPr>
                    <p:blipFill>
                      <a:blip r:embed="rId6"/>
                      <a:srcRect/>
                      <a:stretch>
                        <a:fillRect/>
                      </a:stretch>
                    </p:blipFill>
                    <p:spPr bwMode="auto">
                      <a:xfrm>
                        <a:off x="2406015" y="2961272"/>
                        <a:ext cx="3265545" cy="1465310"/>
                      </a:xfrm>
                      <a:prstGeom prst="rect">
                        <a:avLst/>
                      </a:prstGeom>
                      <a:noFill/>
                    </p:spPr>
                  </p:pic>
                </p:oleObj>
              </mc:Fallback>
            </mc:AlternateContent>
          </a:graphicData>
        </a:graphic>
      </p:graphicFrame>
      <p:graphicFrame>
        <p:nvGraphicFramePr>
          <p:cNvPr id="4" name="Object 3"/>
          <p:cNvGraphicFramePr>
            <a:graphicFrameLocks noChangeAspect="1"/>
          </p:cNvGraphicFramePr>
          <p:nvPr/>
        </p:nvGraphicFramePr>
        <p:xfrm>
          <a:off x="6070892" y="2912107"/>
          <a:ext cx="3339209" cy="1514475"/>
        </p:xfrm>
        <a:graphic>
          <a:graphicData uri="http://schemas.openxmlformats.org/presentationml/2006/ole">
            <mc:AlternateContent xmlns:mc="http://schemas.openxmlformats.org/markup-compatibility/2006">
              <mc:Choice xmlns:v="urn:schemas-microsoft-com:vml" Requires="v">
                <p:oleObj spid="_x0000_s18543" name="Equation" r:id="rId7" imgW="24079200" imgH="10972800" progId="Equation.DSMT4">
                  <p:embed/>
                </p:oleObj>
              </mc:Choice>
              <mc:Fallback>
                <p:oleObj name="Equation" r:id="rId7" imgW="24079200" imgH="10972800" progId="Equation.DSMT4">
                  <p:embed/>
                  <p:pic>
                    <p:nvPicPr>
                      <p:cNvPr id="0" name="Object 3"/>
                      <p:cNvPicPr>
                        <a:picLocks noChangeAspect="1" noChangeArrowheads="1"/>
                      </p:cNvPicPr>
                      <p:nvPr/>
                    </p:nvPicPr>
                    <p:blipFill>
                      <a:blip r:embed="rId8"/>
                      <a:srcRect/>
                      <a:stretch>
                        <a:fillRect/>
                      </a:stretch>
                    </p:blipFill>
                    <p:spPr bwMode="auto">
                      <a:xfrm>
                        <a:off x="6070892" y="2912107"/>
                        <a:ext cx="3339209" cy="1514475"/>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9975353" y="3008317"/>
          <a:ext cx="3190718" cy="1449411"/>
        </p:xfrm>
        <a:graphic>
          <a:graphicData uri="http://schemas.openxmlformats.org/presentationml/2006/ole">
            <mc:AlternateContent xmlns:mc="http://schemas.openxmlformats.org/markup-compatibility/2006">
              <mc:Choice xmlns:v="urn:schemas-microsoft-com:vml" Requires="v">
                <p:oleObj spid="_x0000_s18544" name="Equation" r:id="rId9" imgW="24079200" imgH="10972800" progId="Equation.DSMT4">
                  <p:embed/>
                </p:oleObj>
              </mc:Choice>
              <mc:Fallback>
                <p:oleObj name="Equation" r:id="rId9" imgW="24079200" imgH="10972800" progId="Equation.DSMT4">
                  <p:embed/>
                  <p:pic>
                    <p:nvPicPr>
                      <p:cNvPr id="0" name="Object 2"/>
                      <p:cNvPicPr>
                        <a:picLocks noChangeAspect="1" noChangeArrowheads="1"/>
                      </p:cNvPicPr>
                      <p:nvPr/>
                    </p:nvPicPr>
                    <p:blipFill>
                      <a:blip r:embed="rId10"/>
                      <a:srcRect/>
                      <a:stretch>
                        <a:fillRect/>
                      </a:stretch>
                    </p:blipFill>
                    <p:spPr bwMode="auto">
                      <a:xfrm>
                        <a:off x="9975353" y="3008317"/>
                        <a:ext cx="3190718" cy="1449411"/>
                      </a:xfrm>
                      <a:prstGeom prst="rect">
                        <a:avLst/>
                      </a:prstGeom>
                      <a:noFill/>
                    </p:spPr>
                  </p:pic>
                </p:oleObj>
              </mc:Fallback>
            </mc:AlternateContent>
          </a:graphicData>
        </a:graphic>
      </p:graphicFrame>
      <p:graphicFrame>
        <p:nvGraphicFramePr>
          <p:cNvPr id="10" name="Object 9"/>
          <p:cNvGraphicFramePr>
            <a:graphicFrameLocks noChangeAspect="1"/>
          </p:cNvGraphicFramePr>
          <p:nvPr/>
        </p:nvGraphicFramePr>
        <p:xfrm>
          <a:off x="13481265" y="3013854"/>
          <a:ext cx="3384661" cy="1412728"/>
        </p:xfrm>
        <a:graphic>
          <a:graphicData uri="http://schemas.openxmlformats.org/presentationml/2006/ole">
            <mc:AlternateContent xmlns:mc="http://schemas.openxmlformats.org/markup-compatibility/2006">
              <mc:Choice xmlns:v="urn:schemas-microsoft-com:vml" Requires="v">
                <p:oleObj spid="_x0000_s18545" name="Equation" r:id="rId11" imgW="26212800" imgH="10972800" progId="Equation.DSMT4">
                  <p:embed/>
                </p:oleObj>
              </mc:Choice>
              <mc:Fallback>
                <p:oleObj name="Equation" r:id="rId11" imgW="26212800" imgH="10972800" progId="Equation.DSMT4">
                  <p:embed/>
                  <p:pic>
                    <p:nvPicPr>
                      <p:cNvPr id="0" name="Object 1"/>
                      <p:cNvPicPr>
                        <a:picLocks noChangeAspect="1" noChangeArrowheads="1"/>
                      </p:cNvPicPr>
                      <p:nvPr/>
                    </p:nvPicPr>
                    <p:blipFill>
                      <a:blip r:embed="rId12"/>
                      <a:srcRect/>
                      <a:stretch>
                        <a:fillRect/>
                      </a:stretch>
                    </p:blipFill>
                    <p:spPr bwMode="auto">
                      <a:xfrm>
                        <a:off x="13481265" y="3013854"/>
                        <a:ext cx="3384661" cy="1412728"/>
                      </a:xfrm>
                      <a:prstGeom prst="rect">
                        <a:avLst/>
                      </a:prstGeom>
                      <a:noFill/>
                    </p:spPr>
                  </p:pic>
                </p:oleObj>
              </mc:Fallback>
            </mc:AlternateContent>
          </a:graphicData>
        </a:graphic>
      </p:graphicFrame>
      <p:sp>
        <p:nvSpPr>
          <p:cNvPr id="16" name="Rectangle 11"/>
          <p:cNvSpPr>
            <a:spLocks noChangeArrowheads="1"/>
          </p:cNvSpPr>
          <p:nvPr/>
        </p:nvSpPr>
        <p:spPr bwMode="auto">
          <a:xfrm>
            <a:off x="180975" y="36290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vi-VN"/>
          </a:p>
        </p:txBody>
      </p:sp>
      <p:sp>
        <p:nvSpPr>
          <p:cNvPr id="17" name="Rectangle 16"/>
          <p:cNvSpPr/>
          <p:nvPr/>
        </p:nvSpPr>
        <p:spPr>
          <a:xfrm>
            <a:off x="2372595" y="1794108"/>
            <a:ext cx="14563536" cy="1200329"/>
          </a:xfrm>
          <a:prstGeom prst="rect">
            <a:avLst/>
          </a:prstGeom>
        </p:spPr>
        <p:txBody>
          <a:bodyPr wrap="square">
            <a:spAutoFit/>
          </a:bodyPr>
          <a:lstStyle/>
          <a:p>
            <a:pPr algn="just" eaLnBrk="0" fontAlgn="base" hangingPunct="0">
              <a:spcBef>
                <a:spcPct val="0"/>
              </a:spcBef>
              <a:spcAft>
                <a:spcPct val="0"/>
              </a:spcAft>
            </a:pPr>
            <a:r>
              <a:rPr lang="fr-FR" altLang="vi-VN" sz="3600" b="1" dirty="0">
                <a:latin typeface="Arial" panose="020B0604020202020204" pitchFamily="34" charset="0"/>
                <a:ea typeface="SimSun" panose="02010600030101010101" pitchFamily="2" charset="-122"/>
                <a:cs typeface="Times New Roman" panose="02020603050405020304" pitchFamily="18" charset="0"/>
              </a:rPr>
              <a:t>Câu </a:t>
            </a:r>
            <a:r>
              <a:rPr lang="vi-VN" altLang="vi-VN" sz="3600" b="1" dirty="0">
                <a:latin typeface="Arial" panose="020B0604020202020204" pitchFamily="34" charset="0"/>
                <a:ea typeface="SimSun" panose="02010600030101010101" pitchFamily="2" charset="-122"/>
                <a:cs typeface="Times New Roman" panose="02020603050405020304" pitchFamily="18" charset="0"/>
              </a:rPr>
              <a:t>2</a:t>
            </a:r>
            <a:r>
              <a:rPr lang="fr-FR" altLang="vi-VN" sz="3600" b="1" dirty="0">
                <a:latin typeface="Arial" panose="020B0604020202020204" pitchFamily="34" charset="0"/>
                <a:ea typeface="SimSun" panose="02010600030101010101" pitchFamily="2" charset="-122"/>
                <a:cs typeface="Times New Roman" panose="02020603050405020304" pitchFamily="18" charset="0"/>
              </a:rPr>
              <a:t>. </a:t>
            </a:r>
            <a:r>
              <a:rPr lang="fr-FR" altLang="vi-VN" sz="3600" dirty="0">
                <a:latin typeface="Arial" panose="020B0604020202020204" pitchFamily="34" charset="0"/>
                <a:ea typeface="SimSun" panose="02010600030101010101" pitchFamily="2" charset="-122"/>
                <a:cs typeface="Times New Roman" panose="02020603050405020304" pitchFamily="18" charset="0"/>
              </a:rPr>
              <a:t>Cặp số</a:t>
            </a:r>
            <a:r>
              <a:rPr lang="vi-VN" altLang="vi-VN" sz="3600" dirty="0">
                <a:latin typeface="Arial" panose="020B0604020202020204" pitchFamily="34" charset="0"/>
                <a:ea typeface="SimSun" panose="02010600030101010101" pitchFamily="2" charset="-122"/>
                <a:cs typeface="Times New Roman" panose="02020603050405020304" pitchFamily="18" charset="0"/>
              </a:rPr>
              <a:t>           </a:t>
            </a:r>
            <a:r>
              <a:rPr lang="fr-FR" altLang="vi-VN" sz="3600" dirty="0">
                <a:latin typeface="Arial" panose="020B0604020202020204" pitchFamily="34" charset="0"/>
                <a:ea typeface="SimSun" panose="02010600030101010101" pitchFamily="2" charset="-122"/>
                <a:cs typeface="Times New Roman" panose="02020603050405020304" pitchFamily="18" charset="0"/>
              </a:rPr>
              <a:t>là nghiệm của hệ phương trình nào sau đây?</a:t>
            </a:r>
            <a:endParaRPr lang="vi-VN" altLang="vi-VN" sz="3600" dirty="0"/>
          </a:p>
          <a:p>
            <a:pPr lvl="0" algn="just" eaLnBrk="0" fontAlgn="base" hangingPunct="0">
              <a:spcBef>
                <a:spcPct val="0"/>
              </a:spcBef>
              <a:spcAft>
                <a:spcPct val="0"/>
              </a:spcAft>
            </a:pPr>
            <a:r>
              <a:rPr lang="fr-FR" altLang="vi-VN" sz="3600" dirty="0">
                <a:latin typeface="Arial" panose="020B0604020202020204" pitchFamily="34" charset="0"/>
                <a:ea typeface="SimSun" panose="02010600030101010101" pitchFamily="2" charset="-122"/>
                <a:cs typeface="Times New Roman" panose="02020603050405020304" pitchFamily="18" charset="0"/>
              </a:rPr>
              <a:t> </a:t>
            </a:r>
            <a:r>
              <a:rPr lang="vi-VN" altLang="vi-VN" sz="3600" dirty="0">
                <a:latin typeface="Arial" panose="020B0604020202020204" pitchFamily="34" charset="0"/>
                <a:ea typeface="SimSun" panose="02010600030101010101" pitchFamily="2" charset="-122"/>
                <a:cs typeface="Times New Roman" panose="02020603050405020304" pitchFamily="18" charset="0"/>
              </a:rPr>
              <a:t> </a:t>
            </a:r>
            <a:endParaRPr lang="fr-FR" altLang="vi-VN" sz="3600" dirty="0">
              <a:latin typeface="Arial" panose="020B0604020202020204" pitchFamily="34" charset="0"/>
            </a:endParaRPr>
          </a:p>
        </p:txBody>
      </p:sp>
      <p:graphicFrame>
        <p:nvGraphicFramePr>
          <p:cNvPr id="18" name="Object 17"/>
          <p:cNvGraphicFramePr>
            <a:graphicFrameLocks noChangeAspect="1"/>
          </p:cNvGraphicFramePr>
          <p:nvPr/>
        </p:nvGraphicFramePr>
        <p:xfrm>
          <a:off x="5407987" y="1517634"/>
          <a:ext cx="1298683" cy="1261578"/>
        </p:xfrm>
        <a:graphic>
          <a:graphicData uri="http://schemas.openxmlformats.org/presentationml/2006/ole">
            <mc:AlternateContent xmlns:mc="http://schemas.openxmlformats.org/markup-compatibility/2006">
              <mc:Choice xmlns:v="urn:schemas-microsoft-com:vml" Requires="v">
                <p:oleObj spid="_x0000_s18546" name="Equation" r:id="rId13" imgW="10668000" imgH="10363200" progId="Equation.DSMT4">
                  <p:embed/>
                </p:oleObj>
              </mc:Choice>
              <mc:Fallback>
                <p:oleObj name="Equation" r:id="rId13" imgW="10668000" imgH="10363200" progId="Equation.DSMT4">
                  <p:embed/>
                  <p:pic>
                    <p:nvPicPr>
                      <p:cNvPr id="0" name="Picture 18545"/>
                      <p:cNvPicPr/>
                      <p:nvPr/>
                    </p:nvPicPr>
                    <p:blipFill>
                      <a:blip r:embed="rId14"/>
                      <a:stretch>
                        <a:fillRect/>
                      </a:stretch>
                    </p:blipFill>
                    <p:spPr>
                      <a:xfrm>
                        <a:off x="5407987" y="1517634"/>
                        <a:ext cx="1298683" cy="1261578"/>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8260853" y="7258050"/>
          <a:ext cx="3429000" cy="1555199"/>
        </p:xfrm>
        <a:graphic>
          <a:graphicData uri="http://schemas.openxmlformats.org/presentationml/2006/ole">
            <mc:AlternateContent xmlns:mc="http://schemas.openxmlformats.org/markup-compatibility/2006">
              <mc:Choice xmlns:v="urn:schemas-microsoft-com:vml" Requires="v">
                <p:oleObj spid="_x0000_s18547" name="Equation" r:id="rId15" imgW="24079200" imgH="10972800" progId="Equation.DSMT4">
                  <p:embed/>
                </p:oleObj>
              </mc:Choice>
              <mc:Fallback>
                <p:oleObj name="Equation" r:id="rId15" imgW="24079200" imgH="10972800" progId="Equation.DSMT4">
                  <p:embed/>
                  <p:pic>
                    <p:nvPicPr>
                      <p:cNvPr id="0" name="Object 3"/>
                      <p:cNvPicPr>
                        <a:picLocks noChangeAspect="1" noChangeArrowheads="1"/>
                      </p:cNvPicPr>
                      <p:nvPr/>
                    </p:nvPicPr>
                    <p:blipFill>
                      <a:blip r:embed="rId16"/>
                      <a:srcRect/>
                      <a:stretch>
                        <a:fillRect/>
                      </a:stretch>
                    </p:blipFill>
                    <p:spPr bwMode="auto">
                      <a:xfrm>
                        <a:off x="8260853" y="7258050"/>
                        <a:ext cx="3429000" cy="1555199"/>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346144" y="723515"/>
            <a:ext cx="15239999"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vi-VN" sz="4000" b="1" dirty="0">
                  <a:solidFill>
                    <a:srgbClr val="0033CC"/>
                  </a:solidFill>
                  <a:latin typeface="Open Sans" panose="020B0606030504020204" pitchFamily="34" charset="0"/>
                  <a:cs typeface="Open Sans" panose="020B0606030504020204" pitchFamily="34" charset="0"/>
                </a:rPr>
                <a:t>A. (−21; 15)</a:t>
              </a:r>
              <a:endParaRPr lang="vi-VN" sz="4000" b="1" dirty="0">
                <a:solidFill>
                  <a:srgbClr val="0033CC"/>
                </a:solidFill>
              </a:endParaRPr>
            </a:p>
          </p:txBody>
        </p:sp>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485180" y="1597590"/>
            <a:ext cx="14961928" cy="2862322"/>
          </a:xfrm>
          <a:prstGeom prst="rect">
            <a:avLst/>
          </a:prstGeom>
          <a:solidFill>
            <a:schemeClr val="bg1"/>
          </a:solid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endParaRPr kumimoji="0" lang="vi-VN" altLang="vi-VN" sz="3600" b="1" i="0" u="none" strike="noStrike" cap="none" normalizeH="0" baseline="0" dirty="0" smtClean="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1" i="0" u="none" strike="noStrike" cap="none" normalizeH="0" baseline="0" dirty="0" smtClean="0">
                <a:ln>
                  <a:noFill/>
                </a:ln>
                <a:solidFill>
                  <a:srgbClr val="000000"/>
                </a:solidFill>
                <a:effectLst/>
                <a:latin typeface="Open Sans" panose="020B0606030504020204" pitchFamily="34" charset="0"/>
                <a:cs typeface="Open Sans" panose="020B0606030504020204" pitchFamily="34" charset="0"/>
              </a:rPr>
              <a:t>Câu </a:t>
            </a:r>
            <a:r>
              <a:rPr kumimoji="0" lang="vi-VN" altLang="vi-VN" sz="36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3</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Hệ phương trình                     </a:t>
            </a:r>
            <a:r>
              <a:rPr kumimoji="0" lang="vi-VN" altLang="vi-VN" sz="3600" b="0" i="0" u="none" strike="noStrike" cap="none" normalizeH="0" baseline="0" dirty="0" smtClean="0">
                <a:ln>
                  <a:noFill/>
                </a:ln>
                <a:solidFill>
                  <a:srgbClr val="000000"/>
                </a:solidFill>
                <a:effectLst/>
                <a:latin typeface="Open Sans" panose="020B0606030504020204" pitchFamily="34" charset="0"/>
                <a:cs typeface="Open Sans" panose="020B0606030504020204" pitchFamily="34" charset="0"/>
              </a:rPr>
              <a:t>     nhận </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cặp số nào sau đây</a:t>
            </a:r>
            <a:endPar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là nghiệm?</a:t>
            </a:r>
            <a:endParaRPr kumimoji="0" lang="vi-VN" altLang="vi-VN"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 (−21; 15)</a:t>
            </a:r>
            <a:r>
              <a:rPr lang="vi-VN" altLang="vi-VN" sz="3600" dirty="0"/>
              <a:t>                                      </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B. (21; −15)</a:t>
            </a:r>
            <a:endParaRPr kumimoji="0" lang="vi-VN" altLang="vi-VN"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 (1; 1)      </a:t>
            </a:r>
            <a:r>
              <a:rPr lang="vi-VN" altLang="vi-VN" sz="3600" dirty="0"/>
              <a:t>                                       </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D. (1; −1)</a:t>
            </a:r>
            <a:endPar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p:txBody>
      </p:sp>
      <p:pic>
        <p:nvPicPr>
          <p:cNvPr id="21506" name="Picture 2" descr="Trắc nghiệm Hệ hai phương trình bậc nhất hai ẩn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874588"/>
            <a:ext cx="2880216" cy="1440111"/>
          </a:xfrm>
          <a:prstGeom prst="rect">
            <a:avLst/>
          </a:prstGeom>
          <a:solidFill>
            <a:srgbClr val="FFDCBF"/>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990600" y="910273"/>
            <a:ext cx="15849600"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vi-VN" sz="2800" dirty="0"/>
            </a:p>
          </p:txBody>
        </p:sp>
        <p:pic>
          <p:nvPicPr>
            <p:cNvPr id="2052" name="Picture 4"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700" dirty="0"/>
            </a:p>
          </p:txBody>
        </p:sp>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Trắc nghiệm Hệ hai phương trình bậc nhất hai ẩn có đáp án"/>
          <p:cNvPicPr>
            <a:picLocks noChangeAspect="1" noChangeArrowheads="1"/>
          </p:cNvPicPr>
          <p:nvPr/>
        </p:nvPicPr>
        <p:blipFill rotWithShape="1">
          <a:blip r:embed="rId5">
            <a:extLst>
              <a:ext uri="{28A0092B-C50C-407E-A947-70E740481C1C}">
                <a14:useLocalDpi xmlns:a14="http://schemas.microsoft.com/office/drawing/2010/main" val="0"/>
              </a:ext>
            </a:extLst>
          </a:blip>
          <a:srcRect b="76511"/>
          <a:stretch>
            <a:fillRect/>
          </a:stretch>
        </p:blipFill>
        <p:spPr bwMode="auto">
          <a:xfrm>
            <a:off x="1393662" y="3164547"/>
            <a:ext cx="3749078" cy="147171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Trắc nghiệm Hệ hai phương trình bậc nhất hai ẩn có đáp án"/>
          <p:cNvPicPr>
            <a:picLocks noChangeAspect="1" noChangeArrowheads="1"/>
          </p:cNvPicPr>
          <p:nvPr/>
        </p:nvPicPr>
        <p:blipFill rotWithShape="1">
          <a:blip r:embed="rId5">
            <a:extLst>
              <a:ext uri="{28A0092B-C50C-407E-A947-70E740481C1C}">
                <a14:useLocalDpi xmlns:a14="http://schemas.microsoft.com/office/drawing/2010/main" val="0"/>
              </a:ext>
            </a:extLst>
          </a:blip>
          <a:srcRect t="23783" b="52143"/>
          <a:stretch>
            <a:fillRect/>
          </a:stretch>
        </p:blipFill>
        <p:spPr bwMode="auto">
          <a:xfrm>
            <a:off x="5425764" y="3164548"/>
            <a:ext cx="3507798" cy="14112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30403" y="2171982"/>
            <a:ext cx="13839045" cy="646331"/>
          </a:xfrm>
          <a:prstGeom prst="rect">
            <a:avLst/>
          </a:prstGeom>
          <a:solidFill>
            <a:schemeClr val="bg1"/>
          </a:solidFill>
        </p:spPr>
        <p:txBody>
          <a:bodyPr wrap="none">
            <a:spAutoFit/>
          </a:bodyPr>
          <a:lstStyle/>
          <a:p>
            <a:r>
              <a:rPr lang="vi-VN" sz="3600" dirty="0"/>
              <a:t>Câu 4: Cặp số (3;−5) là nghiệm của hệ phương trình nào sau đây?</a:t>
            </a:r>
            <a:endParaRPr lang="vi-VN" sz="3600" dirty="0"/>
          </a:p>
        </p:txBody>
      </p:sp>
      <p:pic>
        <p:nvPicPr>
          <p:cNvPr id="22536" name="Picture 8" descr="Trắc nghiệm Hệ hai phương trình bậc nhất hai ẩn có đáp án"/>
          <p:cNvPicPr>
            <a:picLocks noChangeAspect="1" noChangeArrowheads="1"/>
          </p:cNvPicPr>
          <p:nvPr/>
        </p:nvPicPr>
        <p:blipFill rotWithShape="1">
          <a:blip r:embed="rId5">
            <a:extLst>
              <a:ext uri="{28A0092B-C50C-407E-A947-70E740481C1C}">
                <a14:useLocalDpi xmlns:a14="http://schemas.microsoft.com/office/drawing/2010/main" val="0"/>
              </a:ext>
            </a:extLst>
          </a:blip>
          <a:srcRect t="49386" b="25777"/>
          <a:stretch>
            <a:fillRect/>
          </a:stretch>
        </p:blipFill>
        <p:spPr bwMode="auto">
          <a:xfrm>
            <a:off x="9354009" y="3227062"/>
            <a:ext cx="3394886" cy="1409199"/>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Trắc nghiệm Hệ hai phương trình bậc nhất hai ẩn có đáp án"/>
          <p:cNvPicPr>
            <a:picLocks noChangeAspect="1" noChangeArrowheads="1"/>
          </p:cNvPicPr>
          <p:nvPr/>
        </p:nvPicPr>
        <p:blipFill rotWithShape="1">
          <a:blip r:embed="rId5">
            <a:extLst>
              <a:ext uri="{28A0092B-C50C-407E-A947-70E740481C1C}">
                <a14:useLocalDpi xmlns:a14="http://schemas.microsoft.com/office/drawing/2010/main" val="0"/>
              </a:ext>
            </a:extLst>
          </a:blip>
          <a:srcRect t="73480"/>
          <a:stretch>
            <a:fillRect/>
          </a:stretch>
        </p:blipFill>
        <p:spPr bwMode="auto">
          <a:xfrm>
            <a:off x="13160578" y="3258459"/>
            <a:ext cx="3115426" cy="13807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rắc nghiệm Hệ hai phương trình bậc nhất hai ẩn có đáp án"/>
          <p:cNvPicPr>
            <a:picLocks noChangeAspect="1" noChangeArrowheads="1"/>
          </p:cNvPicPr>
          <p:nvPr/>
        </p:nvPicPr>
        <p:blipFill rotWithShape="1">
          <a:blip r:embed="rId5">
            <a:extLst>
              <a:ext uri="{28A0092B-C50C-407E-A947-70E740481C1C}">
                <a14:useLocalDpi xmlns:a14="http://schemas.microsoft.com/office/drawing/2010/main" val="0"/>
              </a:ext>
            </a:extLst>
          </a:blip>
          <a:srcRect t="23783" b="52143"/>
          <a:stretch>
            <a:fillRect/>
          </a:stretch>
        </p:blipFill>
        <p:spPr bwMode="auto">
          <a:xfrm>
            <a:off x="7934826" y="7385542"/>
            <a:ext cx="3284774" cy="1321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fade">
                                      <p:cBhvr>
                                        <p:cTn id="13" dur="500"/>
                                        <p:tgtEl>
                                          <p:spTgt spid="22532"/>
                                        </p:tgtEl>
                                      </p:cBhvr>
                                    </p:animEffect>
                                  </p:childTnLst>
                                </p:cTn>
                              </p:par>
                              <p:par>
                                <p:cTn id="14" presetID="10" presetClass="entr" presetSubtype="0" fill="hold" nodeType="with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fade">
                                      <p:cBhvr>
                                        <p:cTn id="16" dur="500"/>
                                        <p:tgtEl>
                                          <p:spTgt spid="22534"/>
                                        </p:tgtEl>
                                      </p:cBhvr>
                                    </p:animEffect>
                                  </p:childTnLst>
                                </p:cTn>
                              </p:par>
                              <p:par>
                                <p:cTn id="17" presetID="10" presetClass="entr" presetSubtype="0" fill="hold" nodeType="withEffect">
                                  <p:stCondLst>
                                    <p:cond delay="0"/>
                                  </p:stCondLst>
                                  <p:childTnLst>
                                    <p:set>
                                      <p:cBhvr>
                                        <p:cTn id="18" dur="1" fill="hold">
                                          <p:stCondLst>
                                            <p:cond delay="0"/>
                                          </p:stCondLst>
                                        </p:cTn>
                                        <p:tgtEl>
                                          <p:spTgt spid="22536"/>
                                        </p:tgtEl>
                                        <p:attrNameLst>
                                          <p:attrName>style.visibility</p:attrName>
                                        </p:attrNameLst>
                                      </p:cBhvr>
                                      <p:to>
                                        <p:strVal val="visible"/>
                                      </p:to>
                                    </p:set>
                                    <p:animEffect transition="in" filter="fade">
                                      <p:cBhvr>
                                        <p:cTn id="19" dur="500"/>
                                        <p:tgtEl>
                                          <p:spTgt spid="22536"/>
                                        </p:tgtEl>
                                      </p:cBhvr>
                                    </p:animEffect>
                                  </p:childTnLst>
                                </p:cTn>
                              </p:par>
                              <p:par>
                                <p:cTn id="20" presetID="10" presetClass="entr" presetSubtype="0" fill="hold" nodeType="withEffect">
                                  <p:stCondLst>
                                    <p:cond delay="0"/>
                                  </p:stCondLst>
                                  <p:childTnLst>
                                    <p:set>
                                      <p:cBhvr>
                                        <p:cTn id="21" dur="1" fill="hold">
                                          <p:stCondLst>
                                            <p:cond delay="0"/>
                                          </p:stCondLst>
                                        </p:cTn>
                                        <p:tgtEl>
                                          <p:spTgt spid="22538"/>
                                        </p:tgtEl>
                                        <p:attrNameLst>
                                          <p:attrName>style.visibility</p:attrName>
                                        </p:attrNameLst>
                                      </p:cBhvr>
                                      <p:to>
                                        <p:strVal val="visible"/>
                                      </p:to>
                                    </p:set>
                                    <p:animEffect transition="in" filter="fade">
                                      <p:cBhvr>
                                        <p:cTn id="22" dur="500"/>
                                        <p:tgtEl>
                                          <p:spTgt spid="225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143000" y="1020130"/>
            <a:ext cx="17144999"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vi-VN" sz="4000" dirty="0">
                  <a:solidFill>
                    <a:srgbClr val="0033CC"/>
                  </a:solidFill>
                  <a:latin typeface="Open Sans" panose="020B0606030504020204" pitchFamily="34" charset="0"/>
                  <a:cs typeface="Open Sans" panose="020B0606030504020204" pitchFamily="34" charset="0"/>
                </a:rPr>
                <a:t>C. (3; −8) </a:t>
              </a:r>
              <a:r>
                <a:rPr lang="vi-VN" altLang="vi-VN" sz="2800" dirty="0">
                  <a:solidFill>
                    <a:srgbClr val="000000"/>
                  </a:solidFill>
                  <a:latin typeface="Open Sans" panose="020B0606030504020204" pitchFamily="34" charset="0"/>
                  <a:cs typeface="Open Sans" panose="020B0606030504020204" pitchFamily="34" charset="0"/>
                </a:rPr>
                <a:t> </a:t>
              </a:r>
              <a:endParaRPr lang="vi-VN" sz="2700" dirty="0"/>
            </a:p>
          </p:txBody>
        </p:sp>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872737" y="1733267"/>
            <a:ext cx="15653263" cy="3170099"/>
          </a:xfrm>
          <a:prstGeom prst="rect">
            <a:avLst/>
          </a:prstGeom>
          <a:solidFill>
            <a:schemeClr val="bg1"/>
          </a:solid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endParaRPr kumimoji="0" lang="vi-VN" altLang="vi-VN" sz="40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40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Câu 5</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Hệ phương trình                     </a:t>
            </a:r>
            <a:r>
              <a:rPr kumimoji="0" lang="vi-VN" altLang="vi-VN" sz="4000" b="0" i="0" u="none" strike="noStrike" cap="none" normalizeH="0" baseline="0" dirty="0" smtClean="0">
                <a:ln>
                  <a:noFill/>
                </a:ln>
                <a:solidFill>
                  <a:srgbClr val="000000"/>
                </a:solidFill>
                <a:effectLst/>
                <a:latin typeface="Open Sans" panose="020B0606030504020204" pitchFamily="34" charset="0"/>
                <a:cs typeface="Open Sans" panose="020B0606030504020204" pitchFamily="34" charset="0"/>
              </a:rPr>
              <a:t>  nhận </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cặp số nào sau đây </a:t>
            </a:r>
            <a:endPar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là nghiệm?</a:t>
            </a:r>
            <a:endParaRPr kumimoji="0" lang="vi-VN" altLang="vi-VN" sz="4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 (1; 2)     </a:t>
            </a:r>
            <a:r>
              <a:rPr lang="vi-VN" altLang="vi-VN" sz="4000" dirty="0"/>
              <a:t>                             </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B. (8; −3)   </a:t>
            </a:r>
            <a:endParaRPr kumimoji="0" lang="vi-VN" altLang="vi-VN" sz="4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C. (3; −8)   </a:t>
            </a:r>
            <a:r>
              <a:rPr lang="vi-VN" altLang="vi-VN" sz="4000" dirty="0"/>
              <a:t>                             </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D. (3; 8)</a:t>
            </a:r>
            <a:endPar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p:txBody>
      </p:sp>
      <p:pic>
        <p:nvPicPr>
          <p:cNvPr id="23554" name="Picture 2" descr="Trắc nghiệm Hệ hai phương trình bậc nhất hai ẩn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943100"/>
            <a:ext cx="2826598" cy="1439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thành bài tập trong SGK trang 10.</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108;p63"/>
            <p:cNvSpPr txBox="1"/>
            <p:nvPr/>
          </p:nvSpPr>
          <p:spPr>
            <a:xfrm>
              <a:off x="12472322" y="3507686"/>
              <a:ext cx="4539800" cy="3609111"/>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panose="020B0604020202020204"/>
                  <a:ea typeface="Arial" panose="020B0604020202020204"/>
                  <a:cs typeface="Arial" panose="020B0604020202020204"/>
                  <a:sym typeface="Arial" panose="020B0604020202020204"/>
                </a:rPr>
                <a:t>Chuẩn bị bài mới: </a:t>
              </a:r>
              <a:r>
                <a:rPr lang="en-US" sz="3800" b="1" i="1" dirty="0">
                  <a:solidFill>
                    <a:schemeClr val="dk1"/>
                  </a:solidFill>
                  <a:latin typeface="Arial" panose="020B0604020202020204"/>
                  <a:ea typeface="Arial" panose="020B0604020202020204"/>
                  <a:cs typeface="Arial" panose="020B0604020202020204"/>
                  <a:sym typeface="Arial" panose="020B0604020202020204"/>
                </a:rPr>
                <a:t>“Bài 2: Giải hệ phương trình bậc nhất hai ẩn”.</a:t>
              </a: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2"/>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3"/>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4"/>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3"/>
          <a:stretch>
            <a:fillRect/>
          </a:stretch>
        </p:blipFill>
        <p:spPr>
          <a:xfrm>
            <a:off x="0" y="5886138"/>
            <a:ext cx="6096000" cy="5880713"/>
          </a:xfrm>
          <a:prstGeom prst="rect">
            <a:avLst/>
          </a:prstGeom>
        </p:spPr>
      </p:pic>
      <p:pic>
        <p:nvPicPr>
          <p:cNvPr id="10" name="Picture 6"/>
          <p:cNvPicPr>
            <a:picLocks noChangeAspect="1"/>
          </p:cNvPicPr>
          <p:nvPr/>
        </p:nvPicPr>
        <p:blipFill>
          <a:blip r:embed="rId4">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5"/>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endParaRPr lang="en-US" sz="7500" b="1" dirty="0">
              <a:solidFill>
                <a:schemeClr val="bg1"/>
              </a:solidFill>
              <a:latin typeface="Arial" panose="020B0604020202020204" pitchFamily="34" charset="0"/>
              <a:cs typeface="Arial" panose="020B0604020202020204" pitchFamily="34" charset="0"/>
            </a:endParaRP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endParaRPr lang="en-US" sz="75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2"/>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p:cNvSpPr txBox="1"/>
          <p:nvPr/>
        </p:nvSpPr>
        <p:spPr>
          <a:xfrm>
            <a:off x="907552" y="1217672"/>
            <a:ext cx="15849600" cy="830997"/>
          </a:xfrm>
          <a:prstGeom prst="rect">
            <a:avLst/>
          </a:prstGeom>
          <a:noFill/>
        </p:spPr>
        <p:txBody>
          <a:bodyPr wrap="square">
            <a:spAutoFit/>
          </a:bodyPr>
          <a:lstStyle/>
          <a:p>
            <a:pPr algn="just">
              <a:lnSpc>
                <a:spcPct val="150000"/>
              </a:lnSpc>
              <a:spcAft>
                <a:spcPts val="800"/>
              </a:spcAft>
            </a:pPr>
            <a:r>
              <a:rPr lang="en-US" sz="3200" b="1" kern="100" dirty="0">
                <a:latin typeface="Arial" panose="020B0604020202020204" pitchFamily="34" charset="0"/>
                <a:ea typeface="Times New Roman" panose="02020603050405020304" pitchFamily="18" charset="0"/>
                <a:cs typeface="Times New Roman" panose="02020603050405020304" pitchFamily="18" charset="0"/>
              </a:rPr>
              <a:t>Ở bài toán mở đầu nếu gọi x là số cam, y là số quýt ( với x, y nguyên dương)</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39079" y="5673"/>
            <a:ext cx="9586091" cy="1126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334000" y="3489179"/>
            <a:ext cx="2892158"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5400" dirty="0"/>
              <a:t>x + y = 17</a:t>
            </a:r>
            <a:endParaRPr lang="vi-VN" sz="5400" dirty="0"/>
          </a:p>
        </p:txBody>
      </p:sp>
      <p:sp>
        <p:nvSpPr>
          <p:cNvPr id="15" name="TextBox 14"/>
          <p:cNvSpPr txBox="1"/>
          <p:nvPr/>
        </p:nvSpPr>
        <p:spPr>
          <a:xfrm>
            <a:off x="5557024" y="8280547"/>
            <a:ext cx="436257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5400" dirty="0"/>
              <a:t>10x + 3y = 100</a:t>
            </a:r>
            <a:endParaRPr lang="vi-VN" sz="5400" dirty="0"/>
          </a:p>
        </p:txBody>
      </p:sp>
      <p:cxnSp>
        <p:nvCxnSpPr>
          <p:cNvPr id="13" name="Straight Connector 12"/>
          <p:cNvCxnSpPr>
            <a:stCxn id="7" idx="3"/>
          </p:cNvCxnSpPr>
          <p:nvPr/>
        </p:nvCxnSpPr>
        <p:spPr>
          <a:xfrm>
            <a:off x="8226158" y="3950844"/>
            <a:ext cx="2365642" cy="2411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3"/>
          </p:cNvCxnSpPr>
          <p:nvPr/>
        </p:nvCxnSpPr>
        <p:spPr>
          <a:xfrm flipV="1">
            <a:off x="9919594" y="6377178"/>
            <a:ext cx="779126" cy="236503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47352" y="6157661"/>
            <a:ext cx="6709042" cy="646331"/>
          </a:xfrm>
          <a:prstGeom prst="rect">
            <a:avLst/>
          </a:prstGeom>
          <a:noFill/>
        </p:spPr>
        <p:txBody>
          <a:bodyPr wrap="square" rtlCol="0">
            <a:spAutoFit/>
          </a:bodyPr>
          <a:lstStyle/>
          <a:p>
            <a:r>
              <a:rPr lang="en-US" sz="3600" dirty="0">
                <a:solidFill>
                  <a:srgbClr val="FF0000"/>
                </a:solidFill>
              </a:rPr>
              <a:t>PHƯƠNG TRÌNH BẬC NHẤT HAI ẨN</a:t>
            </a:r>
            <a:endParaRPr lang="vi-VN" sz="3600" dirty="0">
              <a:solidFill>
                <a:srgbClr val="FF0000"/>
              </a:solidFill>
            </a:endParaRPr>
          </a:p>
        </p:txBody>
      </p:sp>
      <p:sp>
        <p:nvSpPr>
          <p:cNvPr id="4" name="Rectangle 3"/>
          <p:cNvSpPr/>
          <p:nvPr/>
        </p:nvSpPr>
        <p:spPr>
          <a:xfrm>
            <a:off x="1949417" y="2067450"/>
            <a:ext cx="16231991" cy="1323439"/>
          </a:xfrm>
          <a:prstGeom prst="rect">
            <a:avLst/>
          </a:prstGeom>
        </p:spPr>
        <p:txBody>
          <a:bodyPr wrap="square">
            <a:spAutoFit/>
          </a:bodyPr>
          <a:lstStyle/>
          <a:p>
            <a:r>
              <a:rPr lang="en-US" sz="4000" dirty="0"/>
              <a:t>Câu “Quýt, cam mười bảy quả tươi’’ có nghĩa là tổng số cam và số quýt là 17. </a:t>
            </a:r>
            <a:endParaRPr lang="en-US" sz="4000" dirty="0"/>
          </a:p>
          <a:p>
            <a:r>
              <a:rPr lang="en-US" sz="4000" dirty="0"/>
              <a:t>Hãy viết hệ thức với hai biến x và y biểu thị giả thiết này.</a:t>
            </a:r>
            <a:endParaRPr lang="vi-VN" sz="4000" dirty="0"/>
          </a:p>
        </p:txBody>
      </p:sp>
      <p:sp>
        <p:nvSpPr>
          <p:cNvPr id="16" name="Google Shape;169;p5"/>
          <p:cNvSpPr/>
          <p:nvPr/>
        </p:nvSpPr>
        <p:spPr>
          <a:xfrm>
            <a:off x="161880" y="2022638"/>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HĐ1</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8" name="Rectangle 7"/>
          <p:cNvSpPr/>
          <p:nvPr/>
        </p:nvSpPr>
        <p:spPr>
          <a:xfrm>
            <a:off x="1949417" y="4645123"/>
            <a:ext cx="16231991" cy="1323439"/>
          </a:xfrm>
          <a:prstGeom prst="rect">
            <a:avLst/>
          </a:prstGeom>
        </p:spPr>
        <p:txBody>
          <a:bodyPr wrap="square">
            <a:spAutoFit/>
          </a:bodyPr>
          <a:lstStyle/>
          <a:p>
            <a:r>
              <a:rPr lang="en-US" sz="4000" dirty="0"/>
              <a:t>Tương tự, hãy viết hệ thức với hai biến x và y biểu thị giả thiết cho bởi các câu thơ thứ ba, thứ tư, thứ năm.</a:t>
            </a:r>
            <a:endParaRPr lang="vi-VN" sz="4000" dirty="0"/>
          </a:p>
        </p:txBody>
      </p:sp>
      <p:sp>
        <p:nvSpPr>
          <p:cNvPr id="19" name="Google Shape;169;p5"/>
          <p:cNvSpPr/>
          <p:nvPr/>
        </p:nvSpPr>
        <p:spPr>
          <a:xfrm>
            <a:off x="266256" y="4762480"/>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HĐ 2</a:t>
            </a:r>
            <a:endParaRPr kumimoji="0" sz="36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sp>
        <p:nvSpPr>
          <p:cNvPr id="10" name="Rectangle 9"/>
          <p:cNvSpPr/>
          <p:nvPr/>
        </p:nvSpPr>
        <p:spPr>
          <a:xfrm>
            <a:off x="1596432" y="6118844"/>
            <a:ext cx="9144000" cy="1938992"/>
          </a:xfrm>
          <a:prstGeom prst="rect">
            <a:avLst/>
          </a:prstGeom>
        </p:spPr>
        <p:txBody>
          <a:bodyPr>
            <a:spAutoFit/>
          </a:bodyPr>
          <a:lstStyle/>
          <a:p>
            <a:r>
              <a:rPr lang="en-US" sz="4000" dirty="0"/>
              <a:t>         Chia ba mỗi quả quýt rồi</a:t>
            </a:r>
            <a:endParaRPr lang="en-US" sz="4000" dirty="0"/>
          </a:p>
          <a:p>
            <a:r>
              <a:rPr lang="en-US" sz="4000" dirty="0"/>
              <a:t>Còn cam, mỗi  quả chia mười vừa xinh.</a:t>
            </a:r>
            <a:endParaRPr lang="en-US" sz="4000" dirty="0"/>
          </a:p>
          <a:p>
            <a:r>
              <a:rPr lang="en-US" sz="4000" dirty="0"/>
              <a:t>        Trăm người trăm miếng ngọt lành.</a:t>
            </a:r>
            <a:endParaRPr lang="en-US" sz="4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6"/>
                                        </p:tgtEl>
                                        <p:attrNameLst>
                                          <p:attrName>ppt_w</p:attrName>
                                        </p:attrNameLst>
                                      </p:cBhvr>
                                      <p:tavLst>
                                        <p:tav tm="0">
                                          <p:val>
                                            <p:strVal val="ppt_w"/>
                                          </p:val>
                                        </p:tav>
                                        <p:tav tm="100000">
                                          <p:val>
                                            <p:fltVal val="0"/>
                                          </p:val>
                                        </p:tav>
                                      </p:tavLst>
                                    </p:anim>
                                    <p:anim calcmode="lin" valueType="num">
                                      <p:cBhvr>
                                        <p:cTn id="45" dur="500"/>
                                        <p:tgtEl>
                                          <p:spTgt spid="16"/>
                                        </p:tgtEl>
                                        <p:attrNameLst>
                                          <p:attrName>ppt_h</p:attrName>
                                        </p:attrNameLst>
                                      </p:cBhvr>
                                      <p:tavLst>
                                        <p:tav tm="0">
                                          <p:val>
                                            <p:strVal val="ppt_h"/>
                                          </p:val>
                                        </p:tav>
                                        <p:tav tm="100000">
                                          <p:val>
                                            <p:fltVal val="0"/>
                                          </p:val>
                                        </p:tav>
                                      </p:tavLst>
                                    </p:anim>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8"/>
                                        </p:tgtEl>
                                        <p:attrNameLst>
                                          <p:attrName>ppt_w</p:attrName>
                                        </p:attrNameLst>
                                      </p:cBhvr>
                                      <p:tavLst>
                                        <p:tav tm="0">
                                          <p:val>
                                            <p:strVal val="ppt_w"/>
                                          </p:val>
                                        </p:tav>
                                        <p:tav tm="100000">
                                          <p:val>
                                            <p:fltVal val="0"/>
                                          </p:val>
                                        </p:tav>
                                      </p:tavLst>
                                    </p:anim>
                                    <p:anim calcmode="lin" valueType="num">
                                      <p:cBhvr>
                                        <p:cTn id="60" dur="500"/>
                                        <p:tgtEl>
                                          <p:spTgt spid="8"/>
                                        </p:tgtEl>
                                        <p:attrNameLst>
                                          <p:attrName>ppt_h</p:attrName>
                                        </p:attrNameLst>
                                      </p:cBhvr>
                                      <p:tavLst>
                                        <p:tav tm="0">
                                          <p:val>
                                            <p:strVal val="ppt_h"/>
                                          </p:val>
                                        </p:tav>
                                        <p:tav tm="100000">
                                          <p:val>
                                            <p:fltVal val="0"/>
                                          </p:val>
                                        </p:tav>
                                      </p:tavLst>
                                    </p:anim>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10"/>
                                        </p:tgtEl>
                                        <p:attrNameLst>
                                          <p:attrName>ppt_w</p:attrName>
                                        </p:attrNameLst>
                                      </p:cBhvr>
                                      <p:tavLst>
                                        <p:tav tm="0">
                                          <p:val>
                                            <p:strVal val="ppt_w"/>
                                          </p:val>
                                        </p:tav>
                                        <p:tav tm="100000">
                                          <p:val>
                                            <p:fltVal val="0"/>
                                          </p:val>
                                        </p:tav>
                                      </p:tavLst>
                                    </p:anim>
                                    <p:anim calcmode="lin" valueType="num">
                                      <p:cBhvr>
                                        <p:cTn id="65" dur="500"/>
                                        <p:tgtEl>
                                          <p:spTgt spid="10"/>
                                        </p:tgtEl>
                                        <p:attrNameLst>
                                          <p:attrName>ppt_h</p:attrName>
                                        </p:attrNameLst>
                                      </p:cBhvr>
                                      <p:tavLst>
                                        <p:tav tm="0">
                                          <p:val>
                                            <p:strVal val="ppt_h"/>
                                          </p:val>
                                        </p:tav>
                                        <p:tav tm="100000">
                                          <p:val>
                                            <p:fltVal val="0"/>
                                          </p:val>
                                        </p:tav>
                                      </p:tavLst>
                                    </p:anim>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p:bldP spid="4" grpId="0"/>
      <p:bldP spid="4" grpId="1"/>
      <p:bldP spid="16" grpId="0" animBg="1"/>
      <p:bldP spid="16" grpId="1" animBg="1"/>
      <p:bldP spid="8" grpId="0"/>
      <p:bldP spid="8" grpId="1"/>
      <p:bldP spid="19" grpId="0" animBg="1"/>
      <p:bldP spid="19" grpId="1" animBg="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1066799" y="4083098"/>
            <a:ext cx="16916401" cy="462511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4000" dirty="0">
                <a:solidFill>
                  <a:schemeClr val="bg1"/>
                </a:solidFill>
                <a:latin typeface="Arial" panose="020B0604020202020204"/>
                <a:ea typeface="Arial" panose="020B0604020202020204"/>
                <a:cs typeface="Arial" panose="020B0604020202020204"/>
                <a:sym typeface="Arial" panose="020B0604020202020204"/>
              </a:rPr>
              <a:t>. </a:t>
            </a:r>
            <a:r>
              <a:rPr lang="en-US" sz="4000" dirty="0">
                <a:solidFill>
                  <a:srgbClr val="92D050"/>
                </a:solidFill>
                <a:latin typeface="Arial" panose="020B0604020202020204"/>
                <a:ea typeface="Arial" panose="020B0604020202020204"/>
                <a:cs typeface="Arial" panose="020B0604020202020204"/>
                <a:sym typeface="Arial" panose="020B0604020202020204"/>
              </a:rPr>
              <a:t>Phương trình bậc nhất hai ẩn x và y </a:t>
            </a:r>
            <a:r>
              <a:rPr lang="en-US" sz="4000" dirty="0">
                <a:solidFill>
                  <a:schemeClr val="bg1"/>
                </a:solidFill>
                <a:latin typeface="Arial" panose="020B0604020202020204"/>
                <a:ea typeface="Arial" panose="020B0604020202020204"/>
                <a:cs typeface="Arial" panose="020B0604020202020204"/>
                <a:sym typeface="Arial" panose="020B0604020202020204"/>
              </a:rPr>
              <a:t>là hệ thức dạng: </a:t>
            </a:r>
            <a:endParaRPr lang="en-US" sz="4000"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None/>
            </a:pPr>
            <a:r>
              <a:rPr lang="en-US" sz="4000" dirty="0">
                <a:solidFill>
                  <a:schemeClr val="bg1"/>
                </a:solidFill>
                <a:latin typeface="Arial" panose="020B0604020202020204"/>
                <a:ea typeface="Arial" panose="020B0604020202020204"/>
                <a:cs typeface="Arial" panose="020B0604020202020204"/>
                <a:sym typeface="Arial" panose="020B0604020202020204"/>
              </a:rPr>
              <a:t>                              ax+ by =c                     (1)</a:t>
            </a:r>
            <a:endParaRPr lang="en-US" sz="4000"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None/>
            </a:pPr>
            <a:r>
              <a:rPr lang="en-US" sz="4000" dirty="0">
                <a:solidFill>
                  <a:schemeClr val="bg1"/>
                </a:solidFill>
                <a:latin typeface="Arial" panose="020B0604020202020204"/>
                <a:ea typeface="Arial" panose="020B0604020202020204"/>
                <a:cs typeface="Arial" panose="020B0604020202020204"/>
                <a:sym typeface="Arial" panose="020B0604020202020204"/>
              </a:rPr>
              <a:t>Trong đó a, b, c là các số đã biết (           hoặc           )</a:t>
            </a:r>
            <a:endParaRPr lang="en-US" sz="4000"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None/>
            </a:pPr>
            <a:r>
              <a:rPr lang="en-US" sz="4000" dirty="0">
                <a:solidFill>
                  <a:schemeClr val="bg1"/>
                </a:solidFill>
                <a:latin typeface="Arial" panose="020B0604020202020204"/>
                <a:ea typeface="Arial" panose="020B0604020202020204"/>
                <a:cs typeface="Arial" panose="020B0604020202020204"/>
                <a:sym typeface="Arial" panose="020B0604020202020204"/>
              </a:rPr>
              <a:t>. Nếu tại              và               ta có                               là một khẳng định đúng thì cặp số                là một </a:t>
            </a:r>
            <a:r>
              <a:rPr lang="en-US" sz="4000" dirty="0">
                <a:solidFill>
                  <a:srgbClr val="92D050"/>
                </a:solidFill>
                <a:latin typeface="Arial" panose="020B0604020202020204"/>
                <a:ea typeface="Arial" panose="020B0604020202020204"/>
                <a:cs typeface="Arial" panose="020B0604020202020204"/>
                <a:sym typeface="Arial" panose="020B0604020202020204"/>
              </a:rPr>
              <a:t>nghiệm</a:t>
            </a:r>
            <a:r>
              <a:rPr lang="en-US" sz="4000" dirty="0">
                <a:solidFill>
                  <a:schemeClr val="bg1"/>
                </a:solidFill>
                <a:latin typeface="Arial" panose="020B0604020202020204"/>
                <a:ea typeface="Arial" panose="020B0604020202020204"/>
                <a:cs typeface="Arial" panose="020B0604020202020204"/>
                <a:sym typeface="Arial" panose="020B0604020202020204"/>
              </a:rPr>
              <a:t> của phương trình (1)</a:t>
            </a:r>
            <a:endParaRPr sz="4000" dirty="0">
              <a:solidFill>
                <a:schemeClr val="bg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panose="020B0604020202020204"/>
                  <a:ea typeface="Arial" panose="020B0604020202020204"/>
                  <a:cs typeface="Arial" panose="020B0604020202020204"/>
                  <a:sym typeface="Arial" panose="020B0604020202020204"/>
                </a:rPr>
                <a:t>KHÁI NIỆM</a:t>
              </a:r>
              <a:endParaRPr sz="5500" b="1" dirty="0">
                <a:solidFill>
                  <a:schemeClr val="tx2"/>
                </a:solidFill>
                <a:latin typeface="Arial" panose="020B0604020202020204"/>
                <a:ea typeface="Arial" panose="020B0604020202020204"/>
                <a:cs typeface="Arial" panose="020B0604020202020204"/>
                <a:sym typeface="Arial" panose="020B0604020202020204"/>
              </a:endParaRPr>
            </a:p>
          </p:txBody>
        </p:sp>
      </p:grpSp>
      <p:pic>
        <p:nvPicPr>
          <p:cNvPr id="31"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5"/>
          <a:stretch>
            <a:fillRect/>
          </a:stretch>
        </p:blipFill>
        <p:spPr>
          <a:xfrm>
            <a:off x="1635849" y="1069500"/>
            <a:ext cx="3237257" cy="3231160"/>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graphicFrame>
        <p:nvGraphicFramePr>
          <p:cNvPr id="14" name="Object 13"/>
          <p:cNvGraphicFramePr>
            <a:graphicFrameLocks noChangeAspect="1"/>
          </p:cNvGraphicFramePr>
          <p:nvPr/>
        </p:nvGraphicFramePr>
        <p:xfrm>
          <a:off x="11811545" y="6008441"/>
          <a:ext cx="1631950" cy="815975"/>
        </p:xfrm>
        <a:graphic>
          <a:graphicData uri="http://schemas.openxmlformats.org/presentationml/2006/ole">
            <mc:AlternateContent xmlns:mc="http://schemas.openxmlformats.org/markup-compatibility/2006">
              <mc:Choice xmlns:v="urn:schemas-microsoft-com:vml" Requires="v">
                <p:oleObj spid="_x0000_s1122" name="Equation" r:id="rId7" imgW="8534400" imgH="4267200" progId="Equation.DSMT4">
                  <p:embed/>
                </p:oleObj>
              </mc:Choice>
              <mc:Fallback>
                <p:oleObj name="Equation" r:id="rId7" imgW="8534400" imgH="4267200" progId="Equation.DSMT4">
                  <p:embed/>
                  <p:pic>
                    <p:nvPicPr>
                      <p:cNvPr id="0" name="Object 2"/>
                      <p:cNvPicPr/>
                      <p:nvPr/>
                    </p:nvPicPr>
                    <p:blipFill>
                      <a:blip r:embed="rId8"/>
                      <a:stretch>
                        <a:fillRect/>
                      </a:stretch>
                    </p:blipFill>
                    <p:spPr>
                      <a:xfrm>
                        <a:off x="11811545" y="6008441"/>
                        <a:ext cx="1631950" cy="81597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9010406" y="5990841"/>
          <a:ext cx="1619250" cy="809625"/>
        </p:xfrm>
        <a:graphic>
          <a:graphicData uri="http://schemas.openxmlformats.org/presentationml/2006/ole">
            <mc:AlternateContent xmlns:mc="http://schemas.openxmlformats.org/markup-compatibility/2006">
              <mc:Choice xmlns:v="urn:schemas-microsoft-com:vml" Requires="v">
                <p:oleObj spid="_x0000_s1123" name="Equation" r:id="rId9" imgW="1645920" imgH="828040" progId="Equation.DSMT4">
                  <p:embed/>
                </p:oleObj>
              </mc:Choice>
              <mc:Fallback>
                <p:oleObj name="Equation" r:id="rId9" imgW="1645920" imgH="828040" progId="Equation.DSMT4">
                  <p:embed/>
                  <p:pic>
                    <p:nvPicPr>
                      <p:cNvPr id="0" name="Picture 1122"/>
                      <p:cNvPicPr/>
                      <p:nvPr/>
                    </p:nvPicPr>
                    <p:blipFill>
                      <a:blip r:embed="rId10"/>
                      <a:stretch>
                        <a:fillRect/>
                      </a:stretch>
                    </p:blipFill>
                    <p:spPr>
                      <a:xfrm>
                        <a:off x="9010406" y="5990841"/>
                        <a:ext cx="1619250" cy="809625"/>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3466201" y="6789589"/>
          <a:ext cx="1806575" cy="1049337"/>
        </p:xfrm>
        <a:graphic>
          <a:graphicData uri="http://schemas.openxmlformats.org/presentationml/2006/ole">
            <mc:AlternateContent xmlns:mc="http://schemas.openxmlformats.org/markup-compatibility/2006">
              <mc:Choice xmlns:v="urn:schemas-microsoft-com:vml" Requires="v">
                <p:oleObj spid="_x0000_s1124" name="Equation" r:id="rId11" imgW="9448800" imgH="5486400" progId="Equation.DSMT4">
                  <p:embed/>
                </p:oleObj>
              </mc:Choice>
              <mc:Fallback>
                <p:oleObj name="Equation" r:id="rId11" imgW="9448800" imgH="5486400" progId="Equation.DSMT4">
                  <p:embed/>
                  <p:pic>
                    <p:nvPicPr>
                      <p:cNvPr id="0" name="Object 2"/>
                      <p:cNvPicPr/>
                      <p:nvPr/>
                    </p:nvPicPr>
                    <p:blipFill>
                      <a:blip r:embed="rId12"/>
                      <a:stretch>
                        <a:fillRect/>
                      </a:stretch>
                    </p:blipFill>
                    <p:spPr>
                      <a:xfrm>
                        <a:off x="3466201" y="6789589"/>
                        <a:ext cx="1806575" cy="1049337"/>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032073" y="6767829"/>
          <a:ext cx="1922462" cy="1049338"/>
        </p:xfrm>
        <a:graphic>
          <a:graphicData uri="http://schemas.openxmlformats.org/presentationml/2006/ole">
            <mc:AlternateContent xmlns:mc="http://schemas.openxmlformats.org/markup-compatibility/2006">
              <mc:Choice xmlns:v="urn:schemas-microsoft-com:vml" Requires="v">
                <p:oleObj spid="_x0000_s1125" name="Equation" r:id="rId13" imgW="10058400" imgH="5486400" progId="Equation.DSMT4">
                  <p:embed/>
                </p:oleObj>
              </mc:Choice>
              <mc:Fallback>
                <p:oleObj name="Equation" r:id="rId13" imgW="10058400" imgH="5486400" progId="Equation.DSMT4">
                  <p:embed/>
                  <p:pic>
                    <p:nvPicPr>
                      <p:cNvPr id="0" name="Object 15"/>
                      <p:cNvPicPr/>
                      <p:nvPr/>
                    </p:nvPicPr>
                    <p:blipFill>
                      <a:blip r:embed="rId14"/>
                      <a:stretch>
                        <a:fillRect/>
                      </a:stretch>
                    </p:blipFill>
                    <p:spPr>
                      <a:xfrm>
                        <a:off x="6032073" y="6767829"/>
                        <a:ext cx="1922462" cy="1049338"/>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9524999" y="6831422"/>
          <a:ext cx="3670300" cy="1049338"/>
        </p:xfrm>
        <a:graphic>
          <a:graphicData uri="http://schemas.openxmlformats.org/presentationml/2006/ole">
            <mc:AlternateContent xmlns:mc="http://schemas.openxmlformats.org/markup-compatibility/2006">
              <mc:Choice xmlns:v="urn:schemas-microsoft-com:vml" Requires="v">
                <p:oleObj spid="_x0000_s1126" name="Equation" r:id="rId15" imgW="19202400" imgH="5486400" progId="Equation.DSMT4">
                  <p:embed/>
                </p:oleObj>
              </mc:Choice>
              <mc:Fallback>
                <p:oleObj name="Equation" r:id="rId15" imgW="19202400" imgH="5486400" progId="Equation.DSMT4">
                  <p:embed/>
                  <p:pic>
                    <p:nvPicPr>
                      <p:cNvPr id="0" name="Object 15"/>
                      <p:cNvPicPr/>
                      <p:nvPr/>
                    </p:nvPicPr>
                    <p:blipFill>
                      <a:blip r:embed="rId16"/>
                      <a:stretch>
                        <a:fillRect/>
                      </a:stretch>
                    </p:blipFill>
                    <p:spPr>
                      <a:xfrm>
                        <a:off x="9524999" y="6831422"/>
                        <a:ext cx="3670300" cy="1049338"/>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932389" y="7727141"/>
          <a:ext cx="2155825" cy="1049337"/>
        </p:xfrm>
        <a:graphic>
          <a:graphicData uri="http://schemas.openxmlformats.org/presentationml/2006/ole">
            <mc:AlternateContent xmlns:mc="http://schemas.openxmlformats.org/markup-compatibility/2006">
              <mc:Choice xmlns:v="urn:schemas-microsoft-com:vml" Requires="v">
                <p:oleObj spid="_x0000_s1127" name="Equation" r:id="rId17" imgW="11277600" imgH="5486400" progId="Equation.DSMT4">
                  <p:embed/>
                </p:oleObj>
              </mc:Choice>
              <mc:Fallback>
                <p:oleObj name="Equation" r:id="rId17" imgW="11277600" imgH="5486400" progId="Equation.DSMT4">
                  <p:embed/>
                  <p:pic>
                    <p:nvPicPr>
                      <p:cNvPr id="0" name="Object 15"/>
                      <p:cNvPicPr/>
                      <p:nvPr/>
                    </p:nvPicPr>
                    <p:blipFill>
                      <a:blip r:embed="rId18"/>
                      <a:stretch>
                        <a:fillRect/>
                      </a:stretch>
                    </p:blipFill>
                    <p:spPr>
                      <a:xfrm>
                        <a:off x="4932389" y="7727141"/>
                        <a:ext cx="2155825" cy="1049337"/>
                      </a:xfrm>
                      <a:prstGeom prst="rect">
                        <a:avLst/>
                      </a:prstGeom>
                    </p:spPr>
                  </p:pic>
                </p:oleObj>
              </mc:Fallback>
            </mc:AlternateContent>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sp>
        <p:nvSpPr>
          <p:cNvPr id="15"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3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3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1</a:t>
            </a:r>
            <a:endParaRPr kumimoji="0" sz="43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2" name="Google Shape;305;p14"/>
          <p:cNvGrpSpPr/>
          <p:nvPr/>
        </p:nvGrpSpPr>
        <p:grpSpPr>
          <a:xfrm flipH="1">
            <a:off x="56124" y="3335246"/>
            <a:ext cx="2351174" cy="1289304"/>
            <a:chOff x="7837953" y="804641"/>
            <a:chExt cx="2022200" cy="1289304"/>
          </a:xfrm>
        </p:grpSpPr>
        <p:pic>
          <p:nvPicPr>
            <p:cNvPr id="3" name="Google Shape;306;p14"/>
            <p:cNvPicPr preferRelativeResize="0"/>
            <p:nvPr/>
          </p:nvPicPr>
          <p:blipFill rotWithShape="1">
            <a:blip r:embed="rId2"/>
            <a:srcRect/>
            <a:stretch>
              <a:fillRect/>
            </a:stretch>
          </p:blipFill>
          <p:spPr>
            <a:xfrm>
              <a:off x="7974522" y="804641"/>
              <a:ext cx="1828800" cy="1289304"/>
            </a:xfrm>
            <a:prstGeom prst="rect">
              <a:avLst/>
            </a:prstGeom>
            <a:noFill/>
            <a:ln>
              <a:noFill/>
            </a:ln>
          </p:spPr>
        </p:pic>
        <p:sp>
          <p:nvSpPr>
            <p:cNvPr id="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 name="TextBox 4"/>
          <p:cNvSpPr txBox="1"/>
          <p:nvPr/>
        </p:nvSpPr>
        <p:spPr>
          <a:xfrm>
            <a:off x="2667000" y="228292"/>
            <a:ext cx="14325600" cy="31700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742950" indent="-742950">
              <a:buAutoNum type="alphaLcParenR"/>
            </a:pPr>
            <a:r>
              <a:rPr lang="en-US" sz="4000" dirty="0"/>
              <a:t>Trong các hệ thức 4x + 3y = 5; 0x + y = 1; 0x + 0y = 3. Hệ thức nào là phương trình bậc nhất hai ẩn? Hệ thức nào không là phương trình bậc nhất hai ẩn?</a:t>
            </a:r>
            <a:endParaRPr lang="en-US" sz="4000" dirty="0"/>
          </a:p>
          <a:p>
            <a:pPr marL="742950" indent="-742950">
              <a:buAutoNum type="alphaLcParenR"/>
            </a:pPr>
            <a:r>
              <a:rPr lang="en-US" sz="4000" dirty="0"/>
              <a:t>Trong các cặp số (2</a:t>
            </a:r>
            <a:r>
              <a:rPr lang="en-US" sz="4000" dirty="0" smtClean="0"/>
              <a:t>; -</a:t>
            </a:r>
            <a:r>
              <a:rPr lang="en-US" sz="4000" dirty="0"/>
              <a:t>1) và (1</a:t>
            </a:r>
            <a:r>
              <a:rPr lang="en-US" sz="4000" dirty="0" smtClean="0"/>
              <a:t>; 0</a:t>
            </a:r>
            <a:r>
              <a:rPr lang="en-US" sz="4000" dirty="0"/>
              <a:t>), cặp số nào là nghiệm của phương trình 4x + 3y = 5?</a:t>
            </a:r>
            <a:endParaRPr lang="vi-VN" sz="4000" dirty="0"/>
          </a:p>
        </p:txBody>
      </p:sp>
      <p:sp>
        <p:nvSpPr>
          <p:cNvPr id="11" name="TextBox 10"/>
          <p:cNvSpPr txBox="1"/>
          <p:nvPr/>
        </p:nvSpPr>
        <p:spPr>
          <a:xfrm>
            <a:off x="1447800" y="4700142"/>
            <a:ext cx="16078200" cy="31700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742950" indent="-742950">
              <a:buAutoNum type="alphaLcParenR"/>
            </a:pPr>
            <a:r>
              <a:rPr lang="en-US" sz="4000" dirty="0"/>
              <a:t>Cả ba hệ thức đều có dạng ax + by = c. Nhưng chỉ có hệ thức 4x + 3y = 5 và 0x + y = 1 thỏa mãn điều kiện            hoặc            nên là phương trình bậc nhất hai ẩn.</a:t>
            </a:r>
            <a:endParaRPr lang="en-US" sz="4000" dirty="0"/>
          </a:p>
          <a:p>
            <a:r>
              <a:rPr lang="en-US" sz="4000" dirty="0"/>
              <a:t>Hệ thức 0x + 0y = 3 có a = b = 0, không thỏa mãn điều kiện nên hệ thức đó không phải là phương trình bậc nhất hai ẩn.</a:t>
            </a:r>
            <a:endParaRPr lang="vi-VN" sz="4000" dirty="0"/>
          </a:p>
        </p:txBody>
      </p:sp>
      <p:graphicFrame>
        <p:nvGraphicFramePr>
          <p:cNvPr id="13" name="Object 12"/>
          <p:cNvGraphicFramePr>
            <a:graphicFrameLocks noChangeAspect="1"/>
          </p:cNvGraphicFramePr>
          <p:nvPr/>
        </p:nvGraphicFramePr>
        <p:xfrm>
          <a:off x="11276202" y="5353192"/>
          <a:ext cx="1326998" cy="663499"/>
        </p:xfrm>
        <a:graphic>
          <a:graphicData uri="http://schemas.openxmlformats.org/presentationml/2006/ole">
            <mc:AlternateContent xmlns:mc="http://schemas.openxmlformats.org/markup-compatibility/2006">
              <mc:Choice xmlns:v="urn:schemas-microsoft-com:vml" Requires="v">
                <p:oleObj spid="_x0000_s2098" name="Equation" r:id="rId3" imgW="8534400" imgH="4267200" progId="Equation.DSMT4">
                  <p:embed/>
                </p:oleObj>
              </mc:Choice>
              <mc:Fallback>
                <p:oleObj name="Equation" r:id="rId3" imgW="8534400" imgH="4267200" progId="Equation.DSMT4">
                  <p:embed/>
                  <p:pic>
                    <p:nvPicPr>
                      <p:cNvPr id="0" name="Object 13"/>
                      <p:cNvPicPr/>
                      <p:nvPr/>
                    </p:nvPicPr>
                    <p:blipFill>
                      <a:blip r:embed="rId4"/>
                      <a:stretch>
                        <a:fillRect/>
                      </a:stretch>
                    </p:blipFill>
                    <p:spPr>
                      <a:xfrm>
                        <a:off x="11276202" y="5353192"/>
                        <a:ext cx="1326998" cy="663499"/>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8888714" y="5345293"/>
          <a:ext cx="1326998" cy="663499"/>
        </p:xfrm>
        <a:graphic>
          <a:graphicData uri="http://schemas.openxmlformats.org/presentationml/2006/ole">
            <mc:AlternateContent xmlns:mc="http://schemas.openxmlformats.org/markup-compatibility/2006">
              <mc:Choice xmlns:v="urn:schemas-microsoft-com:vml" Requires="v">
                <p:oleObj spid="_x0000_s2099" name="Equation" r:id="rId5" imgW="8534400" imgH="4267200" progId="Equation.DSMT4">
                  <p:embed/>
                </p:oleObj>
              </mc:Choice>
              <mc:Fallback>
                <p:oleObj name="Equation" r:id="rId5" imgW="8534400" imgH="4267200" progId="Equation.DSMT4">
                  <p:embed/>
                  <p:pic>
                    <p:nvPicPr>
                      <p:cNvPr id="0" name="Object 4"/>
                      <p:cNvPicPr/>
                      <p:nvPr/>
                    </p:nvPicPr>
                    <p:blipFill>
                      <a:blip r:embed="rId6"/>
                      <a:stretch>
                        <a:fillRect/>
                      </a:stretch>
                    </p:blipFill>
                    <p:spPr>
                      <a:xfrm>
                        <a:off x="8888714" y="5345293"/>
                        <a:ext cx="1326998" cy="663499"/>
                      </a:xfrm>
                      <a:prstGeom prst="rect">
                        <a:avLst/>
                      </a:prstGeom>
                    </p:spPr>
                  </p:pic>
                </p:oleObj>
              </mc:Fallback>
            </mc:AlternateContent>
          </a:graphicData>
        </a:graphic>
      </p:graphicFrame>
      <p:sp>
        <p:nvSpPr>
          <p:cNvPr id="7" name="Rectangle 6"/>
          <p:cNvSpPr/>
          <p:nvPr/>
        </p:nvSpPr>
        <p:spPr>
          <a:xfrm>
            <a:off x="1328057" y="8169348"/>
            <a:ext cx="16102485" cy="1938992"/>
          </a:xfrm>
          <a:prstGeom prst="rect">
            <a:avLst/>
          </a:prstGeom>
        </p:spPr>
        <p:txBody>
          <a:bodyPr wrap="none">
            <a:spAutoFit/>
          </a:bodyPr>
          <a:lstStyle/>
          <a:p>
            <a:r>
              <a:rPr lang="en-US" sz="4000" dirty="0"/>
              <a:t>b) Cặp số (2</a:t>
            </a:r>
            <a:r>
              <a:rPr lang="en-US" sz="4000" dirty="0" smtClean="0"/>
              <a:t>; 1</a:t>
            </a:r>
            <a:r>
              <a:rPr lang="en-US" sz="4000" dirty="0"/>
              <a:t>) là nghiệm của phương trình 4x + 3y = 5, vì 4.2+ 3.(-1) = 5</a:t>
            </a:r>
            <a:endParaRPr lang="en-US" sz="4000" dirty="0"/>
          </a:p>
          <a:p>
            <a:r>
              <a:rPr lang="en-US" sz="4000" dirty="0"/>
              <a:t>Cặp số (1</a:t>
            </a:r>
            <a:r>
              <a:rPr lang="en-US" sz="4000" dirty="0" smtClean="0"/>
              <a:t>; 0</a:t>
            </a:r>
            <a:r>
              <a:rPr lang="en-US" sz="4000" dirty="0"/>
              <a:t>) không là nghiệm của phương trình 4x + 3y = 5, vì 4.1+ </a:t>
            </a:r>
            <a:r>
              <a:rPr lang="en-US" sz="4000" dirty="0" smtClean="0"/>
              <a:t>3.0</a:t>
            </a:r>
            <a:r>
              <a:rPr lang="en-US" sz="4000" dirty="0"/>
              <a:t>= 4     5</a:t>
            </a:r>
            <a:endParaRPr lang="vi-VN" sz="4000" dirty="0"/>
          </a:p>
          <a:p>
            <a:endParaRPr lang="vi-VN" sz="4000" dirty="0"/>
          </a:p>
        </p:txBody>
      </p:sp>
      <p:graphicFrame>
        <p:nvGraphicFramePr>
          <p:cNvPr id="10" name="Object 9"/>
          <p:cNvGraphicFramePr>
            <a:graphicFrameLocks noChangeAspect="1"/>
          </p:cNvGraphicFramePr>
          <p:nvPr/>
        </p:nvGraphicFramePr>
        <p:xfrm>
          <a:off x="16380244" y="8801101"/>
          <a:ext cx="595428" cy="595428"/>
        </p:xfrm>
        <a:graphic>
          <a:graphicData uri="http://schemas.openxmlformats.org/presentationml/2006/ole">
            <mc:AlternateContent xmlns:mc="http://schemas.openxmlformats.org/markup-compatibility/2006">
              <mc:Choice xmlns:v="urn:schemas-microsoft-com:vml" Requires="v">
                <p:oleObj spid="_x0000_s2100" name="Equation" r:id="rId7" imgW="3352800" imgH="3352800" progId="Equation.DSMT4">
                  <p:embed/>
                </p:oleObj>
              </mc:Choice>
              <mc:Fallback>
                <p:oleObj name="Equation" r:id="rId7" imgW="3352800" imgH="3352800" progId="Equation.DSMT4">
                  <p:embed/>
                  <p:pic>
                    <p:nvPicPr>
                      <p:cNvPr id="0" name="Picture 2099"/>
                      <p:cNvPicPr/>
                      <p:nvPr/>
                    </p:nvPicPr>
                    <p:blipFill>
                      <a:blip r:embed="rId8"/>
                      <a:stretch>
                        <a:fillRect/>
                      </a:stretch>
                    </p:blipFill>
                    <p:spPr>
                      <a:xfrm>
                        <a:off x="16380244" y="8801101"/>
                        <a:ext cx="595428" cy="595428"/>
                      </a:xfrm>
                      <a:prstGeom prst="rect">
                        <a:avLst/>
                      </a:prstGeom>
                    </p:spPr>
                  </p:pic>
                </p:oleObj>
              </mc:Fallback>
            </mc:AlternateContent>
          </a:graphicData>
        </a:graphic>
      </p:graphicFrame>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panose="020B0604020202020204"/>
                <a:ea typeface="Arial" panose="020B0604020202020204"/>
                <a:cs typeface="Arial" panose="020B0604020202020204"/>
                <a:sym typeface="Arial" panose="020B0604020202020204"/>
              </a:rPr>
              <a:t>LUYỆN TẬP 1:</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Rectangle 16"/>
          <p:cNvSpPr/>
          <p:nvPr/>
        </p:nvSpPr>
        <p:spPr>
          <a:xfrm>
            <a:off x="1295400" y="2095500"/>
            <a:ext cx="16198213"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Arial" panose="020B0604020202020204" pitchFamily="34" charset="0"/>
              </a:rPr>
              <a:t>Hãy viết một phương trình bậc nhất hai ẩn và chỉ ra một nghiệm của nó:</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295400" y="3075192"/>
            <a:ext cx="1699513" cy="1188276"/>
            <a:chOff x="7890477" y="787864"/>
            <a:chExt cx="2022200" cy="1289304"/>
          </a:xfrm>
        </p:grpSpPr>
        <p:pic>
          <p:nvPicPr>
            <p:cNvPr id="19"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Arial" panose="020B0604020202020204"/>
                  <a:ea typeface="Arial" panose="020B0604020202020204"/>
                  <a:cs typeface="Arial" panose="020B0604020202020204"/>
                  <a:sym typeface="Arial" panose="020B0604020202020204"/>
                </a:rPr>
                <a:t>Giải</a:t>
              </a:r>
              <a:endParaRPr kumimoji="0" sz="4000" b="1" i="0" u="none" strike="noStrike" kern="1200" cap="none" spc="0" normalizeH="0" baseline="0" noProof="0" dirty="0">
                <a:ln>
                  <a:noFill/>
                </a:ln>
                <a:solidFill>
                  <a:srgbClr val="C00000"/>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sp>
        <p:nvSpPr>
          <p:cNvPr id="3" name="TextBox 2"/>
          <p:cNvSpPr txBox="1"/>
          <p:nvPr/>
        </p:nvSpPr>
        <p:spPr>
          <a:xfrm>
            <a:off x="2958178" y="4637360"/>
            <a:ext cx="11742672" cy="861133"/>
          </a:xfrm>
          <a:prstGeom prst="rect">
            <a:avLst/>
          </a:prstGeom>
          <a:noFill/>
        </p:spPr>
        <p:txBody>
          <a:bodyPr wrap="square">
            <a:spAutoFit/>
          </a:bodyPr>
          <a:lstStyle/>
          <a:p>
            <a:pPr algn="just">
              <a:lnSpc>
                <a:spcPct val="150000"/>
              </a:lnSpc>
              <a:spcBef>
                <a:spcPts val="300"/>
              </a:spcBef>
              <a:spcAft>
                <a:spcPts val="300"/>
              </a:spcAft>
            </a:pPr>
            <a:r>
              <a:rPr lang="en-US" sz="3800" dirty="0">
                <a:latin typeface="Arial" panose="020B0604020202020204" pitchFamily="34" charset="0"/>
                <a:ea typeface="Times New Roman" panose="02020603050405020304" pitchFamily="18" charset="0"/>
                <a:cs typeface="Arial" panose="020B0604020202020204" pitchFamily="34" charset="0"/>
              </a:rPr>
              <a:t>Ví dụ: 3x-y =9</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12" name="TextBox 11"/>
          <p:cNvSpPr txBox="1"/>
          <p:nvPr/>
        </p:nvSpPr>
        <p:spPr>
          <a:xfrm>
            <a:off x="2662033" y="5910485"/>
            <a:ext cx="11742672" cy="969496"/>
          </a:xfrm>
          <a:prstGeom prst="rect">
            <a:avLst/>
          </a:prstGeom>
          <a:noFill/>
        </p:spPr>
        <p:txBody>
          <a:bodyPr wrap="square">
            <a:spAutoFit/>
          </a:bodyPr>
          <a:lstStyle/>
          <a:p>
            <a:pPr algn="just">
              <a:lnSpc>
                <a:spcPct val="150000"/>
              </a:lnSpc>
              <a:spcBef>
                <a:spcPts val="300"/>
              </a:spcBef>
              <a:spcAft>
                <a:spcPts val="300"/>
              </a:spcAft>
            </a:pPr>
            <a:r>
              <a:rPr lang="en-US" sz="3800" dirty="0">
                <a:latin typeface="Arial" panose="020B0604020202020204" pitchFamily="34" charset="0"/>
                <a:ea typeface="Times New Roman" panose="02020603050405020304" pitchFamily="18" charset="0"/>
                <a:cs typeface="Arial" panose="020B0604020202020204" pitchFamily="34" charset="0"/>
              </a:rPr>
              <a:t>Có cặp số (3</a:t>
            </a:r>
            <a:r>
              <a:rPr lang="en-US" sz="3800" dirty="0" smtClean="0">
                <a:latin typeface="Arial" panose="020B0604020202020204" pitchFamily="34" charset="0"/>
                <a:ea typeface="Times New Roman" panose="02020603050405020304" pitchFamily="18" charset="0"/>
                <a:cs typeface="Arial" panose="020B0604020202020204" pitchFamily="34" charset="0"/>
              </a:rPr>
              <a:t>; 0</a:t>
            </a:r>
            <a:r>
              <a:rPr lang="en-US" sz="3800" dirty="0">
                <a:latin typeface="Arial" panose="020B0604020202020204" pitchFamily="34" charset="0"/>
                <a:ea typeface="Times New Roman" panose="02020603050405020304" pitchFamily="18" charset="0"/>
                <a:cs typeface="Arial" panose="020B0604020202020204" pitchFamily="34" charset="0"/>
              </a:rPr>
              <a:t>) là một nghiệm</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p:cNvSpPr txBox="1"/>
          <p:nvPr/>
        </p:nvSpPr>
        <p:spPr>
          <a:xfrm>
            <a:off x="8001000" y="629297"/>
            <a:ext cx="6934200" cy="769441"/>
          </a:xfrm>
          <a:prstGeom prst="rect">
            <a:avLst/>
          </a:prstGeom>
          <a:noFill/>
        </p:spPr>
        <p:txBody>
          <a:bodyPr wrap="square" rtlCol="0">
            <a:spAutoFit/>
          </a:bodyPr>
          <a:lstStyle/>
          <a:p>
            <a:r>
              <a:rPr lang="en-US" sz="4400" dirty="0">
                <a:solidFill>
                  <a:srgbClr val="00B0F0"/>
                </a:solidFill>
              </a:rPr>
              <a:t>HOẠT ĐỘNG NHÓM</a:t>
            </a:r>
            <a:endParaRPr lang="vi-VN" sz="4400" dirty="0">
              <a:solidFill>
                <a:srgbClr val="00B0F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Slice</Template>
  <TotalTime>0</TotalTime>
  <Words>11367</Words>
  <Application>WPS Presentation</Application>
  <PresentationFormat>Custom</PresentationFormat>
  <Paragraphs>799</Paragraphs>
  <Slides>57</Slides>
  <Notes>0</Notes>
  <HiddenSlides>0</HiddenSlides>
  <MMClips>3</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51</vt:i4>
      </vt:variant>
      <vt:variant>
        <vt:lpstr>幻灯片标题</vt:lpstr>
      </vt:variant>
      <vt:variant>
        <vt:i4>57</vt:i4>
      </vt:variant>
    </vt:vector>
  </HeadingPairs>
  <TitlesOfParts>
    <vt:vector size="123" baseType="lpstr">
      <vt:lpstr>Arial</vt:lpstr>
      <vt:lpstr>SimSun</vt:lpstr>
      <vt:lpstr>Wingdings</vt:lpstr>
      <vt:lpstr>Arial</vt:lpstr>
      <vt:lpstr>Calibri</vt:lpstr>
      <vt:lpstr>Calibri</vt:lpstr>
      <vt:lpstr>Times New Roman</vt:lpstr>
      <vt:lpstr>Cambria Math</vt:lpstr>
      <vt:lpstr>Microsoft YaHei</vt:lpstr>
      <vt:lpstr>Arial Unicode MS</vt:lpstr>
      <vt:lpstr>Symbol</vt:lpstr>
      <vt:lpstr>UVN Bach Tuyet Nang</vt:lpstr>
      <vt:lpstr>Palatino Linotype</vt:lpstr>
      <vt:lpstr>Open Sans</vt:lpstr>
      <vt:lpstr>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Luật chơi – Cách chơi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Huyền Trịnh</cp:lastModifiedBy>
  <cp:revision>119</cp:revision>
  <dcterms:created xsi:type="dcterms:W3CDTF">2006-08-16T00:00:00Z</dcterms:created>
  <dcterms:modified xsi:type="dcterms:W3CDTF">2024-12-12T09:15:56Z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AC55FD067E7B449EAB13DC8B9B363212_12</vt:lpwstr>
  </property>
  <property fmtid="{D5CDD505-2E9C-101B-9397-08002B2CF9AE}" pid="3" name="KSOProductBuildVer">
    <vt:lpwstr>1033-12.2.0.19307</vt:lpwstr>
  </property>
</Properties>
</file>