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12" r:id="rId3"/>
    <p:sldId id="357" r:id="rId4"/>
    <p:sldId id="420" r:id="rId5"/>
    <p:sldId id="1057" r:id="rId6"/>
    <p:sldId id="1059" r:id="rId8"/>
    <p:sldId id="1060" r:id="rId9"/>
    <p:sldId id="1063" r:id="rId10"/>
    <p:sldId id="1061" r:id="rId11"/>
    <p:sldId id="849" r:id="rId12"/>
    <p:sldId id="1062" r:id="rId13"/>
    <p:sldId id="380" r:id="rId14"/>
    <p:sldId id="480" r:id="rId15"/>
    <p:sldId id="1064" r:id="rId16"/>
    <p:sldId id="683" r:id="rId17"/>
    <p:sldId id="290" r:id="rId18"/>
    <p:sldId id="715" r:id="rId1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9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073F"/>
    <a:srgbClr val="FF3300"/>
    <a:srgbClr val="009900"/>
    <a:srgbClr val="FFFF66"/>
    <a:srgbClr val="FFCC00"/>
    <a:srgbClr val="F5F8CC"/>
    <a:srgbClr val="FF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660"/>
  </p:normalViewPr>
  <p:slideViewPr>
    <p:cSldViewPr snapToGrid="0" showGuides="1">
      <p:cViewPr>
        <p:scale>
          <a:sx n="50" d="100"/>
          <a:sy n="50" d="100"/>
        </p:scale>
        <p:origin x="1086" y="480"/>
      </p:cViewPr>
      <p:guideLst>
        <p:guide orient="horz" pos="2059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60"/>
    </p:cViewPr>
  </p:sorterViewPr>
  <p:gridSpacing cx="36000" cy="36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en-US" strike="noStrike" noProof="1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hyperlink" Target="TN%202%20t&#236;m%20hi&#7875;u%20v&#7873;%20&#225;p%20su&#7845;t%20kh&#237;%20quy&#7875;n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GIF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GIF"/><Relationship Id="rId2" Type="http://schemas.openxmlformats.org/officeDocument/2006/relationships/image" Target="../media/image2.GIF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2"/>
          <p:cNvGrpSpPr/>
          <p:nvPr/>
        </p:nvGrpSpPr>
        <p:grpSpPr>
          <a:xfrm>
            <a:off x="-23812" y="0"/>
            <a:ext cx="9144000" cy="6858000"/>
            <a:chOff x="0" y="0"/>
            <a:chExt cx="5760" cy="4320"/>
          </a:xfrm>
        </p:grpSpPr>
        <p:pic>
          <p:nvPicPr>
            <p:cNvPr id="2050" name="Picture 55" descr="bluline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1" name="Picture 56" descr="bluline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5760" cy="1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2" name="Picture 57" descr="bluline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-2099" y="2099"/>
              <a:ext cx="4272" cy="7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3" name="Picture 58" descr="bluline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3587" y="2147"/>
              <a:ext cx="4272" cy="74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4" name="Group 3"/>
          <p:cNvGrpSpPr/>
          <p:nvPr/>
        </p:nvGrpSpPr>
        <p:grpSpPr>
          <a:xfrm>
            <a:off x="204788" y="228600"/>
            <a:ext cx="914400" cy="728663"/>
            <a:chOff x="336" y="-288"/>
            <a:chExt cx="624" cy="576"/>
          </a:xfrm>
        </p:grpSpPr>
        <p:pic>
          <p:nvPicPr>
            <p:cNvPr id="2055" name="Picture 50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6" name="Picture 51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7" name="Picture 52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8" name="Picture 53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9" name="Picture 54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60" name="Group 4"/>
          <p:cNvGrpSpPr/>
          <p:nvPr/>
        </p:nvGrpSpPr>
        <p:grpSpPr>
          <a:xfrm>
            <a:off x="7659688" y="5734050"/>
            <a:ext cx="914400" cy="728663"/>
            <a:chOff x="336" y="-288"/>
            <a:chExt cx="624" cy="576"/>
          </a:xfrm>
        </p:grpSpPr>
        <p:pic>
          <p:nvPicPr>
            <p:cNvPr id="2061" name="Picture 45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2" name="Picture 46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3" name="Picture 47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4" name="Picture 48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5" name="Picture 49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66" name="Group 5"/>
          <p:cNvGrpSpPr/>
          <p:nvPr/>
        </p:nvGrpSpPr>
        <p:grpSpPr>
          <a:xfrm>
            <a:off x="7920038" y="5848350"/>
            <a:ext cx="914400" cy="728663"/>
            <a:chOff x="336" y="-288"/>
            <a:chExt cx="624" cy="576"/>
          </a:xfrm>
        </p:grpSpPr>
        <p:pic>
          <p:nvPicPr>
            <p:cNvPr id="2067" name="Picture 40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8" name="Picture 41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9" name="Picture 42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0" name="Picture 43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1" name="Picture 44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72" name="Group 6"/>
          <p:cNvGrpSpPr/>
          <p:nvPr/>
        </p:nvGrpSpPr>
        <p:grpSpPr>
          <a:xfrm>
            <a:off x="7881938" y="228600"/>
            <a:ext cx="914400" cy="728663"/>
            <a:chOff x="336" y="-288"/>
            <a:chExt cx="624" cy="576"/>
          </a:xfrm>
        </p:grpSpPr>
        <p:pic>
          <p:nvPicPr>
            <p:cNvPr id="2073" name="Picture 35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4" name="Picture 36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5" name="Picture 37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6" name="Picture 38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7" name="Picture 39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78" name="Group 7"/>
          <p:cNvGrpSpPr/>
          <p:nvPr/>
        </p:nvGrpSpPr>
        <p:grpSpPr>
          <a:xfrm>
            <a:off x="242888" y="5848350"/>
            <a:ext cx="914400" cy="728663"/>
            <a:chOff x="336" y="-288"/>
            <a:chExt cx="624" cy="576"/>
          </a:xfrm>
        </p:grpSpPr>
        <p:pic>
          <p:nvPicPr>
            <p:cNvPr id="2079" name="Picture 30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80" name="Picture 31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81" name="Picture 32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82" name="Picture 33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83" name="Picture 34" descr="DSTARS-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84" name="Picture 8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38" y="5826125"/>
            <a:ext cx="652462" cy="708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5" name="Picture 9" descr="icon-tuli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24769">
            <a:off x="585788" y="5673725"/>
            <a:ext cx="503237" cy="593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6" name="Picture 10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38" y="4762500"/>
            <a:ext cx="430212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7" name="Picture 11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388" y="6108700"/>
            <a:ext cx="501650" cy="4905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8" name="Picture 12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3925" y="5638800"/>
            <a:ext cx="652463" cy="708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9" name="Picture 13" descr="icon-tuli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24769">
            <a:off x="7977188" y="5410200"/>
            <a:ext cx="503237" cy="593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0" name="Picture 14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738" y="6089650"/>
            <a:ext cx="501650" cy="511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1" name="Picture 15" descr="icon-cchuo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950" y="4800600"/>
            <a:ext cx="430213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2" name="Picture 16" descr="8"/>
          <p:cNvPicPr>
            <a:picLocks noChangeAspect="1"/>
          </p:cNvPicPr>
          <p:nvPr/>
        </p:nvPicPr>
        <p:blipFill>
          <a:blip r:embed="rId5"/>
          <a:srcRect t="6667" r="45732"/>
          <a:stretch>
            <a:fillRect/>
          </a:stretch>
        </p:blipFill>
        <p:spPr>
          <a:xfrm>
            <a:off x="5424488" y="6019800"/>
            <a:ext cx="33909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3" name="Picture 17" descr="8"/>
          <p:cNvPicPr>
            <a:picLocks noChangeAspect="1"/>
          </p:cNvPicPr>
          <p:nvPr/>
        </p:nvPicPr>
        <p:blipFill>
          <a:blip r:embed="rId6"/>
          <a:srcRect r="13333" b="53659"/>
          <a:stretch>
            <a:fillRect/>
          </a:stretch>
        </p:blipFill>
        <p:spPr>
          <a:xfrm>
            <a:off x="8358188" y="3429000"/>
            <a:ext cx="495300" cy="2895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4" name="Picture 18" descr="8"/>
          <p:cNvPicPr>
            <a:picLocks noChangeAspect="1"/>
          </p:cNvPicPr>
          <p:nvPr/>
        </p:nvPicPr>
        <p:blipFill>
          <a:blip r:embed="rId5"/>
          <a:srcRect t="6667" r="45732"/>
          <a:stretch>
            <a:fillRect/>
          </a:stretch>
        </p:blipFill>
        <p:spPr>
          <a:xfrm rot="10512478">
            <a:off x="625475" y="6134100"/>
            <a:ext cx="3390900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95" name="Picture 19" descr="8"/>
          <p:cNvPicPr>
            <a:picLocks noChangeAspect="1"/>
          </p:cNvPicPr>
          <p:nvPr/>
        </p:nvPicPr>
        <p:blipFill>
          <a:blip r:embed="rId6"/>
          <a:srcRect r="13333" b="53659"/>
          <a:stretch>
            <a:fillRect/>
          </a:stretch>
        </p:blipFill>
        <p:spPr>
          <a:xfrm>
            <a:off x="166688" y="3600450"/>
            <a:ext cx="495300" cy="289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92" name="WordArt 6"/>
          <p:cNvSpPr>
            <a:spLocks noChangeArrowheads="1" noChangeShapeType="1" noTextEdit="1"/>
          </p:cNvSpPr>
          <p:nvPr/>
        </p:nvSpPr>
        <p:spPr bwMode="auto">
          <a:xfrm>
            <a:off x="539750" y="990600"/>
            <a:ext cx="7848600" cy="2057400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SlantUp">
              <a:avLst>
                <a:gd name="adj" fmla="val 0"/>
              </a:avLst>
            </a:prstTxWarp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base"/>
            <a:r>
              <a:rPr lang="en-US" sz="3600" b="1" strike="noStrike" kern="10" noProof="1">
                <a:solidFill>
                  <a:srgbClr val="FF33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NHIỆT LIỆT  CHÀO MỪNG CÁC THẦY CÔ GIÁO </a:t>
            </a:r>
            <a:endParaRPr lang="en-US" sz="3600" b="1" strike="noStrike" kern="10" noProof="1">
              <a:solidFill>
                <a:srgbClr val="FF3300"/>
              </a:solidFill>
              <a:effectLst/>
              <a:cs typeface="Times New Roman" panose="02020603050405020304" pitchFamily="18" charset="0"/>
            </a:endParaRPr>
          </a:p>
          <a:p>
            <a:pPr algn="ctr" fontAlgn="base"/>
            <a:r>
              <a:rPr lang="en-US" sz="3600" b="1" strike="noStrike" kern="10" noProof="1">
                <a:solidFill>
                  <a:srgbClr val="FF33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 DỰ GIỜ TIẾT KHTN LỚP  8A1</a:t>
            </a:r>
            <a:endParaRPr lang="en-US" sz="3600" b="1" strike="noStrike" kern="10" noProof="1">
              <a:solidFill>
                <a:srgbClr val="FF3300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2097" name="TextBox 2"/>
          <p:cNvSpPr txBox="1"/>
          <p:nvPr/>
        </p:nvSpPr>
        <p:spPr>
          <a:xfrm>
            <a:off x="844868" y="4005263"/>
            <a:ext cx="7254240" cy="1260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GIÁO VIÊN DẠY: TRỊNH THỊ THU HUYỀN</a:t>
            </a:r>
            <a:endParaRPr lang="en-US" altLang="zh-CN" sz="2800" b="1" dirty="0" err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TRƯỜNG THCS MINH ĐỨC  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THỦY NGUYÊN - HẢI PHÒNG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1" name="Picture 3">
            <a:hlinkClick r:id="rId1" action="ppaction://hlinkfil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3355" y="-167005"/>
            <a:ext cx="9317355" cy="627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7829" name="Text Box 5"/>
          <p:cNvSpPr txBox="1"/>
          <p:nvPr/>
        </p:nvSpPr>
        <p:spPr>
          <a:xfrm>
            <a:off x="563245" y="34925"/>
            <a:ext cx="7239000" cy="5530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THÍ NGHIỆM 2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 Box 5"/>
          <p:cNvSpPr txBox="1"/>
          <p:nvPr/>
        </p:nvSpPr>
        <p:spPr>
          <a:xfrm>
            <a:off x="-173355" y="5843270"/>
            <a:ext cx="9735185" cy="76454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Học sinh hoạt động nhóm  bàn </a:t>
            </a:r>
            <a:r>
              <a:rPr lang="en-US" altLang="en-US" b="1" dirty="0">
                <a:solidFill>
                  <a:srgbClr val="F7073F"/>
                </a:solidFill>
                <a:latin typeface="Times New Roman" panose="02020603050405020304" pitchFamily="18" charset="0"/>
              </a:rPr>
              <a:t>trong 4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7073F"/>
                </a:solidFill>
                <a:latin typeface="Times New Roman" panose="02020603050405020304" pitchFamily="18" charset="0"/>
              </a:rPr>
              <a:t>phút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để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giải thích hiện tượng của thí nghiệm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/>
          <p:nvPr/>
        </p:nvSpPr>
        <p:spPr>
          <a:xfrm>
            <a:off x="180340" y="394335"/>
            <a:ext cx="87826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Khí quyển tác dụng áp suất lên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mọi vật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trên Trái đất theo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mọi phương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8"/>
          <p:cNvSpPr/>
          <p:nvPr/>
        </p:nvSpPr>
        <p:spPr>
          <a:xfrm>
            <a:off x="259715" y="2007235"/>
            <a:ext cx="87826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Áp suất khí quyển tăng theo độ sâu.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Càng gần mặt đất, áp suất khí quyển càng lớn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39090" y="3836670"/>
            <a:ext cx="71247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b="1" dirty="0">
                <a:solidFill>
                  <a:srgbClr val="FF0000"/>
                </a:solidFill>
                <a:sym typeface="+mn-ea"/>
              </a:rPr>
              <a:t>Áp suất khí quyển ở gần mặt đất khoảng 100 000 Pa</a:t>
            </a:r>
            <a:endParaRPr lang="en-US" altLang="en-US" b="1" dirty="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" grpId="0"/>
      <p:bldP spid="2" grpId="1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9"/>
          <p:cNvSpPr txBox="1"/>
          <p:nvPr/>
        </p:nvSpPr>
        <p:spPr>
          <a:xfrm>
            <a:off x="579120" y="423545"/>
            <a:ext cx="772350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Lấy ví dụ chứng tỏ thực tế chứng tỏ sự tồn tại của áp suất khí quyển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54" name="Picture 14" descr="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92175" y="2221230"/>
            <a:ext cx="4038600" cy="4152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529" name="Rectangle 9"/>
          <p:cNvSpPr/>
          <p:nvPr/>
        </p:nvSpPr>
        <p:spPr>
          <a:xfrm>
            <a:off x="5501005" y="2800985"/>
            <a:ext cx="30219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400" b="1" i="1" dirty="0">
                <a:latin typeface="Times New Roman" panose="02020603050405020304" pitchFamily="18" charset="0"/>
              </a:rPr>
              <a:t>Hút bớt không khí trong vỏ hộp sữa bằng giấy, ta thấy vỏ hộp bị bẹp theo nhiều phía</a:t>
            </a:r>
            <a:r>
              <a:rPr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endParaRPr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7529" grpId="0"/>
      <p:bldP spid="10752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Picture 3"/>
          <p:cNvPicPr>
            <a:picLocks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2703195" y="1128395"/>
            <a:ext cx="3963670" cy="3751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12082" y="4879975"/>
            <a:ext cx="8146473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6"/>
          <p:cNvSpPr txBox="1"/>
          <p:nvPr/>
        </p:nvSpPr>
        <p:spPr>
          <a:xfrm>
            <a:off x="405130" y="1637665"/>
            <a:ext cx="850646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a) Tính áp lực do khí quyển tác dụng lên mặt bàn có kích thước 60 cm x 120 cm 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Để tạo ra một áp lực tương tự, phải đặt lên mặt bàn một vật có khối lượng bằng bao nhiêu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965325" y="675005"/>
            <a:ext cx="4572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200" b="1" dirty="0" err="1">
                <a:solidFill>
                  <a:srgbClr val="FF0000"/>
                </a:solidFill>
                <a:cs typeface="Times New Roman" panose="02020603050405020304" pitchFamily="18" charset="0"/>
                <a:sym typeface="+mn-ea"/>
              </a:rPr>
              <a:t>Luyện tập</a:t>
            </a:r>
            <a:endParaRPr lang="en-US" sz="3200" b="1" dirty="0">
              <a:solidFill>
                <a:srgbClr val="FF0000"/>
              </a:solidFill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TextEdit="1"/>
          </p:cNvSpPr>
          <p:nvPr/>
        </p:nvSpPr>
        <p:spPr>
          <a:xfrm>
            <a:off x="1219200" y="76200"/>
            <a:ext cx="4114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về nhà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533" name="AutoShape 10"/>
          <p:cNvSpPr/>
          <p:nvPr/>
        </p:nvSpPr>
        <p:spPr>
          <a:xfrm>
            <a:off x="-1371600" y="2667000"/>
            <a:ext cx="533400" cy="533400"/>
          </a:xfrm>
          <a:prstGeom prst="star4">
            <a:avLst>
              <a:gd name="adj" fmla="val 21431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-1143000" y="685799"/>
            <a:ext cx="11439525" cy="3146426"/>
            <a:chOff x="-720" y="1200"/>
            <a:chExt cx="7206" cy="1982"/>
          </a:xfrm>
        </p:grpSpPr>
        <p:sp>
          <p:nvSpPr>
            <p:cNvPr id="22535" name="Text Box 12"/>
            <p:cNvSpPr txBox="1"/>
            <p:nvPr/>
          </p:nvSpPr>
          <p:spPr>
            <a:xfrm>
              <a:off x="144" y="1872"/>
              <a:ext cx="6342" cy="1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just" eaLnBrk="0" hangingPunct="0">
                <a:lnSpc>
                  <a:spcPct val="100000"/>
                </a:lnSpc>
                <a:spcBef>
                  <a:spcPts val="50"/>
                </a:spcBef>
                <a:spcAft>
                  <a:spcPts val="0"/>
                </a:spcAft>
              </a:pPr>
              <a:r>
                <a:rPr lang="en-US" alt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-  Học thuộc phần ghi nhớ.</a:t>
              </a:r>
              <a:endPara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  <a:p>
              <a:pPr algn="just" eaLnBrk="0" hangingPunct="0">
                <a:lnSpc>
                  <a:spcPct val="100000"/>
                </a:lnSpc>
                <a:spcBef>
                  <a:spcPts val="50"/>
                </a:spcBef>
                <a:spcAft>
                  <a:spcPts val="0"/>
                </a:spcAft>
              </a:pPr>
              <a:r>
                <a:rPr lang="en-US" alt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- Đọc trước phần 2: Áp suất không khí trong</a:t>
              </a:r>
              <a:endPara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  <a:p>
              <a:pPr algn="just" eaLnBrk="0" hangingPunct="0">
                <a:lnSpc>
                  <a:spcPct val="100000"/>
                </a:lnSpc>
                <a:spcBef>
                  <a:spcPts val="50"/>
                </a:spcBef>
                <a:spcAft>
                  <a:spcPts val="0"/>
                </a:spcAft>
              </a:pPr>
              <a:r>
                <a:rPr lang="en-US" altLang="en-US" sz="32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đời sống </a:t>
              </a:r>
              <a:endPara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  <a:p>
              <a:pPr algn="just" eaLnBrk="0" hangingPunct="0">
                <a:lnSpc>
                  <a:spcPct val="100000"/>
                </a:lnSpc>
                <a:spcBef>
                  <a:spcPts val="50"/>
                </a:spcBef>
                <a:spcAft>
                  <a:spcPts val="0"/>
                </a:spcAft>
              </a:pPr>
              <a:endPara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36" name="AutoShape 13"/>
            <p:cNvSpPr/>
            <p:nvPr/>
          </p:nvSpPr>
          <p:spPr>
            <a:xfrm>
              <a:off x="-720" y="1200"/>
              <a:ext cx="336" cy="336"/>
            </a:xfrm>
            <a:prstGeom prst="star4">
              <a:avLst>
                <a:gd name="adj" fmla="val 21431"/>
              </a:avLst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en-US" altLang="en-US" dirty="0">
                <a:latin typeface="Times New Roman" panose="02020603050405020304" pitchFamily="18" charset="0"/>
              </a:endParaRPr>
            </a:p>
          </p:txBody>
        </p:sp>
      </p:grpSp>
      <p:pic>
        <p:nvPicPr>
          <p:cNvPr id="22537" name="Picture 14" descr="image5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330" y="0"/>
            <a:ext cx="2865120" cy="23374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8437" name="Slide Number Placeholder 3"/>
          <p:cNvSpPr txBox="1"/>
          <p:nvPr/>
        </p:nvSpPr>
        <p:spPr bwMode="auto">
          <a:xfrm>
            <a:off x="65024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A7CD7B2-5BBE-47BB-AEF2-69D3D2685B47}" type="slidenum">
              <a:rPr lang="en-US" sz="1400"/>
            </a:fld>
            <a:endParaRPr lang="en-US" sz="1400"/>
          </a:p>
        </p:txBody>
      </p:sp>
      <p:pic>
        <p:nvPicPr>
          <p:cNvPr id="18438" name="Picture 4" descr="5Banhs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2740" y="-257175"/>
            <a:ext cx="9594215" cy="712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2574925" y="1825625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1065213" y="31750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4557713" y="32512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1111250" y="533400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160338" y="4487863"/>
            <a:ext cx="1447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2692400" y="5421313"/>
            <a:ext cx="1447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7772083" y="5121275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6502400" y="263525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Picture 18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8482013" y="747713"/>
            <a:ext cx="1447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60396" y="893102"/>
            <a:ext cx="8855710" cy="10763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defRPr/>
            </a:pPr>
            <a:r>
              <a:rPr lang="vi-VN" sz="3200" b="1" cap="all">
                <a:solidFill>
                  <a:srgbClr val="FF33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CHÂN THÀNH CẢM ƠN</a:t>
            </a:r>
            <a:endParaRPr lang="vi-VN" sz="3200" b="1" cap="all">
              <a:solidFill>
                <a:srgbClr val="FF33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3200" b="1" cap="all">
                <a:solidFill>
                  <a:srgbClr val="FF33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CÁC THẦY CÔ GIÁO VÀ CÁC EM HỌC SINH</a:t>
            </a:r>
            <a:endParaRPr lang="vi-VN" sz="3200" b="1" cap="all">
              <a:solidFill>
                <a:srgbClr val="FF33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Hoa tims"/>
          <p:cNvPicPr>
            <a:picLocks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533400" y="4095115"/>
            <a:ext cx="3314700" cy="3333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5483" y="2028508"/>
            <a:ext cx="8032750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p>
            <a:pPr algn="r" eaLnBrk="1" hangingPunct="1">
              <a:lnSpc>
                <a:spcPct val="150000"/>
              </a:lnSpc>
              <a:buNone/>
            </a:pPr>
            <a:r>
              <a:rPr lang="en-US" sz="5000" b="1" i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</a:t>
            </a:r>
            <a:r>
              <a:rPr sz="5000" b="1" i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húc thầy cô v</a:t>
            </a:r>
            <a:r>
              <a:rPr sz="5000" b="1" i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5000" b="1" i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các em học sinh luôn mạnh khỏe!</a:t>
            </a:r>
            <a:endParaRPr sz="5000" b="1" i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00200" y="2209800"/>
            <a:ext cx="551116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KHỞI ĐỘNG</a:t>
            </a:r>
            <a:endParaRPr lang="en-US" altLang="en-US" sz="6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6"/>
          <p:cNvSpPr txBox="1"/>
          <p:nvPr/>
        </p:nvSpPr>
        <p:spPr>
          <a:xfrm>
            <a:off x="0" y="1911985"/>
            <a:ext cx="9231630" cy="14452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So sánh áp suất được gây ra bởi chất rắn và chất lỏng lên vật chứa nó? </a:t>
            </a:r>
            <a:endParaRPr lang="en-US" alt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" name="Group 26"/>
          <p:cNvGrpSpPr/>
          <p:nvPr/>
        </p:nvGrpSpPr>
        <p:grpSpPr>
          <a:xfrm>
            <a:off x="114300" y="117502"/>
            <a:ext cx="3276600" cy="3047973"/>
            <a:chOff x="685800" y="1981200"/>
            <a:chExt cx="3276600" cy="3047703"/>
          </a:xfrm>
        </p:grpSpPr>
        <p:grpSp>
          <p:nvGrpSpPr>
            <p:cNvPr id="11280" name="Group 7"/>
            <p:cNvGrpSpPr/>
            <p:nvPr/>
          </p:nvGrpSpPr>
          <p:grpSpPr>
            <a:xfrm>
              <a:off x="685800" y="1981200"/>
              <a:ext cx="3276600" cy="2438400"/>
              <a:chOff x="3124200" y="533400"/>
              <a:chExt cx="3276600" cy="2438400"/>
            </a:xfrm>
          </p:grpSpPr>
          <p:grpSp>
            <p:nvGrpSpPr>
              <p:cNvPr id="11283" name="Group 8"/>
              <p:cNvGrpSpPr/>
              <p:nvPr/>
            </p:nvGrpSpPr>
            <p:grpSpPr>
              <a:xfrm>
                <a:off x="3124200" y="1447800"/>
                <a:ext cx="3276600" cy="1524000"/>
                <a:chOff x="528" y="2208"/>
                <a:chExt cx="2064" cy="960"/>
              </a:xfrm>
            </p:grpSpPr>
            <p:sp>
              <p:nvSpPr>
                <p:cNvPr id="11291" name="Rectangle 3"/>
                <p:cNvSpPr/>
                <p:nvPr/>
              </p:nvSpPr>
              <p:spPr>
                <a:xfrm>
                  <a:off x="528" y="2208"/>
                  <a:ext cx="2064" cy="192"/>
                </a:xfrm>
                <a:prstGeom prst="rect">
                  <a:avLst/>
                </a:prstGeom>
                <a:solidFill>
                  <a:srgbClr val="FFCC66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sz="24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292" name="Rectangle 4"/>
                <p:cNvSpPr/>
                <p:nvPr/>
              </p:nvSpPr>
              <p:spPr>
                <a:xfrm>
                  <a:off x="2496" y="2400"/>
                  <a:ext cx="96" cy="768"/>
                </a:xfrm>
                <a:prstGeom prst="rect">
                  <a:avLst/>
                </a:prstGeom>
                <a:solidFill>
                  <a:srgbClr val="FFCC66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sz="2400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1293" name="Rectangle 5"/>
                <p:cNvSpPr/>
                <p:nvPr/>
              </p:nvSpPr>
              <p:spPr>
                <a:xfrm>
                  <a:off x="528" y="2400"/>
                  <a:ext cx="96" cy="768"/>
                </a:xfrm>
                <a:prstGeom prst="rect">
                  <a:avLst/>
                </a:prstGeom>
                <a:solidFill>
                  <a:srgbClr val="FFCC66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sz="2400" b="1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1284" name="Line 6"/>
              <p:cNvSpPr/>
              <p:nvPr/>
            </p:nvSpPr>
            <p:spPr>
              <a:xfrm>
                <a:off x="3141663" y="1524000"/>
                <a:ext cx="3259137" cy="0"/>
              </a:xfrm>
              <a:prstGeom prst="line">
                <a:avLst/>
              </a:prstGeom>
              <a:ln w="9525" cap="flat" cmpd="sng">
                <a:solidFill>
                  <a:srgbClr val="660033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1285" name="Group 7"/>
              <p:cNvGrpSpPr/>
              <p:nvPr/>
            </p:nvGrpSpPr>
            <p:grpSpPr>
              <a:xfrm>
                <a:off x="4267200" y="533400"/>
                <a:ext cx="990600" cy="1985963"/>
                <a:chOff x="2544" y="336"/>
                <a:chExt cx="624" cy="1251"/>
              </a:xfrm>
            </p:grpSpPr>
            <p:sp>
              <p:nvSpPr>
                <p:cNvPr id="11286" name="Rectangle 8"/>
                <p:cNvSpPr/>
                <p:nvPr/>
              </p:nvSpPr>
              <p:spPr>
                <a:xfrm>
                  <a:off x="2592" y="336"/>
                  <a:ext cx="576" cy="57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sz="2400" b="1" dirty="0"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11287" name="Group 9"/>
                <p:cNvGrpSpPr/>
                <p:nvPr/>
              </p:nvGrpSpPr>
              <p:grpSpPr>
                <a:xfrm>
                  <a:off x="2544" y="672"/>
                  <a:ext cx="336" cy="915"/>
                  <a:chOff x="3072" y="2928"/>
                  <a:chExt cx="336" cy="915"/>
                </a:xfrm>
              </p:grpSpPr>
              <p:sp>
                <p:nvSpPr>
                  <p:cNvPr id="11288" name="Line 10"/>
                  <p:cNvSpPr/>
                  <p:nvPr/>
                </p:nvSpPr>
                <p:spPr>
                  <a:xfrm>
                    <a:off x="3408" y="2928"/>
                    <a:ext cx="0" cy="768"/>
                  </a:xfrm>
                  <a:prstGeom prst="line">
                    <a:avLst/>
                  </a:prstGeom>
                  <a:ln w="57150" cap="flat" cmpd="sng">
                    <a:solidFill>
                      <a:srgbClr val="0070C0"/>
                    </a:solidFill>
                    <a:prstDash val="solid"/>
                    <a:headEnd type="none" w="med" len="med"/>
                    <a:tailEnd type="arrow" w="med" len="med"/>
                  </a:ln>
                </p:spPr>
              </p:sp>
              <p:sp>
                <p:nvSpPr>
                  <p:cNvPr id="11289" name="Text Box 11"/>
                  <p:cNvSpPr txBox="1"/>
                  <p:nvPr/>
                </p:nvSpPr>
                <p:spPr>
                  <a:xfrm>
                    <a:off x="3072" y="3552"/>
                    <a:ext cx="234" cy="29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 wrap="none">
                    <a:spAutoFit/>
                  </a:bodyPr>
                  <a:p>
                    <a:r>
                      <a:rPr sz="2400" b="1" dirty="0">
                        <a:solidFill>
                          <a:srgbClr val="FF33CC"/>
                        </a:solidFill>
                        <a:latin typeface="Times New Roman" panose="02020603050405020304" pitchFamily="18" charset="0"/>
                      </a:rPr>
                      <a:t>P</a:t>
                    </a:r>
                    <a:endParaRPr sz="2400" b="1" dirty="0">
                      <a:solidFill>
                        <a:srgbClr val="FF33CC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290" name="Line 12"/>
                  <p:cNvSpPr/>
                  <p:nvPr/>
                </p:nvSpPr>
                <p:spPr>
                  <a:xfrm>
                    <a:off x="3082" y="3575"/>
                    <a:ext cx="240" cy="0"/>
                  </a:xfrm>
                  <a:prstGeom prst="line">
                    <a:avLst/>
                  </a:prstGeom>
                  <a:ln w="9525" cap="flat" cmpd="sng">
                    <a:solidFill>
                      <a:srgbClr val="FF33CC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</p:grpSp>
          </p:grpSp>
        </p:grpSp>
        <p:sp>
          <p:nvSpPr>
            <p:cNvPr id="25" name="TextBox 27"/>
            <p:cNvSpPr txBox="1">
              <a:spLocks noChangeArrowheads="1"/>
            </p:cNvSpPr>
            <p:nvPr/>
          </p:nvSpPr>
          <p:spPr bwMode="auto">
            <a:xfrm>
              <a:off x="2019300" y="2049747"/>
              <a:ext cx="609600" cy="4619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sz="2400" kern="1200" cap="none" spc="0" normalizeH="0" baseline="0" noProof="0">
                  <a:solidFill>
                    <a:schemeClr val="tx1">
                      <a:lumMod val="95000"/>
                    </a:schemeClr>
                  </a:solidFill>
                  <a:latin typeface="Times New Roman" panose="02020603050405020304" pitchFamily="18" charset="0"/>
                  <a:ea typeface="+mn-ea"/>
                  <a:cs typeface="Arial" panose="020B0604020202020204" pitchFamily="34" charset="0"/>
                </a:rPr>
                <a:t>A</a:t>
              </a:r>
              <a:endParaRPr kumimoji="0" lang="en-US" sz="2400" kern="1200" cap="none" spc="0" normalizeH="0" baseline="0" noProof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282" name="TextBox 25"/>
            <p:cNvSpPr txBox="1"/>
            <p:nvPr/>
          </p:nvSpPr>
          <p:spPr>
            <a:xfrm>
              <a:off x="1219200" y="4571743"/>
              <a:ext cx="2362200" cy="457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endParaRPr sz="24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000500" y="1181735"/>
            <a:ext cx="48006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đặt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rắn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lên mặt b</a:t>
            </a:r>
            <a:r>
              <a:rPr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 Vật rắn A sẽ tác dụng lên mặt b</a:t>
            </a:r>
            <a:r>
              <a:rPr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một áp suất theo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của trọng  lực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" name="Group 32"/>
          <p:cNvGrpSpPr/>
          <p:nvPr/>
        </p:nvGrpSpPr>
        <p:grpSpPr>
          <a:xfrm>
            <a:off x="457200" y="2397125"/>
            <a:ext cx="1600200" cy="2209800"/>
            <a:chOff x="3168" y="816"/>
            <a:chExt cx="1008" cy="1392"/>
          </a:xfrm>
        </p:grpSpPr>
        <p:sp>
          <p:nvSpPr>
            <p:cNvPr id="11277" name="AutoShape 33"/>
            <p:cNvSpPr/>
            <p:nvPr/>
          </p:nvSpPr>
          <p:spPr>
            <a:xfrm>
              <a:off x="3168" y="816"/>
              <a:ext cx="1008" cy="1392"/>
            </a:xfrm>
            <a:prstGeom prst="can">
              <a:avLst>
                <a:gd name="adj" fmla="val 34523"/>
              </a:avLst>
            </a:prstGeom>
            <a:gradFill rotWithShape="1">
              <a:gsLst>
                <a:gs pos="0">
                  <a:srgbClr val="777777"/>
                </a:gs>
                <a:gs pos="50000">
                  <a:srgbClr val="373737"/>
                </a:gs>
                <a:gs pos="100000">
                  <a:srgbClr val="777777"/>
                </a:gs>
              </a:gsLst>
              <a:lin ang="0" scaled="1"/>
              <a:tileRect/>
            </a:gra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3346" name="Oval 34"/>
            <p:cNvSpPr>
              <a:spLocks noChangeArrowheads="1"/>
            </p:cNvSpPr>
            <p:nvPr/>
          </p:nvSpPr>
          <p:spPr bwMode="auto">
            <a:xfrm>
              <a:off x="3177" y="825"/>
              <a:ext cx="984" cy="33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279" name="Oval 35"/>
            <p:cNvSpPr/>
            <p:nvPr/>
          </p:nvSpPr>
          <p:spPr>
            <a:xfrm>
              <a:off x="3177" y="1845"/>
              <a:ext cx="984" cy="336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50000">
                  <a:srgbClr val="2C2C2C"/>
                </a:gs>
                <a:gs pos="100000">
                  <a:srgbClr val="5F5F5F"/>
                </a:gs>
              </a:gsLst>
              <a:lin ang="0" scaled="1"/>
              <a:tileRect/>
            </a:gradFill>
            <a:ln w="3175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Group 36"/>
          <p:cNvGrpSpPr/>
          <p:nvPr/>
        </p:nvGrpSpPr>
        <p:grpSpPr>
          <a:xfrm>
            <a:off x="457200" y="3268663"/>
            <a:ext cx="1585913" cy="1295400"/>
            <a:chOff x="3552" y="1440"/>
            <a:chExt cx="1002" cy="816"/>
          </a:xfrm>
        </p:grpSpPr>
        <p:sp>
          <p:nvSpPr>
            <p:cNvPr id="11274" name="AutoShape 37" descr="Dashed horizontal"/>
            <p:cNvSpPr/>
            <p:nvPr/>
          </p:nvSpPr>
          <p:spPr>
            <a:xfrm>
              <a:off x="3561" y="1440"/>
              <a:ext cx="987" cy="816"/>
            </a:xfrm>
            <a:prstGeom prst="flowChartMagneticDisk">
              <a:avLst/>
            </a:prstGeom>
            <a:pattFill prst="dashHorz">
              <a:fgClr>
                <a:schemeClr val="bg1"/>
              </a:fgClr>
              <a:bgClr>
                <a:srgbClr val="6BD5E3"/>
              </a:bgClr>
            </a:pattFill>
            <a:ln w="952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1275" name="Oval 38" descr="Dashed horizontal"/>
            <p:cNvSpPr/>
            <p:nvPr/>
          </p:nvSpPr>
          <p:spPr>
            <a:xfrm>
              <a:off x="3552" y="1440"/>
              <a:ext cx="1002" cy="240"/>
            </a:xfrm>
            <a:prstGeom prst="ellipse">
              <a:avLst/>
            </a:prstGeom>
            <a:pattFill prst="dashHorz">
              <a:fgClr>
                <a:schemeClr val="bg1"/>
              </a:fgClr>
              <a:bgClr>
                <a:srgbClr val="BBE0E3"/>
              </a:bgClr>
            </a:patt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1276" name="Oval 39" descr="Dashed horizontal"/>
            <p:cNvSpPr/>
            <p:nvPr/>
          </p:nvSpPr>
          <p:spPr>
            <a:xfrm>
              <a:off x="3582" y="2016"/>
              <a:ext cx="954" cy="240"/>
            </a:xfrm>
            <a:prstGeom prst="ellipse">
              <a:avLst/>
            </a:prstGeom>
            <a:pattFill prst="dashHorz">
              <a:fgClr>
                <a:schemeClr val="bg1"/>
              </a:fgClr>
              <a:bgClr>
                <a:srgbClr val="6BD5E3"/>
              </a:bgClr>
            </a:pattFill>
            <a:ln w="285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5362" name="TextBox 9"/>
          <p:cNvSpPr txBox="1"/>
          <p:nvPr/>
        </p:nvSpPr>
        <p:spPr>
          <a:xfrm>
            <a:off x="2556510" y="2980055"/>
            <a:ext cx="633222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400" b="1" dirty="0">
                <a:solidFill>
                  <a:srgbClr val="271D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lỏng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không chỉ gây ra áp suất lên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bình, m</a:t>
            </a:r>
            <a:r>
              <a:rPr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lên cả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bình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vật ở 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lòng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56" name="TextBox 6"/>
          <p:cNvSpPr txBox="1"/>
          <p:nvPr/>
        </p:nvSpPr>
        <p:spPr>
          <a:xfrm>
            <a:off x="848995" y="4765675"/>
            <a:ext cx="7467600" cy="19796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d.h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p: Áp suất ở đáy cột chất lỏng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d: Trọng lượng riêng của chất lỏng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h: Chiều cao của cột chất lỏng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58" name="Rectangle 20"/>
          <p:cNvSpPr/>
          <p:nvPr/>
        </p:nvSpPr>
        <p:spPr>
          <a:xfrm>
            <a:off x="5683250" y="5527675"/>
            <a:ext cx="20129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b="1" dirty="0">
                <a:latin typeface="Times New Roman" panose="02020603050405020304" pitchFamily="18" charset="0"/>
              </a:rPr>
              <a:t>(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 hay N/m</a:t>
            </a:r>
            <a:r>
              <a:rPr sz="24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9" name="Rectangle 21"/>
          <p:cNvSpPr/>
          <p:nvPr/>
        </p:nvSpPr>
        <p:spPr>
          <a:xfrm>
            <a:off x="6343650" y="5908675"/>
            <a:ext cx="10477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b="1" dirty="0">
                <a:latin typeface="Times New Roman" panose="02020603050405020304" pitchFamily="18" charset="0"/>
              </a:rPr>
              <a:t>(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N/m</a:t>
            </a:r>
            <a:r>
              <a:rPr sz="24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sz="2400" b="1" dirty="0">
                <a:latin typeface="Times New Roman" panose="02020603050405020304" pitchFamily="18" charset="0"/>
              </a:rPr>
              <a:t>)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23560" name="Rectangle 22"/>
          <p:cNvSpPr/>
          <p:nvPr/>
        </p:nvSpPr>
        <p:spPr>
          <a:xfrm>
            <a:off x="5765800" y="6276975"/>
            <a:ext cx="6413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b="1" dirty="0">
                <a:latin typeface="Times New Roman" panose="02020603050405020304" pitchFamily="18" charset="0"/>
              </a:rPr>
              <a:t>(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sz="2400" b="1" dirty="0">
                <a:latin typeface="Times New Roman" panose="02020603050405020304" pitchFamily="18" charset="0"/>
              </a:rPr>
              <a:t>)</a:t>
            </a:r>
            <a:endParaRPr sz="24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5362" grpId="0"/>
      <p:bldP spid="15362" grpId="1"/>
      <p:bldP spid="23556" grpId="0"/>
      <p:bldP spid="23558" grpId="0"/>
      <p:bldP spid="23559" grpId="0"/>
      <p:bldP spid="23560" grpId="0"/>
      <p:bldP spid="23556" grpId="1"/>
      <p:bldP spid="23558" grpId="1"/>
      <p:bldP spid="23559" grpId="1"/>
      <p:bldP spid="2356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extBox 9"/>
          <p:cNvSpPr txBox="1"/>
          <p:nvPr/>
        </p:nvSpPr>
        <p:spPr>
          <a:xfrm>
            <a:off x="244475" y="1556385"/>
            <a:ext cx="820991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b="1" dirty="0">
                <a:solidFill>
                  <a:srgbClr val="271D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 dụng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áp suất lên 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vật ở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lòng</a:t>
            </a: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nó và lên vật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 nó</a:t>
            </a:r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2776220" y="558800"/>
            <a:ext cx="2990215" cy="57023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THI THỔI BÓNG</a:t>
            </a:r>
            <a:endParaRPr lang="en-US" sz="48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25120" y="1770380"/>
            <a:ext cx="8716010" cy="57023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Hai bạn đại diện cho 2 dãy lên tham gia cuộc thi.</a:t>
            </a:r>
            <a:endParaRPr lang="en-US" b="1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Trong 5 giây, bạn nào thổi bóng to hơn thì là người</a:t>
            </a:r>
            <a:endParaRPr lang="en-US" b="1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>
                <a:solidFill>
                  <a:srgbClr val="0000FF"/>
                </a:solidFill>
              </a:rPr>
              <a:t>CHIẾN THẮNG</a:t>
            </a:r>
            <a:endParaRPr lang="en-US" b="1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86130" y="4143375"/>
            <a:ext cx="2990215" cy="57023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PHẦN THƯỞNG CHO NGƯỜI CHIẾN THẮNG LÀ: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471930" y="4932680"/>
            <a:ext cx="2990215" cy="57023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MỘT TRÀNG PHÁO TAY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529590" y="4712970"/>
            <a:ext cx="8082915" cy="1343025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noAutofit/>
          </a:bodyPr>
          <a:p>
            <a:endParaRPr lang="en-US"/>
          </a:p>
        </p:txBody>
      </p:sp>
      <p:grpSp>
        <p:nvGrpSpPr>
          <p:cNvPr id="2072" name="Group 6"/>
          <p:cNvGrpSpPr/>
          <p:nvPr/>
        </p:nvGrpSpPr>
        <p:grpSpPr>
          <a:xfrm>
            <a:off x="680403" y="5174615"/>
            <a:ext cx="914400" cy="728663"/>
            <a:chOff x="336" y="-288"/>
            <a:chExt cx="624" cy="576"/>
          </a:xfrm>
        </p:grpSpPr>
        <p:pic>
          <p:nvPicPr>
            <p:cNvPr id="2073" name="Picture 35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4" name="Picture 36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5" name="Picture 37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6" name="Picture 38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77" name="Picture 39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6" name="Group 6"/>
          <p:cNvGrpSpPr/>
          <p:nvPr/>
        </p:nvGrpSpPr>
        <p:grpSpPr>
          <a:xfrm>
            <a:off x="2509203" y="5174615"/>
            <a:ext cx="914400" cy="728663"/>
            <a:chOff x="336" y="-288"/>
            <a:chExt cx="624" cy="576"/>
          </a:xfrm>
        </p:grpSpPr>
        <p:pic>
          <p:nvPicPr>
            <p:cNvPr id="8" name="Picture 35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" name="Picture 36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" name="Picture 37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1" name="Picture 38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" name="Picture 39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3" name="Group 6"/>
          <p:cNvGrpSpPr/>
          <p:nvPr/>
        </p:nvGrpSpPr>
        <p:grpSpPr>
          <a:xfrm>
            <a:off x="4149408" y="5071110"/>
            <a:ext cx="914400" cy="728663"/>
            <a:chOff x="336" y="-288"/>
            <a:chExt cx="624" cy="576"/>
          </a:xfrm>
        </p:grpSpPr>
        <p:pic>
          <p:nvPicPr>
            <p:cNvPr id="14" name="Picture 35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" name="Picture 36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6" name="Picture 37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" name="Picture 38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" name="Picture 39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9" name="Group 6"/>
          <p:cNvGrpSpPr/>
          <p:nvPr/>
        </p:nvGrpSpPr>
        <p:grpSpPr>
          <a:xfrm>
            <a:off x="5614988" y="5058410"/>
            <a:ext cx="914400" cy="728663"/>
            <a:chOff x="336" y="-288"/>
            <a:chExt cx="624" cy="576"/>
          </a:xfrm>
        </p:grpSpPr>
        <p:pic>
          <p:nvPicPr>
            <p:cNvPr id="20" name="Picture 35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1" name="Picture 36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2" name="Picture 37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3" name="Picture 38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4" name="Picture 39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5" name="Group 6"/>
          <p:cNvGrpSpPr/>
          <p:nvPr/>
        </p:nvGrpSpPr>
        <p:grpSpPr>
          <a:xfrm>
            <a:off x="7160578" y="4883150"/>
            <a:ext cx="914400" cy="728663"/>
            <a:chOff x="336" y="-288"/>
            <a:chExt cx="624" cy="576"/>
          </a:xfrm>
        </p:grpSpPr>
        <p:pic>
          <p:nvPicPr>
            <p:cNvPr id="26" name="Picture 35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7" name="Picture 36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8" name="Picture 37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9" name="Picture 38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" name="Picture 39" descr="DSTARS-P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2" grpId="0"/>
      <p:bldP spid="2" grpId="1"/>
      <p:bldP spid="3" grpId="0"/>
      <p:bldP spid="3" grpId="1"/>
      <p:bldP spid="4" grpId="0"/>
      <p:bldP spid="4" grpId="1"/>
      <p:bldP spid="5" grpId="0" bldLvl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25120" y="1770380"/>
            <a:ext cx="8716010" cy="57023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Trong một bình kín, để </a:t>
            </a:r>
            <a:r>
              <a:rPr lang="en-US" b="1">
                <a:solidFill>
                  <a:srgbClr val="FF0000"/>
                </a:solidFill>
              </a:rPr>
              <a:t>tăng hoặc giảm</a:t>
            </a:r>
            <a:r>
              <a:rPr lang="en-US" b="1">
                <a:solidFill>
                  <a:schemeClr val="tx1"/>
                </a:solidFill>
              </a:rPr>
              <a:t> áp suất khí </a:t>
            </a:r>
            <a:endParaRPr lang="en-US" b="1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bằng cách </a:t>
            </a:r>
            <a:r>
              <a:rPr lang="en-US" b="1">
                <a:solidFill>
                  <a:srgbClr val="FF0000"/>
                </a:solidFill>
              </a:rPr>
              <a:t>thêm hoặc bớt</a:t>
            </a:r>
            <a:r>
              <a:rPr lang="en-US" b="1">
                <a:solidFill>
                  <a:schemeClr val="tx1"/>
                </a:solidFill>
              </a:rPr>
              <a:t> khối lượng khí trong bình</a:t>
            </a:r>
            <a:endParaRPr lang="en-US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8806" name="Picture 22" descr="Espaco_006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16045" y="1850390"/>
            <a:ext cx="1616710" cy="1504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756025" y="969010"/>
            <a:ext cx="237172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KHÍ QUYỂN</a:t>
            </a:r>
            <a:endParaRPr lang="en-US" alt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33400" y="5410200"/>
            <a:ext cx="72586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</a:rPr>
              <a:t>Áp suất khí quyển là áp suất được gây ra bởi lớp không khí bao quanh trái đất</a:t>
            </a:r>
            <a:endParaRPr lang="en-US" altLang="en-US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18807" name="Line 23"/>
          <p:cNvSpPr/>
          <p:nvPr/>
        </p:nvSpPr>
        <p:spPr>
          <a:xfrm rot="5400000">
            <a:off x="4468178" y="1659890"/>
            <a:ext cx="479425" cy="1588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08" name="Line 24"/>
          <p:cNvSpPr/>
          <p:nvPr/>
        </p:nvSpPr>
        <p:spPr>
          <a:xfrm rot="5400000">
            <a:off x="5192078" y="1623378"/>
            <a:ext cx="403225" cy="3048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09" name="Line 25"/>
          <p:cNvSpPr/>
          <p:nvPr/>
        </p:nvSpPr>
        <p:spPr>
          <a:xfrm rot="5400000">
            <a:off x="5469890" y="2105978"/>
            <a:ext cx="304800" cy="458787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0" name="Line 26"/>
          <p:cNvSpPr/>
          <p:nvPr/>
        </p:nvSpPr>
        <p:spPr>
          <a:xfrm rot="5400000">
            <a:off x="5649278" y="2461578"/>
            <a:ext cx="22225" cy="6858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1" name="Line 27"/>
          <p:cNvSpPr/>
          <p:nvPr/>
        </p:nvSpPr>
        <p:spPr>
          <a:xfrm rot="-5400000" flipH="1">
            <a:off x="4022090" y="1802765"/>
            <a:ext cx="457200" cy="150813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2" name="Line 28"/>
          <p:cNvSpPr/>
          <p:nvPr/>
        </p:nvSpPr>
        <p:spPr>
          <a:xfrm rot="-5400000" flipH="1">
            <a:off x="3629978" y="1966278"/>
            <a:ext cx="327025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3" name="Line 29"/>
          <p:cNvSpPr/>
          <p:nvPr/>
        </p:nvSpPr>
        <p:spPr>
          <a:xfrm rot="5400000" flipH="1" flipV="1">
            <a:off x="3717290" y="2564765"/>
            <a:ext cx="30480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4" name="Line 30"/>
          <p:cNvSpPr/>
          <p:nvPr/>
        </p:nvSpPr>
        <p:spPr>
          <a:xfrm rot="5400000" flipH="1" flipV="1">
            <a:off x="4060190" y="2983865"/>
            <a:ext cx="38100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5" name="Line 31"/>
          <p:cNvSpPr/>
          <p:nvPr/>
        </p:nvSpPr>
        <p:spPr>
          <a:xfrm rot="-5400000" flipV="1">
            <a:off x="4555490" y="3402965"/>
            <a:ext cx="533400" cy="76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16" name="Line 32"/>
          <p:cNvSpPr/>
          <p:nvPr/>
        </p:nvSpPr>
        <p:spPr>
          <a:xfrm rot="-5400000" flipV="1">
            <a:off x="5061903" y="3201353"/>
            <a:ext cx="434975" cy="2286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8805" name="Freeform 21"/>
          <p:cNvSpPr/>
          <p:nvPr/>
        </p:nvSpPr>
        <p:spPr>
          <a:xfrm>
            <a:off x="2538730" y="323215"/>
            <a:ext cx="4066540" cy="4337050"/>
          </a:xfrm>
          <a:custGeom>
            <a:avLst/>
            <a:gdLst>
              <a:gd name="txL" fmla="*/ 0 w 2760"/>
              <a:gd name="txT" fmla="*/ 0 h 2704"/>
              <a:gd name="txR" fmla="*/ 2760 w 2760"/>
              <a:gd name="txB" fmla="*/ 2704 h 2704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2760" h="2704">
                <a:moveTo>
                  <a:pt x="1312" y="48"/>
                </a:moveTo>
                <a:cubicBezTo>
                  <a:pt x="1464" y="24"/>
                  <a:pt x="1592" y="0"/>
                  <a:pt x="1744" y="48"/>
                </a:cubicBezTo>
                <a:cubicBezTo>
                  <a:pt x="1896" y="96"/>
                  <a:pt x="2088" y="208"/>
                  <a:pt x="2224" y="336"/>
                </a:cubicBezTo>
                <a:cubicBezTo>
                  <a:pt x="2360" y="464"/>
                  <a:pt x="2472" y="616"/>
                  <a:pt x="2560" y="816"/>
                </a:cubicBezTo>
                <a:cubicBezTo>
                  <a:pt x="2648" y="1016"/>
                  <a:pt x="2760" y="1296"/>
                  <a:pt x="2752" y="1536"/>
                </a:cubicBezTo>
                <a:cubicBezTo>
                  <a:pt x="2744" y="1776"/>
                  <a:pt x="2688" y="2072"/>
                  <a:pt x="2512" y="2256"/>
                </a:cubicBezTo>
                <a:cubicBezTo>
                  <a:pt x="2336" y="2440"/>
                  <a:pt x="2008" y="2592"/>
                  <a:pt x="1696" y="2640"/>
                </a:cubicBezTo>
                <a:cubicBezTo>
                  <a:pt x="1384" y="2688"/>
                  <a:pt x="912" y="2704"/>
                  <a:pt x="640" y="2544"/>
                </a:cubicBezTo>
                <a:cubicBezTo>
                  <a:pt x="368" y="2384"/>
                  <a:pt x="128" y="1984"/>
                  <a:pt x="64" y="1680"/>
                </a:cubicBezTo>
                <a:cubicBezTo>
                  <a:pt x="0" y="1376"/>
                  <a:pt x="128" y="968"/>
                  <a:pt x="256" y="720"/>
                </a:cubicBezTo>
                <a:cubicBezTo>
                  <a:pt x="384" y="472"/>
                  <a:pt x="656" y="304"/>
                  <a:pt x="832" y="192"/>
                </a:cubicBezTo>
                <a:cubicBezTo>
                  <a:pt x="1008" y="80"/>
                  <a:pt x="1160" y="72"/>
                  <a:pt x="1312" y="48"/>
                </a:cubicBezTo>
                <a:close/>
              </a:path>
            </a:pathLst>
          </a:custGeom>
          <a:solidFill>
            <a:srgbClr val="00CCFF">
              <a:alpha val="2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0" fill="hold"/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8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1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1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9" name="Text Box 5"/>
          <p:cNvSpPr txBox="1"/>
          <p:nvPr/>
        </p:nvSpPr>
        <p:spPr>
          <a:xfrm>
            <a:off x="1235075" y="1101090"/>
            <a:ext cx="7239000" cy="5530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THÍ NGHIỆM 1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30" name="Text Box 6"/>
          <p:cNvSpPr txBox="1"/>
          <p:nvPr/>
        </p:nvSpPr>
        <p:spPr>
          <a:xfrm>
            <a:off x="609600" y="2187575"/>
            <a:ext cx="8153400" cy="11988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2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1. Chuẩn bị: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9900"/>
                </a:solidFill>
                <a:latin typeface="Times New Roman" panose="02020603050405020304" pitchFamily="18" charset="0"/>
              </a:rPr>
              <a:t>Cốc chứa nước, tờ giấy không thấm nước</a:t>
            </a:r>
            <a:endParaRPr lang="en-US" altLang="en-US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31" name="Text Box 7"/>
          <p:cNvSpPr txBox="1"/>
          <p:nvPr/>
        </p:nvSpPr>
        <p:spPr>
          <a:xfrm>
            <a:off x="609600" y="3498850"/>
            <a:ext cx="8077200" cy="176593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lnSpc>
                <a:spcPct val="12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2. Tiến hành: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9900"/>
                </a:solidFill>
                <a:latin typeface="Times New Roman" panose="02020603050405020304" pitchFamily="18" charset="0"/>
              </a:rPr>
              <a:t>Đậy kín cốc nước bằng tờ giấy</a:t>
            </a:r>
            <a:endParaRPr lang="en-US" altLang="en-US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en-US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                    Lộn ngược cốc xuống</a:t>
            </a:r>
            <a:endParaRPr lang="en-US" altLang="en-US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en-US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=&gt; Quan sát hiện tượng xảy ra với tờ giấy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/>
      <p:bldP spid="77830" grpId="0"/>
      <p:bldP spid="77831" grpId="0"/>
    </p:bld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3">
        <a:dk1>
          <a:srgbClr val="003B76"/>
        </a:dk1>
        <a:lt1>
          <a:srgbClr val="FFFFFF"/>
        </a:lt1>
        <a:dk2>
          <a:srgbClr val="00CCFF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E2FF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4">
        <a:dk1>
          <a:srgbClr val="003B76"/>
        </a:dk1>
        <a:lt1>
          <a:srgbClr val="FFFFFF"/>
        </a:lt1>
        <a:dk2>
          <a:srgbClr val="79E5FF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BEF0FF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5">
        <a:dk1>
          <a:srgbClr val="003B76"/>
        </a:dk1>
        <a:lt1>
          <a:srgbClr val="FFFFFF"/>
        </a:lt1>
        <a:dk2>
          <a:srgbClr val="B3F1FF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D6F7FF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6">
        <a:dk1>
          <a:srgbClr val="003B76"/>
        </a:dk1>
        <a:lt1>
          <a:srgbClr val="FFFFFF"/>
        </a:lt1>
        <a:dk2>
          <a:srgbClr val="B3F1FF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D6F7FF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5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2151</Words>
  <Application>WPS Presentation</Application>
  <PresentationFormat>On-screen Show (4:3)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2_Default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Huyền Trịnh</cp:lastModifiedBy>
  <cp:revision>325</cp:revision>
  <dcterms:created xsi:type="dcterms:W3CDTF">2009-01-24T15:51:00Z</dcterms:created>
  <dcterms:modified xsi:type="dcterms:W3CDTF">2024-12-11T00:26:51Z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9DA32CDCC990480A8B84D4B9F146ED6B</vt:lpwstr>
  </property>
  <property fmtid="{D5CDD505-2E9C-101B-9397-08002B2CF9AE}" pid="3" name="KSOProductBuildVer">
    <vt:lpwstr>1033-12.2.0.19307</vt:lpwstr>
  </property>
</Properties>
</file>