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73" r:id="rId2"/>
    <p:sldId id="459" r:id="rId3"/>
    <p:sldId id="461" r:id="rId4"/>
    <p:sldId id="460" r:id="rId5"/>
    <p:sldId id="281" r:id="rId6"/>
    <p:sldId id="364" r:id="rId7"/>
    <p:sldId id="442" r:id="rId8"/>
    <p:sldId id="453" r:id="rId9"/>
    <p:sldId id="435" r:id="rId10"/>
    <p:sldId id="444" r:id="rId11"/>
    <p:sldId id="436" r:id="rId12"/>
    <p:sldId id="455" r:id="rId13"/>
    <p:sldId id="456" r:id="rId14"/>
    <p:sldId id="445" r:id="rId15"/>
    <p:sldId id="437" r:id="rId16"/>
    <p:sldId id="447" r:id="rId17"/>
    <p:sldId id="446" r:id="rId18"/>
    <p:sldId id="264" r:id="rId19"/>
    <p:sldId id="319" r:id="rId20"/>
    <p:sldId id="439" r:id="rId21"/>
    <p:sldId id="449" r:id="rId22"/>
    <p:sldId id="450" r:id="rId23"/>
    <p:sldId id="462" r:id="rId24"/>
    <p:sldId id="463" r:id="rId25"/>
    <p:sldId id="440" r:id="rId26"/>
    <p:sldId id="451" r:id="rId27"/>
    <p:sldId id="269" r:id="rId28"/>
    <p:sldId id="452" r:id="rId29"/>
    <p:sldId id="419" r:id="rId30"/>
    <p:sldId id="270" r:id="rId31"/>
    <p:sldId id="44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p:cViewPr varScale="1">
        <p:scale>
          <a:sx n="127" d="100"/>
          <a:sy n="127" d="100"/>
        </p:scale>
        <p:origin x="91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2932B6-4CF7-4111-AD4A-46A63131B365}" type="datetimeFigureOut">
              <a:rPr lang="en-US" smtClean="0"/>
              <a:t>12/1/2024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709FA-A089-4BA6-A815-B3522696DF2A}" type="slidenum">
              <a:rPr lang="en-US" smtClean="0"/>
              <a:t>‹#›</a:t>
            </a:fld>
            <a:endParaRPr lang="en-US"/>
          </a:p>
        </p:txBody>
      </p:sp>
    </p:spTree>
    <p:extLst>
      <p:ext uri="{BB962C8B-B14F-4D97-AF65-F5344CB8AC3E}">
        <p14:creationId xmlns:p14="http://schemas.microsoft.com/office/powerpoint/2010/main" val="402106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6</a:t>
            </a:fld>
            <a:endParaRPr lang="en-US"/>
          </a:p>
        </p:txBody>
      </p:sp>
    </p:spTree>
    <p:extLst>
      <p:ext uri="{BB962C8B-B14F-4D97-AF65-F5344CB8AC3E}">
        <p14:creationId xmlns:p14="http://schemas.microsoft.com/office/powerpoint/2010/main" val="4279615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7</a:t>
            </a:fld>
            <a:endParaRPr lang="en-US"/>
          </a:p>
        </p:txBody>
      </p:sp>
    </p:spTree>
    <p:extLst>
      <p:ext uri="{BB962C8B-B14F-4D97-AF65-F5344CB8AC3E}">
        <p14:creationId xmlns:p14="http://schemas.microsoft.com/office/powerpoint/2010/main" val="4279615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9</a:t>
            </a:fld>
            <a:endParaRPr lang="en-US"/>
          </a:p>
        </p:txBody>
      </p:sp>
    </p:spTree>
    <p:extLst>
      <p:ext uri="{BB962C8B-B14F-4D97-AF65-F5344CB8AC3E}">
        <p14:creationId xmlns:p14="http://schemas.microsoft.com/office/powerpoint/2010/main" val="4065961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25</a:t>
            </a:fld>
            <a:endParaRPr lang="en-US"/>
          </a:p>
        </p:txBody>
      </p:sp>
    </p:spTree>
    <p:extLst>
      <p:ext uri="{BB962C8B-B14F-4D97-AF65-F5344CB8AC3E}">
        <p14:creationId xmlns:p14="http://schemas.microsoft.com/office/powerpoint/2010/main" val="2704109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A7B5D1-7846-490F-822F-E12C2A7E4930}"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78141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589674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801224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13A172F-34B6-44B7-8F5D-E0FAFC2D2FED}" type="slidenum">
              <a:rPr lang="en-US"/>
              <a:pPr>
                <a:defRPr/>
              </a:pPr>
              <a:t>‹#›</a:t>
            </a:fld>
            <a:endParaRPr lang="en-US"/>
          </a:p>
        </p:txBody>
      </p:sp>
    </p:spTree>
    <p:extLst>
      <p:ext uri="{BB962C8B-B14F-4D97-AF65-F5344CB8AC3E}">
        <p14:creationId xmlns:p14="http://schemas.microsoft.com/office/powerpoint/2010/main" val="1730720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7F171F7-D6C8-46B0-A231-BB7ED52F844D}" type="slidenum">
              <a:rPr lang="en-US"/>
              <a:pPr>
                <a:defRPr/>
              </a:pPr>
              <a:t>‹#›</a:t>
            </a:fld>
            <a:endParaRPr lang="en-US"/>
          </a:p>
        </p:txBody>
      </p:sp>
    </p:spTree>
    <p:extLst>
      <p:ext uri="{BB962C8B-B14F-4D97-AF65-F5344CB8AC3E}">
        <p14:creationId xmlns:p14="http://schemas.microsoft.com/office/powerpoint/2010/main" val="226502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2637956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A7B5D1-7846-490F-822F-E12C2A7E4930}" type="datetimeFigureOut">
              <a:rPr lang="en-US" smtClean="0"/>
              <a:t>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170331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A7B5D1-7846-490F-822F-E12C2A7E4930}"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900871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A7B5D1-7846-490F-822F-E12C2A7E4930}" type="datetimeFigureOut">
              <a:rPr lang="en-US" smtClean="0"/>
              <a:t>12/1/2024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86076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A7B5D1-7846-490F-822F-E12C2A7E4930}" type="datetimeFigureOut">
              <a:rPr lang="en-US" smtClean="0"/>
              <a:t>12/1/2024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900889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7B5D1-7846-490F-822F-E12C2A7E4930}" type="datetimeFigureOut">
              <a:rPr lang="en-US" smtClean="0"/>
              <a:t>12/1/2024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79637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A7B5D1-7846-490F-822F-E12C2A7E4930}"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59219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A7B5D1-7846-490F-822F-E12C2A7E4930}" type="datetimeFigureOut">
              <a:rPr lang="en-US" smtClean="0"/>
              <a:t>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268641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7B5D1-7846-490F-822F-E12C2A7E4930}" type="datetimeFigureOut">
              <a:rPr lang="en-US" smtClean="0"/>
              <a:t>12/1/2024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BFD958-855D-447B-94B9-1AEC959F9587}" type="slidenum">
              <a:rPr lang="en-US" smtClean="0"/>
              <a:t>‹#›</a:t>
            </a:fld>
            <a:endParaRPr lang="en-US"/>
          </a:p>
        </p:txBody>
      </p:sp>
    </p:spTree>
    <p:extLst>
      <p:ext uri="{BB962C8B-B14F-4D97-AF65-F5344CB8AC3E}">
        <p14:creationId xmlns:p14="http://schemas.microsoft.com/office/powerpoint/2010/main" val="23091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6.xml"/><Relationship Id="rId1" Type="http://schemas.openxmlformats.org/officeDocument/2006/relationships/slideLayout" Target="../slideLayouts/slideLayout12.xml"/><Relationship Id="rId4" Type="http://schemas.openxmlformats.org/officeDocument/2006/relationships/slide" Target="slide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B64E467-5EE1-429E-B6D8-E40768A0DC28}"/>
              </a:ext>
            </a:extLst>
          </p:cNvPr>
          <p:cNvPicPr>
            <a:picLocks noChangeAspect="1"/>
          </p:cNvPicPr>
          <p:nvPr/>
        </p:nvPicPr>
        <p:blipFill>
          <a:blip r:embed="rId2"/>
          <a:stretch>
            <a:fillRect/>
          </a:stretch>
        </p:blipFill>
        <p:spPr>
          <a:xfrm rot="5400000">
            <a:off x="1206054" y="-293411"/>
            <a:ext cx="2508621" cy="4254252"/>
          </a:xfrm>
          <a:prstGeom prst="rect">
            <a:avLst/>
          </a:prstGeom>
        </p:spPr>
      </p:pic>
      <p:pic>
        <p:nvPicPr>
          <p:cNvPr id="3" name="Picture 2">
            <a:extLst>
              <a:ext uri="{FF2B5EF4-FFF2-40B4-BE49-F238E27FC236}">
                <a16:creationId xmlns:a16="http://schemas.microsoft.com/office/drawing/2014/main" id="{8EE61A15-5D6D-4B4C-AB9E-3E4A88076073}"/>
              </a:ext>
            </a:extLst>
          </p:cNvPr>
          <p:cNvPicPr>
            <a:picLocks noChangeAspect="1"/>
          </p:cNvPicPr>
          <p:nvPr/>
        </p:nvPicPr>
        <p:blipFill>
          <a:blip r:embed="rId3"/>
          <a:stretch>
            <a:fillRect/>
          </a:stretch>
        </p:blipFill>
        <p:spPr>
          <a:xfrm rot="5400000">
            <a:off x="5590118" y="-176984"/>
            <a:ext cx="2502380" cy="4027640"/>
          </a:xfrm>
          <a:prstGeom prst="rect">
            <a:avLst/>
          </a:prstGeom>
        </p:spPr>
      </p:pic>
      <p:sp>
        <p:nvSpPr>
          <p:cNvPr id="5" name="TextBox 4">
            <a:extLst>
              <a:ext uri="{FF2B5EF4-FFF2-40B4-BE49-F238E27FC236}">
                <a16:creationId xmlns:a16="http://schemas.microsoft.com/office/drawing/2014/main" id="{7E65793C-38CC-4D03-906E-568ECB79AE64}"/>
              </a:ext>
            </a:extLst>
          </p:cNvPr>
          <p:cNvSpPr txBox="1"/>
          <p:nvPr/>
        </p:nvSpPr>
        <p:spPr>
          <a:xfrm>
            <a:off x="5405230" y="3293307"/>
            <a:ext cx="3457371" cy="430887"/>
          </a:xfrm>
          <a:prstGeom prst="rect">
            <a:avLst/>
          </a:prstGeom>
          <a:noFill/>
        </p:spPr>
        <p:txBody>
          <a:bodyPr wrap="square" rtlCol="0">
            <a:spAutoFit/>
          </a:bodyPr>
          <a:lstStyle/>
          <a:p>
            <a:pPr algn="just"/>
            <a:r>
              <a:rPr lang="en-US" sz="2200" b="1" dirty="0" err="1">
                <a:solidFill>
                  <a:srgbClr val="FF0000"/>
                </a:solidFill>
                <a:latin typeface="Times New Roman" pitchFamily="18" charset="0"/>
                <a:cs typeface="Times New Roman" pitchFamily="18" charset="0"/>
              </a:rPr>
              <a:t>Ăng</a:t>
            </a:r>
            <a:r>
              <a:rPr lang="en-US" sz="2200" b="1" dirty="0">
                <a:solidFill>
                  <a:srgbClr val="FF0000"/>
                </a:solidFill>
                <a:latin typeface="Times New Roman" pitchFamily="18" charset="0"/>
                <a:cs typeface="Times New Roman" pitchFamily="18" charset="0"/>
              </a:rPr>
              <a:t>-co </a:t>
            </a:r>
            <a:r>
              <a:rPr lang="en-US" sz="2200" b="1" dirty="0" err="1">
                <a:solidFill>
                  <a:srgbClr val="FF0000"/>
                </a:solidFill>
                <a:latin typeface="Times New Roman" pitchFamily="18" charset="0"/>
                <a:cs typeface="Times New Roman" pitchFamily="18" charset="0"/>
              </a:rPr>
              <a:t>Vát</a:t>
            </a:r>
            <a:r>
              <a:rPr lang="en-US" sz="2200" b="1" dirty="0">
                <a:solidFill>
                  <a:srgbClr val="FF0000"/>
                </a:solidFill>
                <a:latin typeface="Times New Roman" pitchFamily="18" charset="0"/>
                <a:cs typeface="Times New Roman" pitchFamily="18" charset="0"/>
              </a:rPr>
              <a:t>, Cam-</a:t>
            </a:r>
            <a:r>
              <a:rPr lang="en-US" sz="2200" b="1" dirty="0" err="1">
                <a:solidFill>
                  <a:srgbClr val="FF0000"/>
                </a:solidFill>
                <a:latin typeface="Times New Roman" pitchFamily="18" charset="0"/>
                <a:cs typeface="Times New Roman" pitchFamily="18" charset="0"/>
              </a:rPr>
              <a:t>pu</a:t>
            </a:r>
            <a:r>
              <a:rPr lang="en-US" sz="2200" b="1" dirty="0">
                <a:solidFill>
                  <a:srgbClr val="FF0000"/>
                </a:solidFill>
                <a:latin typeface="Times New Roman" pitchFamily="18" charset="0"/>
                <a:cs typeface="Times New Roman" pitchFamily="18" charset="0"/>
              </a:rPr>
              <a:t>-chia</a:t>
            </a:r>
          </a:p>
        </p:txBody>
      </p:sp>
      <p:sp>
        <p:nvSpPr>
          <p:cNvPr id="6" name="TextBox 5">
            <a:extLst>
              <a:ext uri="{FF2B5EF4-FFF2-40B4-BE49-F238E27FC236}">
                <a16:creationId xmlns:a16="http://schemas.microsoft.com/office/drawing/2014/main" id="{7C3B5453-A5C3-4C2A-9A23-EA5F4B886EBF}"/>
              </a:ext>
            </a:extLst>
          </p:cNvPr>
          <p:cNvSpPr txBox="1"/>
          <p:nvPr/>
        </p:nvSpPr>
        <p:spPr>
          <a:xfrm>
            <a:off x="731678" y="3213556"/>
            <a:ext cx="3457371" cy="430887"/>
          </a:xfrm>
          <a:prstGeom prst="rect">
            <a:avLst/>
          </a:prstGeom>
          <a:noFill/>
        </p:spPr>
        <p:txBody>
          <a:bodyPr wrap="square" rtlCol="0">
            <a:spAutoFit/>
          </a:bodyPr>
          <a:lstStyle/>
          <a:p>
            <a:pPr algn="just"/>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Một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góc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đền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Ăng</a:t>
            </a:r>
            <a:r>
              <a:rPr lang="en-US" sz="2200" b="1" dirty="0">
                <a:solidFill>
                  <a:srgbClr val="FF0000"/>
                </a:solidFill>
                <a:latin typeface="Times New Roman" pitchFamily="18" charset="0"/>
                <a:cs typeface="Times New Roman" pitchFamily="18" charset="0"/>
              </a:rPr>
              <a:t>-co </a:t>
            </a:r>
            <a:r>
              <a:rPr lang="en-US" sz="2200" b="1" dirty="0" err="1">
                <a:solidFill>
                  <a:srgbClr val="FF0000"/>
                </a:solidFill>
                <a:latin typeface="Times New Roman" pitchFamily="18" charset="0"/>
                <a:cs typeface="Times New Roman" pitchFamily="18" charset="0"/>
              </a:rPr>
              <a:t>Vát</a:t>
            </a:r>
            <a:endParaRPr lang="en-US" sz="2200" b="1" dirty="0">
              <a:solidFill>
                <a:srgbClr val="FF0000"/>
              </a:solidFill>
              <a:latin typeface="Times New Roman" pitchFamily="18" charset="0"/>
              <a:cs typeface="Times New Roman" pitchFamily="18" charset="0"/>
            </a:endParaRPr>
          </a:p>
        </p:txBody>
      </p:sp>
      <p:sp>
        <p:nvSpPr>
          <p:cNvPr id="4" name="Rectangle 3"/>
          <p:cNvSpPr/>
          <p:nvPr/>
        </p:nvSpPr>
        <p:spPr>
          <a:xfrm>
            <a:off x="395536" y="3769973"/>
            <a:ext cx="8568952" cy="3108543"/>
          </a:xfrm>
          <a:prstGeom prst="rect">
            <a:avLst/>
          </a:prstGeom>
        </p:spPr>
        <p:txBody>
          <a:bodyPr wrap="square">
            <a:spAutoFit/>
          </a:bodyPr>
          <a:lstStyle/>
          <a:p>
            <a:r>
              <a:rPr lang="en-US" sz="2800" smtClean="0">
                <a:solidFill>
                  <a:srgbClr val="333333"/>
                </a:solidFill>
                <a:latin typeface="Times New Roman" panose="02020603050405020304" pitchFamily="18" charset="0"/>
                <a:cs typeface="Times New Roman" panose="02020603050405020304" pitchFamily="18" charset="0"/>
              </a:rPr>
              <a:t>C</a:t>
            </a:r>
            <a:r>
              <a:rPr lang="vi-VN" sz="2800" smtClean="0">
                <a:solidFill>
                  <a:srgbClr val="333333"/>
                </a:solidFill>
                <a:latin typeface="Times New Roman" panose="02020603050405020304" pitchFamily="18" charset="0"/>
                <a:cs typeface="Times New Roman" panose="02020603050405020304" pitchFamily="18" charset="0"/>
              </a:rPr>
              <a:t>ampuchia</a:t>
            </a:r>
            <a:r>
              <a:rPr lang="vi-VN" sz="2800">
                <a:solidFill>
                  <a:srgbClr val="333333"/>
                </a:solidFill>
                <a:latin typeface="Times New Roman" panose="02020603050405020304" pitchFamily="18" charset="0"/>
                <a:cs typeface="Times New Roman" panose="02020603050405020304" pitchFamily="18" charset="0"/>
              </a:rPr>
              <a:t>, còn được gọi là “đất nước chùa tháp”, nằm ở tây nam bán đảo Đông Dương; phía tây và tây bắc giáp Thái Lan, phía đông giáp Việt Nam, phía đông bắc giáp Lào, phía nam giáp biển. Thủ đô Phnom Penh là thành phố lớn nhất và trung tâm chính trị, kinh tế và văn hóa của Campuchia.</a:t>
            </a:r>
          </a:p>
          <a:p>
            <a:endParaRPr lang="vi-VN" sz="2800" b="0" i="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771148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croll: Horizontal 1">
            <a:extLst>
              <a:ext uri="{FF2B5EF4-FFF2-40B4-BE49-F238E27FC236}">
                <a16:creationId xmlns:a16="http://schemas.microsoft.com/office/drawing/2014/main" id="{8DA1BB7A-6B10-4849-85E6-411E3C10661D}"/>
              </a:ext>
            </a:extLst>
          </p:cNvPr>
          <p:cNvSpPr/>
          <p:nvPr/>
        </p:nvSpPr>
        <p:spPr>
          <a:xfrm>
            <a:off x="341784" y="306057"/>
            <a:ext cx="8460432" cy="3915031"/>
          </a:xfrm>
          <a:prstGeom prst="horizontalScroll">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p:txBody>
      </p:sp>
      <p:sp>
        <p:nvSpPr>
          <p:cNvPr id="5" name="Rectangle 4">
            <a:extLst>
              <a:ext uri="{FF2B5EF4-FFF2-40B4-BE49-F238E27FC236}">
                <a16:creationId xmlns:a16="http://schemas.microsoft.com/office/drawing/2014/main" id="{1DE176A0-8FE1-43AF-ABA5-603673A51CB7}"/>
              </a:ext>
            </a:extLst>
          </p:cNvPr>
          <p:cNvSpPr/>
          <p:nvPr/>
        </p:nvSpPr>
        <p:spPr>
          <a:xfrm>
            <a:off x="971600" y="1082424"/>
            <a:ext cx="7200800" cy="2530180"/>
          </a:xfrm>
          <a:prstGeom prst="rect">
            <a:avLst/>
          </a:prstGeom>
        </p:spPr>
        <p:txBody>
          <a:bodyPr wrap="square">
            <a:spAutoFit/>
          </a:bodyPr>
          <a:lstStyle/>
          <a:p>
            <a:pPr algn="just">
              <a:lnSpc>
                <a:spcPct val="115000"/>
              </a:lnSpc>
              <a:spcAft>
                <a:spcPts val="0"/>
              </a:spcAft>
            </a:pPr>
            <a:r>
              <a:rPr lang="nl-NL" sz="2800" dirty="0">
                <a:solidFill>
                  <a:srgbClr val="0000FF"/>
                </a:solidFill>
                <a:latin typeface="Times New Roman" panose="02020603050405020304" pitchFamily="18" charset="0"/>
                <a:ea typeface="Calibri" panose="020F0502020204030204" pitchFamily="34" charset="0"/>
              </a:rPr>
              <a:t>Ăng-co là tên kinh đô được xây dựng ở vùng Tây Bắc Biển Hồ. Ở đây, người Khơ-me đã xây dựng nhiều công trình kiến trúc lớn, nổi tiếng điển hình là khu tháp Ăng-co Vát và Ăng-co Thom.</a:t>
            </a:r>
            <a:endParaRPr lang="vi-VN" sz="2800" dirty="0">
              <a:solidFill>
                <a:srgbClr val="00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92453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59632" y="620688"/>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TRAO ĐỔI, THẢO LUẬN</a:t>
            </a:r>
          </a:p>
        </p:txBody>
      </p:sp>
      <p:sp>
        <p:nvSpPr>
          <p:cNvPr id="4" name="Rectangle 3">
            <a:extLst>
              <a:ext uri="{FF2B5EF4-FFF2-40B4-BE49-F238E27FC236}">
                <a16:creationId xmlns:a16="http://schemas.microsoft.com/office/drawing/2014/main" id="{B19FC8E0-E89B-4A41-B2E1-4557719BAF95}"/>
              </a:ext>
            </a:extLst>
          </p:cNvPr>
          <p:cNvSpPr/>
          <p:nvPr/>
        </p:nvSpPr>
        <p:spPr>
          <a:xfrm>
            <a:off x="179512" y="1628800"/>
            <a:ext cx="8532440" cy="1745863"/>
          </a:xfrm>
          <a:prstGeom prst="rect">
            <a:avLst/>
          </a:prstGeom>
        </p:spPr>
        <p:txBody>
          <a:bodyPr wrap="square">
            <a:spAutoFit/>
          </a:bodyPr>
          <a:lstStyle/>
          <a:p>
            <a:pPr algn="just">
              <a:lnSpc>
                <a:spcPct val="115000"/>
              </a:lnSpc>
            </a:pPr>
            <a:r>
              <a:rPr lang="nl-NL" sz="3200" dirty="0">
                <a:solidFill>
                  <a:srgbClr val="0000FF"/>
                </a:solidFill>
                <a:latin typeface="Times New Roman" panose="02020603050405020304" pitchFamily="18" charset="0"/>
                <a:cs typeface="Times New Roman" panose="02020603050405020304" pitchFamily="18" charset="0"/>
              </a:rPr>
              <a:t>Nêu và đánh giá về sự phát triển của Vương quốc Cam-pu-chia thời kì Ăng-co.</a:t>
            </a:r>
            <a:endParaRPr lang="vi-VN" sz="3200" dirty="0">
              <a:solidFill>
                <a:srgbClr val="0000FF"/>
              </a:solidFill>
              <a:latin typeface="Times New Roman" panose="02020603050405020304" pitchFamily="18" charset="0"/>
              <a:cs typeface="Times New Roman" panose="02020603050405020304" pitchFamily="18" charset="0"/>
            </a:endParaRPr>
          </a:p>
          <a:p>
            <a:pPr algn="just">
              <a:lnSpc>
                <a:spcPct val="115000"/>
              </a:lnSpc>
              <a:spcAft>
                <a:spcPts val="0"/>
              </a:spcAft>
            </a:pPr>
            <a:endParaRPr lang="vi-VN" sz="3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50802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3528" y="2348880"/>
            <a:ext cx="8280920" cy="3539430"/>
          </a:xfrm>
          <a:prstGeom prst="rect">
            <a:avLst/>
          </a:prstGeom>
        </p:spPr>
        <p:txBody>
          <a:bodyPr wrap="square">
            <a:spAutoFit/>
          </a:bodyPr>
          <a:lstStyle/>
          <a:p>
            <a:pPr algn="just"/>
            <a:r>
              <a:rPr lang="vi-VN"/>
              <a:t> </a:t>
            </a:r>
            <a:r>
              <a:rPr lang="vi-VN" sz="2800" smtClean="0">
                <a:solidFill>
                  <a:srgbClr val="0000FF"/>
                </a:solidFill>
                <a:latin typeface="+mj-lt"/>
              </a:rPr>
              <a:t>+ </a:t>
            </a:r>
            <a:r>
              <a:rPr lang="vi-VN" sz="2800">
                <a:solidFill>
                  <a:srgbClr val="0000FF"/>
                </a:solidFill>
                <a:latin typeface="+mj-lt"/>
              </a:rPr>
              <a:t>Các vương triều ra sức củng cố quyền lực và quan tâm đến đời sống nhân dân</a:t>
            </a:r>
            <a:r>
              <a:rPr lang="vi-VN" sz="2800" smtClean="0">
                <a:solidFill>
                  <a:srgbClr val="0000FF"/>
                </a:solidFill>
                <a:latin typeface="+mj-lt"/>
              </a:rPr>
              <a:t>.</a:t>
            </a:r>
            <a:endParaRPr lang="en-US" sz="2800" smtClean="0">
              <a:solidFill>
                <a:srgbClr val="0000FF"/>
              </a:solidFill>
              <a:latin typeface="+mj-lt"/>
            </a:endParaRPr>
          </a:p>
          <a:p>
            <a:pPr algn="just"/>
            <a:r>
              <a:rPr lang="vi-VN" sz="2800" smtClean="0">
                <a:solidFill>
                  <a:srgbClr val="0000FF"/>
                </a:solidFill>
                <a:latin typeface="+mj-lt"/>
              </a:rPr>
              <a:t>+ </a:t>
            </a:r>
            <a:r>
              <a:rPr lang="vi-VN" sz="2800">
                <a:solidFill>
                  <a:srgbClr val="0000FF"/>
                </a:solidFill>
                <a:latin typeface="+mj-lt"/>
              </a:rPr>
              <a:t>Vua Giay-a-vác-ma II: mở rộng đường giao thông, lập nhà nghỉ chân cho lữ hành, mở các cơ sở khám chữa bệnh trên khắp đất nước</a:t>
            </a:r>
            <a:r>
              <a:rPr lang="vi-VN" sz="2800" smtClean="0">
                <a:solidFill>
                  <a:srgbClr val="0000FF"/>
                </a:solidFill>
                <a:latin typeface="+mj-lt"/>
              </a:rPr>
              <a:t>.</a:t>
            </a:r>
            <a:endParaRPr lang="en-US" sz="2800" smtClean="0">
              <a:solidFill>
                <a:srgbClr val="0000FF"/>
              </a:solidFill>
              <a:latin typeface="+mj-lt"/>
            </a:endParaRPr>
          </a:p>
          <a:p>
            <a:pPr algn="just"/>
            <a:r>
              <a:rPr lang="vi-VN" sz="2800" smtClean="0">
                <a:solidFill>
                  <a:srgbClr val="0000FF"/>
                </a:solidFill>
                <a:latin typeface="+mj-lt"/>
              </a:rPr>
              <a:t>+ </a:t>
            </a:r>
            <a:r>
              <a:rPr lang="vi-VN" sz="2800">
                <a:solidFill>
                  <a:srgbClr val="0000FF"/>
                </a:solidFill>
                <a:latin typeface="+mj-lt"/>
              </a:rPr>
              <a:t>Thi hành nhiều biện pháp nhằm phát triển sản xuất nông nghiệp. Nhiều kênh mương được xây để dự trữ và điều phối nước tưới. </a:t>
            </a:r>
            <a:endParaRPr lang="en-US" sz="2800" smtClean="0">
              <a:solidFill>
                <a:srgbClr val="0000FF"/>
              </a:solidFill>
              <a:latin typeface="+mj-lt"/>
            </a:endParaRPr>
          </a:p>
        </p:txBody>
      </p:sp>
      <p:sp>
        <p:nvSpPr>
          <p:cNvPr id="2" name="Rectangle 1"/>
          <p:cNvSpPr/>
          <p:nvPr/>
        </p:nvSpPr>
        <p:spPr>
          <a:xfrm>
            <a:off x="539552" y="836712"/>
            <a:ext cx="8280920" cy="1384995"/>
          </a:xfrm>
          <a:prstGeom prst="rect">
            <a:avLst/>
          </a:prstGeom>
        </p:spPr>
        <p:txBody>
          <a:bodyPr wrap="square">
            <a:spAutoFit/>
          </a:bodyPr>
          <a:lstStyle/>
          <a:p>
            <a:pPr algn="just"/>
            <a:r>
              <a:rPr lang="vi-VN" sz="2800">
                <a:latin typeface="+mj-lt"/>
              </a:rPr>
              <a:t>Sự phát triển của vương quốc Campuchia thời Ăng-co được biểu hiện trên tất cả các mặt: kinh tế, chính trị, văn hóa - xã </a:t>
            </a:r>
            <a:r>
              <a:rPr lang="vi-VN" sz="2800" smtClean="0">
                <a:latin typeface="+mj-lt"/>
              </a:rPr>
              <a:t>hội</a:t>
            </a:r>
            <a:r>
              <a:rPr lang="en-US" sz="2800" smtClean="0">
                <a:latin typeface="+mj-lt"/>
              </a:rPr>
              <a:t>:</a:t>
            </a:r>
            <a:endParaRPr lang="en-US" sz="2800">
              <a:latin typeface="+mj-lt"/>
            </a:endParaRPr>
          </a:p>
        </p:txBody>
      </p:sp>
    </p:spTree>
    <p:extLst>
      <p:ext uri="{BB962C8B-B14F-4D97-AF65-F5344CB8AC3E}">
        <p14:creationId xmlns:p14="http://schemas.microsoft.com/office/powerpoint/2010/main" val="50801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484784"/>
            <a:ext cx="8136904" cy="2677656"/>
          </a:xfrm>
          <a:prstGeom prst="rect">
            <a:avLst/>
          </a:prstGeom>
        </p:spPr>
        <p:txBody>
          <a:bodyPr wrap="square">
            <a:spAutoFit/>
          </a:bodyPr>
          <a:lstStyle/>
          <a:p>
            <a:pPr marL="285750" indent="-285750" algn="just">
              <a:buFont typeface="Symbol" panose="05050102010706020507" pitchFamily="18" charset="2"/>
              <a:buChar char="Þ"/>
            </a:pPr>
            <a:r>
              <a:rPr lang="vi-VN" sz="2800">
                <a:latin typeface="Times New Roman" panose="02020603050405020304" pitchFamily="18" charset="0"/>
                <a:cs typeface="Times New Roman" panose="02020603050405020304" pitchFamily="18" charset="0"/>
              </a:rPr>
              <a:t>Nhờ sự ổn định vững chắc về kinh tế, chính trị, xã hội, các vua Campuchia thời Ăng-co đã không ngừng mở rộng quyền lực ra bên ngoài. </a:t>
            </a:r>
            <a:endParaRPr lang="en-US" sz="2800">
              <a:latin typeface="Times New Roman" panose="02020603050405020304" pitchFamily="18" charset="0"/>
              <a:cs typeface="Times New Roman" panose="02020603050405020304" pitchFamily="18" charset="0"/>
            </a:endParaRPr>
          </a:p>
          <a:p>
            <a:pPr marL="285750" indent="-285750" algn="just">
              <a:buFont typeface="Symbol" panose="05050102010706020507" pitchFamily="18" charset="2"/>
              <a:buChar char="Þ"/>
            </a:pPr>
            <a:r>
              <a:rPr lang="vi-VN" sz="2800">
                <a:latin typeface="Times New Roman" panose="02020603050405020304" pitchFamily="18" charset="0"/>
                <a:cs typeface="Times New Roman" panose="02020603050405020304" pitchFamily="18" charset="0"/>
              </a:rPr>
              <a:t>Từ đây khẳng định trong giai đoạn thời kì Ăng-co, Campuchia là một trong những vương quốc mạnh ở Đông Nam Á</a:t>
            </a:r>
            <a:r>
              <a:rPr lang="en-US" sz="2800">
                <a:latin typeface="Times New Roman" panose="02020603050405020304" pitchFamily="18" charset="0"/>
                <a:cs typeface="Times New Roman" panose="02020603050405020304" pitchFamily="18" charset="0"/>
              </a:rPr>
              <a:t>.</a:t>
            </a:r>
            <a:r>
              <a:rPr lang="vi-VN" sz="2800">
                <a:latin typeface="Times New Roman" panose="02020603050405020304" pitchFamily="18" charset="0"/>
                <a:cs typeface="Times New Roman" panose="02020603050405020304" pitchFamily="18" charset="0"/>
              </a:rPr>
              <a:t> </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581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31640" y="341061"/>
            <a:ext cx="5760640" cy="584775"/>
          </a:xfrm>
          <a:prstGeom prst="rect">
            <a:avLst/>
          </a:prstGeom>
          <a:noFill/>
        </p:spPr>
        <p:txBody>
          <a:bodyPr wrap="square" rtlCol="0">
            <a:spAutoFit/>
          </a:bodyPr>
          <a:lstStyle/>
          <a:p>
            <a:pPr algn="ctr"/>
            <a:r>
              <a:rPr lang="en-US" sz="3200" b="1" smtClean="0">
                <a:solidFill>
                  <a:srgbClr val="0000FF"/>
                </a:solidFill>
                <a:latin typeface="Times New Roman" pitchFamily="18" charset="0"/>
                <a:cs typeface="Times New Roman" pitchFamily="18" charset="0"/>
              </a:rPr>
              <a:t>Kiến thức cần nhớ</a:t>
            </a:r>
            <a:endParaRPr lang="en-US" sz="3200" b="1" dirty="0">
              <a:solidFill>
                <a:srgbClr val="0000FF"/>
              </a:solidFill>
              <a:latin typeface="Times New Roman" pitchFamily="18" charset="0"/>
              <a:cs typeface="Times New Roman" pitchFamily="18" charset="0"/>
            </a:endParaRPr>
          </a:p>
        </p:txBody>
      </p:sp>
      <p:sp>
        <p:nvSpPr>
          <p:cNvPr id="2" name="Scroll: Horizontal 1">
            <a:extLst>
              <a:ext uri="{FF2B5EF4-FFF2-40B4-BE49-F238E27FC236}">
                <a16:creationId xmlns:a16="http://schemas.microsoft.com/office/drawing/2014/main" id="{8DA1BB7A-6B10-4849-85E6-411E3C10661D}"/>
              </a:ext>
            </a:extLst>
          </p:cNvPr>
          <p:cNvSpPr/>
          <p:nvPr/>
        </p:nvSpPr>
        <p:spPr>
          <a:xfrm>
            <a:off x="323528" y="615811"/>
            <a:ext cx="8640960" cy="5621501"/>
          </a:xfrm>
          <a:prstGeom prst="horizontalScroll">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solidFill>
                <a:srgbClr val="0000FF"/>
              </a:solidFill>
            </a:endParaRPr>
          </a:p>
        </p:txBody>
      </p:sp>
      <p:sp>
        <p:nvSpPr>
          <p:cNvPr id="4" name="Rectangle 3">
            <a:extLst>
              <a:ext uri="{FF2B5EF4-FFF2-40B4-BE49-F238E27FC236}">
                <a16:creationId xmlns:a16="http://schemas.microsoft.com/office/drawing/2014/main" id="{8B309455-9FDD-4105-AB4D-8694399B660C}"/>
              </a:ext>
            </a:extLst>
          </p:cNvPr>
          <p:cNvSpPr/>
          <p:nvPr/>
        </p:nvSpPr>
        <p:spPr>
          <a:xfrm>
            <a:off x="1310401" y="1656846"/>
            <a:ext cx="7344816" cy="3539430"/>
          </a:xfrm>
          <a:prstGeom prst="rect">
            <a:avLst/>
          </a:prstGeom>
        </p:spPr>
        <p:txBody>
          <a:bodyPr wrap="square">
            <a:spAutoFit/>
          </a:bodyPr>
          <a:lstStyle/>
          <a:p>
            <a:pPr algn="just"/>
            <a:r>
              <a:rPr lang="en-US" sz="2800" smtClean="0">
                <a:solidFill>
                  <a:srgbClr val="0000FF"/>
                </a:solidFill>
                <a:latin typeface="Times New Roman" panose="02020603050405020304" pitchFamily="18" charset="0"/>
                <a:cs typeface="Times New Roman" panose="02020603050405020304" pitchFamily="18" charset="0"/>
              </a:rPr>
              <a:t>- Chính </a:t>
            </a:r>
            <a:r>
              <a:rPr lang="en-US" sz="2800" dirty="0" err="1">
                <a:solidFill>
                  <a:srgbClr val="0000FF"/>
                </a:solidFill>
                <a:latin typeface="Times New Roman" panose="02020603050405020304" pitchFamily="18" charset="0"/>
                <a:cs typeface="Times New Roman" panose="02020603050405020304" pitchFamily="18" charset="0"/>
              </a:rPr>
              <a:t>trị-xã</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hội</a:t>
            </a:r>
            <a:r>
              <a:rPr lang="en-US" sz="2800" dirty="0">
                <a:solidFill>
                  <a:srgbClr val="0000FF"/>
                </a:solidFill>
                <a:latin typeface="Times New Roman" panose="02020603050405020304" pitchFamily="18" charset="0"/>
                <a:cs typeface="Times New Roman" panose="02020603050405020304" pitchFamily="18" charset="0"/>
              </a:rPr>
              <a:t>: </a:t>
            </a:r>
            <a:r>
              <a:rPr lang="nl-NL" sz="2800" dirty="0">
                <a:solidFill>
                  <a:srgbClr val="0000FF"/>
                </a:solidFill>
                <a:latin typeface="Times New Roman" panose="02020603050405020304" pitchFamily="18" charset="0"/>
                <a:cs typeface="Times New Roman" panose="02020603050405020304" pitchFamily="18" charset="0"/>
              </a:rPr>
              <a:t>Đất nước thống nhất, ổn định, các vương triều ra sức củng cố quyền lực, đồng thời quan tâm đến đời sống nhân dân.</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a:t>
            </a:r>
            <a:r>
              <a:rPr lang="en-US" sz="2800" smtClean="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Kinh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tế</a:t>
            </a:r>
            <a:r>
              <a:rPr lang="en-US" sz="2800" dirty="0">
                <a:solidFill>
                  <a:srgbClr val="0000FF"/>
                </a:solidFill>
                <a:latin typeface="Times New Roman" panose="02020603050405020304" pitchFamily="18" charset="0"/>
                <a:cs typeface="Times New Roman" panose="02020603050405020304" pitchFamily="18" charset="0"/>
              </a:rPr>
              <a:t>: </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smtClean="0">
                <a:solidFill>
                  <a:srgbClr val="0000FF"/>
                </a:solidFill>
                <a:latin typeface="Times New Roman" panose="02020603050405020304" pitchFamily="18" charset="0"/>
                <a:cs typeface="Times New Roman" panose="02020603050405020304" pitchFamily="18" charset="0"/>
              </a:rPr>
              <a:t>+ Có </a:t>
            </a:r>
            <a:r>
              <a:rPr lang="en-US" sz="2800" dirty="0" err="1">
                <a:solidFill>
                  <a:srgbClr val="0000FF"/>
                </a:solidFill>
                <a:latin typeface="Times New Roman" panose="02020603050405020304" pitchFamily="18" charset="0"/>
                <a:cs typeface="Times New Roman" panose="02020603050405020304" pitchFamily="18" charset="0"/>
              </a:rPr>
              <a:t>bước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phát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triển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nhất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là</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nông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nghiệp</a:t>
            </a:r>
            <a:r>
              <a:rPr lang="en-US" sz="2800" dirty="0">
                <a:solidFill>
                  <a:srgbClr val="0000FF"/>
                </a:solidFill>
                <a:latin typeface="Times New Roman" panose="02020603050405020304" pitchFamily="18" charset="0"/>
                <a:cs typeface="Times New Roman" panose="02020603050405020304" pitchFamily="18" charset="0"/>
              </a:rPr>
              <a:t>.</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smtClean="0">
                <a:solidFill>
                  <a:srgbClr val="0000FF"/>
                </a:solidFill>
                <a:latin typeface="Times New Roman" panose="02020603050405020304" pitchFamily="18" charset="0"/>
                <a:cs typeface="Times New Roman" panose="02020603050405020304" pitchFamily="18" charset="0"/>
              </a:rPr>
              <a:t>+ Đánh </a:t>
            </a:r>
            <a:r>
              <a:rPr lang="en-US" sz="2800" dirty="0" err="1">
                <a:solidFill>
                  <a:srgbClr val="0000FF"/>
                </a:solidFill>
                <a:latin typeface="Times New Roman" panose="02020603050405020304" pitchFamily="18" charset="0"/>
                <a:cs typeface="Times New Roman" panose="02020603050405020304" pitchFamily="18" charset="0"/>
              </a:rPr>
              <a:t>bắt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cá</a:t>
            </a:r>
            <a:r>
              <a:rPr lang="en-US" sz="2800" dirty="0">
                <a:solidFill>
                  <a:srgbClr val="0000FF"/>
                </a:solidFill>
                <a:latin typeface="Times New Roman" panose="02020603050405020304" pitchFamily="18" charset="0"/>
                <a:cs typeface="Times New Roman" panose="02020603050405020304" pitchFamily="18" charset="0"/>
              </a:rPr>
              <a:t> ở </a:t>
            </a:r>
            <a:r>
              <a:rPr lang="en-US" sz="2800" dirty="0" err="1">
                <a:solidFill>
                  <a:srgbClr val="0000FF"/>
                </a:solidFill>
                <a:latin typeface="Times New Roman" panose="02020603050405020304" pitchFamily="18" charset="0"/>
                <a:cs typeface="Times New Roman" panose="02020603050405020304" pitchFamily="18" charset="0"/>
              </a:rPr>
              <a:t>Biển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Hồ</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khai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thác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lâm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thổ</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sản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làm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nghề</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thủ</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công</a:t>
            </a:r>
            <a:r>
              <a:rPr lang="en-US" sz="2800" dirty="0">
                <a:solidFill>
                  <a:srgbClr val="0000FF"/>
                </a:solidFill>
                <a:latin typeface="Times New Roman" panose="02020603050405020304" pitchFamily="18" charset="0"/>
                <a:cs typeface="Times New Roman" panose="02020603050405020304" pitchFamily="18" charset="0"/>
              </a:rPr>
              <a:t>.</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a:t>
            </a:r>
            <a:r>
              <a:rPr lang="en-US" sz="2800" smtClean="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Không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ngừng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mở</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rộng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lãnh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thổ</a:t>
            </a:r>
            <a:endParaRPr lang="vi-VN" sz="28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7639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7854682-B28F-4041-9976-2107F189DBF8}"/>
              </a:ext>
            </a:extLst>
          </p:cNvPr>
          <p:cNvSpPr txBox="1"/>
          <p:nvPr/>
        </p:nvSpPr>
        <p:spPr>
          <a:xfrm>
            <a:off x="179512" y="888252"/>
            <a:ext cx="8640960" cy="2062103"/>
          </a:xfrm>
          <a:prstGeom prst="rect">
            <a:avLst/>
          </a:prstGeom>
          <a:noFill/>
        </p:spPr>
        <p:txBody>
          <a:bodyPr wrap="square" rtlCol="0">
            <a:spAutoFit/>
          </a:bodyPr>
          <a:lstStyle/>
          <a:p>
            <a:pPr algn="just"/>
            <a:r>
              <a:rPr lang="nl-NL" sz="3200" dirty="0">
                <a:solidFill>
                  <a:srgbClr val="0000FF"/>
                </a:solidFill>
                <a:latin typeface="Times New Roman" panose="02020603050405020304" pitchFamily="18" charset="0"/>
                <a:cs typeface="Times New Roman" panose="02020603050405020304" pitchFamily="18" charset="0"/>
              </a:rPr>
              <a:t>Đọc thông tin mục 3, kết hợp quan sát hình, thảo luận theo bàn để hoàn thành phiếu học tập về một số nét tiêu biểu về văn hóa của Vương quốc Cam-pu-chia.</a:t>
            </a:r>
            <a:endParaRPr lang="en-US" sz="3200" dirty="0">
              <a:solidFill>
                <a:srgbClr val="0000FF"/>
              </a:solidFill>
              <a:latin typeface="Times New Roman" panose="02020603050405020304" pitchFamily="18" charset="0"/>
              <a:cs typeface="Times New Roman" pitchFamily="18" charset="0"/>
            </a:endParaRPr>
          </a:p>
        </p:txBody>
      </p:sp>
      <p:sp>
        <p:nvSpPr>
          <p:cNvPr id="12" name="TextBox 11">
            <a:extLst>
              <a:ext uri="{FF2B5EF4-FFF2-40B4-BE49-F238E27FC236}">
                <a16:creationId xmlns:a16="http://schemas.microsoft.com/office/drawing/2014/main" id="{ED84E17C-A292-41FE-809E-7EF3FF7B5A2D}"/>
              </a:ext>
            </a:extLst>
          </p:cNvPr>
          <p:cNvSpPr txBox="1"/>
          <p:nvPr/>
        </p:nvSpPr>
        <p:spPr>
          <a:xfrm>
            <a:off x="395536" y="220023"/>
            <a:ext cx="6074788"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3.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số</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nét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tiêu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biểu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hóa</a:t>
            </a:r>
            <a:endParaRPr lang="en-US" sz="2800" b="1" dirty="0">
              <a:solidFill>
                <a:srgbClr val="FF0000"/>
              </a:solidFill>
              <a:latin typeface="Times New Roman" pitchFamily="18" charset="0"/>
              <a:cs typeface="Times New Roman" pitchFamily="18" charset="0"/>
            </a:endParaRPr>
          </a:p>
        </p:txBody>
      </p:sp>
      <p:pic>
        <p:nvPicPr>
          <p:cNvPr id="7" name="Picture 6">
            <a:extLst>
              <a:ext uri="{FF2B5EF4-FFF2-40B4-BE49-F238E27FC236}">
                <a16:creationId xmlns:a16="http://schemas.microsoft.com/office/drawing/2014/main" id="{6761B70E-7591-498A-92CF-7A22AE772A0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355976" y="2952805"/>
            <a:ext cx="3750146" cy="1761158"/>
          </a:xfrm>
          <a:prstGeom prst="rect">
            <a:avLst/>
          </a:prstGeom>
          <a:noFill/>
          <a:ln>
            <a:noFill/>
          </a:ln>
        </p:spPr>
      </p:pic>
    </p:spTree>
    <p:extLst>
      <p:ext uri="{BB962C8B-B14F-4D97-AF65-F5344CB8AC3E}">
        <p14:creationId xmlns:p14="http://schemas.microsoft.com/office/powerpoint/2010/main" val="1558317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091D4DB-EFF7-4574-BF12-C7B075125753}"/>
              </a:ext>
            </a:extLst>
          </p:cNvPr>
          <p:cNvSpPr txBox="1"/>
          <p:nvPr/>
        </p:nvSpPr>
        <p:spPr>
          <a:xfrm>
            <a:off x="2627784" y="620688"/>
            <a:ext cx="3384376"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PHIẾU HỌC TẬP</a:t>
            </a:r>
          </a:p>
        </p:txBody>
      </p:sp>
      <p:graphicFrame>
        <p:nvGraphicFramePr>
          <p:cNvPr id="2" name="Table 1">
            <a:extLst>
              <a:ext uri="{FF2B5EF4-FFF2-40B4-BE49-F238E27FC236}">
                <a16:creationId xmlns:a16="http://schemas.microsoft.com/office/drawing/2014/main" id="{D54F3944-2446-4046-9B55-50BAB6523F8A}"/>
              </a:ext>
            </a:extLst>
          </p:cNvPr>
          <p:cNvGraphicFramePr>
            <a:graphicFrameLocks noGrp="1"/>
          </p:cNvGraphicFramePr>
          <p:nvPr>
            <p:extLst>
              <p:ext uri="{D42A27DB-BD31-4B8C-83A1-F6EECF244321}">
                <p14:modId xmlns:p14="http://schemas.microsoft.com/office/powerpoint/2010/main" val="3419280378"/>
              </p:ext>
            </p:extLst>
          </p:nvPr>
        </p:nvGraphicFramePr>
        <p:xfrm>
          <a:off x="467544" y="1700808"/>
          <a:ext cx="8496944" cy="3108960"/>
        </p:xfrm>
        <a:graphic>
          <a:graphicData uri="http://schemas.openxmlformats.org/drawingml/2006/table">
            <a:tbl>
              <a:tblPr firstRow="1" bandRow="1"/>
              <a:tblGrid>
                <a:gridCol w="3168352">
                  <a:extLst>
                    <a:ext uri="{9D8B030D-6E8A-4147-A177-3AD203B41FA5}">
                      <a16:colId xmlns:a16="http://schemas.microsoft.com/office/drawing/2014/main" val="1995624714"/>
                    </a:ext>
                  </a:extLst>
                </a:gridCol>
                <a:gridCol w="5328592">
                  <a:extLst>
                    <a:ext uri="{9D8B030D-6E8A-4147-A177-3AD203B41FA5}">
                      <a16:colId xmlns:a16="http://schemas.microsoft.com/office/drawing/2014/main" val="2419666361"/>
                    </a:ext>
                  </a:extLst>
                </a:gridCol>
              </a:tblGrid>
              <a:tr h="504056">
                <a:tc gridSpan="2">
                  <a:txBody>
                    <a:bodyPr/>
                    <a:lstStyle/>
                    <a:p>
                      <a:pPr algn="ctr"/>
                      <a:r>
                        <a:rPr lang="nl-NL" sz="2800" b="1" kern="1200" dirty="0">
                          <a:solidFill>
                            <a:schemeClr val="tx1"/>
                          </a:solidFill>
                          <a:effectLst/>
                          <a:latin typeface="Times New Roman" panose="02020603050405020304" pitchFamily="18" charset="0"/>
                          <a:ea typeface="+mn-ea"/>
                          <a:cs typeface="Times New Roman" panose="02020603050405020304" pitchFamily="18" charset="0"/>
                        </a:rPr>
                        <a:t>Một số nét tiêu biểu về văn hóa</a:t>
                      </a:r>
                      <a:endParaRPr lang="vi-VN" sz="2800" b="1" dirty="0">
                        <a:latin typeface="Times New Roman" panose="02020603050405020304" pitchFamily="18" charset="0"/>
                        <a:cs typeface="Times New Roman" panose="02020603050405020304" pitchFamily="18" charset="0"/>
                      </a:endParaRPr>
                    </a:p>
                  </a:txBody>
                  <a:tcPr/>
                </a:tc>
                <a:tc hMerge="1">
                  <a:txBody>
                    <a:bodyPr/>
                    <a:lstStyle/>
                    <a:p>
                      <a:endParaRPr lang="vi-VN" dirty="0"/>
                    </a:p>
                  </a:txBody>
                  <a:tcPr/>
                </a:tc>
                <a:extLst>
                  <a:ext uri="{0D108BD9-81ED-4DB2-BD59-A6C34878D82A}">
                    <a16:rowId xmlns:a16="http://schemas.microsoft.com/office/drawing/2014/main" val="424144434"/>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Tín ngưỡng</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11396947"/>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Tôn giáo</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2209081"/>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ữ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viết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48478398"/>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Văn học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035946493"/>
                  </a:ext>
                </a:extLst>
              </a:tr>
              <a:tr h="504056">
                <a:tc>
                  <a:txBody>
                    <a:bodyPr/>
                    <a:lstStyle/>
                    <a:p>
                      <a:pPr algn="l">
                        <a:lnSpc>
                          <a:spcPct val="115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khắc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77389436"/>
                  </a:ext>
                </a:extLst>
              </a:tr>
            </a:tbl>
          </a:graphicData>
        </a:graphic>
      </p:graphicFrame>
    </p:spTree>
    <p:extLst>
      <p:ext uri="{BB962C8B-B14F-4D97-AF65-F5344CB8AC3E}">
        <p14:creationId xmlns:p14="http://schemas.microsoft.com/office/powerpoint/2010/main" val="20261741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54F3944-2446-4046-9B55-50BAB6523F8A}"/>
              </a:ext>
            </a:extLst>
          </p:cNvPr>
          <p:cNvGraphicFramePr>
            <a:graphicFrameLocks noGrp="1"/>
          </p:cNvGraphicFramePr>
          <p:nvPr>
            <p:extLst>
              <p:ext uri="{D42A27DB-BD31-4B8C-83A1-F6EECF244321}">
                <p14:modId xmlns:p14="http://schemas.microsoft.com/office/powerpoint/2010/main" val="2287678922"/>
              </p:ext>
            </p:extLst>
          </p:nvPr>
        </p:nvGraphicFramePr>
        <p:xfrm>
          <a:off x="323528" y="1268760"/>
          <a:ext cx="8496944" cy="3515840"/>
        </p:xfrm>
        <a:graphic>
          <a:graphicData uri="http://schemas.openxmlformats.org/drawingml/2006/table">
            <a:tbl>
              <a:tblPr firstRow="1" bandRow="1"/>
              <a:tblGrid>
                <a:gridCol w="2304256">
                  <a:extLst>
                    <a:ext uri="{9D8B030D-6E8A-4147-A177-3AD203B41FA5}">
                      <a16:colId xmlns:a16="http://schemas.microsoft.com/office/drawing/2014/main" val="1995624714"/>
                    </a:ext>
                  </a:extLst>
                </a:gridCol>
                <a:gridCol w="6192688">
                  <a:extLst>
                    <a:ext uri="{9D8B030D-6E8A-4147-A177-3AD203B41FA5}">
                      <a16:colId xmlns:a16="http://schemas.microsoft.com/office/drawing/2014/main" val="2419666361"/>
                    </a:ext>
                  </a:extLst>
                </a:gridCol>
              </a:tblGrid>
              <a:tr h="504056">
                <a:tc gridSpan="2">
                  <a:txBody>
                    <a:bodyPr/>
                    <a:lstStyle/>
                    <a:p>
                      <a:pPr algn="ctr"/>
                      <a:r>
                        <a:rPr lang="nl-NL" sz="2800" b="1" kern="1200" dirty="0">
                          <a:solidFill>
                            <a:schemeClr val="tx1"/>
                          </a:solidFill>
                          <a:effectLst/>
                          <a:latin typeface="Times New Roman" panose="02020603050405020304" pitchFamily="18" charset="0"/>
                          <a:ea typeface="+mn-ea"/>
                          <a:cs typeface="Times New Roman" panose="02020603050405020304" pitchFamily="18" charset="0"/>
                        </a:rPr>
                        <a:t>Một số nét tiêu biểu về văn hóa</a:t>
                      </a:r>
                      <a:endParaRPr lang="vi-VN" sz="2800" b="1" dirty="0">
                        <a:latin typeface="Times New Roman" panose="02020603050405020304" pitchFamily="18" charset="0"/>
                        <a:cs typeface="Times New Roman" panose="02020603050405020304" pitchFamily="18" charset="0"/>
                      </a:endParaRPr>
                    </a:p>
                  </a:txBody>
                  <a:tcPr/>
                </a:tc>
                <a:tc hMerge="1">
                  <a:txBody>
                    <a:bodyPr/>
                    <a:lstStyle/>
                    <a:p>
                      <a:endParaRPr lang="vi-VN" dirty="0"/>
                    </a:p>
                  </a:txBody>
                  <a:tcPr/>
                </a:tc>
                <a:extLst>
                  <a:ext uri="{0D108BD9-81ED-4DB2-BD59-A6C34878D82A}">
                    <a16:rowId xmlns:a16="http://schemas.microsoft.com/office/drawing/2014/main" val="424144434"/>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Tín ngưỡng</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Phồn thực, cầu mưa</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1211396947"/>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Tôn giáo</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a:effectLst/>
                          <a:latin typeface="Times New Roman" panose="02020603050405020304" pitchFamily="18" charset="0"/>
                          <a:ea typeface="Calibri" panose="020F0502020204030204" pitchFamily="34" charset="0"/>
                        </a:rPr>
                        <a:t>Hin-đu giáo, Phật giáo</a:t>
                      </a:r>
                      <a:endParaRPr lang="vi-VN" sz="28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292209081"/>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ữ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viết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a:effectLst/>
                          <a:latin typeface="Times New Roman" panose="02020603050405020304" pitchFamily="18" charset="0"/>
                          <a:ea typeface="Calibri" panose="020F0502020204030204" pitchFamily="34" charset="0"/>
                        </a:rPr>
                        <a:t>Chữ Khơ-me</a:t>
                      </a:r>
                      <a:endParaRPr lang="vi-VN" sz="28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3148478398"/>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Văn học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Thần thoại, truyện cười, thơ..</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4035946493"/>
                  </a:ext>
                </a:extLst>
              </a:tr>
              <a:tr h="504056">
                <a:tc>
                  <a:txBody>
                    <a:bodyPr/>
                    <a:lstStyle/>
                    <a:p>
                      <a:pPr algn="l">
                        <a:lnSpc>
                          <a:spcPct val="115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khắc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Rất phát triển, tiêu biểu: Ăng-co Vát, Ăng-co-Thom</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val="2324687170"/>
                  </a:ext>
                </a:extLst>
              </a:tr>
            </a:tbl>
          </a:graphicData>
        </a:graphic>
      </p:graphicFrame>
      <p:sp>
        <p:nvSpPr>
          <p:cNvPr id="7" name="TextBox 6">
            <a:extLst>
              <a:ext uri="{FF2B5EF4-FFF2-40B4-BE49-F238E27FC236}">
                <a16:creationId xmlns:a16="http://schemas.microsoft.com/office/drawing/2014/main" id="{2EA88FF9-A0ED-4D08-80BF-2A338B006D9F}"/>
              </a:ext>
            </a:extLst>
          </p:cNvPr>
          <p:cNvSpPr txBox="1"/>
          <p:nvPr/>
        </p:nvSpPr>
        <p:spPr>
          <a:xfrm>
            <a:off x="1331640" y="341061"/>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GỢI Ý SẢN PHẨM</a:t>
            </a:r>
          </a:p>
        </p:txBody>
      </p:sp>
    </p:spTree>
    <p:extLst>
      <p:ext uri="{BB962C8B-B14F-4D97-AF65-F5344CB8AC3E}">
        <p14:creationId xmlns:p14="http://schemas.microsoft.com/office/powerpoint/2010/main" val="18838912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979712" y="1260103"/>
            <a:ext cx="6858000" cy="1107996"/>
          </a:xfrm>
          <a:prstGeom prst="rect">
            <a:avLst/>
          </a:prstGeom>
          <a:noFill/>
        </p:spPr>
        <p:txBody>
          <a:bodyPr wrap="square" rtlCol="0">
            <a:spAutoFit/>
          </a:bodyPr>
          <a:lstStyle/>
          <a:p>
            <a:pPr algn="ctr"/>
            <a:r>
              <a:rPr lang="en-US" sz="6600" b="1" dirty="0">
                <a:solidFill>
                  <a:srgbClr val="FF0000"/>
                </a:solidFill>
                <a:latin typeface="Times New Roman" pitchFamily="18" charset="0"/>
                <a:cs typeface="Times New Roman" pitchFamily="18" charset="0"/>
              </a:rPr>
              <a:t>LUYỆN TẬP</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185" y="620688"/>
            <a:ext cx="1654274" cy="1697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04196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717956" y="2276872"/>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19772" y="-243408"/>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3" name="Rectangle 2"/>
          <p:cNvSpPr/>
          <p:nvPr/>
        </p:nvSpPr>
        <p:spPr>
          <a:xfrm>
            <a:off x="755576" y="1412776"/>
            <a:ext cx="7344816" cy="2677656"/>
          </a:xfrm>
          <a:prstGeom prst="rect">
            <a:avLst/>
          </a:prstGeom>
        </p:spPr>
        <p:txBody>
          <a:bodyPr wrap="square">
            <a:spAutoFit/>
          </a:bodyPr>
          <a:lstStyle/>
          <a:p>
            <a:pPr algn="just"/>
            <a:r>
              <a:rPr lang="vi-VN" sz="2800" b="1">
                <a:solidFill>
                  <a:srgbClr val="000000"/>
                </a:solidFill>
                <a:latin typeface="+mj-lt"/>
              </a:rPr>
              <a:t>Câu 1. </a:t>
            </a:r>
            <a:r>
              <a:rPr lang="vi-VN" sz="2800">
                <a:solidFill>
                  <a:srgbClr val="000000"/>
                </a:solidFill>
                <a:latin typeface="+mj-lt"/>
              </a:rPr>
              <a:t>Thời kì phát triển rực rỡ nhất của vương quốc Cam-pu-chia là thời kì Ăng-co, kéo dài từ</a:t>
            </a:r>
          </a:p>
          <a:p>
            <a:pPr algn="just"/>
            <a:r>
              <a:rPr lang="vi-VN" sz="2800">
                <a:solidFill>
                  <a:srgbClr val="000000"/>
                </a:solidFill>
                <a:latin typeface="+mj-lt"/>
              </a:rPr>
              <a:t>A. thế kỉ IX đến thế kỉ XV.</a:t>
            </a:r>
          </a:p>
          <a:p>
            <a:pPr algn="just"/>
            <a:r>
              <a:rPr lang="vi-VN" sz="2800">
                <a:solidFill>
                  <a:srgbClr val="000000"/>
                </a:solidFill>
                <a:latin typeface="+mj-lt"/>
              </a:rPr>
              <a:t>B. thế kỉ IX đến thế kỉ XIV.</a:t>
            </a:r>
          </a:p>
          <a:p>
            <a:pPr algn="just"/>
            <a:r>
              <a:rPr lang="vi-VN" sz="2800">
                <a:solidFill>
                  <a:srgbClr val="000000"/>
                </a:solidFill>
                <a:latin typeface="+mj-lt"/>
              </a:rPr>
              <a:t>C. thế kỉ X đến thế kỉ XV.</a:t>
            </a:r>
          </a:p>
          <a:p>
            <a:pPr algn="just"/>
            <a:r>
              <a:rPr lang="vi-VN" sz="2800">
                <a:solidFill>
                  <a:srgbClr val="000000"/>
                </a:solidFill>
                <a:latin typeface="+mj-lt"/>
              </a:rPr>
              <a:t>D. thế kỉ VI đến thế kỉ X.</a:t>
            </a:r>
            <a:endParaRPr lang="vi-VN" sz="2800" b="0" i="0">
              <a:solidFill>
                <a:srgbClr val="000000"/>
              </a:solidFill>
              <a:effectLst/>
              <a:latin typeface="+mj-lt"/>
            </a:endParaRPr>
          </a:p>
        </p:txBody>
      </p:sp>
    </p:spTree>
    <p:extLst>
      <p:ext uri="{BB962C8B-B14F-4D97-AF65-F5344CB8AC3E}">
        <p14:creationId xmlns:p14="http://schemas.microsoft.com/office/powerpoint/2010/main" val="73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1988840"/>
            <a:ext cx="7704856" cy="1815882"/>
          </a:xfrm>
          <a:prstGeom prst="rect">
            <a:avLst/>
          </a:prstGeom>
        </p:spPr>
        <p:txBody>
          <a:bodyPr wrap="square">
            <a:spAutoFit/>
          </a:bodyPr>
          <a:lstStyle/>
          <a:p>
            <a:pPr algn="just"/>
            <a:r>
              <a:rPr lang="vi-VN" sz="2800">
                <a:solidFill>
                  <a:srgbClr val="333333"/>
                </a:solidFill>
                <a:latin typeface="+mj-lt"/>
              </a:rPr>
              <a:t>Phật giáo là quốc đạo tại Campuchia, với khoảng 90% dân số theo đạo Phật. Ngoài ra, người dân Campuchia cũng theo các tôn giáo khác, như Thiên chúa giáo, Hồi giáo…</a:t>
            </a:r>
          </a:p>
        </p:txBody>
      </p:sp>
    </p:spTree>
    <p:extLst>
      <p:ext uri="{BB962C8B-B14F-4D97-AF65-F5344CB8AC3E}">
        <p14:creationId xmlns:p14="http://schemas.microsoft.com/office/powerpoint/2010/main" val="401103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11088" y="3212976"/>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3" name="Rectangle 2"/>
          <p:cNvSpPr/>
          <p:nvPr/>
        </p:nvSpPr>
        <p:spPr>
          <a:xfrm>
            <a:off x="467544" y="1052736"/>
            <a:ext cx="8280920" cy="3108543"/>
          </a:xfrm>
          <a:prstGeom prst="rect">
            <a:avLst/>
          </a:prstGeom>
        </p:spPr>
        <p:txBody>
          <a:bodyPr wrap="square">
            <a:spAutoFit/>
          </a:bodyPr>
          <a:lstStyle/>
          <a:p>
            <a:pPr algn="just"/>
            <a:r>
              <a:rPr lang="vi-VN" sz="2800" b="1">
                <a:solidFill>
                  <a:srgbClr val="000000"/>
                </a:solidFill>
                <a:latin typeface="+mj-lt"/>
              </a:rPr>
              <a:t>Câu 2</a:t>
            </a:r>
            <a:r>
              <a:rPr lang="vi-VN" sz="2800">
                <a:solidFill>
                  <a:srgbClr val="000000"/>
                </a:solidFill>
                <a:latin typeface="+mj-lt"/>
              </a:rPr>
              <a:t>. Đến thế kỉ XV, do sự tranh giành quyền lực giữa các phe phái và sự tấn công của người Thái đã khiến cho Vương quốc Cam-pu-chia</a:t>
            </a:r>
          </a:p>
          <a:p>
            <a:pPr algn="just"/>
            <a:r>
              <a:rPr lang="vi-VN" sz="2800">
                <a:solidFill>
                  <a:srgbClr val="000000"/>
                </a:solidFill>
                <a:latin typeface="+mj-lt"/>
              </a:rPr>
              <a:t>A. được hình thành.</a:t>
            </a:r>
          </a:p>
          <a:p>
            <a:pPr algn="just"/>
            <a:r>
              <a:rPr lang="vi-VN" sz="2800">
                <a:solidFill>
                  <a:srgbClr val="000000"/>
                </a:solidFill>
                <a:latin typeface="+mj-lt"/>
              </a:rPr>
              <a:t>B. phát triển đến đỉnh cao.</a:t>
            </a:r>
          </a:p>
          <a:p>
            <a:pPr algn="just"/>
            <a:r>
              <a:rPr lang="vi-VN" sz="2800">
                <a:solidFill>
                  <a:srgbClr val="000000"/>
                </a:solidFill>
                <a:latin typeface="+mj-lt"/>
              </a:rPr>
              <a:t>C. suy yếu.</a:t>
            </a:r>
          </a:p>
          <a:p>
            <a:pPr algn="just"/>
            <a:r>
              <a:rPr lang="vi-VN" sz="2800">
                <a:solidFill>
                  <a:srgbClr val="000000"/>
                </a:solidFill>
                <a:latin typeface="+mj-lt"/>
              </a:rPr>
              <a:t>D. sụp đổ.</a:t>
            </a:r>
            <a:endParaRPr lang="vi-VN" sz="2800" b="0" i="0">
              <a:solidFill>
                <a:srgbClr val="000000"/>
              </a:solidFill>
              <a:effectLst/>
              <a:latin typeface="+mj-lt"/>
            </a:endParaRPr>
          </a:p>
        </p:txBody>
      </p:sp>
    </p:spTree>
    <p:extLst>
      <p:ext uri="{BB962C8B-B14F-4D97-AF65-F5344CB8AC3E}">
        <p14:creationId xmlns:p14="http://schemas.microsoft.com/office/powerpoint/2010/main" val="393541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067944" y="2852936"/>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414431" y="1412776"/>
            <a:ext cx="8785123" cy="2600199"/>
          </a:xfrm>
          <a:prstGeom prst="rect">
            <a:avLst/>
          </a:prstGeom>
          <a:noFill/>
        </p:spPr>
        <p:txBody>
          <a:bodyPr wrap="square" rtlCol="0">
            <a:spAutoFit/>
          </a:bodyPr>
          <a:lstStyle/>
          <a:p>
            <a:pPr>
              <a:lnSpc>
                <a:spcPct val="150000"/>
              </a:lnSpc>
            </a:pPr>
            <a:r>
              <a:rPr lang="en-US" sz="2800" b="1">
                <a:latin typeface="Times New Roman" panose="02020603050405020304" pitchFamily="18" charset="0"/>
                <a:cs typeface="Times New Roman" panose="02020603050405020304" pitchFamily="18" charset="0"/>
              </a:rPr>
              <a:t>Câu 3. </a:t>
            </a:r>
            <a:r>
              <a:rPr lang="en-US" sz="2800">
                <a:latin typeface="Times New Roman" panose="02020603050405020304" pitchFamily="18" charset="0"/>
                <a:cs typeface="Times New Roman" panose="02020603050405020304" pitchFamily="18" charset="0"/>
              </a:rPr>
              <a:t>Vị vua nào đã thống nhất lãnh thổ, mở ra thời kì Ăng-co ở Ca-pu-chia?</a:t>
            </a:r>
          </a:p>
          <a:p>
            <a:pPr>
              <a:lnSpc>
                <a:spcPct val="150000"/>
              </a:lnSpc>
            </a:pPr>
            <a:r>
              <a:rPr lang="en-US" sz="2800">
                <a:latin typeface="Times New Roman" panose="02020603050405020304" pitchFamily="18" charset="0"/>
                <a:cs typeface="Times New Roman" panose="02020603050405020304" pitchFamily="18" charset="0"/>
              </a:rPr>
              <a:t>A. </a:t>
            </a:r>
            <a:r>
              <a:rPr lang="en-US" sz="2800">
                <a:latin typeface="Times New Roman" panose="02020603050405020304" pitchFamily="18" charset="0"/>
                <a:cs typeface="Times New Roman" panose="02020603050405020304" pitchFamily="18" charset="0"/>
              </a:rPr>
              <a:t>Giay-a-vác-man </a:t>
            </a:r>
            <a:r>
              <a:rPr lang="en-US" sz="2800" smtClean="0">
                <a:latin typeface="Times New Roman" panose="02020603050405020304" pitchFamily="18" charset="0"/>
                <a:cs typeface="Times New Roman" panose="02020603050405020304" pitchFamily="18" charset="0"/>
              </a:rPr>
              <a:t>I.        B</a:t>
            </a:r>
            <a:r>
              <a:rPr lang="en-US" sz="2800">
                <a:latin typeface="Times New Roman" panose="02020603050405020304" pitchFamily="18" charset="0"/>
                <a:cs typeface="Times New Roman" panose="02020603050405020304" pitchFamily="18" charset="0"/>
              </a:rPr>
              <a:t>. Giay-a-vác-man II.</a:t>
            </a:r>
          </a:p>
          <a:p>
            <a:pPr>
              <a:lnSpc>
                <a:spcPct val="150000"/>
              </a:lnSpc>
            </a:pPr>
            <a:r>
              <a:rPr lang="en-US" sz="2800">
                <a:latin typeface="Times New Roman" panose="02020603050405020304" pitchFamily="18" charset="0"/>
                <a:cs typeface="Times New Roman" panose="02020603050405020304" pitchFamily="18" charset="0"/>
              </a:rPr>
              <a:t>C. </a:t>
            </a:r>
            <a:r>
              <a:rPr lang="en-US" sz="2800">
                <a:latin typeface="Times New Roman" panose="02020603050405020304" pitchFamily="18" charset="0"/>
                <a:cs typeface="Times New Roman" panose="02020603050405020304" pitchFamily="18" charset="0"/>
              </a:rPr>
              <a:t>Giay-a-vác-man </a:t>
            </a:r>
            <a:r>
              <a:rPr lang="en-US" sz="2800" smtClean="0">
                <a:latin typeface="Times New Roman" panose="02020603050405020304" pitchFamily="18" charset="0"/>
                <a:cs typeface="Times New Roman" panose="02020603050405020304" pitchFamily="18" charset="0"/>
              </a:rPr>
              <a:t>III.      D</a:t>
            </a:r>
            <a:r>
              <a:rPr lang="en-US" sz="2800">
                <a:latin typeface="Times New Roman" panose="02020603050405020304" pitchFamily="18" charset="0"/>
                <a:cs typeface="Times New Roman" panose="02020603050405020304" pitchFamily="18" charset="0"/>
              </a:rPr>
              <a:t>. Giay-a-vác-man IV.</a:t>
            </a:r>
          </a:p>
        </p:txBody>
      </p:sp>
    </p:spTree>
    <p:extLst>
      <p:ext uri="{BB962C8B-B14F-4D97-AF65-F5344CB8AC3E}">
        <p14:creationId xmlns:p14="http://schemas.microsoft.com/office/powerpoint/2010/main" val="1036048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02545" y="2060848"/>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618651" y="1268760"/>
            <a:ext cx="9144000" cy="3754874"/>
          </a:xfrm>
          <a:prstGeom prst="rect">
            <a:avLst/>
          </a:prstGeom>
          <a:noFill/>
        </p:spPr>
        <p:txBody>
          <a:bodyPr wrap="square" rtlCol="0">
            <a:spAutoFit/>
          </a:bodyPr>
          <a:lstStyle/>
          <a:p>
            <a:pPr>
              <a:lnSpc>
                <a:spcPct val="150000"/>
              </a:lnSpc>
            </a:pPr>
            <a:r>
              <a:rPr lang="vi-VN" sz="2800" b="1">
                <a:latin typeface="+mj-lt"/>
              </a:rPr>
              <a:t>Câu 4. </a:t>
            </a:r>
            <a:r>
              <a:rPr lang="vi-VN" sz="2800">
                <a:latin typeface="+mj-lt"/>
              </a:rPr>
              <a:t>Thời kì Ăng-co, vương quốc Cam-pu-chia đã</a:t>
            </a:r>
          </a:p>
          <a:p>
            <a:pPr>
              <a:lnSpc>
                <a:spcPct val="150000"/>
              </a:lnSpc>
            </a:pPr>
            <a:r>
              <a:rPr lang="vi-VN" sz="2800">
                <a:latin typeface="+mj-lt"/>
              </a:rPr>
              <a:t>A. bước vào thời kì phát triển rực rỡ nhất.</a:t>
            </a:r>
          </a:p>
          <a:p>
            <a:pPr>
              <a:lnSpc>
                <a:spcPct val="150000"/>
              </a:lnSpc>
            </a:pPr>
            <a:r>
              <a:rPr lang="vi-VN" sz="2800">
                <a:latin typeface="+mj-lt"/>
              </a:rPr>
              <a:t>B. được hình thành và bước đầu phát triển.</a:t>
            </a:r>
          </a:p>
          <a:p>
            <a:pPr>
              <a:lnSpc>
                <a:spcPct val="150000"/>
              </a:lnSpc>
            </a:pPr>
            <a:r>
              <a:rPr lang="vi-VN" sz="2800">
                <a:latin typeface="+mj-lt"/>
              </a:rPr>
              <a:t>C. lâm vào khủng hoảng trên nhiều lĩnh vực.</a:t>
            </a:r>
          </a:p>
          <a:p>
            <a:pPr>
              <a:lnSpc>
                <a:spcPct val="150000"/>
              </a:lnSpc>
            </a:pPr>
            <a:r>
              <a:rPr lang="vi-VN" sz="2800">
                <a:latin typeface="+mj-lt"/>
              </a:rPr>
              <a:t>D. sụp đổ do sự xâm lược của quân Nguyên.</a:t>
            </a:r>
          </a:p>
          <a:p>
            <a:pPr algn="just"/>
            <a:endParaRPr lang="en-US" sz="2800" dirty="0">
              <a:latin typeface="+mj-lt"/>
              <a:cs typeface="Times New Roman" pitchFamily="18" charset="0"/>
            </a:endParaRPr>
          </a:p>
        </p:txBody>
      </p:sp>
      <p:sp>
        <p:nvSpPr>
          <p:cNvPr id="5" name="TextBox 4"/>
          <p:cNvSpPr txBox="1"/>
          <p:nvPr/>
        </p:nvSpPr>
        <p:spPr>
          <a:xfrm>
            <a:off x="602545" y="1268760"/>
            <a:ext cx="9144000" cy="3754874"/>
          </a:xfrm>
          <a:prstGeom prst="rect">
            <a:avLst/>
          </a:prstGeom>
          <a:noFill/>
        </p:spPr>
        <p:txBody>
          <a:bodyPr wrap="square" rtlCol="0">
            <a:spAutoFit/>
          </a:bodyPr>
          <a:lstStyle/>
          <a:p>
            <a:pPr>
              <a:lnSpc>
                <a:spcPct val="150000"/>
              </a:lnSpc>
            </a:pPr>
            <a:r>
              <a:rPr lang="vi-VN" sz="2800" b="1">
                <a:latin typeface="+mj-lt"/>
              </a:rPr>
              <a:t>Câu 4. </a:t>
            </a:r>
            <a:r>
              <a:rPr lang="vi-VN" sz="2800">
                <a:latin typeface="+mj-lt"/>
              </a:rPr>
              <a:t>Thời kì Ăng-co, vương quốc Cam-pu-chia đã</a:t>
            </a:r>
          </a:p>
          <a:p>
            <a:pPr>
              <a:lnSpc>
                <a:spcPct val="150000"/>
              </a:lnSpc>
            </a:pPr>
            <a:r>
              <a:rPr lang="vi-VN" sz="2800">
                <a:latin typeface="+mj-lt"/>
              </a:rPr>
              <a:t>A. bước vào thời kì phát triển rực rỡ nhất.</a:t>
            </a:r>
          </a:p>
          <a:p>
            <a:pPr>
              <a:lnSpc>
                <a:spcPct val="150000"/>
              </a:lnSpc>
            </a:pPr>
            <a:r>
              <a:rPr lang="vi-VN" sz="2800">
                <a:latin typeface="+mj-lt"/>
              </a:rPr>
              <a:t>B. được hình thành và bước đầu phát triển.</a:t>
            </a:r>
          </a:p>
          <a:p>
            <a:pPr>
              <a:lnSpc>
                <a:spcPct val="150000"/>
              </a:lnSpc>
            </a:pPr>
            <a:r>
              <a:rPr lang="vi-VN" sz="2800">
                <a:latin typeface="+mj-lt"/>
              </a:rPr>
              <a:t>C. lâm vào khủng hoảng trên nhiều lĩnh vực.</a:t>
            </a:r>
          </a:p>
          <a:p>
            <a:pPr>
              <a:lnSpc>
                <a:spcPct val="150000"/>
              </a:lnSpc>
            </a:pPr>
            <a:r>
              <a:rPr lang="vi-VN" sz="2800">
                <a:latin typeface="+mj-lt"/>
              </a:rPr>
              <a:t>D. sụp đổ do sự xâm lược của quân Nguyên.</a:t>
            </a:r>
          </a:p>
          <a:p>
            <a:pPr algn="just"/>
            <a:endParaRPr lang="en-US" sz="2800" dirty="0">
              <a:latin typeface="+mj-lt"/>
              <a:cs typeface="Times New Roman" pitchFamily="18" charset="0"/>
            </a:endParaRPr>
          </a:p>
        </p:txBody>
      </p:sp>
    </p:spTree>
    <p:extLst>
      <p:ext uri="{BB962C8B-B14F-4D97-AF65-F5344CB8AC3E}">
        <p14:creationId xmlns:p14="http://schemas.microsoft.com/office/powerpoint/2010/main" val="44522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96029" y="1124744"/>
            <a:ext cx="6984776" cy="2608535"/>
          </a:xfrm>
          <a:prstGeom prst="rect">
            <a:avLst/>
          </a:prstGeom>
        </p:spPr>
        <p:txBody>
          <a:bodyPr wrap="square">
            <a:spAutoFit/>
          </a:bodyPr>
          <a:lstStyle/>
          <a:p>
            <a:pPr algn="just">
              <a:lnSpc>
                <a:spcPct val="150000"/>
              </a:lnSpc>
            </a:pPr>
            <a:r>
              <a:rPr lang="vi-VN" sz="2800" b="1" smtClean="0">
                <a:solidFill>
                  <a:srgbClr val="000000"/>
                </a:solidFill>
                <a:latin typeface="+mj-lt"/>
              </a:rPr>
              <a:t>Câu 5. </a:t>
            </a:r>
            <a:r>
              <a:rPr lang="vi-VN" sz="2800" smtClean="0">
                <a:solidFill>
                  <a:srgbClr val="000000"/>
                </a:solidFill>
                <a:latin typeface="+mj-lt"/>
              </a:rPr>
              <a:t>Kinh đô của vương quốc Cam-pu-chia dưới thời kì phát triển hoàng kim </a:t>
            </a:r>
            <a:r>
              <a:rPr lang="vi-VN" sz="2800">
                <a:solidFill>
                  <a:srgbClr val="000000"/>
                </a:solidFill>
                <a:latin typeface="+mj-lt"/>
              </a:rPr>
              <a:t>nhất là</a:t>
            </a:r>
          </a:p>
          <a:p>
            <a:pPr algn="just">
              <a:lnSpc>
                <a:spcPct val="150000"/>
              </a:lnSpc>
            </a:pPr>
            <a:r>
              <a:rPr lang="vi-VN" sz="2800">
                <a:solidFill>
                  <a:srgbClr val="000000"/>
                </a:solidFill>
                <a:latin typeface="+mj-lt"/>
              </a:rPr>
              <a:t>A. </a:t>
            </a:r>
            <a:r>
              <a:rPr lang="vi-VN" sz="2800">
                <a:solidFill>
                  <a:srgbClr val="000000"/>
                </a:solidFill>
                <a:latin typeface="+mj-lt"/>
              </a:rPr>
              <a:t>Phnôm </a:t>
            </a:r>
            <a:r>
              <a:rPr lang="vi-VN" sz="2800" smtClean="0">
                <a:solidFill>
                  <a:srgbClr val="000000"/>
                </a:solidFill>
                <a:latin typeface="+mj-lt"/>
              </a:rPr>
              <a:t>Pênh.</a:t>
            </a:r>
            <a:r>
              <a:rPr lang="en-US" sz="2800" smtClean="0">
                <a:solidFill>
                  <a:srgbClr val="000000"/>
                </a:solidFill>
                <a:latin typeface="+mj-lt"/>
              </a:rPr>
              <a:t>               </a:t>
            </a:r>
            <a:r>
              <a:rPr lang="vi-VN" sz="2800" smtClean="0">
                <a:solidFill>
                  <a:srgbClr val="000000"/>
                </a:solidFill>
                <a:latin typeface="+mj-lt"/>
              </a:rPr>
              <a:t>B</a:t>
            </a:r>
            <a:r>
              <a:rPr lang="vi-VN" sz="2800">
                <a:solidFill>
                  <a:srgbClr val="000000"/>
                </a:solidFill>
                <a:latin typeface="+mj-lt"/>
              </a:rPr>
              <a:t>. Ăng-co</a:t>
            </a:r>
          </a:p>
          <a:p>
            <a:pPr algn="just">
              <a:lnSpc>
                <a:spcPct val="150000"/>
              </a:lnSpc>
            </a:pPr>
            <a:r>
              <a:rPr lang="vi-VN" sz="2800">
                <a:solidFill>
                  <a:srgbClr val="000000"/>
                </a:solidFill>
                <a:latin typeface="+mj-lt"/>
              </a:rPr>
              <a:t>C. </a:t>
            </a:r>
            <a:r>
              <a:rPr lang="vi-VN" sz="2800">
                <a:solidFill>
                  <a:srgbClr val="000000"/>
                </a:solidFill>
                <a:latin typeface="+mj-lt"/>
              </a:rPr>
              <a:t>Viêng </a:t>
            </a:r>
            <a:r>
              <a:rPr lang="vi-VN" sz="2800" smtClean="0">
                <a:solidFill>
                  <a:srgbClr val="000000"/>
                </a:solidFill>
                <a:latin typeface="+mj-lt"/>
              </a:rPr>
              <a:t>Chăn.</a:t>
            </a:r>
            <a:r>
              <a:rPr lang="en-US" sz="2800" smtClean="0">
                <a:solidFill>
                  <a:srgbClr val="000000"/>
                </a:solidFill>
                <a:latin typeface="+mj-lt"/>
              </a:rPr>
              <a:t>                  </a:t>
            </a:r>
            <a:r>
              <a:rPr lang="vi-VN" sz="2800" smtClean="0">
                <a:solidFill>
                  <a:srgbClr val="000000"/>
                </a:solidFill>
                <a:latin typeface="+mj-lt"/>
              </a:rPr>
              <a:t>D</a:t>
            </a:r>
            <a:r>
              <a:rPr lang="vi-VN" sz="2800">
                <a:solidFill>
                  <a:srgbClr val="000000"/>
                </a:solidFill>
                <a:latin typeface="+mj-lt"/>
              </a:rPr>
              <a:t>. Biển Hồ.</a:t>
            </a:r>
            <a:endParaRPr lang="vi-VN" sz="2800" b="0" i="0">
              <a:solidFill>
                <a:srgbClr val="000000"/>
              </a:solidFill>
              <a:effectLst/>
              <a:latin typeface="+mj-lt"/>
            </a:endParaRPr>
          </a:p>
        </p:txBody>
      </p:sp>
      <p:sp>
        <p:nvSpPr>
          <p:cNvPr id="12" name="Oval 11"/>
          <p:cNvSpPr/>
          <p:nvPr/>
        </p:nvSpPr>
        <p:spPr>
          <a:xfrm>
            <a:off x="4408635" y="2564904"/>
            <a:ext cx="427038"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67191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83568" y="1412776"/>
            <a:ext cx="8064896" cy="3892861"/>
          </a:xfrm>
          <a:prstGeom prst="rect">
            <a:avLst/>
          </a:prstGeom>
        </p:spPr>
        <p:txBody>
          <a:bodyPr wrap="square">
            <a:spAutoFit/>
          </a:bodyPr>
          <a:lstStyle/>
          <a:p>
            <a:pPr algn="just">
              <a:lnSpc>
                <a:spcPct val="150000"/>
              </a:lnSpc>
            </a:pPr>
            <a:r>
              <a:rPr lang="vi-VN" sz="2800" b="1">
                <a:solidFill>
                  <a:srgbClr val="000000"/>
                </a:solidFill>
                <a:latin typeface="+mj-lt"/>
              </a:rPr>
              <a:t>Câu </a:t>
            </a:r>
            <a:r>
              <a:rPr lang="en-US" sz="2800" b="1" smtClean="0">
                <a:solidFill>
                  <a:srgbClr val="000000"/>
                </a:solidFill>
                <a:latin typeface="+mj-lt"/>
              </a:rPr>
              <a:t>6</a:t>
            </a:r>
            <a:r>
              <a:rPr lang="vi-VN" sz="2800" b="1" smtClean="0">
                <a:solidFill>
                  <a:srgbClr val="000000"/>
                </a:solidFill>
                <a:latin typeface="+mj-lt"/>
              </a:rPr>
              <a:t>.</a:t>
            </a:r>
            <a:r>
              <a:rPr lang="vi-VN" sz="2800" b="1">
                <a:solidFill>
                  <a:srgbClr val="000000"/>
                </a:solidFill>
                <a:latin typeface="+mj-lt"/>
              </a:rPr>
              <a:t> </a:t>
            </a:r>
            <a:r>
              <a:rPr lang="vi-VN" sz="2800">
                <a:solidFill>
                  <a:srgbClr val="000000"/>
                </a:solidFill>
                <a:latin typeface="+mj-lt"/>
              </a:rPr>
              <a:t>Các vị vua thời kì Ăng-co không ngừng mở rộng quyền lực ra bên ngoài thông qua việc</a:t>
            </a:r>
          </a:p>
          <a:p>
            <a:pPr algn="just">
              <a:lnSpc>
                <a:spcPct val="150000"/>
              </a:lnSpc>
            </a:pPr>
            <a:r>
              <a:rPr lang="vi-VN" sz="2800">
                <a:solidFill>
                  <a:srgbClr val="000000"/>
                </a:solidFill>
                <a:latin typeface="+mj-lt"/>
              </a:rPr>
              <a:t>A. giữ quan hệ hoà hiếu với các quốc gia láng giềng.</a:t>
            </a:r>
          </a:p>
          <a:p>
            <a:pPr algn="just">
              <a:lnSpc>
                <a:spcPct val="150000"/>
              </a:lnSpc>
            </a:pPr>
            <a:r>
              <a:rPr lang="vi-VN" sz="2800">
                <a:solidFill>
                  <a:srgbClr val="000000"/>
                </a:solidFill>
                <a:latin typeface="+mj-lt"/>
              </a:rPr>
              <a:t>B. thần phục, cống nạp sản vật quý cho Lan Xang.</a:t>
            </a:r>
          </a:p>
          <a:p>
            <a:pPr algn="just">
              <a:lnSpc>
                <a:spcPct val="150000"/>
              </a:lnSpc>
            </a:pPr>
            <a:r>
              <a:rPr lang="vi-VN" sz="2800">
                <a:solidFill>
                  <a:srgbClr val="000000"/>
                </a:solidFill>
                <a:latin typeface="+mj-lt"/>
              </a:rPr>
              <a:t>C. tấn công quân sự, gây chiến tranh xâm lược.</a:t>
            </a:r>
          </a:p>
          <a:p>
            <a:pPr algn="just">
              <a:lnSpc>
                <a:spcPct val="150000"/>
              </a:lnSpc>
            </a:pPr>
            <a:r>
              <a:rPr lang="vi-VN" sz="2800">
                <a:solidFill>
                  <a:srgbClr val="000000"/>
                </a:solidFill>
                <a:latin typeface="+mj-lt"/>
              </a:rPr>
              <a:t>D. thần phục và cống nạp sản vật quý cho Phù Nam.</a:t>
            </a:r>
            <a:endParaRPr lang="vi-VN" sz="2800" b="0" i="0">
              <a:solidFill>
                <a:srgbClr val="000000"/>
              </a:solidFill>
              <a:effectLst/>
              <a:latin typeface="+mj-lt"/>
            </a:endParaRPr>
          </a:p>
        </p:txBody>
      </p:sp>
      <p:sp>
        <p:nvSpPr>
          <p:cNvPr id="7" name="Oval 6"/>
          <p:cNvSpPr/>
          <p:nvPr/>
        </p:nvSpPr>
        <p:spPr>
          <a:xfrm>
            <a:off x="699853" y="4149080"/>
            <a:ext cx="427038"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401716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51520" y="191447"/>
            <a:ext cx="8640960" cy="954107"/>
          </a:xfrm>
          <a:prstGeom prst="rect">
            <a:avLst/>
          </a:prstGeom>
          <a:noFill/>
        </p:spPr>
        <p:txBody>
          <a:bodyPr wrap="square" rtlCol="0">
            <a:spAutoFit/>
          </a:bodyPr>
          <a:lstStyle/>
          <a:p>
            <a:pPr algn="just"/>
            <a:r>
              <a:rPr lang="en-US" sz="2800" dirty="0">
                <a:latin typeface="Times New Roman" panose="02020603050405020304" pitchFamily="18" charset="0"/>
                <a:cs typeface="Times New Roman" panose="02020603050405020304" pitchFamily="18" charset="0"/>
              </a:rPr>
              <a:t>7</a:t>
            </a:r>
            <a:r>
              <a:rPr lang="en-US" sz="280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(Đ)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sai</a:t>
            </a:r>
            <a:r>
              <a:rPr lang="en-US" sz="2800" dirty="0">
                <a:latin typeface="Times New Roman" panose="02020603050405020304" pitchFamily="18" charset="0"/>
                <a:cs typeface="Times New Roman" panose="02020603050405020304" pitchFamily="18" charset="0"/>
              </a:rPr>
              <a:t> (S)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lịch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gọn</a:t>
            </a:r>
            <a:endParaRPr lang="vi-VN" sz="28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131ABA3-AD37-41EC-8497-8E0C711BC9E2}"/>
              </a:ext>
            </a:extLst>
          </p:cNvPr>
          <p:cNvSpPr txBox="1"/>
          <p:nvPr/>
        </p:nvSpPr>
        <p:spPr>
          <a:xfrm>
            <a:off x="872197" y="1329923"/>
            <a:ext cx="8020283" cy="954107"/>
          </a:xfrm>
          <a:prstGeom prst="rect">
            <a:avLst/>
          </a:prstGeom>
          <a:noFill/>
        </p:spPr>
        <p:txBody>
          <a:bodyPr wrap="square" rtlCol="0">
            <a:spAutoFit/>
          </a:bodyPr>
          <a:lstStyle/>
          <a:p>
            <a:pPr algn="just"/>
            <a:r>
              <a:rPr lang="en-US" sz="2800" dirty="0" err="1">
                <a:solidFill>
                  <a:srgbClr val="0000FF"/>
                </a:solidFill>
                <a:latin typeface="Times New Roman" panose="02020603050405020304" pitchFamily="18" charset="0"/>
                <a:cs typeface="Times New Roman" panose="02020603050405020304" pitchFamily="18" charset="0"/>
              </a:rPr>
              <a:t>Người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a:t>
            </a:r>
            <a:r>
              <a:rPr lang="vi-VN" sz="2800" dirty="0">
                <a:solidFill>
                  <a:srgbClr val="0000FF"/>
                </a:solidFill>
                <a:latin typeface="Times New Roman" panose="02020603050405020304" pitchFamily="18" charset="0"/>
                <a:cs typeface="Times New Roman" panose="02020603050405020304" pitchFamily="18" charset="0"/>
              </a:rPr>
              <a:t>ơ</a:t>
            </a:r>
            <a:r>
              <a:rPr lang="en-US" sz="2800" dirty="0">
                <a:solidFill>
                  <a:srgbClr val="0000FF"/>
                </a:solidFill>
                <a:latin typeface="Times New Roman" panose="02020603050405020304" pitchFamily="18" charset="0"/>
                <a:cs typeface="Times New Roman" panose="02020603050405020304" pitchFamily="18" charset="0"/>
              </a:rPr>
              <a:t>-me </a:t>
            </a:r>
            <a:r>
              <a:rPr lang="en-US" sz="2800" dirty="0" err="1">
                <a:solidFill>
                  <a:srgbClr val="0000FF"/>
                </a:solidFill>
                <a:latin typeface="Times New Roman" panose="02020603050405020304" pitchFamily="18" charset="0"/>
                <a:cs typeface="Times New Roman" panose="02020603050405020304" pitchFamily="18" charset="0"/>
              </a:rPr>
              <a:t>có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nhiều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tín</a:t>
            </a:r>
            <a:r>
              <a:rPr lang="en-US" sz="2800" dirty="0">
                <a:solidFill>
                  <a:srgbClr val="0000FF"/>
                </a:solidFill>
                <a:latin typeface="Times New Roman" panose="02020603050405020304" pitchFamily="18" charset="0"/>
                <a:cs typeface="Times New Roman" panose="02020603050405020304" pitchFamily="18" charset="0"/>
              </a:rPr>
              <a:t> ng</a:t>
            </a:r>
            <a:r>
              <a:rPr lang="vi-VN" sz="2800" dirty="0">
                <a:solidFill>
                  <a:srgbClr val="0000FF"/>
                </a:solidFill>
                <a:latin typeface="Times New Roman" panose="02020603050405020304" pitchFamily="18" charset="0"/>
                <a:cs typeface="Times New Roman" panose="02020603050405020304" pitchFamily="18" charset="0"/>
              </a:rPr>
              <a:t>ư</a:t>
            </a:r>
            <a:r>
              <a:rPr lang="en-US" sz="2800" dirty="0" err="1">
                <a:solidFill>
                  <a:srgbClr val="0000FF"/>
                </a:solidFill>
                <a:latin typeface="Times New Roman" panose="02020603050405020304" pitchFamily="18" charset="0"/>
                <a:cs typeface="Times New Roman" panose="02020603050405020304" pitchFamily="18" charset="0"/>
              </a:rPr>
              <a:t>ỡng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dân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gian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Phồn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thực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tục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cầu</a:t>
            </a:r>
            <a:r>
              <a:rPr lang="en-US" sz="2800" dirty="0">
                <a:solidFill>
                  <a:srgbClr val="0000FF"/>
                </a:solidFill>
                <a:latin typeface="Times New Roman" panose="02020603050405020304" pitchFamily="18" charset="0"/>
                <a:cs typeface="Times New Roman" panose="02020603050405020304" pitchFamily="18" charset="0"/>
              </a:rPr>
              <a:t> m</a:t>
            </a:r>
            <a:r>
              <a:rPr lang="vi-VN" sz="2800" dirty="0">
                <a:solidFill>
                  <a:srgbClr val="0000FF"/>
                </a:solidFill>
                <a:latin typeface="Times New Roman" panose="02020603050405020304" pitchFamily="18" charset="0"/>
                <a:cs typeface="Times New Roman" panose="02020603050405020304" pitchFamily="18" charset="0"/>
              </a:rPr>
              <a:t>ư</a:t>
            </a:r>
            <a:r>
              <a:rPr lang="en-US" sz="2800" dirty="0">
                <a:solidFill>
                  <a:srgbClr val="0000FF"/>
                </a:solidFill>
                <a:latin typeface="Times New Roman" panose="02020603050405020304" pitchFamily="18" charset="0"/>
                <a:cs typeface="Times New Roman" panose="02020603050405020304" pitchFamily="18" charset="0"/>
              </a:rPr>
              <a:t>a.</a:t>
            </a:r>
            <a:endParaRPr lang="vi-VN" sz="2800" dirty="0">
              <a:solidFill>
                <a:srgbClr val="0000FF"/>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E897761-B985-43F7-9111-FCBF2FFCC4E1}"/>
              </a:ext>
            </a:extLst>
          </p:cNvPr>
          <p:cNvSpPr txBox="1"/>
          <p:nvPr/>
        </p:nvSpPr>
        <p:spPr>
          <a:xfrm>
            <a:off x="826380" y="2508333"/>
            <a:ext cx="7980394" cy="892552"/>
          </a:xfrm>
          <a:prstGeom prst="rect">
            <a:avLst/>
          </a:prstGeom>
          <a:noFill/>
        </p:spPr>
        <p:txBody>
          <a:bodyPr wrap="square" rtlCol="0">
            <a:spAutoFit/>
          </a:bodyPr>
          <a:lstStyle/>
          <a:p>
            <a:pPr algn="just"/>
            <a:r>
              <a:rPr lang="en-US" sz="2600" dirty="0" err="1">
                <a:solidFill>
                  <a:srgbClr val="C00000"/>
                </a:solidFill>
                <a:latin typeface="Times New Roman" panose="02020603050405020304" pitchFamily="18" charset="0"/>
                <a:cs typeface="Times New Roman" panose="02020603050405020304" pitchFamily="18" charset="0"/>
              </a:rPr>
              <a:t>Nghệ</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thuật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kiến</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trúc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điêu</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khắc</a:t>
            </a:r>
            <a:r>
              <a:rPr lang="en-US" sz="2600" dirty="0">
                <a:solidFill>
                  <a:srgbClr val="C00000"/>
                </a:solidFill>
                <a:latin typeface="Times New Roman" panose="02020603050405020304" pitchFamily="18" charset="0"/>
                <a:cs typeface="Times New Roman" panose="02020603050405020304" pitchFamily="18" charset="0"/>
              </a:rPr>
              <a:t> Cam-</a:t>
            </a:r>
            <a:r>
              <a:rPr lang="en-US" sz="2600" dirty="0" err="1">
                <a:solidFill>
                  <a:srgbClr val="C00000"/>
                </a:solidFill>
                <a:latin typeface="Times New Roman" panose="02020603050405020304" pitchFamily="18" charset="0"/>
                <a:cs typeface="Times New Roman" panose="02020603050405020304" pitchFamily="18" charset="0"/>
              </a:rPr>
              <a:t>pu</a:t>
            </a:r>
            <a:r>
              <a:rPr lang="en-US" sz="2600" dirty="0">
                <a:solidFill>
                  <a:srgbClr val="C00000"/>
                </a:solidFill>
                <a:latin typeface="Times New Roman" panose="02020603050405020304" pitchFamily="18" charset="0"/>
                <a:cs typeface="Times New Roman" panose="02020603050405020304" pitchFamily="18" charset="0"/>
              </a:rPr>
              <a:t>-chia </a:t>
            </a:r>
            <a:r>
              <a:rPr lang="en-US" sz="2600" dirty="0" err="1">
                <a:solidFill>
                  <a:srgbClr val="C00000"/>
                </a:solidFill>
                <a:latin typeface="Times New Roman" panose="02020603050405020304" pitchFamily="18" charset="0"/>
                <a:cs typeface="Times New Roman" panose="02020603050405020304" pitchFamily="18" charset="0"/>
              </a:rPr>
              <a:t>rất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phát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triển</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với</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các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thành</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tựu</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nổi</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bậc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nh</a:t>
            </a:r>
            <a:r>
              <a:rPr lang="vi-VN" sz="2600" dirty="0">
                <a:solidFill>
                  <a:srgbClr val="C00000"/>
                </a:solidFill>
                <a:latin typeface="Times New Roman" panose="02020603050405020304" pitchFamily="18" charset="0"/>
                <a:cs typeface="Times New Roman" panose="02020603050405020304" pitchFamily="18" charset="0"/>
              </a:rPr>
              <a:t>ư</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Chùa</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Vàng</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Thạt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Luổng</a:t>
            </a:r>
            <a:r>
              <a:rPr lang="en-US" sz="2600" dirty="0">
                <a:solidFill>
                  <a:srgbClr val="C00000"/>
                </a:solidFill>
                <a:latin typeface="Times New Roman" panose="02020603050405020304" pitchFamily="18" charset="0"/>
                <a:cs typeface="Times New Roman" panose="02020603050405020304" pitchFamily="18" charset="0"/>
              </a:rPr>
              <a:t>.</a:t>
            </a:r>
            <a:endParaRPr lang="vi-VN" sz="2600" dirty="0">
              <a:solidFill>
                <a:srgbClr val="C0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DEB2B3A-FEA0-4C06-B034-B9473354A95C}"/>
              </a:ext>
            </a:extLst>
          </p:cNvPr>
          <p:cNvSpPr txBox="1"/>
          <p:nvPr/>
        </p:nvSpPr>
        <p:spPr>
          <a:xfrm>
            <a:off x="952892" y="3573998"/>
            <a:ext cx="7848873" cy="954107"/>
          </a:xfrm>
          <a:prstGeom prst="rect">
            <a:avLst/>
          </a:prstGeom>
          <a:noFill/>
        </p:spPr>
        <p:txBody>
          <a:bodyPr wrap="square" rtlCol="0">
            <a:spAutoFit/>
          </a:bodyPr>
          <a:lstStyle/>
          <a:p>
            <a:pPr algn="just"/>
            <a:r>
              <a:rPr lang="en-US" sz="2800" dirty="0" err="1">
                <a:solidFill>
                  <a:srgbClr val="FF0000"/>
                </a:solidFill>
                <a:latin typeface="Times New Roman" panose="02020603050405020304" pitchFamily="18" charset="0"/>
                <a:cs typeface="Times New Roman" panose="02020603050405020304" pitchFamily="18" charset="0"/>
              </a:rPr>
              <a:t>Bên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cạnh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Hin-đu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thì</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Phật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cũng</a:t>
            </a:r>
            <a:r>
              <a:rPr lang="en-US" sz="2800" dirty="0">
                <a:solidFill>
                  <a:srgbClr val="FF0000"/>
                </a:solidFill>
                <a:latin typeface="Times New Roman" panose="02020603050405020304" pitchFamily="18" charset="0"/>
                <a:cs typeface="Times New Roman" panose="02020603050405020304" pitchFamily="18" charset="0"/>
              </a:rPr>
              <a:t> đ</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ợc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đề</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cao</a:t>
            </a:r>
            <a:r>
              <a:rPr lang="en-US" sz="2800" dirty="0">
                <a:solidFill>
                  <a:srgbClr val="FF0000"/>
                </a:solidFill>
                <a:latin typeface="Times New Roman" panose="02020603050405020304" pitchFamily="18" charset="0"/>
                <a:cs typeface="Times New Roman" panose="02020603050405020304" pitchFamily="18" charset="0"/>
              </a:rPr>
              <a:t> ở Cam-</a:t>
            </a:r>
            <a:r>
              <a:rPr lang="en-US" sz="2800" dirty="0" err="1">
                <a:solidFill>
                  <a:srgbClr val="FF0000"/>
                </a:solidFill>
                <a:latin typeface="Times New Roman" panose="02020603050405020304" pitchFamily="18" charset="0"/>
                <a:cs typeface="Times New Roman" panose="02020603050405020304" pitchFamily="18" charset="0"/>
              </a:rPr>
              <a:t>pu</a:t>
            </a:r>
            <a:r>
              <a:rPr lang="en-US" sz="2800" dirty="0">
                <a:solidFill>
                  <a:srgbClr val="FF0000"/>
                </a:solidFill>
                <a:latin typeface="Times New Roman" panose="02020603050405020304" pitchFamily="18" charset="0"/>
                <a:cs typeface="Times New Roman" panose="02020603050405020304" pitchFamily="18" charset="0"/>
              </a:rPr>
              <a:t>-chia.</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B491042-60D7-43EB-875D-6294736633A6}"/>
              </a:ext>
            </a:extLst>
          </p:cNvPr>
          <p:cNvSpPr txBox="1"/>
          <p:nvPr/>
        </p:nvSpPr>
        <p:spPr>
          <a:xfrm>
            <a:off x="1024900" y="4776862"/>
            <a:ext cx="7704856" cy="954107"/>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Khơ</a:t>
            </a:r>
            <a:r>
              <a:rPr lang="en-US" sz="2800" dirty="0">
                <a:latin typeface="Times New Roman" panose="02020603050405020304" pitchFamily="18" charset="0"/>
                <a:cs typeface="Times New Roman" panose="02020603050405020304" pitchFamily="18" charset="0"/>
              </a:rPr>
              <a:t>-me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E331D97F-6494-4799-B508-FD0A4D0F5F60}"/>
              </a:ext>
            </a:extLst>
          </p:cNvPr>
          <p:cNvSpPr/>
          <p:nvPr/>
        </p:nvSpPr>
        <p:spPr>
          <a:xfrm>
            <a:off x="272237" y="1544411"/>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8" name="Rectangle 7">
            <a:extLst>
              <a:ext uri="{FF2B5EF4-FFF2-40B4-BE49-F238E27FC236}">
                <a16:creationId xmlns:a16="http://schemas.microsoft.com/office/drawing/2014/main" id="{3F24CC4C-7887-4073-8407-D2010FD548C6}"/>
              </a:ext>
            </a:extLst>
          </p:cNvPr>
          <p:cNvSpPr/>
          <p:nvPr/>
        </p:nvSpPr>
        <p:spPr>
          <a:xfrm>
            <a:off x="272237" y="3753452"/>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9" name="Rectangle 8">
            <a:extLst>
              <a:ext uri="{FF2B5EF4-FFF2-40B4-BE49-F238E27FC236}">
                <a16:creationId xmlns:a16="http://schemas.microsoft.com/office/drawing/2014/main" id="{4424A263-CFDE-40E5-85E2-E8C4090F3333}"/>
              </a:ext>
            </a:extLst>
          </p:cNvPr>
          <p:cNvSpPr/>
          <p:nvPr/>
        </p:nvSpPr>
        <p:spPr>
          <a:xfrm>
            <a:off x="272237" y="2681686"/>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0" name="Rectangle 9">
            <a:extLst>
              <a:ext uri="{FF2B5EF4-FFF2-40B4-BE49-F238E27FC236}">
                <a16:creationId xmlns:a16="http://schemas.microsoft.com/office/drawing/2014/main" id="{C0376A54-8825-418A-9520-3157870DE0B1}"/>
              </a:ext>
            </a:extLst>
          </p:cNvPr>
          <p:cNvSpPr/>
          <p:nvPr/>
        </p:nvSpPr>
        <p:spPr>
          <a:xfrm>
            <a:off x="272237" y="4907847"/>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7" name="TextBox 6">
            <a:extLst>
              <a:ext uri="{FF2B5EF4-FFF2-40B4-BE49-F238E27FC236}">
                <a16:creationId xmlns:a16="http://schemas.microsoft.com/office/drawing/2014/main" id="{B6184C97-6F62-4C93-9DEB-DEEC9F4FB1AC}"/>
              </a:ext>
            </a:extLst>
          </p:cNvPr>
          <p:cNvSpPr txBox="1"/>
          <p:nvPr/>
        </p:nvSpPr>
        <p:spPr>
          <a:xfrm>
            <a:off x="310769" y="1564872"/>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D38FBFB2-D393-41B4-A18C-776C03C24CFD}"/>
              </a:ext>
            </a:extLst>
          </p:cNvPr>
          <p:cNvSpPr txBox="1"/>
          <p:nvPr/>
        </p:nvSpPr>
        <p:spPr>
          <a:xfrm>
            <a:off x="318397" y="3785866"/>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1B40FA30-F03A-4976-974C-851ACAFC5168}"/>
              </a:ext>
            </a:extLst>
          </p:cNvPr>
          <p:cNvSpPr txBox="1"/>
          <p:nvPr/>
        </p:nvSpPr>
        <p:spPr>
          <a:xfrm>
            <a:off x="250316" y="2686853"/>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S</a:t>
            </a:r>
            <a:endParaRPr lang="vi-VN" sz="24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A8B3E16E-A6BB-4F69-BF7B-03ACB273DEC3}"/>
              </a:ext>
            </a:extLst>
          </p:cNvPr>
          <p:cNvSpPr txBox="1"/>
          <p:nvPr/>
        </p:nvSpPr>
        <p:spPr>
          <a:xfrm>
            <a:off x="318397" y="4908804"/>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812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3"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7854682-B28F-4041-9976-2107F189DBF8}"/>
              </a:ext>
            </a:extLst>
          </p:cNvPr>
          <p:cNvSpPr txBox="1"/>
          <p:nvPr/>
        </p:nvSpPr>
        <p:spPr>
          <a:xfrm>
            <a:off x="251520" y="692696"/>
            <a:ext cx="8640960" cy="1077218"/>
          </a:xfrm>
          <a:prstGeom prst="rect">
            <a:avLst/>
          </a:prstGeom>
          <a:noFill/>
        </p:spPr>
        <p:txBody>
          <a:bodyPr wrap="square" rtlCol="0">
            <a:spAutoFit/>
          </a:bodyPr>
          <a:lstStyle/>
          <a:p>
            <a:pPr algn="just"/>
            <a:r>
              <a:rPr lang="nl-NL" sz="3200" dirty="0">
                <a:solidFill>
                  <a:srgbClr val="0000FF"/>
                </a:solidFill>
                <a:latin typeface="Times New Roman" panose="02020603050405020304" pitchFamily="18" charset="0"/>
                <a:cs typeface="Times New Roman" panose="02020603050405020304" pitchFamily="18" charset="0"/>
              </a:rPr>
              <a:t>6. Vẽ s</a:t>
            </a:r>
            <a:r>
              <a:rPr lang="vi-VN" sz="3200" dirty="0">
                <a:solidFill>
                  <a:srgbClr val="0000FF"/>
                </a:solidFill>
                <a:latin typeface="Times New Roman" panose="02020603050405020304" pitchFamily="18" charset="0"/>
                <a:cs typeface="Times New Roman" panose="02020603050405020304" pitchFamily="18" charset="0"/>
              </a:rPr>
              <a:t>ơ</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đồ</a:t>
            </a:r>
            <a:r>
              <a:rPr lang="en-US" sz="3200" dirty="0">
                <a:solidFill>
                  <a:srgbClr val="0000FF"/>
                </a:solidFill>
                <a:latin typeface="Times New Roman" panose="02020603050405020304" pitchFamily="18" charset="0"/>
                <a:cs typeface="Times New Roman" panose="02020603050405020304" pitchFamily="18" charset="0"/>
              </a:rPr>
              <a:t> t</a:t>
            </a:r>
            <a:r>
              <a:rPr lang="vi-VN" sz="3200" dirty="0">
                <a:solidFill>
                  <a:srgbClr val="0000FF"/>
                </a:solidFill>
                <a:latin typeface="Times New Roman" panose="02020603050405020304" pitchFamily="18" charset="0"/>
                <a:cs typeface="Times New Roman" panose="02020603050405020304" pitchFamily="18" charset="0"/>
              </a:rPr>
              <a:t>ư</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duy</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phát</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triển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của</a:t>
            </a:r>
            <a:r>
              <a:rPr lang="en-US" sz="3200" dirty="0">
                <a:solidFill>
                  <a:srgbClr val="0000FF"/>
                </a:solidFill>
                <a:latin typeface="Times New Roman" panose="02020603050405020304" pitchFamily="18" charset="0"/>
                <a:cs typeface="Times New Roman" panose="02020603050405020304" pitchFamily="18" charset="0"/>
              </a:rPr>
              <a:t> V</a:t>
            </a:r>
            <a:r>
              <a:rPr lang="vi-VN" sz="3200" dirty="0">
                <a:solidFill>
                  <a:srgbClr val="0000FF"/>
                </a:solidFill>
                <a:latin typeface="Times New Roman" panose="02020603050405020304" pitchFamily="18" charset="0"/>
                <a:cs typeface="Times New Roman" panose="02020603050405020304" pitchFamily="18" charset="0"/>
              </a:rPr>
              <a:t>ư</a:t>
            </a:r>
            <a:r>
              <a:rPr lang="en-US" sz="3200" dirty="0" err="1">
                <a:solidFill>
                  <a:srgbClr val="0000FF"/>
                </a:solidFill>
                <a:latin typeface="Times New Roman" panose="02020603050405020304" pitchFamily="18" charset="0"/>
                <a:cs typeface="Times New Roman" panose="02020603050405020304" pitchFamily="18" charset="0"/>
              </a:rPr>
              <a:t>ơng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quốc</a:t>
            </a:r>
            <a:r>
              <a:rPr lang="en-US" sz="3200" dirty="0">
                <a:solidFill>
                  <a:srgbClr val="0000FF"/>
                </a:solidFill>
                <a:latin typeface="Times New Roman" panose="02020603050405020304" pitchFamily="18" charset="0"/>
                <a:cs typeface="Times New Roman" panose="02020603050405020304" pitchFamily="18" charset="0"/>
              </a:rPr>
              <a:t> Cam-</a:t>
            </a:r>
            <a:r>
              <a:rPr lang="en-US" sz="3200" dirty="0" err="1">
                <a:solidFill>
                  <a:srgbClr val="0000FF"/>
                </a:solidFill>
                <a:latin typeface="Times New Roman" panose="02020603050405020304" pitchFamily="18" charset="0"/>
                <a:cs typeface="Times New Roman" panose="02020603050405020304" pitchFamily="18" charset="0"/>
              </a:rPr>
              <a:t>pu</a:t>
            </a:r>
            <a:r>
              <a:rPr lang="en-US" sz="3200" dirty="0">
                <a:solidFill>
                  <a:srgbClr val="0000FF"/>
                </a:solidFill>
                <a:latin typeface="Times New Roman" panose="02020603050405020304" pitchFamily="18" charset="0"/>
                <a:cs typeface="Times New Roman" panose="02020603050405020304" pitchFamily="18" charset="0"/>
              </a:rPr>
              <a:t>-chia </a:t>
            </a:r>
            <a:r>
              <a:rPr lang="en-US" sz="3200" dirty="0" err="1">
                <a:solidFill>
                  <a:srgbClr val="0000FF"/>
                </a:solidFill>
                <a:latin typeface="Times New Roman" panose="02020603050405020304" pitchFamily="18" charset="0"/>
                <a:cs typeface="Times New Roman" panose="02020603050405020304" pitchFamily="18" charset="0"/>
              </a:rPr>
              <a:t>thời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Ăng</a:t>
            </a:r>
            <a:r>
              <a:rPr lang="en-US" sz="3200" dirty="0">
                <a:solidFill>
                  <a:srgbClr val="0000FF"/>
                </a:solidFill>
                <a:latin typeface="Times New Roman" panose="02020603050405020304" pitchFamily="18" charset="0"/>
                <a:cs typeface="Times New Roman" panose="02020603050405020304" pitchFamily="18" charset="0"/>
              </a:rPr>
              <a:t>-co.</a:t>
            </a:r>
          </a:p>
        </p:txBody>
      </p:sp>
    </p:spTree>
    <p:extLst>
      <p:ext uri="{BB962C8B-B14F-4D97-AF65-F5344CB8AC3E}">
        <p14:creationId xmlns:p14="http://schemas.microsoft.com/office/powerpoint/2010/main" val="20088741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6772" y="1453467"/>
            <a:ext cx="8784976" cy="830997"/>
          </a:xfrm>
          <a:prstGeom prst="rect">
            <a:avLst/>
          </a:prstGeom>
          <a:noFill/>
        </p:spPr>
        <p:txBody>
          <a:bodyPr wrap="square" rtlCol="0">
            <a:spAutoFit/>
          </a:bodyPr>
          <a:lstStyle/>
          <a:p>
            <a:pPr algn="ctr"/>
            <a:r>
              <a:rPr lang="en-US" sz="4800" b="1" dirty="0">
                <a:solidFill>
                  <a:srgbClr val="FF0000"/>
                </a:solidFill>
                <a:latin typeface="Times New Roman" pitchFamily="18" charset="0"/>
                <a:cs typeface="Times New Roman" pitchFamily="18" charset="0"/>
              </a:rPr>
              <a:t>VẬN DỤNG</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5662" y="1287227"/>
            <a:ext cx="1163475" cy="116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20524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76672"/>
            <a:ext cx="8648356" cy="2062103"/>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7. Quan </a:t>
            </a:r>
            <a:r>
              <a:rPr lang="en-US" sz="3200" dirty="0" err="1">
                <a:solidFill>
                  <a:srgbClr val="0000FF"/>
                </a:solidFill>
                <a:latin typeface="Times New Roman" pitchFamily="18" charset="0"/>
                <a:cs typeface="Times New Roman" pitchFamily="18" charset="0"/>
              </a:rPr>
              <a:t>sát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vương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ngày</a:t>
            </a:r>
            <a:r>
              <a:rPr lang="en-US" sz="3200" dirty="0">
                <a:solidFill>
                  <a:srgbClr val="0000FF"/>
                </a:solidFill>
                <a:latin typeface="Times New Roman" pitchFamily="18" charset="0"/>
                <a:cs typeface="Times New Roman" pitchFamily="18" charset="0"/>
              </a:rPr>
              <a:t> nay,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hãy</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ảnh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trong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lấy</a:t>
            </a:r>
            <a:r>
              <a:rPr lang="en-US" sz="3200" dirty="0">
                <a:solidFill>
                  <a:srgbClr val="0000FF"/>
                </a:solidFill>
                <a:latin typeface="Times New Roman" pitchFamily="18" charset="0"/>
                <a:cs typeface="Times New Roman" pitchFamily="18" charset="0"/>
              </a:rPr>
              <a:t> ý </a:t>
            </a:r>
            <a:r>
              <a:rPr lang="en-US" sz="3200" dirty="0" err="1">
                <a:solidFill>
                  <a:srgbClr val="0000FF"/>
                </a:solidFill>
                <a:latin typeface="Times New Roman" pitchFamily="18" charset="0"/>
                <a:cs typeface="Times New Roman" pitchFamily="18" charset="0"/>
              </a:rPr>
              <a:t>tưởng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từ</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công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kiến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trúc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nào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thời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Ăng</a:t>
            </a:r>
            <a:r>
              <a:rPr lang="en-US" sz="3200" dirty="0">
                <a:solidFill>
                  <a:srgbClr val="0000FF"/>
                </a:solidFill>
                <a:latin typeface="Times New Roman" pitchFamily="18" charset="0"/>
                <a:cs typeface="Times New Roman" pitchFamily="18" charset="0"/>
              </a:rPr>
              <a:t>-co?</a:t>
            </a:r>
          </a:p>
        </p:txBody>
      </p:sp>
      <p:pic>
        <p:nvPicPr>
          <p:cNvPr id="3" name="Picture 2">
            <a:extLst>
              <a:ext uri="{FF2B5EF4-FFF2-40B4-BE49-F238E27FC236}">
                <a16:creationId xmlns:a16="http://schemas.microsoft.com/office/drawing/2014/main" id="{47D4EA38-CEED-4EEF-BB85-2FDFC9CC9014}"/>
              </a:ext>
            </a:extLst>
          </p:cNvPr>
          <p:cNvPicPr>
            <a:picLocks noChangeAspect="1"/>
          </p:cNvPicPr>
          <p:nvPr/>
        </p:nvPicPr>
        <p:blipFill>
          <a:blip r:embed="rId2"/>
          <a:stretch>
            <a:fillRect/>
          </a:stretch>
        </p:blipFill>
        <p:spPr>
          <a:xfrm rot="5400000">
            <a:off x="3093311" y="1811345"/>
            <a:ext cx="3317417" cy="5256584"/>
          </a:xfrm>
          <a:prstGeom prst="rect">
            <a:avLst/>
          </a:prstGeom>
        </p:spPr>
      </p:pic>
    </p:spTree>
    <p:extLst>
      <p:ext uri="{BB962C8B-B14F-4D97-AF65-F5344CB8AC3E}">
        <p14:creationId xmlns:p14="http://schemas.microsoft.com/office/powerpoint/2010/main" val="2743753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48680"/>
            <a:ext cx="8648356" cy="2062103"/>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8. </a:t>
            </a:r>
            <a:r>
              <a:rPr lang="en-US" sz="3200" dirty="0" err="1">
                <a:solidFill>
                  <a:srgbClr val="0000FF"/>
                </a:solidFill>
                <a:latin typeface="Times New Roman" pitchFamily="18" charset="0"/>
                <a:cs typeface="Times New Roman" pitchFamily="18" charset="0"/>
              </a:rPr>
              <a:t>Hãy</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đóng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vai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hướng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dẫn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viên</a:t>
            </a:r>
            <a:r>
              <a:rPr lang="en-US" sz="3200" dirty="0">
                <a:solidFill>
                  <a:srgbClr val="0000FF"/>
                </a:solidFill>
                <a:latin typeface="Times New Roman" pitchFamily="18" charset="0"/>
                <a:cs typeface="Times New Roman" pitchFamily="18" charset="0"/>
              </a:rPr>
              <a:t> du </a:t>
            </a:r>
            <a:r>
              <a:rPr lang="en-US" sz="3200" dirty="0" err="1">
                <a:solidFill>
                  <a:srgbClr val="0000FF"/>
                </a:solidFill>
                <a:latin typeface="Times New Roman" pitchFamily="18" charset="0"/>
                <a:cs typeface="Times New Roman" pitchFamily="18" charset="0"/>
              </a:rPr>
              <a:t>lịch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giới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thiệu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về</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di </a:t>
            </a:r>
            <a:r>
              <a:rPr lang="en-US" sz="3200" dirty="0" err="1">
                <a:solidFill>
                  <a:srgbClr val="0000FF"/>
                </a:solidFill>
                <a:latin typeface="Times New Roman" pitchFamily="18" charset="0"/>
                <a:cs typeface="Times New Roman" pitchFamily="18" charset="0"/>
              </a:rPr>
              <a:t>sản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văn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hóa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tiêu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biểu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mà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ấn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tượng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nhất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Khuyến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khích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bài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chiếu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giới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thiệu</a:t>
            </a:r>
            <a:r>
              <a:rPr lang="en-US" sz="3200"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89782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ình ảnh đền Angkor Wa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317" y="1237402"/>
            <a:ext cx="4389058" cy="230425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043606" y="3717032"/>
            <a:ext cx="2826479" cy="369332"/>
          </a:xfrm>
          <a:prstGeom prst="rect">
            <a:avLst/>
          </a:prstGeom>
        </p:spPr>
        <p:txBody>
          <a:bodyPr wrap="none">
            <a:spAutoFit/>
          </a:bodyPr>
          <a:lstStyle/>
          <a:p>
            <a:r>
              <a:rPr lang="vi-VN" i="1">
                <a:solidFill>
                  <a:srgbClr val="333333"/>
                </a:solidFill>
              </a:rPr>
              <a:t>Hình ảnh đền Angkor Wat</a:t>
            </a:r>
            <a:endParaRPr lang="en-US"/>
          </a:p>
        </p:txBody>
      </p:sp>
      <p:pic>
        <p:nvPicPr>
          <p:cNvPr id="2052" name="Picture 4" descr="https://upload.wikimedia.org/wikipedia/commons/thumb/5/56/Bayon_temple%2C_Angkor_Thom.jpg/240px-Bayon_temple%2C_Angkor_Tho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0072" y="638392"/>
            <a:ext cx="2286000" cy="34385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395536" y="4437112"/>
            <a:ext cx="8208912" cy="1815882"/>
          </a:xfrm>
          <a:prstGeom prst="rect">
            <a:avLst/>
          </a:prstGeom>
        </p:spPr>
        <p:txBody>
          <a:bodyPr wrap="square">
            <a:spAutoFit/>
          </a:bodyPr>
          <a:lstStyle/>
          <a:p>
            <a:pPr algn="just"/>
            <a:r>
              <a:rPr lang="vi-VN" sz="2800">
                <a:solidFill>
                  <a:srgbClr val="333333"/>
                </a:solidFill>
                <a:latin typeface="+mj-lt"/>
              </a:rPr>
              <a:t>“Đất nước chùa tháp” nổi tiếng với nhiều ngôi đền cổ kính, như quần thể di tích đền Angkor Wat và Angkor Thom. Thủ đô Phnom Penh cũng có nhiều điểm thu hút khách du lịch, như Hoàng Cung, Chùa Bạc…</a:t>
            </a:r>
          </a:p>
        </p:txBody>
      </p:sp>
    </p:spTree>
    <p:extLst>
      <p:ext uri="{BB962C8B-B14F-4D97-AF65-F5344CB8AC3E}">
        <p14:creationId xmlns:p14="http://schemas.microsoft.com/office/powerpoint/2010/main" val="175321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784976" cy="646331"/>
          </a:xfrm>
          <a:prstGeom prst="rect">
            <a:avLst/>
          </a:prstGeom>
          <a:noFill/>
        </p:spPr>
        <p:txBody>
          <a:bodyPr wrap="square" rtlCol="0">
            <a:spAutoFit/>
          </a:bodyPr>
          <a:lstStyle/>
          <a:p>
            <a:pPr algn="ctr"/>
            <a:r>
              <a:rPr lang="en-US" sz="3600" b="1" dirty="0">
                <a:solidFill>
                  <a:srgbClr val="FF0000"/>
                </a:solidFill>
                <a:latin typeface="Times New Roman" pitchFamily="18" charset="0"/>
                <a:cs typeface="Times New Roman" pitchFamily="18" charset="0"/>
              </a:rPr>
              <a:t>HƯỚNG DẪN VỀ NHÀ</a:t>
            </a:r>
          </a:p>
        </p:txBody>
      </p:sp>
    </p:spTree>
    <p:extLst>
      <p:ext uri="{BB962C8B-B14F-4D97-AF65-F5344CB8AC3E}">
        <p14:creationId xmlns:p14="http://schemas.microsoft.com/office/powerpoint/2010/main" val="9465847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croll: Horizontal 1">
            <a:extLst>
              <a:ext uri="{FF2B5EF4-FFF2-40B4-BE49-F238E27FC236}">
                <a16:creationId xmlns:a16="http://schemas.microsoft.com/office/drawing/2014/main" id="{8DA1BB7A-6B10-4849-85E6-411E3C10661D}"/>
              </a:ext>
            </a:extLst>
          </p:cNvPr>
          <p:cNvSpPr/>
          <p:nvPr/>
        </p:nvSpPr>
        <p:spPr>
          <a:xfrm>
            <a:off x="179512" y="615812"/>
            <a:ext cx="8640960" cy="6211151"/>
          </a:xfrm>
          <a:prstGeom prst="horizontalScroll">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p:txBody>
      </p:sp>
      <p:sp>
        <p:nvSpPr>
          <p:cNvPr id="4" name="Rectangle 3">
            <a:extLst>
              <a:ext uri="{FF2B5EF4-FFF2-40B4-BE49-F238E27FC236}">
                <a16:creationId xmlns:a16="http://schemas.microsoft.com/office/drawing/2014/main" id="{8B309455-9FDD-4105-AB4D-8694399B660C}"/>
              </a:ext>
            </a:extLst>
          </p:cNvPr>
          <p:cNvSpPr/>
          <p:nvPr/>
        </p:nvSpPr>
        <p:spPr>
          <a:xfrm>
            <a:off x="1331640" y="1643576"/>
            <a:ext cx="7344816" cy="483017"/>
          </a:xfrm>
          <a:prstGeom prst="rect">
            <a:avLst/>
          </a:prstGeom>
        </p:spPr>
        <p:txBody>
          <a:bodyPr wrap="square">
            <a:spAutoFit/>
          </a:bodyPr>
          <a:lstStyle/>
          <a:p>
            <a:pPr algn="just">
              <a:lnSpc>
                <a:spcPct val="115000"/>
              </a:lnSpc>
              <a:spcAft>
                <a:spcPts val="0"/>
              </a:spcAft>
            </a:pPr>
            <a:endParaRPr lang="vi-VN" sz="2400" dirty="0">
              <a:solidFill>
                <a:srgbClr val="0000FF"/>
              </a:solidFill>
              <a:latin typeface="Times New Roman" panose="02020603050405020304" pitchFamily="18" charset="0"/>
              <a:ea typeface="Calibri" panose="020F0502020204030204" pitchFamily="34" charset="0"/>
            </a:endParaRPr>
          </a:p>
        </p:txBody>
      </p:sp>
      <p:sp>
        <p:nvSpPr>
          <p:cNvPr id="5" name="Rectangle 4">
            <a:extLst>
              <a:ext uri="{FF2B5EF4-FFF2-40B4-BE49-F238E27FC236}">
                <a16:creationId xmlns:a16="http://schemas.microsoft.com/office/drawing/2014/main" id="{3CFAA943-D6AC-4C60-A1BB-801FE42EF360}"/>
              </a:ext>
            </a:extLst>
          </p:cNvPr>
          <p:cNvSpPr/>
          <p:nvPr/>
        </p:nvSpPr>
        <p:spPr>
          <a:xfrm>
            <a:off x="1043608" y="1568586"/>
            <a:ext cx="7632848" cy="4305602"/>
          </a:xfrm>
          <a:prstGeom prst="rect">
            <a:avLst/>
          </a:prstGeom>
        </p:spPr>
        <p:txBody>
          <a:bodyPr wrap="square">
            <a:spAutoFit/>
          </a:bodyPr>
          <a:lstStyle/>
          <a:p>
            <a:pPr algn="just">
              <a:lnSpc>
                <a:spcPct val="115000"/>
              </a:lnSpc>
              <a:spcAft>
                <a:spcPts val="0"/>
              </a:spcAft>
            </a:pP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Giữa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thế</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kỉ</a:t>
            </a:r>
            <a:r>
              <a:rPr lang="en-US" sz="2400" dirty="0">
                <a:solidFill>
                  <a:srgbClr val="0000FF"/>
                </a:solidFill>
                <a:latin typeface="Times New Roman" panose="02020603050405020304" pitchFamily="18" charset="0"/>
                <a:ea typeface="Calibri" panose="020F0502020204030204" pitchFamily="34" charset="0"/>
              </a:rPr>
              <a:t> XIX, </a:t>
            </a:r>
            <a:r>
              <a:rPr lang="en-US" sz="2400" dirty="0" err="1">
                <a:solidFill>
                  <a:srgbClr val="0000FF"/>
                </a:solidFill>
                <a:latin typeface="Times New Roman" panose="02020603050405020304" pitchFamily="18" charset="0"/>
                <a:ea typeface="Calibri" panose="020F0502020204030204" pitchFamily="34" charset="0"/>
              </a:rPr>
              <a:t>Ăng</a:t>
            </a:r>
            <a:r>
              <a:rPr lang="en-US" sz="2400" dirty="0">
                <a:solidFill>
                  <a:srgbClr val="0000FF"/>
                </a:solidFill>
                <a:latin typeface="Times New Roman" panose="02020603050405020304" pitchFamily="18" charset="0"/>
                <a:ea typeface="Calibri" panose="020F0502020204030204" pitchFamily="34" charset="0"/>
              </a:rPr>
              <a:t>-co </a:t>
            </a:r>
            <a:r>
              <a:rPr lang="en-US" sz="2400" dirty="0" err="1">
                <a:solidFill>
                  <a:srgbClr val="0000FF"/>
                </a:solidFill>
                <a:latin typeface="Times New Roman" panose="02020603050405020304" pitchFamily="18" charset="0"/>
                <a:ea typeface="Calibri" panose="020F0502020204030204" pitchFamily="34" charset="0"/>
              </a:rPr>
              <a:t>Vát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được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tự</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nhiên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học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thám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hiểm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người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Pháp</a:t>
            </a:r>
            <a:r>
              <a:rPr lang="en-US" sz="2400" dirty="0">
                <a:solidFill>
                  <a:srgbClr val="0000FF"/>
                </a:solidFill>
                <a:latin typeface="Times New Roman" panose="02020603050405020304" pitchFamily="18" charset="0"/>
                <a:ea typeface="Calibri" panose="020F0502020204030204" pitchFamily="34" charset="0"/>
              </a:rPr>
              <a:t> Hen-</a:t>
            </a:r>
            <a:r>
              <a:rPr lang="en-US" sz="2400" dirty="0" err="1">
                <a:solidFill>
                  <a:srgbClr val="0000FF"/>
                </a:solidFill>
                <a:latin typeface="Times New Roman" panose="02020603050405020304" pitchFamily="18" charset="0"/>
                <a:ea typeface="Calibri" panose="020F0502020204030204" pitchFamily="34" charset="0"/>
              </a:rPr>
              <a:t>ri</a:t>
            </a:r>
            <a:r>
              <a:rPr lang="en-US" sz="2400" dirty="0">
                <a:solidFill>
                  <a:srgbClr val="0000FF"/>
                </a:solidFill>
                <a:latin typeface="Times New Roman" panose="02020603050405020304" pitchFamily="18" charset="0"/>
                <a:ea typeface="Calibri" panose="020F0502020204030204" pitchFamily="34" charset="0"/>
              </a:rPr>
              <a:t> Mu-ô </a:t>
            </a:r>
            <a:r>
              <a:rPr lang="en-US" sz="2400" dirty="0" err="1">
                <a:solidFill>
                  <a:srgbClr val="0000FF"/>
                </a:solidFill>
                <a:latin typeface="Times New Roman" panose="02020603050405020304" pitchFamily="18" charset="0"/>
                <a:ea typeface="Calibri" panose="020F0502020204030204" pitchFamily="34" charset="0"/>
              </a:rPr>
              <a:t>tình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cờ</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khám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a:t>
            </a:r>
            <a:r>
              <a:rPr lang="en-US" sz="2400" dirty="0">
                <a:solidFill>
                  <a:srgbClr val="0000FF"/>
                </a:solidFill>
                <a:latin typeface="Times New Roman" panose="02020603050405020304" pitchFamily="18" charset="0"/>
                <a:ea typeface="Calibri" panose="020F0502020204030204" pitchFamily="34" charset="0"/>
              </a:rPr>
              <a:t> ra </a:t>
            </a:r>
            <a:r>
              <a:rPr lang="en-US" sz="2400" dirty="0" err="1">
                <a:solidFill>
                  <a:srgbClr val="0000FF"/>
                </a:solidFill>
                <a:latin typeface="Times New Roman" panose="02020603050405020304" pitchFamily="18" charset="0"/>
                <a:ea typeface="Calibri" panose="020F0502020204030204" pitchFamily="34" charset="0"/>
              </a:rPr>
              <a:t>khu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đền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Ăng</a:t>
            </a:r>
            <a:r>
              <a:rPr lang="en-US" sz="2400" dirty="0">
                <a:solidFill>
                  <a:srgbClr val="0000FF"/>
                </a:solidFill>
                <a:latin typeface="Times New Roman" panose="02020603050405020304" pitchFamily="18" charset="0"/>
                <a:ea typeface="Calibri" panose="020F0502020204030204" pitchFamily="34" charset="0"/>
              </a:rPr>
              <a:t>-co </a:t>
            </a:r>
            <a:r>
              <a:rPr lang="en-US" sz="2400" dirty="0" err="1">
                <a:solidFill>
                  <a:srgbClr val="0000FF"/>
                </a:solidFill>
                <a:latin typeface="Times New Roman" panose="02020603050405020304" pitchFamily="18" charset="0"/>
                <a:ea typeface="Calibri" panose="020F0502020204030204" pitchFamily="34" charset="0"/>
              </a:rPr>
              <a:t>Vát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hoang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phế</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giữa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một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rừng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Sững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sờ</a:t>
            </a:r>
            <a:r>
              <a:rPr lang="en-US" sz="2400" dirty="0">
                <a:solidFill>
                  <a:srgbClr val="0000FF"/>
                </a:solidFill>
                <a:latin typeface="Times New Roman" panose="02020603050405020304" pitchFamily="18" charset="0"/>
                <a:ea typeface="Calibri" panose="020F0502020204030204" pitchFamily="34" charset="0"/>
              </a:rPr>
              <a:t> </a:t>
            </a:r>
            <a:r>
              <a:rPr lang="en-US" sz="2400" err="1">
                <a:solidFill>
                  <a:srgbClr val="0000FF"/>
                </a:solidFill>
                <a:latin typeface="Times New Roman" panose="02020603050405020304" pitchFamily="18" charset="0"/>
                <a:ea typeface="Calibri" panose="020F0502020204030204" pitchFamily="34" charset="0"/>
              </a:rPr>
              <a:t>trước</a:t>
            </a:r>
            <a:r>
              <a:rPr lang="en-US" sz="2400">
                <a:solidFill>
                  <a:srgbClr val="0000FF"/>
                </a:solidFill>
                <a:latin typeface="Times New Roman" panose="02020603050405020304" pitchFamily="18" charset="0"/>
                <a:ea typeface="Calibri" panose="020F0502020204030204" pitchFamily="34" charset="0"/>
              </a:rPr>
              <a:t> </a:t>
            </a:r>
            <a:r>
              <a:rPr lang="en-US" sz="2400" smtClean="0">
                <a:solidFill>
                  <a:srgbClr val="0000FF"/>
                </a:solidFill>
                <a:latin typeface="Times New Roman" panose="02020603050405020304" pitchFamily="18" charset="0"/>
                <a:ea typeface="Calibri" panose="020F0502020204030204" pitchFamily="34" charset="0"/>
              </a:rPr>
              <a:t>vẻ </a:t>
            </a:r>
            <a:r>
              <a:rPr lang="en-US" sz="2400" dirty="0" err="1">
                <a:solidFill>
                  <a:srgbClr val="0000FF"/>
                </a:solidFill>
                <a:latin typeface="Times New Roman" panose="02020603050405020304" pitchFamily="18" charset="0"/>
                <a:ea typeface="Calibri" panose="020F0502020204030204" pitchFamily="34" charset="0"/>
              </a:rPr>
              <a:t>kì</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vĩ</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của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ngôi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đền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ông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thốt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lên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Nó</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vĩ</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đại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hơn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cả</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những</a:t>
            </a:r>
            <a:r>
              <a:rPr lang="en-US" sz="2400" dirty="0">
                <a:solidFill>
                  <a:srgbClr val="0000FF"/>
                </a:solidFill>
                <a:latin typeface="Times New Roman" panose="02020603050405020304" pitchFamily="18" charset="0"/>
                <a:ea typeface="Calibri" panose="020F0502020204030204" pitchFamily="34" charset="0"/>
              </a:rPr>
              <a:t> di </a:t>
            </a:r>
            <a:r>
              <a:rPr lang="en-US" sz="2400" dirty="0" err="1">
                <a:solidFill>
                  <a:srgbClr val="0000FF"/>
                </a:solidFill>
                <a:latin typeface="Times New Roman" panose="02020603050405020304" pitchFamily="18" charset="0"/>
                <a:ea typeface="Calibri" panose="020F0502020204030204" pitchFamily="34" charset="0"/>
              </a:rPr>
              <a:t>sản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của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người</a:t>
            </a:r>
            <a:r>
              <a:rPr lang="en-US" sz="2400" dirty="0">
                <a:solidFill>
                  <a:srgbClr val="0000FF"/>
                </a:solidFill>
                <a:latin typeface="Times New Roman" panose="02020603050405020304" pitchFamily="18" charset="0"/>
                <a:ea typeface="Calibri" panose="020F0502020204030204" pitchFamily="34" charset="0"/>
              </a:rPr>
              <a:t> Hy </a:t>
            </a:r>
            <a:r>
              <a:rPr lang="en-US" sz="2400" dirty="0" err="1">
                <a:solidFill>
                  <a:srgbClr val="0000FF"/>
                </a:solidFill>
                <a:latin typeface="Times New Roman" panose="02020603050405020304" pitchFamily="18" charset="0"/>
                <a:ea typeface="Calibri" panose="020F0502020204030204" pitchFamily="34" charset="0"/>
              </a:rPr>
              <a:t>Lạp</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và</a:t>
            </a:r>
            <a:r>
              <a:rPr lang="en-US" sz="2400" dirty="0">
                <a:solidFill>
                  <a:srgbClr val="0000FF"/>
                </a:solidFill>
                <a:latin typeface="Times New Roman" panose="02020603050405020304" pitchFamily="18" charset="0"/>
                <a:ea typeface="Calibri" panose="020F0502020204030204" pitchFamily="34" charset="0"/>
              </a:rPr>
              <a:t> La </a:t>
            </a:r>
            <a:r>
              <a:rPr lang="en-US" sz="2400" dirty="0" err="1">
                <a:solidFill>
                  <a:srgbClr val="0000FF"/>
                </a:solidFill>
                <a:latin typeface="Times New Roman" panose="02020603050405020304" pitchFamily="18" charset="0"/>
                <a:ea typeface="Calibri" panose="020F0502020204030204" pitchFamily="34" charset="0"/>
              </a:rPr>
              <a:t>Mã</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để</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lại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cho</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chúng</a:t>
            </a:r>
            <a:r>
              <a:rPr lang="en-US" sz="2400" dirty="0">
                <a:solidFill>
                  <a:srgbClr val="0000FF"/>
                </a:solidFill>
                <a:latin typeface="Times New Roman" panose="02020603050405020304" pitchFamily="18" charset="0"/>
                <a:ea typeface="Calibri" panose="020F0502020204030204" pitchFamily="34" charset="0"/>
              </a:rPr>
              <a:t> ta”. </a:t>
            </a:r>
            <a:r>
              <a:rPr lang="en-US" sz="2400" dirty="0" err="1">
                <a:solidFill>
                  <a:srgbClr val="0000FF"/>
                </a:solidFill>
                <a:latin typeface="Times New Roman" panose="02020603050405020304" pitchFamily="18" charset="0"/>
                <a:ea typeface="Calibri" panose="020F0502020204030204" pitchFamily="34" charset="0"/>
              </a:rPr>
              <a:t>Từ</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khám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của</a:t>
            </a:r>
            <a:r>
              <a:rPr lang="en-US" sz="2400" dirty="0">
                <a:solidFill>
                  <a:srgbClr val="0000FF"/>
                </a:solidFill>
                <a:latin typeface="Times New Roman" panose="02020603050405020304" pitchFamily="18" charset="0"/>
                <a:ea typeface="Calibri" panose="020F0502020204030204" pitchFamily="34" charset="0"/>
              </a:rPr>
              <a:t> Hen-</a:t>
            </a:r>
            <a:r>
              <a:rPr lang="en-US" sz="2400" dirty="0" err="1">
                <a:solidFill>
                  <a:srgbClr val="0000FF"/>
                </a:solidFill>
                <a:latin typeface="Times New Roman" panose="02020603050405020304" pitchFamily="18" charset="0"/>
                <a:ea typeface="Calibri" panose="020F0502020204030204" pitchFamily="34" charset="0"/>
              </a:rPr>
              <a:t>ri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những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bí</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ẩn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lịch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sử</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gắn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với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đền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này</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dần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dần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hé</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mở</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Vương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quốc</a:t>
            </a:r>
            <a:r>
              <a:rPr lang="en-US" sz="2400" dirty="0">
                <a:solidFill>
                  <a:srgbClr val="0000FF"/>
                </a:solidFill>
                <a:latin typeface="Times New Roman" panose="02020603050405020304" pitchFamily="18" charset="0"/>
                <a:ea typeface="Calibri" panose="020F0502020204030204" pitchFamily="34" charset="0"/>
              </a:rPr>
              <a:t> Cam-</a:t>
            </a:r>
            <a:r>
              <a:rPr lang="en-US" sz="2400" dirty="0" err="1">
                <a:solidFill>
                  <a:srgbClr val="0000FF"/>
                </a:solidFill>
                <a:latin typeface="Times New Roman" panose="02020603050405020304" pitchFamily="18" charset="0"/>
                <a:ea typeface="Calibri" panose="020F0502020204030204" pitchFamily="34" charset="0"/>
              </a:rPr>
              <a:t>pu</a:t>
            </a:r>
            <a:r>
              <a:rPr lang="en-US" sz="2400" dirty="0">
                <a:solidFill>
                  <a:srgbClr val="0000FF"/>
                </a:solidFill>
                <a:latin typeface="Times New Roman" panose="02020603050405020304" pitchFamily="18" charset="0"/>
                <a:ea typeface="Calibri" panose="020F0502020204030204" pitchFamily="34" charset="0"/>
              </a:rPr>
              <a:t>-chia </a:t>
            </a:r>
            <a:r>
              <a:rPr lang="en-US" sz="2400" dirty="0" err="1">
                <a:solidFill>
                  <a:srgbClr val="0000FF"/>
                </a:solidFill>
                <a:latin typeface="Times New Roman" panose="02020603050405020304" pitchFamily="18" charset="0"/>
                <a:ea typeface="Calibri" panose="020F0502020204030204" pitchFamily="34" charset="0"/>
              </a:rPr>
              <a:t>đã</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hình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thành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triển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như</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thế</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nào</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Những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thành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tựu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văn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hóa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tiêu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biểu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mà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họ</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được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gì</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Chúng</a:t>
            </a:r>
            <a:r>
              <a:rPr lang="en-US" sz="2400" dirty="0">
                <a:solidFill>
                  <a:srgbClr val="0000FF"/>
                </a:solidFill>
                <a:latin typeface="Times New Roman" panose="02020603050405020304" pitchFamily="18" charset="0"/>
                <a:ea typeface="Calibri" panose="020F0502020204030204" pitchFamily="34" charset="0"/>
              </a:rPr>
              <a:t> ta </a:t>
            </a:r>
            <a:r>
              <a:rPr lang="en-US" sz="2400" dirty="0" err="1">
                <a:solidFill>
                  <a:srgbClr val="0000FF"/>
                </a:solidFill>
                <a:latin typeface="Times New Roman" panose="02020603050405020304" pitchFamily="18" charset="0"/>
                <a:ea typeface="Calibri" panose="020F0502020204030204" pitchFamily="34" charset="0"/>
              </a:rPr>
              <a:t>cùng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tìm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hiểu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bài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học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hôm</a:t>
            </a:r>
            <a:r>
              <a:rPr lang="en-US" sz="2400" dirty="0">
                <a:solidFill>
                  <a:srgbClr val="0000FF"/>
                </a:solidFill>
                <a:latin typeface="Times New Roman" panose="02020603050405020304" pitchFamily="18" charset="0"/>
                <a:ea typeface="Calibri" panose="020F0502020204030204" pitchFamily="34" charset="0"/>
              </a:rPr>
              <a:t> nay.</a:t>
            </a:r>
            <a:endParaRPr lang="vi-VN" sz="2400" dirty="0">
              <a:solidFill>
                <a:srgbClr val="00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69310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ển hồ Campuchia Tonle Sap: Hồ nước ngọt lớn nhất Đông Nam Á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548680"/>
            <a:ext cx="5760640" cy="39604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83568" y="4581128"/>
            <a:ext cx="8136904" cy="1815882"/>
          </a:xfrm>
          <a:prstGeom prst="rect">
            <a:avLst/>
          </a:prstGeom>
        </p:spPr>
        <p:txBody>
          <a:bodyPr wrap="square">
            <a:spAutoFit/>
          </a:bodyPr>
          <a:lstStyle/>
          <a:p>
            <a:pPr algn="just"/>
            <a:r>
              <a:rPr lang="vi-VN" sz="2800" smtClean="0">
                <a:solidFill>
                  <a:srgbClr val="333333"/>
                </a:solidFill>
                <a:latin typeface="+mj-lt"/>
              </a:rPr>
              <a:t>Biển </a:t>
            </a:r>
            <a:r>
              <a:rPr lang="vi-VN" sz="2800">
                <a:solidFill>
                  <a:srgbClr val="333333"/>
                </a:solidFill>
                <a:latin typeface="+mj-lt"/>
              </a:rPr>
              <a:t>Hồ tại Campuchia là hồ nước ngọt lớn nhất Đông Nam Á và đã được Tổ chức Giáo dục, Khoa học và Văn hóa của Liên hợp quốc (UNESCO) công nhận là khu dự trữ sinh quyển thế giới</a:t>
            </a:r>
            <a:r>
              <a:rPr lang="vi-VN" sz="2800" smtClean="0">
                <a:solidFill>
                  <a:srgbClr val="333333"/>
                </a:solidFill>
                <a:latin typeface="+mj-lt"/>
              </a:rPr>
              <a:t>.</a:t>
            </a:r>
            <a:endParaRPr lang="vi-VN" sz="2800">
              <a:solidFill>
                <a:srgbClr val="333333"/>
              </a:solidFill>
              <a:latin typeface="+mj-lt"/>
            </a:endParaRPr>
          </a:p>
        </p:txBody>
      </p:sp>
    </p:spTree>
    <p:extLst>
      <p:ext uri="{BB962C8B-B14F-4D97-AF65-F5344CB8AC3E}">
        <p14:creationId xmlns:p14="http://schemas.microsoft.com/office/powerpoint/2010/main" val="2157868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barn(inVertical)">
                                      <p:cBhvr>
                                        <p:cTn id="1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893274" y="328118"/>
            <a:ext cx="7357452" cy="523220"/>
          </a:xfrm>
          <a:prstGeom prst="rect">
            <a:avLst/>
          </a:prstGeom>
          <a:noFill/>
        </p:spPr>
        <p:txBody>
          <a:bodyPr wrap="square" rtlCol="0">
            <a:spAutoFit/>
          </a:bodyPr>
          <a:lstStyle/>
          <a:p>
            <a:pPr algn="ctr"/>
            <a:r>
              <a:rPr lang="en-US" sz="2800" b="1" dirty="0">
                <a:solidFill>
                  <a:srgbClr val="0000FF"/>
                </a:solidFill>
                <a:latin typeface="Times New Roman" pitchFamily="18" charset="0"/>
                <a:cs typeface="Times New Roman" pitchFamily="18" charset="0"/>
              </a:rPr>
              <a:t>BÀI 8: V</a:t>
            </a:r>
            <a:r>
              <a:rPr lang="vi-VN" sz="2800" b="1" dirty="0">
                <a:solidFill>
                  <a:srgbClr val="0000FF"/>
                </a:solidFill>
                <a:latin typeface="Times New Roman" pitchFamily="18" charset="0"/>
                <a:cs typeface="Times New Roman" pitchFamily="18" charset="0"/>
              </a:rPr>
              <a:t>Ư</a:t>
            </a:r>
            <a:r>
              <a:rPr lang="en-US" sz="2800" b="1" dirty="0">
                <a:solidFill>
                  <a:srgbClr val="0000FF"/>
                </a:solidFill>
                <a:latin typeface="Times New Roman" pitchFamily="18" charset="0"/>
                <a:cs typeface="Times New Roman" pitchFamily="18" charset="0"/>
              </a:rPr>
              <a:t>ƠNG QUỐC CAM-PU-CHIA</a:t>
            </a:r>
          </a:p>
        </p:txBody>
      </p:sp>
      <p:sp>
        <p:nvSpPr>
          <p:cNvPr id="2" name="Oval 1"/>
          <p:cNvSpPr/>
          <p:nvPr/>
        </p:nvSpPr>
        <p:spPr>
          <a:xfrm>
            <a:off x="179512" y="2538892"/>
            <a:ext cx="2648419" cy="167757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vi-VN" sz="2200" b="1" dirty="0">
                <a:solidFill>
                  <a:srgbClr val="C00000"/>
                </a:solidFill>
                <a:latin typeface="Times New Roman" panose="02020603050405020304" pitchFamily="18" charset="0"/>
                <a:cs typeface="Times New Roman" panose="02020603050405020304" pitchFamily="18" charset="0"/>
              </a:rPr>
              <a:t>V</a:t>
            </a:r>
            <a:r>
              <a:rPr lang="en-US" sz="2200" b="1" dirty="0">
                <a:solidFill>
                  <a:srgbClr val="C00000"/>
                </a:solidFill>
                <a:latin typeface="Times New Roman" panose="02020603050405020304" pitchFamily="18" charset="0"/>
                <a:cs typeface="Times New Roman" panose="02020603050405020304" pitchFamily="18" charset="0"/>
              </a:rPr>
              <a:t>ƯƠNG QUỐC CAM-PU-CHIA</a:t>
            </a:r>
          </a:p>
        </p:txBody>
      </p:sp>
      <p:sp>
        <p:nvSpPr>
          <p:cNvPr id="3" name="Rounded Rectangle 2">
            <a:hlinkClick r:id="rId2" action="ppaction://hlinksldjump"/>
          </p:cNvPr>
          <p:cNvSpPr/>
          <p:nvPr/>
        </p:nvSpPr>
        <p:spPr>
          <a:xfrm>
            <a:off x="2483768" y="1175772"/>
            <a:ext cx="6120680" cy="1191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Quá</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thành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triển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Vương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quốc</a:t>
            </a:r>
            <a:r>
              <a:rPr lang="en-US" sz="2800" b="1" dirty="0">
                <a:solidFill>
                  <a:srgbClr val="FF0000"/>
                </a:solidFill>
                <a:latin typeface="Times New Roman" panose="02020603050405020304" pitchFamily="18" charset="0"/>
                <a:cs typeface="Times New Roman" panose="02020603050405020304" pitchFamily="18" charset="0"/>
              </a:rPr>
              <a:t> Cam-</a:t>
            </a:r>
            <a:r>
              <a:rPr lang="en-US" sz="2800" b="1" dirty="0" err="1">
                <a:solidFill>
                  <a:srgbClr val="FF0000"/>
                </a:solidFill>
                <a:latin typeface="Times New Roman" panose="02020603050405020304" pitchFamily="18" charset="0"/>
                <a:cs typeface="Times New Roman" panose="02020603050405020304" pitchFamily="18" charset="0"/>
              </a:rPr>
              <a:t>pu</a:t>
            </a:r>
            <a:r>
              <a:rPr lang="en-US" sz="2800" b="1" dirty="0">
                <a:solidFill>
                  <a:srgbClr val="FF0000"/>
                </a:solidFill>
                <a:latin typeface="Times New Roman" panose="02020603050405020304" pitchFamily="18" charset="0"/>
                <a:cs typeface="Times New Roman" panose="02020603050405020304" pitchFamily="18" charset="0"/>
              </a:rPr>
              <a:t>-chia.</a:t>
            </a:r>
            <a:endParaRPr lang="vi-VN" sz="2800" b="1" dirty="0">
              <a:solidFill>
                <a:srgbClr val="FF0000"/>
              </a:solidFill>
              <a:latin typeface="Times New Roman" panose="02020603050405020304" pitchFamily="18" charset="0"/>
              <a:cs typeface="Times New Roman" panose="02020603050405020304" pitchFamily="18" charset="0"/>
            </a:endParaRPr>
          </a:p>
        </p:txBody>
      </p:sp>
      <p:sp>
        <p:nvSpPr>
          <p:cNvPr id="18" name="Rounded Rectangle 17">
            <a:hlinkClick r:id="rId3" action="ppaction://hlinksldjump"/>
          </p:cNvPr>
          <p:cNvSpPr/>
          <p:nvPr/>
        </p:nvSpPr>
        <p:spPr>
          <a:xfrm>
            <a:off x="3255731" y="2838509"/>
            <a:ext cx="5348717" cy="79208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600" b="1" dirty="0">
                <a:latin typeface="Times New Roman" panose="02020603050405020304" pitchFamily="18" charset="0"/>
                <a:cs typeface="Times New Roman" panose="02020603050405020304" pitchFamily="18" charset="0"/>
              </a:rPr>
              <a:t>2.  </a:t>
            </a:r>
            <a:r>
              <a:rPr lang="en-US" sz="2600" b="1" dirty="0" err="1">
                <a:latin typeface="Times New Roman" panose="02020603050405020304" pitchFamily="18" charset="0"/>
                <a:cs typeface="Times New Roman" panose="02020603050405020304" pitchFamily="18" charset="0"/>
              </a:rPr>
              <a:t>Sự</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phát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triển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Vương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quốc</a:t>
            </a:r>
            <a:r>
              <a:rPr lang="en-US" sz="2600" b="1" dirty="0">
                <a:latin typeface="Times New Roman" panose="02020603050405020304" pitchFamily="18" charset="0"/>
                <a:cs typeface="Times New Roman" panose="02020603050405020304" pitchFamily="18" charset="0"/>
              </a:rPr>
              <a:t> Cam-</a:t>
            </a:r>
            <a:r>
              <a:rPr lang="en-US" sz="2600" b="1" dirty="0" err="1">
                <a:latin typeface="Times New Roman" panose="02020603050405020304" pitchFamily="18" charset="0"/>
                <a:cs typeface="Times New Roman" panose="02020603050405020304" pitchFamily="18" charset="0"/>
              </a:rPr>
              <a:t>pu</a:t>
            </a:r>
            <a:r>
              <a:rPr lang="en-US" sz="2600" b="1" dirty="0">
                <a:latin typeface="Times New Roman" panose="02020603050405020304" pitchFamily="18" charset="0"/>
                <a:cs typeface="Times New Roman" panose="02020603050405020304" pitchFamily="18" charset="0"/>
              </a:rPr>
              <a:t>-chia </a:t>
            </a:r>
            <a:r>
              <a:rPr lang="en-US" sz="2600" b="1" dirty="0" err="1">
                <a:latin typeface="Times New Roman" panose="02020603050405020304" pitchFamily="18" charset="0"/>
                <a:cs typeface="Times New Roman" panose="02020603050405020304" pitchFamily="18" charset="0"/>
              </a:rPr>
              <a:t>thời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Ăng</a:t>
            </a:r>
            <a:r>
              <a:rPr lang="en-US" sz="2600" b="1" dirty="0">
                <a:latin typeface="Times New Roman" panose="02020603050405020304" pitchFamily="18" charset="0"/>
                <a:cs typeface="Times New Roman" panose="02020603050405020304" pitchFamily="18" charset="0"/>
              </a:rPr>
              <a:t>-co</a:t>
            </a:r>
            <a:endParaRPr lang="vi-VN" sz="2600" b="1" dirty="0">
              <a:latin typeface="Times New Roman" panose="02020603050405020304" pitchFamily="18" charset="0"/>
              <a:cs typeface="Times New Roman" panose="02020603050405020304" pitchFamily="18" charset="0"/>
            </a:endParaRPr>
          </a:p>
        </p:txBody>
      </p:sp>
      <p:sp>
        <p:nvSpPr>
          <p:cNvPr id="23" name="Rounded Rectangle 22">
            <a:hlinkClick r:id="rId4" action="ppaction://hlinksldjump"/>
          </p:cNvPr>
          <p:cNvSpPr/>
          <p:nvPr/>
        </p:nvSpPr>
        <p:spPr>
          <a:xfrm>
            <a:off x="2673852" y="4310743"/>
            <a:ext cx="6120680" cy="110653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Một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số</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nét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tiêu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biểu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về</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hóa</a:t>
            </a:r>
            <a:endParaRPr lang="vi-VN" sz="2800" b="1" dirty="0">
              <a:solidFill>
                <a:srgbClr val="0000FF"/>
              </a:solidFill>
              <a:latin typeface="Times New Roman" panose="02020603050405020304" pitchFamily="18" charset="0"/>
              <a:cs typeface="Times New Roman" panose="02020603050405020304" pitchFamily="18" charset="0"/>
            </a:endParaRPr>
          </a:p>
        </p:txBody>
      </p:sp>
      <p:cxnSp>
        <p:nvCxnSpPr>
          <p:cNvPr id="5" name="Straight Arrow Connector 4"/>
          <p:cNvCxnSpPr>
            <a:cxnSpLocks/>
            <a:stCxn id="2" idx="0"/>
            <a:endCxn id="3" idx="1"/>
          </p:cNvCxnSpPr>
          <p:nvPr/>
        </p:nvCxnSpPr>
        <p:spPr>
          <a:xfrm flipV="1">
            <a:off x="1503722" y="1771341"/>
            <a:ext cx="980046" cy="76755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flipV="1">
            <a:off x="2673852" y="3418122"/>
            <a:ext cx="581879" cy="1339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cxnSpLocks/>
            <a:stCxn id="2" idx="4"/>
            <a:endCxn id="23" idx="1"/>
          </p:cNvCxnSpPr>
          <p:nvPr/>
        </p:nvCxnSpPr>
        <p:spPr>
          <a:xfrm>
            <a:off x="1503722" y="4216462"/>
            <a:ext cx="1170130" cy="64755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929322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8"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30424" y="2348880"/>
            <a:ext cx="8640960" cy="2062103"/>
          </a:xfrm>
          <a:prstGeom prst="rect">
            <a:avLst/>
          </a:prstGeom>
          <a:noFill/>
        </p:spPr>
        <p:txBody>
          <a:bodyPr wrap="square" rtlCol="0">
            <a:spAutoFit/>
          </a:bodyPr>
          <a:lstStyle/>
          <a:p>
            <a:pPr algn="just"/>
            <a:r>
              <a:rPr lang="nl-NL" sz="3200" smtClean="0">
                <a:latin typeface="Times New Roman" panose="02020603050405020304" pitchFamily="18" charset="0"/>
                <a:cs typeface="Times New Roman" panose="02020603050405020304" pitchFamily="18" charset="0"/>
              </a:rPr>
              <a:t>1</a:t>
            </a:r>
            <a:r>
              <a:rPr lang="nl-NL" sz="3200" dirty="0">
                <a:latin typeface="Times New Roman" panose="02020603050405020304" pitchFamily="18" charset="0"/>
                <a:cs typeface="Times New Roman" panose="02020603050405020304" pitchFamily="18" charset="0"/>
              </a:rPr>
              <a:t>/ Vẽ trục thời gian về quá trình hình thành, phát triển của Vương quốc Cam-pu-chia. </a:t>
            </a:r>
          </a:p>
          <a:p>
            <a:pPr algn="just"/>
            <a:r>
              <a:rPr lang="nl-NL" sz="3200" dirty="0">
                <a:latin typeface="Times New Roman" panose="02020603050405020304" pitchFamily="18" charset="0"/>
                <a:cs typeface="Times New Roman" panose="02020603050405020304" pitchFamily="18" charset="0"/>
              </a:rPr>
              <a:t>2/ Dựa vào trục thời gian để mô tả sự hình thành, phát triển của Vương quốc Cam-pu-chia.</a:t>
            </a:r>
            <a:endParaRPr lang="en-US" sz="3200" dirty="0">
              <a:latin typeface="Times New Roman" pitchFamily="18" charset="0"/>
              <a:cs typeface="Times New Roman" pitchFamily="18" charset="0"/>
            </a:endParaRPr>
          </a:p>
        </p:txBody>
      </p:sp>
      <p:sp>
        <p:nvSpPr>
          <p:cNvPr id="6" name="TextBox 5"/>
          <p:cNvSpPr txBox="1"/>
          <p:nvPr/>
        </p:nvSpPr>
        <p:spPr>
          <a:xfrm>
            <a:off x="395536" y="908720"/>
            <a:ext cx="7887644" cy="954107"/>
          </a:xfrm>
          <a:prstGeom prst="rect">
            <a:avLst/>
          </a:prstGeom>
          <a:noFill/>
        </p:spPr>
        <p:txBody>
          <a:bodyPr wrap="square" rtlCol="0">
            <a:spAutoFit/>
          </a:bodyPr>
          <a:lstStyle/>
          <a:p>
            <a:pPr algn="just"/>
            <a:r>
              <a:rPr lang="en-US" sz="2800" b="1" dirty="0">
                <a:latin typeface="Times New Roman" pitchFamily="18" charset="0"/>
                <a:cs typeface="Times New Roman" pitchFamily="18" charset="0"/>
              </a:rPr>
              <a:t>1. </a:t>
            </a:r>
            <a:r>
              <a:rPr lang="en-US" sz="2800" b="1" dirty="0" err="1">
                <a:latin typeface="Times New Roman" pitchFamily="18" charset="0"/>
                <a:cs typeface="Times New Roman" pitchFamily="18" charset="0"/>
              </a:rPr>
              <a:t>Quá</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thành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phát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triển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Vương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quốc</a:t>
            </a:r>
            <a:r>
              <a:rPr lang="en-US" sz="2800" b="1" dirty="0">
                <a:latin typeface="Times New Roman" pitchFamily="18" charset="0"/>
                <a:cs typeface="Times New Roman" pitchFamily="18" charset="0"/>
              </a:rPr>
              <a:t> Cam-</a:t>
            </a:r>
            <a:r>
              <a:rPr lang="en-US" sz="2800" b="1" dirty="0" err="1">
                <a:latin typeface="Times New Roman" pitchFamily="18" charset="0"/>
                <a:cs typeface="Times New Roman" pitchFamily="18" charset="0"/>
              </a:rPr>
              <a:t>pu</a:t>
            </a:r>
            <a:r>
              <a:rPr lang="en-US" sz="2800" b="1" dirty="0">
                <a:latin typeface="Times New Roman" pitchFamily="18" charset="0"/>
                <a:cs typeface="Times New Roman" pitchFamily="18" charset="0"/>
              </a:rPr>
              <a:t>-chia.</a:t>
            </a:r>
          </a:p>
        </p:txBody>
      </p:sp>
    </p:spTree>
    <p:extLst>
      <p:ext uri="{BB962C8B-B14F-4D97-AF65-F5344CB8AC3E}">
        <p14:creationId xmlns:p14="http://schemas.microsoft.com/office/powerpoint/2010/main" val="3018115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Right 1">
            <a:extLst>
              <a:ext uri="{FF2B5EF4-FFF2-40B4-BE49-F238E27FC236}">
                <a16:creationId xmlns:a16="http://schemas.microsoft.com/office/drawing/2014/main" id="{5A7A8E82-42EC-4AC7-AE1E-A18EAC166341}"/>
              </a:ext>
            </a:extLst>
          </p:cNvPr>
          <p:cNvSpPr/>
          <p:nvPr/>
        </p:nvSpPr>
        <p:spPr>
          <a:xfrm>
            <a:off x="89632" y="2310552"/>
            <a:ext cx="8820720" cy="199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Minus Sign 9">
            <a:extLst>
              <a:ext uri="{FF2B5EF4-FFF2-40B4-BE49-F238E27FC236}">
                <a16:creationId xmlns:a16="http://schemas.microsoft.com/office/drawing/2014/main" id="{7CB5E4CF-252D-443A-9F32-39264B1ECF54}"/>
              </a:ext>
            </a:extLst>
          </p:cNvPr>
          <p:cNvSpPr/>
          <p:nvPr/>
        </p:nvSpPr>
        <p:spPr>
          <a:xfrm>
            <a:off x="1259632" y="1123095"/>
            <a:ext cx="72008" cy="280831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Minus Sign 10">
            <a:extLst>
              <a:ext uri="{FF2B5EF4-FFF2-40B4-BE49-F238E27FC236}">
                <a16:creationId xmlns:a16="http://schemas.microsoft.com/office/drawing/2014/main" id="{1181C511-DDB2-4162-B899-032BD0C1B7B9}"/>
              </a:ext>
            </a:extLst>
          </p:cNvPr>
          <p:cNvSpPr/>
          <p:nvPr/>
        </p:nvSpPr>
        <p:spPr>
          <a:xfrm>
            <a:off x="3995936" y="1123095"/>
            <a:ext cx="72008" cy="280831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Rectangle 13">
            <a:extLst>
              <a:ext uri="{FF2B5EF4-FFF2-40B4-BE49-F238E27FC236}">
                <a16:creationId xmlns:a16="http://schemas.microsoft.com/office/drawing/2014/main" id="{92726463-8A33-4813-B6F8-C59F21B7CEFA}"/>
              </a:ext>
            </a:extLst>
          </p:cNvPr>
          <p:cNvSpPr>
            <a:spLocks noChangeArrowheads="1"/>
          </p:cNvSpPr>
          <p:nvPr/>
        </p:nvSpPr>
        <p:spPr bwMode="auto">
          <a:xfrm>
            <a:off x="282416" y="2874054"/>
            <a:ext cx="776169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86025" algn="l"/>
              </a:tabLst>
              <a:defRPr>
                <a:solidFill>
                  <a:schemeClr val="tx1"/>
                </a:solidFill>
                <a:latin typeface="Arial" panose="020B0604020202020204" pitchFamily="34" charset="0"/>
              </a:defRPr>
            </a:lvl1pPr>
            <a:lvl2pPr eaLnBrk="0" fontAlgn="base" hangingPunct="0">
              <a:spcBef>
                <a:spcPct val="0"/>
              </a:spcBef>
              <a:spcAft>
                <a:spcPct val="0"/>
              </a:spcAft>
              <a:tabLst>
                <a:tab pos="2486025" algn="l"/>
              </a:tabLst>
              <a:defRPr>
                <a:solidFill>
                  <a:schemeClr val="tx1"/>
                </a:solidFill>
                <a:latin typeface="Arial" panose="020B0604020202020204" pitchFamily="34" charset="0"/>
              </a:defRPr>
            </a:lvl2pPr>
            <a:lvl3pPr eaLnBrk="0" fontAlgn="base" hangingPunct="0">
              <a:spcBef>
                <a:spcPct val="0"/>
              </a:spcBef>
              <a:spcAft>
                <a:spcPct val="0"/>
              </a:spcAft>
              <a:tabLst>
                <a:tab pos="2486025" algn="l"/>
              </a:tabLst>
              <a:defRPr>
                <a:solidFill>
                  <a:schemeClr val="tx1"/>
                </a:solidFill>
                <a:latin typeface="Arial" panose="020B0604020202020204" pitchFamily="34" charset="0"/>
              </a:defRPr>
            </a:lvl3pPr>
            <a:lvl4pPr eaLnBrk="0" fontAlgn="base" hangingPunct="0">
              <a:spcBef>
                <a:spcPct val="0"/>
              </a:spcBef>
              <a:spcAft>
                <a:spcPct val="0"/>
              </a:spcAft>
              <a:tabLst>
                <a:tab pos="2486025" algn="l"/>
              </a:tabLst>
              <a:defRPr>
                <a:solidFill>
                  <a:schemeClr val="tx1"/>
                </a:solidFill>
                <a:latin typeface="Arial" panose="020B0604020202020204" pitchFamily="34" charset="0"/>
              </a:defRPr>
            </a:lvl4pPr>
            <a:lvl5pPr eaLnBrk="0" fontAlgn="base" hangingPunct="0">
              <a:spcBef>
                <a:spcPct val="0"/>
              </a:spcBef>
              <a:spcAft>
                <a:spcPct val="0"/>
              </a:spcAft>
              <a:tabLst>
                <a:tab pos="2486025" algn="l"/>
              </a:tabLst>
              <a:defRPr>
                <a:solidFill>
                  <a:schemeClr val="tx1"/>
                </a:solidFill>
                <a:latin typeface="Arial" panose="020B0604020202020204" pitchFamily="34" charset="0"/>
              </a:defRPr>
            </a:lvl5pPr>
            <a:lvl6pPr eaLnBrk="0" fontAlgn="base" hangingPunct="0">
              <a:spcBef>
                <a:spcPct val="0"/>
              </a:spcBef>
              <a:spcAft>
                <a:spcPct val="0"/>
              </a:spcAft>
              <a:tabLst>
                <a:tab pos="2486025" algn="l"/>
              </a:tabLst>
              <a:defRPr>
                <a:solidFill>
                  <a:schemeClr val="tx1"/>
                </a:solidFill>
                <a:latin typeface="Arial" panose="020B0604020202020204" pitchFamily="34" charset="0"/>
              </a:defRPr>
            </a:lvl6pPr>
            <a:lvl7pPr eaLnBrk="0" fontAlgn="base" hangingPunct="0">
              <a:spcBef>
                <a:spcPct val="0"/>
              </a:spcBef>
              <a:spcAft>
                <a:spcPct val="0"/>
              </a:spcAft>
              <a:tabLst>
                <a:tab pos="2486025" algn="l"/>
              </a:tabLst>
              <a:defRPr>
                <a:solidFill>
                  <a:schemeClr val="tx1"/>
                </a:solidFill>
                <a:latin typeface="Arial" panose="020B0604020202020204" pitchFamily="34" charset="0"/>
              </a:defRPr>
            </a:lvl7pPr>
            <a:lvl8pPr eaLnBrk="0" fontAlgn="base" hangingPunct="0">
              <a:spcBef>
                <a:spcPct val="0"/>
              </a:spcBef>
              <a:spcAft>
                <a:spcPct val="0"/>
              </a:spcAft>
              <a:tabLst>
                <a:tab pos="2486025" algn="l"/>
              </a:tabLst>
              <a:defRPr>
                <a:solidFill>
                  <a:schemeClr val="tx1"/>
                </a:solidFill>
                <a:latin typeface="Arial" panose="020B0604020202020204" pitchFamily="34" charset="0"/>
              </a:defRPr>
            </a:lvl8pPr>
            <a:lvl9pPr eaLnBrk="0" fontAlgn="base" hangingPunct="0">
              <a:spcBef>
                <a:spcPct val="0"/>
              </a:spcBef>
              <a:spcAft>
                <a:spcPct val="0"/>
              </a:spcAft>
              <a:tabLst>
                <a:tab pos="2486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86025" algn="l"/>
              </a:tabLst>
            </a:pPr>
            <a:r>
              <a:rPr kumimoji="0" lang="en-US" altLang="vi-VN" sz="2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IX	       IX  -   XV                       </a:t>
            </a:r>
            <a:r>
              <a:rPr kumimoji="0" lang="en-US" altLang="vi-VN" sz="24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XV</a:t>
            </a:r>
            <a:r>
              <a:rPr kumimoji="0" lang="en-US" altLang="vi-VN" sz="2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vi-VN" altLang="vi-VN" sz="2400" b="0" i="0" u="none" strike="noStrike" cap="none" normalizeH="0" baseline="0" dirty="0">
              <a:ln>
                <a:noFill/>
              </a:ln>
              <a:solidFill>
                <a:schemeClr val="tx1"/>
              </a:solidFill>
              <a:effectLst/>
            </a:endParaRPr>
          </a:p>
        </p:txBody>
      </p:sp>
      <p:sp>
        <p:nvSpPr>
          <p:cNvPr id="18" name="Minus Sign 17">
            <a:extLst>
              <a:ext uri="{FF2B5EF4-FFF2-40B4-BE49-F238E27FC236}">
                <a16:creationId xmlns:a16="http://schemas.microsoft.com/office/drawing/2014/main" id="{B51CF471-26D4-4751-93B1-CC5AB1FBE7DF}"/>
              </a:ext>
            </a:extLst>
          </p:cNvPr>
          <p:cNvSpPr/>
          <p:nvPr/>
        </p:nvSpPr>
        <p:spPr>
          <a:xfrm>
            <a:off x="6660232" y="1099435"/>
            <a:ext cx="72008" cy="280831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0" name="AutoShape 10">
            <a:extLst>
              <a:ext uri="{FF2B5EF4-FFF2-40B4-BE49-F238E27FC236}">
                <a16:creationId xmlns:a16="http://schemas.microsoft.com/office/drawing/2014/main" id="{674194F6-00CA-4611-B9FB-B8264BEB58CF}"/>
              </a:ext>
            </a:extLst>
          </p:cNvPr>
          <p:cNvSpPr>
            <a:spLocks/>
          </p:cNvSpPr>
          <p:nvPr/>
        </p:nvSpPr>
        <p:spPr bwMode="auto">
          <a:xfrm rot="5400000">
            <a:off x="1172025" y="965128"/>
            <a:ext cx="199186" cy="1992252"/>
          </a:xfrm>
          <a:prstGeom prst="leftBrace">
            <a:avLst>
              <a:gd name="adj1" fmla="val 9391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21" name="Rectangle 11">
            <a:extLst>
              <a:ext uri="{FF2B5EF4-FFF2-40B4-BE49-F238E27FC236}">
                <a16:creationId xmlns:a16="http://schemas.microsoft.com/office/drawing/2014/main" id="{8BF09463-8B76-4B57-BB93-4618507D9C8F}"/>
              </a:ext>
            </a:extLst>
          </p:cNvPr>
          <p:cNvSpPr>
            <a:spLocks noChangeArrowheads="1"/>
          </p:cNvSpPr>
          <p:nvPr/>
        </p:nvSpPr>
        <p:spPr bwMode="auto">
          <a:xfrm>
            <a:off x="89632" y="1244254"/>
            <a:ext cx="753947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Mở</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đầu</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thời</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kì</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Ăng</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-co</a:t>
            </a:r>
            <a:r>
              <a:rPr kumimoji="0" lang="en-US" altLang="vi-VN"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vi-VN"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ời</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kì</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phát</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triển</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Thời</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kì</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suy</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yếu</a:t>
            </a:r>
            <a:endParaRPr kumimoji="0" lang="vi-VN" altLang="vi-VN" sz="2000" b="0" i="0" u="none" strike="noStrike" cap="none" normalizeH="0" baseline="0" dirty="0">
              <a:ln>
                <a:noFill/>
              </a:ln>
              <a:solidFill>
                <a:schemeClr val="tx1"/>
              </a:solidFill>
              <a:effectLst/>
            </a:endParaRPr>
          </a:p>
        </p:txBody>
      </p:sp>
      <p:sp>
        <p:nvSpPr>
          <p:cNvPr id="22" name="AutoShape 10">
            <a:extLst>
              <a:ext uri="{FF2B5EF4-FFF2-40B4-BE49-F238E27FC236}">
                <a16:creationId xmlns:a16="http://schemas.microsoft.com/office/drawing/2014/main" id="{1762DBE4-5D08-441F-9142-E87F16382F4F}"/>
              </a:ext>
            </a:extLst>
          </p:cNvPr>
          <p:cNvSpPr>
            <a:spLocks/>
          </p:cNvSpPr>
          <p:nvPr/>
        </p:nvSpPr>
        <p:spPr bwMode="auto">
          <a:xfrm rot="5400000">
            <a:off x="6602107" y="1018585"/>
            <a:ext cx="164287" cy="1920244"/>
          </a:xfrm>
          <a:prstGeom prst="leftBrace">
            <a:avLst>
              <a:gd name="adj1" fmla="val 9391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25" name="TextBox 24">
            <a:extLst>
              <a:ext uri="{FF2B5EF4-FFF2-40B4-BE49-F238E27FC236}">
                <a16:creationId xmlns:a16="http://schemas.microsoft.com/office/drawing/2014/main" id="{D424EDEB-8EF2-4AB4-A1A4-7B46C64556AA}"/>
              </a:ext>
            </a:extLst>
          </p:cNvPr>
          <p:cNvSpPr txBox="1"/>
          <p:nvPr/>
        </p:nvSpPr>
        <p:spPr>
          <a:xfrm>
            <a:off x="282416" y="90162"/>
            <a:ext cx="8590229" cy="954107"/>
          </a:xfrm>
          <a:prstGeom prst="rect">
            <a:avLst/>
          </a:prstGeom>
          <a:noFill/>
        </p:spPr>
        <p:txBody>
          <a:bodyPr wrap="square" rtlCol="0">
            <a:spAutoFit/>
          </a:bodyPr>
          <a:lstStyle/>
          <a:p>
            <a:pPr algn="just"/>
            <a:r>
              <a:rPr lang="en-US" sz="2800" b="1" smtClean="0">
                <a:solidFill>
                  <a:srgbClr val="FF0000"/>
                </a:solidFill>
                <a:latin typeface="Times New Roman" pitchFamily="18" charset="0"/>
                <a:cs typeface="Times New Roman" pitchFamily="18" charset="0"/>
              </a:rPr>
              <a:t>Trục </a:t>
            </a:r>
            <a:r>
              <a:rPr lang="en-US" sz="2800" b="1" dirty="0" err="1">
                <a:solidFill>
                  <a:srgbClr val="FF0000"/>
                </a:solidFill>
                <a:latin typeface="Times New Roman" pitchFamily="18" charset="0"/>
                <a:cs typeface="Times New Roman" pitchFamily="18" charset="0"/>
              </a:rPr>
              <a:t>thời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gian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quá</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trình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hình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phát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triển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của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Vương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quốc</a:t>
            </a:r>
            <a:r>
              <a:rPr lang="en-US" sz="2800" b="1" dirty="0">
                <a:solidFill>
                  <a:srgbClr val="FF0000"/>
                </a:solidFill>
                <a:latin typeface="Times New Roman" pitchFamily="18" charset="0"/>
                <a:cs typeface="Times New Roman" pitchFamily="18" charset="0"/>
              </a:rPr>
              <a:t> Cam-</a:t>
            </a:r>
            <a:r>
              <a:rPr lang="en-US" sz="2800" b="1" dirty="0" err="1">
                <a:solidFill>
                  <a:srgbClr val="FF0000"/>
                </a:solidFill>
                <a:latin typeface="Times New Roman" pitchFamily="18" charset="0"/>
                <a:cs typeface="Times New Roman" pitchFamily="18" charset="0"/>
              </a:rPr>
              <a:t>pu</a:t>
            </a:r>
            <a:r>
              <a:rPr lang="en-US" sz="2800" b="1" dirty="0">
                <a:solidFill>
                  <a:srgbClr val="FF0000"/>
                </a:solidFill>
                <a:latin typeface="Times New Roman" pitchFamily="18" charset="0"/>
                <a:cs typeface="Times New Roman" pitchFamily="18" charset="0"/>
              </a:rPr>
              <a:t>-chia</a:t>
            </a:r>
          </a:p>
        </p:txBody>
      </p:sp>
      <p:sp>
        <p:nvSpPr>
          <p:cNvPr id="26" name="AutoShape 10">
            <a:extLst>
              <a:ext uri="{FF2B5EF4-FFF2-40B4-BE49-F238E27FC236}">
                <a16:creationId xmlns:a16="http://schemas.microsoft.com/office/drawing/2014/main" id="{9133DD7E-0595-4946-87D3-1177A109749E}"/>
              </a:ext>
            </a:extLst>
          </p:cNvPr>
          <p:cNvSpPr>
            <a:spLocks/>
          </p:cNvSpPr>
          <p:nvPr/>
        </p:nvSpPr>
        <p:spPr bwMode="auto">
          <a:xfrm rot="5400000">
            <a:off x="3888213" y="779617"/>
            <a:ext cx="282174" cy="2280285"/>
          </a:xfrm>
          <a:prstGeom prst="leftBrace">
            <a:avLst>
              <a:gd name="adj1" fmla="val 9391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dirty="0"/>
          </a:p>
        </p:txBody>
      </p:sp>
      <p:sp>
        <p:nvSpPr>
          <p:cNvPr id="12" name="Rectangle 11"/>
          <p:cNvSpPr/>
          <p:nvPr/>
        </p:nvSpPr>
        <p:spPr>
          <a:xfrm>
            <a:off x="804432" y="4181108"/>
            <a:ext cx="7229142" cy="954107"/>
          </a:xfrm>
          <a:prstGeom prst="rect">
            <a:avLst/>
          </a:prstGeom>
        </p:spPr>
        <p:txBody>
          <a:bodyPr wrap="square">
            <a:spAutoFit/>
          </a:bodyPr>
          <a:lstStyle/>
          <a:p>
            <a:pPr algn="just"/>
            <a:r>
              <a:rPr lang="en-US" sz="2800">
                <a:latin typeface="Times New Roman" pitchFamily="18" charset="0"/>
                <a:cs typeface="Times New Roman" pitchFamily="18" charset="0"/>
              </a:rPr>
              <a:t>- Năm 802, vua Giay-a-vác-man II thống nhất lãnh thổ, đổi tên nước là Cam-pu-chia.</a:t>
            </a:r>
            <a:endParaRPr lang="en-US" sz="2800" dirty="0">
              <a:latin typeface="Times New Roman" pitchFamily="18" charset="0"/>
              <a:cs typeface="Times New Roman" pitchFamily="18" charset="0"/>
            </a:endParaRPr>
          </a:p>
        </p:txBody>
      </p:sp>
      <p:sp>
        <p:nvSpPr>
          <p:cNvPr id="13" name="Rectangle 12"/>
          <p:cNvSpPr/>
          <p:nvPr/>
        </p:nvSpPr>
        <p:spPr>
          <a:xfrm>
            <a:off x="566575" y="4176554"/>
            <a:ext cx="7704856" cy="954107"/>
          </a:xfrm>
          <a:prstGeom prst="rect">
            <a:avLst/>
          </a:prstGeom>
        </p:spPr>
        <p:txBody>
          <a:bodyPr wrap="square">
            <a:spAutoFit/>
          </a:bodyPr>
          <a:lstStyle/>
          <a:p>
            <a:pPr algn="just"/>
            <a:r>
              <a:rPr lang="en-US" sz="2800">
                <a:latin typeface="Times New Roman" pitchFamily="18" charset="0"/>
                <a:cs typeface="Times New Roman" pitchFamily="18" charset="0"/>
              </a:rPr>
              <a:t>- Từ thế kỉ IX đến thế kỉ XV: Thời kì Ăng-co-thời kì phát triển rực rỡ nhất của Vương quốc Cam-pu-chia.</a:t>
            </a:r>
            <a:endParaRPr lang="en-US" sz="28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4CF1093D-DEA3-40E1-BE11-1659395E3986}"/>
              </a:ext>
            </a:extLst>
          </p:cNvPr>
          <p:cNvSpPr txBox="1"/>
          <p:nvPr/>
        </p:nvSpPr>
        <p:spPr>
          <a:xfrm>
            <a:off x="179512" y="3861048"/>
            <a:ext cx="8640960" cy="2246769"/>
          </a:xfrm>
          <a:prstGeom prst="rect">
            <a:avLst/>
          </a:prstGeom>
          <a:noFill/>
        </p:spPr>
        <p:txBody>
          <a:bodyPr wrap="square" rtlCol="0">
            <a:spAutoFit/>
          </a:bodyPr>
          <a:lstStyle/>
          <a:p>
            <a:pPr algn="just"/>
            <a:r>
              <a:rPr lang="en-US" sz="280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kỉ</a:t>
            </a:r>
            <a:r>
              <a:rPr lang="en-US" sz="2800" dirty="0">
                <a:latin typeface="Times New Roman" panose="02020603050405020304" pitchFamily="18" charset="0"/>
                <a:cs typeface="Times New Roman" panose="02020603050405020304" pitchFamily="18" charset="0"/>
              </a:rPr>
              <a:t> XV, do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Cam-</a:t>
            </a:r>
            <a:r>
              <a:rPr lang="en-US" sz="2800" dirty="0" err="1">
                <a:latin typeface="Times New Roman" panose="02020603050405020304" pitchFamily="18" charset="0"/>
                <a:cs typeface="Times New Roman" panose="02020603050405020304" pitchFamily="18" charset="0"/>
              </a:rPr>
              <a:t>pu</a:t>
            </a:r>
            <a:r>
              <a:rPr lang="en-US" sz="2800" dirty="0">
                <a:latin typeface="Times New Roman" panose="02020603050405020304" pitchFamily="18" charset="0"/>
                <a:cs typeface="Times New Roman" panose="02020603050405020304" pitchFamily="18" charset="0"/>
              </a:rPr>
              <a:t>-chia </a:t>
            </a:r>
            <a:r>
              <a:rPr lang="en-US" sz="2800" dirty="0" err="1">
                <a:latin typeface="Times New Roman" panose="02020603050405020304" pitchFamily="18" charset="0"/>
                <a:cs typeface="Times New Roman" panose="02020603050405020304" pitchFamily="18" charset="0"/>
              </a:rPr>
              <a:t>suy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Khơ</a:t>
            </a:r>
            <a:r>
              <a:rPr lang="en-US" sz="2800" dirty="0">
                <a:latin typeface="Times New Roman" panose="02020603050405020304" pitchFamily="18" charset="0"/>
                <a:cs typeface="Times New Roman" panose="02020603050405020304" pitchFamily="18" charset="0"/>
              </a:rPr>
              <a:t>-me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Ăng</a:t>
            </a:r>
            <a:r>
              <a:rPr lang="en-US" sz="2800" dirty="0">
                <a:latin typeface="Times New Roman" panose="02020603050405020304" pitchFamily="18" charset="0"/>
                <a:cs typeface="Times New Roman" panose="02020603050405020304" pitchFamily="18" charset="0"/>
              </a:rPr>
              <a:t>-co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Phnôm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Pênh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nay)</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65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0" nodeType="clickEffect">
                                  <p:stCondLst>
                                    <p:cond delay="0"/>
                                  </p:stCondLst>
                                  <p:childTnLst>
                                    <p:animEffect transition="out" filter="barn(inVertical)">
                                      <p:cBhvr>
                                        <p:cTn id="11" dur="500"/>
                                        <p:tgtEl>
                                          <p:spTgt spid="12">
                                            <p:txEl>
                                              <p:pRg st="0" end="0"/>
                                            </p:txEl>
                                          </p:spTgt>
                                        </p:tgtEl>
                                      </p:cBhvr>
                                    </p:animEffect>
                                    <p:set>
                                      <p:cBhvr>
                                        <p:cTn id="12" dur="1" fill="hold">
                                          <p:stCondLst>
                                            <p:cond delay="499"/>
                                          </p:stCondLst>
                                        </p:cTn>
                                        <p:tgtEl>
                                          <p:spTgt spid="12">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1" nodeType="clickEffect">
                                  <p:stCondLst>
                                    <p:cond delay="0"/>
                                  </p:stCondLst>
                                  <p:childTnLst>
                                    <p:animEffect transition="out" filter="barn(inVertical)">
                                      <p:cBhvr>
                                        <p:cTn id="21" dur="500"/>
                                        <p:tgtEl>
                                          <p:spTgt spid="13"/>
                                        </p:tgtEl>
                                      </p:cBhvr>
                                    </p:animEffect>
                                    <p:set>
                                      <p:cBhvr>
                                        <p:cTn id="22" dur="1" fill="hold">
                                          <p:stCondLst>
                                            <p:cond delay="499"/>
                                          </p:stCondLst>
                                        </p:cTn>
                                        <p:tgtEl>
                                          <p:spTgt spid="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allAtOnce"/>
      <p:bldP spid="13" grpId="0"/>
      <p:bldP spid="13" grpId="1"/>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xrftgj_1.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xrftgj_1.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img.loigiaihay.com/picture/2022/0310/xrftgj_1.p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0" descr="xrftgj_1.pn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02873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62831" y="162385"/>
            <a:ext cx="8457641" cy="954107"/>
          </a:xfrm>
          <a:prstGeom prst="rect">
            <a:avLst/>
          </a:prstGeom>
          <a:noFill/>
        </p:spPr>
        <p:txBody>
          <a:bodyPr wrap="square" rtlCol="0">
            <a:spAutoFit/>
          </a:bodyPr>
          <a:lstStyle/>
          <a:p>
            <a:pPr algn="just"/>
            <a:r>
              <a:rPr lang="en-US" sz="2800" b="1" dirty="0">
                <a:solidFill>
                  <a:srgbClr val="C00000"/>
                </a:solidFill>
                <a:latin typeface="Times New Roman" pitchFamily="18" charset="0"/>
                <a:cs typeface="Times New Roman" pitchFamily="18" charset="0"/>
              </a:rPr>
              <a:t>2. </a:t>
            </a:r>
            <a:r>
              <a:rPr lang="en-US" sz="2800" b="1" dirty="0" err="1">
                <a:solidFill>
                  <a:srgbClr val="C00000"/>
                </a:solidFill>
                <a:latin typeface="Times New Roman" pitchFamily="18" charset="0"/>
                <a:cs typeface="Times New Roman" pitchFamily="18" charset="0"/>
              </a:rPr>
              <a:t>Sự</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phát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triển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của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Vương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quốc</a:t>
            </a:r>
            <a:r>
              <a:rPr lang="en-US" sz="2800" b="1" dirty="0">
                <a:solidFill>
                  <a:srgbClr val="C00000"/>
                </a:solidFill>
                <a:latin typeface="Times New Roman" pitchFamily="18" charset="0"/>
                <a:cs typeface="Times New Roman" pitchFamily="18" charset="0"/>
              </a:rPr>
              <a:t> Cam-</a:t>
            </a:r>
            <a:r>
              <a:rPr lang="en-US" sz="2800" b="1" dirty="0" err="1">
                <a:solidFill>
                  <a:srgbClr val="C00000"/>
                </a:solidFill>
                <a:latin typeface="Times New Roman" pitchFamily="18" charset="0"/>
                <a:cs typeface="Times New Roman" pitchFamily="18" charset="0"/>
              </a:rPr>
              <a:t>pu</a:t>
            </a:r>
            <a:r>
              <a:rPr lang="en-US" sz="2800" b="1" dirty="0">
                <a:solidFill>
                  <a:srgbClr val="C00000"/>
                </a:solidFill>
                <a:latin typeface="Times New Roman" pitchFamily="18" charset="0"/>
                <a:cs typeface="Times New Roman" pitchFamily="18" charset="0"/>
              </a:rPr>
              <a:t>-chia </a:t>
            </a:r>
            <a:r>
              <a:rPr lang="en-US" sz="2800" b="1" dirty="0" err="1">
                <a:solidFill>
                  <a:srgbClr val="C00000"/>
                </a:solidFill>
                <a:latin typeface="Times New Roman" pitchFamily="18" charset="0"/>
                <a:cs typeface="Times New Roman" pitchFamily="18" charset="0"/>
              </a:rPr>
              <a:t>thời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Ăng</a:t>
            </a:r>
            <a:r>
              <a:rPr lang="en-US" sz="2800" b="1" dirty="0">
                <a:solidFill>
                  <a:srgbClr val="C00000"/>
                </a:solidFill>
                <a:latin typeface="Times New Roman" pitchFamily="18" charset="0"/>
                <a:cs typeface="Times New Roman" pitchFamily="18" charset="0"/>
              </a:rPr>
              <a:t>-co</a:t>
            </a:r>
          </a:p>
        </p:txBody>
      </p:sp>
      <p:sp>
        <p:nvSpPr>
          <p:cNvPr id="9" name="TextBox 8">
            <a:extLst>
              <a:ext uri="{FF2B5EF4-FFF2-40B4-BE49-F238E27FC236}">
                <a16:creationId xmlns:a16="http://schemas.microsoft.com/office/drawing/2014/main" id="{5AE2BA4E-39C3-411C-864E-ACEE22388443}"/>
              </a:ext>
            </a:extLst>
          </p:cNvPr>
          <p:cNvSpPr txBox="1"/>
          <p:nvPr/>
        </p:nvSpPr>
        <p:spPr>
          <a:xfrm>
            <a:off x="271171" y="1556792"/>
            <a:ext cx="8640960" cy="1077218"/>
          </a:xfrm>
          <a:prstGeom prst="rect">
            <a:avLst/>
          </a:prstGeom>
          <a:noFill/>
        </p:spPr>
        <p:txBody>
          <a:bodyPr wrap="square" rtlCol="0">
            <a:spAutoFit/>
          </a:bodyPr>
          <a:lstStyle/>
          <a:p>
            <a:pPr algn="just"/>
            <a:r>
              <a:rPr lang="nl-NL" sz="3200" b="1" smtClean="0">
                <a:latin typeface="Times New Roman" panose="02020603050405020304" pitchFamily="18" charset="0"/>
                <a:cs typeface="Times New Roman" panose="02020603050405020304" pitchFamily="18" charset="0"/>
              </a:rPr>
              <a:t>H. </a:t>
            </a:r>
            <a:r>
              <a:rPr lang="nl-NL" sz="3200" smtClean="0">
                <a:latin typeface="Times New Roman" panose="02020603050405020304" pitchFamily="18" charset="0"/>
                <a:cs typeface="Times New Roman" panose="02020603050405020304" pitchFamily="18" charset="0"/>
              </a:rPr>
              <a:t>Tại </a:t>
            </a:r>
            <a:r>
              <a:rPr lang="nl-NL" sz="3200" dirty="0">
                <a:latin typeface="Times New Roman" panose="02020603050405020304" pitchFamily="18" charset="0"/>
                <a:cs typeface="Times New Roman" panose="02020603050405020304" pitchFamily="18" charset="0"/>
              </a:rPr>
              <a:t>sao </a:t>
            </a:r>
            <a:r>
              <a:rPr lang="nl-NL" sz="3200">
                <a:latin typeface="Times New Roman" panose="02020603050405020304" pitchFamily="18" charset="0"/>
                <a:cs typeface="Times New Roman" panose="02020603050405020304" pitchFamily="18" charset="0"/>
              </a:rPr>
              <a:t>gọi </a:t>
            </a:r>
            <a:r>
              <a:rPr lang="nl-NL" sz="3200" smtClean="0">
                <a:latin typeface="Times New Roman" panose="02020603050405020304" pitchFamily="18" charset="0"/>
                <a:cs typeface="Times New Roman" panose="02020603050405020304" pitchFamily="18" charset="0"/>
              </a:rPr>
              <a:t>thời </a:t>
            </a:r>
            <a:r>
              <a:rPr lang="nl-NL" sz="3200" dirty="0">
                <a:latin typeface="Times New Roman" panose="02020603050405020304" pitchFamily="18" charset="0"/>
                <a:cs typeface="Times New Roman" panose="02020603050405020304" pitchFamily="18" charset="0"/>
              </a:rPr>
              <a:t>kì phát triển của Vương quốc Cam-pu-chia là thời kì Ăng-co?</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012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5287</TotalTime>
  <Words>1325</Words>
  <Application>Microsoft Office PowerPoint</Application>
  <PresentationFormat>On-screen Show (4:3)</PresentationFormat>
  <Paragraphs>110</Paragraphs>
  <Slides>31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Acer</cp:lastModifiedBy>
  <cp:revision>894</cp:revision>
  <dcterms:created xsi:type="dcterms:W3CDTF">2021-05-14T14:51:36Z</dcterms:created>
  <dcterms:modified xsi:type="dcterms:W3CDTF">2024-12-01T14:55:25Z</dcterms:modified>
</cp:coreProperties>
</file>