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2" r:id="rId5"/>
    <p:sldId id="258" r:id="rId6"/>
    <p:sldId id="261" r:id="rId7"/>
    <p:sldId id="262" r:id="rId8"/>
    <p:sldId id="264" r:id="rId9"/>
    <p:sldId id="260" r:id="rId10"/>
    <p:sldId id="273" r:id="rId11"/>
    <p:sldId id="265" r:id="rId12"/>
    <p:sldId id="267" r:id="rId13"/>
    <p:sldId id="263" r:id="rId14"/>
    <p:sldId id="275" r:id="rId15"/>
    <p:sldId id="274" r:id="rId16"/>
    <p:sldId id="276" r:id="rId17"/>
    <p:sldId id="266" r:id="rId18"/>
    <p:sldId id="277" r:id="rId19"/>
    <p:sldId id="269" r:id="rId20"/>
    <p:sldId id="268" r:id="rId21"/>
    <p:sldId id="270" r:id="rId22"/>
    <p:sldId id="271" r:id="rId23"/>
    <p:sldId id="28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D4A3D-B1F1-20AB-4F2C-5D1AF3886C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10FC37EA-8BB7-A30F-39B0-C54596EC99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CCCCECC9-7177-6F26-571D-DEA40F495369}"/>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1C3DB62D-6301-764F-72EE-42FD903297F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C682965-70DA-9E49-47AE-6D296EF5700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52729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4EE7F-B6EC-8F9E-B165-8C881A84C5E8}"/>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6CDBBAF-D02B-ADF0-BCED-8CADFEAFE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25FE632-E702-0F55-2115-A869BB631FA2}"/>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9A84582E-00D6-1044-59B8-5CB5989E615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BB619E94-45C9-F15B-27BA-A977CC1FC031}"/>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699041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23B783-51D3-34C5-3942-88A642F17F4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D662D30-2557-2B74-1E6C-18B9819957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849DBE1E-4271-F569-7112-42601291DC94}"/>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7D10D6EB-774A-FBE8-F024-F07C131A724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BE706FF-B25D-89C6-3D67-A1C68499D7AD}"/>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764764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67E5C-4FD1-F73C-94D8-7B62E409FA8A}"/>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12BDAE4E-27C3-8EC0-B07F-7EC1933F40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D85BE0FA-FD8B-5EE8-74EF-8005771AAA2E}"/>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502C0A3F-1DA9-5FFF-8A80-95BF02FA46B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C89DEACC-1FC2-675D-F8B2-3DF5236AA217}"/>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1603899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53C58-2B7F-1999-014F-63A21DBF35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6C6D563-C7B0-AD14-9BC7-19B99A3FE1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B9EB6E-9597-09FB-A6B7-04AE680C3F44}"/>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B8948109-1A54-DDEA-D73B-DDE6AD9DEDA6}"/>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4A73C86-E7A7-D314-7A5D-4ECDEF2BDAF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318274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DE1D-C949-2629-C3EB-9F999A931A1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CFCF9AFD-37B7-E9EB-A89A-42BB5BDFED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0EB89B62-E208-9205-A9F9-B910BFACFC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CB3E85BF-9DA9-0439-D0CC-EE2D4F7FD4C5}"/>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6" name="Footer Placeholder 5">
            <a:extLst>
              <a:ext uri="{FF2B5EF4-FFF2-40B4-BE49-F238E27FC236}">
                <a16:creationId xmlns:a16="http://schemas.microsoft.com/office/drawing/2014/main" id="{DCEED397-16AD-F379-D471-954BA384BFF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79A5ABCB-3CFE-D41D-F525-93466C77A0E6}"/>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58311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B963-1534-7F1A-F951-46783845E48B}"/>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D224D562-D6D0-055C-5231-07D5D4B7DC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FBD782-DED6-B02C-4A60-2825FCC5F5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7637416B-CB68-AD75-6E6D-4F09FE14C3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7C3EAD-2867-F68C-3148-04E58B759A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E570ED7F-29EB-7411-73BA-1BDB6314B96C}"/>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8" name="Footer Placeholder 7">
            <a:extLst>
              <a:ext uri="{FF2B5EF4-FFF2-40B4-BE49-F238E27FC236}">
                <a16:creationId xmlns:a16="http://schemas.microsoft.com/office/drawing/2014/main" id="{05F620F9-280B-BFF6-E2B4-CBFFF14DCAFD}"/>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1B6E6D49-D3DD-D109-681A-68E3E7F7D932}"/>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430104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AA8D0-5587-B41B-3EC4-6F28613FD2FB}"/>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B4071B6B-BF67-A065-602B-8F34441F71EF}"/>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4" name="Footer Placeholder 3">
            <a:extLst>
              <a:ext uri="{FF2B5EF4-FFF2-40B4-BE49-F238E27FC236}">
                <a16:creationId xmlns:a16="http://schemas.microsoft.com/office/drawing/2014/main" id="{B24F15EA-A63A-15E8-1FEA-31BF6A83821F}"/>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897AAF4B-314B-7C88-22BA-1FC70AB5BA1C}"/>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79606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A99B67-6880-4BA8-5633-8E619C652EF2}"/>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3" name="Footer Placeholder 2">
            <a:extLst>
              <a:ext uri="{FF2B5EF4-FFF2-40B4-BE49-F238E27FC236}">
                <a16:creationId xmlns:a16="http://schemas.microsoft.com/office/drawing/2014/main" id="{9F675981-DACE-22CA-1DC4-C0EA7228A7F8}"/>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CED2C57A-C6E0-3770-3F88-61212793360F}"/>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197672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7E74F-E119-79D5-09B1-27F9DAAD55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5F863CE6-3B24-0998-EE68-C02700693F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E8708E3D-19F3-3910-BB82-912B71365C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191859-A723-D027-F590-0628D1698C0E}"/>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6" name="Footer Placeholder 5">
            <a:extLst>
              <a:ext uri="{FF2B5EF4-FFF2-40B4-BE49-F238E27FC236}">
                <a16:creationId xmlns:a16="http://schemas.microsoft.com/office/drawing/2014/main" id="{CEC9B29D-1ED9-51F9-058C-EA15D395CA9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2DEEBB6-FF62-B0EF-91D4-C9C766FF407B}"/>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218184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80E21-D7A9-D1AF-3C54-D7342C8BF3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913896C1-4783-F9ED-9AB6-6DEA32BBC4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843735C0-FB42-0D54-0A0D-BCB374681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09464D-285C-D15F-2CDC-A4290008B154}"/>
              </a:ext>
            </a:extLst>
          </p:cNvPr>
          <p:cNvSpPr>
            <a:spLocks noGrp="1"/>
          </p:cNvSpPr>
          <p:nvPr>
            <p:ph type="dt" sz="half" idx="10"/>
          </p:nvPr>
        </p:nvSpPr>
        <p:spPr/>
        <p:txBody>
          <a:bodyPr/>
          <a:lstStyle/>
          <a:p>
            <a:fld id="{F83C9A16-D79C-4743-9223-621ECD9B1EE1}" type="datetimeFigureOut">
              <a:rPr lang="en-SG" smtClean="0"/>
              <a:t>28/4/2024</a:t>
            </a:fld>
            <a:endParaRPr lang="en-SG"/>
          </a:p>
        </p:txBody>
      </p:sp>
      <p:sp>
        <p:nvSpPr>
          <p:cNvPr id="6" name="Footer Placeholder 5">
            <a:extLst>
              <a:ext uri="{FF2B5EF4-FFF2-40B4-BE49-F238E27FC236}">
                <a16:creationId xmlns:a16="http://schemas.microsoft.com/office/drawing/2014/main" id="{8541AE81-CA9D-E0F4-9352-979BBF2F2560}"/>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996F2258-9375-A2C6-5889-BB00F2259C7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666600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181C0-E5DA-8E8A-7D31-C40A51F034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F2BE413-AB32-97B2-4045-F7B2E6FF4C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5D9A172-6A0E-E482-8611-6C130F0B3A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3C9A16-D79C-4743-9223-621ECD9B1EE1}" type="datetimeFigureOut">
              <a:rPr lang="en-SG" smtClean="0"/>
              <a:t>28/4/2024</a:t>
            </a:fld>
            <a:endParaRPr lang="en-SG"/>
          </a:p>
        </p:txBody>
      </p:sp>
      <p:sp>
        <p:nvSpPr>
          <p:cNvPr id="5" name="Footer Placeholder 4">
            <a:extLst>
              <a:ext uri="{FF2B5EF4-FFF2-40B4-BE49-F238E27FC236}">
                <a16:creationId xmlns:a16="http://schemas.microsoft.com/office/drawing/2014/main" id="{1652F9B4-501F-FB7D-A263-8FF8B92A7B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6E0AD50E-C0E3-F1BA-E4D0-453B54E842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55DE1-4AFA-46E7-ADFE-359F1A4D601A}" type="slidenum">
              <a:rPr lang="en-SG" smtClean="0"/>
              <a:t>‹#›</a:t>
            </a:fld>
            <a:endParaRPr lang="en-SG"/>
          </a:p>
        </p:txBody>
      </p:sp>
    </p:spTree>
    <p:extLst>
      <p:ext uri="{BB962C8B-B14F-4D97-AF65-F5344CB8AC3E}">
        <p14:creationId xmlns:p14="http://schemas.microsoft.com/office/powerpoint/2010/main" val="1127330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716703C-961D-A020-4056-D69DAB8B6A42}"/>
              </a:ext>
            </a:extLst>
          </p:cNvPr>
          <p:cNvSpPr txBox="1"/>
          <p:nvPr/>
        </p:nvSpPr>
        <p:spPr>
          <a:xfrm>
            <a:off x="2943225" y="1714500"/>
            <a:ext cx="6838950" cy="1754326"/>
          </a:xfrm>
          <a:prstGeom prst="rect">
            <a:avLst/>
          </a:prstGeom>
          <a:noFill/>
        </p:spPr>
        <p:txBody>
          <a:bodyPr wrap="square" rtlCol="0">
            <a:spAutoFit/>
          </a:bodyPr>
          <a:lstStyle/>
          <a:p>
            <a:pPr algn="ctr"/>
            <a:r>
              <a:rPr lang="en-US" sz="3600" b="1" smtClean="0">
                <a:solidFill>
                  <a:srgbClr val="FF0000"/>
                </a:solidFill>
                <a:latin typeface="Times New Roman" panose="02020603050405020304" pitchFamily="18" charset="0"/>
                <a:cs typeface="Times New Roman" panose="02020603050405020304" pitchFamily="18" charset="0"/>
              </a:rPr>
              <a:t>Tiết 47,48 - </a:t>
            </a:r>
            <a:r>
              <a:rPr lang="vi-VN" sz="3600" b="1" smtClean="0">
                <a:solidFill>
                  <a:srgbClr val="FF0000"/>
                </a:solidFill>
                <a:latin typeface="Times New Roman" panose="02020603050405020304" pitchFamily="18" charset="0"/>
                <a:cs typeface="Times New Roman" panose="02020603050405020304" pitchFamily="18" charset="0"/>
              </a:rPr>
              <a:t>BÀI 17</a:t>
            </a:r>
            <a:endParaRPr lang="en-US" sz="3600" b="1" smtClean="0">
              <a:solidFill>
                <a:srgbClr val="FF0000"/>
              </a:solidFill>
              <a:latin typeface="Times New Roman" panose="02020603050405020304" pitchFamily="18" charset="0"/>
              <a:cs typeface="Times New Roman" panose="02020603050405020304" pitchFamily="18" charset="0"/>
            </a:endParaRPr>
          </a:p>
          <a:p>
            <a:pPr algn="ctr"/>
            <a:r>
              <a:rPr lang="vi-VN" sz="3600" b="1" smtClean="0">
                <a:solidFill>
                  <a:srgbClr val="FF0000"/>
                </a:solidFill>
                <a:latin typeface="Times New Roman" panose="02020603050405020304" pitchFamily="18" charset="0"/>
                <a:cs typeface="Times New Roman" panose="02020603050405020304" pitchFamily="18" charset="0"/>
              </a:rPr>
              <a:t>ĐẠI </a:t>
            </a:r>
            <a:r>
              <a:rPr lang="vi-VN" sz="3600" b="1" dirty="0">
                <a:solidFill>
                  <a:srgbClr val="FF0000"/>
                </a:solidFill>
                <a:latin typeface="Times New Roman" panose="02020603050405020304" pitchFamily="18" charset="0"/>
                <a:cs typeface="Times New Roman" panose="02020603050405020304" pitchFamily="18" charset="0"/>
              </a:rPr>
              <a:t>VIỆT THỜI LÊ SƠ</a:t>
            </a:r>
          </a:p>
          <a:p>
            <a:pPr algn="ctr"/>
            <a:r>
              <a:rPr lang="vi-VN" sz="3600" b="1" dirty="0">
                <a:solidFill>
                  <a:srgbClr val="FF0000"/>
                </a:solidFill>
                <a:latin typeface="Times New Roman" panose="02020603050405020304" pitchFamily="18" charset="0"/>
                <a:cs typeface="Times New Roman" panose="02020603050405020304" pitchFamily="18" charset="0"/>
              </a:rPr>
              <a:t>(1428 -1527)</a:t>
            </a:r>
            <a:endParaRPr lang="en-SG"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2754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A2CB7F-2175-2B31-F761-93EEA836A0DC}"/>
              </a:ext>
            </a:extLst>
          </p:cNvPr>
          <p:cNvPicPr>
            <a:picLocks noChangeAspect="1"/>
          </p:cNvPicPr>
          <p:nvPr/>
        </p:nvPicPr>
        <p:blipFill>
          <a:blip r:embed="rId2"/>
          <a:stretch>
            <a:fillRect/>
          </a:stretch>
        </p:blipFill>
        <p:spPr>
          <a:xfrm>
            <a:off x="3263901" y="118600"/>
            <a:ext cx="5969000" cy="6620799"/>
          </a:xfrm>
          <a:prstGeom prst="rect">
            <a:avLst/>
          </a:prstGeom>
        </p:spPr>
      </p:pic>
    </p:spTree>
    <p:extLst>
      <p:ext uri="{BB962C8B-B14F-4D97-AF65-F5344CB8AC3E}">
        <p14:creationId xmlns:p14="http://schemas.microsoft.com/office/powerpoint/2010/main" val="36394922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511175" y="1380272"/>
            <a:ext cx="5216525"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3. Phát triển văn hóa - giáo dục</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8617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0E1E2-2272-9315-B57D-4B3CE69DC1BD}"/>
              </a:ext>
            </a:extLst>
          </p:cNvPr>
          <p:cNvSpPr txBox="1"/>
          <p:nvPr/>
        </p:nvSpPr>
        <p:spPr>
          <a:xfrm>
            <a:off x="2032000" y="191864"/>
            <a:ext cx="8013700" cy="954107"/>
          </a:xfrm>
          <a:prstGeom prst="rect">
            <a:avLst/>
          </a:prstGeom>
          <a:noFill/>
        </p:spPr>
        <p:txBody>
          <a:bodyPr wrap="square">
            <a:spAutoFit/>
          </a:bodyPr>
          <a:lstStyle/>
          <a:p>
            <a:pPr marL="0" marR="0" algn="ctr">
              <a:spcBef>
                <a:spcPts val="0"/>
              </a:spcBef>
              <a:spcAft>
                <a:spcPts val="0"/>
              </a:spcAft>
            </a:pPr>
            <a:r>
              <a:rPr lang="vi-VN" sz="2800" dirty="0">
                <a:solidFill>
                  <a:srgbClr val="FF0000"/>
                </a:solidFill>
                <a:effectLst/>
                <a:latin typeface="Times New Roman" panose="02020603050405020304" pitchFamily="18" charset="0"/>
                <a:ea typeface="Times New Roman" panose="02020603050405020304" pitchFamily="18" charset="0"/>
              </a:rPr>
              <a:t>Nghiên cứu nội dung mục 3 SGK trang 86, 87 và hoàn thành phiếu học tập sau trong 5p</a:t>
            </a:r>
            <a:endParaRPr lang="en-SG" sz="2800" dirty="0">
              <a:solidFill>
                <a:srgbClr val="FF0000"/>
              </a:solidFill>
              <a:effectLst/>
              <a:latin typeface="Times New Roman" panose="02020603050405020304" pitchFamily="18" charset="0"/>
              <a:ea typeface="Times New Roman" panose="02020603050405020304" pitchFamily="18" charset="0"/>
            </a:endParaRPr>
          </a:p>
        </p:txBody>
      </p:sp>
      <p:graphicFrame>
        <p:nvGraphicFramePr>
          <p:cNvPr id="5" name="Table 5">
            <a:extLst>
              <a:ext uri="{FF2B5EF4-FFF2-40B4-BE49-F238E27FC236}">
                <a16:creationId xmlns:a16="http://schemas.microsoft.com/office/drawing/2014/main" id="{A61B831C-D9CF-6A45-6558-45BF22E5CC66}"/>
              </a:ext>
            </a:extLst>
          </p:cNvPr>
          <p:cNvGraphicFramePr>
            <a:graphicFrameLocks noGrp="1"/>
          </p:cNvGraphicFramePr>
          <p:nvPr>
            <p:extLst>
              <p:ext uri="{D42A27DB-BD31-4B8C-83A1-F6EECF244321}">
                <p14:modId xmlns:p14="http://schemas.microsoft.com/office/powerpoint/2010/main" val="3410528377"/>
              </p:ext>
            </p:extLst>
          </p:nvPr>
        </p:nvGraphicFramePr>
        <p:xfrm>
          <a:off x="1308100" y="1554691"/>
          <a:ext cx="9677400" cy="4480560"/>
        </p:xfrm>
        <a:graphic>
          <a:graphicData uri="http://schemas.openxmlformats.org/drawingml/2006/table">
            <a:tbl>
              <a:tblPr firstRow="1" bandRow="1">
                <a:tableStyleId>{073A0DAA-6AF3-43AB-8588-CEC1D06C72B9}</a:tableStyleId>
              </a:tblPr>
              <a:tblGrid>
                <a:gridCol w="3715971">
                  <a:extLst>
                    <a:ext uri="{9D8B030D-6E8A-4147-A177-3AD203B41FA5}">
                      <a16:colId xmlns:a16="http://schemas.microsoft.com/office/drawing/2014/main" val="2306422284"/>
                    </a:ext>
                  </a:extLst>
                </a:gridCol>
                <a:gridCol w="5961429">
                  <a:extLst>
                    <a:ext uri="{9D8B030D-6E8A-4147-A177-3AD203B41FA5}">
                      <a16:colId xmlns:a16="http://schemas.microsoft.com/office/drawing/2014/main" val="3801601306"/>
                    </a:ext>
                  </a:extLst>
                </a:gridCol>
              </a:tblGrid>
              <a:tr h="370840">
                <a:tc>
                  <a:txBody>
                    <a:bodyPr/>
                    <a:lstStyle/>
                    <a:p>
                      <a:pPr marL="0" marR="0" algn="ctr">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Lĩnh vực</a:t>
                      </a:r>
                      <a:endParaRPr lang="en-SG" sz="28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Thành tựu tiêu biểu</a:t>
                      </a:r>
                      <a:endParaRPr lang="en-SG" sz="28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30799979"/>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Tôn giáo</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3924751059"/>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Văn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699331885"/>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Sử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88945286"/>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Toán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890508672"/>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Kiến trúc – điêu khắc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990353105"/>
                  </a:ext>
                </a:extLst>
              </a:tr>
              <a:tr h="370840">
                <a:tc>
                  <a:txBody>
                    <a:bodyPr/>
                    <a:lstStyle/>
                    <a:p>
                      <a:pPr marL="0" marR="0" algn="just">
                        <a:lnSpc>
                          <a:spcPct val="150000"/>
                        </a:lnSpc>
                        <a:spcBef>
                          <a:spcPts val="0"/>
                        </a:spcBef>
                        <a:spcAft>
                          <a:spcPts val="0"/>
                        </a:spcAft>
                      </a:pPr>
                      <a:r>
                        <a:rPr lang="vi-VN" sz="2800" dirty="0">
                          <a:solidFill>
                            <a:srgbClr val="000000"/>
                          </a:solidFill>
                          <a:effectLst/>
                          <a:latin typeface="Times New Roman" panose="02020603050405020304" pitchFamily="18" charset="0"/>
                          <a:ea typeface="Times New Roman" panose="02020603050405020304" pitchFamily="18" charset="0"/>
                        </a:rPr>
                        <a:t>Y học</a:t>
                      </a:r>
                      <a:endParaRPr lang="en-SG" sz="2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dirty="0"/>
                    </a:p>
                  </a:txBody>
                  <a:tcPr/>
                </a:tc>
                <a:extLst>
                  <a:ext uri="{0D108BD9-81ED-4DB2-BD59-A6C34878D82A}">
                    <a16:rowId xmlns:a16="http://schemas.microsoft.com/office/drawing/2014/main" val="365906708"/>
                  </a:ext>
                </a:extLst>
              </a:tr>
            </a:tbl>
          </a:graphicData>
        </a:graphic>
      </p:graphicFrame>
    </p:spTree>
    <p:extLst>
      <p:ext uri="{BB962C8B-B14F-4D97-AF65-F5344CB8AC3E}">
        <p14:creationId xmlns:p14="http://schemas.microsoft.com/office/powerpoint/2010/main" val="2354791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425449" y="1175910"/>
            <a:ext cx="5238751"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3. Phát triển văn hóa - giáo dục</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42B117FC-DB89-5580-7982-E5EBCDCDE05B}"/>
              </a:ext>
            </a:extLst>
          </p:cNvPr>
          <p:cNvSpPr txBox="1"/>
          <p:nvPr/>
        </p:nvSpPr>
        <p:spPr>
          <a:xfrm>
            <a:off x="133063" y="1795915"/>
            <a:ext cx="6058188" cy="3108543"/>
          </a:xfrm>
          <a:prstGeom prst="rect">
            <a:avLst/>
          </a:prstGeom>
          <a:solidFill>
            <a:schemeClr val="accent6">
              <a:lumMod val="40000"/>
              <a:lumOff val="60000"/>
            </a:schemeClr>
          </a:solidFill>
        </p:spPr>
        <p:txBody>
          <a:bodyPr wrap="square">
            <a:spAutoFit/>
          </a:bodyPr>
          <a:lstStyle/>
          <a:p>
            <a:pPr marL="0" marR="0"/>
            <a:r>
              <a:rPr lang="vi-VN" sz="2800" dirty="0">
                <a:effectLst/>
                <a:latin typeface="Times New Roman" panose="02020603050405020304" pitchFamily="18" charset="0"/>
                <a:ea typeface="Times New Roman" panose="02020603050405020304" pitchFamily="18" charset="0"/>
              </a:rPr>
              <a:t>-&gt; Văn hóa đạt được nhiều thành tựu</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Giáo dục rất phát triển: </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Dựng lại Quốc Tử Giám, lập nhiều trường học, tổ chức đều các khoa thi</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Nội dung học tập, thi cử: đạo nho</a:t>
            </a:r>
            <a:endParaRPr lang="en-SG" sz="2800" dirty="0">
              <a:effectLst/>
              <a:latin typeface="Times New Roman" panose="02020603050405020304" pitchFamily="18" charset="0"/>
              <a:ea typeface="Times New Roman" panose="02020603050405020304" pitchFamily="18" charset="0"/>
            </a:endParaRPr>
          </a:p>
          <a:p>
            <a:r>
              <a:rPr lang="vi-VN" sz="2800" smtClean="0">
                <a:effectLst/>
                <a:latin typeface="Times New Roman" panose="02020603050405020304" pitchFamily="18" charset="0"/>
                <a:ea typeface="Times New Roman" panose="02020603050405020304" pitchFamily="18" charset="0"/>
              </a:rPr>
              <a:t>+</a:t>
            </a:r>
            <a:r>
              <a:rPr lang="en-US" sz="2800" smtClean="0">
                <a:effectLst/>
                <a:latin typeface="Times New Roman" panose="02020603050405020304" pitchFamily="18" charset="0"/>
                <a:ea typeface="Times New Roman" panose="02020603050405020304" pitchFamily="18" charset="0"/>
              </a:rPr>
              <a:t> </a:t>
            </a:r>
            <a:r>
              <a:rPr lang="en-US" sz="2800">
                <a:latin typeface="Times New Roman" panose="02020603050405020304" pitchFamily="18" charset="0"/>
                <a:ea typeface="Times New Roman" panose="02020603050405020304" pitchFamily="18" charset="0"/>
              </a:rPr>
              <a:t>T</a:t>
            </a:r>
            <a:r>
              <a:rPr lang="vi-VN" sz="2800" smtClean="0">
                <a:effectLst/>
                <a:latin typeface="Times New Roman" panose="02020603050405020304" pitchFamily="18" charset="0"/>
                <a:ea typeface="Times New Roman" panose="02020603050405020304" pitchFamily="18" charset="0"/>
              </a:rPr>
              <a:t>ổ </a:t>
            </a:r>
            <a:r>
              <a:rPr lang="vi-VN" sz="2800" dirty="0">
                <a:effectLst/>
                <a:latin typeface="Times New Roman" panose="02020603050405020304" pitchFamily="18" charset="0"/>
                <a:ea typeface="Times New Roman" panose="02020603050405020304" pitchFamily="18" charset="0"/>
              </a:rPr>
              <a:t>chức được 26 khoa thi tiến sĩ, lấy đỗ 989 tiến sĩ và 20 trạng nguyên</a:t>
            </a:r>
            <a:endParaRPr lang="en-SG" sz="2800" dirty="0"/>
          </a:p>
        </p:txBody>
      </p:sp>
      <p:sp>
        <p:nvSpPr>
          <p:cNvPr id="10" name="TextBox 9">
            <a:extLst>
              <a:ext uri="{FF2B5EF4-FFF2-40B4-BE49-F238E27FC236}">
                <a16:creationId xmlns:a16="http://schemas.microsoft.com/office/drawing/2014/main" id="{CCB48247-BA2D-B100-FEC0-B6D8140B5BB4}"/>
              </a:ext>
            </a:extLst>
          </p:cNvPr>
          <p:cNvSpPr txBox="1"/>
          <p:nvPr/>
        </p:nvSpPr>
        <p:spPr>
          <a:xfrm>
            <a:off x="6631708" y="1437520"/>
            <a:ext cx="5458691" cy="4401205"/>
          </a:xfrm>
          <a:prstGeom prst="rect">
            <a:avLst/>
          </a:prstGeom>
          <a:solidFill>
            <a:schemeClr val="accent6">
              <a:lumMod val="40000"/>
              <a:lumOff val="60000"/>
            </a:schemeClr>
          </a:solidFill>
        </p:spPr>
        <p:txBody>
          <a:bodyPr wrap="square">
            <a:spAutoFit/>
          </a:bodyPr>
          <a:lstStyle/>
          <a:p>
            <a:pPr marL="0" marR="0" algn="just">
              <a:spcBef>
                <a:spcPts val="0"/>
              </a:spcBef>
              <a:spcAft>
                <a:spcPts val="0"/>
              </a:spcAft>
            </a:pPr>
            <a:r>
              <a:rPr lang="vi-VN" sz="2800">
                <a:effectLst/>
                <a:latin typeface="Times New Roman" panose="02020603050405020304" pitchFamily="18" charset="0"/>
                <a:ea typeface="Times New Roman" panose="02020603050405020304" pitchFamily="18" charset="0"/>
              </a:rPr>
              <a:t>1</a:t>
            </a:r>
            <a:r>
              <a:rPr lang="vi-VN" sz="2800" smtClean="0">
                <a:effectLst/>
                <a:latin typeface="Times New Roman" panose="02020603050405020304" pitchFamily="18" charset="0"/>
                <a:ea typeface="Times New Roman" panose="02020603050405020304" pitchFamily="18" charset="0"/>
              </a:rPr>
              <a:t>.</a:t>
            </a:r>
            <a:r>
              <a:rPr lang="en-US" sz="2800" smtClean="0">
                <a:effectLst/>
                <a:latin typeface="Times New Roman" panose="02020603050405020304" pitchFamily="18" charset="0"/>
                <a:ea typeface="Times New Roman" panose="02020603050405020304" pitchFamily="18" charset="0"/>
              </a:rPr>
              <a:t> </a:t>
            </a:r>
            <a:r>
              <a:rPr lang="vi-VN" sz="2800" smtClean="0">
                <a:effectLst/>
                <a:latin typeface="Times New Roman" panose="02020603050405020304" pitchFamily="18" charset="0"/>
                <a:ea typeface="Times New Roman" panose="02020603050405020304" pitchFamily="18" charset="0"/>
              </a:rPr>
              <a:t>Nhận </a:t>
            </a:r>
            <a:r>
              <a:rPr lang="vi-VN" sz="2800" dirty="0">
                <a:effectLst/>
                <a:latin typeface="Times New Roman" panose="02020603050405020304" pitchFamily="18" charset="0"/>
                <a:ea typeface="Times New Roman" panose="02020603050405020304" pitchFamily="18" charset="0"/>
              </a:rPr>
              <a:t>xét về các thành tựu văn hóa thời Lê Sơ so với thời Trần? Giải thích nguyên nhân?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rPr>
              <a:t> Ở thời Lê Sơ tình hình giáo dục , thi cử ở nước ta phát triển như thế nào?</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3.</a:t>
            </a:r>
            <a:r>
              <a:rPr lang="vi-VN" sz="2800" dirty="0">
                <a:effectLst/>
                <a:latin typeface="Times New Roman" panose="02020603050405020304" pitchFamily="18" charset="0"/>
                <a:ea typeface="Times New Roman" panose="02020603050405020304" pitchFamily="18" charset="0"/>
              </a:rPr>
              <a:t> Khai thác tư liệu 2 và thông tin SGK, hãy cho biết vì sao nhà Lê Sơ chú trọng phát triển giáo dục, khoa cử?</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9618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xit" presetSubtype="0" fill="hold" grpId="1" nodeType="clickEffect">
                                  <p:stCondLst>
                                    <p:cond delay="0"/>
                                  </p:stCondLst>
                                  <p:childTnLst>
                                    <p:animEffect transition="out" filter="wipe(down)">
                                      <p:cBhvr>
                                        <p:cTn id="12" dur="180" accel="50000">
                                          <p:stCondLst>
                                            <p:cond delay="1820"/>
                                          </p:stCondLst>
                                        </p:cTn>
                                        <p:tgtEl>
                                          <p:spTgt spid="10"/>
                                        </p:tgtEl>
                                      </p:cBhvr>
                                    </p:animEffect>
                                    <p:anim calcmode="lin" valueType="num">
                                      <p:cBhvr>
                                        <p:cTn id="13" dur="1822" tmFilter="0,0; 0.14,0.31; 0.43,0.73; 0.71,0.91; 1.0,1.0">
                                          <p:stCondLst>
                                            <p:cond delay="0"/>
                                          </p:stCondLst>
                                        </p:cTn>
                                        <p:tgtEl>
                                          <p:spTgt spid="10"/>
                                        </p:tgtEl>
                                        <p:attrNameLst>
                                          <p:attrName>ppt_x</p:attrName>
                                        </p:attrNameLst>
                                      </p:cBhvr>
                                      <p:tavLst>
                                        <p:tav tm="0">
                                          <p:val>
                                            <p:strVal val="ppt_x"/>
                                          </p:val>
                                        </p:tav>
                                        <p:tav tm="100000">
                                          <p:val>
                                            <p:strVal val="#ppt_x+0.25"/>
                                          </p:val>
                                        </p:tav>
                                      </p:tavLst>
                                    </p:anim>
                                    <p:anim calcmode="lin" valueType="num">
                                      <p:cBhvr>
                                        <p:cTn id="14" dur="178">
                                          <p:stCondLst>
                                            <p:cond delay="1822"/>
                                          </p:stCondLst>
                                        </p:cTn>
                                        <p:tgtEl>
                                          <p:spTgt spid="10"/>
                                        </p:tgtEl>
                                        <p:attrNameLst>
                                          <p:attrName>ppt_x</p:attrName>
                                        </p:attrNameLst>
                                      </p:cBhvr>
                                      <p:tavLst>
                                        <p:tav tm="0">
                                          <p:val>
                                            <p:strVal val="ppt_x"/>
                                          </p:val>
                                        </p:tav>
                                        <p:tav tm="100000">
                                          <p:val>
                                            <p:strVal val="ppt_x"/>
                                          </p:val>
                                        </p:tav>
                                      </p:tavLst>
                                    </p:anim>
                                    <p:anim calcmode="lin" valueType="num">
                                      <p:cBhvr>
                                        <p:cTn id="15" dur="664" tmFilter="0.0,0.0;0.25,0.07;0.50,0.2;0.75,0.467;1.0,1.0">
                                          <p:stCondLst>
                                            <p:cond delay="0"/>
                                          </p:stCondLst>
                                        </p:cTn>
                                        <p:tgtEl>
                                          <p:spTgt spid="1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9" dur="180" accel="50000">
                                          <p:stCondLst>
                                            <p:cond delay="1820"/>
                                          </p:stCondLst>
                                        </p:cTn>
                                        <p:tgtEl>
                                          <p:spTgt spid="10"/>
                                        </p:tgtEl>
                                        <p:attrNameLst>
                                          <p:attrName>ppt_y</p:attrName>
                                        </p:attrNameLst>
                                      </p:cBhvr>
                                      <p:tavLst>
                                        <p:tav tm="0">
                                          <p:val>
                                            <p:strVal val="ppt_y"/>
                                          </p:val>
                                        </p:tav>
                                        <p:tav tm="100000">
                                          <p:val>
                                            <p:strVal val="ppt_y+ppt_h"/>
                                          </p:val>
                                        </p:tav>
                                      </p:tavLst>
                                    </p:anim>
                                    <p:animScale>
                                      <p:cBhvr>
                                        <p:cTn id="20" dur="26">
                                          <p:stCondLst>
                                            <p:cond delay="620"/>
                                          </p:stCondLst>
                                        </p:cTn>
                                        <p:tgtEl>
                                          <p:spTgt spid="10"/>
                                        </p:tgtEl>
                                      </p:cBhvr>
                                      <p:to x="100000" y="60000"/>
                                    </p:animScale>
                                    <p:animScale>
                                      <p:cBhvr>
                                        <p:cTn id="21" dur="166" decel="50000">
                                          <p:stCondLst>
                                            <p:cond delay="64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set>
                                      <p:cBhvr>
                                        <p:cTn id="28" dur="1" fill="hold">
                                          <p:stCondLst>
                                            <p:cond delay="19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80">
                                          <p:stCondLst>
                                            <p:cond delay="0"/>
                                          </p:stCondLst>
                                        </p:cTn>
                                        <p:tgtEl>
                                          <p:spTgt spid="9"/>
                                        </p:tgtEl>
                                      </p:cBhvr>
                                    </p:animEffect>
                                    <p:anim calcmode="lin" valueType="num">
                                      <p:cBhvr>
                                        <p:cTn id="3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9" dur="26">
                                          <p:stCondLst>
                                            <p:cond delay="650"/>
                                          </p:stCondLst>
                                        </p:cTn>
                                        <p:tgtEl>
                                          <p:spTgt spid="9"/>
                                        </p:tgtEl>
                                      </p:cBhvr>
                                      <p:to x="100000" y="60000"/>
                                    </p:animScale>
                                    <p:animScale>
                                      <p:cBhvr>
                                        <p:cTn id="40" dur="166" decel="50000">
                                          <p:stCondLst>
                                            <p:cond delay="676"/>
                                          </p:stCondLst>
                                        </p:cTn>
                                        <p:tgtEl>
                                          <p:spTgt spid="9"/>
                                        </p:tgtEl>
                                      </p:cBhvr>
                                      <p:to x="100000" y="100000"/>
                                    </p:animScale>
                                    <p:animScale>
                                      <p:cBhvr>
                                        <p:cTn id="41" dur="26">
                                          <p:stCondLst>
                                            <p:cond delay="1312"/>
                                          </p:stCondLst>
                                        </p:cTn>
                                        <p:tgtEl>
                                          <p:spTgt spid="9"/>
                                        </p:tgtEl>
                                      </p:cBhvr>
                                      <p:to x="100000" y="80000"/>
                                    </p:animScale>
                                    <p:animScale>
                                      <p:cBhvr>
                                        <p:cTn id="42" dur="166" decel="50000">
                                          <p:stCondLst>
                                            <p:cond delay="1338"/>
                                          </p:stCondLst>
                                        </p:cTn>
                                        <p:tgtEl>
                                          <p:spTgt spid="9"/>
                                        </p:tgtEl>
                                      </p:cBhvr>
                                      <p:to x="100000" y="100000"/>
                                    </p:animScale>
                                    <p:animScale>
                                      <p:cBhvr>
                                        <p:cTn id="43" dur="26">
                                          <p:stCondLst>
                                            <p:cond delay="1642"/>
                                          </p:stCondLst>
                                        </p:cTn>
                                        <p:tgtEl>
                                          <p:spTgt spid="9"/>
                                        </p:tgtEl>
                                      </p:cBhvr>
                                      <p:to x="100000" y="90000"/>
                                    </p:animScale>
                                    <p:animScale>
                                      <p:cBhvr>
                                        <p:cTn id="44" dur="166" decel="50000">
                                          <p:stCondLst>
                                            <p:cond delay="1668"/>
                                          </p:stCondLst>
                                        </p:cTn>
                                        <p:tgtEl>
                                          <p:spTgt spid="9"/>
                                        </p:tgtEl>
                                      </p:cBhvr>
                                      <p:to x="100000" y="100000"/>
                                    </p:animScale>
                                    <p:animScale>
                                      <p:cBhvr>
                                        <p:cTn id="45" dur="26">
                                          <p:stCondLst>
                                            <p:cond delay="1808"/>
                                          </p:stCondLst>
                                        </p:cTn>
                                        <p:tgtEl>
                                          <p:spTgt spid="9"/>
                                        </p:tgtEl>
                                      </p:cBhvr>
                                      <p:to x="100000" y="95000"/>
                                    </p:animScale>
                                    <p:animScale>
                                      <p:cBhvr>
                                        <p:cTn id="46"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1DB35D-DAE7-8F87-3A63-C842292BA8F3}"/>
              </a:ext>
            </a:extLst>
          </p:cNvPr>
          <p:cNvPicPr>
            <a:picLocks noChangeAspect="1"/>
          </p:cNvPicPr>
          <p:nvPr/>
        </p:nvPicPr>
        <p:blipFill>
          <a:blip r:embed="rId2"/>
          <a:stretch>
            <a:fillRect/>
          </a:stretch>
        </p:blipFill>
        <p:spPr>
          <a:xfrm>
            <a:off x="0" y="0"/>
            <a:ext cx="12306300" cy="6858000"/>
          </a:xfrm>
          <a:prstGeom prst="rect">
            <a:avLst/>
          </a:prstGeom>
        </p:spPr>
      </p:pic>
    </p:spTree>
    <p:extLst>
      <p:ext uri="{BB962C8B-B14F-4D97-AF65-F5344CB8AC3E}">
        <p14:creationId xmlns:p14="http://schemas.microsoft.com/office/powerpoint/2010/main" val="6633692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EDFB9F-9CBD-5FCC-D05C-F97559F2B82D}"/>
              </a:ext>
            </a:extLst>
          </p:cNvPr>
          <p:cNvPicPr>
            <a:picLocks noChangeAspect="1"/>
          </p:cNvPicPr>
          <p:nvPr/>
        </p:nvPicPr>
        <p:blipFill>
          <a:blip r:embed="rId2"/>
          <a:stretch>
            <a:fillRect/>
          </a:stretch>
        </p:blipFill>
        <p:spPr>
          <a:xfrm>
            <a:off x="88901" y="-114300"/>
            <a:ext cx="12103100" cy="6972299"/>
          </a:xfrm>
          <a:prstGeom prst="rect">
            <a:avLst/>
          </a:prstGeom>
        </p:spPr>
      </p:pic>
    </p:spTree>
    <p:extLst>
      <p:ext uri="{BB962C8B-B14F-4D97-AF65-F5344CB8AC3E}">
        <p14:creationId xmlns:p14="http://schemas.microsoft.com/office/powerpoint/2010/main" val="332188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3102CF-4FCF-5814-291B-9549EAD2AA54}"/>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1130867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371475" y="1443772"/>
            <a:ext cx="6054725"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4</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Một </a:t>
            </a:r>
            <a:r>
              <a:rPr lang="vi-VN" sz="2800" b="1" dirty="0">
                <a:solidFill>
                  <a:schemeClr val="bg1"/>
                </a:solidFill>
                <a:latin typeface="Times New Roman" panose="02020603050405020304" pitchFamily="18" charset="0"/>
                <a:cs typeface="Times New Roman" panose="02020603050405020304" pitchFamily="18" charset="0"/>
              </a:rPr>
              <a:t>số danh nhân văn hóa tiêu biểu</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19825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93BBE85-1856-BDEB-7D20-D6AC2C0C1A87}"/>
              </a:ext>
            </a:extLst>
          </p:cNvPr>
          <p:cNvSpPr txBox="1"/>
          <p:nvPr/>
        </p:nvSpPr>
        <p:spPr>
          <a:xfrm>
            <a:off x="2832100" y="113715"/>
            <a:ext cx="7188200" cy="830997"/>
          </a:xfrm>
          <a:prstGeom prst="rect">
            <a:avLst/>
          </a:prstGeom>
          <a:noFill/>
        </p:spPr>
        <p:txBody>
          <a:bodyPr wrap="square">
            <a:spAutoFit/>
          </a:bodyPr>
          <a:lstStyle/>
          <a:p>
            <a:r>
              <a:rPr lang="vi-VN" sz="2400" b="1" dirty="0">
                <a:solidFill>
                  <a:srgbClr val="FF0000"/>
                </a:solidFill>
                <a:effectLst/>
                <a:latin typeface="Times New Roman" panose="02020603050405020304" pitchFamily="18" charset="0"/>
                <a:ea typeface="Times New Roman" panose="02020603050405020304" pitchFamily="18" charset="0"/>
              </a:rPr>
              <a:t>Nghiên cứu nội dung </a:t>
            </a:r>
            <a:r>
              <a:rPr lang="vi-VN" sz="2400" b="1">
                <a:solidFill>
                  <a:srgbClr val="FF0000"/>
                </a:solidFill>
                <a:effectLst/>
                <a:latin typeface="Times New Roman" panose="02020603050405020304" pitchFamily="18" charset="0"/>
                <a:ea typeface="Times New Roman" panose="02020603050405020304" pitchFamily="18" charset="0"/>
              </a:rPr>
              <a:t>mục 4 </a:t>
            </a:r>
            <a:r>
              <a:rPr lang="vi-VN" sz="2400" b="1" dirty="0">
                <a:solidFill>
                  <a:srgbClr val="FF0000"/>
                </a:solidFill>
                <a:effectLst/>
                <a:latin typeface="Times New Roman" panose="02020603050405020304" pitchFamily="18" charset="0"/>
                <a:ea typeface="Times New Roman" panose="02020603050405020304" pitchFamily="18" charset="0"/>
              </a:rPr>
              <a:t>SGK trang 87, 88 và tra cứu mạng internet để hoàn thành phiếu học tập sau:</a:t>
            </a:r>
            <a:endParaRPr lang="en-SG" sz="2400" b="1" dirty="0">
              <a:solidFill>
                <a:srgbClr val="FF0000"/>
              </a:solidFill>
            </a:endParaRPr>
          </a:p>
        </p:txBody>
      </p:sp>
      <p:graphicFrame>
        <p:nvGraphicFramePr>
          <p:cNvPr id="5" name="Table 5">
            <a:extLst>
              <a:ext uri="{FF2B5EF4-FFF2-40B4-BE49-F238E27FC236}">
                <a16:creationId xmlns:a16="http://schemas.microsoft.com/office/drawing/2014/main" id="{EE4D1607-B1F2-C542-B291-62BA0EC2BCC5}"/>
              </a:ext>
            </a:extLst>
          </p:cNvPr>
          <p:cNvGraphicFramePr>
            <a:graphicFrameLocks noGrp="1"/>
          </p:cNvGraphicFramePr>
          <p:nvPr>
            <p:extLst>
              <p:ext uri="{D42A27DB-BD31-4B8C-83A1-F6EECF244321}">
                <p14:modId xmlns:p14="http://schemas.microsoft.com/office/powerpoint/2010/main" val="3299200655"/>
              </p:ext>
            </p:extLst>
          </p:nvPr>
        </p:nvGraphicFramePr>
        <p:xfrm>
          <a:off x="800100" y="1379220"/>
          <a:ext cx="10934700" cy="2455150"/>
        </p:xfrm>
        <a:graphic>
          <a:graphicData uri="http://schemas.openxmlformats.org/drawingml/2006/table">
            <a:tbl>
              <a:tblPr firstRow="1" bandRow="1">
                <a:tableStyleId>{5940675A-B579-460E-94D1-54222C63F5DA}</a:tableStyleId>
              </a:tblPr>
              <a:tblGrid>
                <a:gridCol w="965200">
                  <a:extLst>
                    <a:ext uri="{9D8B030D-6E8A-4147-A177-3AD203B41FA5}">
                      <a16:colId xmlns:a16="http://schemas.microsoft.com/office/drawing/2014/main" val="1280540400"/>
                    </a:ext>
                  </a:extLst>
                </a:gridCol>
                <a:gridCol w="2971800">
                  <a:extLst>
                    <a:ext uri="{9D8B030D-6E8A-4147-A177-3AD203B41FA5}">
                      <a16:colId xmlns:a16="http://schemas.microsoft.com/office/drawing/2014/main" val="550108901"/>
                    </a:ext>
                  </a:extLst>
                </a:gridCol>
                <a:gridCol w="2654300">
                  <a:extLst>
                    <a:ext uri="{9D8B030D-6E8A-4147-A177-3AD203B41FA5}">
                      <a16:colId xmlns:a16="http://schemas.microsoft.com/office/drawing/2014/main" val="1595068197"/>
                    </a:ext>
                  </a:extLst>
                </a:gridCol>
                <a:gridCol w="4343400">
                  <a:extLst>
                    <a:ext uri="{9D8B030D-6E8A-4147-A177-3AD203B41FA5}">
                      <a16:colId xmlns:a16="http://schemas.microsoft.com/office/drawing/2014/main" val="2127262804"/>
                    </a:ext>
                  </a:extLst>
                </a:gridCol>
              </a:tblGrid>
              <a:tr h="936286">
                <a:tc>
                  <a:txBody>
                    <a:bodyPr/>
                    <a:lstStyle/>
                    <a:p>
                      <a:pPr algn="ctr"/>
                      <a:r>
                        <a:rPr lang="vi-VN" sz="2400" b="1" dirty="0">
                          <a:latin typeface="Times New Roman" panose="02020603050405020304" pitchFamily="18" charset="0"/>
                          <a:cs typeface="Times New Roman" panose="02020603050405020304" pitchFamily="18" charset="0"/>
                        </a:rPr>
                        <a:t>Số TT</a:t>
                      </a:r>
                      <a:endParaRPr lang="en-SG" sz="2400" b="1" dirty="0">
                        <a:latin typeface="Times New Roman" panose="02020603050405020304" pitchFamily="18" charset="0"/>
                        <a:cs typeface="Times New Roman" panose="02020603050405020304" pitchFamily="18" charset="0"/>
                      </a:endParaRPr>
                    </a:p>
                  </a:txBody>
                  <a:tcPr/>
                </a:tc>
                <a:tc>
                  <a:txBody>
                    <a:bodyPr/>
                    <a:lstStyle/>
                    <a:p>
                      <a:pPr algn="ctr"/>
                      <a:r>
                        <a:rPr lang="vi-VN" sz="2400" b="1" kern="1200" dirty="0">
                          <a:solidFill>
                            <a:schemeClr val="tx1"/>
                          </a:solidFill>
                          <a:effectLst/>
                          <a:latin typeface="Times New Roman" panose="02020603050405020304" pitchFamily="18" charset="0"/>
                          <a:ea typeface="+mn-ea"/>
                          <a:cs typeface="Times New Roman" panose="02020603050405020304" pitchFamily="18" charset="0"/>
                        </a:rPr>
                        <a:t>Tên các danh nhân</a:t>
                      </a:r>
                      <a:endParaRPr lang="en-SG" sz="2400" b="1"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400" b="1" kern="1200" dirty="0">
                          <a:solidFill>
                            <a:schemeClr val="tx1"/>
                          </a:solidFill>
                          <a:effectLst/>
                          <a:latin typeface="Times New Roman" panose="02020603050405020304" pitchFamily="18" charset="0"/>
                          <a:ea typeface="+mn-ea"/>
                          <a:cs typeface="Times New Roman" panose="02020603050405020304" pitchFamily="18" charset="0"/>
                        </a:rPr>
                        <a:t>Lĩnh vực đóng góp</a:t>
                      </a:r>
                      <a:endParaRPr lang="en-SG" sz="2400" b="1" kern="1200" dirty="0">
                        <a:solidFill>
                          <a:schemeClr val="tx1"/>
                        </a:solidFill>
                        <a:effectLst/>
                        <a:latin typeface="Times New Roman" panose="02020603050405020304" pitchFamily="18" charset="0"/>
                        <a:ea typeface="+mn-ea"/>
                        <a:cs typeface="Times New Roman" panose="02020603050405020304" pitchFamily="18" charset="0"/>
                      </a:endParaRPr>
                    </a:p>
                    <a:p>
                      <a:pPr algn="ctr"/>
                      <a:endParaRPr lang="en-SG" sz="2400" b="1" dirty="0">
                        <a:latin typeface="Times New Roman" panose="02020603050405020304" pitchFamily="18" charset="0"/>
                        <a:cs typeface="Times New Roman" panose="02020603050405020304" pitchFamily="18" charset="0"/>
                      </a:endParaRPr>
                    </a:p>
                  </a:txBody>
                  <a:tcPr/>
                </a:tc>
                <a:tc>
                  <a:txBody>
                    <a:bodyPr/>
                    <a:lstStyle/>
                    <a:p>
                      <a:pPr algn="ctr"/>
                      <a:r>
                        <a:rPr lang="vi-VN" sz="2400" b="1" kern="1200" dirty="0">
                          <a:solidFill>
                            <a:schemeClr val="tx1"/>
                          </a:solidFill>
                          <a:effectLst/>
                          <a:latin typeface="Times New Roman" panose="02020603050405020304" pitchFamily="18" charset="0"/>
                          <a:ea typeface="+mn-ea"/>
                          <a:cs typeface="Times New Roman" panose="02020603050405020304" pitchFamily="18" charset="0"/>
                        </a:rPr>
                        <a:t>Tác phẩm/ Câu nói/ sự kiện nổi bật của các danh nhân </a:t>
                      </a:r>
                      <a:endParaRPr lang="en-SG" sz="24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11564496"/>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64680399"/>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75322477"/>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8390388"/>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16514651"/>
                  </a:ext>
                </a:extLst>
              </a:tr>
            </a:tbl>
          </a:graphicData>
        </a:graphic>
      </p:graphicFrame>
    </p:spTree>
    <p:extLst>
      <p:ext uri="{BB962C8B-B14F-4D97-AF65-F5344CB8AC3E}">
        <p14:creationId xmlns:p14="http://schemas.microsoft.com/office/powerpoint/2010/main" val="5369100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guyễn Trãi – Chốn Thiêng">
            <a:extLst>
              <a:ext uri="{FF2B5EF4-FFF2-40B4-BE49-F238E27FC236}">
                <a16:creationId xmlns:a16="http://schemas.microsoft.com/office/drawing/2014/main" id="{9F2FE26E-9C8F-D0AB-8A20-A64508BD7D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1275" y="100012"/>
            <a:ext cx="6858000" cy="665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624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r>
              <a:rPr lang="vi-VN" sz="2400" b="1" dirty="0">
                <a:solidFill>
                  <a:srgbClr val="FF0000"/>
                </a:solidFill>
                <a:latin typeface="Times New Roman" panose="02020603050405020304" pitchFamily="18" charset="0"/>
                <a:cs typeface="Times New Roman" panose="02020603050405020304" pitchFamily="18" charset="0"/>
              </a:rPr>
              <a:t>)</a:t>
            </a:r>
            <a:endParaRPr lang="en-SG" sz="24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828675" y="1211282"/>
            <a:ext cx="5546725"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1.Sự thành lập vương triều Lê Sơ</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8689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8824EC63-130B-1BF9-3DD5-C5A5B0556032}"/>
              </a:ext>
            </a:extLst>
          </p:cNvPr>
          <p:cNvSpPr txBox="1"/>
          <p:nvPr/>
        </p:nvSpPr>
        <p:spPr>
          <a:xfrm>
            <a:off x="715567" y="1366837"/>
            <a:ext cx="6315153"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4</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Một </a:t>
            </a:r>
            <a:r>
              <a:rPr lang="vi-VN" sz="2800" b="1" dirty="0">
                <a:solidFill>
                  <a:schemeClr val="bg1"/>
                </a:solidFill>
                <a:latin typeface="Times New Roman" panose="02020603050405020304" pitchFamily="18" charset="0"/>
                <a:cs typeface="Times New Roman" panose="02020603050405020304" pitchFamily="18" charset="0"/>
              </a:rPr>
              <a:t>số danh nhân văn hóa tiêu biểu</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9F0CCFFD-7C9C-B4AA-4E50-4D6B736D7FF1}"/>
              </a:ext>
            </a:extLst>
          </p:cNvPr>
          <p:cNvSpPr txBox="1"/>
          <p:nvPr/>
        </p:nvSpPr>
        <p:spPr>
          <a:xfrm>
            <a:off x="934720" y="1919169"/>
            <a:ext cx="6096000" cy="2462213"/>
          </a:xfrm>
          <a:prstGeom prst="rect">
            <a:avLst/>
          </a:prstGeom>
          <a:noFill/>
        </p:spPr>
        <p:txBody>
          <a:bodyPr wrap="square">
            <a:spAutoFit/>
          </a:bodyPr>
          <a:lstStyle/>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a. Nguyễn Trãi</a:t>
            </a:r>
            <a:endParaRPr lang="en-SG" sz="2800" dirty="0">
              <a:solidFill>
                <a:schemeClr val="bg1"/>
              </a:solidFill>
              <a:effectLst/>
              <a:latin typeface="Times New Roman" panose="02020603050405020304" pitchFamily="18" charset="0"/>
              <a:ea typeface="Times New Roman" panose="02020603050405020304" pitchFamily="18" charset="0"/>
            </a:endParaRPr>
          </a:p>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b. Lê thánh Tông</a:t>
            </a:r>
            <a:endParaRPr lang="en-SG" sz="2800" dirty="0">
              <a:solidFill>
                <a:schemeClr val="bg1"/>
              </a:solidFill>
              <a:effectLst/>
              <a:latin typeface="Times New Roman" panose="02020603050405020304" pitchFamily="18" charset="0"/>
              <a:ea typeface="Times New Roman" panose="02020603050405020304" pitchFamily="18" charset="0"/>
            </a:endParaRPr>
          </a:p>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c. Lương Thế Vinh</a:t>
            </a:r>
            <a:endParaRPr lang="en-SG" sz="2800" dirty="0">
              <a:solidFill>
                <a:schemeClr val="bg1"/>
              </a:solidFill>
              <a:effectLst/>
              <a:latin typeface="Times New Roman" panose="02020603050405020304" pitchFamily="18" charset="0"/>
              <a:ea typeface="Times New Roman" panose="02020603050405020304" pitchFamily="18" charset="0"/>
            </a:endParaRPr>
          </a:p>
          <a:p>
            <a:r>
              <a:rPr lang="vi-VN" sz="2800" dirty="0">
                <a:solidFill>
                  <a:schemeClr val="bg1"/>
                </a:solidFill>
                <a:effectLst/>
                <a:latin typeface="Times New Roman" panose="02020603050405020304" pitchFamily="18" charset="0"/>
                <a:ea typeface="Times New Roman" panose="02020603050405020304" pitchFamily="18" charset="0"/>
              </a:rPr>
              <a:t>d. Ngô Sỹ Liêm</a:t>
            </a:r>
            <a:endParaRPr lang="en-SG" sz="2800" dirty="0">
              <a:solidFill>
                <a:schemeClr val="bg1"/>
              </a:solidFill>
            </a:endParaRPr>
          </a:p>
        </p:txBody>
      </p:sp>
    </p:spTree>
    <p:extLst>
      <p:ext uri="{BB962C8B-B14F-4D97-AF65-F5344CB8AC3E}">
        <p14:creationId xmlns:p14="http://schemas.microsoft.com/office/powerpoint/2010/main" val="31051214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BE1448ED-F091-63BC-3B21-170E95886DFF}"/>
              </a:ext>
            </a:extLst>
          </p:cNvPr>
          <p:cNvPicPr>
            <a:picLocks noChangeAspect="1"/>
          </p:cNvPicPr>
          <p:nvPr/>
        </p:nvPicPr>
        <p:blipFill>
          <a:blip r:embed="rId2"/>
          <a:stretch>
            <a:fillRect/>
          </a:stretch>
        </p:blipFill>
        <p:spPr>
          <a:xfrm>
            <a:off x="419100" y="0"/>
            <a:ext cx="11265683" cy="3086100"/>
          </a:xfrm>
          <a:prstGeom prst="rect">
            <a:avLst/>
          </a:prstGeom>
        </p:spPr>
      </p:pic>
    </p:spTree>
    <p:extLst>
      <p:ext uri="{BB962C8B-B14F-4D97-AF65-F5344CB8AC3E}">
        <p14:creationId xmlns:p14="http://schemas.microsoft.com/office/powerpoint/2010/main" val="4289071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75A1A2-3720-D84F-3043-E63B6406F755}"/>
              </a:ext>
            </a:extLst>
          </p:cNvPr>
          <p:cNvPicPr>
            <a:picLocks noChangeAspect="1"/>
          </p:cNvPicPr>
          <p:nvPr/>
        </p:nvPicPr>
        <p:blipFill>
          <a:blip r:embed="rId2"/>
          <a:stretch>
            <a:fillRect/>
          </a:stretch>
        </p:blipFill>
        <p:spPr>
          <a:xfrm>
            <a:off x="381000" y="177800"/>
            <a:ext cx="11430000" cy="6273799"/>
          </a:xfrm>
          <a:prstGeom prst="rect">
            <a:avLst/>
          </a:prstGeom>
        </p:spPr>
      </p:pic>
    </p:spTree>
    <p:extLst>
      <p:ext uri="{BB962C8B-B14F-4D97-AF65-F5344CB8AC3E}">
        <p14:creationId xmlns:p14="http://schemas.microsoft.com/office/powerpoint/2010/main" val="19857512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C26D0BD-1195-F008-D430-496D44188CB4}"/>
              </a:ext>
            </a:extLst>
          </p:cNvPr>
          <p:cNvGrpSpPr/>
          <p:nvPr/>
        </p:nvGrpSpPr>
        <p:grpSpPr>
          <a:xfrm>
            <a:off x="114300" y="-38904"/>
            <a:ext cx="11963400" cy="6896904"/>
            <a:chOff x="1532747" y="-38904"/>
            <a:chExt cx="8993014" cy="6414304"/>
          </a:xfrm>
        </p:grpSpPr>
        <p:pic>
          <p:nvPicPr>
            <p:cNvPr id="2" name="Picture 1">
              <a:extLst>
                <a:ext uri="{FF2B5EF4-FFF2-40B4-BE49-F238E27FC236}">
                  <a16:creationId xmlns:a16="http://schemas.microsoft.com/office/drawing/2014/main" id="{4447C037-F1B7-9EA4-695F-964CDA019E37}"/>
                </a:ext>
              </a:extLst>
            </p:cNvPr>
            <p:cNvPicPr>
              <a:picLocks noChangeAspect="1"/>
            </p:cNvPicPr>
            <p:nvPr/>
          </p:nvPicPr>
          <p:blipFill>
            <a:blip r:embed="rId2"/>
            <a:stretch>
              <a:fillRect/>
            </a:stretch>
          </p:blipFill>
          <p:spPr>
            <a:xfrm>
              <a:off x="1532748" y="-38904"/>
              <a:ext cx="3878077" cy="2904024"/>
            </a:xfrm>
            <a:prstGeom prst="rect">
              <a:avLst/>
            </a:prstGeom>
          </p:spPr>
        </p:pic>
        <p:pic>
          <p:nvPicPr>
            <p:cNvPr id="3" name="Picture 2" descr="Rồng đá điện Kính Thiên “kêu cứu” | Văn hóa xã hội">
              <a:extLst>
                <a:ext uri="{FF2B5EF4-FFF2-40B4-BE49-F238E27FC236}">
                  <a16:creationId xmlns:a16="http://schemas.microsoft.com/office/drawing/2014/main" id="{A8C1235E-DD51-6E56-26D4-3908B3367A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747" y="3012440"/>
              <a:ext cx="8993013" cy="33629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Thành bậc đá điện Kính Thiên - tuyệt tác kiến trúc điêu khắc thời Lê sơ |  Văn hóa">
              <a:extLst>
                <a:ext uri="{FF2B5EF4-FFF2-40B4-BE49-F238E27FC236}">
                  <a16:creationId xmlns:a16="http://schemas.microsoft.com/office/drawing/2014/main" id="{2246BABB-8BAA-B22A-B145-01812503BA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043" y="0"/>
              <a:ext cx="4998718" cy="29159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64073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5BE6ED-2459-7E03-D369-821DA3EB52F2}"/>
              </a:ext>
            </a:extLst>
          </p:cNvPr>
          <p:cNvSpPr txBox="1"/>
          <p:nvPr/>
        </p:nvSpPr>
        <p:spPr>
          <a:xfrm>
            <a:off x="762000" y="584201"/>
            <a:ext cx="10591800" cy="830997"/>
          </a:xfrm>
          <a:prstGeom prst="rect">
            <a:avLst/>
          </a:prstGeom>
          <a:noFill/>
        </p:spPr>
        <p:txBody>
          <a:bodyPr wrap="square">
            <a:spAutoFit/>
          </a:bodyPr>
          <a:lstStyle/>
          <a:p>
            <a:pPr algn="ctr"/>
            <a:r>
              <a:rPr lang="vi-VN" sz="2400" b="1" dirty="0">
                <a:solidFill>
                  <a:srgbClr val="FF0000"/>
                </a:solidFill>
                <a:effectLst/>
                <a:latin typeface="Times New Roman" panose="02020603050405020304" pitchFamily="18" charset="0"/>
                <a:ea typeface="Times New Roman" panose="02020603050405020304" pitchFamily="18" charset="0"/>
              </a:rPr>
              <a:t>Em hãy dựa vào nội dung mục 1 SGK hoàn thành phiếu học tập sau </a:t>
            </a:r>
            <a:r>
              <a:rPr lang="vi-VN" sz="2400" b="1">
                <a:solidFill>
                  <a:srgbClr val="FF0000"/>
                </a:solidFill>
                <a:effectLst/>
                <a:latin typeface="Times New Roman" panose="02020603050405020304" pitchFamily="18" charset="0"/>
                <a:ea typeface="Times New Roman" panose="02020603050405020304" pitchFamily="18" charset="0"/>
              </a:rPr>
              <a:t>trong </a:t>
            </a:r>
            <a:endParaRPr lang="en-US" sz="2400" b="1" smtClean="0">
              <a:solidFill>
                <a:srgbClr val="FF0000"/>
              </a:solidFill>
              <a:effectLst/>
              <a:latin typeface="Times New Roman" panose="02020603050405020304" pitchFamily="18" charset="0"/>
              <a:ea typeface="Times New Roman" panose="02020603050405020304" pitchFamily="18" charset="0"/>
            </a:endParaRPr>
          </a:p>
          <a:p>
            <a:pPr algn="ctr"/>
            <a:r>
              <a:rPr lang="vi-VN" sz="2400" b="1" smtClean="0">
                <a:solidFill>
                  <a:srgbClr val="FF0000"/>
                </a:solidFill>
                <a:effectLst/>
                <a:latin typeface="Times New Roman" panose="02020603050405020304" pitchFamily="18" charset="0"/>
                <a:ea typeface="Times New Roman" panose="02020603050405020304" pitchFamily="18" charset="0"/>
              </a:rPr>
              <a:t>thời </a:t>
            </a:r>
            <a:r>
              <a:rPr lang="vi-VN" sz="2400" b="1" dirty="0">
                <a:solidFill>
                  <a:srgbClr val="FF0000"/>
                </a:solidFill>
                <a:effectLst/>
                <a:latin typeface="Times New Roman" panose="02020603050405020304" pitchFamily="18" charset="0"/>
                <a:ea typeface="Times New Roman" panose="02020603050405020304" pitchFamily="18" charset="0"/>
              </a:rPr>
              <a:t>gian 5p </a:t>
            </a:r>
            <a:endParaRPr lang="en-SG" sz="2400" b="1" dirty="0">
              <a:solidFill>
                <a:srgbClr val="FF0000"/>
              </a:solidFill>
            </a:endParaRPr>
          </a:p>
        </p:txBody>
      </p:sp>
      <p:sp>
        <p:nvSpPr>
          <p:cNvPr id="6" name="Rectangle: Rounded Corners 5">
            <a:extLst>
              <a:ext uri="{FF2B5EF4-FFF2-40B4-BE49-F238E27FC236}">
                <a16:creationId xmlns:a16="http://schemas.microsoft.com/office/drawing/2014/main" id="{EE731847-82CC-CECA-F4D7-3B62C08DCEA0}"/>
              </a:ext>
            </a:extLst>
          </p:cNvPr>
          <p:cNvSpPr/>
          <p:nvPr/>
        </p:nvSpPr>
        <p:spPr>
          <a:xfrm>
            <a:off x="4129547" y="1"/>
            <a:ext cx="4965291" cy="5842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chemeClr val="tx1"/>
                </a:solidFill>
                <a:latin typeface="Times New Roman" panose="02020603050405020304" pitchFamily="18" charset="0"/>
                <a:cs typeface="Times New Roman" panose="02020603050405020304" pitchFamily="18" charset="0"/>
              </a:rPr>
              <a:t>HOẠT ĐỘNG CÁ NHÂN</a:t>
            </a:r>
            <a:endParaRPr lang="en-SG" sz="28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8" name="Table 8">
            <a:extLst>
              <a:ext uri="{FF2B5EF4-FFF2-40B4-BE49-F238E27FC236}">
                <a16:creationId xmlns:a16="http://schemas.microsoft.com/office/drawing/2014/main" id="{1B4F153E-298C-812B-4799-851EB81E23BA}"/>
              </a:ext>
            </a:extLst>
          </p:cNvPr>
          <p:cNvGraphicFramePr>
            <a:graphicFrameLocks noGrp="1"/>
          </p:cNvGraphicFramePr>
          <p:nvPr>
            <p:extLst>
              <p:ext uri="{D42A27DB-BD31-4B8C-83A1-F6EECF244321}">
                <p14:modId xmlns:p14="http://schemas.microsoft.com/office/powerpoint/2010/main" val="1187840878"/>
              </p:ext>
            </p:extLst>
          </p:nvPr>
        </p:nvGraphicFramePr>
        <p:xfrm>
          <a:off x="63500" y="1415198"/>
          <a:ext cx="11988800" cy="5943600"/>
        </p:xfrm>
        <a:graphic>
          <a:graphicData uri="http://schemas.openxmlformats.org/drawingml/2006/table">
            <a:tbl>
              <a:tblPr firstRow="1" bandRow="1">
                <a:tableStyleId>{5940675A-B579-460E-94D1-54222C63F5DA}</a:tableStyleId>
              </a:tblPr>
              <a:tblGrid>
                <a:gridCol w="7916718">
                  <a:extLst>
                    <a:ext uri="{9D8B030D-6E8A-4147-A177-3AD203B41FA5}">
                      <a16:colId xmlns:a16="http://schemas.microsoft.com/office/drawing/2014/main" val="1941376792"/>
                    </a:ext>
                  </a:extLst>
                </a:gridCol>
                <a:gridCol w="4072082">
                  <a:extLst>
                    <a:ext uri="{9D8B030D-6E8A-4147-A177-3AD203B41FA5}">
                      <a16:colId xmlns:a16="http://schemas.microsoft.com/office/drawing/2014/main" val="3434498917"/>
                    </a:ext>
                  </a:extLst>
                </a:gridCol>
              </a:tblGrid>
              <a:tr h="37084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1</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Nhà </a:t>
                      </a:r>
                      <a:r>
                        <a:rPr lang="vi-VN" sz="2800" dirty="0">
                          <a:effectLst/>
                          <a:latin typeface="Times New Roman" panose="02020603050405020304" pitchFamily="18" charset="0"/>
                          <a:cs typeface="Times New Roman" panose="02020603050405020304" pitchFamily="18" charset="0"/>
                        </a:rPr>
                        <a:t>Lê Sơ được thành lập vào năm:</a:t>
                      </a:r>
                      <a:endParaRPr lang="en-SG"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1428</a:t>
                      </a:r>
                      <a:endParaRPr lang="en-SG" sz="2400"/>
                    </a:p>
                  </a:txBody>
                  <a:tcPr/>
                </a:tc>
                <a:extLst>
                  <a:ext uri="{0D108BD9-81ED-4DB2-BD59-A6C34878D82A}">
                    <a16:rowId xmlns:a16="http://schemas.microsoft.com/office/drawing/2014/main" val="3358050430"/>
                  </a:ext>
                </a:extLst>
              </a:tr>
              <a:tr h="355413">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2</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Quốc </a:t>
                      </a:r>
                      <a:r>
                        <a:rPr lang="vi-VN" sz="2800">
                          <a:effectLst/>
                          <a:latin typeface="Times New Roman" panose="02020603050405020304" pitchFamily="18" charset="0"/>
                          <a:cs typeface="Times New Roman" panose="02020603050405020304" pitchFamily="18" charset="0"/>
                        </a:rPr>
                        <a:t>hiệu là:</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Đại</a:t>
                      </a:r>
                      <a:r>
                        <a:rPr lang="en-SG" sz="2400" baseline="0" smtClean="0"/>
                        <a:t> việt</a:t>
                      </a:r>
                      <a:endParaRPr lang="en-SG" sz="2400"/>
                    </a:p>
                  </a:txBody>
                  <a:tcPr/>
                </a:tc>
                <a:extLst>
                  <a:ext uri="{0D108BD9-81ED-4DB2-BD59-A6C34878D82A}">
                    <a16:rowId xmlns:a16="http://schemas.microsoft.com/office/drawing/2014/main" val="1898636520"/>
                  </a:ext>
                </a:extLst>
              </a:tr>
              <a:tr h="32775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3</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Kinh </a:t>
                      </a:r>
                      <a:r>
                        <a:rPr lang="vi-VN" sz="2800">
                          <a:effectLst/>
                          <a:latin typeface="Times New Roman" panose="02020603050405020304" pitchFamily="18" charset="0"/>
                          <a:cs typeface="Times New Roman" panose="02020603050405020304" pitchFamily="18" charset="0"/>
                        </a:rPr>
                        <a:t>đô đóng ở</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Thăng</a:t>
                      </a:r>
                      <a:r>
                        <a:rPr lang="en-SG" sz="2400" baseline="0" smtClean="0"/>
                        <a:t> Long</a:t>
                      </a:r>
                      <a:endParaRPr lang="en-SG" sz="2400"/>
                    </a:p>
                  </a:txBody>
                  <a:tcPr/>
                </a:tc>
                <a:extLst>
                  <a:ext uri="{0D108BD9-81ED-4DB2-BD59-A6C34878D82A}">
                    <a16:rowId xmlns:a16="http://schemas.microsoft.com/office/drawing/2014/main" val="421781145"/>
                  </a:ext>
                </a:extLst>
              </a:tr>
              <a:tr h="309323">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4</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Đứng </a:t>
                      </a:r>
                      <a:r>
                        <a:rPr lang="vi-VN" sz="2800">
                          <a:effectLst/>
                          <a:latin typeface="Times New Roman" panose="02020603050405020304" pitchFamily="18" charset="0"/>
                          <a:cs typeface="Times New Roman" panose="02020603050405020304" pitchFamily="18" charset="0"/>
                        </a:rPr>
                        <a:t>đầu nhà nước là</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Hoàng</a:t>
                      </a:r>
                      <a:r>
                        <a:rPr lang="en-SG" sz="2400" baseline="0" smtClean="0"/>
                        <a:t> Đế</a:t>
                      </a:r>
                      <a:endParaRPr lang="en-SG" sz="2400"/>
                    </a:p>
                  </a:txBody>
                  <a:tcPr/>
                </a:tc>
                <a:extLst>
                  <a:ext uri="{0D108BD9-81ED-4DB2-BD59-A6C34878D82A}">
                    <a16:rowId xmlns:a16="http://schemas.microsoft.com/office/drawing/2014/main" val="1391027785"/>
                  </a:ext>
                </a:extLst>
              </a:tr>
              <a:tr h="430227">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5</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Cả </a:t>
                      </a:r>
                      <a:r>
                        <a:rPr lang="vi-VN" sz="2800">
                          <a:effectLst/>
                          <a:latin typeface="Times New Roman" panose="02020603050405020304" pitchFamily="18" charset="0"/>
                          <a:cs typeface="Times New Roman" panose="02020603050405020304" pitchFamily="18" charset="0"/>
                        </a:rPr>
                        <a:t>nước được chia thành các</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13 đạo</a:t>
                      </a:r>
                      <a:r>
                        <a:rPr lang="en-SG" sz="2400" baseline="0" smtClean="0"/>
                        <a:t> thừa tuyên</a:t>
                      </a:r>
                      <a:endParaRPr lang="en-SG" sz="2400"/>
                    </a:p>
                  </a:txBody>
                  <a:tcPr/>
                </a:tc>
                <a:extLst>
                  <a:ext uri="{0D108BD9-81ED-4DB2-BD59-A6C34878D82A}">
                    <a16:rowId xmlns:a16="http://schemas.microsoft.com/office/drawing/2014/main" val="1659966716"/>
                  </a:ext>
                </a:extLst>
              </a:tr>
              <a:tr h="372038">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6. Quân đội bao gồm </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Thủy</a:t>
                      </a:r>
                      <a:r>
                        <a:rPr lang="en-SG" sz="2400" baseline="0" smtClean="0"/>
                        <a:t> binh, Bộ binh</a:t>
                      </a:r>
                      <a:endParaRPr lang="en-SG" sz="2400"/>
                    </a:p>
                  </a:txBody>
                  <a:tcPr/>
                </a:tc>
                <a:extLst>
                  <a:ext uri="{0D108BD9-81ED-4DB2-BD59-A6C34878D82A}">
                    <a16:rowId xmlns:a16="http://schemas.microsoft.com/office/drawing/2014/main" val="3588373171"/>
                  </a:ext>
                </a:extLst>
              </a:tr>
              <a:tr h="48934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7. Quân được tổ chức theo lối</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Ngụ</a:t>
                      </a:r>
                      <a:r>
                        <a:rPr lang="en-SG" sz="2400" baseline="0" smtClean="0"/>
                        <a:t> binh ư nông</a:t>
                      </a:r>
                      <a:endParaRPr lang="en-SG" sz="2400" dirty="0"/>
                    </a:p>
                  </a:txBody>
                  <a:tcPr/>
                </a:tc>
                <a:extLst>
                  <a:ext uri="{0D108BD9-81ED-4DB2-BD59-A6C34878D82A}">
                    <a16:rowId xmlns:a16="http://schemas.microsoft.com/office/drawing/2014/main" val="2843566801"/>
                  </a:ext>
                </a:extLst>
              </a:tr>
              <a:tr h="45886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8. Ban hành bộ luật</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Quốc</a:t>
                      </a:r>
                      <a:r>
                        <a:rPr lang="en-SG" sz="2400" baseline="0" smtClean="0"/>
                        <a:t> triều hình luật (Luât Hồng Đức)</a:t>
                      </a:r>
                      <a:endParaRPr lang="en-SG" sz="2400" dirty="0"/>
                    </a:p>
                  </a:txBody>
                  <a:tcPr/>
                </a:tc>
                <a:extLst>
                  <a:ext uri="{0D108BD9-81ED-4DB2-BD59-A6C34878D82A}">
                    <a16:rowId xmlns:a16="http://schemas.microsoft.com/office/drawing/2014/main" val="937523129"/>
                  </a:ext>
                </a:extLst>
              </a:tr>
              <a:tr h="370840">
                <a:tc>
                  <a:txBody>
                    <a:bodyPr/>
                    <a:lstStyle/>
                    <a:p>
                      <a:pPr marL="0" marR="0">
                        <a:lnSpc>
                          <a:spcPct val="150000"/>
                        </a:lnSpc>
                        <a:spcBef>
                          <a:spcPts val="0"/>
                        </a:spcBef>
                        <a:spcAft>
                          <a:spcPts val="0"/>
                        </a:spcAft>
                      </a:pPr>
                      <a:r>
                        <a:rPr lang="vi-VN" sz="2800" dirty="0">
                          <a:effectLst/>
                          <a:latin typeface="Times New Roman" panose="02020603050405020304" pitchFamily="18" charset="0"/>
                          <a:cs typeface="Times New Roman" panose="02020603050405020304" pitchFamily="18" charset="0"/>
                        </a:rPr>
                        <a:t>9. Đến năm 1471 lãnh thổ Đại  Việt được mở rộng tới</a:t>
                      </a:r>
                      <a:endParaRPr lang="en-SG"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Phú</a:t>
                      </a:r>
                      <a:r>
                        <a:rPr lang="en-SG" sz="2400" baseline="0" smtClean="0"/>
                        <a:t> yên</a:t>
                      </a:r>
                      <a:endParaRPr lang="en-SG" sz="2400" dirty="0"/>
                    </a:p>
                  </a:txBody>
                  <a:tcPr/>
                </a:tc>
                <a:extLst>
                  <a:ext uri="{0D108BD9-81ED-4DB2-BD59-A6C34878D82A}">
                    <a16:rowId xmlns:a16="http://schemas.microsoft.com/office/drawing/2014/main" val="2313488352"/>
                  </a:ext>
                </a:extLst>
              </a:tr>
            </a:tbl>
          </a:graphicData>
        </a:graphic>
      </p:graphicFrame>
    </p:spTree>
    <p:extLst>
      <p:ext uri="{BB962C8B-B14F-4D97-AF65-F5344CB8AC3E}">
        <p14:creationId xmlns:p14="http://schemas.microsoft.com/office/powerpoint/2010/main" val="1038443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D1C966-0694-AB51-2114-D6181A770767}"/>
              </a:ext>
            </a:extLst>
          </p:cNvPr>
          <p:cNvPicPr>
            <a:picLocks noChangeAspect="1"/>
          </p:cNvPicPr>
          <p:nvPr/>
        </p:nvPicPr>
        <p:blipFill>
          <a:blip r:embed="rId2"/>
          <a:stretch>
            <a:fillRect/>
          </a:stretch>
        </p:blipFill>
        <p:spPr>
          <a:xfrm>
            <a:off x="889000" y="0"/>
            <a:ext cx="10452100" cy="6400800"/>
          </a:xfrm>
          <a:prstGeom prst="rect">
            <a:avLst/>
          </a:prstGeom>
        </p:spPr>
      </p:pic>
    </p:spTree>
    <p:extLst>
      <p:ext uri="{BB962C8B-B14F-4D97-AF65-F5344CB8AC3E}">
        <p14:creationId xmlns:p14="http://schemas.microsoft.com/office/powerpoint/2010/main" val="37374295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4" y="0"/>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231775" y="1010788"/>
            <a:ext cx="5521325"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1</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Sự </a:t>
            </a:r>
            <a:r>
              <a:rPr lang="vi-VN" sz="2800" b="1" dirty="0">
                <a:solidFill>
                  <a:schemeClr val="bg1"/>
                </a:solidFill>
                <a:latin typeface="Times New Roman" panose="02020603050405020304" pitchFamily="18" charset="0"/>
                <a:cs typeface="Times New Roman" panose="02020603050405020304" pitchFamily="18" charset="0"/>
              </a:rPr>
              <a:t>thành lập vương triều Lê Sơ</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418BF2E-62E0-EEF6-4058-0D6478FEF236}"/>
              </a:ext>
            </a:extLst>
          </p:cNvPr>
          <p:cNvSpPr txBox="1"/>
          <p:nvPr/>
        </p:nvSpPr>
        <p:spPr>
          <a:xfrm>
            <a:off x="5347855" y="1010788"/>
            <a:ext cx="6659417" cy="5262979"/>
          </a:xfrm>
          <a:prstGeom prst="rect">
            <a:avLst/>
          </a:prstGeom>
          <a:solidFill>
            <a:schemeClr val="accent6">
              <a:lumMod val="40000"/>
              <a:lumOff val="60000"/>
            </a:schemeClr>
          </a:solidFill>
        </p:spPr>
        <p:txBody>
          <a:bodyPr wrap="square">
            <a:spAutoFit/>
          </a:bodyPr>
          <a:lstStyle/>
          <a:p>
            <a:pPr marL="0" marR="0" algn="just"/>
            <a:r>
              <a:rPr lang="vi-VN" sz="2800" dirty="0">
                <a:effectLst/>
                <a:latin typeface="Times New Roman" panose="02020603050405020304" pitchFamily="18" charset="0"/>
                <a:ea typeface="Times New Roman" panose="02020603050405020304" pitchFamily="18" charset="0"/>
              </a:rPr>
              <a:t>- </a:t>
            </a:r>
            <a:r>
              <a:rPr lang="vi-VN" sz="2800" i="1" dirty="0">
                <a:effectLst/>
                <a:latin typeface="Times New Roman" panose="02020603050405020304" pitchFamily="18" charset="0"/>
                <a:ea typeface="Times New Roman" panose="02020603050405020304" pitchFamily="18" charset="0"/>
              </a:rPr>
              <a:t>Năm 1428 Lê Lợi lên ngôi hoàng đế lấy quốc hiệu là Đại Việt, đóng đô ở Đông Kinh (Thăng Long)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 Hoàng đế nắm mọi quyền hành, là tổng chỉ huy quân đội</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 Đất nước chia thành các đạo, dưới đạo là các phủ, huyện ( châu), xã (sách, động)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smtClean="0">
                <a:effectLst/>
                <a:latin typeface="Times New Roman" panose="02020603050405020304" pitchFamily="18" charset="0"/>
                <a:ea typeface="Times New Roman" panose="02020603050405020304" pitchFamily="18" charset="0"/>
              </a:rPr>
              <a:t>-</a:t>
            </a:r>
            <a:r>
              <a:rPr lang="en-US" sz="2800" i="1" smtClean="0">
                <a:effectLst/>
                <a:latin typeface="Times New Roman" panose="02020603050405020304" pitchFamily="18" charset="0"/>
                <a:ea typeface="Times New Roman" panose="02020603050405020304" pitchFamily="18" charset="0"/>
              </a:rPr>
              <a:t> </a:t>
            </a:r>
            <a:r>
              <a:rPr lang="vi-VN" sz="2800" i="1" smtClean="0">
                <a:effectLst/>
                <a:latin typeface="Times New Roman" panose="02020603050405020304" pitchFamily="18" charset="0"/>
                <a:ea typeface="Times New Roman" panose="02020603050405020304" pitchFamily="18" charset="0"/>
              </a:rPr>
              <a:t>Quân </a:t>
            </a:r>
            <a:r>
              <a:rPr lang="vi-VN" sz="2800" i="1" dirty="0">
                <a:effectLst/>
                <a:latin typeface="Times New Roman" panose="02020603050405020304" pitchFamily="18" charset="0"/>
                <a:ea typeface="Times New Roman" panose="02020603050405020304" pitchFamily="18" charset="0"/>
              </a:rPr>
              <a:t>đội được tổ chức theo chính sách ngụ binh ư nông.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Luật pháp được coi trọng, ban hành Quốc triều hình luật với nhiều nội dung tiến bộ</a:t>
            </a:r>
            <a:endParaRPr lang="en-SG" sz="2800" dirty="0">
              <a:effectLst/>
              <a:latin typeface="Times New Roman" panose="02020603050405020304" pitchFamily="18" charset="0"/>
              <a:ea typeface="Times New Roman" panose="02020603050405020304" pitchFamily="18" charset="0"/>
            </a:endParaRPr>
          </a:p>
          <a:p>
            <a:r>
              <a:rPr lang="vi-VN" sz="2800" i="1" smtClean="0">
                <a:effectLst/>
                <a:latin typeface="Times New Roman" panose="02020603050405020304" pitchFamily="18" charset="0"/>
                <a:ea typeface="Times New Roman" panose="02020603050405020304" pitchFamily="18" charset="0"/>
              </a:rPr>
              <a:t>-</a:t>
            </a:r>
            <a:r>
              <a:rPr lang="en-US" sz="2800" i="1" smtClean="0">
                <a:effectLst/>
                <a:latin typeface="Times New Roman" panose="02020603050405020304" pitchFamily="18" charset="0"/>
                <a:ea typeface="Times New Roman" panose="02020603050405020304" pitchFamily="18" charset="0"/>
              </a:rPr>
              <a:t> </a:t>
            </a:r>
            <a:r>
              <a:rPr lang="vi-VN" sz="2800" i="1" smtClean="0">
                <a:effectLst/>
                <a:latin typeface="Times New Roman" panose="02020603050405020304" pitchFamily="18" charset="0"/>
                <a:ea typeface="Times New Roman" panose="02020603050405020304" pitchFamily="18" charset="0"/>
              </a:rPr>
              <a:t>Coi </a:t>
            </a:r>
            <a:r>
              <a:rPr lang="vi-VN" sz="2800" i="1" dirty="0">
                <a:effectLst/>
                <a:latin typeface="Times New Roman" panose="02020603050405020304" pitchFamily="18" charset="0"/>
                <a:ea typeface="Times New Roman" panose="02020603050405020304" pitchFamily="18" charset="0"/>
              </a:rPr>
              <a:t>trọng việc bảo vệ lãnh thổ</a:t>
            </a:r>
            <a:endParaRPr lang="en-SG" sz="2800" dirty="0"/>
          </a:p>
        </p:txBody>
      </p:sp>
      <p:sp>
        <p:nvSpPr>
          <p:cNvPr id="10" name="TextBox 9">
            <a:extLst>
              <a:ext uri="{FF2B5EF4-FFF2-40B4-BE49-F238E27FC236}">
                <a16:creationId xmlns:a16="http://schemas.microsoft.com/office/drawing/2014/main" id="{1677D841-A5FB-AB09-933E-25013ADEB940}"/>
              </a:ext>
            </a:extLst>
          </p:cNvPr>
          <p:cNvSpPr txBox="1"/>
          <p:nvPr/>
        </p:nvSpPr>
        <p:spPr>
          <a:xfrm>
            <a:off x="311727" y="1272398"/>
            <a:ext cx="4417291" cy="3970318"/>
          </a:xfrm>
          <a:prstGeom prst="rect">
            <a:avLst/>
          </a:prstGeom>
          <a:solidFill>
            <a:schemeClr val="bg1"/>
          </a:solidFill>
        </p:spPr>
        <p:txBody>
          <a:bodyPr wrap="square">
            <a:spAutoFit/>
          </a:bodyPr>
          <a:lstStyle/>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1</a:t>
            </a:r>
            <a:r>
              <a:rPr lang="vi-VN" sz="2800" dirty="0">
                <a:effectLst/>
                <a:latin typeface="Times New Roman" panose="02020603050405020304" pitchFamily="18" charset="0"/>
                <a:ea typeface="Times New Roman" panose="02020603050405020304" pitchFamily="18" charset="0"/>
              </a:rPr>
              <a:t>, Trao đổi với bạn bên cạnh để rút ra điểm giống nhau và khác nhau về tổ chức nhà nước, luật pháp của Đại Việt thời Lê Sơ với thời nhà Trần?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rPr>
              <a:t>. Tư liệu 1 và nội dung SGK đã thể hiện quyết tâm bảo vệ chủ quyền lãnh thổ của nhà Lê Sơ như thế nào?</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79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 calcmode="lin" valueType="num">
                                      <p:cBhvr additive="base">
                                        <p:cTn id="1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7" dur="500"/>
                                        <p:tgtEl>
                                          <p:spTgt spid="10">
                                            <p:txEl>
                                              <p:pRg st="0" end="0"/>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10">
                                            <p:txEl>
                                              <p:pRg st="0" end="0"/>
                                            </p:txEl>
                                          </p:spTgt>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1" dur="500"/>
                                        <p:tgtEl>
                                          <p:spTgt spid="10">
                                            <p:txEl>
                                              <p:pRg st="1" end="1"/>
                                            </p:txEl>
                                          </p:spTgt>
                                        </p:tgtEl>
                                        <p:attrNameLst>
                                          <p:attrName>ppt_y</p:attrName>
                                        </p:attrNameLst>
                                      </p:cBhvr>
                                      <p:tavLst>
                                        <p:tav tm="0">
                                          <p:val>
                                            <p:strVal val="ppt_y"/>
                                          </p:val>
                                        </p:tav>
                                        <p:tav tm="100000">
                                          <p:val>
                                            <p:strVal val="1+ppt_h/2"/>
                                          </p:val>
                                        </p:tav>
                                      </p:tavLst>
                                    </p:anim>
                                    <p:set>
                                      <p:cBhvr>
                                        <p:cTn id="2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033463-93AF-8718-E459-9587027155CC}"/>
              </a:ext>
            </a:extLst>
          </p:cNvPr>
          <p:cNvPicPr>
            <a:picLocks noChangeAspect="1"/>
          </p:cNvPicPr>
          <p:nvPr/>
        </p:nvPicPr>
        <p:blipFill>
          <a:blip r:embed="rId2"/>
          <a:stretch>
            <a:fillRect/>
          </a:stretch>
        </p:blipFill>
        <p:spPr>
          <a:xfrm>
            <a:off x="6333548" y="0"/>
            <a:ext cx="5793797" cy="7023100"/>
          </a:xfrm>
          <a:prstGeom prst="rect">
            <a:avLst/>
          </a:prstGeom>
        </p:spPr>
      </p:pic>
      <p:pic>
        <p:nvPicPr>
          <p:cNvPr id="3" name="Picture 2">
            <a:extLst>
              <a:ext uri="{FF2B5EF4-FFF2-40B4-BE49-F238E27FC236}">
                <a16:creationId xmlns:a16="http://schemas.microsoft.com/office/drawing/2014/main" id="{3E0AC0CB-BA56-586B-8F6A-72912B36D675}"/>
              </a:ext>
            </a:extLst>
          </p:cNvPr>
          <p:cNvPicPr>
            <a:picLocks noChangeAspect="1"/>
          </p:cNvPicPr>
          <p:nvPr/>
        </p:nvPicPr>
        <p:blipFill>
          <a:blip r:embed="rId3"/>
          <a:stretch>
            <a:fillRect/>
          </a:stretch>
        </p:blipFill>
        <p:spPr>
          <a:xfrm>
            <a:off x="0" y="0"/>
            <a:ext cx="6019800" cy="6858000"/>
          </a:xfrm>
          <a:prstGeom prst="rect">
            <a:avLst/>
          </a:prstGeom>
        </p:spPr>
      </p:pic>
      <p:sp>
        <p:nvSpPr>
          <p:cNvPr id="4" name="Arrow: Right 3">
            <a:extLst>
              <a:ext uri="{FF2B5EF4-FFF2-40B4-BE49-F238E27FC236}">
                <a16:creationId xmlns:a16="http://schemas.microsoft.com/office/drawing/2014/main" id="{8DA416AC-E5E2-38A5-644B-8DAB0C61E4B0}"/>
              </a:ext>
            </a:extLst>
          </p:cNvPr>
          <p:cNvSpPr/>
          <p:nvPr/>
        </p:nvSpPr>
        <p:spPr>
          <a:xfrm>
            <a:off x="5908964" y="2928216"/>
            <a:ext cx="551584" cy="5833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Tree>
    <p:extLst>
      <p:ext uri="{BB962C8B-B14F-4D97-AF65-F5344CB8AC3E}">
        <p14:creationId xmlns:p14="http://schemas.microsoft.com/office/powerpoint/2010/main" val="3862190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828675" y="1088172"/>
            <a:ext cx="4743449"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2. Tình hình kinh tế, xã hội</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0966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A560CF-D9A2-8EF6-DF4B-1165D4507715}"/>
              </a:ext>
            </a:extLst>
          </p:cNvPr>
          <p:cNvSpPr txBox="1"/>
          <p:nvPr/>
        </p:nvSpPr>
        <p:spPr>
          <a:xfrm>
            <a:off x="2336800" y="1449164"/>
            <a:ext cx="8204200" cy="954107"/>
          </a:xfrm>
          <a:prstGeom prst="rect">
            <a:avLst/>
          </a:prstGeom>
          <a:noFill/>
        </p:spPr>
        <p:txBody>
          <a:bodyPr wrap="square">
            <a:spAutoFit/>
          </a:bodyPr>
          <a:lstStyle/>
          <a:p>
            <a:pPr marL="0" marR="0" algn="ctr">
              <a:spcBef>
                <a:spcPts val="0"/>
              </a:spcBef>
              <a:spcAft>
                <a:spcPts val="0"/>
              </a:spcAft>
            </a:pPr>
            <a:r>
              <a:rPr lang="vi-VN" sz="2800" b="1" dirty="0">
                <a:solidFill>
                  <a:srgbClr val="FF0000"/>
                </a:solidFill>
                <a:effectLst/>
                <a:latin typeface="Times New Roman" panose="02020603050405020304" pitchFamily="18" charset="0"/>
                <a:ea typeface="Times New Roman" panose="02020603050405020304" pitchFamily="18" charset="0"/>
              </a:rPr>
              <a:t>Nghiên cứu nội dung mục 2 SGK trang 85, 86 </a:t>
            </a:r>
            <a:r>
              <a:rPr lang="vi-VN" sz="2800" b="1">
                <a:solidFill>
                  <a:srgbClr val="FF0000"/>
                </a:solidFill>
                <a:effectLst/>
                <a:latin typeface="Times New Roman" panose="02020603050405020304" pitchFamily="18" charset="0"/>
                <a:ea typeface="Times New Roman" panose="02020603050405020304" pitchFamily="18" charset="0"/>
              </a:rPr>
              <a:t>và </a:t>
            </a:r>
            <a:r>
              <a:rPr lang="en-US" sz="2800" b="1" smtClean="0">
                <a:solidFill>
                  <a:srgbClr val="FF0000"/>
                </a:solidFill>
                <a:latin typeface="Times New Roman" panose="02020603050405020304" pitchFamily="18" charset="0"/>
                <a:ea typeface="Times New Roman" panose="02020603050405020304" pitchFamily="18" charset="0"/>
              </a:rPr>
              <a:t>trình bày về những</a:t>
            </a:r>
            <a:r>
              <a:rPr lang="vi-VN" sz="2800" b="1" smtClean="0">
                <a:solidFill>
                  <a:srgbClr val="FF0000"/>
                </a:solidFill>
                <a:effectLst/>
                <a:latin typeface="Times New Roman" panose="02020603050405020304" pitchFamily="18" charset="0"/>
                <a:ea typeface="Times New Roman" panose="02020603050405020304" pitchFamily="18" charset="0"/>
              </a:rPr>
              <a:t> </a:t>
            </a:r>
            <a:r>
              <a:rPr lang="vi-VN" sz="2800" b="1" dirty="0">
                <a:solidFill>
                  <a:srgbClr val="FF0000"/>
                </a:solidFill>
                <a:effectLst/>
                <a:latin typeface="Times New Roman" panose="02020603050405020304" pitchFamily="18" charset="0"/>
                <a:ea typeface="Times New Roman" panose="02020603050405020304" pitchFamily="18" charset="0"/>
              </a:rPr>
              <a:t>hoạt động kinh tế thời </a:t>
            </a:r>
            <a:r>
              <a:rPr lang="vi-VN" sz="2800" b="1">
                <a:solidFill>
                  <a:srgbClr val="FF0000"/>
                </a:solidFill>
                <a:effectLst/>
                <a:latin typeface="Times New Roman" panose="02020603050405020304" pitchFamily="18" charset="0"/>
                <a:ea typeface="Times New Roman" panose="02020603050405020304" pitchFamily="18" charset="0"/>
              </a:rPr>
              <a:t>Lê </a:t>
            </a:r>
            <a:r>
              <a:rPr lang="vi-VN" sz="2800" b="1" smtClean="0">
                <a:solidFill>
                  <a:srgbClr val="FF0000"/>
                </a:solidFill>
                <a:effectLst/>
                <a:latin typeface="Times New Roman" panose="02020603050405020304" pitchFamily="18" charset="0"/>
                <a:ea typeface="Times New Roman" panose="02020603050405020304" pitchFamily="18" charset="0"/>
              </a:rPr>
              <a:t>Sơ?</a:t>
            </a:r>
            <a:r>
              <a:rPr lang="vi-VN" sz="2800" smtClean="0">
                <a:effectLst/>
                <a:latin typeface="Times New Roman" panose="02020603050405020304" pitchFamily="18" charset="0"/>
                <a:ea typeface="Times New Roman" panose="02020603050405020304" pitchFamily="18" charset="0"/>
              </a:rPr>
              <a:t> </a:t>
            </a:r>
            <a:endParaRPr lang="en-SG" sz="2800" dirty="0">
              <a:effectLst/>
              <a:latin typeface="Times New Roman" panose="02020603050405020304" pitchFamily="18" charset="0"/>
              <a:ea typeface="Times New Roman" panose="02020603050405020304" pitchFamily="18" charset="0"/>
            </a:endParaRPr>
          </a:p>
        </p:txBody>
      </p:sp>
      <p:sp>
        <p:nvSpPr>
          <p:cNvPr id="4" name="Rectangle: Rounded Corners 3">
            <a:extLst>
              <a:ext uri="{FF2B5EF4-FFF2-40B4-BE49-F238E27FC236}">
                <a16:creationId xmlns:a16="http://schemas.microsoft.com/office/drawing/2014/main" id="{5D48B43C-D539-6CD6-F34A-E63CC9333B2E}"/>
              </a:ext>
            </a:extLst>
          </p:cNvPr>
          <p:cNvSpPr/>
          <p:nvPr/>
        </p:nvSpPr>
        <p:spPr>
          <a:xfrm>
            <a:off x="4129547" y="395339"/>
            <a:ext cx="4965291" cy="83099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chemeClr val="tx1"/>
                </a:solidFill>
                <a:latin typeface="Times New Roman" panose="02020603050405020304" pitchFamily="18" charset="0"/>
                <a:cs typeface="Times New Roman" panose="02020603050405020304" pitchFamily="18" charset="0"/>
              </a:rPr>
              <a:t>HOẠT </a:t>
            </a:r>
            <a:r>
              <a:rPr lang="vi-VN" sz="2800">
                <a:solidFill>
                  <a:schemeClr val="tx1"/>
                </a:solidFill>
                <a:latin typeface="Times New Roman" panose="02020603050405020304" pitchFamily="18" charset="0"/>
                <a:cs typeface="Times New Roman" panose="02020603050405020304" pitchFamily="18" charset="0"/>
              </a:rPr>
              <a:t>ĐỘNG </a:t>
            </a:r>
            <a:r>
              <a:rPr lang="vi-VN" sz="2800" smtClean="0">
                <a:solidFill>
                  <a:schemeClr val="tx1"/>
                </a:solidFill>
                <a:latin typeface="Times New Roman" panose="02020603050405020304" pitchFamily="18" charset="0"/>
                <a:cs typeface="Times New Roman" panose="02020603050405020304" pitchFamily="18" charset="0"/>
              </a:rPr>
              <a:t>NHÓM</a:t>
            </a:r>
            <a:endParaRPr lang="vi-VN"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7517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619125" y="1088172"/>
            <a:ext cx="4953000"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2. Tình hình kinh tế, xã hội</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E62776C-1371-0BF6-E3ED-FCA09B8A3583}"/>
              </a:ext>
            </a:extLst>
          </p:cNvPr>
          <p:cNvSpPr txBox="1"/>
          <p:nvPr/>
        </p:nvSpPr>
        <p:spPr>
          <a:xfrm>
            <a:off x="619124" y="1549837"/>
            <a:ext cx="8080376" cy="4401205"/>
          </a:xfrm>
          <a:prstGeom prst="rect">
            <a:avLst/>
          </a:prstGeom>
          <a:solidFill>
            <a:schemeClr val="accent6">
              <a:lumMod val="40000"/>
              <a:lumOff val="60000"/>
            </a:schemeClr>
          </a:solidFill>
        </p:spPr>
        <p:txBody>
          <a:bodyPr wrap="square">
            <a:spAutoFit/>
          </a:bodyPr>
          <a:lstStyle/>
          <a:p>
            <a:pPr marL="0" marR="0"/>
            <a:r>
              <a:rPr lang="vi-VN" sz="2800" b="1">
                <a:effectLst/>
                <a:latin typeface="Times New Roman" panose="02020603050405020304" pitchFamily="18" charset="0"/>
                <a:ea typeface="Times New Roman" panose="02020603050405020304" pitchFamily="18" charset="0"/>
              </a:rPr>
              <a:t>a</a:t>
            </a:r>
            <a:r>
              <a:rPr lang="vi-VN" sz="2800" b="1" smtClean="0">
                <a:effectLst/>
                <a:latin typeface="Times New Roman" panose="02020603050405020304" pitchFamily="18" charset="0"/>
                <a:ea typeface="Times New Roman" panose="02020603050405020304" pitchFamily="18" charset="0"/>
              </a:rPr>
              <a:t>.</a:t>
            </a:r>
            <a:r>
              <a:rPr lang="en-US" sz="2800" b="1" smtClean="0">
                <a:effectLst/>
                <a:latin typeface="Times New Roman" panose="02020603050405020304" pitchFamily="18" charset="0"/>
                <a:ea typeface="Times New Roman" panose="02020603050405020304" pitchFamily="18" charset="0"/>
              </a:rPr>
              <a:t> </a:t>
            </a:r>
            <a:r>
              <a:rPr lang="vi-VN" sz="2800" b="1" smtClean="0">
                <a:effectLst/>
                <a:latin typeface="Times New Roman" panose="02020603050405020304" pitchFamily="18" charset="0"/>
                <a:ea typeface="Times New Roman" panose="02020603050405020304" pitchFamily="18" charset="0"/>
              </a:rPr>
              <a:t>Kinh </a:t>
            </a:r>
            <a:r>
              <a:rPr lang="vi-VN" sz="2800" b="1" dirty="0">
                <a:effectLst/>
                <a:latin typeface="Times New Roman" panose="02020603050405020304" pitchFamily="18" charset="0"/>
                <a:ea typeface="Times New Roman" panose="02020603050405020304" pitchFamily="18" charset="0"/>
              </a:rPr>
              <a:t>tế</a:t>
            </a:r>
            <a:endParaRPr lang="en-SG" sz="2800" b="1"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=&gt; Kinh tế phục hồi nhanh, ổn định, phát triển hưng thịnh</a:t>
            </a:r>
            <a:endParaRPr lang="en-SG" sz="2800" dirty="0">
              <a:effectLst/>
              <a:latin typeface="Times New Roman" panose="02020603050405020304" pitchFamily="18" charset="0"/>
              <a:ea typeface="Times New Roman" panose="02020603050405020304" pitchFamily="18" charset="0"/>
            </a:endParaRPr>
          </a:p>
          <a:p>
            <a:pPr marL="0" marR="0"/>
            <a:r>
              <a:rPr lang="vi-VN" sz="2800" b="1" dirty="0">
                <a:effectLst/>
                <a:latin typeface="Times New Roman" panose="02020603050405020304" pitchFamily="18" charset="0"/>
                <a:ea typeface="Times New Roman" panose="02020603050405020304" pitchFamily="18" charset="0"/>
              </a:rPr>
              <a:t>b. Xã hội</a:t>
            </a:r>
            <a:endParaRPr lang="en-SG" sz="2800" b="1"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Gồm:</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Tầng lớp quý tộc có nhiều đặc quyền đặc lợi</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a:t>
            </a:r>
            <a:r>
              <a:rPr lang="vi-VN" sz="2800">
                <a:effectLst/>
                <a:latin typeface="Times New Roman" panose="02020603050405020304" pitchFamily="18" charset="0"/>
                <a:ea typeface="Times New Roman" panose="02020603050405020304" pitchFamily="18" charset="0"/>
              </a:rPr>
              <a:t>Nông </a:t>
            </a:r>
            <a:r>
              <a:rPr lang="vi-VN" sz="2800" smtClean="0">
                <a:effectLst/>
                <a:latin typeface="Times New Roman" panose="02020603050405020304" pitchFamily="18" charset="0"/>
                <a:ea typeface="Times New Roman" panose="02020603050405020304" pitchFamily="18" charset="0"/>
              </a:rPr>
              <a:t>dân </a:t>
            </a:r>
            <a:r>
              <a:rPr lang="vi-VN" sz="2800" dirty="0">
                <a:effectLst/>
                <a:latin typeface="Times New Roman" panose="02020603050405020304" pitchFamily="18" charset="0"/>
                <a:ea typeface="Times New Roman" panose="02020603050405020304" pitchFamily="18" charset="0"/>
              </a:rPr>
              <a:t>chiếm số đông, được chia ruộng công,phải nộp thuế và các nghĩa vụ khác</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Thợ thủ công và </a:t>
            </a:r>
            <a:r>
              <a:rPr lang="vi-VN" sz="2800">
                <a:effectLst/>
                <a:latin typeface="Times New Roman" panose="02020603050405020304" pitchFamily="18" charset="0"/>
                <a:ea typeface="Times New Roman" panose="02020603050405020304" pitchFamily="18" charset="0"/>
              </a:rPr>
              <a:t>thương </a:t>
            </a:r>
            <a:r>
              <a:rPr lang="vi-VN" sz="2800" smtClean="0">
                <a:effectLst/>
                <a:latin typeface="Times New Roman" panose="02020603050405020304" pitchFamily="18" charset="0"/>
                <a:ea typeface="Times New Roman" panose="02020603050405020304" pitchFamily="18" charset="0"/>
              </a:rPr>
              <a:t>nhân </a:t>
            </a:r>
            <a:r>
              <a:rPr lang="vi-VN" sz="2800" dirty="0">
                <a:effectLst/>
                <a:latin typeface="Times New Roman" panose="02020603050405020304" pitchFamily="18" charset="0"/>
                <a:ea typeface="Times New Roman" panose="02020603050405020304" pitchFamily="18" charset="0"/>
              </a:rPr>
              <a:t>không được coi trọng</a:t>
            </a:r>
            <a:endParaRPr lang="en-SG" sz="2800" dirty="0">
              <a:effectLst/>
              <a:latin typeface="Times New Roman" panose="02020603050405020304" pitchFamily="18" charset="0"/>
              <a:ea typeface="Times New Roman" panose="02020603050405020304" pitchFamily="18" charset="0"/>
            </a:endParaRPr>
          </a:p>
          <a:p>
            <a:r>
              <a:rPr lang="vi-VN" sz="2800" dirty="0">
                <a:effectLst/>
                <a:latin typeface="Times New Roman" panose="02020603050405020304" pitchFamily="18" charset="0"/>
                <a:ea typeface="Times New Roman" panose="02020603050405020304" pitchFamily="18" charset="0"/>
              </a:rPr>
              <a:t>+ Nô tì có xu hướng giảm</a:t>
            </a:r>
            <a:endParaRPr lang="en-SG" sz="2800" dirty="0"/>
          </a:p>
        </p:txBody>
      </p:sp>
      <p:sp>
        <p:nvSpPr>
          <p:cNvPr id="10" name="TextBox 9">
            <a:extLst>
              <a:ext uri="{FF2B5EF4-FFF2-40B4-BE49-F238E27FC236}">
                <a16:creationId xmlns:a16="http://schemas.microsoft.com/office/drawing/2014/main" id="{796D8E40-1C68-4B77-0D42-539ACCAA1FE1}"/>
              </a:ext>
            </a:extLst>
          </p:cNvPr>
          <p:cNvSpPr txBox="1"/>
          <p:nvPr/>
        </p:nvSpPr>
        <p:spPr>
          <a:xfrm>
            <a:off x="8848437" y="940800"/>
            <a:ext cx="3103417" cy="3970318"/>
          </a:xfrm>
          <a:prstGeom prst="rect">
            <a:avLst/>
          </a:prstGeom>
          <a:solidFill>
            <a:schemeClr val="accent6">
              <a:lumMod val="20000"/>
              <a:lumOff val="80000"/>
            </a:schemeClr>
          </a:solidFill>
        </p:spPr>
        <p:txBody>
          <a:bodyPr wrap="square">
            <a:spAutoFit/>
          </a:bodyPr>
          <a:lstStyle/>
          <a:p>
            <a:pPr marL="0" marR="0" algn="just">
              <a:spcBef>
                <a:spcPts val="0"/>
              </a:spcBef>
              <a:spcAft>
                <a:spcPts val="0"/>
              </a:spcAft>
            </a:pPr>
            <a:r>
              <a:rPr lang="vi-VN" sz="2800" dirty="0">
                <a:effectLst/>
                <a:latin typeface="Times New Roman" panose="02020603050405020304" pitchFamily="18" charset="0"/>
                <a:ea typeface="Times New Roman" panose="02020603050405020304" pitchFamily="18" charset="0"/>
              </a:rPr>
              <a:t>? Nhận xét về kinh tế Đại Việt thời Lê Sơ so với thời Trần?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effectLst/>
                <a:latin typeface="Times New Roman" panose="02020603050405020304" pitchFamily="18" charset="0"/>
                <a:ea typeface="Times New Roman" panose="02020603050405020304" pitchFamily="18" charset="0"/>
              </a:rPr>
              <a:t>? Xã hội Đại Việt thời Lê Sơ gồm những tầng lớp nào? Nêu địa vị, vai trò của từng tầng lớp trong xã hội?</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155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xit" presetSubtype="0" fill="hold" grpId="1" nodeType="clickEffect">
                                  <p:stCondLst>
                                    <p:cond delay="0"/>
                                  </p:stCondLst>
                                  <p:childTnLst>
                                    <p:animEffect transition="out" filter="wipe(down)">
                                      <p:cBhvr>
                                        <p:cTn id="12" dur="180" accel="50000">
                                          <p:stCondLst>
                                            <p:cond delay="1820"/>
                                          </p:stCondLst>
                                        </p:cTn>
                                        <p:tgtEl>
                                          <p:spTgt spid="10"/>
                                        </p:tgtEl>
                                      </p:cBhvr>
                                    </p:animEffect>
                                    <p:anim calcmode="lin" valueType="num">
                                      <p:cBhvr>
                                        <p:cTn id="13" dur="1822" tmFilter="0,0; 0.14,0.31; 0.43,0.73; 0.71,0.91; 1.0,1.0">
                                          <p:stCondLst>
                                            <p:cond delay="0"/>
                                          </p:stCondLst>
                                        </p:cTn>
                                        <p:tgtEl>
                                          <p:spTgt spid="10"/>
                                        </p:tgtEl>
                                        <p:attrNameLst>
                                          <p:attrName>ppt_x</p:attrName>
                                        </p:attrNameLst>
                                      </p:cBhvr>
                                      <p:tavLst>
                                        <p:tav tm="0">
                                          <p:val>
                                            <p:strVal val="ppt_x"/>
                                          </p:val>
                                        </p:tav>
                                        <p:tav tm="100000">
                                          <p:val>
                                            <p:strVal val="#ppt_x+0.25"/>
                                          </p:val>
                                        </p:tav>
                                      </p:tavLst>
                                    </p:anim>
                                    <p:anim calcmode="lin" valueType="num">
                                      <p:cBhvr>
                                        <p:cTn id="14" dur="178">
                                          <p:stCondLst>
                                            <p:cond delay="1822"/>
                                          </p:stCondLst>
                                        </p:cTn>
                                        <p:tgtEl>
                                          <p:spTgt spid="10"/>
                                        </p:tgtEl>
                                        <p:attrNameLst>
                                          <p:attrName>ppt_x</p:attrName>
                                        </p:attrNameLst>
                                      </p:cBhvr>
                                      <p:tavLst>
                                        <p:tav tm="0">
                                          <p:val>
                                            <p:strVal val="ppt_x"/>
                                          </p:val>
                                        </p:tav>
                                        <p:tav tm="100000">
                                          <p:val>
                                            <p:strVal val="ppt_x"/>
                                          </p:val>
                                        </p:tav>
                                      </p:tavLst>
                                    </p:anim>
                                    <p:anim calcmode="lin" valueType="num">
                                      <p:cBhvr>
                                        <p:cTn id="15" dur="664" tmFilter="0.0,0.0;0.25,0.07;0.50,0.2;0.75,0.467;1.0,1.0">
                                          <p:stCondLst>
                                            <p:cond delay="0"/>
                                          </p:stCondLst>
                                        </p:cTn>
                                        <p:tgtEl>
                                          <p:spTgt spid="1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9" dur="180" accel="50000">
                                          <p:stCondLst>
                                            <p:cond delay="1820"/>
                                          </p:stCondLst>
                                        </p:cTn>
                                        <p:tgtEl>
                                          <p:spTgt spid="10"/>
                                        </p:tgtEl>
                                        <p:attrNameLst>
                                          <p:attrName>ppt_y</p:attrName>
                                        </p:attrNameLst>
                                      </p:cBhvr>
                                      <p:tavLst>
                                        <p:tav tm="0">
                                          <p:val>
                                            <p:strVal val="ppt_y"/>
                                          </p:val>
                                        </p:tav>
                                        <p:tav tm="100000">
                                          <p:val>
                                            <p:strVal val="ppt_y+ppt_h"/>
                                          </p:val>
                                        </p:tav>
                                      </p:tavLst>
                                    </p:anim>
                                    <p:animScale>
                                      <p:cBhvr>
                                        <p:cTn id="20" dur="26">
                                          <p:stCondLst>
                                            <p:cond delay="620"/>
                                          </p:stCondLst>
                                        </p:cTn>
                                        <p:tgtEl>
                                          <p:spTgt spid="10"/>
                                        </p:tgtEl>
                                      </p:cBhvr>
                                      <p:to x="100000" y="60000"/>
                                    </p:animScale>
                                    <p:animScale>
                                      <p:cBhvr>
                                        <p:cTn id="21" dur="166" decel="50000">
                                          <p:stCondLst>
                                            <p:cond delay="64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set>
                                      <p:cBhvr>
                                        <p:cTn id="28" dur="1" fill="hold">
                                          <p:stCondLst>
                                            <p:cond delay="19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fade">
                                      <p:cBhvr>
                                        <p:cTn id="33" dur="1000"/>
                                        <p:tgtEl>
                                          <p:spTgt spid="9">
                                            <p:txEl>
                                              <p:pRg st="1" end="1"/>
                                            </p:txEl>
                                          </p:spTgt>
                                        </p:tgtEl>
                                      </p:cBhvr>
                                    </p:animEffect>
                                    <p:anim calcmode="lin" valueType="num">
                                      <p:cBhvr>
                                        <p:cTn id="3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animEffect transition="in" filter="fade">
                                      <p:cBhvr>
                                        <p:cTn id="40" dur="1000"/>
                                        <p:tgtEl>
                                          <p:spTgt spid="9">
                                            <p:txEl>
                                              <p:pRg st="2" end="2"/>
                                            </p:txEl>
                                          </p:spTgt>
                                        </p:tgtEl>
                                      </p:cBhvr>
                                    </p:animEffect>
                                    <p:anim calcmode="lin" valueType="num">
                                      <p:cBhvr>
                                        <p:cTn id="41"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9">
                                            <p:txEl>
                                              <p:pRg st="3" end="3"/>
                                            </p:txEl>
                                          </p:spTgt>
                                        </p:tgtEl>
                                        <p:attrNameLst>
                                          <p:attrName>style.visibility</p:attrName>
                                        </p:attrNameLst>
                                      </p:cBhvr>
                                      <p:to>
                                        <p:strVal val="visible"/>
                                      </p:to>
                                    </p:set>
                                    <p:animEffect transition="in" filter="fade">
                                      <p:cBhvr>
                                        <p:cTn id="47" dur="1000"/>
                                        <p:tgtEl>
                                          <p:spTgt spid="9">
                                            <p:txEl>
                                              <p:pRg st="3" end="3"/>
                                            </p:txEl>
                                          </p:spTgt>
                                        </p:tgtEl>
                                      </p:cBhvr>
                                    </p:animEffect>
                                    <p:anim calcmode="lin" valueType="num">
                                      <p:cBhvr>
                                        <p:cTn id="4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9" dur="1000" fill="hold"/>
                                        <p:tgtEl>
                                          <p:spTgt spid="9">
                                            <p:txEl>
                                              <p:pRg st="3" end="3"/>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9">
                                            <p:txEl>
                                              <p:pRg st="4" end="4"/>
                                            </p:txEl>
                                          </p:spTgt>
                                        </p:tgtEl>
                                        <p:attrNameLst>
                                          <p:attrName>style.visibility</p:attrName>
                                        </p:attrNameLst>
                                      </p:cBhvr>
                                      <p:to>
                                        <p:strVal val="visible"/>
                                      </p:to>
                                    </p:set>
                                    <p:animEffect transition="in" filter="fade">
                                      <p:cBhvr>
                                        <p:cTn id="52" dur="1000"/>
                                        <p:tgtEl>
                                          <p:spTgt spid="9">
                                            <p:txEl>
                                              <p:pRg st="4" end="4"/>
                                            </p:txEl>
                                          </p:spTgt>
                                        </p:tgtEl>
                                      </p:cBhvr>
                                    </p:animEffect>
                                    <p:anim calcmode="lin" valueType="num">
                                      <p:cBhvr>
                                        <p:cTn id="5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9">
                                            <p:txEl>
                                              <p:pRg st="4" end="4"/>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
                                            <p:txEl>
                                              <p:pRg st="5" end="5"/>
                                            </p:txEl>
                                          </p:spTgt>
                                        </p:tgtEl>
                                        <p:attrNameLst>
                                          <p:attrName>style.visibility</p:attrName>
                                        </p:attrNameLst>
                                      </p:cBhvr>
                                      <p:to>
                                        <p:strVal val="visible"/>
                                      </p:to>
                                    </p:set>
                                    <p:animEffect transition="in" filter="fade">
                                      <p:cBhvr>
                                        <p:cTn id="57" dur="1000"/>
                                        <p:tgtEl>
                                          <p:spTgt spid="9">
                                            <p:txEl>
                                              <p:pRg st="5" end="5"/>
                                            </p:txEl>
                                          </p:spTgt>
                                        </p:tgtEl>
                                      </p:cBhvr>
                                    </p:animEffect>
                                    <p:anim calcmode="lin" valueType="num">
                                      <p:cBhvr>
                                        <p:cTn id="58"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59" dur="1000" fill="hold"/>
                                        <p:tgtEl>
                                          <p:spTgt spid="9">
                                            <p:txEl>
                                              <p:pRg st="5" end="5"/>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
                                            <p:txEl>
                                              <p:pRg st="6" end="6"/>
                                            </p:txEl>
                                          </p:spTgt>
                                        </p:tgtEl>
                                        <p:attrNameLst>
                                          <p:attrName>style.visibility</p:attrName>
                                        </p:attrNameLst>
                                      </p:cBhvr>
                                      <p:to>
                                        <p:strVal val="visible"/>
                                      </p:to>
                                    </p:set>
                                    <p:animEffect transition="in" filter="fade">
                                      <p:cBhvr>
                                        <p:cTn id="62" dur="1000"/>
                                        <p:tgtEl>
                                          <p:spTgt spid="9">
                                            <p:txEl>
                                              <p:pRg st="6" end="6"/>
                                            </p:txEl>
                                          </p:spTgt>
                                        </p:tgtEl>
                                      </p:cBhvr>
                                    </p:animEffect>
                                    <p:anim calcmode="lin" valueType="num">
                                      <p:cBhvr>
                                        <p:cTn id="63"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64" dur="1000" fill="hold"/>
                                        <p:tgtEl>
                                          <p:spTgt spid="9">
                                            <p:txEl>
                                              <p:pRg st="6" end="6"/>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
                                            <p:txEl>
                                              <p:pRg st="7" end="7"/>
                                            </p:txEl>
                                          </p:spTgt>
                                        </p:tgtEl>
                                        <p:attrNameLst>
                                          <p:attrName>style.visibility</p:attrName>
                                        </p:attrNameLst>
                                      </p:cBhvr>
                                      <p:to>
                                        <p:strVal val="visible"/>
                                      </p:to>
                                    </p:set>
                                    <p:animEffect transition="in" filter="fade">
                                      <p:cBhvr>
                                        <p:cTn id="67" dur="1000"/>
                                        <p:tgtEl>
                                          <p:spTgt spid="9">
                                            <p:txEl>
                                              <p:pRg st="7" end="7"/>
                                            </p:txEl>
                                          </p:spTgt>
                                        </p:tgtEl>
                                      </p:cBhvr>
                                    </p:animEffect>
                                    <p:anim calcmode="lin" valueType="num">
                                      <p:cBhvr>
                                        <p:cTn id="68"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69"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TotalTime>
  <Words>873</Words>
  <Application>Microsoft Office PowerPoint</Application>
  <PresentationFormat>Widescreen</PresentationFormat>
  <Paragraphs>94</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Mss Hue</dc:creator>
  <cp:lastModifiedBy>Admin</cp:lastModifiedBy>
  <cp:revision>17</cp:revision>
  <dcterms:created xsi:type="dcterms:W3CDTF">2022-06-04T14:45:12Z</dcterms:created>
  <dcterms:modified xsi:type="dcterms:W3CDTF">2024-04-28T14:45:15Z</dcterms:modified>
</cp:coreProperties>
</file>